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7" r:id="rId2"/>
    <p:sldId id="281" r:id="rId3"/>
    <p:sldId id="258" r:id="rId4"/>
    <p:sldId id="290" r:id="rId5"/>
    <p:sldId id="291" r:id="rId6"/>
    <p:sldId id="259" r:id="rId7"/>
    <p:sldId id="260" r:id="rId8"/>
    <p:sldId id="261" r:id="rId9"/>
    <p:sldId id="262" r:id="rId10"/>
    <p:sldId id="289" r:id="rId11"/>
    <p:sldId id="263" r:id="rId12"/>
    <p:sldId id="264" r:id="rId13"/>
    <p:sldId id="266" r:id="rId14"/>
    <p:sldId id="267" r:id="rId15"/>
    <p:sldId id="282" r:id="rId16"/>
    <p:sldId id="283" r:id="rId17"/>
    <p:sldId id="284" r:id="rId18"/>
    <p:sldId id="285" r:id="rId19"/>
    <p:sldId id="286" r:id="rId20"/>
    <p:sldId id="287" r:id="rId21"/>
    <p:sldId id="288" r:id="rId22"/>
    <p:sldId id="313" r:id="rId23"/>
    <p:sldId id="292" r:id="rId24"/>
    <p:sldId id="293" r:id="rId25"/>
    <p:sldId id="294" r:id="rId26"/>
    <p:sldId id="295" r:id="rId27"/>
    <p:sldId id="296" r:id="rId28"/>
    <p:sldId id="297" r:id="rId29"/>
    <p:sldId id="298" r:id="rId30"/>
    <p:sldId id="299" r:id="rId31"/>
    <p:sldId id="300" r:id="rId32"/>
    <p:sldId id="303" r:id="rId33"/>
    <p:sldId id="306" r:id="rId34"/>
    <p:sldId id="31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656" y="-53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6D9929A-B9EA-4B8A-8D97-7E6BDEE23EF3}" type="datetimeFigureOut">
              <a:rPr lang="he-IL" smtClean="0"/>
              <a:t>ח'/אייר/תשע"ג</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A4116A7-99A9-4502-9B6B-D4EA76200747}" type="slidenum">
              <a:rPr lang="he-IL" smtClean="0"/>
              <a:t>‹#›</a:t>
            </a:fld>
            <a:endParaRPr lang="he-IL"/>
          </a:p>
        </p:txBody>
      </p:sp>
    </p:spTree>
    <p:extLst>
      <p:ext uri="{BB962C8B-B14F-4D97-AF65-F5344CB8AC3E}">
        <p14:creationId xmlns:p14="http://schemas.microsoft.com/office/powerpoint/2010/main" val="307057870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CE449B-1280-428D-84EA-1BF0935F4D25}" type="slidenum">
              <a:rPr lang="en-US" altLang="zh-CN"/>
              <a:pPr/>
              <a:t>1</a:t>
            </a:fld>
            <a:endParaRPr lang="en-US" altLang="zh-CN"/>
          </a:p>
        </p:txBody>
      </p:sp>
      <p:sp>
        <p:nvSpPr>
          <p:cNvPr id="760834" name="Rectangle 2"/>
          <p:cNvSpPr>
            <a:spLocks noGrp="1" noRot="1" noChangeAspect="1" noChangeArrowheads="1" noTextEdit="1"/>
          </p:cNvSpPr>
          <p:nvPr>
            <p:ph type="sldImg"/>
          </p:nvPr>
        </p:nvSpPr>
        <p:spPr>
          <a:ln/>
        </p:spPr>
      </p:sp>
      <p:sp>
        <p:nvSpPr>
          <p:cNvPr id="760835"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A29307-2C40-400C-888F-32F57D52F59F}" type="slidenum">
              <a:rPr lang="en-US" altLang="zh-CN"/>
              <a:pPr/>
              <a:t>12</a:t>
            </a:fld>
            <a:endParaRPr lang="en-US" altLang="zh-CN"/>
          </a:p>
        </p:txBody>
      </p:sp>
      <p:sp>
        <p:nvSpPr>
          <p:cNvPr id="768002" name="Rectangle 2"/>
          <p:cNvSpPr>
            <a:spLocks noGrp="1" noRot="1" noChangeAspect="1" noChangeArrowheads="1" noTextEdit="1"/>
          </p:cNvSpPr>
          <p:nvPr>
            <p:ph type="sldImg"/>
          </p:nvPr>
        </p:nvSpPr>
        <p:spPr>
          <a:ln/>
        </p:spPr>
      </p:sp>
      <p:sp>
        <p:nvSpPr>
          <p:cNvPr id="768003"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9DF45F-DCE0-41C0-9220-FF00323D6854}" type="slidenum">
              <a:rPr lang="en-US" altLang="zh-CN"/>
              <a:pPr/>
              <a:t>13</a:t>
            </a:fld>
            <a:endParaRPr lang="en-US" altLang="zh-CN"/>
          </a:p>
        </p:txBody>
      </p:sp>
      <p:sp>
        <p:nvSpPr>
          <p:cNvPr id="770050" name="Rectangle 2"/>
          <p:cNvSpPr>
            <a:spLocks noGrp="1" noRot="1" noChangeAspect="1" noChangeArrowheads="1" noTextEdit="1"/>
          </p:cNvSpPr>
          <p:nvPr>
            <p:ph type="sldImg"/>
          </p:nvPr>
        </p:nvSpPr>
        <p:spPr>
          <a:ln/>
        </p:spPr>
      </p:sp>
      <p:sp>
        <p:nvSpPr>
          <p:cNvPr id="770051"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61E940-9662-46D8-B913-2B5B7B6F14ED}" type="slidenum">
              <a:rPr lang="en-US" altLang="zh-CN"/>
              <a:pPr/>
              <a:t>14</a:t>
            </a:fld>
            <a:endParaRPr lang="en-US" altLang="zh-CN"/>
          </a:p>
        </p:txBody>
      </p:sp>
      <p:sp>
        <p:nvSpPr>
          <p:cNvPr id="771074" name="Rectangle 2"/>
          <p:cNvSpPr>
            <a:spLocks noGrp="1" noRot="1" noChangeAspect="1" noChangeArrowheads="1" noTextEdit="1"/>
          </p:cNvSpPr>
          <p:nvPr>
            <p:ph type="sldImg"/>
          </p:nvPr>
        </p:nvSpPr>
        <p:spPr>
          <a:ln/>
        </p:spPr>
      </p:sp>
      <p:sp>
        <p:nvSpPr>
          <p:cNvPr id="771075"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31577E-829C-41E9-AA33-5514050AA5CA}" type="slidenum">
              <a:rPr lang="en-US" altLang="zh-CN"/>
              <a:pPr/>
              <a:t>23</a:t>
            </a:fld>
            <a:endParaRPr lang="en-US" altLang="zh-CN"/>
          </a:p>
        </p:txBody>
      </p:sp>
      <p:sp>
        <p:nvSpPr>
          <p:cNvPr id="776194" name="Rectangle 2"/>
          <p:cNvSpPr>
            <a:spLocks noGrp="1" noRot="1" noChangeAspect="1" noChangeArrowheads="1" noTextEdit="1"/>
          </p:cNvSpPr>
          <p:nvPr>
            <p:ph type="sldImg"/>
          </p:nvPr>
        </p:nvSpPr>
        <p:spPr>
          <a:ln/>
        </p:spPr>
      </p:sp>
      <p:sp>
        <p:nvSpPr>
          <p:cNvPr id="776195"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837D56-E03B-4D6D-B5F2-584504FB50F5}" type="slidenum">
              <a:rPr lang="en-US" altLang="zh-CN"/>
              <a:pPr/>
              <a:t>24</a:t>
            </a:fld>
            <a:endParaRPr lang="en-US" altLang="zh-CN"/>
          </a:p>
        </p:txBody>
      </p:sp>
      <p:sp>
        <p:nvSpPr>
          <p:cNvPr id="777218" name="Rectangle 2"/>
          <p:cNvSpPr>
            <a:spLocks noGrp="1" noRot="1" noChangeAspect="1" noChangeArrowheads="1" noTextEdit="1"/>
          </p:cNvSpPr>
          <p:nvPr>
            <p:ph type="sldImg"/>
          </p:nvPr>
        </p:nvSpPr>
        <p:spPr>
          <a:ln/>
        </p:spPr>
      </p:sp>
      <p:sp>
        <p:nvSpPr>
          <p:cNvPr id="777219"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AD8CDB-8B27-435C-8262-BCD0457B54A7}" type="slidenum">
              <a:rPr lang="en-US" altLang="zh-CN"/>
              <a:pPr/>
              <a:t>25</a:t>
            </a:fld>
            <a:endParaRPr lang="en-US" altLang="zh-CN"/>
          </a:p>
        </p:txBody>
      </p:sp>
      <p:sp>
        <p:nvSpPr>
          <p:cNvPr id="778242" name="Rectangle 2"/>
          <p:cNvSpPr>
            <a:spLocks noGrp="1" noRot="1" noChangeAspect="1" noChangeArrowheads="1" noTextEdit="1"/>
          </p:cNvSpPr>
          <p:nvPr>
            <p:ph type="sldImg"/>
          </p:nvPr>
        </p:nvSpPr>
        <p:spPr>
          <a:ln/>
        </p:spPr>
      </p:sp>
      <p:sp>
        <p:nvSpPr>
          <p:cNvPr id="778243"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D6693B-6EA9-4CDA-ABA7-DC71132C1D07}" type="slidenum">
              <a:rPr lang="en-US" altLang="zh-CN"/>
              <a:pPr/>
              <a:t>26</a:t>
            </a:fld>
            <a:endParaRPr lang="en-US" altLang="zh-CN"/>
          </a:p>
        </p:txBody>
      </p:sp>
      <p:sp>
        <p:nvSpPr>
          <p:cNvPr id="779266" name="Rectangle 2"/>
          <p:cNvSpPr>
            <a:spLocks noGrp="1" noRot="1" noChangeAspect="1" noChangeArrowheads="1" noTextEdit="1"/>
          </p:cNvSpPr>
          <p:nvPr>
            <p:ph type="sldImg"/>
          </p:nvPr>
        </p:nvSpPr>
        <p:spPr>
          <a:ln/>
        </p:spPr>
      </p:sp>
      <p:sp>
        <p:nvSpPr>
          <p:cNvPr id="779267"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F36001-A5A5-4AC3-852D-3655013CDCED}" type="slidenum">
              <a:rPr lang="en-US" altLang="zh-CN"/>
              <a:pPr/>
              <a:t>27</a:t>
            </a:fld>
            <a:endParaRPr lang="en-US" altLang="zh-CN"/>
          </a:p>
        </p:txBody>
      </p:sp>
      <p:sp>
        <p:nvSpPr>
          <p:cNvPr id="780290" name="Rectangle 2"/>
          <p:cNvSpPr>
            <a:spLocks noGrp="1" noRot="1" noChangeAspect="1" noChangeArrowheads="1" noTextEdit="1"/>
          </p:cNvSpPr>
          <p:nvPr>
            <p:ph type="sldImg"/>
          </p:nvPr>
        </p:nvSpPr>
        <p:spPr>
          <a:ln/>
        </p:spPr>
      </p:sp>
      <p:sp>
        <p:nvSpPr>
          <p:cNvPr id="780291"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D45F2E-8DDC-4410-A5C4-49A53B127A1D}" type="slidenum">
              <a:rPr lang="en-US" altLang="zh-CN"/>
              <a:pPr/>
              <a:t>28</a:t>
            </a:fld>
            <a:endParaRPr lang="en-US" altLang="zh-CN"/>
          </a:p>
        </p:txBody>
      </p:sp>
      <p:sp>
        <p:nvSpPr>
          <p:cNvPr id="781314" name="Rectangle 2"/>
          <p:cNvSpPr>
            <a:spLocks noGrp="1" noRot="1" noChangeAspect="1" noChangeArrowheads="1" noTextEdit="1"/>
          </p:cNvSpPr>
          <p:nvPr>
            <p:ph type="sldImg"/>
          </p:nvPr>
        </p:nvSpPr>
        <p:spPr>
          <a:ln/>
        </p:spPr>
      </p:sp>
      <p:sp>
        <p:nvSpPr>
          <p:cNvPr id="781315"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3DECA4-72A4-4E8E-8686-21A81FC774EA}" type="slidenum">
              <a:rPr lang="en-US" altLang="zh-CN"/>
              <a:pPr/>
              <a:t>29</a:t>
            </a:fld>
            <a:endParaRPr lang="en-US" altLang="zh-CN"/>
          </a:p>
        </p:txBody>
      </p:sp>
      <p:sp>
        <p:nvSpPr>
          <p:cNvPr id="782338" name="Rectangle 2"/>
          <p:cNvSpPr>
            <a:spLocks noGrp="1" noRot="1" noChangeAspect="1" noChangeArrowheads="1" noTextEdit="1"/>
          </p:cNvSpPr>
          <p:nvPr>
            <p:ph type="sldImg"/>
          </p:nvPr>
        </p:nvSpPr>
        <p:spPr>
          <a:ln/>
        </p:spPr>
      </p:sp>
      <p:sp>
        <p:nvSpPr>
          <p:cNvPr id="782339"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AE3011-493A-4703-A130-FC1920266531}" type="slidenum">
              <a:rPr lang="en-US" altLang="zh-CN"/>
              <a:pPr/>
              <a:t>2</a:t>
            </a:fld>
            <a:endParaRPr lang="en-US" altLang="zh-CN"/>
          </a:p>
        </p:txBody>
      </p:sp>
      <p:sp>
        <p:nvSpPr>
          <p:cNvPr id="759810" name="Rectangle 2"/>
          <p:cNvSpPr>
            <a:spLocks noGrp="1" noRot="1" noChangeAspect="1" noChangeArrowheads="1" noTextEdit="1"/>
          </p:cNvSpPr>
          <p:nvPr>
            <p:ph type="sldImg"/>
          </p:nvPr>
        </p:nvSpPr>
        <p:spPr>
          <a:ln/>
        </p:spPr>
      </p:sp>
      <p:sp>
        <p:nvSpPr>
          <p:cNvPr id="759811"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52B8B1-2BFB-43DA-8288-F6CC4CF11708}" type="slidenum">
              <a:rPr lang="en-US" altLang="zh-CN"/>
              <a:pPr/>
              <a:t>30</a:t>
            </a:fld>
            <a:endParaRPr lang="en-US" altLang="zh-CN"/>
          </a:p>
        </p:txBody>
      </p:sp>
      <p:sp>
        <p:nvSpPr>
          <p:cNvPr id="783362" name="Rectangle 2"/>
          <p:cNvSpPr>
            <a:spLocks noGrp="1" noRot="1" noChangeAspect="1" noChangeArrowheads="1" noTextEdit="1"/>
          </p:cNvSpPr>
          <p:nvPr>
            <p:ph type="sldImg"/>
          </p:nvPr>
        </p:nvSpPr>
        <p:spPr>
          <a:ln/>
        </p:spPr>
      </p:sp>
      <p:sp>
        <p:nvSpPr>
          <p:cNvPr id="783363"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4ED78C-0E88-435A-9B1E-4D43B27B1146}" type="slidenum">
              <a:rPr lang="en-US" altLang="zh-CN"/>
              <a:pPr/>
              <a:t>31</a:t>
            </a:fld>
            <a:endParaRPr lang="en-US" altLang="zh-CN"/>
          </a:p>
        </p:txBody>
      </p:sp>
      <p:sp>
        <p:nvSpPr>
          <p:cNvPr id="784386" name="Rectangle 2"/>
          <p:cNvSpPr>
            <a:spLocks noGrp="1" noRot="1" noChangeAspect="1" noChangeArrowheads="1" noTextEdit="1"/>
          </p:cNvSpPr>
          <p:nvPr>
            <p:ph type="sldImg"/>
          </p:nvPr>
        </p:nvSpPr>
        <p:spPr>
          <a:ln/>
        </p:spPr>
      </p:sp>
      <p:sp>
        <p:nvSpPr>
          <p:cNvPr id="784387"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3A06F1-F834-42A3-94F0-28329E78D13D}" type="slidenum">
              <a:rPr lang="en-US" altLang="zh-CN"/>
              <a:pPr/>
              <a:t>32</a:t>
            </a:fld>
            <a:endParaRPr lang="en-US" altLang="zh-CN"/>
          </a:p>
        </p:txBody>
      </p:sp>
      <p:sp>
        <p:nvSpPr>
          <p:cNvPr id="787458" name="Rectangle 2"/>
          <p:cNvSpPr>
            <a:spLocks noGrp="1" noRot="1" noChangeAspect="1" noChangeArrowheads="1" noTextEdit="1"/>
          </p:cNvSpPr>
          <p:nvPr>
            <p:ph type="sldImg"/>
          </p:nvPr>
        </p:nvSpPr>
        <p:spPr>
          <a:ln/>
        </p:spPr>
      </p:sp>
      <p:sp>
        <p:nvSpPr>
          <p:cNvPr id="787459"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1921AE-D857-45A0-8A55-28E3DFBF7FF0}" type="slidenum">
              <a:rPr lang="en-US" altLang="zh-CN"/>
              <a:pPr/>
              <a:t>33</a:t>
            </a:fld>
            <a:endParaRPr lang="en-US" altLang="zh-CN"/>
          </a:p>
        </p:txBody>
      </p:sp>
      <p:sp>
        <p:nvSpPr>
          <p:cNvPr id="790530" name="Rectangle 2"/>
          <p:cNvSpPr>
            <a:spLocks noGrp="1" noRot="1" noChangeAspect="1" noChangeArrowheads="1" noTextEdit="1"/>
          </p:cNvSpPr>
          <p:nvPr>
            <p:ph type="sldImg"/>
          </p:nvPr>
        </p:nvSpPr>
        <p:spPr>
          <a:ln/>
        </p:spPr>
      </p:sp>
      <p:sp>
        <p:nvSpPr>
          <p:cNvPr id="790531"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4633FE-F9B8-4D80-8206-F82553C1B5DF}" type="slidenum">
              <a:rPr lang="en-US" altLang="zh-CN"/>
              <a:pPr/>
              <a:t>34</a:t>
            </a:fld>
            <a:endParaRPr lang="en-US" altLang="zh-CN"/>
          </a:p>
        </p:txBody>
      </p:sp>
      <p:sp>
        <p:nvSpPr>
          <p:cNvPr id="794626" name="Rectangle 2"/>
          <p:cNvSpPr>
            <a:spLocks noGrp="1" noRot="1" noChangeAspect="1" noChangeArrowheads="1" noTextEdit="1"/>
          </p:cNvSpPr>
          <p:nvPr>
            <p:ph type="sldImg"/>
          </p:nvPr>
        </p:nvSpPr>
        <p:spPr>
          <a:ln/>
        </p:spPr>
      </p:sp>
      <p:sp>
        <p:nvSpPr>
          <p:cNvPr id="794627"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44E884-9B90-4E10-AE14-55E222FE46B8}" type="slidenum">
              <a:rPr lang="en-US" altLang="zh-CN"/>
              <a:pPr/>
              <a:t>3</a:t>
            </a:fld>
            <a:endParaRPr lang="en-US" altLang="zh-CN"/>
          </a:p>
        </p:txBody>
      </p:sp>
      <p:sp>
        <p:nvSpPr>
          <p:cNvPr id="761858" name="Rectangle 2"/>
          <p:cNvSpPr>
            <a:spLocks noGrp="1" noRot="1" noChangeAspect="1" noChangeArrowheads="1" noTextEdit="1"/>
          </p:cNvSpPr>
          <p:nvPr>
            <p:ph type="sldImg"/>
          </p:nvPr>
        </p:nvSpPr>
        <p:spPr>
          <a:ln/>
        </p:spPr>
      </p:sp>
      <p:sp>
        <p:nvSpPr>
          <p:cNvPr id="761859"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EEDAA3-0111-48C3-838A-691E64974954}" type="slidenum">
              <a:rPr lang="en-US" altLang="zh-CN"/>
              <a:pPr/>
              <a:t>6</a:t>
            </a:fld>
            <a:endParaRPr lang="en-US" altLang="zh-CN"/>
          </a:p>
        </p:txBody>
      </p:sp>
      <p:sp>
        <p:nvSpPr>
          <p:cNvPr id="762882" name="Rectangle 2"/>
          <p:cNvSpPr>
            <a:spLocks noGrp="1" noRot="1" noChangeAspect="1" noChangeArrowheads="1" noTextEdit="1"/>
          </p:cNvSpPr>
          <p:nvPr>
            <p:ph type="sldImg"/>
          </p:nvPr>
        </p:nvSpPr>
        <p:spPr>
          <a:ln/>
        </p:spPr>
      </p:sp>
      <p:sp>
        <p:nvSpPr>
          <p:cNvPr id="762883"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DB03D2-530D-4B76-BE36-E05AD29C4688}" type="slidenum">
              <a:rPr lang="en-US" altLang="zh-CN"/>
              <a:pPr/>
              <a:t>7</a:t>
            </a:fld>
            <a:endParaRPr lang="en-US" altLang="zh-CN"/>
          </a:p>
        </p:txBody>
      </p:sp>
      <p:sp>
        <p:nvSpPr>
          <p:cNvPr id="763906" name="Rectangle 2"/>
          <p:cNvSpPr>
            <a:spLocks noGrp="1" noRot="1" noChangeAspect="1" noChangeArrowheads="1" noTextEdit="1"/>
          </p:cNvSpPr>
          <p:nvPr>
            <p:ph type="sldImg"/>
          </p:nvPr>
        </p:nvSpPr>
        <p:spPr>
          <a:ln/>
        </p:spPr>
      </p:sp>
      <p:sp>
        <p:nvSpPr>
          <p:cNvPr id="763907"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5E5647-2044-4768-BB20-448EE535C497}" type="slidenum">
              <a:rPr lang="en-US" altLang="zh-CN"/>
              <a:pPr/>
              <a:t>8</a:t>
            </a:fld>
            <a:endParaRPr lang="en-US" altLang="zh-CN"/>
          </a:p>
        </p:txBody>
      </p:sp>
      <p:sp>
        <p:nvSpPr>
          <p:cNvPr id="764930" name="Rectangle 2"/>
          <p:cNvSpPr>
            <a:spLocks noGrp="1" noRot="1" noChangeAspect="1" noChangeArrowheads="1" noTextEdit="1"/>
          </p:cNvSpPr>
          <p:nvPr>
            <p:ph type="sldImg"/>
          </p:nvPr>
        </p:nvSpPr>
        <p:spPr>
          <a:ln/>
        </p:spPr>
      </p:sp>
      <p:sp>
        <p:nvSpPr>
          <p:cNvPr id="764931"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FDA080-D9E3-463A-9614-2D45A572A587}" type="slidenum">
              <a:rPr lang="en-US" altLang="zh-CN"/>
              <a:pPr/>
              <a:t>9</a:t>
            </a:fld>
            <a:endParaRPr lang="en-US" altLang="zh-CN"/>
          </a:p>
        </p:txBody>
      </p:sp>
      <p:sp>
        <p:nvSpPr>
          <p:cNvPr id="765954" name="Rectangle 2"/>
          <p:cNvSpPr>
            <a:spLocks noGrp="1" noRot="1" noChangeAspect="1" noChangeArrowheads="1" noTextEdit="1"/>
          </p:cNvSpPr>
          <p:nvPr>
            <p:ph type="sldImg"/>
          </p:nvPr>
        </p:nvSpPr>
        <p:spPr>
          <a:ln/>
        </p:spPr>
      </p:sp>
      <p:sp>
        <p:nvSpPr>
          <p:cNvPr id="765955"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FDA080-D9E3-463A-9614-2D45A572A587}" type="slidenum">
              <a:rPr lang="en-US" altLang="zh-CN"/>
              <a:pPr/>
              <a:t>10</a:t>
            </a:fld>
            <a:endParaRPr lang="en-US" altLang="zh-CN"/>
          </a:p>
        </p:txBody>
      </p:sp>
      <p:sp>
        <p:nvSpPr>
          <p:cNvPr id="765954" name="Rectangle 2"/>
          <p:cNvSpPr>
            <a:spLocks noGrp="1" noRot="1" noChangeAspect="1" noChangeArrowheads="1" noTextEdit="1"/>
          </p:cNvSpPr>
          <p:nvPr>
            <p:ph type="sldImg"/>
          </p:nvPr>
        </p:nvSpPr>
        <p:spPr>
          <a:ln/>
        </p:spPr>
      </p:sp>
      <p:sp>
        <p:nvSpPr>
          <p:cNvPr id="765955" name="Rectangle 3"/>
          <p:cNvSpPr>
            <a:spLocks noGrp="1" noChangeArrowheads="1"/>
          </p:cNvSpPr>
          <p:nvPr>
            <p:ph type="body" idx="1"/>
          </p:nvPr>
        </p:nvSpPr>
        <p:spPr/>
        <p:txBody>
          <a:bodyPr/>
          <a:lstStyle/>
          <a:p>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D7413-5202-48B2-BE3A-543AD9D1508D}" type="slidenum">
              <a:rPr lang="en-US" altLang="zh-CN"/>
              <a:pPr/>
              <a:t>11</a:t>
            </a:fld>
            <a:endParaRPr lang="en-US" altLang="zh-CN"/>
          </a:p>
        </p:txBody>
      </p:sp>
      <p:sp>
        <p:nvSpPr>
          <p:cNvPr id="766978" name="Rectangle 2"/>
          <p:cNvSpPr>
            <a:spLocks noGrp="1" noRot="1" noChangeAspect="1" noChangeArrowheads="1" noTextEdit="1"/>
          </p:cNvSpPr>
          <p:nvPr>
            <p:ph type="sldImg"/>
          </p:nvPr>
        </p:nvSpPr>
        <p:spPr>
          <a:ln/>
        </p:spPr>
      </p:sp>
      <p:sp>
        <p:nvSpPr>
          <p:cNvPr id="766979" name="Rectangle 3"/>
          <p:cNvSpPr>
            <a:spLocks noGrp="1" noChangeArrowheads="1"/>
          </p:cNvSpPr>
          <p:nvPr>
            <p:ph type="body" idx="1"/>
          </p:nvPr>
        </p:nvSpPr>
        <p:spPr/>
        <p:txBody>
          <a:bodyPr/>
          <a:lstStyle/>
          <a:p>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Slide Number Placeholder 3"/>
          <p:cNvSpPr>
            <a:spLocks noGrp="1"/>
          </p:cNvSpPr>
          <p:nvPr>
            <p:ph type="sldNum" sz="quarter" idx="10"/>
          </p:nvPr>
        </p:nvSpPr>
        <p:spPr/>
        <p:txBody>
          <a:bodyPr/>
          <a:lstStyle/>
          <a:p>
            <a:fld id="{41AE9A6F-8F56-4C0B-878E-1B32CC179415}" type="slidenum">
              <a:rPr lang="en-US" altLang="de-DE"/>
              <a:pPr/>
              <a:t>1</a:t>
            </a:fld>
            <a:endParaRPr lang="en-US" altLang="de-DE"/>
          </a:p>
        </p:txBody>
      </p:sp>
      <p:sp>
        <p:nvSpPr>
          <p:cNvPr id="550331" name="Line 443"/>
          <p:cNvSpPr>
            <a:spLocks noChangeShapeType="1"/>
          </p:cNvSpPr>
          <p:nvPr/>
        </p:nvSpPr>
        <p:spPr bwMode="auto">
          <a:xfrm>
            <a:off x="5610225" y="4508500"/>
            <a:ext cx="1588" cy="446088"/>
          </a:xfrm>
          <a:prstGeom prst="line">
            <a:avLst/>
          </a:prstGeom>
          <a:noFill/>
          <a:ln w="12700">
            <a:solidFill>
              <a:schemeClr val="tx1"/>
            </a:solidFill>
            <a:round/>
            <a:headEnd/>
            <a:tailEnd type="stealth" w="lg" len="lg"/>
          </a:ln>
        </p:spPr>
        <p:txBody>
          <a:bodyPr/>
          <a:lstStyle/>
          <a:p>
            <a:endParaRPr lang="en-US"/>
          </a:p>
        </p:txBody>
      </p:sp>
      <p:sp>
        <p:nvSpPr>
          <p:cNvPr id="550462" name="Line 574"/>
          <p:cNvSpPr>
            <a:spLocks noChangeShapeType="1"/>
          </p:cNvSpPr>
          <p:nvPr/>
        </p:nvSpPr>
        <p:spPr bwMode="auto">
          <a:xfrm>
            <a:off x="5610225" y="3821113"/>
            <a:ext cx="0" cy="471487"/>
          </a:xfrm>
          <a:prstGeom prst="line">
            <a:avLst/>
          </a:prstGeom>
          <a:noFill/>
          <a:ln w="12700">
            <a:solidFill>
              <a:schemeClr val="tx1"/>
            </a:solidFill>
            <a:round/>
            <a:headEnd/>
            <a:tailEnd type="stealth" w="lg" len="lg"/>
          </a:ln>
        </p:spPr>
        <p:txBody>
          <a:bodyPr/>
          <a:lstStyle/>
          <a:p>
            <a:endParaRPr lang="en-US"/>
          </a:p>
        </p:txBody>
      </p:sp>
      <p:grpSp>
        <p:nvGrpSpPr>
          <p:cNvPr id="550216" name="Group 328"/>
          <p:cNvGrpSpPr>
            <a:grpSpLocks/>
          </p:cNvGrpSpPr>
          <p:nvPr/>
        </p:nvGrpSpPr>
        <p:grpSpPr bwMode="auto">
          <a:xfrm>
            <a:off x="7002463" y="1398588"/>
            <a:ext cx="996950" cy="576262"/>
            <a:chOff x="617" y="1399"/>
            <a:chExt cx="687" cy="454"/>
          </a:xfrm>
        </p:grpSpPr>
        <p:sp>
          <p:nvSpPr>
            <p:cNvPr id="550217" name="Rectangle 329"/>
            <p:cNvSpPr>
              <a:spLocks noChangeArrowheads="1"/>
            </p:cNvSpPr>
            <p:nvPr/>
          </p:nvSpPr>
          <p:spPr bwMode="auto">
            <a:xfrm>
              <a:off x="617" y="1399"/>
              <a:ext cx="687" cy="454"/>
            </a:xfrm>
            <a:prstGeom prst="rect">
              <a:avLst/>
            </a:prstGeom>
            <a:solidFill>
              <a:srgbClr val="FFFFFF"/>
            </a:solidFill>
            <a:ln w="9525">
              <a:solidFill>
                <a:srgbClr val="000000"/>
              </a:solidFill>
              <a:miter lim="800000"/>
              <a:headEnd/>
              <a:tailEnd/>
            </a:ln>
          </p:spPr>
          <p:txBody>
            <a:bodyPr/>
            <a:lstStyle/>
            <a:p>
              <a:endParaRPr lang="en-US"/>
            </a:p>
          </p:txBody>
        </p:sp>
        <p:sp>
          <p:nvSpPr>
            <p:cNvPr id="550218" name="Line 330"/>
            <p:cNvSpPr>
              <a:spLocks noChangeShapeType="1"/>
            </p:cNvSpPr>
            <p:nvPr/>
          </p:nvSpPr>
          <p:spPr bwMode="auto">
            <a:xfrm>
              <a:off x="976" y="1724"/>
              <a:ext cx="40" cy="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50219" name="Group 331"/>
            <p:cNvGrpSpPr>
              <a:grpSpLocks/>
            </p:cNvGrpSpPr>
            <p:nvPr/>
          </p:nvGrpSpPr>
          <p:grpSpPr bwMode="auto">
            <a:xfrm>
              <a:off x="682" y="1504"/>
              <a:ext cx="105" cy="88"/>
              <a:chOff x="328" y="1585"/>
              <a:chExt cx="145" cy="121"/>
            </a:xfrm>
          </p:grpSpPr>
          <p:sp>
            <p:nvSpPr>
              <p:cNvPr id="550220" name="AutoShape 332"/>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221" name="Oval 333"/>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0222" name="Group 334"/>
            <p:cNvGrpSpPr>
              <a:grpSpLocks/>
            </p:cNvGrpSpPr>
            <p:nvPr/>
          </p:nvGrpSpPr>
          <p:grpSpPr bwMode="auto">
            <a:xfrm>
              <a:off x="866" y="1679"/>
              <a:ext cx="105" cy="88"/>
              <a:chOff x="328" y="1585"/>
              <a:chExt cx="145" cy="121"/>
            </a:xfrm>
          </p:grpSpPr>
          <p:sp>
            <p:nvSpPr>
              <p:cNvPr id="550223" name="AutoShape 335"/>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224" name="Oval 336"/>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0225" name="Freeform 337"/>
            <p:cNvSpPr>
              <a:spLocks/>
            </p:cNvSpPr>
            <p:nvPr/>
          </p:nvSpPr>
          <p:spPr bwMode="auto">
            <a:xfrm>
              <a:off x="639" y="1470"/>
              <a:ext cx="336" cy="60"/>
            </a:xfrm>
            <a:custGeom>
              <a:avLst/>
              <a:gdLst>
                <a:gd name="T0" fmla="*/ 0 w 288"/>
                <a:gd name="T1" fmla="*/ 0 h 60"/>
                <a:gd name="T2" fmla="*/ 249 w 288"/>
                <a:gd name="T3" fmla="*/ 0 h 60"/>
                <a:gd name="T4" fmla="*/ 249 w 288"/>
                <a:gd name="T5" fmla="*/ 60 h 60"/>
                <a:gd name="T6" fmla="*/ 288 w 288"/>
                <a:gd name="T7" fmla="*/ 60 h 60"/>
              </a:gdLst>
              <a:ahLst/>
              <a:cxnLst>
                <a:cxn ang="0">
                  <a:pos x="T0" y="T1"/>
                </a:cxn>
                <a:cxn ang="0">
                  <a:pos x="T2" y="T3"/>
                </a:cxn>
                <a:cxn ang="0">
                  <a:pos x="T4" y="T5"/>
                </a:cxn>
                <a:cxn ang="0">
                  <a:pos x="T6" y="T7"/>
                </a:cxn>
              </a:cxnLst>
              <a:rect l="0" t="0" r="r" b="b"/>
              <a:pathLst>
                <a:path w="288" h="60">
                  <a:moveTo>
                    <a:pt x="0" y="0"/>
                  </a:moveTo>
                  <a:lnTo>
                    <a:pt x="249" y="0"/>
                  </a:lnTo>
                  <a:lnTo>
                    <a:pt x="249" y="60"/>
                  </a:lnTo>
                  <a:lnTo>
                    <a:pt x="288" y="6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226" name="Line 338"/>
            <p:cNvSpPr>
              <a:spLocks noChangeShapeType="1"/>
            </p:cNvSpPr>
            <p:nvPr/>
          </p:nvSpPr>
          <p:spPr bwMode="auto">
            <a:xfrm flipH="1">
              <a:off x="639" y="1551"/>
              <a:ext cx="3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227" name="Line 339"/>
            <p:cNvSpPr>
              <a:spLocks noChangeShapeType="1"/>
            </p:cNvSpPr>
            <p:nvPr/>
          </p:nvSpPr>
          <p:spPr bwMode="auto">
            <a:xfrm flipH="1">
              <a:off x="787" y="1549"/>
              <a:ext cx="3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228" name="Line 340"/>
            <p:cNvSpPr>
              <a:spLocks noChangeShapeType="1"/>
            </p:cNvSpPr>
            <p:nvPr/>
          </p:nvSpPr>
          <p:spPr bwMode="auto">
            <a:xfrm>
              <a:off x="909" y="1575"/>
              <a:ext cx="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Moon 11"/>
            <p:cNvSpPr>
              <a:spLocks noChangeArrowheads="1"/>
            </p:cNvSpPr>
            <p:nvPr/>
          </p:nvSpPr>
          <p:spPr bwMode="auto">
            <a:xfrm rot="10800000">
              <a:off x="961" y="1503"/>
              <a:ext cx="101" cy="114"/>
            </a:xfrm>
            <a:prstGeom prst="moon">
              <a:avLst>
                <a:gd name="adj" fmla="val 75500"/>
              </a:avLst>
            </a:prstGeom>
            <a:solidFill>
              <a:srgbClr val="C0C0C0"/>
            </a:solidFill>
            <a:ln w="12700" algn="ctr">
              <a:solidFill>
                <a:schemeClr val="tx1"/>
              </a:solidFill>
              <a:miter lim="800000"/>
              <a:headEnd/>
              <a:tailEnd/>
            </a:ln>
          </p:spPr>
          <p:txBody>
            <a:bodyPr rot="10800000" anchor="ctr"/>
            <a:lstStyle/>
            <a:p>
              <a:pPr eaLnBrk="1" hangingPunct="1"/>
              <a:endParaRPr lang="en-US" altLang="zh-TW" sz="1100">
                <a:ea typeface="新細明體" pitchFamily="18" charset="-120"/>
                <a:cs typeface="Arial" charset="0"/>
              </a:endParaRPr>
            </a:p>
          </p:txBody>
        </p:sp>
        <p:sp>
          <p:nvSpPr>
            <p:cNvPr id="550230" name="AutoShape 342"/>
            <p:cNvSpPr>
              <a:spLocks noChangeArrowheads="1"/>
            </p:cNvSpPr>
            <p:nvPr/>
          </p:nvSpPr>
          <p:spPr bwMode="auto">
            <a:xfrm>
              <a:off x="822" y="1533"/>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231" name="Line 343"/>
            <p:cNvSpPr>
              <a:spLocks noChangeShapeType="1"/>
            </p:cNvSpPr>
            <p:nvPr/>
          </p:nvSpPr>
          <p:spPr bwMode="auto">
            <a:xfrm>
              <a:off x="639" y="1725"/>
              <a:ext cx="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232" name="Freeform 344"/>
            <p:cNvSpPr>
              <a:spLocks/>
            </p:cNvSpPr>
            <p:nvPr/>
          </p:nvSpPr>
          <p:spPr bwMode="auto">
            <a:xfrm>
              <a:off x="780" y="1599"/>
              <a:ext cx="42" cy="123"/>
            </a:xfrm>
            <a:custGeom>
              <a:avLst/>
              <a:gdLst>
                <a:gd name="T0" fmla="*/ 0 w 42"/>
                <a:gd name="T1" fmla="*/ 123 h 123"/>
                <a:gd name="T2" fmla="*/ 0 w 42"/>
                <a:gd name="T3" fmla="*/ 0 h 123"/>
                <a:gd name="T4" fmla="*/ 42 w 42"/>
                <a:gd name="T5" fmla="*/ 0 h 123"/>
              </a:gdLst>
              <a:ahLst/>
              <a:cxnLst>
                <a:cxn ang="0">
                  <a:pos x="T0" y="T1"/>
                </a:cxn>
                <a:cxn ang="0">
                  <a:pos x="T2" y="T3"/>
                </a:cxn>
                <a:cxn ang="0">
                  <a:pos x="T4" y="T5"/>
                </a:cxn>
              </a:cxnLst>
              <a:rect l="0" t="0" r="r" b="b"/>
              <a:pathLst>
                <a:path w="42" h="123">
                  <a:moveTo>
                    <a:pt x="0" y="123"/>
                  </a:moveTo>
                  <a:lnTo>
                    <a:pt x="0" y="0"/>
                  </a:lnTo>
                  <a:lnTo>
                    <a:pt x="4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233" name="Oval 345"/>
            <p:cNvSpPr>
              <a:spLocks noChangeArrowheads="1"/>
            </p:cNvSpPr>
            <p:nvPr/>
          </p:nvSpPr>
          <p:spPr bwMode="auto">
            <a:xfrm>
              <a:off x="765" y="1710"/>
              <a:ext cx="29" cy="29"/>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234" name="Line 346"/>
            <p:cNvSpPr>
              <a:spLocks noChangeShapeType="1"/>
            </p:cNvSpPr>
            <p:nvPr/>
          </p:nvSpPr>
          <p:spPr bwMode="auto">
            <a:xfrm>
              <a:off x="636" y="1773"/>
              <a:ext cx="36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235" name="Freeform 347"/>
            <p:cNvSpPr>
              <a:spLocks/>
            </p:cNvSpPr>
            <p:nvPr/>
          </p:nvSpPr>
          <p:spPr bwMode="auto">
            <a:xfrm>
              <a:off x="1062" y="1560"/>
              <a:ext cx="99" cy="147"/>
            </a:xfrm>
            <a:custGeom>
              <a:avLst/>
              <a:gdLst>
                <a:gd name="T0" fmla="*/ 0 w 99"/>
                <a:gd name="T1" fmla="*/ 0 h 126"/>
                <a:gd name="T2" fmla="*/ 60 w 99"/>
                <a:gd name="T3" fmla="*/ 0 h 126"/>
                <a:gd name="T4" fmla="*/ 60 w 99"/>
                <a:gd name="T5" fmla="*/ 126 h 126"/>
                <a:gd name="T6" fmla="*/ 99 w 99"/>
                <a:gd name="T7" fmla="*/ 126 h 126"/>
              </a:gdLst>
              <a:ahLst/>
              <a:cxnLst>
                <a:cxn ang="0">
                  <a:pos x="T0" y="T1"/>
                </a:cxn>
                <a:cxn ang="0">
                  <a:pos x="T2" y="T3"/>
                </a:cxn>
                <a:cxn ang="0">
                  <a:pos x="T4" y="T5"/>
                </a:cxn>
                <a:cxn ang="0">
                  <a:pos x="T6" y="T7"/>
                </a:cxn>
              </a:cxnLst>
              <a:rect l="0" t="0" r="r" b="b"/>
              <a:pathLst>
                <a:path w="99" h="126">
                  <a:moveTo>
                    <a:pt x="0" y="0"/>
                  </a:moveTo>
                  <a:lnTo>
                    <a:pt x="60" y="0"/>
                  </a:lnTo>
                  <a:lnTo>
                    <a:pt x="60" y="126"/>
                  </a:lnTo>
                  <a:lnTo>
                    <a:pt x="99" y="126"/>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236" name="Line 348"/>
            <p:cNvSpPr>
              <a:spLocks noChangeShapeType="1"/>
            </p:cNvSpPr>
            <p:nvPr/>
          </p:nvSpPr>
          <p:spPr bwMode="auto">
            <a:xfrm>
              <a:off x="1092" y="1752"/>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237" name="AutoShape 349"/>
            <p:cNvSpPr>
              <a:spLocks noChangeArrowheads="1"/>
            </p:cNvSpPr>
            <p:nvPr/>
          </p:nvSpPr>
          <p:spPr bwMode="auto">
            <a:xfrm>
              <a:off x="1009" y="1708"/>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 name="Moon 11"/>
            <p:cNvSpPr>
              <a:spLocks noChangeArrowheads="1"/>
            </p:cNvSpPr>
            <p:nvPr/>
          </p:nvSpPr>
          <p:spPr bwMode="auto">
            <a:xfrm rot="10800000">
              <a:off x="1143" y="1673"/>
              <a:ext cx="101" cy="114"/>
            </a:xfrm>
            <a:prstGeom prst="moon">
              <a:avLst>
                <a:gd name="adj" fmla="val 75500"/>
              </a:avLst>
            </a:prstGeom>
            <a:solidFill>
              <a:srgbClr val="C0C0C0"/>
            </a:solidFill>
            <a:ln w="12700" algn="ctr">
              <a:solidFill>
                <a:schemeClr val="tx1"/>
              </a:solidFill>
              <a:miter lim="800000"/>
              <a:headEnd/>
              <a:tailEnd/>
            </a:ln>
          </p:spPr>
          <p:txBody>
            <a:bodyPr rot="10800000" anchor="ctr"/>
            <a:lstStyle/>
            <a:p>
              <a:pPr eaLnBrk="1" hangingPunct="1"/>
              <a:endParaRPr lang="en-US" altLang="zh-TW" sz="1100">
                <a:ea typeface="新細明體" pitchFamily="18" charset="-120"/>
                <a:cs typeface="Arial" charset="0"/>
              </a:endParaRPr>
            </a:p>
          </p:txBody>
        </p:sp>
        <p:sp>
          <p:nvSpPr>
            <p:cNvPr id="550239" name="Line 351"/>
            <p:cNvSpPr>
              <a:spLocks noChangeShapeType="1"/>
            </p:cNvSpPr>
            <p:nvPr/>
          </p:nvSpPr>
          <p:spPr bwMode="auto">
            <a:xfrm>
              <a:off x="1245" y="1731"/>
              <a:ext cx="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50240" name="Line 352"/>
          <p:cNvSpPr>
            <a:spLocks noChangeShapeType="1"/>
          </p:cNvSpPr>
          <p:nvPr/>
        </p:nvSpPr>
        <p:spPr bwMode="auto">
          <a:xfrm>
            <a:off x="1328738" y="3986213"/>
            <a:ext cx="0" cy="158750"/>
          </a:xfrm>
          <a:prstGeom prst="line">
            <a:avLst/>
          </a:prstGeom>
          <a:noFill/>
          <a:ln w="9525">
            <a:solidFill>
              <a:srgbClr val="96969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241" name="Line 353"/>
          <p:cNvSpPr>
            <a:spLocks noChangeShapeType="1"/>
          </p:cNvSpPr>
          <p:nvPr/>
        </p:nvSpPr>
        <p:spPr bwMode="auto">
          <a:xfrm>
            <a:off x="5619750" y="1766888"/>
            <a:ext cx="0" cy="492125"/>
          </a:xfrm>
          <a:prstGeom prst="line">
            <a:avLst/>
          </a:prstGeom>
          <a:noFill/>
          <a:ln w="12700">
            <a:solidFill>
              <a:schemeClr val="tx1"/>
            </a:solidFill>
            <a:round/>
            <a:headEnd/>
            <a:tailEnd type="stealth" w="lg" len="lg"/>
          </a:ln>
        </p:spPr>
        <p:txBody>
          <a:bodyPr/>
          <a:lstStyle/>
          <a:p>
            <a:endParaRPr lang="en-US"/>
          </a:p>
        </p:txBody>
      </p:sp>
      <p:sp>
        <p:nvSpPr>
          <p:cNvPr id="550242" name="Line 354"/>
          <p:cNvSpPr>
            <a:spLocks noChangeShapeType="1"/>
          </p:cNvSpPr>
          <p:nvPr/>
        </p:nvSpPr>
        <p:spPr bwMode="auto">
          <a:xfrm flipH="1">
            <a:off x="5610225" y="2479675"/>
            <a:ext cx="6350" cy="468313"/>
          </a:xfrm>
          <a:prstGeom prst="line">
            <a:avLst/>
          </a:prstGeom>
          <a:noFill/>
          <a:ln w="12700">
            <a:solidFill>
              <a:schemeClr val="tx1"/>
            </a:solidFill>
            <a:round/>
            <a:headEnd/>
            <a:tailEnd type="stealth" w="lg" len="lg"/>
          </a:ln>
        </p:spPr>
        <p:txBody>
          <a:bodyPr/>
          <a:lstStyle/>
          <a:p>
            <a:endParaRPr lang="en-US"/>
          </a:p>
        </p:txBody>
      </p:sp>
      <p:sp>
        <p:nvSpPr>
          <p:cNvPr id="550243" name="Line 355"/>
          <p:cNvSpPr>
            <a:spLocks noChangeShapeType="1"/>
          </p:cNvSpPr>
          <p:nvPr/>
        </p:nvSpPr>
        <p:spPr bwMode="auto">
          <a:xfrm flipH="1">
            <a:off x="5610225" y="3148013"/>
            <a:ext cx="3175" cy="484187"/>
          </a:xfrm>
          <a:prstGeom prst="line">
            <a:avLst/>
          </a:prstGeom>
          <a:noFill/>
          <a:ln w="12700">
            <a:solidFill>
              <a:schemeClr val="tx1"/>
            </a:solidFill>
            <a:round/>
            <a:headEnd/>
            <a:tailEnd type="stealth" w="lg" len="lg"/>
          </a:ln>
        </p:spPr>
        <p:txBody>
          <a:bodyPr/>
          <a:lstStyle/>
          <a:p>
            <a:endParaRPr lang="en-US"/>
          </a:p>
        </p:txBody>
      </p:sp>
      <p:sp>
        <p:nvSpPr>
          <p:cNvPr id="550244" name="Line 356"/>
          <p:cNvSpPr>
            <a:spLocks noChangeShapeType="1"/>
          </p:cNvSpPr>
          <p:nvPr/>
        </p:nvSpPr>
        <p:spPr bwMode="auto">
          <a:xfrm>
            <a:off x="3017838" y="1300163"/>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245" name="Line 357"/>
          <p:cNvSpPr>
            <a:spLocks noChangeShapeType="1"/>
          </p:cNvSpPr>
          <p:nvPr/>
        </p:nvSpPr>
        <p:spPr bwMode="auto">
          <a:xfrm>
            <a:off x="3009900" y="1893888"/>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246" name="Line 358"/>
          <p:cNvSpPr>
            <a:spLocks noChangeShapeType="1"/>
          </p:cNvSpPr>
          <p:nvPr/>
        </p:nvSpPr>
        <p:spPr bwMode="auto">
          <a:xfrm>
            <a:off x="3009900" y="2487613"/>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247" name="Line 359"/>
          <p:cNvSpPr>
            <a:spLocks noChangeShapeType="1"/>
          </p:cNvSpPr>
          <p:nvPr/>
        </p:nvSpPr>
        <p:spPr bwMode="auto">
          <a:xfrm>
            <a:off x="3009900" y="3073400"/>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248" name="Line 360"/>
          <p:cNvSpPr>
            <a:spLocks noChangeShapeType="1"/>
          </p:cNvSpPr>
          <p:nvPr/>
        </p:nvSpPr>
        <p:spPr bwMode="auto">
          <a:xfrm>
            <a:off x="3009900" y="3648075"/>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249" name="Line 361"/>
          <p:cNvSpPr>
            <a:spLocks noChangeShapeType="1"/>
          </p:cNvSpPr>
          <p:nvPr/>
        </p:nvSpPr>
        <p:spPr bwMode="auto">
          <a:xfrm>
            <a:off x="3008313" y="4237038"/>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250" name="Line 362"/>
          <p:cNvSpPr>
            <a:spLocks noChangeShapeType="1"/>
          </p:cNvSpPr>
          <p:nvPr/>
        </p:nvSpPr>
        <p:spPr bwMode="auto">
          <a:xfrm>
            <a:off x="3001963" y="5399088"/>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251" name="Line 363"/>
          <p:cNvSpPr>
            <a:spLocks noChangeShapeType="1"/>
          </p:cNvSpPr>
          <p:nvPr/>
        </p:nvSpPr>
        <p:spPr bwMode="auto">
          <a:xfrm>
            <a:off x="3005138" y="4819650"/>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252" name="Rectangle 364"/>
          <p:cNvSpPr>
            <a:spLocks noChangeArrowheads="1"/>
          </p:cNvSpPr>
          <p:nvPr/>
        </p:nvSpPr>
        <p:spPr bwMode="auto">
          <a:xfrm>
            <a:off x="2070100" y="2833688"/>
            <a:ext cx="1917700" cy="447675"/>
          </a:xfrm>
          <a:prstGeom prst="rect">
            <a:avLst/>
          </a:prstGeom>
          <a:solidFill>
            <a:srgbClr val="CCCCFF"/>
          </a:solidFill>
          <a:ln w="8001">
            <a:solidFill>
              <a:srgbClr val="CCCCFF"/>
            </a:solidFill>
            <a:miter lim="800000"/>
            <a:headEnd/>
            <a:tailEnd/>
          </a:ln>
        </p:spPr>
        <p:txBody>
          <a:bodyPr/>
          <a:lstStyle/>
          <a:p>
            <a:endParaRPr lang="en-US"/>
          </a:p>
        </p:txBody>
      </p:sp>
      <p:sp>
        <p:nvSpPr>
          <p:cNvPr id="550253" name="Rectangle 365"/>
          <p:cNvSpPr>
            <a:spLocks noChangeArrowheads="1"/>
          </p:cNvSpPr>
          <p:nvPr/>
        </p:nvSpPr>
        <p:spPr bwMode="auto">
          <a:xfrm>
            <a:off x="4622800" y="1584325"/>
            <a:ext cx="2011363" cy="225425"/>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p>
            <a:endParaRPr lang="en-US"/>
          </a:p>
        </p:txBody>
      </p:sp>
      <p:sp>
        <p:nvSpPr>
          <p:cNvPr id="550254" name="Rectangle 366"/>
          <p:cNvSpPr>
            <a:spLocks noChangeArrowheads="1"/>
          </p:cNvSpPr>
          <p:nvPr/>
        </p:nvSpPr>
        <p:spPr bwMode="auto">
          <a:xfrm>
            <a:off x="4622800" y="2286000"/>
            <a:ext cx="2011363" cy="227013"/>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p>
            <a:endParaRPr lang="en-US"/>
          </a:p>
        </p:txBody>
      </p:sp>
      <p:sp>
        <p:nvSpPr>
          <p:cNvPr id="550255" name="Rectangle 367"/>
          <p:cNvSpPr>
            <a:spLocks noChangeArrowheads="1"/>
          </p:cNvSpPr>
          <p:nvPr/>
        </p:nvSpPr>
        <p:spPr bwMode="auto">
          <a:xfrm>
            <a:off x="4622800" y="2954338"/>
            <a:ext cx="2011363" cy="223837"/>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p>
            <a:endParaRPr lang="en-US"/>
          </a:p>
        </p:txBody>
      </p:sp>
      <p:sp>
        <p:nvSpPr>
          <p:cNvPr id="550256" name="Rectangle 368"/>
          <p:cNvSpPr>
            <a:spLocks noChangeArrowheads="1"/>
          </p:cNvSpPr>
          <p:nvPr/>
        </p:nvSpPr>
        <p:spPr bwMode="auto">
          <a:xfrm>
            <a:off x="4622800" y="3632200"/>
            <a:ext cx="2011363" cy="225425"/>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p>
            <a:endParaRPr lang="en-US"/>
          </a:p>
        </p:txBody>
      </p:sp>
      <p:sp>
        <p:nvSpPr>
          <p:cNvPr id="550257" name="Rectangle 369"/>
          <p:cNvSpPr>
            <a:spLocks noChangeArrowheads="1"/>
          </p:cNvSpPr>
          <p:nvPr/>
        </p:nvSpPr>
        <p:spPr bwMode="auto">
          <a:xfrm>
            <a:off x="4622800" y="4305300"/>
            <a:ext cx="2011363" cy="225425"/>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p>
            <a:endParaRPr lang="en-US"/>
          </a:p>
        </p:txBody>
      </p:sp>
      <p:sp>
        <p:nvSpPr>
          <p:cNvPr id="550258" name="Rectangle 370"/>
          <p:cNvSpPr>
            <a:spLocks noChangeArrowheads="1"/>
          </p:cNvSpPr>
          <p:nvPr/>
        </p:nvSpPr>
        <p:spPr bwMode="auto">
          <a:xfrm>
            <a:off x="2070100" y="2239963"/>
            <a:ext cx="1917700" cy="447675"/>
          </a:xfrm>
          <a:prstGeom prst="rect">
            <a:avLst/>
          </a:prstGeom>
          <a:solidFill>
            <a:srgbClr val="CCCCFF"/>
          </a:solidFill>
          <a:ln w="8001">
            <a:solidFill>
              <a:srgbClr val="CCCCFF"/>
            </a:solidFill>
            <a:miter lim="800000"/>
            <a:headEnd/>
            <a:tailEnd/>
          </a:ln>
        </p:spPr>
        <p:txBody>
          <a:bodyPr/>
          <a:lstStyle/>
          <a:p>
            <a:endParaRPr lang="en-US"/>
          </a:p>
        </p:txBody>
      </p:sp>
      <p:sp>
        <p:nvSpPr>
          <p:cNvPr id="550259" name="Rectangle 371"/>
          <p:cNvSpPr>
            <a:spLocks noChangeArrowheads="1"/>
          </p:cNvSpPr>
          <p:nvPr/>
        </p:nvSpPr>
        <p:spPr bwMode="auto">
          <a:xfrm>
            <a:off x="2074863" y="3413125"/>
            <a:ext cx="1917700" cy="447675"/>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p>
            <a:endParaRPr lang="en-US"/>
          </a:p>
        </p:txBody>
      </p:sp>
      <p:sp>
        <p:nvSpPr>
          <p:cNvPr id="550260" name="Rectangle 372"/>
          <p:cNvSpPr>
            <a:spLocks noChangeArrowheads="1"/>
          </p:cNvSpPr>
          <p:nvPr/>
        </p:nvSpPr>
        <p:spPr bwMode="auto">
          <a:xfrm>
            <a:off x="2071688" y="3992563"/>
            <a:ext cx="1917700" cy="447675"/>
          </a:xfrm>
          <a:prstGeom prst="rect">
            <a:avLst/>
          </a:prstGeom>
          <a:solidFill>
            <a:srgbClr val="CCCCFF"/>
          </a:solidFill>
          <a:ln w="8001">
            <a:solidFill>
              <a:srgbClr val="CCCCFF"/>
            </a:solidFill>
            <a:miter lim="800000"/>
            <a:headEnd/>
            <a:tailEnd/>
          </a:ln>
        </p:spPr>
        <p:txBody>
          <a:bodyPr/>
          <a:lstStyle/>
          <a:p>
            <a:endParaRPr lang="en-US"/>
          </a:p>
        </p:txBody>
      </p:sp>
      <p:sp>
        <p:nvSpPr>
          <p:cNvPr id="550261" name="Line 373"/>
          <p:cNvSpPr>
            <a:spLocks noChangeShapeType="1"/>
          </p:cNvSpPr>
          <p:nvPr/>
        </p:nvSpPr>
        <p:spPr bwMode="auto">
          <a:xfrm>
            <a:off x="3698875" y="3865563"/>
            <a:ext cx="6350" cy="7937"/>
          </a:xfrm>
          <a:prstGeom prst="line">
            <a:avLst/>
          </a:prstGeom>
          <a:noFill/>
          <a:ln w="14288">
            <a:solidFill>
              <a:srgbClr val="FFCC99"/>
            </a:solidFill>
            <a:round/>
            <a:headEnd/>
            <a:tailEnd/>
          </a:ln>
        </p:spPr>
        <p:txBody>
          <a:bodyPr/>
          <a:lstStyle/>
          <a:p>
            <a:endParaRPr lang="en-US"/>
          </a:p>
        </p:txBody>
      </p:sp>
      <p:grpSp>
        <p:nvGrpSpPr>
          <p:cNvPr id="550262" name="Group 374"/>
          <p:cNvGrpSpPr>
            <a:grpSpLocks/>
          </p:cNvGrpSpPr>
          <p:nvPr/>
        </p:nvGrpSpPr>
        <p:grpSpPr bwMode="auto">
          <a:xfrm>
            <a:off x="7008813" y="2752725"/>
            <a:ext cx="989012" cy="576263"/>
            <a:chOff x="3914" y="2070"/>
            <a:chExt cx="581" cy="387"/>
          </a:xfrm>
        </p:grpSpPr>
        <p:sp>
          <p:nvSpPr>
            <p:cNvPr id="550263" name="Rectangle 375"/>
            <p:cNvSpPr>
              <a:spLocks noChangeArrowheads="1"/>
            </p:cNvSpPr>
            <p:nvPr/>
          </p:nvSpPr>
          <p:spPr bwMode="auto">
            <a:xfrm>
              <a:off x="3914" y="2070"/>
              <a:ext cx="581" cy="387"/>
            </a:xfrm>
            <a:prstGeom prst="rect">
              <a:avLst/>
            </a:prstGeom>
            <a:solidFill>
              <a:srgbClr val="FFFFFF"/>
            </a:solidFill>
            <a:ln w="7938">
              <a:solidFill>
                <a:srgbClr val="000000"/>
              </a:solidFill>
              <a:miter lim="800000"/>
              <a:headEnd/>
              <a:tailEnd/>
            </a:ln>
          </p:spPr>
          <p:txBody>
            <a:bodyPr/>
            <a:lstStyle/>
            <a:p>
              <a:endParaRPr lang="en-US"/>
            </a:p>
          </p:txBody>
        </p:sp>
        <p:sp>
          <p:nvSpPr>
            <p:cNvPr id="550264" name="Rectangle 376"/>
            <p:cNvSpPr>
              <a:spLocks noChangeArrowheads="1"/>
            </p:cNvSpPr>
            <p:nvPr/>
          </p:nvSpPr>
          <p:spPr bwMode="auto">
            <a:xfrm>
              <a:off x="3914" y="2070"/>
              <a:ext cx="581" cy="387"/>
            </a:xfrm>
            <a:prstGeom prst="rect">
              <a:avLst/>
            </a:prstGeom>
            <a:solidFill>
              <a:srgbClr val="F8F8F8"/>
            </a:solidFill>
            <a:ln w="9525">
              <a:solidFill>
                <a:srgbClr val="000000"/>
              </a:solidFill>
              <a:miter lim="800000"/>
              <a:headEnd/>
              <a:tailEnd/>
            </a:ln>
          </p:spPr>
          <p:txBody>
            <a:bodyPr/>
            <a:lstStyle/>
            <a:p>
              <a:endParaRPr lang="en-US"/>
            </a:p>
          </p:txBody>
        </p:sp>
        <p:sp>
          <p:nvSpPr>
            <p:cNvPr id="550265" name="Rectangle 377"/>
            <p:cNvSpPr>
              <a:spLocks noChangeArrowheads="1"/>
            </p:cNvSpPr>
            <p:nvPr/>
          </p:nvSpPr>
          <p:spPr bwMode="auto">
            <a:xfrm>
              <a:off x="3979" y="2103"/>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266" name="Rectangle 378"/>
            <p:cNvSpPr>
              <a:spLocks noChangeArrowheads="1"/>
            </p:cNvSpPr>
            <p:nvPr/>
          </p:nvSpPr>
          <p:spPr bwMode="auto">
            <a:xfrm>
              <a:off x="4398" y="2103"/>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267" name="Rectangle 379"/>
            <p:cNvSpPr>
              <a:spLocks noChangeArrowheads="1"/>
            </p:cNvSpPr>
            <p:nvPr/>
          </p:nvSpPr>
          <p:spPr bwMode="auto">
            <a:xfrm>
              <a:off x="4188" y="2103"/>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268" name="Rectangle 380"/>
            <p:cNvSpPr>
              <a:spLocks noChangeArrowheads="1"/>
            </p:cNvSpPr>
            <p:nvPr/>
          </p:nvSpPr>
          <p:spPr bwMode="auto">
            <a:xfrm>
              <a:off x="4293" y="2103"/>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269" name="Rectangle 381"/>
            <p:cNvSpPr>
              <a:spLocks noChangeArrowheads="1"/>
            </p:cNvSpPr>
            <p:nvPr/>
          </p:nvSpPr>
          <p:spPr bwMode="auto">
            <a:xfrm>
              <a:off x="4084" y="2103"/>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270" name="Rectangle 382"/>
            <p:cNvSpPr>
              <a:spLocks noChangeArrowheads="1"/>
            </p:cNvSpPr>
            <p:nvPr/>
          </p:nvSpPr>
          <p:spPr bwMode="auto">
            <a:xfrm>
              <a:off x="3979" y="2393"/>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271" name="Rectangle 383"/>
            <p:cNvSpPr>
              <a:spLocks noChangeArrowheads="1"/>
            </p:cNvSpPr>
            <p:nvPr/>
          </p:nvSpPr>
          <p:spPr bwMode="auto">
            <a:xfrm>
              <a:off x="4398" y="2393"/>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272" name="Rectangle 384"/>
            <p:cNvSpPr>
              <a:spLocks noChangeArrowheads="1"/>
            </p:cNvSpPr>
            <p:nvPr/>
          </p:nvSpPr>
          <p:spPr bwMode="auto">
            <a:xfrm>
              <a:off x="4188" y="2393"/>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273" name="Rectangle 385"/>
            <p:cNvSpPr>
              <a:spLocks noChangeArrowheads="1"/>
            </p:cNvSpPr>
            <p:nvPr/>
          </p:nvSpPr>
          <p:spPr bwMode="auto">
            <a:xfrm>
              <a:off x="4293" y="2393"/>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274" name="Rectangle 386"/>
            <p:cNvSpPr>
              <a:spLocks noChangeArrowheads="1"/>
            </p:cNvSpPr>
            <p:nvPr/>
          </p:nvSpPr>
          <p:spPr bwMode="auto">
            <a:xfrm>
              <a:off x="4084" y="2393"/>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275" name="Rectangle 387"/>
            <p:cNvSpPr>
              <a:spLocks noChangeArrowheads="1"/>
            </p:cNvSpPr>
            <p:nvPr/>
          </p:nvSpPr>
          <p:spPr bwMode="auto">
            <a:xfrm>
              <a:off x="4398" y="2247"/>
              <a:ext cx="32" cy="33"/>
            </a:xfrm>
            <a:prstGeom prst="rect">
              <a:avLst/>
            </a:prstGeom>
            <a:solidFill>
              <a:srgbClr val="000000"/>
            </a:solidFill>
            <a:ln w="7938">
              <a:solidFill>
                <a:srgbClr val="000000"/>
              </a:solidFill>
              <a:miter lim="800000"/>
              <a:headEnd/>
              <a:tailEnd/>
            </a:ln>
          </p:spPr>
          <p:txBody>
            <a:bodyPr/>
            <a:lstStyle/>
            <a:p>
              <a:endParaRPr lang="en-US"/>
            </a:p>
          </p:txBody>
        </p:sp>
        <p:sp>
          <p:nvSpPr>
            <p:cNvPr id="550276" name="Rectangle 388"/>
            <p:cNvSpPr>
              <a:spLocks noChangeArrowheads="1"/>
            </p:cNvSpPr>
            <p:nvPr/>
          </p:nvSpPr>
          <p:spPr bwMode="auto">
            <a:xfrm>
              <a:off x="3979" y="2247"/>
              <a:ext cx="31" cy="33"/>
            </a:xfrm>
            <a:prstGeom prst="rect">
              <a:avLst/>
            </a:prstGeom>
            <a:solidFill>
              <a:srgbClr val="000000"/>
            </a:solidFill>
            <a:ln w="7938">
              <a:solidFill>
                <a:srgbClr val="000000"/>
              </a:solidFill>
              <a:miter lim="800000"/>
              <a:headEnd/>
              <a:tailEnd/>
            </a:ln>
          </p:spPr>
          <p:txBody>
            <a:bodyPr/>
            <a:lstStyle/>
            <a:p>
              <a:endParaRPr lang="en-US"/>
            </a:p>
          </p:txBody>
        </p:sp>
        <p:sp>
          <p:nvSpPr>
            <p:cNvPr id="550277" name="Rectangle 389"/>
            <p:cNvSpPr>
              <a:spLocks noChangeArrowheads="1"/>
            </p:cNvSpPr>
            <p:nvPr/>
          </p:nvSpPr>
          <p:spPr bwMode="auto">
            <a:xfrm>
              <a:off x="4067" y="2183"/>
              <a:ext cx="65" cy="178"/>
            </a:xfrm>
            <a:prstGeom prst="rect">
              <a:avLst/>
            </a:prstGeom>
            <a:solidFill>
              <a:srgbClr val="B3B3B3"/>
            </a:solidFill>
            <a:ln w="7938">
              <a:solidFill>
                <a:srgbClr val="000000"/>
              </a:solidFill>
              <a:miter lim="800000"/>
              <a:headEnd/>
              <a:tailEnd/>
            </a:ln>
          </p:spPr>
          <p:txBody>
            <a:bodyPr/>
            <a:lstStyle/>
            <a:p>
              <a:endParaRPr lang="en-US"/>
            </a:p>
          </p:txBody>
        </p:sp>
        <p:sp>
          <p:nvSpPr>
            <p:cNvPr id="550278" name="Rectangle 390"/>
            <p:cNvSpPr>
              <a:spLocks noChangeArrowheads="1"/>
            </p:cNvSpPr>
            <p:nvPr/>
          </p:nvSpPr>
          <p:spPr bwMode="auto">
            <a:xfrm>
              <a:off x="4220" y="2159"/>
              <a:ext cx="129" cy="97"/>
            </a:xfrm>
            <a:prstGeom prst="rect">
              <a:avLst/>
            </a:prstGeom>
            <a:solidFill>
              <a:srgbClr val="B3B3B3"/>
            </a:solidFill>
            <a:ln w="7938">
              <a:solidFill>
                <a:srgbClr val="000000"/>
              </a:solidFill>
              <a:miter lim="800000"/>
              <a:headEnd/>
              <a:tailEnd/>
            </a:ln>
          </p:spPr>
          <p:txBody>
            <a:bodyPr/>
            <a:lstStyle/>
            <a:p>
              <a:endParaRPr lang="en-US"/>
            </a:p>
          </p:txBody>
        </p:sp>
        <p:sp>
          <p:nvSpPr>
            <p:cNvPr id="550279" name="Rectangle 391"/>
            <p:cNvSpPr>
              <a:spLocks noChangeArrowheads="1"/>
            </p:cNvSpPr>
            <p:nvPr/>
          </p:nvSpPr>
          <p:spPr bwMode="auto">
            <a:xfrm>
              <a:off x="4220" y="2304"/>
              <a:ext cx="81" cy="57"/>
            </a:xfrm>
            <a:prstGeom prst="rect">
              <a:avLst/>
            </a:prstGeom>
            <a:solidFill>
              <a:srgbClr val="B3B3B3"/>
            </a:solidFill>
            <a:ln w="7938">
              <a:solidFill>
                <a:srgbClr val="000000"/>
              </a:solidFill>
              <a:miter lim="800000"/>
              <a:headEnd/>
              <a:tailEnd/>
            </a:ln>
          </p:spPr>
          <p:txBody>
            <a:bodyPr/>
            <a:lstStyle/>
            <a:p>
              <a:endParaRPr lang="en-US"/>
            </a:p>
          </p:txBody>
        </p:sp>
      </p:grpSp>
      <p:sp>
        <p:nvSpPr>
          <p:cNvPr id="550280" name="Line 392"/>
          <p:cNvSpPr>
            <a:spLocks noChangeShapeType="1"/>
          </p:cNvSpPr>
          <p:nvPr/>
        </p:nvSpPr>
        <p:spPr bwMode="auto">
          <a:xfrm>
            <a:off x="1328738" y="1654175"/>
            <a:ext cx="0" cy="209550"/>
          </a:xfrm>
          <a:prstGeom prst="line">
            <a:avLst/>
          </a:prstGeom>
          <a:noFill/>
          <a:ln w="9525">
            <a:solidFill>
              <a:srgbClr val="96969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281" name="Rectangle 393"/>
          <p:cNvSpPr>
            <a:spLocks noChangeArrowheads="1"/>
          </p:cNvSpPr>
          <p:nvPr/>
        </p:nvSpPr>
        <p:spPr bwMode="auto">
          <a:xfrm>
            <a:off x="833438" y="1865313"/>
            <a:ext cx="987425" cy="574675"/>
          </a:xfrm>
          <a:prstGeom prst="rect">
            <a:avLst/>
          </a:prstGeom>
          <a:solidFill>
            <a:srgbClr val="FFFFFF"/>
          </a:solidFill>
          <a:ln w="9525">
            <a:solidFill>
              <a:schemeClr val="tx1"/>
            </a:solidFill>
            <a:miter lim="800000"/>
            <a:headEnd/>
            <a:tailEnd/>
          </a:ln>
        </p:spPr>
        <p:txBody>
          <a:bodyPr/>
          <a:lstStyle/>
          <a:p>
            <a:endParaRPr lang="en-US"/>
          </a:p>
        </p:txBody>
      </p:sp>
      <p:sp>
        <p:nvSpPr>
          <p:cNvPr id="550282" name="Rectangle 394"/>
          <p:cNvSpPr>
            <a:spLocks noChangeArrowheads="1"/>
          </p:cNvSpPr>
          <p:nvPr/>
        </p:nvSpPr>
        <p:spPr bwMode="auto">
          <a:xfrm>
            <a:off x="896938" y="1944688"/>
            <a:ext cx="8763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zh-CN" sz="900">
                <a:solidFill>
                  <a:srgbClr val="000000"/>
                </a:solidFill>
                <a:ea typeface="宋体" charset="-122"/>
              </a:rPr>
              <a:t>ENTITY test is</a:t>
            </a:r>
            <a:br>
              <a:rPr lang="en-US" altLang="zh-CN" sz="900">
                <a:solidFill>
                  <a:srgbClr val="000000"/>
                </a:solidFill>
                <a:ea typeface="宋体" charset="-122"/>
              </a:rPr>
            </a:br>
            <a:r>
              <a:rPr lang="en-US" altLang="zh-CN" sz="900">
                <a:solidFill>
                  <a:srgbClr val="000000"/>
                </a:solidFill>
                <a:ea typeface="宋体" charset="-122"/>
              </a:rPr>
              <a:t>port a: in bit;</a:t>
            </a:r>
            <a:br>
              <a:rPr lang="en-US" altLang="zh-CN" sz="900">
                <a:solidFill>
                  <a:srgbClr val="000000"/>
                </a:solidFill>
                <a:ea typeface="宋体" charset="-122"/>
              </a:rPr>
            </a:br>
            <a:r>
              <a:rPr lang="en-US" altLang="zh-CN" sz="900">
                <a:solidFill>
                  <a:srgbClr val="000000"/>
                </a:solidFill>
                <a:ea typeface="宋体" charset="-122"/>
              </a:rPr>
              <a:t>end ENTITY test;</a:t>
            </a:r>
            <a:endParaRPr lang="en-US" altLang="zh-CN" sz="900">
              <a:ea typeface="宋体" charset="-122"/>
            </a:endParaRPr>
          </a:p>
        </p:txBody>
      </p:sp>
      <p:grpSp>
        <p:nvGrpSpPr>
          <p:cNvPr id="550283" name="Group 395"/>
          <p:cNvGrpSpPr>
            <a:grpSpLocks/>
          </p:cNvGrpSpPr>
          <p:nvPr/>
        </p:nvGrpSpPr>
        <p:grpSpPr bwMode="auto">
          <a:xfrm>
            <a:off x="841375" y="5614988"/>
            <a:ext cx="1004888" cy="584200"/>
            <a:chOff x="623" y="3214"/>
            <a:chExt cx="590" cy="392"/>
          </a:xfrm>
        </p:grpSpPr>
        <p:sp>
          <p:nvSpPr>
            <p:cNvPr id="550284" name="Rectangle 396"/>
            <p:cNvSpPr>
              <a:spLocks noChangeArrowheads="1"/>
            </p:cNvSpPr>
            <p:nvPr/>
          </p:nvSpPr>
          <p:spPr bwMode="auto">
            <a:xfrm>
              <a:off x="629" y="3220"/>
              <a:ext cx="580" cy="3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50285" name="Rectangle 397"/>
            <p:cNvSpPr>
              <a:spLocks noChangeArrowheads="1"/>
            </p:cNvSpPr>
            <p:nvPr/>
          </p:nvSpPr>
          <p:spPr bwMode="auto">
            <a:xfrm>
              <a:off x="629" y="3470"/>
              <a:ext cx="271" cy="15"/>
            </a:xfrm>
            <a:prstGeom prst="rect">
              <a:avLst/>
            </a:prstGeom>
            <a:solidFill>
              <a:srgbClr val="B3B3B3"/>
            </a:solidFill>
            <a:ln w="7938">
              <a:solidFill>
                <a:srgbClr val="FFFFFF"/>
              </a:solidFill>
              <a:miter lim="800000"/>
              <a:headEnd/>
              <a:tailEnd/>
            </a:ln>
          </p:spPr>
          <p:txBody>
            <a:bodyPr/>
            <a:lstStyle/>
            <a:p>
              <a:endParaRPr lang="en-US"/>
            </a:p>
          </p:txBody>
        </p:sp>
        <p:sp>
          <p:nvSpPr>
            <p:cNvPr id="550286" name="Rectangle 398"/>
            <p:cNvSpPr>
              <a:spLocks noChangeArrowheads="1"/>
            </p:cNvSpPr>
            <p:nvPr/>
          </p:nvSpPr>
          <p:spPr bwMode="auto">
            <a:xfrm>
              <a:off x="629" y="3437"/>
              <a:ext cx="271" cy="17"/>
            </a:xfrm>
            <a:prstGeom prst="rect">
              <a:avLst/>
            </a:prstGeom>
            <a:solidFill>
              <a:srgbClr val="B3B3B3"/>
            </a:solidFill>
            <a:ln w="7938">
              <a:solidFill>
                <a:srgbClr val="FFFFFF"/>
              </a:solidFill>
              <a:miter lim="800000"/>
              <a:headEnd/>
              <a:tailEnd/>
            </a:ln>
          </p:spPr>
          <p:txBody>
            <a:bodyPr/>
            <a:lstStyle/>
            <a:p>
              <a:endParaRPr lang="en-US"/>
            </a:p>
          </p:txBody>
        </p:sp>
        <p:sp>
          <p:nvSpPr>
            <p:cNvPr id="550287" name="Rectangle 399"/>
            <p:cNvSpPr>
              <a:spLocks noChangeArrowheads="1"/>
            </p:cNvSpPr>
            <p:nvPr/>
          </p:nvSpPr>
          <p:spPr bwMode="auto">
            <a:xfrm>
              <a:off x="629" y="3410"/>
              <a:ext cx="271" cy="16"/>
            </a:xfrm>
            <a:prstGeom prst="rect">
              <a:avLst/>
            </a:prstGeom>
            <a:solidFill>
              <a:srgbClr val="B3B3B3"/>
            </a:solidFill>
            <a:ln w="7938">
              <a:solidFill>
                <a:srgbClr val="FFFFFF"/>
              </a:solidFill>
              <a:miter lim="800000"/>
              <a:headEnd/>
              <a:tailEnd/>
            </a:ln>
          </p:spPr>
          <p:txBody>
            <a:bodyPr/>
            <a:lstStyle/>
            <a:p>
              <a:endParaRPr lang="en-US"/>
            </a:p>
          </p:txBody>
        </p:sp>
        <p:sp>
          <p:nvSpPr>
            <p:cNvPr id="550288" name="Rectangle 400"/>
            <p:cNvSpPr>
              <a:spLocks noChangeArrowheads="1"/>
            </p:cNvSpPr>
            <p:nvPr/>
          </p:nvSpPr>
          <p:spPr bwMode="auto">
            <a:xfrm>
              <a:off x="631" y="3383"/>
              <a:ext cx="270" cy="16"/>
            </a:xfrm>
            <a:prstGeom prst="rect">
              <a:avLst/>
            </a:prstGeom>
            <a:solidFill>
              <a:srgbClr val="B3B3B3"/>
            </a:solidFill>
            <a:ln w="7938">
              <a:solidFill>
                <a:srgbClr val="FFFFFF"/>
              </a:solidFill>
              <a:miter lim="800000"/>
              <a:headEnd/>
              <a:tailEnd/>
            </a:ln>
          </p:spPr>
          <p:txBody>
            <a:bodyPr/>
            <a:lstStyle/>
            <a:p>
              <a:endParaRPr lang="en-US"/>
            </a:p>
          </p:txBody>
        </p:sp>
        <p:sp>
          <p:nvSpPr>
            <p:cNvPr id="550289" name="Rectangle 401"/>
            <p:cNvSpPr>
              <a:spLocks noChangeArrowheads="1"/>
            </p:cNvSpPr>
            <p:nvPr/>
          </p:nvSpPr>
          <p:spPr bwMode="auto">
            <a:xfrm>
              <a:off x="630" y="3356"/>
              <a:ext cx="270" cy="17"/>
            </a:xfrm>
            <a:prstGeom prst="rect">
              <a:avLst/>
            </a:prstGeom>
            <a:solidFill>
              <a:srgbClr val="B3B3B3"/>
            </a:solidFill>
            <a:ln w="7938">
              <a:solidFill>
                <a:srgbClr val="FFFFFF"/>
              </a:solidFill>
              <a:miter lim="800000"/>
              <a:headEnd/>
              <a:tailEnd/>
            </a:ln>
          </p:spPr>
          <p:txBody>
            <a:bodyPr/>
            <a:lstStyle/>
            <a:p>
              <a:endParaRPr lang="en-US"/>
            </a:p>
          </p:txBody>
        </p:sp>
        <p:sp>
          <p:nvSpPr>
            <p:cNvPr id="550290" name="Rectangle 402"/>
            <p:cNvSpPr>
              <a:spLocks noChangeArrowheads="1"/>
            </p:cNvSpPr>
            <p:nvPr/>
          </p:nvSpPr>
          <p:spPr bwMode="auto">
            <a:xfrm>
              <a:off x="1121" y="3437"/>
              <a:ext cx="88" cy="17"/>
            </a:xfrm>
            <a:prstGeom prst="rect">
              <a:avLst/>
            </a:prstGeom>
            <a:solidFill>
              <a:srgbClr val="B3B3B3"/>
            </a:solidFill>
            <a:ln w="7938">
              <a:solidFill>
                <a:srgbClr val="FFFFFF"/>
              </a:solidFill>
              <a:miter lim="800000"/>
              <a:headEnd/>
              <a:tailEnd/>
            </a:ln>
          </p:spPr>
          <p:txBody>
            <a:bodyPr/>
            <a:lstStyle/>
            <a:p>
              <a:endParaRPr lang="en-US"/>
            </a:p>
          </p:txBody>
        </p:sp>
        <p:sp>
          <p:nvSpPr>
            <p:cNvPr id="550291" name="Rectangle 403"/>
            <p:cNvSpPr>
              <a:spLocks noChangeArrowheads="1"/>
            </p:cNvSpPr>
            <p:nvPr/>
          </p:nvSpPr>
          <p:spPr bwMode="auto">
            <a:xfrm>
              <a:off x="1072" y="3461"/>
              <a:ext cx="137" cy="17"/>
            </a:xfrm>
            <a:prstGeom prst="rect">
              <a:avLst/>
            </a:prstGeom>
            <a:solidFill>
              <a:srgbClr val="B3B3B3"/>
            </a:solidFill>
            <a:ln w="7938">
              <a:solidFill>
                <a:srgbClr val="FFFFFF"/>
              </a:solidFill>
              <a:miter lim="800000"/>
              <a:headEnd/>
              <a:tailEnd/>
            </a:ln>
          </p:spPr>
          <p:txBody>
            <a:bodyPr/>
            <a:lstStyle/>
            <a:p>
              <a:endParaRPr lang="en-US"/>
            </a:p>
          </p:txBody>
        </p:sp>
        <p:sp>
          <p:nvSpPr>
            <p:cNvPr id="550292" name="Rectangle 404"/>
            <p:cNvSpPr>
              <a:spLocks noChangeArrowheads="1"/>
            </p:cNvSpPr>
            <p:nvPr/>
          </p:nvSpPr>
          <p:spPr bwMode="auto">
            <a:xfrm>
              <a:off x="1030" y="3484"/>
              <a:ext cx="183" cy="15"/>
            </a:xfrm>
            <a:prstGeom prst="rect">
              <a:avLst/>
            </a:prstGeom>
            <a:solidFill>
              <a:srgbClr val="B3B3B3"/>
            </a:solidFill>
            <a:ln w="7938">
              <a:solidFill>
                <a:srgbClr val="FFFFFF"/>
              </a:solidFill>
              <a:miter lim="800000"/>
              <a:headEnd/>
              <a:tailEnd/>
            </a:ln>
          </p:spPr>
          <p:txBody>
            <a:bodyPr/>
            <a:lstStyle/>
            <a:p>
              <a:endParaRPr lang="en-US"/>
            </a:p>
          </p:txBody>
        </p:sp>
        <p:sp>
          <p:nvSpPr>
            <p:cNvPr id="550293" name="Rectangle 405"/>
            <p:cNvSpPr>
              <a:spLocks noChangeArrowheads="1"/>
            </p:cNvSpPr>
            <p:nvPr/>
          </p:nvSpPr>
          <p:spPr bwMode="auto">
            <a:xfrm>
              <a:off x="983" y="3503"/>
              <a:ext cx="228" cy="16"/>
            </a:xfrm>
            <a:prstGeom prst="rect">
              <a:avLst/>
            </a:prstGeom>
            <a:solidFill>
              <a:srgbClr val="B3B3B3"/>
            </a:solidFill>
            <a:ln w="7938">
              <a:solidFill>
                <a:srgbClr val="FFFFFF"/>
              </a:solidFill>
              <a:miter lim="800000"/>
              <a:headEnd/>
              <a:tailEnd/>
            </a:ln>
          </p:spPr>
          <p:txBody>
            <a:bodyPr/>
            <a:lstStyle/>
            <a:p>
              <a:endParaRPr lang="en-US"/>
            </a:p>
          </p:txBody>
        </p:sp>
        <p:sp>
          <p:nvSpPr>
            <p:cNvPr id="550294" name="Rectangle 406"/>
            <p:cNvSpPr>
              <a:spLocks noChangeArrowheads="1"/>
            </p:cNvSpPr>
            <p:nvPr/>
          </p:nvSpPr>
          <p:spPr bwMode="auto">
            <a:xfrm>
              <a:off x="939" y="3526"/>
              <a:ext cx="270" cy="16"/>
            </a:xfrm>
            <a:prstGeom prst="rect">
              <a:avLst/>
            </a:prstGeom>
            <a:solidFill>
              <a:srgbClr val="B3B3B3"/>
            </a:solidFill>
            <a:ln w="7938">
              <a:solidFill>
                <a:srgbClr val="FFFFFF"/>
              </a:solidFill>
              <a:miter lim="800000"/>
              <a:headEnd/>
              <a:tailEnd/>
            </a:ln>
          </p:spPr>
          <p:txBody>
            <a:bodyPr/>
            <a:lstStyle/>
            <a:p>
              <a:endParaRPr lang="en-US"/>
            </a:p>
          </p:txBody>
        </p:sp>
        <p:sp>
          <p:nvSpPr>
            <p:cNvPr id="550295" name="Rectangle 407"/>
            <p:cNvSpPr>
              <a:spLocks noChangeArrowheads="1"/>
            </p:cNvSpPr>
            <p:nvPr/>
          </p:nvSpPr>
          <p:spPr bwMode="auto">
            <a:xfrm>
              <a:off x="895" y="3550"/>
              <a:ext cx="314" cy="16"/>
            </a:xfrm>
            <a:prstGeom prst="rect">
              <a:avLst/>
            </a:prstGeom>
            <a:solidFill>
              <a:srgbClr val="B3B3B3"/>
            </a:solidFill>
            <a:ln w="7938">
              <a:solidFill>
                <a:srgbClr val="FFFFFF"/>
              </a:solidFill>
              <a:miter lim="800000"/>
              <a:headEnd/>
              <a:tailEnd/>
            </a:ln>
          </p:spPr>
          <p:txBody>
            <a:bodyPr/>
            <a:lstStyle/>
            <a:p>
              <a:endParaRPr lang="en-US"/>
            </a:p>
          </p:txBody>
        </p:sp>
        <p:sp>
          <p:nvSpPr>
            <p:cNvPr id="550296" name="Rectangle 408"/>
            <p:cNvSpPr>
              <a:spLocks noChangeArrowheads="1"/>
            </p:cNvSpPr>
            <p:nvPr/>
          </p:nvSpPr>
          <p:spPr bwMode="auto">
            <a:xfrm>
              <a:off x="623" y="3498"/>
              <a:ext cx="125" cy="17"/>
            </a:xfrm>
            <a:prstGeom prst="rect">
              <a:avLst/>
            </a:prstGeom>
            <a:solidFill>
              <a:srgbClr val="B3B3B3"/>
            </a:solidFill>
            <a:ln w="7938">
              <a:solidFill>
                <a:srgbClr val="FFFFFF"/>
              </a:solidFill>
              <a:miter lim="800000"/>
              <a:headEnd/>
              <a:tailEnd/>
            </a:ln>
          </p:spPr>
          <p:txBody>
            <a:bodyPr/>
            <a:lstStyle/>
            <a:p>
              <a:endParaRPr lang="en-US"/>
            </a:p>
          </p:txBody>
        </p:sp>
        <p:sp>
          <p:nvSpPr>
            <p:cNvPr id="550297" name="Line 409"/>
            <p:cNvSpPr>
              <a:spLocks noChangeShapeType="1"/>
            </p:cNvSpPr>
            <p:nvPr/>
          </p:nvSpPr>
          <p:spPr bwMode="auto">
            <a:xfrm flipV="1">
              <a:off x="693" y="3320"/>
              <a:ext cx="283" cy="146"/>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298" name="Line 410"/>
            <p:cNvSpPr>
              <a:spLocks noChangeShapeType="1"/>
            </p:cNvSpPr>
            <p:nvPr/>
          </p:nvSpPr>
          <p:spPr bwMode="auto">
            <a:xfrm flipV="1">
              <a:off x="863" y="3361"/>
              <a:ext cx="282" cy="14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299" name="Line 411"/>
            <p:cNvSpPr>
              <a:spLocks noChangeShapeType="1"/>
            </p:cNvSpPr>
            <p:nvPr/>
          </p:nvSpPr>
          <p:spPr bwMode="auto">
            <a:xfrm>
              <a:off x="976" y="3320"/>
              <a:ext cx="169" cy="4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300" name="Line 412"/>
            <p:cNvSpPr>
              <a:spLocks noChangeShapeType="1"/>
            </p:cNvSpPr>
            <p:nvPr/>
          </p:nvSpPr>
          <p:spPr bwMode="auto">
            <a:xfrm>
              <a:off x="693" y="3466"/>
              <a:ext cx="170" cy="4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301" name="Line 413"/>
            <p:cNvSpPr>
              <a:spLocks noChangeShapeType="1"/>
            </p:cNvSpPr>
            <p:nvPr/>
          </p:nvSpPr>
          <p:spPr bwMode="auto">
            <a:xfrm flipV="1">
              <a:off x="693" y="3268"/>
              <a:ext cx="283" cy="14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302" name="Line 414"/>
            <p:cNvSpPr>
              <a:spLocks noChangeShapeType="1"/>
            </p:cNvSpPr>
            <p:nvPr/>
          </p:nvSpPr>
          <p:spPr bwMode="auto">
            <a:xfrm flipV="1">
              <a:off x="863" y="3308"/>
              <a:ext cx="282" cy="146"/>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303" name="Line 415"/>
            <p:cNvSpPr>
              <a:spLocks noChangeShapeType="1"/>
            </p:cNvSpPr>
            <p:nvPr/>
          </p:nvSpPr>
          <p:spPr bwMode="auto">
            <a:xfrm>
              <a:off x="976" y="3268"/>
              <a:ext cx="169" cy="4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304" name="Line 416"/>
            <p:cNvSpPr>
              <a:spLocks noChangeShapeType="1"/>
            </p:cNvSpPr>
            <p:nvPr/>
          </p:nvSpPr>
          <p:spPr bwMode="auto">
            <a:xfrm>
              <a:off x="693" y="3413"/>
              <a:ext cx="170" cy="4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305" name="Freeform 417"/>
            <p:cNvSpPr>
              <a:spLocks/>
            </p:cNvSpPr>
            <p:nvPr/>
          </p:nvSpPr>
          <p:spPr bwMode="auto">
            <a:xfrm>
              <a:off x="693" y="3268"/>
              <a:ext cx="452" cy="186"/>
            </a:xfrm>
            <a:custGeom>
              <a:avLst/>
              <a:gdLst>
                <a:gd name="T0" fmla="*/ 0 w 452"/>
                <a:gd name="T1" fmla="*/ 145 h 186"/>
                <a:gd name="T2" fmla="*/ 283 w 452"/>
                <a:gd name="T3" fmla="*/ 0 h 186"/>
                <a:gd name="T4" fmla="*/ 452 w 452"/>
                <a:gd name="T5" fmla="*/ 40 h 186"/>
                <a:gd name="T6" fmla="*/ 170 w 452"/>
                <a:gd name="T7" fmla="*/ 186 h 186"/>
                <a:gd name="T8" fmla="*/ 0 w 452"/>
                <a:gd name="T9" fmla="*/ 145 h 186"/>
              </a:gdLst>
              <a:ahLst/>
              <a:cxnLst>
                <a:cxn ang="0">
                  <a:pos x="T0" y="T1"/>
                </a:cxn>
                <a:cxn ang="0">
                  <a:pos x="T2" y="T3"/>
                </a:cxn>
                <a:cxn ang="0">
                  <a:pos x="T4" y="T5"/>
                </a:cxn>
                <a:cxn ang="0">
                  <a:pos x="T6" y="T7"/>
                </a:cxn>
                <a:cxn ang="0">
                  <a:pos x="T8" y="T9"/>
                </a:cxn>
              </a:cxnLst>
              <a:rect l="0" t="0" r="r" b="b"/>
              <a:pathLst>
                <a:path w="452" h="186">
                  <a:moveTo>
                    <a:pt x="0" y="145"/>
                  </a:moveTo>
                  <a:lnTo>
                    <a:pt x="283" y="0"/>
                  </a:lnTo>
                  <a:lnTo>
                    <a:pt x="452" y="40"/>
                  </a:lnTo>
                  <a:lnTo>
                    <a:pt x="170" y="186"/>
                  </a:lnTo>
                  <a:lnTo>
                    <a:pt x="0" y="145"/>
                  </a:lnTo>
                  <a:close/>
                </a:path>
              </a:pathLst>
            </a:custGeom>
            <a:solidFill>
              <a:srgbClr val="E6E6E6"/>
            </a:solidFill>
            <a:ln w="7938">
              <a:solidFill>
                <a:srgbClr val="000000"/>
              </a:solidFill>
              <a:prstDash val="solid"/>
              <a:round/>
              <a:headEnd/>
              <a:tailEnd/>
            </a:ln>
          </p:spPr>
          <p:txBody>
            <a:bodyPr/>
            <a:lstStyle/>
            <a:p>
              <a:endParaRPr lang="en-US"/>
            </a:p>
          </p:txBody>
        </p:sp>
        <p:sp>
          <p:nvSpPr>
            <p:cNvPr id="550306" name="Freeform 418"/>
            <p:cNvSpPr>
              <a:spLocks/>
            </p:cNvSpPr>
            <p:nvPr/>
          </p:nvSpPr>
          <p:spPr bwMode="auto">
            <a:xfrm>
              <a:off x="693" y="3308"/>
              <a:ext cx="452" cy="202"/>
            </a:xfrm>
            <a:custGeom>
              <a:avLst/>
              <a:gdLst>
                <a:gd name="T0" fmla="*/ 0 w 452"/>
                <a:gd name="T1" fmla="*/ 105 h 202"/>
                <a:gd name="T2" fmla="*/ 0 w 452"/>
                <a:gd name="T3" fmla="*/ 162 h 202"/>
                <a:gd name="T4" fmla="*/ 170 w 452"/>
                <a:gd name="T5" fmla="*/ 202 h 202"/>
                <a:gd name="T6" fmla="*/ 452 w 452"/>
                <a:gd name="T7" fmla="*/ 57 h 202"/>
                <a:gd name="T8" fmla="*/ 452 w 452"/>
                <a:gd name="T9" fmla="*/ 0 h 202"/>
                <a:gd name="T10" fmla="*/ 170 w 452"/>
                <a:gd name="T11" fmla="*/ 146 h 202"/>
                <a:gd name="T12" fmla="*/ 0 w 452"/>
                <a:gd name="T13" fmla="*/ 105 h 202"/>
              </a:gdLst>
              <a:ahLst/>
              <a:cxnLst>
                <a:cxn ang="0">
                  <a:pos x="T0" y="T1"/>
                </a:cxn>
                <a:cxn ang="0">
                  <a:pos x="T2" y="T3"/>
                </a:cxn>
                <a:cxn ang="0">
                  <a:pos x="T4" y="T5"/>
                </a:cxn>
                <a:cxn ang="0">
                  <a:pos x="T6" y="T7"/>
                </a:cxn>
                <a:cxn ang="0">
                  <a:pos x="T8" y="T9"/>
                </a:cxn>
                <a:cxn ang="0">
                  <a:pos x="T10" y="T11"/>
                </a:cxn>
                <a:cxn ang="0">
                  <a:pos x="T12" y="T13"/>
                </a:cxn>
              </a:cxnLst>
              <a:rect l="0" t="0" r="r" b="b"/>
              <a:pathLst>
                <a:path w="452" h="202">
                  <a:moveTo>
                    <a:pt x="0" y="105"/>
                  </a:moveTo>
                  <a:lnTo>
                    <a:pt x="0" y="162"/>
                  </a:lnTo>
                  <a:lnTo>
                    <a:pt x="170" y="202"/>
                  </a:lnTo>
                  <a:lnTo>
                    <a:pt x="452" y="57"/>
                  </a:lnTo>
                  <a:lnTo>
                    <a:pt x="452" y="0"/>
                  </a:lnTo>
                  <a:lnTo>
                    <a:pt x="170" y="146"/>
                  </a:lnTo>
                  <a:lnTo>
                    <a:pt x="0" y="105"/>
                  </a:lnTo>
                  <a:close/>
                </a:path>
              </a:pathLst>
            </a:custGeom>
            <a:solidFill>
              <a:srgbClr val="000000"/>
            </a:solidFill>
            <a:ln w="7938">
              <a:solidFill>
                <a:srgbClr val="000000"/>
              </a:solidFill>
              <a:prstDash val="solid"/>
              <a:round/>
              <a:headEnd/>
              <a:tailEnd/>
            </a:ln>
          </p:spPr>
          <p:txBody>
            <a:bodyPr/>
            <a:lstStyle/>
            <a:p>
              <a:endParaRPr lang="en-US"/>
            </a:p>
          </p:txBody>
        </p:sp>
        <p:sp>
          <p:nvSpPr>
            <p:cNvPr id="550307" name="Freeform 419"/>
            <p:cNvSpPr>
              <a:spLocks/>
            </p:cNvSpPr>
            <p:nvPr/>
          </p:nvSpPr>
          <p:spPr bwMode="auto">
            <a:xfrm>
              <a:off x="733" y="3437"/>
              <a:ext cx="25" cy="73"/>
            </a:xfrm>
            <a:custGeom>
              <a:avLst/>
              <a:gdLst>
                <a:gd name="T0" fmla="*/ 0 w 25"/>
                <a:gd name="T1" fmla="*/ 17 h 73"/>
                <a:gd name="T2" fmla="*/ 25 w 25"/>
                <a:gd name="T3" fmla="*/ 0 h 73"/>
                <a:gd name="T4" fmla="*/ 25 w 25"/>
                <a:gd name="T5" fmla="*/ 24 h 73"/>
                <a:gd name="T6" fmla="*/ 19 w 25"/>
                <a:gd name="T7" fmla="*/ 33 h 73"/>
                <a:gd name="T8" fmla="*/ 19 w 25"/>
                <a:gd name="T9" fmla="*/ 65 h 73"/>
                <a:gd name="T10" fmla="*/ 13 w 25"/>
                <a:gd name="T11" fmla="*/ 73 h 73"/>
                <a:gd name="T12" fmla="*/ 13 w 25"/>
                <a:gd name="T13" fmla="*/ 41 h 73"/>
                <a:gd name="T14" fmla="*/ 0 w 25"/>
                <a:gd name="T15" fmla="*/ 48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4"/>
                  </a:lnTo>
                  <a:lnTo>
                    <a:pt x="19" y="33"/>
                  </a:lnTo>
                  <a:lnTo>
                    <a:pt x="19" y="65"/>
                  </a:lnTo>
                  <a:lnTo>
                    <a:pt x="13" y="73"/>
                  </a:lnTo>
                  <a:lnTo>
                    <a:pt x="13" y="41"/>
                  </a:lnTo>
                  <a:lnTo>
                    <a:pt x="0" y="48"/>
                  </a:lnTo>
                  <a:lnTo>
                    <a:pt x="0" y="17"/>
                  </a:lnTo>
                  <a:close/>
                </a:path>
              </a:pathLst>
            </a:custGeom>
            <a:solidFill>
              <a:srgbClr val="000000"/>
            </a:solidFill>
            <a:ln w="7938">
              <a:solidFill>
                <a:srgbClr val="000000"/>
              </a:solidFill>
              <a:prstDash val="solid"/>
              <a:round/>
              <a:headEnd/>
              <a:tailEnd/>
            </a:ln>
          </p:spPr>
          <p:txBody>
            <a:bodyPr/>
            <a:lstStyle/>
            <a:p>
              <a:endParaRPr lang="en-US"/>
            </a:p>
          </p:txBody>
        </p:sp>
        <p:sp>
          <p:nvSpPr>
            <p:cNvPr id="550308" name="Freeform 420"/>
            <p:cNvSpPr>
              <a:spLocks/>
            </p:cNvSpPr>
            <p:nvPr/>
          </p:nvSpPr>
          <p:spPr bwMode="auto">
            <a:xfrm>
              <a:off x="1113" y="3373"/>
              <a:ext cx="24" cy="73"/>
            </a:xfrm>
            <a:custGeom>
              <a:avLst/>
              <a:gdLst>
                <a:gd name="T0" fmla="*/ 0 w 24"/>
                <a:gd name="T1" fmla="*/ 16 h 73"/>
                <a:gd name="T2" fmla="*/ 24 w 24"/>
                <a:gd name="T3" fmla="*/ 0 h 73"/>
                <a:gd name="T4" fmla="*/ 24 w 24"/>
                <a:gd name="T5" fmla="*/ 24 h 73"/>
                <a:gd name="T6" fmla="*/ 18 w 24"/>
                <a:gd name="T7" fmla="*/ 32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2"/>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endParaRPr lang="en-US"/>
            </a:p>
          </p:txBody>
        </p:sp>
        <p:sp>
          <p:nvSpPr>
            <p:cNvPr id="550309" name="Freeform 421"/>
            <p:cNvSpPr>
              <a:spLocks/>
            </p:cNvSpPr>
            <p:nvPr/>
          </p:nvSpPr>
          <p:spPr bwMode="auto">
            <a:xfrm>
              <a:off x="1067" y="3395"/>
              <a:ext cx="25" cy="73"/>
            </a:xfrm>
            <a:custGeom>
              <a:avLst/>
              <a:gdLst>
                <a:gd name="T0" fmla="*/ 0 w 25"/>
                <a:gd name="T1" fmla="*/ 16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6"/>
                  </a:moveTo>
                  <a:lnTo>
                    <a:pt x="25" y="0"/>
                  </a:lnTo>
                  <a:lnTo>
                    <a:pt x="25" y="25"/>
                  </a:lnTo>
                  <a:lnTo>
                    <a:pt x="19" y="33"/>
                  </a:lnTo>
                  <a:lnTo>
                    <a:pt x="19" y="65"/>
                  </a:lnTo>
                  <a:lnTo>
                    <a:pt x="13" y="73"/>
                  </a:lnTo>
                  <a:lnTo>
                    <a:pt x="13" y="41"/>
                  </a:lnTo>
                  <a:lnTo>
                    <a:pt x="0" y="49"/>
                  </a:lnTo>
                  <a:lnTo>
                    <a:pt x="0" y="16"/>
                  </a:lnTo>
                  <a:close/>
                </a:path>
              </a:pathLst>
            </a:custGeom>
            <a:solidFill>
              <a:srgbClr val="000000"/>
            </a:solidFill>
            <a:ln w="7938">
              <a:solidFill>
                <a:srgbClr val="000000"/>
              </a:solidFill>
              <a:prstDash val="solid"/>
              <a:round/>
              <a:headEnd/>
              <a:tailEnd/>
            </a:ln>
          </p:spPr>
          <p:txBody>
            <a:bodyPr/>
            <a:lstStyle/>
            <a:p>
              <a:endParaRPr lang="en-US"/>
            </a:p>
          </p:txBody>
        </p:sp>
        <p:sp>
          <p:nvSpPr>
            <p:cNvPr id="550310" name="Freeform 422"/>
            <p:cNvSpPr>
              <a:spLocks/>
            </p:cNvSpPr>
            <p:nvPr/>
          </p:nvSpPr>
          <p:spPr bwMode="auto">
            <a:xfrm>
              <a:off x="1023" y="3418"/>
              <a:ext cx="24" cy="72"/>
            </a:xfrm>
            <a:custGeom>
              <a:avLst/>
              <a:gdLst>
                <a:gd name="T0" fmla="*/ 0 w 24"/>
                <a:gd name="T1" fmla="*/ 16 h 72"/>
                <a:gd name="T2" fmla="*/ 24 w 24"/>
                <a:gd name="T3" fmla="*/ 0 h 72"/>
                <a:gd name="T4" fmla="*/ 24 w 24"/>
                <a:gd name="T5" fmla="*/ 24 h 72"/>
                <a:gd name="T6" fmla="*/ 18 w 24"/>
                <a:gd name="T7" fmla="*/ 32 h 72"/>
                <a:gd name="T8" fmla="*/ 18 w 24"/>
                <a:gd name="T9" fmla="*/ 65 h 72"/>
                <a:gd name="T10" fmla="*/ 12 w 24"/>
                <a:gd name="T11" fmla="*/ 72 h 72"/>
                <a:gd name="T12" fmla="*/ 12 w 24"/>
                <a:gd name="T13" fmla="*/ 41 h 72"/>
                <a:gd name="T14" fmla="*/ 0 w 24"/>
                <a:gd name="T15" fmla="*/ 48 h 72"/>
                <a:gd name="T16" fmla="*/ 0 w 24"/>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2">
                  <a:moveTo>
                    <a:pt x="0" y="16"/>
                  </a:moveTo>
                  <a:lnTo>
                    <a:pt x="24" y="0"/>
                  </a:lnTo>
                  <a:lnTo>
                    <a:pt x="24" y="24"/>
                  </a:lnTo>
                  <a:lnTo>
                    <a:pt x="18" y="32"/>
                  </a:lnTo>
                  <a:lnTo>
                    <a:pt x="18" y="65"/>
                  </a:lnTo>
                  <a:lnTo>
                    <a:pt x="12" y="72"/>
                  </a:lnTo>
                  <a:lnTo>
                    <a:pt x="12" y="41"/>
                  </a:lnTo>
                  <a:lnTo>
                    <a:pt x="0" y="48"/>
                  </a:lnTo>
                  <a:lnTo>
                    <a:pt x="0" y="16"/>
                  </a:lnTo>
                  <a:close/>
                </a:path>
              </a:pathLst>
            </a:custGeom>
            <a:solidFill>
              <a:srgbClr val="000000"/>
            </a:solidFill>
            <a:ln w="7938">
              <a:solidFill>
                <a:srgbClr val="000000"/>
              </a:solidFill>
              <a:prstDash val="solid"/>
              <a:round/>
              <a:headEnd/>
              <a:tailEnd/>
            </a:ln>
          </p:spPr>
          <p:txBody>
            <a:bodyPr/>
            <a:lstStyle/>
            <a:p>
              <a:endParaRPr lang="en-US"/>
            </a:p>
          </p:txBody>
        </p:sp>
        <p:sp>
          <p:nvSpPr>
            <p:cNvPr id="550311" name="Freeform 423"/>
            <p:cNvSpPr>
              <a:spLocks/>
            </p:cNvSpPr>
            <p:nvPr/>
          </p:nvSpPr>
          <p:spPr bwMode="auto">
            <a:xfrm>
              <a:off x="977" y="3441"/>
              <a:ext cx="25" cy="72"/>
            </a:xfrm>
            <a:custGeom>
              <a:avLst/>
              <a:gdLst>
                <a:gd name="T0" fmla="*/ 0 w 25"/>
                <a:gd name="T1" fmla="*/ 16 h 72"/>
                <a:gd name="T2" fmla="*/ 25 w 25"/>
                <a:gd name="T3" fmla="*/ 0 h 72"/>
                <a:gd name="T4" fmla="*/ 25 w 25"/>
                <a:gd name="T5" fmla="*/ 24 h 72"/>
                <a:gd name="T6" fmla="*/ 19 w 25"/>
                <a:gd name="T7" fmla="*/ 31 h 72"/>
                <a:gd name="T8" fmla="*/ 19 w 25"/>
                <a:gd name="T9" fmla="*/ 64 h 72"/>
                <a:gd name="T10" fmla="*/ 13 w 25"/>
                <a:gd name="T11" fmla="*/ 72 h 72"/>
                <a:gd name="T12" fmla="*/ 13 w 25"/>
                <a:gd name="T13" fmla="*/ 40 h 72"/>
                <a:gd name="T14" fmla="*/ 0 w 25"/>
                <a:gd name="T15" fmla="*/ 48 h 72"/>
                <a:gd name="T16" fmla="*/ 0 w 25"/>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2">
                  <a:moveTo>
                    <a:pt x="0" y="16"/>
                  </a:moveTo>
                  <a:lnTo>
                    <a:pt x="25" y="0"/>
                  </a:lnTo>
                  <a:lnTo>
                    <a:pt x="25" y="24"/>
                  </a:lnTo>
                  <a:lnTo>
                    <a:pt x="19" y="31"/>
                  </a:lnTo>
                  <a:lnTo>
                    <a:pt x="19" y="64"/>
                  </a:lnTo>
                  <a:lnTo>
                    <a:pt x="13" y="72"/>
                  </a:lnTo>
                  <a:lnTo>
                    <a:pt x="13" y="40"/>
                  </a:lnTo>
                  <a:lnTo>
                    <a:pt x="0" y="48"/>
                  </a:lnTo>
                  <a:lnTo>
                    <a:pt x="0" y="16"/>
                  </a:lnTo>
                  <a:close/>
                </a:path>
              </a:pathLst>
            </a:custGeom>
            <a:solidFill>
              <a:srgbClr val="000000"/>
            </a:solidFill>
            <a:ln w="7938">
              <a:solidFill>
                <a:srgbClr val="000000"/>
              </a:solidFill>
              <a:prstDash val="solid"/>
              <a:round/>
              <a:headEnd/>
              <a:tailEnd/>
            </a:ln>
          </p:spPr>
          <p:txBody>
            <a:bodyPr/>
            <a:lstStyle/>
            <a:p>
              <a:endParaRPr lang="en-US"/>
            </a:p>
          </p:txBody>
        </p:sp>
        <p:sp>
          <p:nvSpPr>
            <p:cNvPr id="550312" name="Freeform 424"/>
            <p:cNvSpPr>
              <a:spLocks/>
            </p:cNvSpPr>
            <p:nvPr/>
          </p:nvSpPr>
          <p:spPr bwMode="auto">
            <a:xfrm>
              <a:off x="887" y="3485"/>
              <a:ext cx="25" cy="73"/>
            </a:xfrm>
            <a:custGeom>
              <a:avLst/>
              <a:gdLst>
                <a:gd name="T0" fmla="*/ 0 w 25"/>
                <a:gd name="T1" fmla="*/ 17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5"/>
                  </a:lnTo>
                  <a:lnTo>
                    <a:pt x="19" y="33"/>
                  </a:lnTo>
                  <a:lnTo>
                    <a:pt x="19" y="65"/>
                  </a:lnTo>
                  <a:lnTo>
                    <a:pt x="13" y="73"/>
                  </a:lnTo>
                  <a:lnTo>
                    <a:pt x="13" y="41"/>
                  </a:lnTo>
                  <a:lnTo>
                    <a:pt x="0" y="49"/>
                  </a:lnTo>
                  <a:lnTo>
                    <a:pt x="0" y="17"/>
                  </a:lnTo>
                  <a:close/>
                </a:path>
              </a:pathLst>
            </a:custGeom>
            <a:solidFill>
              <a:srgbClr val="000000"/>
            </a:solidFill>
            <a:ln w="7938">
              <a:solidFill>
                <a:srgbClr val="000000"/>
              </a:solidFill>
              <a:prstDash val="solid"/>
              <a:round/>
              <a:headEnd/>
              <a:tailEnd/>
            </a:ln>
          </p:spPr>
          <p:txBody>
            <a:bodyPr/>
            <a:lstStyle/>
            <a:p>
              <a:endParaRPr lang="en-US"/>
            </a:p>
          </p:txBody>
        </p:sp>
        <p:sp>
          <p:nvSpPr>
            <p:cNvPr id="550313" name="Freeform 425"/>
            <p:cNvSpPr>
              <a:spLocks/>
            </p:cNvSpPr>
            <p:nvPr/>
          </p:nvSpPr>
          <p:spPr bwMode="auto">
            <a:xfrm>
              <a:off x="932" y="3463"/>
              <a:ext cx="24" cy="73"/>
            </a:xfrm>
            <a:custGeom>
              <a:avLst/>
              <a:gdLst>
                <a:gd name="T0" fmla="*/ 0 w 24"/>
                <a:gd name="T1" fmla="*/ 16 h 73"/>
                <a:gd name="T2" fmla="*/ 24 w 24"/>
                <a:gd name="T3" fmla="*/ 0 h 73"/>
                <a:gd name="T4" fmla="*/ 24 w 24"/>
                <a:gd name="T5" fmla="*/ 24 h 73"/>
                <a:gd name="T6" fmla="*/ 18 w 24"/>
                <a:gd name="T7" fmla="*/ 33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3"/>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endParaRPr lang="en-US"/>
            </a:p>
          </p:txBody>
        </p:sp>
        <p:sp>
          <p:nvSpPr>
            <p:cNvPr id="550314" name="Rectangle 426"/>
            <p:cNvSpPr>
              <a:spLocks noChangeArrowheads="1"/>
            </p:cNvSpPr>
            <p:nvPr/>
          </p:nvSpPr>
          <p:spPr bwMode="auto">
            <a:xfrm>
              <a:off x="628" y="3214"/>
              <a:ext cx="580" cy="386"/>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550315" name="Line 427"/>
          <p:cNvSpPr>
            <a:spLocks noChangeShapeType="1"/>
          </p:cNvSpPr>
          <p:nvPr/>
        </p:nvSpPr>
        <p:spPr bwMode="auto">
          <a:xfrm flipV="1">
            <a:off x="3979863" y="1584325"/>
            <a:ext cx="647700" cy="18367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chemeClr val="tx1">
                      <a:gamma/>
                      <a:shade val="60000"/>
                      <a:invGamma/>
                    </a:schemeClr>
                  </a:outerShdw>
                </a:effectLst>
              </a14:hiddenEffects>
            </a:ext>
          </a:extLst>
        </p:spPr>
        <p:txBody>
          <a:bodyPr anchor="ctr">
            <a:spAutoFit/>
          </a:bodyPr>
          <a:lstStyle/>
          <a:p>
            <a:endParaRPr lang="en-US"/>
          </a:p>
        </p:txBody>
      </p:sp>
      <p:sp>
        <p:nvSpPr>
          <p:cNvPr id="550316" name="Line 428"/>
          <p:cNvSpPr>
            <a:spLocks noChangeShapeType="1"/>
          </p:cNvSpPr>
          <p:nvPr/>
        </p:nvSpPr>
        <p:spPr bwMode="auto">
          <a:xfrm>
            <a:off x="3998913" y="3852863"/>
            <a:ext cx="628650" cy="133826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chemeClr val="tx1">
                      <a:gamma/>
                      <a:shade val="60000"/>
                      <a:invGamma/>
                    </a:schemeClr>
                  </a:outerShdw>
                </a:effectLst>
              </a14:hiddenEffects>
            </a:ext>
          </a:extLst>
        </p:spPr>
        <p:txBody>
          <a:bodyPr anchor="ctr">
            <a:spAutoFit/>
          </a:bodyPr>
          <a:lstStyle/>
          <a:p>
            <a:endParaRPr lang="en-US"/>
          </a:p>
        </p:txBody>
      </p:sp>
      <p:sp>
        <p:nvSpPr>
          <p:cNvPr id="550317" name="Line 429"/>
          <p:cNvSpPr>
            <a:spLocks noChangeShapeType="1"/>
          </p:cNvSpPr>
          <p:nvPr/>
        </p:nvSpPr>
        <p:spPr bwMode="auto">
          <a:xfrm flipV="1">
            <a:off x="7005638" y="1712913"/>
            <a:ext cx="993775" cy="3175"/>
          </a:xfrm>
          <a:prstGeom prst="line">
            <a:avLst/>
          </a:prstGeom>
          <a:noFill/>
          <a:ln w="381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rgbClr val="969696">
                      <a:gamma/>
                      <a:shade val="60000"/>
                      <a:invGamma/>
                    </a:srgbClr>
                  </a:outerShdw>
                </a:effectLst>
              </a14:hiddenEffects>
            </a:ext>
          </a:extLst>
        </p:spPr>
        <p:txBody>
          <a:bodyPr anchor="ctr">
            <a:spAutoFit/>
          </a:bodyPr>
          <a:lstStyle/>
          <a:p>
            <a:endParaRPr lang="en-US"/>
          </a:p>
        </p:txBody>
      </p:sp>
      <p:sp>
        <p:nvSpPr>
          <p:cNvPr id="550318" name="Line 430"/>
          <p:cNvSpPr>
            <a:spLocks noChangeShapeType="1"/>
          </p:cNvSpPr>
          <p:nvPr/>
        </p:nvSpPr>
        <p:spPr bwMode="auto">
          <a:xfrm>
            <a:off x="7546975" y="1730375"/>
            <a:ext cx="0" cy="246063"/>
          </a:xfrm>
          <a:prstGeom prst="line">
            <a:avLst/>
          </a:prstGeom>
          <a:noFill/>
          <a:ln w="381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rgbClr val="969696">
                      <a:gamma/>
                      <a:shade val="60000"/>
                      <a:invGamma/>
                    </a:srgbClr>
                  </a:outerShdw>
                </a:effectLst>
              </a14:hiddenEffects>
            </a:ext>
          </a:extLst>
        </p:spPr>
        <p:txBody>
          <a:bodyPr wrap="none" anchor="ctr">
            <a:spAutoFit/>
          </a:bodyPr>
          <a:lstStyle/>
          <a:p>
            <a:endParaRPr lang="en-US"/>
          </a:p>
        </p:txBody>
      </p:sp>
      <p:sp>
        <p:nvSpPr>
          <p:cNvPr id="550319" name="Line 431"/>
          <p:cNvSpPr>
            <a:spLocks noChangeShapeType="1"/>
          </p:cNvSpPr>
          <p:nvPr/>
        </p:nvSpPr>
        <p:spPr bwMode="auto">
          <a:xfrm>
            <a:off x="7461250" y="1401763"/>
            <a:ext cx="0" cy="327025"/>
          </a:xfrm>
          <a:prstGeom prst="line">
            <a:avLst/>
          </a:prstGeom>
          <a:noFill/>
          <a:ln w="381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rgbClr val="969696">
                      <a:gamma/>
                      <a:shade val="60000"/>
                      <a:invGamma/>
                    </a:srgbClr>
                  </a:outerShdw>
                </a:effectLst>
              </a14:hiddenEffects>
            </a:ext>
          </a:extLst>
        </p:spPr>
        <p:txBody>
          <a:bodyPr anchor="ctr">
            <a:spAutoFit/>
          </a:bodyPr>
          <a:lstStyle/>
          <a:p>
            <a:endParaRPr lang="en-US"/>
          </a:p>
        </p:txBody>
      </p:sp>
      <p:sp>
        <p:nvSpPr>
          <p:cNvPr id="550320" name="Rectangle 432"/>
          <p:cNvSpPr>
            <a:spLocks noChangeArrowheads="1"/>
          </p:cNvSpPr>
          <p:nvPr/>
        </p:nvSpPr>
        <p:spPr bwMode="auto">
          <a:xfrm>
            <a:off x="2071688" y="4578350"/>
            <a:ext cx="1917700" cy="447675"/>
          </a:xfrm>
          <a:prstGeom prst="rect">
            <a:avLst/>
          </a:prstGeom>
          <a:solidFill>
            <a:srgbClr val="CCCCFF"/>
          </a:solidFill>
          <a:ln w="8001">
            <a:solidFill>
              <a:srgbClr val="CCCCFF"/>
            </a:solidFill>
            <a:miter lim="800000"/>
            <a:headEnd/>
            <a:tailEnd/>
          </a:ln>
        </p:spPr>
        <p:txBody>
          <a:bodyPr/>
          <a:lstStyle/>
          <a:p>
            <a:endParaRPr lang="en-US"/>
          </a:p>
        </p:txBody>
      </p:sp>
      <p:sp>
        <p:nvSpPr>
          <p:cNvPr id="550321" name="Line 433"/>
          <p:cNvSpPr>
            <a:spLocks noChangeShapeType="1"/>
          </p:cNvSpPr>
          <p:nvPr/>
        </p:nvSpPr>
        <p:spPr bwMode="auto">
          <a:xfrm>
            <a:off x="2986088" y="1709738"/>
            <a:ext cx="0" cy="166687"/>
          </a:xfrm>
          <a:prstGeom prst="line">
            <a:avLst/>
          </a:prstGeom>
          <a:noFill/>
          <a:ln w="63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322" name="Rectangle 434"/>
          <p:cNvSpPr>
            <a:spLocks noChangeArrowheads="1"/>
          </p:cNvSpPr>
          <p:nvPr/>
        </p:nvSpPr>
        <p:spPr bwMode="auto">
          <a:xfrm>
            <a:off x="2076450" y="1049338"/>
            <a:ext cx="1917700" cy="447675"/>
          </a:xfrm>
          <a:prstGeom prst="rect">
            <a:avLst/>
          </a:prstGeom>
          <a:solidFill>
            <a:srgbClr val="CCCCFF"/>
          </a:solidFill>
          <a:ln w="8001">
            <a:solidFill>
              <a:srgbClr val="CCCCFF"/>
            </a:solidFill>
            <a:miter lim="800000"/>
            <a:headEnd/>
            <a:tailEnd/>
          </a:ln>
        </p:spPr>
        <p:txBody>
          <a:bodyPr/>
          <a:lstStyle/>
          <a:p>
            <a:endParaRPr lang="en-US"/>
          </a:p>
        </p:txBody>
      </p:sp>
      <p:sp>
        <p:nvSpPr>
          <p:cNvPr id="550323" name="Rectangle 435"/>
          <p:cNvSpPr>
            <a:spLocks noChangeArrowheads="1"/>
          </p:cNvSpPr>
          <p:nvPr/>
        </p:nvSpPr>
        <p:spPr bwMode="auto">
          <a:xfrm>
            <a:off x="2070100" y="1643063"/>
            <a:ext cx="1917700" cy="447675"/>
          </a:xfrm>
          <a:prstGeom prst="rect">
            <a:avLst/>
          </a:prstGeom>
          <a:solidFill>
            <a:srgbClr val="CCCCFF"/>
          </a:solidFill>
          <a:ln w="8001">
            <a:solidFill>
              <a:srgbClr val="CCCCFF"/>
            </a:solidFill>
            <a:miter lim="800000"/>
            <a:headEnd/>
            <a:tailEnd/>
          </a:ln>
        </p:spPr>
        <p:txBody>
          <a:bodyPr/>
          <a:lstStyle/>
          <a:p>
            <a:endParaRPr lang="en-US"/>
          </a:p>
        </p:txBody>
      </p:sp>
      <p:grpSp>
        <p:nvGrpSpPr>
          <p:cNvPr id="550324" name="Group 436"/>
          <p:cNvGrpSpPr>
            <a:grpSpLocks/>
          </p:cNvGrpSpPr>
          <p:nvPr/>
        </p:nvGrpSpPr>
        <p:grpSpPr bwMode="auto">
          <a:xfrm>
            <a:off x="823913" y="1089025"/>
            <a:ext cx="1003300" cy="568325"/>
            <a:chOff x="612" y="663"/>
            <a:chExt cx="590" cy="382"/>
          </a:xfrm>
        </p:grpSpPr>
        <p:sp>
          <p:nvSpPr>
            <p:cNvPr id="550325" name="Rectangle 437"/>
            <p:cNvSpPr>
              <a:spLocks noChangeArrowheads="1"/>
            </p:cNvSpPr>
            <p:nvPr/>
          </p:nvSpPr>
          <p:spPr bwMode="auto">
            <a:xfrm>
              <a:off x="612" y="663"/>
              <a:ext cx="590" cy="38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326" name="Rectangle 438"/>
            <p:cNvSpPr>
              <a:spLocks noChangeArrowheads="1"/>
            </p:cNvSpPr>
            <p:nvPr/>
          </p:nvSpPr>
          <p:spPr bwMode="auto">
            <a:xfrm>
              <a:off x="817" y="718"/>
              <a:ext cx="182" cy="27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327" name="Line 439"/>
            <p:cNvSpPr>
              <a:spLocks noChangeShapeType="1"/>
            </p:cNvSpPr>
            <p:nvPr/>
          </p:nvSpPr>
          <p:spPr bwMode="auto">
            <a:xfrm>
              <a:off x="727" y="763"/>
              <a:ext cx="90" cy="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328" name="Line 440"/>
            <p:cNvSpPr>
              <a:spLocks noChangeShapeType="1"/>
            </p:cNvSpPr>
            <p:nvPr/>
          </p:nvSpPr>
          <p:spPr bwMode="auto">
            <a:xfrm>
              <a:off x="727" y="854"/>
              <a:ext cx="90" cy="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329" name="Line 441"/>
            <p:cNvSpPr>
              <a:spLocks noChangeShapeType="1"/>
            </p:cNvSpPr>
            <p:nvPr/>
          </p:nvSpPr>
          <p:spPr bwMode="auto">
            <a:xfrm>
              <a:off x="727" y="944"/>
              <a:ext cx="90" cy="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330" name="Line 442"/>
            <p:cNvSpPr>
              <a:spLocks noChangeShapeType="1"/>
            </p:cNvSpPr>
            <p:nvPr/>
          </p:nvSpPr>
          <p:spPr bwMode="auto">
            <a:xfrm>
              <a:off x="999" y="854"/>
              <a:ext cx="91" cy="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50332" name="Rectangle 444"/>
          <p:cNvSpPr>
            <a:spLocks noChangeArrowheads="1"/>
          </p:cNvSpPr>
          <p:nvPr/>
        </p:nvSpPr>
        <p:spPr bwMode="auto">
          <a:xfrm>
            <a:off x="4627563" y="4972050"/>
            <a:ext cx="2014537" cy="225425"/>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p>
            <a:endParaRPr lang="en-US"/>
          </a:p>
        </p:txBody>
      </p:sp>
      <p:grpSp>
        <p:nvGrpSpPr>
          <p:cNvPr id="550333" name="Group 445"/>
          <p:cNvGrpSpPr>
            <a:grpSpLocks/>
          </p:cNvGrpSpPr>
          <p:nvPr/>
        </p:nvGrpSpPr>
        <p:grpSpPr bwMode="auto">
          <a:xfrm>
            <a:off x="7004050" y="3446463"/>
            <a:ext cx="989013" cy="576262"/>
            <a:chOff x="3915" y="2121"/>
            <a:chExt cx="581" cy="387"/>
          </a:xfrm>
        </p:grpSpPr>
        <p:grpSp>
          <p:nvGrpSpPr>
            <p:cNvPr id="550334" name="Group 446"/>
            <p:cNvGrpSpPr>
              <a:grpSpLocks/>
            </p:cNvGrpSpPr>
            <p:nvPr/>
          </p:nvGrpSpPr>
          <p:grpSpPr bwMode="auto">
            <a:xfrm>
              <a:off x="3915" y="2121"/>
              <a:ext cx="581" cy="387"/>
              <a:chOff x="3914" y="2070"/>
              <a:chExt cx="581" cy="387"/>
            </a:xfrm>
          </p:grpSpPr>
          <p:sp>
            <p:nvSpPr>
              <p:cNvPr id="550335" name="Rectangle 447"/>
              <p:cNvSpPr>
                <a:spLocks noChangeArrowheads="1"/>
              </p:cNvSpPr>
              <p:nvPr/>
            </p:nvSpPr>
            <p:spPr bwMode="auto">
              <a:xfrm>
                <a:off x="3914" y="2070"/>
                <a:ext cx="581" cy="387"/>
              </a:xfrm>
              <a:prstGeom prst="rect">
                <a:avLst/>
              </a:prstGeom>
              <a:solidFill>
                <a:srgbClr val="FFFFFF"/>
              </a:solidFill>
              <a:ln w="7938">
                <a:solidFill>
                  <a:srgbClr val="000000"/>
                </a:solidFill>
                <a:miter lim="800000"/>
                <a:headEnd/>
                <a:tailEnd/>
              </a:ln>
            </p:spPr>
            <p:txBody>
              <a:bodyPr/>
              <a:lstStyle/>
              <a:p>
                <a:endParaRPr lang="en-US"/>
              </a:p>
            </p:txBody>
          </p:sp>
          <p:sp>
            <p:nvSpPr>
              <p:cNvPr id="550336" name="Rectangle 448"/>
              <p:cNvSpPr>
                <a:spLocks noChangeArrowheads="1"/>
              </p:cNvSpPr>
              <p:nvPr/>
            </p:nvSpPr>
            <p:spPr bwMode="auto">
              <a:xfrm>
                <a:off x="3914" y="2070"/>
                <a:ext cx="581" cy="387"/>
              </a:xfrm>
              <a:prstGeom prst="rect">
                <a:avLst/>
              </a:prstGeom>
              <a:solidFill>
                <a:srgbClr val="F8F8F8"/>
              </a:solidFill>
              <a:ln w="9525">
                <a:solidFill>
                  <a:srgbClr val="000000"/>
                </a:solidFill>
                <a:miter lim="800000"/>
                <a:headEnd/>
                <a:tailEnd/>
              </a:ln>
            </p:spPr>
            <p:txBody>
              <a:bodyPr/>
              <a:lstStyle/>
              <a:p>
                <a:endParaRPr lang="en-US"/>
              </a:p>
            </p:txBody>
          </p:sp>
          <p:sp>
            <p:nvSpPr>
              <p:cNvPr id="550337" name="Rectangle 449"/>
              <p:cNvSpPr>
                <a:spLocks noChangeArrowheads="1"/>
              </p:cNvSpPr>
              <p:nvPr/>
            </p:nvSpPr>
            <p:spPr bwMode="auto">
              <a:xfrm>
                <a:off x="3979" y="2103"/>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338" name="Rectangle 450"/>
              <p:cNvSpPr>
                <a:spLocks noChangeArrowheads="1"/>
              </p:cNvSpPr>
              <p:nvPr/>
            </p:nvSpPr>
            <p:spPr bwMode="auto">
              <a:xfrm>
                <a:off x="4398" y="2103"/>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39" name="Rectangle 451"/>
              <p:cNvSpPr>
                <a:spLocks noChangeArrowheads="1"/>
              </p:cNvSpPr>
              <p:nvPr/>
            </p:nvSpPr>
            <p:spPr bwMode="auto">
              <a:xfrm>
                <a:off x="4188" y="2103"/>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40" name="Rectangle 452"/>
              <p:cNvSpPr>
                <a:spLocks noChangeArrowheads="1"/>
              </p:cNvSpPr>
              <p:nvPr/>
            </p:nvSpPr>
            <p:spPr bwMode="auto">
              <a:xfrm>
                <a:off x="4293" y="2103"/>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41" name="Rectangle 453"/>
              <p:cNvSpPr>
                <a:spLocks noChangeArrowheads="1"/>
              </p:cNvSpPr>
              <p:nvPr/>
            </p:nvSpPr>
            <p:spPr bwMode="auto">
              <a:xfrm>
                <a:off x="4084" y="2103"/>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342" name="Rectangle 454"/>
              <p:cNvSpPr>
                <a:spLocks noChangeArrowheads="1"/>
              </p:cNvSpPr>
              <p:nvPr/>
            </p:nvSpPr>
            <p:spPr bwMode="auto">
              <a:xfrm>
                <a:off x="3979" y="2393"/>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343" name="Rectangle 455"/>
              <p:cNvSpPr>
                <a:spLocks noChangeArrowheads="1"/>
              </p:cNvSpPr>
              <p:nvPr/>
            </p:nvSpPr>
            <p:spPr bwMode="auto">
              <a:xfrm>
                <a:off x="4398" y="2393"/>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44" name="Rectangle 456"/>
              <p:cNvSpPr>
                <a:spLocks noChangeArrowheads="1"/>
              </p:cNvSpPr>
              <p:nvPr/>
            </p:nvSpPr>
            <p:spPr bwMode="auto">
              <a:xfrm>
                <a:off x="4188" y="2393"/>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45" name="Rectangle 457"/>
              <p:cNvSpPr>
                <a:spLocks noChangeArrowheads="1"/>
              </p:cNvSpPr>
              <p:nvPr/>
            </p:nvSpPr>
            <p:spPr bwMode="auto">
              <a:xfrm>
                <a:off x="4293" y="2393"/>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46" name="Rectangle 458"/>
              <p:cNvSpPr>
                <a:spLocks noChangeArrowheads="1"/>
              </p:cNvSpPr>
              <p:nvPr/>
            </p:nvSpPr>
            <p:spPr bwMode="auto">
              <a:xfrm>
                <a:off x="4084" y="2393"/>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347" name="Rectangle 459"/>
              <p:cNvSpPr>
                <a:spLocks noChangeArrowheads="1"/>
              </p:cNvSpPr>
              <p:nvPr/>
            </p:nvSpPr>
            <p:spPr bwMode="auto">
              <a:xfrm>
                <a:off x="4398" y="2247"/>
                <a:ext cx="32" cy="33"/>
              </a:xfrm>
              <a:prstGeom prst="rect">
                <a:avLst/>
              </a:prstGeom>
              <a:solidFill>
                <a:srgbClr val="000000"/>
              </a:solidFill>
              <a:ln w="7938">
                <a:solidFill>
                  <a:srgbClr val="000000"/>
                </a:solidFill>
                <a:miter lim="800000"/>
                <a:headEnd/>
                <a:tailEnd/>
              </a:ln>
            </p:spPr>
            <p:txBody>
              <a:bodyPr/>
              <a:lstStyle/>
              <a:p>
                <a:endParaRPr lang="en-US"/>
              </a:p>
            </p:txBody>
          </p:sp>
          <p:sp>
            <p:nvSpPr>
              <p:cNvPr id="550348" name="Rectangle 460"/>
              <p:cNvSpPr>
                <a:spLocks noChangeArrowheads="1"/>
              </p:cNvSpPr>
              <p:nvPr/>
            </p:nvSpPr>
            <p:spPr bwMode="auto">
              <a:xfrm>
                <a:off x="3979" y="2247"/>
                <a:ext cx="31" cy="33"/>
              </a:xfrm>
              <a:prstGeom prst="rect">
                <a:avLst/>
              </a:prstGeom>
              <a:solidFill>
                <a:srgbClr val="000000"/>
              </a:solidFill>
              <a:ln w="7938">
                <a:solidFill>
                  <a:srgbClr val="000000"/>
                </a:solidFill>
                <a:miter lim="800000"/>
                <a:headEnd/>
                <a:tailEnd/>
              </a:ln>
            </p:spPr>
            <p:txBody>
              <a:bodyPr/>
              <a:lstStyle/>
              <a:p>
                <a:endParaRPr lang="en-US"/>
              </a:p>
            </p:txBody>
          </p:sp>
          <p:sp>
            <p:nvSpPr>
              <p:cNvPr id="550349" name="Rectangle 461"/>
              <p:cNvSpPr>
                <a:spLocks noChangeArrowheads="1"/>
              </p:cNvSpPr>
              <p:nvPr/>
            </p:nvSpPr>
            <p:spPr bwMode="auto">
              <a:xfrm>
                <a:off x="4067" y="2183"/>
                <a:ext cx="65" cy="178"/>
              </a:xfrm>
              <a:prstGeom prst="rect">
                <a:avLst/>
              </a:prstGeom>
              <a:solidFill>
                <a:srgbClr val="B3B3B3"/>
              </a:solidFill>
              <a:ln w="7938">
                <a:solidFill>
                  <a:srgbClr val="000000"/>
                </a:solidFill>
                <a:miter lim="800000"/>
                <a:headEnd/>
                <a:tailEnd/>
              </a:ln>
            </p:spPr>
            <p:txBody>
              <a:bodyPr/>
              <a:lstStyle/>
              <a:p>
                <a:endParaRPr lang="en-US"/>
              </a:p>
            </p:txBody>
          </p:sp>
          <p:sp>
            <p:nvSpPr>
              <p:cNvPr id="550350" name="Rectangle 462"/>
              <p:cNvSpPr>
                <a:spLocks noChangeArrowheads="1"/>
              </p:cNvSpPr>
              <p:nvPr/>
            </p:nvSpPr>
            <p:spPr bwMode="auto">
              <a:xfrm>
                <a:off x="4220" y="2159"/>
                <a:ext cx="129" cy="97"/>
              </a:xfrm>
              <a:prstGeom prst="rect">
                <a:avLst/>
              </a:prstGeom>
              <a:solidFill>
                <a:srgbClr val="B3B3B3"/>
              </a:solidFill>
              <a:ln w="7938">
                <a:solidFill>
                  <a:srgbClr val="000000"/>
                </a:solidFill>
                <a:miter lim="800000"/>
                <a:headEnd/>
                <a:tailEnd/>
              </a:ln>
            </p:spPr>
            <p:txBody>
              <a:bodyPr/>
              <a:lstStyle/>
              <a:p>
                <a:endParaRPr lang="en-US"/>
              </a:p>
            </p:txBody>
          </p:sp>
          <p:sp>
            <p:nvSpPr>
              <p:cNvPr id="550351" name="Rectangle 463"/>
              <p:cNvSpPr>
                <a:spLocks noChangeArrowheads="1"/>
              </p:cNvSpPr>
              <p:nvPr/>
            </p:nvSpPr>
            <p:spPr bwMode="auto">
              <a:xfrm>
                <a:off x="4220" y="2304"/>
                <a:ext cx="81" cy="57"/>
              </a:xfrm>
              <a:prstGeom prst="rect">
                <a:avLst/>
              </a:prstGeom>
              <a:solidFill>
                <a:srgbClr val="B3B3B3"/>
              </a:solidFill>
              <a:ln w="7938">
                <a:solidFill>
                  <a:srgbClr val="000000"/>
                </a:solidFill>
                <a:miter lim="800000"/>
                <a:headEnd/>
                <a:tailEnd/>
              </a:ln>
            </p:spPr>
            <p:txBody>
              <a:bodyPr/>
              <a:lstStyle/>
              <a:p>
                <a:endParaRPr lang="en-US"/>
              </a:p>
            </p:txBody>
          </p:sp>
        </p:grpSp>
        <p:grpSp>
          <p:nvGrpSpPr>
            <p:cNvPr id="550352" name="Group 464"/>
            <p:cNvGrpSpPr>
              <a:grpSpLocks/>
            </p:cNvGrpSpPr>
            <p:nvPr/>
          </p:nvGrpSpPr>
          <p:grpSpPr bwMode="auto">
            <a:xfrm>
              <a:off x="4023" y="2262"/>
              <a:ext cx="195" cy="245"/>
              <a:chOff x="4023" y="2262"/>
              <a:chExt cx="195" cy="245"/>
            </a:xfrm>
          </p:grpSpPr>
          <p:sp>
            <p:nvSpPr>
              <p:cNvPr id="550353" name="AutoShape 465"/>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354" name="Freeform 466"/>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355" name="Line 467"/>
              <p:cNvSpPr>
                <a:spLocks noChangeShapeType="1"/>
              </p:cNvSpPr>
              <p:nvPr/>
            </p:nvSpPr>
            <p:spPr bwMode="auto">
              <a:xfrm>
                <a:off x="4182" y="2385"/>
                <a:ext cx="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356" name="Freeform 468"/>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550357" name="Group 469"/>
          <p:cNvGrpSpPr>
            <a:grpSpLocks/>
          </p:cNvGrpSpPr>
          <p:nvPr/>
        </p:nvGrpSpPr>
        <p:grpSpPr bwMode="auto">
          <a:xfrm>
            <a:off x="7194550" y="3656013"/>
            <a:ext cx="331788" cy="365125"/>
            <a:chOff x="4023" y="2262"/>
            <a:chExt cx="195" cy="245"/>
          </a:xfrm>
        </p:grpSpPr>
        <p:sp>
          <p:nvSpPr>
            <p:cNvPr id="550358" name="AutoShape 470"/>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359" name="Freeform 471"/>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360" name="Line 472"/>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361" name="Freeform 473"/>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0362" name="Group 474"/>
          <p:cNvGrpSpPr>
            <a:grpSpLocks/>
          </p:cNvGrpSpPr>
          <p:nvPr/>
        </p:nvGrpSpPr>
        <p:grpSpPr bwMode="auto">
          <a:xfrm>
            <a:off x="7008813" y="4140200"/>
            <a:ext cx="989012" cy="576263"/>
            <a:chOff x="3914" y="2587"/>
            <a:chExt cx="581" cy="387"/>
          </a:xfrm>
        </p:grpSpPr>
        <p:sp>
          <p:nvSpPr>
            <p:cNvPr id="550363" name="Rectangle 475"/>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p>
              <a:endParaRPr lang="en-US"/>
            </a:p>
          </p:txBody>
        </p:sp>
        <p:sp>
          <p:nvSpPr>
            <p:cNvPr id="550364" name="Rectangle 476"/>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p>
              <a:endParaRPr lang="en-US"/>
            </a:p>
          </p:txBody>
        </p:sp>
        <p:sp>
          <p:nvSpPr>
            <p:cNvPr id="550365" name="Rectangle 477"/>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366" name="Rectangle 478"/>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67" name="Rectangle 479"/>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68" name="Rectangle 480"/>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69" name="Rectangle 481"/>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370" name="Rectangle 482"/>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371" name="Rectangle 483"/>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72" name="Rectangle 484"/>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73" name="Rectangle 485"/>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74" name="Rectangle 486"/>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375" name="Rectangle 487"/>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p>
              <a:endParaRPr lang="en-US"/>
            </a:p>
          </p:txBody>
        </p:sp>
        <p:sp>
          <p:nvSpPr>
            <p:cNvPr id="550376" name="Rectangle 488"/>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p>
              <a:endParaRPr lang="en-US"/>
            </a:p>
          </p:txBody>
        </p:sp>
        <p:sp>
          <p:nvSpPr>
            <p:cNvPr id="550377" name="Rectangle 489"/>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p>
              <a:endParaRPr lang="en-US"/>
            </a:p>
          </p:txBody>
        </p:sp>
        <p:sp>
          <p:nvSpPr>
            <p:cNvPr id="550378" name="Rectangle 490"/>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p>
              <a:endParaRPr lang="en-US"/>
            </a:p>
          </p:txBody>
        </p:sp>
        <p:sp>
          <p:nvSpPr>
            <p:cNvPr id="550379" name="Rectangle 491"/>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p>
              <a:endParaRPr lang="en-US"/>
            </a:p>
          </p:txBody>
        </p:sp>
        <p:sp>
          <p:nvSpPr>
            <p:cNvPr id="550380" name="Line 492"/>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381" name="Line 493"/>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382" name="Freeform 494"/>
            <p:cNvSpPr>
              <a:spLocks/>
            </p:cNvSpPr>
            <p:nvPr/>
          </p:nvSpPr>
          <p:spPr bwMode="auto">
            <a:xfrm>
              <a:off x="4301" y="2773"/>
              <a:ext cx="16" cy="80"/>
            </a:xfrm>
            <a:custGeom>
              <a:avLst/>
              <a:gdLst>
                <a:gd name="T0" fmla="*/ 0 w 16"/>
                <a:gd name="T1" fmla="*/ 80 h 80"/>
                <a:gd name="T2" fmla="*/ 16 w 16"/>
                <a:gd name="T3" fmla="*/ 80 h 80"/>
                <a:gd name="T4" fmla="*/ 16 w 16"/>
                <a:gd name="T5" fmla="*/ 0 h 80"/>
              </a:gdLst>
              <a:ahLst/>
              <a:cxnLst>
                <a:cxn ang="0">
                  <a:pos x="T0" y="T1"/>
                </a:cxn>
                <a:cxn ang="0">
                  <a:pos x="T2" y="T3"/>
                </a:cxn>
                <a:cxn ang="0">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0383" name="Freeform 495"/>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Lst>
              <a:ahLst/>
              <a:cxnLst>
                <a:cxn ang="0">
                  <a:pos x="T0" y="T1"/>
                </a:cxn>
                <a:cxn ang="0">
                  <a:pos x="T2" y="T3"/>
                </a:cxn>
                <a:cxn ang="0">
                  <a:pos x="T4" y="T5"/>
                </a:cxn>
                <a:cxn ang="0">
                  <a:pos x="T6" y="T7"/>
                </a:cxn>
                <a:cxn ang="0">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0384" name="Freeform 496"/>
            <p:cNvSpPr>
              <a:spLocks/>
            </p:cNvSpPr>
            <p:nvPr/>
          </p:nvSpPr>
          <p:spPr bwMode="auto">
            <a:xfrm>
              <a:off x="4220" y="2878"/>
              <a:ext cx="38" cy="48"/>
            </a:xfrm>
            <a:custGeom>
              <a:avLst/>
              <a:gdLst>
                <a:gd name="T0" fmla="*/ 40 w 40"/>
                <a:gd name="T1" fmla="*/ 0 h 50"/>
                <a:gd name="T2" fmla="*/ 40 w 40"/>
                <a:gd name="T3" fmla="*/ 50 h 50"/>
                <a:gd name="T4" fmla="*/ 0 w 40"/>
                <a:gd name="T5" fmla="*/ 50 h 50"/>
              </a:gdLst>
              <a:ahLst/>
              <a:cxnLst>
                <a:cxn ang="0">
                  <a:pos x="T0" y="T1"/>
                </a:cxn>
                <a:cxn ang="0">
                  <a:pos x="T2" y="T3"/>
                </a:cxn>
                <a:cxn ang="0">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50385" name="Group 497"/>
            <p:cNvGrpSpPr>
              <a:grpSpLocks/>
            </p:cNvGrpSpPr>
            <p:nvPr/>
          </p:nvGrpSpPr>
          <p:grpSpPr bwMode="auto">
            <a:xfrm>
              <a:off x="4024" y="2728"/>
              <a:ext cx="195" cy="245"/>
              <a:chOff x="4023" y="2262"/>
              <a:chExt cx="195" cy="245"/>
            </a:xfrm>
          </p:grpSpPr>
          <p:sp>
            <p:nvSpPr>
              <p:cNvPr id="550386" name="AutoShape 498"/>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387" name="Freeform 499"/>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388" name="Line 500"/>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389" name="Freeform 501"/>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50390" name="Line 502"/>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0391" name="Group 503"/>
          <p:cNvGrpSpPr>
            <a:grpSpLocks/>
          </p:cNvGrpSpPr>
          <p:nvPr/>
        </p:nvGrpSpPr>
        <p:grpSpPr bwMode="auto">
          <a:xfrm>
            <a:off x="7008813" y="4813300"/>
            <a:ext cx="989012" cy="574675"/>
            <a:chOff x="3914" y="2587"/>
            <a:chExt cx="581" cy="387"/>
          </a:xfrm>
        </p:grpSpPr>
        <p:sp>
          <p:nvSpPr>
            <p:cNvPr id="550392" name="Rectangle 504"/>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p>
              <a:endParaRPr lang="en-US"/>
            </a:p>
          </p:txBody>
        </p:sp>
        <p:sp>
          <p:nvSpPr>
            <p:cNvPr id="550393" name="Rectangle 505"/>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p>
              <a:endParaRPr lang="en-US"/>
            </a:p>
          </p:txBody>
        </p:sp>
        <p:sp>
          <p:nvSpPr>
            <p:cNvPr id="550394" name="Rectangle 506"/>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395" name="Rectangle 507"/>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96" name="Rectangle 508"/>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97" name="Rectangle 509"/>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398" name="Rectangle 510"/>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399" name="Rectangle 511"/>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400" name="Rectangle 512"/>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401" name="Rectangle 513"/>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402" name="Rectangle 514"/>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403" name="Rectangle 515"/>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404" name="Rectangle 516"/>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p>
              <a:endParaRPr lang="en-US"/>
            </a:p>
          </p:txBody>
        </p:sp>
        <p:sp>
          <p:nvSpPr>
            <p:cNvPr id="550405" name="Rectangle 517"/>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p>
              <a:endParaRPr lang="en-US"/>
            </a:p>
          </p:txBody>
        </p:sp>
        <p:sp>
          <p:nvSpPr>
            <p:cNvPr id="550406" name="Rectangle 518"/>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p>
              <a:endParaRPr lang="en-US"/>
            </a:p>
          </p:txBody>
        </p:sp>
        <p:sp>
          <p:nvSpPr>
            <p:cNvPr id="550407" name="Rectangle 519"/>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p>
              <a:endParaRPr lang="en-US"/>
            </a:p>
          </p:txBody>
        </p:sp>
        <p:sp>
          <p:nvSpPr>
            <p:cNvPr id="550408" name="Rectangle 520"/>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p>
              <a:endParaRPr lang="en-US"/>
            </a:p>
          </p:txBody>
        </p:sp>
        <p:sp>
          <p:nvSpPr>
            <p:cNvPr id="550409" name="Line 521"/>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410" name="Line 522"/>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411" name="Freeform 523"/>
            <p:cNvSpPr>
              <a:spLocks/>
            </p:cNvSpPr>
            <p:nvPr/>
          </p:nvSpPr>
          <p:spPr bwMode="auto">
            <a:xfrm>
              <a:off x="4301" y="2773"/>
              <a:ext cx="16" cy="80"/>
            </a:xfrm>
            <a:custGeom>
              <a:avLst/>
              <a:gdLst>
                <a:gd name="T0" fmla="*/ 0 w 16"/>
                <a:gd name="T1" fmla="*/ 80 h 80"/>
                <a:gd name="T2" fmla="*/ 16 w 16"/>
                <a:gd name="T3" fmla="*/ 80 h 80"/>
                <a:gd name="T4" fmla="*/ 16 w 16"/>
                <a:gd name="T5" fmla="*/ 0 h 80"/>
              </a:gdLst>
              <a:ahLst/>
              <a:cxnLst>
                <a:cxn ang="0">
                  <a:pos x="T0" y="T1"/>
                </a:cxn>
                <a:cxn ang="0">
                  <a:pos x="T2" y="T3"/>
                </a:cxn>
                <a:cxn ang="0">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0412" name="Freeform 524"/>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Lst>
              <a:ahLst/>
              <a:cxnLst>
                <a:cxn ang="0">
                  <a:pos x="T0" y="T1"/>
                </a:cxn>
                <a:cxn ang="0">
                  <a:pos x="T2" y="T3"/>
                </a:cxn>
                <a:cxn ang="0">
                  <a:pos x="T4" y="T5"/>
                </a:cxn>
                <a:cxn ang="0">
                  <a:pos x="T6" y="T7"/>
                </a:cxn>
                <a:cxn ang="0">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0413" name="Freeform 525"/>
            <p:cNvSpPr>
              <a:spLocks/>
            </p:cNvSpPr>
            <p:nvPr/>
          </p:nvSpPr>
          <p:spPr bwMode="auto">
            <a:xfrm>
              <a:off x="4220" y="2878"/>
              <a:ext cx="38" cy="48"/>
            </a:xfrm>
            <a:custGeom>
              <a:avLst/>
              <a:gdLst>
                <a:gd name="T0" fmla="*/ 40 w 40"/>
                <a:gd name="T1" fmla="*/ 0 h 50"/>
                <a:gd name="T2" fmla="*/ 40 w 40"/>
                <a:gd name="T3" fmla="*/ 50 h 50"/>
                <a:gd name="T4" fmla="*/ 0 w 40"/>
                <a:gd name="T5" fmla="*/ 50 h 50"/>
              </a:gdLst>
              <a:ahLst/>
              <a:cxnLst>
                <a:cxn ang="0">
                  <a:pos x="T0" y="T1"/>
                </a:cxn>
                <a:cxn ang="0">
                  <a:pos x="T2" y="T3"/>
                </a:cxn>
                <a:cxn ang="0">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50414" name="Group 526"/>
            <p:cNvGrpSpPr>
              <a:grpSpLocks/>
            </p:cNvGrpSpPr>
            <p:nvPr/>
          </p:nvGrpSpPr>
          <p:grpSpPr bwMode="auto">
            <a:xfrm>
              <a:off x="4024" y="2728"/>
              <a:ext cx="195" cy="245"/>
              <a:chOff x="4023" y="2262"/>
              <a:chExt cx="195" cy="245"/>
            </a:xfrm>
          </p:grpSpPr>
          <p:sp>
            <p:nvSpPr>
              <p:cNvPr id="550415" name="AutoShape 527"/>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416" name="Freeform 528"/>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17" name="Line 529"/>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18" name="Freeform 530"/>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50419" name="Line 531"/>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20" name="AutoShape 532"/>
            <p:cNvSpPr>
              <a:spLocks noChangeArrowheads="1"/>
            </p:cNvSpPr>
            <p:nvPr/>
          </p:nvSpPr>
          <p:spPr bwMode="auto">
            <a:xfrm>
              <a:off x="4300" y="2788"/>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421" name="AutoShape 533"/>
            <p:cNvSpPr>
              <a:spLocks noChangeArrowheads="1"/>
            </p:cNvSpPr>
            <p:nvPr/>
          </p:nvSpPr>
          <p:spPr bwMode="auto">
            <a:xfrm flipV="1">
              <a:off x="4348" y="2812"/>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422" name="AutoShape 534"/>
            <p:cNvSpPr>
              <a:spLocks noChangeArrowheads="1"/>
            </p:cNvSpPr>
            <p:nvPr/>
          </p:nvSpPr>
          <p:spPr bwMode="auto">
            <a:xfrm rot="-5400000">
              <a:off x="4144" y="2696"/>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0423" name="Group 535"/>
          <p:cNvGrpSpPr>
            <a:grpSpLocks/>
          </p:cNvGrpSpPr>
          <p:nvPr/>
        </p:nvGrpSpPr>
        <p:grpSpPr bwMode="auto">
          <a:xfrm>
            <a:off x="831850" y="3408363"/>
            <a:ext cx="989013" cy="577850"/>
            <a:chOff x="3914" y="2587"/>
            <a:chExt cx="581" cy="387"/>
          </a:xfrm>
        </p:grpSpPr>
        <p:sp>
          <p:nvSpPr>
            <p:cNvPr id="550424" name="Rectangle 536"/>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p>
              <a:endParaRPr lang="en-US"/>
            </a:p>
          </p:txBody>
        </p:sp>
        <p:sp>
          <p:nvSpPr>
            <p:cNvPr id="550425" name="Rectangle 537"/>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p>
              <a:endParaRPr lang="en-US"/>
            </a:p>
          </p:txBody>
        </p:sp>
        <p:sp>
          <p:nvSpPr>
            <p:cNvPr id="550426" name="Rectangle 538"/>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427" name="Rectangle 539"/>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428" name="Rectangle 540"/>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429" name="Rectangle 541"/>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430" name="Rectangle 542"/>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431" name="Rectangle 543"/>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432" name="Rectangle 544"/>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433" name="Rectangle 545"/>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434" name="Rectangle 546"/>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p>
              <a:endParaRPr lang="en-US"/>
            </a:p>
          </p:txBody>
        </p:sp>
        <p:sp>
          <p:nvSpPr>
            <p:cNvPr id="550435" name="Rectangle 547"/>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p>
              <a:endParaRPr lang="en-US"/>
            </a:p>
          </p:txBody>
        </p:sp>
        <p:sp>
          <p:nvSpPr>
            <p:cNvPr id="550436" name="Rectangle 548"/>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p>
              <a:endParaRPr lang="en-US"/>
            </a:p>
          </p:txBody>
        </p:sp>
        <p:sp>
          <p:nvSpPr>
            <p:cNvPr id="550437" name="Rectangle 549"/>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p>
              <a:endParaRPr lang="en-US"/>
            </a:p>
          </p:txBody>
        </p:sp>
        <p:sp>
          <p:nvSpPr>
            <p:cNvPr id="550438" name="Rectangle 550"/>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p>
              <a:endParaRPr lang="en-US"/>
            </a:p>
          </p:txBody>
        </p:sp>
        <p:sp>
          <p:nvSpPr>
            <p:cNvPr id="550439" name="Rectangle 551"/>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p>
              <a:endParaRPr lang="en-US"/>
            </a:p>
          </p:txBody>
        </p:sp>
        <p:sp>
          <p:nvSpPr>
            <p:cNvPr id="550440" name="Rectangle 552"/>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p>
              <a:endParaRPr lang="en-US"/>
            </a:p>
          </p:txBody>
        </p:sp>
        <p:sp>
          <p:nvSpPr>
            <p:cNvPr id="550441" name="Line 553"/>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442" name="Line 554"/>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0443" name="Freeform 555"/>
            <p:cNvSpPr>
              <a:spLocks/>
            </p:cNvSpPr>
            <p:nvPr/>
          </p:nvSpPr>
          <p:spPr bwMode="auto">
            <a:xfrm>
              <a:off x="4301" y="2773"/>
              <a:ext cx="16" cy="80"/>
            </a:xfrm>
            <a:custGeom>
              <a:avLst/>
              <a:gdLst>
                <a:gd name="T0" fmla="*/ 0 w 16"/>
                <a:gd name="T1" fmla="*/ 80 h 80"/>
                <a:gd name="T2" fmla="*/ 16 w 16"/>
                <a:gd name="T3" fmla="*/ 80 h 80"/>
                <a:gd name="T4" fmla="*/ 16 w 16"/>
                <a:gd name="T5" fmla="*/ 0 h 80"/>
              </a:gdLst>
              <a:ahLst/>
              <a:cxnLst>
                <a:cxn ang="0">
                  <a:pos x="T0" y="T1"/>
                </a:cxn>
                <a:cxn ang="0">
                  <a:pos x="T2" y="T3"/>
                </a:cxn>
                <a:cxn ang="0">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0444" name="Freeform 556"/>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Lst>
              <a:ahLst/>
              <a:cxnLst>
                <a:cxn ang="0">
                  <a:pos x="T0" y="T1"/>
                </a:cxn>
                <a:cxn ang="0">
                  <a:pos x="T2" y="T3"/>
                </a:cxn>
                <a:cxn ang="0">
                  <a:pos x="T4" y="T5"/>
                </a:cxn>
                <a:cxn ang="0">
                  <a:pos x="T6" y="T7"/>
                </a:cxn>
                <a:cxn ang="0">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0445" name="Freeform 557"/>
            <p:cNvSpPr>
              <a:spLocks/>
            </p:cNvSpPr>
            <p:nvPr/>
          </p:nvSpPr>
          <p:spPr bwMode="auto">
            <a:xfrm>
              <a:off x="4220" y="2878"/>
              <a:ext cx="38" cy="48"/>
            </a:xfrm>
            <a:custGeom>
              <a:avLst/>
              <a:gdLst>
                <a:gd name="T0" fmla="*/ 40 w 40"/>
                <a:gd name="T1" fmla="*/ 0 h 50"/>
                <a:gd name="T2" fmla="*/ 40 w 40"/>
                <a:gd name="T3" fmla="*/ 50 h 50"/>
                <a:gd name="T4" fmla="*/ 0 w 40"/>
                <a:gd name="T5" fmla="*/ 50 h 50"/>
              </a:gdLst>
              <a:ahLst/>
              <a:cxnLst>
                <a:cxn ang="0">
                  <a:pos x="T0" y="T1"/>
                </a:cxn>
                <a:cxn ang="0">
                  <a:pos x="T2" y="T3"/>
                </a:cxn>
                <a:cxn ang="0">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50446" name="Group 558"/>
            <p:cNvGrpSpPr>
              <a:grpSpLocks/>
            </p:cNvGrpSpPr>
            <p:nvPr/>
          </p:nvGrpSpPr>
          <p:grpSpPr bwMode="auto">
            <a:xfrm>
              <a:off x="4024" y="2728"/>
              <a:ext cx="195" cy="245"/>
              <a:chOff x="4023" y="2262"/>
              <a:chExt cx="195" cy="245"/>
            </a:xfrm>
          </p:grpSpPr>
          <p:sp>
            <p:nvSpPr>
              <p:cNvPr id="550447" name="AutoShape 559"/>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448" name="Freeform 560"/>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49" name="Line 561"/>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50" name="Freeform 562"/>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50451" name="Line 563"/>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52" name="AutoShape 564"/>
            <p:cNvSpPr>
              <a:spLocks noChangeArrowheads="1"/>
            </p:cNvSpPr>
            <p:nvPr/>
          </p:nvSpPr>
          <p:spPr bwMode="auto">
            <a:xfrm>
              <a:off x="4300" y="2788"/>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453" name="AutoShape 565"/>
            <p:cNvSpPr>
              <a:spLocks noChangeArrowheads="1"/>
            </p:cNvSpPr>
            <p:nvPr/>
          </p:nvSpPr>
          <p:spPr bwMode="auto">
            <a:xfrm flipV="1">
              <a:off x="4348" y="2812"/>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454" name="AutoShape 566"/>
            <p:cNvSpPr>
              <a:spLocks noChangeArrowheads="1"/>
            </p:cNvSpPr>
            <p:nvPr/>
          </p:nvSpPr>
          <p:spPr bwMode="auto">
            <a:xfrm rot="-5400000">
              <a:off x="4144" y="2696"/>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0455" name="Rectangle 567"/>
          <p:cNvSpPr>
            <a:spLocks noChangeArrowheads="1"/>
          </p:cNvSpPr>
          <p:nvPr/>
        </p:nvSpPr>
        <p:spPr bwMode="auto">
          <a:xfrm>
            <a:off x="2068513" y="5740400"/>
            <a:ext cx="1917700" cy="447675"/>
          </a:xfrm>
          <a:prstGeom prst="rect">
            <a:avLst/>
          </a:prstGeom>
          <a:solidFill>
            <a:srgbClr val="CCCCFF"/>
          </a:solidFill>
          <a:ln w="8001">
            <a:solidFill>
              <a:srgbClr val="CCCCFF"/>
            </a:solidFill>
            <a:miter lim="800000"/>
            <a:headEnd/>
            <a:tailEnd/>
          </a:ln>
        </p:spPr>
        <p:txBody>
          <a:bodyPr/>
          <a:lstStyle/>
          <a:p>
            <a:endParaRPr lang="en-US"/>
          </a:p>
        </p:txBody>
      </p:sp>
      <p:sp>
        <p:nvSpPr>
          <p:cNvPr id="550456" name="Rectangle 568"/>
          <p:cNvSpPr>
            <a:spLocks noChangeArrowheads="1"/>
          </p:cNvSpPr>
          <p:nvPr/>
        </p:nvSpPr>
        <p:spPr bwMode="auto">
          <a:xfrm>
            <a:off x="2074863" y="5160963"/>
            <a:ext cx="1917700" cy="447675"/>
          </a:xfrm>
          <a:prstGeom prst="rect">
            <a:avLst/>
          </a:prstGeom>
          <a:solidFill>
            <a:srgbClr val="CCCCFF"/>
          </a:solidFill>
          <a:ln w="8001">
            <a:solidFill>
              <a:srgbClr val="CCCCFF"/>
            </a:solidFill>
            <a:miter lim="800000"/>
            <a:headEnd/>
            <a:tailEnd/>
          </a:ln>
        </p:spPr>
        <p:txBody>
          <a:bodyPr/>
          <a:lstStyle/>
          <a:p>
            <a:endParaRPr lang="en-US"/>
          </a:p>
        </p:txBody>
      </p:sp>
      <p:sp>
        <p:nvSpPr>
          <p:cNvPr id="550457" name="Rectangle 569"/>
          <p:cNvSpPr>
            <a:spLocks noChangeArrowheads="1"/>
          </p:cNvSpPr>
          <p:nvPr/>
        </p:nvSpPr>
        <p:spPr bwMode="auto">
          <a:xfrm>
            <a:off x="830263" y="4151313"/>
            <a:ext cx="987425" cy="574675"/>
          </a:xfrm>
          <a:prstGeom prst="rect">
            <a:avLst/>
          </a:prstGeom>
          <a:solidFill>
            <a:srgbClr val="FFFFFF"/>
          </a:solidFill>
          <a:ln w="9525">
            <a:solidFill>
              <a:schemeClr val="tx1"/>
            </a:solidFill>
            <a:miter lim="800000"/>
            <a:headEnd/>
            <a:tailEnd/>
          </a:ln>
        </p:spPr>
        <p:txBody>
          <a:bodyPr/>
          <a:lstStyle/>
          <a:p>
            <a:endParaRPr lang="en-US"/>
          </a:p>
        </p:txBody>
      </p:sp>
      <p:sp>
        <p:nvSpPr>
          <p:cNvPr id="550458" name="Rectangle 570"/>
          <p:cNvSpPr>
            <a:spLocks noChangeArrowheads="1"/>
          </p:cNvSpPr>
          <p:nvPr/>
        </p:nvSpPr>
        <p:spPr bwMode="auto">
          <a:xfrm>
            <a:off x="1155700" y="4243388"/>
            <a:ext cx="24765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altLang="zh-CN" sz="900">
                <a:solidFill>
                  <a:srgbClr val="000000"/>
                </a:solidFill>
                <a:ea typeface="宋体" charset="-122"/>
              </a:rPr>
              <a:t>DRC</a:t>
            </a:r>
            <a:br>
              <a:rPr lang="en-US" altLang="zh-CN" sz="900">
                <a:solidFill>
                  <a:srgbClr val="000000"/>
                </a:solidFill>
                <a:ea typeface="宋体" charset="-122"/>
              </a:rPr>
            </a:br>
            <a:r>
              <a:rPr lang="en-US" altLang="zh-CN" sz="900">
                <a:solidFill>
                  <a:srgbClr val="000000"/>
                </a:solidFill>
                <a:ea typeface="宋体" charset="-122"/>
              </a:rPr>
              <a:t>LVS</a:t>
            </a:r>
          </a:p>
          <a:p>
            <a:pPr eaLnBrk="1" hangingPunct="1"/>
            <a:r>
              <a:rPr lang="en-US" altLang="zh-CN" sz="900">
                <a:solidFill>
                  <a:srgbClr val="000000"/>
                </a:solidFill>
                <a:ea typeface="宋体" charset="-122"/>
              </a:rPr>
              <a:t>ERC</a:t>
            </a:r>
            <a:endParaRPr lang="en-US" altLang="zh-CN" sz="900">
              <a:ea typeface="宋体" charset="-122"/>
            </a:endParaRPr>
          </a:p>
        </p:txBody>
      </p:sp>
      <p:sp>
        <p:nvSpPr>
          <p:cNvPr id="550459" name="Line 571"/>
          <p:cNvSpPr>
            <a:spLocks noChangeShapeType="1"/>
          </p:cNvSpPr>
          <p:nvPr/>
        </p:nvSpPr>
        <p:spPr bwMode="auto">
          <a:xfrm>
            <a:off x="1323975" y="4727575"/>
            <a:ext cx="0" cy="147638"/>
          </a:xfrm>
          <a:prstGeom prst="line">
            <a:avLst/>
          </a:prstGeom>
          <a:noFill/>
          <a:ln w="9525">
            <a:solidFill>
              <a:srgbClr val="96969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460" name="Line 572"/>
          <p:cNvSpPr>
            <a:spLocks noChangeShapeType="1"/>
          </p:cNvSpPr>
          <p:nvPr/>
        </p:nvSpPr>
        <p:spPr bwMode="auto">
          <a:xfrm>
            <a:off x="1331913" y="3251200"/>
            <a:ext cx="0" cy="155575"/>
          </a:xfrm>
          <a:prstGeom prst="line">
            <a:avLst/>
          </a:prstGeom>
          <a:noFill/>
          <a:ln w="9525">
            <a:solidFill>
              <a:srgbClr val="96969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461" name="Line 573"/>
          <p:cNvSpPr>
            <a:spLocks noChangeShapeType="1"/>
          </p:cNvSpPr>
          <p:nvPr/>
        </p:nvSpPr>
        <p:spPr bwMode="auto">
          <a:xfrm>
            <a:off x="1328738" y="2444750"/>
            <a:ext cx="0" cy="212725"/>
          </a:xfrm>
          <a:prstGeom prst="line">
            <a:avLst/>
          </a:prstGeom>
          <a:noFill/>
          <a:ln w="9525">
            <a:solidFill>
              <a:srgbClr val="96969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463" name="Rectangle 575"/>
          <p:cNvSpPr>
            <a:spLocks noChangeArrowheads="1"/>
          </p:cNvSpPr>
          <p:nvPr/>
        </p:nvSpPr>
        <p:spPr bwMode="auto">
          <a:xfrm>
            <a:off x="2336800" y="2973388"/>
            <a:ext cx="1341438" cy="1682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en-US" altLang="zh-CN" sz="1100" b="1">
                <a:solidFill>
                  <a:srgbClr val="000000"/>
                </a:solidFill>
                <a:ea typeface="宋体" charset="-122"/>
              </a:rPr>
              <a:t>Circuit Design</a:t>
            </a:r>
            <a:endParaRPr lang="en-US" altLang="zh-CN" sz="1100" b="1">
              <a:ea typeface="宋体" charset="-122"/>
            </a:endParaRPr>
          </a:p>
        </p:txBody>
      </p:sp>
      <p:sp>
        <p:nvSpPr>
          <p:cNvPr id="550464" name="Rectangle 576"/>
          <p:cNvSpPr>
            <a:spLocks noChangeArrowheads="1"/>
          </p:cNvSpPr>
          <p:nvPr/>
        </p:nvSpPr>
        <p:spPr bwMode="auto">
          <a:xfrm>
            <a:off x="2125663" y="2300288"/>
            <a:ext cx="1725612" cy="3365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en-US" altLang="zh-CN" sz="1100" b="1">
                <a:solidFill>
                  <a:srgbClr val="000000"/>
                </a:solidFill>
                <a:ea typeface="宋体" charset="-122"/>
              </a:rPr>
              <a:t>Functional Design</a:t>
            </a:r>
            <a:br>
              <a:rPr lang="en-US" altLang="zh-CN" sz="1100" b="1">
                <a:solidFill>
                  <a:srgbClr val="000000"/>
                </a:solidFill>
                <a:ea typeface="宋体" charset="-122"/>
              </a:rPr>
            </a:br>
            <a:r>
              <a:rPr lang="en-US" altLang="zh-CN" sz="1100" b="1">
                <a:solidFill>
                  <a:srgbClr val="000000"/>
                </a:solidFill>
                <a:ea typeface="宋体" charset="-122"/>
              </a:rPr>
              <a:t>and Logic Design</a:t>
            </a:r>
            <a:endParaRPr lang="en-US" altLang="zh-CN" sz="1100" b="1">
              <a:ea typeface="宋体" charset="-122"/>
            </a:endParaRPr>
          </a:p>
        </p:txBody>
      </p:sp>
      <p:sp>
        <p:nvSpPr>
          <p:cNvPr id="550465" name="Rectangle 577"/>
          <p:cNvSpPr>
            <a:spLocks noChangeArrowheads="1"/>
          </p:cNvSpPr>
          <p:nvPr/>
        </p:nvSpPr>
        <p:spPr bwMode="auto">
          <a:xfrm>
            <a:off x="2200275" y="3548063"/>
            <a:ext cx="1654175" cy="168275"/>
          </a:xfrm>
          <a:prstGeom prst="rect">
            <a:avLst/>
          </a:prstGeom>
          <a:noFill/>
          <a:ln>
            <a:noFill/>
          </a:ln>
          <a:extLst>
            <a:ext uri="{909E8E84-426E-40DD-AFC4-6F175D3DCCD1}">
              <a14:hiddenFill xmlns:a14="http://schemas.microsoft.com/office/drawing/2010/main">
                <a:solidFill>
                  <a:srgbClr val="B2B2B2"/>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en-US" altLang="zh-CN" sz="1100" b="1">
                <a:solidFill>
                  <a:schemeClr val="bg1"/>
                </a:solidFill>
                <a:ea typeface="宋体" charset="-122"/>
              </a:rPr>
              <a:t>Physical Design</a:t>
            </a:r>
          </a:p>
        </p:txBody>
      </p:sp>
      <p:sp>
        <p:nvSpPr>
          <p:cNvPr id="550466" name="Rectangle 578"/>
          <p:cNvSpPr>
            <a:spLocks noChangeArrowheads="1"/>
          </p:cNvSpPr>
          <p:nvPr/>
        </p:nvSpPr>
        <p:spPr bwMode="auto">
          <a:xfrm>
            <a:off x="2065338" y="4029075"/>
            <a:ext cx="1928812" cy="33655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de-DE" altLang="zh-CN" sz="1100" b="1">
                <a:ea typeface="宋体" charset="-122"/>
              </a:rPr>
              <a:t>Physical Verification</a:t>
            </a:r>
            <a:br>
              <a:rPr lang="de-DE" altLang="zh-CN" sz="1100" b="1">
                <a:ea typeface="宋体" charset="-122"/>
              </a:rPr>
            </a:br>
            <a:r>
              <a:rPr lang="de-DE" altLang="zh-CN" sz="1100" b="1">
                <a:ea typeface="宋体" charset="-122"/>
              </a:rPr>
              <a:t>and Signoff</a:t>
            </a:r>
            <a:endParaRPr lang="en-US" altLang="zh-CN" sz="1100" b="1">
              <a:ea typeface="宋体" charset="-122"/>
            </a:endParaRPr>
          </a:p>
        </p:txBody>
      </p:sp>
      <p:sp>
        <p:nvSpPr>
          <p:cNvPr id="550467" name="Rectangle 579"/>
          <p:cNvSpPr>
            <a:spLocks noChangeArrowheads="1"/>
          </p:cNvSpPr>
          <p:nvPr/>
        </p:nvSpPr>
        <p:spPr bwMode="auto">
          <a:xfrm>
            <a:off x="2473325" y="4703763"/>
            <a:ext cx="1065213" cy="16827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de-DE" sz="1100" b="1">
                <a:solidFill>
                  <a:srgbClr val="000000"/>
                </a:solidFill>
              </a:rPr>
              <a:t>Fabrication</a:t>
            </a:r>
            <a:endParaRPr lang="en-US" altLang="zh-CN" sz="1100" b="1">
              <a:ea typeface="宋体" charset="-122"/>
            </a:endParaRPr>
          </a:p>
        </p:txBody>
      </p:sp>
      <p:sp>
        <p:nvSpPr>
          <p:cNvPr id="550468" name="Rectangle 580"/>
          <p:cNvSpPr>
            <a:spLocks noChangeArrowheads="1"/>
          </p:cNvSpPr>
          <p:nvPr/>
        </p:nvSpPr>
        <p:spPr bwMode="auto">
          <a:xfrm>
            <a:off x="2124075" y="1173163"/>
            <a:ext cx="1827213" cy="16827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en-US" altLang="zh-CN" sz="1100" b="1">
                <a:solidFill>
                  <a:srgbClr val="000000"/>
                </a:solidFill>
                <a:ea typeface="宋体" charset="-122"/>
              </a:rPr>
              <a:t>System Specification</a:t>
            </a:r>
            <a:endParaRPr lang="en-US" altLang="zh-CN" sz="1100" b="1">
              <a:ea typeface="宋体" charset="-122"/>
            </a:endParaRPr>
          </a:p>
        </p:txBody>
      </p:sp>
      <p:sp>
        <p:nvSpPr>
          <p:cNvPr id="550469" name="Rectangle 581"/>
          <p:cNvSpPr>
            <a:spLocks noChangeArrowheads="1"/>
          </p:cNvSpPr>
          <p:nvPr/>
        </p:nvSpPr>
        <p:spPr bwMode="auto">
          <a:xfrm>
            <a:off x="2097088" y="1773238"/>
            <a:ext cx="1827212" cy="16827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en-US" altLang="zh-CN" sz="1100" b="1">
                <a:solidFill>
                  <a:srgbClr val="000000"/>
                </a:solidFill>
                <a:ea typeface="宋体" charset="-122"/>
              </a:rPr>
              <a:t>Architectural Design</a:t>
            </a:r>
            <a:endParaRPr lang="en-US" altLang="zh-CN" sz="1100" b="1">
              <a:ea typeface="宋体" charset="-122"/>
            </a:endParaRPr>
          </a:p>
        </p:txBody>
      </p:sp>
      <p:sp>
        <p:nvSpPr>
          <p:cNvPr id="550470" name="Rectangle 582"/>
          <p:cNvSpPr>
            <a:spLocks noChangeArrowheads="1"/>
          </p:cNvSpPr>
          <p:nvPr/>
        </p:nvSpPr>
        <p:spPr bwMode="auto">
          <a:xfrm>
            <a:off x="2771775" y="5853113"/>
            <a:ext cx="442913"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en-US" altLang="zh-CN" sz="1100" b="1">
                <a:ea typeface="宋体" charset="-122"/>
              </a:rPr>
              <a:t>Chip</a:t>
            </a:r>
          </a:p>
        </p:txBody>
      </p:sp>
      <p:sp>
        <p:nvSpPr>
          <p:cNvPr id="550471" name="Rectangle 583"/>
          <p:cNvSpPr>
            <a:spLocks noChangeArrowheads="1"/>
          </p:cNvSpPr>
          <p:nvPr/>
        </p:nvSpPr>
        <p:spPr bwMode="auto">
          <a:xfrm>
            <a:off x="2238375" y="5300663"/>
            <a:ext cx="1612900" cy="16827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CC99"/>
                </a:solidFill>
                <a:miter lim="800000"/>
                <a:headEnd/>
                <a:tailEnd/>
              </a14:hiddenLine>
            </a:ext>
          </a:extLst>
        </p:spPr>
        <p:txBody>
          <a:bodyPr lIns="0" tIns="0" rIns="0" bIns="0">
            <a:spAutoFit/>
          </a:bodyPr>
          <a:lstStyle/>
          <a:p>
            <a:pPr eaLnBrk="1" hangingPunct="1"/>
            <a:r>
              <a:rPr lang="en-US" altLang="zh-CN" sz="1100" b="1">
                <a:solidFill>
                  <a:srgbClr val="000000"/>
                </a:solidFill>
                <a:ea typeface="宋体" charset="-122"/>
              </a:rPr>
              <a:t>Packaging and Testing</a:t>
            </a:r>
            <a:endParaRPr lang="en-US" altLang="zh-CN" sz="1100" b="1">
              <a:ea typeface="宋体" charset="-122"/>
            </a:endParaRPr>
          </a:p>
        </p:txBody>
      </p:sp>
      <p:sp>
        <p:nvSpPr>
          <p:cNvPr id="550472" name="Rectangle 584"/>
          <p:cNvSpPr>
            <a:spLocks noChangeArrowheads="1"/>
          </p:cNvSpPr>
          <p:nvPr/>
        </p:nvSpPr>
        <p:spPr bwMode="auto">
          <a:xfrm>
            <a:off x="4954588" y="2300288"/>
            <a:ext cx="1341437" cy="16827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de-DE" sz="1100" b="1">
                <a:solidFill>
                  <a:schemeClr val="bg1"/>
                </a:solidFill>
              </a:rPr>
              <a:t>Chip Planning</a:t>
            </a:r>
            <a:endParaRPr lang="en-US" altLang="zh-CN" sz="1100" b="1">
              <a:solidFill>
                <a:schemeClr val="bg1"/>
              </a:solidFill>
              <a:ea typeface="宋体" charset="-122"/>
            </a:endParaRPr>
          </a:p>
        </p:txBody>
      </p:sp>
      <p:sp>
        <p:nvSpPr>
          <p:cNvPr id="550473" name="Rectangle 585"/>
          <p:cNvSpPr>
            <a:spLocks noChangeArrowheads="1"/>
          </p:cNvSpPr>
          <p:nvPr/>
        </p:nvSpPr>
        <p:spPr bwMode="auto">
          <a:xfrm>
            <a:off x="5106988" y="2968625"/>
            <a:ext cx="1019175" cy="16827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en-US" altLang="zh-CN" sz="1100" b="1">
                <a:solidFill>
                  <a:schemeClr val="bg1"/>
                </a:solidFill>
                <a:ea typeface="宋体" charset="-122"/>
              </a:rPr>
              <a:t>Placement</a:t>
            </a:r>
          </a:p>
        </p:txBody>
      </p:sp>
      <p:sp>
        <p:nvSpPr>
          <p:cNvPr id="550474" name="Rectangle 586"/>
          <p:cNvSpPr>
            <a:spLocks noChangeArrowheads="1"/>
          </p:cNvSpPr>
          <p:nvPr/>
        </p:nvSpPr>
        <p:spPr bwMode="auto">
          <a:xfrm>
            <a:off x="4933950" y="4316413"/>
            <a:ext cx="1401763" cy="16827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de-DE" sz="1100" b="1">
                <a:solidFill>
                  <a:schemeClr val="bg1"/>
                </a:solidFill>
              </a:rPr>
              <a:t>Signal Routing</a:t>
            </a:r>
            <a:endParaRPr lang="en-US" altLang="zh-CN" sz="1100" b="1">
              <a:solidFill>
                <a:schemeClr val="bg1"/>
              </a:solidFill>
              <a:ea typeface="宋体" charset="-122"/>
            </a:endParaRPr>
          </a:p>
        </p:txBody>
      </p:sp>
      <p:sp>
        <p:nvSpPr>
          <p:cNvPr id="550475" name="Rectangle 587"/>
          <p:cNvSpPr>
            <a:spLocks noChangeArrowheads="1"/>
          </p:cNvSpPr>
          <p:nvPr/>
        </p:nvSpPr>
        <p:spPr bwMode="auto">
          <a:xfrm>
            <a:off x="5078413" y="1600200"/>
            <a:ext cx="1079500" cy="16827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en-US" altLang="zh-CN" sz="1100" b="1">
                <a:solidFill>
                  <a:schemeClr val="bg1"/>
                </a:solidFill>
                <a:ea typeface="宋体" charset="-122"/>
              </a:rPr>
              <a:t>Partitioning</a:t>
            </a:r>
          </a:p>
        </p:txBody>
      </p:sp>
      <p:sp>
        <p:nvSpPr>
          <p:cNvPr id="550476" name="Rectangle 588"/>
          <p:cNvSpPr>
            <a:spLocks noChangeArrowheads="1"/>
          </p:cNvSpPr>
          <p:nvPr/>
        </p:nvSpPr>
        <p:spPr bwMode="auto">
          <a:xfrm>
            <a:off x="4887913" y="4989513"/>
            <a:ext cx="1447800" cy="16827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de-DE" altLang="zh-CN" sz="1100" b="1">
                <a:solidFill>
                  <a:schemeClr val="bg1"/>
                </a:solidFill>
                <a:ea typeface="宋体" charset="-122"/>
              </a:rPr>
              <a:t>Timing Closure</a:t>
            </a:r>
            <a:endParaRPr lang="en-US" altLang="zh-CN" sz="1100" b="1">
              <a:solidFill>
                <a:schemeClr val="bg1"/>
              </a:solidFill>
              <a:ea typeface="宋体" charset="-122"/>
            </a:endParaRPr>
          </a:p>
        </p:txBody>
      </p:sp>
      <p:sp>
        <p:nvSpPr>
          <p:cNvPr id="550477" name="Rectangle 589"/>
          <p:cNvSpPr>
            <a:spLocks noChangeArrowheads="1"/>
          </p:cNvSpPr>
          <p:nvPr/>
        </p:nvSpPr>
        <p:spPr bwMode="auto">
          <a:xfrm>
            <a:off x="4610100" y="3644900"/>
            <a:ext cx="2036763" cy="16827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r>
              <a:rPr lang="de-DE" altLang="zh-CN" sz="1100" b="1">
                <a:solidFill>
                  <a:schemeClr val="bg1"/>
                </a:solidFill>
                <a:ea typeface="宋体" charset="-122"/>
              </a:rPr>
              <a:t>Clock Tree Synthesis</a:t>
            </a:r>
            <a:endParaRPr lang="en-US" altLang="zh-CN" sz="1100" b="1">
              <a:solidFill>
                <a:schemeClr val="bg1"/>
              </a:solidFill>
              <a:ea typeface="宋体" charset="-122"/>
            </a:endParaRPr>
          </a:p>
        </p:txBody>
      </p:sp>
      <p:grpSp>
        <p:nvGrpSpPr>
          <p:cNvPr id="550478" name="Group 590"/>
          <p:cNvGrpSpPr>
            <a:grpSpLocks/>
          </p:cNvGrpSpPr>
          <p:nvPr/>
        </p:nvGrpSpPr>
        <p:grpSpPr bwMode="auto">
          <a:xfrm>
            <a:off x="830263" y="2671763"/>
            <a:ext cx="996950" cy="576262"/>
            <a:chOff x="617" y="1399"/>
            <a:chExt cx="687" cy="454"/>
          </a:xfrm>
        </p:grpSpPr>
        <p:sp>
          <p:nvSpPr>
            <p:cNvPr id="550479" name="Rectangle 591"/>
            <p:cNvSpPr>
              <a:spLocks noChangeArrowheads="1"/>
            </p:cNvSpPr>
            <p:nvPr/>
          </p:nvSpPr>
          <p:spPr bwMode="auto">
            <a:xfrm>
              <a:off x="617" y="1399"/>
              <a:ext cx="687" cy="454"/>
            </a:xfrm>
            <a:prstGeom prst="rect">
              <a:avLst/>
            </a:prstGeom>
            <a:solidFill>
              <a:srgbClr val="FFFFFF"/>
            </a:solidFill>
            <a:ln w="9525">
              <a:solidFill>
                <a:srgbClr val="000000"/>
              </a:solidFill>
              <a:miter lim="800000"/>
              <a:headEnd/>
              <a:tailEnd/>
            </a:ln>
          </p:spPr>
          <p:txBody>
            <a:bodyPr/>
            <a:lstStyle/>
            <a:p>
              <a:endParaRPr lang="en-US"/>
            </a:p>
          </p:txBody>
        </p:sp>
        <p:sp>
          <p:nvSpPr>
            <p:cNvPr id="550480" name="Line 592"/>
            <p:cNvSpPr>
              <a:spLocks noChangeShapeType="1"/>
            </p:cNvSpPr>
            <p:nvPr/>
          </p:nvSpPr>
          <p:spPr bwMode="auto">
            <a:xfrm>
              <a:off x="976" y="1724"/>
              <a:ext cx="40" cy="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50481" name="Group 593"/>
            <p:cNvGrpSpPr>
              <a:grpSpLocks/>
            </p:cNvGrpSpPr>
            <p:nvPr/>
          </p:nvGrpSpPr>
          <p:grpSpPr bwMode="auto">
            <a:xfrm>
              <a:off x="682" y="1504"/>
              <a:ext cx="105" cy="88"/>
              <a:chOff x="328" y="1585"/>
              <a:chExt cx="145" cy="121"/>
            </a:xfrm>
          </p:grpSpPr>
          <p:sp>
            <p:nvSpPr>
              <p:cNvPr id="550482" name="AutoShape 594"/>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483" name="Oval 595"/>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0484" name="Group 596"/>
            <p:cNvGrpSpPr>
              <a:grpSpLocks/>
            </p:cNvGrpSpPr>
            <p:nvPr/>
          </p:nvGrpSpPr>
          <p:grpSpPr bwMode="auto">
            <a:xfrm>
              <a:off x="866" y="1679"/>
              <a:ext cx="105" cy="88"/>
              <a:chOff x="328" y="1585"/>
              <a:chExt cx="145" cy="121"/>
            </a:xfrm>
          </p:grpSpPr>
          <p:sp>
            <p:nvSpPr>
              <p:cNvPr id="550485" name="AutoShape 597"/>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486" name="Oval 598"/>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0487" name="Freeform 599"/>
            <p:cNvSpPr>
              <a:spLocks/>
            </p:cNvSpPr>
            <p:nvPr/>
          </p:nvSpPr>
          <p:spPr bwMode="auto">
            <a:xfrm>
              <a:off x="639" y="1470"/>
              <a:ext cx="336" cy="60"/>
            </a:xfrm>
            <a:custGeom>
              <a:avLst/>
              <a:gdLst>
                <a:gd name="T0" fmla="*/ 0 w 288"/>
                <a:gd name="T1" fmla="*/ 0 h 60"/>
                <a:gd name="T2" fmla="*/ 249 w 288"/>
                <a:gd name="T3" fmla="*/ 0 h 60"/>
                <a:gd name="T4" fmla="*/ 249 w 288"/>
                <a:gd name="T5" fmla="*/ 60 h 60"/>
                <a:gd name="T6" fmla="*/ 288 w 288"/>
                <a:gd name="T7" fmla="*/ 60 h 60"/>
              </a:gdLst>
              <a:ahLst/>
              <a:cxnLst>
                <a:cxn ang="0">
                  <a:pos x="T0" y="T1"/>
                </a:cxn>
                <a:cxn ang="0">
                  <a:pos x="T2" y="T3"/>
                </a:cxn>
                <a:cxn ang="0">
                  <a:pos x="T4" y="T5"/>
                </a:cxn>
                <a:cxn ang="0">
                  <a:pos x="T6" y="T7"/>
                </a:cxn>
              </a:cxnLst>
              <a:rect l="0" t="0" r="r" b="b"/>
              <a:pathLst>
                <a:path w="288" h="60">
                  <a:moveTo>
                    <a:pt x="0" y="0"/>
                  </a:moveTo>
                  <a:lnTo>
                    <a:pt x="249" y="0"/>
                  </a:lnTo>
                  <a:lnTo>
                    <a:pt x="249" y="60"/>
                  </a:lnTo>
                  <a:lnTo>
                    <a:pt x="288" y="6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88" name="Line 600"/>
            <p:cNvSpPr>
              <a:spLocks noChangeShapeType="1"/>
            </p:cNvSpPr>
            <p:nvPr/>
          </p:nvSpPr>
          <p:spPr bwMode="auto">
            <a:xfrm flipH="1">
              <a:off x="639" y="1551"/>
              <a:ext cx="3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89" name="Line 601"/>
            <p:cNvSpPr>
              <a:spLocks noChangeShapeType="1"/>
            </p:cNvSpPr>
            <p:nvPr/>
          </p:nvSpPr>
          <p:spPr bwMode="auto">
            <a:xfrm flipH="1">
              <a:off x="787" y="1549"/>
              <a:ext cx="3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90" name="Line 602"/>
            <p:cNvSpPr>
              <a:spLocks noChangeShapeType="1"/>
            </p:cNvSpPr>
            <p:nvPr/>
          </p:nvSpPr>
          <p:spPr bwMode="auto">
            <a:xfrm>
              <a:off x="909" y="1575"/>
              <a:ext cx="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Moon 11"/>
            <p:cNvSpPr>
              <a:spLocks noChangeArrowheads="1"/>
            </p:cNvSpPr>
            <p:nvPr/>
          </p:nvSpPr>
          <p:spPr bwMode="auto">
            <a:xfrm rot="10800000">
              <a:off x="961" y="1503"/>
              <a:ext cx="101" cy="114"/>
            </a:xfrm>
            <a:prstGeom prst="moon">
              <a:avLst>
                <a:gd name="adj" fmla="val 75500"/>
              </a:avLst>
            </a:prstGeom>
            <a:solidFill>
              <a:srgbClr val="C0C0C0"/>
            </a:solidFill>
            <a:ln w="12700" algn="ctr">
              <a:solidFill>
                <a:schemeClr val="tx1"/>
              </a:solidFill>
              <a:miter lim="800000"/>
              <a:headEnd/>
              <a:tailEnd/>
            </a:ln>
          </p:spPr>
          <p:txBody>
            <a:bodyPr rot="10800000" anchor="ctr"/>
            <a:lstStyle/>
            <a:p>
              <a:pPr eaLnBrk="1" hangingPunct="1"/>
              <a:endParaRPr lang="en-US" altLang="zh-TW" sz="1100">
                <a:ea typeface="新細明體" pitchFamily="18" charset="-120"/>
                <a:cs typeface="Arial" charset="0"/>
              </a:endParaRPr>
            </a:p>
          </p:txBody>
        </p:sp>
        <p:sp>
          <p:nvSpPr>
            <p:cNvPr id="550492" name="AutoShape 604"/>
            <p:cNvSpPr>
              <a:spLocks noChangeArrowheads="1"/>
            </p:cNvSpPr>
            <p:nvPr/>
          </p:nvSpPr>
          <p:spPr bwMode="auto">
            <a:xfrm>
              <a:off x="822" y="1533"/>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493" name="Line 605"/>
            <p:cNvSpPr>
              <a:spLocks noChangeShapeType="1"/>
            </p:cNvSpPr>
            <p:nvPr/>
          </p:nvSpPr>
          <p:spPr bwMode="auto">
            <a:xfrm>
              <a:off x="639" y="1725"/>
              <a:ext cx="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94" name="Freeform 606"/>
            <p:cNvSpPr>
              <a:spLocks/>
            </p:cNvSpPr>
            <p:nvPr/>
          </p:nvSpPr>
          <p:spPr bwMode="auto">
            <a:xfrm>
              <a:off x="780" y="1599"/>
              <a:ext cx="42" cy="123"/>
            </a:xfrm>
            <a:custGeom>
              <a:avLst/>
              <a:gdLst>
                <a:gd name="T0" fmla="*/ 0 w 42"/>
                <a:gd name="T1" fmla="*/ 123 h 123"/>
                <a:gd name="T2" fmla="*/ 0 w 42"/>
                <a:gd name="T3" fmla="*/ 0 h 123"/>
                <a:gd name="T4" fmla="*/ 42 w 42"/>
                <a:gd name="T5" fmla="*/ 0 h 123"/>
              </a:gdLst>
              <a:ahLst/>
              <a:cxnLst>
                <a:cxn ang="0">
                  <a:pos x="T0" y="T1"/>
                </a:cxn>
                <a:cxn ang="0">
                  <a:pos x="T2" y="T3"/>
                </a:cxn>
                <a:cxn ang="0">
                  <a:pos x="T4" y="T5"/>
                </a:cxn>
              </a:cxnLst>
              <a:rect l="0" t="0" r="r" b="b"/>
              <a:pathLst>
                <a:path w="42" h="123">
                  <a:moveTo>
                    <a:pt x="0" y="123"/>
                  </a:moveTo>
                  <a:lnTo>
                    <a:pt x="0" y="0"/>
                  </a:lnTo>
                  <a:lnTo>
                    <a:pt x="4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95" name="Oval 607"/>
            <p:cNvSpPr>
              <a:spLocks noChangeArrowheads="1"/>
            </p:cNvSpPr>
            <p:nvPr/>
          </p:nvSpPr>
          <p:spPr bwMode="auto">
            <a:xfrm>
              <a:off x="765" y="1710"/>
              <a:ext cx="29" cy="29"/>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496" name="Line 608"/>
            <p:cNvSpPr>
              <a:spLocks noChangeShapeType="1"/>
            </p:cNvSpPr>
            <p:nvPr/>
          </p:nvSpPr>
          <p:spPr bwMode="auto">
            <a:xfrm>
              <a:off x="636" y="1773"/>
              <a:ext cx="36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97" name="Freeform 609"/>
            <p:cNvSpPr>
              <a:spLocks/>
            </p:cNvSpPr>
            <p:nvPr/>
          </p:nvSpPr>
          <p:spPr bwMode="auto">
            <a:xfrm>
              <a:off x="1062" y="1560"/>
              <a:ext cx="99" cy="147"/>
            </a:xfrm>
            <a:custGeom>
              <a:avLst/>
              <a:gdLst>
                <a:gd name="T0" fmla="*/ 0 w 99"/>
                <a:gd name="T1" fmla="*/ 0 h 126"/>
                <a:gd name="T2" fmla="*/ 60 w 99"/>
                <a:gd name="T3" fmla="*/ 0 h 126"/>
                <a:gd name="T4" fmla="*/ 60 w 99"/>
                <a:gd name="T5" fmla="*/ 126 h 126"/>
                <a:gd name="T6" fmla="*/ 99 w 99"/>
                <a:gd name="T7" fmla="*/ 126 h 126"/>
              </a:gdLst>
              <a:ahLst/>
              <a:cxnLst>
                <a:cxn ang="0">
                  <a:pos x="T0" y="T1"/>
                </a:cxn>
                <a:cxn ang="0">
                  <a:pos x="T2" y="T3"/>
                </a:cxn>
                <a:cxn ang="0">
                  <a:pos x="T4" y="T5"/>
                </a:cxn>
                <a:cxn ang="0">
                  <a:pos x="T6" y="T7"/>
                </a:cxn>
              </a:cxnLst>
              <a:rect l="0" t="0" r="r" b="b"/>
              <a:pathLst>
                <a:path w="99" h="126">
                  <a:moveTo>
                    <a:pt x="0" y="0"/>
                  </a:moveTo>
                  <a:lnTo>
                    <a:pt x="60" y="0"/>
                  </a:lnTo>
                  <a:lnTo>
                    <a:pt x="60" y="126"/>
                  </a:lnTo>
                  <a:lnTo>
                    <a:pt x="99" y="126"/>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98" name="Line 610"/>
            <p:cNvSpPr>
              <a:spLocks noChangeShapeType="1"/>
            </p:cNvSpPr>
            <p:nvPr/>
          </p:nvSpPr>
          <p:spPr bwMode="auto">
            <a:xfrm>
              <a:off x="1092" y="1752"/>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99" name="AutoShape 611"/>
            <p:cNvSpPr>
              <a:spLocks noChangeArrowheads="1"/>
            </p:cNvSpPr>
            <p:nvPr/>
          </p:nvSpPr>
          <p:spPr bwMode="auto">
            <a:xfrm>
              <a:off x="1009" y="1708"/>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 name="Moon 11"/>
            <p:cNvSpPr>
              <a:spLocks noChangeArrowheads="1"/>
            </p:cNvSpPr>
            <p:nvPr/>
          </p:nvSpPr>
          <p:spPr bwMode="auto">
            <a:xfrm rot="10800000">
              <a:off x="1143" y="1673"/>
              <a:ext cx="101" cy="114"/>
            </a:xfrm>
            <a:prstGeom prst="moon">
              <a:avLst>
                <a:gd name="adj" fmla="val 75500"/>
              </a:avLst>
            </a:prstGeom>
            <a:solidFill>
              <a:srgbClr val="C0C0C0"/>
            </a:solidFill>
            <a:ln w="12700" algn="ctr">
              <a:solidFill>
                <a:schemeClr val="tx1"/>
              </a:solidFill>
              <a:miter lim="800000"/>
              <a:headEnd/>
              <a:tailEnd/>
            </a:ln>
          </p:spPr>
          <p:txBody>
            <a:bodyPr rot="10800000" anchor="ctr"/>
            <a:lstStyle/>
            <a:p>
              <a:pPr eaLnBrk="1" hangingPunct="1"/>
              <a:endParaRPr lang="en-US" altLang="zh-TW" sz="1100">
                <a:ea typeface="新細明體" pitchFamily="18" charset="-120"/>
                <a:cs typeface="Arial" charset="0"/>
              </a:endParaRPr>
            </a:p>
          </p:txBody>
        </p:sp>
        <p:sp>
          <p:nvSpPr>
            <p:cNvPr id="550501" name="Line 613"/>
            <p:cNvSpPr>
              <a:spLocks noChangeShapeType="1"/>
            </p:cNvSpPr>
            <p:nvPr/>
          </p:nvSpPr>
          <p:spPr bwMode="auto">
            <a:xfrm>
              <a:off x="1245" y="1731"/>
              <a:ext cx="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0502" name="Group 614"/>
          <p:cNvGrpSpPr>
            <a:grpSpLocks/>
          </p:cNvGrpSpPr>
          <p:nvPr/>
        </p:nvGrpSpPr>
        <p:grpSpPr bwMode="auto">
          <a:xfrm>
            <a:off x="827088" y="4883150"/>
            <a:ext cx="989012" cy="654050"/>
            <a:chOff x="1434" y="3142"/>
            <a:chExt cx="681" cy="516"/>
          </a:xfrm>
        </p:grpSpPr>
        <p:sp>
          <p:nvSpPr>
            <p:cNvPr id="550503" name="Rectangle 615"/>
            <p:cNvSpPr>
              <a:spLocks noChangeArrowheads="1"/>
            </p:cNvSpPr>
            <p:nvPr/>
          </p:nvSpPr>
          <p:spPr bwMode="auto">
            <a:xfrm>
              <a:off x="1632" y="3452"/>
              <a:ext cx="308" cy="6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504" name="Rectangle 616"/>
            <p:cNvSpPr>
              <a:spLocks noChangeArrowheads="1"/>
            </p:cNvSpPr>
            <p:nvPr/>
          </p:nvSpPr>
          <p:spPr bwMode="auto">
            <a:xfrm>
              <a:off x="1556" y="3376"/>
              <a:ext cx="384" cy="6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505" name="Rectangle 617"/>
            <p:cNvSpPr>
              <a:spLocks noChangeArrowheads="1"/>
            </p:cNvSpPr>
            <p:nvPr/>
          </p:nvSpPr>
          <p:spPr bwMode="auto">
            <a:xfrm>
              <a:off x="1632" y="3300"/>
              <a:ext cx="310" cy="6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506" name="Rectangle 618"/>
            <p:cNvSpPr>
              <a:spLocks noChangeArrowheads="1"/>
            </p:cNvSpPr>
            <p:nvPr/>
          </p:nvSpPr>
          <p:spPr bwMode="auto">
            <a:xfrm>
              <a:off x="1632" y="3224"/>
              <a:ext cx="230" cy="6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50507" name="Group 619"/>
            <p:cNvGrpSpPr>
              <a:grpSpLocks/>
            </p:cNvGrpSpPr>
            <p:nvPr/>
          </p:nvGrpSpPr>
          <p:grpSpPr bwMode="auto">
            <a:xfrm>
              <a:off x="1536" y="3170"/>
              <a:ext cx="462" cy="488"/>
              <a:chOff x="696" y="3170"/>
              <a:chExt cx="462" cy="488"/>
            </a:xfrm>
          </p:grpSpPr>
          <p:sp>
            <p:nvSpPr>
              <p:cNvPr id="550508" name="Oval 620"/>
              <p:cNvSpPr>
                <a:spLocks noChangeArrowheads="1"/>
              </p:cNvSpPr>
              <p:nvPr/>
            </p:nvSpPr>
            <p:spPr bwMode="auto">
              <a:xfrm>
                <a:off x="696" y="3170"/>
                <a:ext cx="462" cy="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509" name="Rectangle 621"/>
              <p:cNvSpPr>
                <a:spLocks noChangeArrowheads="1"/>
              </p:cNvSpPr>
              <p:nvPr/>
            </p:nvSpPr>
            <p:spPr bwMode="auto">
              <a:xfrm>
                <a:off x="698" y="3550"/>
                <a:ext cx="450"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510" name="Line 622"/>
              <p:cNvSpPr>
                <a:spLocks noChangeShapeType="1"/>
              </p:cNvSpPr>
              <p:nvPr/>
            </p:nvSpPr>
            <p:spPr bwMode="auto">
              <a:xfrm>
                <a:off x="750" y="3552"/>
                <a:ext cx="35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50511" name="Rectangle 623"/>
            <p:cNvSpPr>
              <a:spLocks noChangeArrowheads="1"/>
            </p:cNvSpPr>
            <p:nvPr/>
          </p:nvSpPr>
          <p:spPr bwMode="auto">
            <a:xfrm>
              <a:off x="1434" y="3142"/>
              <a:ext cx="681" cy="45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0512" name="Line 624"/>
            <p:cNvSpPr>
              <a:spLocks noChangeShapeType="1"/>
            </p:cNvSpPr>
            <p:nvPr/>
          </p:nvSpPr>
          <p:spPr bwMode="auto">
            <a:xfrm>
              <a:off x="1624" y="3220"/>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513" name="Line 625"/>
            <p:cNvSpPr>
              <a:spLocks noChangeShapeType="1"/>
            </p:cNvSpPr>
            <p:nvPr/>
          </p:nvSpPr>
          <p:spPr bwMode="auto">
            <a:xfrm>
              <a:off x="1562" y="3296"/>
              <a:ext cx="4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514" name="Line 626"/>
            <p:cNvSpPr>
              <a:spLocks noChangeShapeType="1"/>
            </p:cNvSpPr>
            <p:nvPr/>
          </p:nvSpPr>
          <p:spPr bwMode="auto">
            <a:xfrm>
              <a:off x="1542" y="3372"/>
              <a:ext cx="4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515" name="Line 627"/>
            <p:cNvSpPr>
              <a:spLocks noChangeShapeType="1"/>
            </p:cNvSpPr>
            <p:nvPr/>
          </p:nvSpPr>
          <p:spPr bwMode="auto">
            <a:xfrm>
              <a:off x="1544" y="3448"/>
              <a:ext cx="44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516" name="Line 628"/>
            <p:cNvSpPr>
              <a:spLocks noChangeShapeType="1"/>
            </p:cNvSpPr>
            <p:nvPr/>
          </p:nvSpPr>
          <p:spPr bwMode="auto">
            <a:xfrm>
              <a:off x="1574" y="3524"/>
              <a:ext cx="38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517" name="Line 629"/>
            <p:cNvSpPr>
              <a:spLocks noChangeShapeType="1"/>
            </p:cNvSpPr>
            <p:nvPr/>
          </p:nvSpPr>
          <p:spPr bwMode="auto">
            <a:xfrm>
              <a:off x="1630" y="3220"/>
              <a:ext cx="0" cy="3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518" name="Line 630"/>
            <p:cNvSpPr>
              <a:spLocks noChangeShapeType="1"/>
            </p:cNvSpPr>
            <p:nvPr/>
          </p:nvSpPr>
          <p:spPr bwMode="auto">
            <a:xfrm flipV="1">
              <a:off x="1554" y="3312"/>
              <a:ext cx="0" cy="1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519" name="Line 631"/>
            <p:cNvSpPr>
              <a:spLocks noChangeShapeType="1"/>
            </p:cNvSpPr>
            <p:nvPr/>
          </p:nvSpPr>
          <p:spPr bwMode="auto">
            <a:xfrm flipV="1">
              <a:off x="1708" y="3180"/>
              <a:ext cx="0" cy="3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520" name="Line 632"/>
            <p:cNvSpPr>
              <a:spLocks noChangeShapeType="1"/>
            </p:cNvSpPr>
            <p:nvPr/>
          </p:nvSpPr>
          <p:spPr bwMode="auto">
            <a:xfrm flipV="1">
              <a:off x="1786" y="3174"/>
              <a:ext cx="0" cy="37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521" name="Line 633"/>
            <p:cNvSpPr>
              <a:spLocks noChangeShapeType="1"/>
            </p:cNvSpPr>
            <p:nvPr/>
          </p:nvSpPr>
          <p:spPr bwMode="auto">
            <a:xfrm flipV="1">
              <a:off x="1864" y="3192"/>
              <a:ext cx="0" cy="3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522" name="Line 634"/>
            <p:cNvSpPr>
              <a:spLocks noChangeShapeType="1"/>
            </p:cNvSpPr>
            <p:nvPr/>
          </p:nvSpPr>
          <p:spPr bwMode="auto">
            <a:xfrm flipV="1">
              <a:off x="1942" y="3252"/>
              <a:ext cx="0" cy="2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50523" name="Line 635"/>
          <p:cNvSpPr>
            <a:spLocks noChangeShapeType="1"/>
          </p:cNvSpPr>
          <p:nvPr/>
        </p:nvSpPr>
        <p:spPr bwMode="auto">
          <a:xfrm>
            <a:off x="1319213" y="5461000"/>
            <a:ext cx="0" cy="153988"/>
          </a:xfrm>
          <a:prstGeom prst="line">
            <a:avLst/>
          </a:prstGeom>
          <a:noFill/>
          <a:ln w="9525">
            <a:solidFill>
              <a:srgbClr val="96969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550524" name="Rectangle 636"/>
          <p:cNvSpPr>
            <a:spLocks noChangeArrowheads="1"/>
          </p:cNvSpPr>
          <p:nvPr/>
        </p:nvSpPr>
        <p:spPr bwMode="auto">
          <a:xfrm>
            <a:off x="7213600" y="2424113"/>
            <a:ext cx="388938" cy="246062"/>
          </a:xfrm>
          <a:prstGeom prst="rect">
            <a:avLst/>
          </a:prstGeom>
          <a:solidFill>
            <a:srgbClr val="F8F8F8"/>
          </a:solidFill>
          <a:ln w="28575">
            <a:solidFill>
              <a:srgbClr val="969696"/>
            </a:solidFill>
            <a:miter lim="800000"/>
            <a:headEnd/>
            <a:tailEnd/>
          </a:ln>
        </p:spPr>
        <p:txBody>
          <a:bodyPr/>
          <a:lstStyle/>
          <a:p>
            <a:endParaRPr lang="en-US"/>
          </a:p>
        </p:txBody>
      </p:sp>
      <p:sp>
        <p:nvSpPr>
          <p:cNvPr id="550525" name="Rectangle 637" descr="Diagonal weit nach unten"/>
          <p:cNvSpPr>
            <a:spLocks noChangeArrowheads="1"/>
          </p:cNvSpPr>
          <p:nvPr/>
        </p:nvSpPr>
        <p:spPr bwMode="auto">
          <a:xfrm>
            <a:off x="7605713" y="2425700"/>
            <a:ext cx="388937" cy="246063"/>
          </a:xfrm>
          <a:prstGeom prst="rect">
            <a:avLst/>
          </a:prstGeom>
          <a:pattFill prst="wdDnDiag">
            <a:fgClr>
              <a:srgbClr val="DDDDDD"/>
            </a:fgClr>
            <a:bgClr>
              <a:srgbClr val="FFFFFF"/>
            </a:bgClr>
          </a:pattFill>
          <a:ln w="28575">
            <a:solidFill>
              <a:srgbClr val="969696"/>
            </a:solidFill>
            <a:miter lim="800000"/>
            <a:headEnd/>
            <a:tailEnd/>
          </a:ln>
        </p:spPr>
        <p:txBody>
          <a:bodyPr/>
          <a:lstStyle/>
          <a:p>
            <a:endParaRPr lang="en-US"/>
          </a:p>
        </p:txBody>
      </p:sp>
      <p:sp>
        <p:nvSpPr>
          <p:cNvPr id="550526" name="Rectangle 638" descr="Konturierte Raute"/>
          <p:cNvSpPr>
            <a:spLocks noChangeArrowheads="1"/>
          </p:cNvSpPr>
          <p:nvPr/>
        </p:nvSpPr>
        <p:spPr bwMode="auto">
          <a:xfrm>
            <a:off x="7200900" y="2103438"/>
            <a:ext cx="793750" cy="307975"/>
          </a:xfrm>
          <a:prstGeom prst="rect">
            <a:avLst/>
          </a:prstGeom>
          <a:pattFill prst="openDmnd">
            <a:fgClr>
              <a:srgbClr val="DDDDDD"/>
            </a:fgClr>
            <a:bgClr>
              <a:srgbClr val="FFFFFF"/>
            </a:bgClr>
          </a:pattFill>
          <a:ln w="28575">
            <a:solidFill>
              <a:srgbClr val="969696"/>
            </a:solidFill>
            <a:miter lim="800000"/>
            <a:headEnd/>
            <a:tailEnd/>
          </a:ln>
        </p:spPr>
        <p:txBody>
          <a:bodyPr/>
          <a:lstStyle/>
          <a:p>
            <a:endParaRPr lang="en-US"/>
          </a:p>
        </p:txBody>
      </p:sp>
      <p:sp>
        <p:nvSpPr>
          <p:cNvPr id="550527" name="Rectangle 639" descr="Gepunktetes Gitternetz"/>
          <p:cNvSpPr>
            <a:spLocks noChangeArrowheads="1"/>
          </p:cNvSpPr>
          <p:nvPr/>
        </p:nvSpPr>
        <p:spPr bwMode="auto">
          <a:xfrm>
            <a:off x="7008813" y="2103438"/>
            <a:ext cx="192087" cy="568325"/>
          </a:xfrm>
          <a:prstGeom prst="rect">
            <a:avLst/>
          </a:prstGeom>
          <a:pattFill prst="dotGrid">
            <a:fgClr>
              <a:srgbClr val="DDDDDD"/>
            </a:fgClr>
            <a:bgClr>
              <a:srgbClr val="FFFFFF"/>
            </a:bgClr>
          </a:pattFill>
          <a:ln w="28575">
            <a:solidFill>
              <a:srgbClr val="969696"/>
            </a:solidFill>
            <a:miter lim="800000"/>
            <a:headEnd/>
            <a:tailEnd/>
          </a:ln>
        </p:spPr>
        <p:txBody>
          <a:bodyPr/>
          <a:lstStyle/>
          <a:p>
            <a:endParaRPr lang="en-US"/>
          </a:p>
        </p:txBody>
      </p:sp>
      <p:sp>
        <p:nvSpPr>
          <p:cNvPr id="550214" name="Oval 326"/>
          <p:cNvSpPr>
            <a:spLocks noChangeArrowheads="1"/>
          </p:cNvSpPr>
          <p:nvPr/>
        </p:nvSpPr>
        <p:spPr bwMode="auto">
          <a:xfrm>
            <a:off x="4610100" y="2060575"/>
            <a:ext cx="2024063" cy="671513"/>
          </a:xfrm>
          <a:prstGeom prst="ellipse">
            <a:avLst/>
          </a:prstGeom>
          <a:noFill/>
          <a:ln w="28575"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Tree>
    <p:extLst>
      <p:ext uri="{BB962C8B-B14F-4D97-AF65-F5344CB8AC3E}">
        <p14:creationId xmlns:p14="http://schemas.microsoft.com/office/powerpoint/2010/main" val="5579450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527F938-FC5C-4601-8F44-CBABED183FCC}" type="slidenum">
              <a:rPr lang="en-US" altLang="de-DE"/>
              <a:pPr/>
              <a:t>10</a:t>
            </a:fld>
            <a:endParaRPr lang="en-US" altLang="de-DE"/>
          </a:p>
        </p:txBody>
      </p:sp>
      <p:sp>
        <p:nvSpPr>
          <p:cNvPr id="634956" name="Rectangle 76"/>
          <p:cNvSpPr>
            <a:spLocks noGrp="1" noChangeArrowheads="1"/>
          </p:cNvSpPr>
          <p:nvPr>
            <p:ph type="body" idx="1"/>
          </p:nvPr>
        </p:nvSpPr>
        <p:spPr>
          <a:xfrm>
            <a:off x="608013" y="788988"/>
            <a:ext cx="8193087" cy="5230812"/>
          </a:xfrm>
          <a:noFill/>
          <a:ln/>
        </p:spPr>
        <p:txBody>
          <a:bodyPr>
            <a:noAutofit/>
          </a:bodyPr>
          <a:lstStyle/>
          <a:p>
            <a:pPr marL="323850" indent="-323850" defTabSz="849313">
              <a:tabLst>
                <a:tab pos="284163" algn="l"/>
                <a:tab pos="512763" algn="l"/>
              </a:tabLst>
            </a:pPr>
            <a:r>
              <a:rPr lang="en-US" altLang="zh-CN" sz="2800" dirty="0" smtClean="0">
                <a:ea typeface="宋体" charset="-122"/>
              </a:rPr>
              <a:t>Combination </a:t>
            </a:r>
            <a:r>
              <a:rPr lang="en-US" altLang="zh-CN" sz="2800" dirty="0">
                <a:ea typeface="宋体" charset="-122"/>
              </a:rPr>
              <a:t>of area </a:t>
            </a:r>
            <a:r>
              <a:rPr lang="en-US" altLang="zh-CN" sz="2800" i="1" dirty="0">
                <a:ea typeface="宋体" charset="-122"/>
              </a:rPr>
              <a:t>area</a:t>
            </a:r>
            <a:r>
              <a:rPr lang="en-US" altLang="zh-CN" sz="2800" dirty="0">
                <a:ea typeface="宋体" charset="-122"/>
              </a:rPr>
              <a:t>(</a:t>
            </a:r>
            <a:r>
              <a:rPr lang="en-US" altLang="zh-CN" sz="2800" i="1" dirty="0">
                <a:ea typeface="宋体" charset="-122"/>
              </a:rPr>
              <a:t>F</a:t>
            </a:r>
            <a:r>
              <a:rPr lang="en-US" altLang="zh-CN" sz="2800" dirty="0">
                <a:ea typeface="宋体" charset="-122"/>
              </a:rPr>
              <a:t>)</a:t>
            </a:r>
            <a:r>
              <a:rPr lang="en-US" altLang="zh-CN" sz="2800" i="1" dirty="0">
                <a:ea typeface="宋体" charset="-122"/>
              </a:rPr>
              <a:t> </a:t>
            </a:r>
            <a:r>
              <a:rPr lang="en-US" altLang="zh-CN" sz="2800" dirty="0">
                <a:ea typeface="宋体" charset="-122"/>
              </a:rPr>
              <a:t>and total </a:t>
            </a:r>
            <a:r>
              <a:rPr lang="en-US" altLang="zh-CN" sz="2800" dirty="0" smtClean="0">
                <a:ea typeface="宋体" charset="-122"/>
              </a:rPr>
              <a:t>wire length </a:t>
            </a:r>
            <a:r>
              <a:rPr lang="en-US" altLang="zh-CN" sz="2800" i="1" dirty="0">
                <a:ea typeface="宋体" charset="-122"/>
              </a:rPr>
              <a:t>L</a:t>
            </a:r>
            <a:r>
              <a:rPr lang="en-US" altLang="zh-CN" sz="2800" dirty="0">
                <a:ea typeface="宋体" charset="-122"/>
              </a:rPr>
              <a:t>(</a:t>
            </a:r>
            <a:r>
              <a:rPr lang="en-US" altLang="zh-CN" sz="2800" i="1" dirty="0">
                <a:ea typeface="宋体" charset="-122"/>
              </a:rPr>
              <a:t>F</a:t>
            </a:r>
            <a:r>
              <a:rPr lang="en-US" altLang="zh-CN" sz="2800" dirty="0">
                <a:ea typeface="宋体" charset="-122"/>
              </a:rPr>
              <a:t>) of floorplan </a:t>
            </a:r>
            <a:r>
              <a:rPr lang="en-US" altLang="zh-CN" sz="2800" i="1" dirty="0">
                <a:ea typeface="宋体" charset="-122"/>
              </a:rPr>
              <a:t>F</a:t>
            </a:r>
          </a:p>
          <a:p>
            <a:pPr marL="588963" lvl="1" indent="-304800" defTabSz="849313">
              <a:tabLst>
                <a:tab pos="284163" algn="l"/>
                <a:tab pos="512763" algn="l"/>
              </a:tabLst>
            </a:pPr>
            <a:r>
              <a:rPr lang="en-US" altLang="zh-CN" sz="2400" dirty="0">
                <a:ea typeface="宋体" charset="-122"/>
              </a:rPr>
              <a:t>Minimize  </a:t>
            </a:r>
            <a:r>
              <a:rPr lang="el-GR" altLang="zh-CN" sz="2400" dirty="0" smtClean="0">
                <a:ea typeface="宋体" charset="-122"/>
              </a:rPr>
              <a:t>α</a:t>
            </a:r>
            <a:r>
              <a:rPr lang="en-US" altLang="zh-CN" sz="2400" dirty="0" smtClean="0">
                <a:ea typeface="宋体" charset="-122"/>
              </a:rPr>
              <a:t> </a:t>
            </a:r>
            <a:r>
              <a:rPr lang="en-US" altLang="zh-CN" sz="2400" dirty="0">
                <a:ea typeface="宋体" charset="-122"/>
              </a:rPr>
              <a:t>∙ </a:t>
            </a:r>
            <a:r>
              <a:rPr lang="en-US" altLang="zh-CN" sz="2400" i="1" dirty="0">
                <a:ea typeface="宋体" charset="-122"/>
              </a:rPr>
              <a:t>area</a:t>
            </a:r>
            <a:r>
              <a:rPr lang="en-US" altLang="zh-CN" sz="2400" dirty="0">
                <a:ea typeface="宋体" charset="-122"/>
              </a:rPr>
              <a:t>(</a:t>
            </a:r>
            <a:r>
              <a:rPr lang="en-US" altLang="zh-CN" sz="2400" i="1" dirty="0">
                <a:ea typeface="宋体" charset="-122"/>
              </a:rPr>
              <a:t>F</a:t>
            </a:r>
            <a:r>
              <a:rPr lang="en-US" altLang="zh-CN" sz="2400" dirty="0">
                <a:ea typeface="宋体" charset="-122"/>
              </a:rPr>
              <a:t>)</a:t>
            </a:r>
            <a:r>
              <a:rPr lang="en-US" altLang="zh-CN" sz="2400" i="1" dirty="0">
                <a:ea typeface="宋体" charset="-122"/>
              </a:rPr>
              <a:t> + </a:t>
            </a:r>
            <a:r>
              <a:rPr lang="en-US" altLang="zh-CN" sz="2400" dirty="0">
                <a:ea typeface="宋体" charset="-122"/>
              </a:rPr>
              <a:t>(1 – </a:t>
            </a:r>
            <a:r>
              <a:rPr lang="el-GR" altLang="zh-CN" sz="2400" dirty="0">
                <a:ea typeface="宋体" charset="-122"/>
              </a:rPr>
              <a:t>α</a:t>
            </a:r>
            <a:r>
              <a:rPr lang="en-US" altLang="zh-CN" sz="2400" dirty="0" smtClean="0">
                <a:ea typeface="宋体" charset="-122"/>
              </a:rPr>
              <a:t>) </a:t>
            </a:r>
            <a:r>
              <a:rPr lang="en-US" altLang="zh-CN" sz="2400" dirty="0">
                <a:ea typeface="宋体" charset="-122"/>
              </a:rPr>
              <a:t>∙ </a:t>
            </a:r>
            <a:r>
              <a:rPr lang="en-US" altLang="zh-CN" sz="2400" i="1" dirty="0">
                <a:ea typeface="宋体" charset="-122"/>
              </a:rPr>
              <a:t>L</a:t>
            </a:r>
            <a:r>
              <a:rPr lang="en-US" altLang="zh-CN" sz="2400" dirty="0">
                <a:ea typeface="宋体" charset="-122"/>
              </a:rPr>
              <a:t>(</a:t>
            </a:r>
            <a:r>
              <a:rPr lang="en-US" altLang="zh-CN" sz="2400" i="1" dirty="0">
                <a:ea typeface="宋体" charset="-122"/>
              </a:rPr>
              <a:t>F</a:t>
            </a:r>
            <a:r>
              <a:rPr lang="en-US" altLang="zh-CN" sz="2400" dirty="0">
                <a:ea typeface="宋体" charset="-122"/>
              </a:rPr>
              <a:t>)  </a:t>
            </a:r>
            <a:br>
              <a:rPr lang="en-US" altLang="zh-CN" sz="2400" dirty="0">
                <a:ea typeface="宋体" charset="-122"/>
              </a:rPr>
            </a:br>
            <a:r>
              <a:rPr lang="en-US" altLang="zh-CN" sz="2400" dirty="0">
                <a:ea typeface="宋体" charset="-122"/>
              </a:rPr>
              <a:t>where the parameter 0 ≤ </a:t>
            </a:r>
            <a:r>
              <a:rPr lang="el-GR" altLang="zh-CN" sz="2400" dirty="0">
                <a:ea typeface="宋体" charset="-122"/>
              </a:rPr>
              <a:t>α</a:t>
            </a:r>
            <a:r>
              <a:rPr lang="en-US" altLang="zh-CN" sz="2400" dirty="0" smtClean="0">
                <a:ea typeface="宋体" charset="-122"/>
              </a:rPr>
              <a:t> </a:t>
            </a:r>
            <a:r>
              <a:rPr lang="en-US" altLang="zh-CN" sz="2400" dirty="0">
                <a:ea typeface="宋体" charset="-122"/>
              </a:rPr>
              <a:t>≤ 1 gives the relative importance between </a:t>
            </a:r>
            <a:r>
              <a:rPr lang="en-US" altLang="zh-CN" sz="2400" i="1" dirty="0">
                <a:ea typeface="宋体" charset="-122"/>
              </a:rPr>
              <a:t>area</a:t>
            </a:r>
            <a:r>
              <a:rPr lang="en-US" altLang="zh-CN" sz="2400" dirty="0">
                <a:ea typeface="宋体" charset="-122"/>
              </a:rPr>
              <a:t>(</a:t>
            </a:r>
            <a:r>
              <a:rPr lang="en-US" altLang="zh-CN" sz="2400" i="1" dirty="0">
                <a:ea typeface="宋体" charset="-122"/>
              </a:rPr>
              <a:t>F</a:t>
            </a:r>
            <a:r>
              <a:rPr lang="en-US" altLang="zh-CN" sz="2400" dirty="0">
                <a:ea typeface="宋体" charset="-122"/>
              </a:rPr>
              <a:t>) and </a:t>
            </a:r>
            <a:r>
              <a:rPr lang="en-US" altLang="zh-CN" sz="2400" i="1" dirty="0">
                <a:ea typeface="宋体" charset="-122"/>
              </a:rPr>
              <a:t>L</a:t>
            </a:r>
            <a:r>
              <a:rPr lang="en-US" altLang="zh-CN" sz="2400" dirty="0">
                <a:ea typeface="宋体" charset="-122"/>
              </a:rPr>
              <a:t>(</a:t>
            </a:r>
            <a:r>
              <a:rPr lang="en-US" altLang="zh-CN" sz="2400" i="1" dirty="0">
                <a:ea typeface="宋体" charset="-122"/>
              </a:rPr>
              <a:t>F</a:t>
            </a:r>
            <a:r>
              <a:rPr lang="en-US" altLang="zh-CN" sz="2400" dirty="0">
                <a:ea typeface="宋体" charset="-122"/>
              </a:rPr>
              <a:t>) </a:t>
            </a:r>
          </a:p>
          <a:p>
            <a:pPr marL="323850" indent="-323850" defTabSz="849313">
              <a:tabLst>
                <a:tab pos="284163" algn="l"/>
                <a:tab pos="512763" algn="l"/>
              </a:tabLst>
            </a:pPr>
            <a:r>
              <a:rPr lang="en-US" altLang="zh-CN" sz="2800" dirty="0">
                <a:ea typeface="宋体" charset="-122"/>
              </a:rPr>
              <a:t>Signal delays</a:t>
            </a:r>
          </a:p>
          <a:p>
            <a:pPr marL="588963" lvl="1" indent="-304800" defTabSz="849313">
              <a:tabLst>
                <a:tab pos="284163" algn="l"/>
                <a:tab pos="512763" algn="l"/>
              </a:tabLst>
            </a:pPr>
            <a:r>
              <a:rPr lang="en-US" altLang="zh-CN" sz="2400" dirty="0">
                <a:ea typeface="宋体" charset="-122"/>
              </a:rPr>
              <a:t>Static timing analysis is used to identify the interconnects that lie on critical paths. </a:t>
            </a:r>
          </a:p>
        </p:txBody>
      </p:sp>
    </p:spTree>
    <p:extLst>
      <p:ext uri="{BB962C8B-B14F-4D97-AF65-F5344CB8AC3E}">
        <p14:creationId xmlns:p14="http://schemas.microsoft.com/office/powerpoint/2010/main" val="39049918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34956">
                                            <p:txEl>
                                              <p:pRg st="2" end="2"/>
                                            </p:txEl>
                                          </p:spTgt>
                                        </p:tgtEl>
                                        <p:attrNameLst>
                                          <p:attrName>style.visibility</p:attrName>
                                        </p:attrNameLst>
                                      </p:cBhvr>
                                      <p:to>
                                        <p:strVal val="visible"/>
                                      </p:to>
                                    </p:set>
                                    <p:animEffect transition="in" filter="fade">
                                      <p:cBhvr>
                                        <p:cTn id="7" dur="500"/>
                                        <p:tgtEl>
                                          <p:spTgt spid="634956">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34956">
                                            <p:txEl>
                                              <p:pRg st="3" end="3"/>
                                            </p:txEl>
                                          </p:spTgt>
                                        </p:tgtEl>
                                        <p:attrNameLst>
                                          <p:attrName>style.visibility</p:attrName>
                                        </p:attrNameLst>
                                      </p:cBhvr>
                                      <p:to>
                                        <p:strVal val="visible"/>
                                      </p:to>
                                    </p:set>
                                    <p:animEffect transition="in" filter="fade">
                                      <p:cBhvr>
                                        <p:cTn id="10" dur="500"/>
                                        <p:tgtEl>
                                          <p:spTgt spid="63495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B44B2CF-55AB-4256-97CC-665D04196CC2}" type="slidenum">
              <a:rPr lang="en-US" altLang="de-DE"/>
              <a:pPr/>
              <a:t>11</a:t>
            </a:fld>
            <a:endParaRPr lang="en-US" altLang="de-DE"/>
          </a:p>
        </p:txBody>
      </p:sp>
      <p:sp>
        <p:nvSpPr>
          <p:cNvPr id="664579" name="Rectangle 3"/>
          <p:cNvSpPr>
            <a:spLocks noGrp="1" noChangeArrowheads="1"/>
          </p:cNvSpPr>
          <p:nvPr>
            <p:ph type="body" idx="1"/>
          </p:nvPr>
        </p:nvSpPr>
        <p:spPr>
          <a:xfrm>
            <a:off x="457200" y="685800"/>
            <a:ext cx="8229600" cy="5440363"/>
          </a:xfrm>
          <a:noFill/>
          <a:ln/>
        </p:spPr>
        <p:txBody>
          <a:bodyPr>
            <a:normAutofit fontScale="85000" lnSpcReduction="20000"/>
          </a:bodyPr>
          <a:lstStyle/>
          <a:p>
            <a:pPr marL="323850" indent="-323850" defTabSz="849313">
              <a:tabLst>
                <a:tab pos="284163" algn="l"/>
                <a:tab pos="512763" algn="l"/>
              </a:tabLst>
            </a:pPr>
            <a:r>
              <a:rPr lang="en-US" altLang="zh-CN" dirty="0">
                <a:ea typeface="宋体" charset="-122"/>
              </a:rPr>
              <a:t>A </a:t>
            </a:r>
            <a:r>
              <a:rPr lang="en-US" altLang="zh-CN" dirty="0">
                <a:solidFill>
                  <a:srgbClr val="CC0000"/>
                </a:solidFill>
                <a:ea typeface="宋体" charset="-122"/>
              </a:rPr>
              <a:t>rectangular dissection</a:t>
            </a:r>
            <a:r>
              <a:rPr lang="en-US" altLang="zh-CN" dirty="0">
                <a:ea typeface="宋体" charset="-122"/>
              </a:rPr>
              <a:t> is a division of the chip area into a set of </a:t>
            </a:r>
            <a:r>
              <a:rPr lang="en-US" altLang="zh-CN" i="1" dirty="0">
                <a:ea typeface="宋体" charset="-122"/>
              </a:rPr>
              <a:t>blocks</a:t>
            </a:r>
            <a:r>
              <a:rPr lang="en-US" altLang="zh-CN" dirty="0">
                <a:ea typeface="宋体" charset="-122"/>
              </a:rPr>
              <a:t> </a:t>
            </a:r>
            <a:br>
              <a:rPr lang="en-US" altLang="zh-CN" dirty="0">
                <a:ea typeface="宋体" charset="-122"/>
              </a:rPr>
            </a:br>
            <a:r>
              <a:rPr lang="en-US" altLang="zh-CN" dirty="0">
                <a:ea typeface="宋体" charset="-122"/>
              </a:rPr>
              <a:t>or non-overlapping rectangles.</a:t>
            </a:r>
            <a:br>
              <a:rPr lang="en-US" altLang="zh-CN" dirty="0">
                <a:ea typeface="宋体" charset="-122"/>
              </a:rPr>
            </a:br>
            <a:endParaRPr lang="en-US" altLang="zh-CN" dirty="0">
              <a:ea typeface="宋体" charset="-122"/>
            </a:endParaRPr>
          </a:p>
          <a:p>
            <a:pPr marL="323850" indent="-323850" defTabSz="849313">
              <a:tabLst>
                <a:tab pos="284163" algn="l"/>
                <a:tab pos="512763" algn="l"/>
              </a:tabLst>
            </a:pPr>
            <a:r>
              <a:rPr lang="en-US" altLang="zh-CN" dirty="0">
                <a:ea typeface="宋体" charset="-122"/>
              </a:rPr>
              <a:t>A </a:t>
            </a:r>
            <a:r>
              <a:rPr lang="en-US" altLang="zh-CN" dirty="0">
                <a:solidFill>
                  <a:srgbClr val="CC0000"/>
                </a:solidFill>
                <a:ea typeface="宋体" charset="-122"/>
              </a:rPr>
              <a:t>slicing floorplan</a:t>
            </a:r>
            <a:r>
              <a:rPr lang="en-US" altLang="zh-CN" dirty="0">
                <a:ea typeface="宋体" charset="-122"/>
              </a:rPr>
              <a:t> is a rectangular dissection </a:t>
            </a:r>
          </a:p>
          <a:p>
            <a:pPr marL="588963" lvl="1" indent="-304800" defTabSz="849313">
              <a:tabLst>
                <a:tab pos="284163" algn="l"/>
                <a:tab pos="512763" algn="l"/>
              </a:tabLst>
            </a:pPr>
            <a:r>
              <a:rPr lang="en-US" altLang="zh-CN" dirty="0">
                <a:ea typeface="宋体" charset="-122"/>
              </a:rPr>
              <a:t>Obtained by repeatedly dividing each rectangle, starting with the entire chip area, into two smaller rectangles </a:t>
            </a:r>
          </a:p>
          <a:p>
            <a:pPr marL="588963" lvl="1" indent="-304800" defTabSz="849313">
              <a:tabLst>
                <a:tab pos="284163" algn="l"/>
                <a:tab pos="512763" algn="l"/>
              </a:tabLst>
            </a:pPr>
            <a:r>
              <a:rPr lang="en-US" altLang="zh-CN" dirty="0">
                <a:ea typeface="宋体" charset="-122"/>
              </a:rPr>
              <a:t>Horizontal or vertical cut line.</a:t>
            </a:r>
            <a:br>
              <a:rPr lang="en-US" altLang="zh-CN" dirty="0">
                <a:ea typeface="宋体" charset="-122"/>
              </a:rPr>
            </a:br>
            <a:endParaRPr lang="en-US" altLang="zh-CN" dirty="0">
              <a:ea typeface="宋体" charset="-122"/>
            </a:endParaRPr>
          </a:p>
          <a:p>
            <a:pPr marL="323850" indent="-323850" defTabSz="849313">
              <a:tabLst>
                <a:tab pos="284163" algn="l"/>
                <a:tab pos="512763" algn="l"/>
              </a:tabLst>
            </a:pPr>
            <a:r>
              <a:rPr lang="en-US" altLang="zh-CN" dirty="0">
                <a:ea typeface="宋体" charset="-122"/>
              </a:rPr>
              <a:t>A </a:t>
            </a:r>
            <a:r>
              <a:rPr lang="en-US" altLang="zh-CN" dirty="0">
                <a:solidFill>
                  <a:srgbClr val="CC0000"/>
                </a:solidFill>
                <a:ea typeface="宋体" charset="-122"/>
              </a:rPr>
              <a:t>slicing tree</a:t>
            </a:r>
            <a:r>
              <a:rPr lang="en-US" altLang="zh-CN" dirty="0">
                <a:ea typeface="宋体" charset="-122"/>
              </a:rPr>
              <a:t> or </a:t>
            </a:r>
            <a:r>
              <a:rPr lang="en-US" altLang="zh-CN" dirty="0">
                <a:solidFill>
                  <a:srgbClr val="CC0000"/>
                </a:solidFill>
                <a:ea typeface="宋体" charset="-122"/>
              </a:rPr>
              <a:t>slicing floorplan tree</a:t>
            </a:r>
            <a:r>
              <a:rPr lang="en-US" altLang="zh-CN" dirty="0">
                <a:ea typeface="宋体" charset="-122"/>
              </a:rPr>
              <a:t> is a binary tree with </a:t>
            </a:r>
            <a:r>
              <a:rPr lang="en-US" altLang="zh-CN" i="1" dirty="0">
                <a:ea typeface="宋体" charset="-122"/>
              </a:rPr>
              <a:t>k</a:t>
            </a:r>
            <a:r>
              <a:rPr lang="en-US" altLang="zh-CN" dirty="0">
                <a:ea typeface="宋体" charset="-122"/>
              </a:rPr>
              <a:t> leaves and </a:t>
            </a:r>
            <a:r>
              <a:rPr lang="en-US" altLang="zh-CN" i="1" dirty="0">
                <a:ea typeface="宋体" charset="-122"/>
              </a:rPr>
              <a:t>k</a:t>
            </a:r>
            <a:r>
              <a:rPr lang="en-US" altLang="zh-CN" dirty="0">
                <a:ea typeface="宋体" charset="-122"/>
              </a:rPr>
              <a:t> – 1 internal nodes</a:t>
            </a:r>
          </a:p>
          <a:p>
            <a:pPr marL="588963" lvl="1" indent="-304800" defTabSz="849313">
              <a:tabLst>
                <a:tab pos="284163" algn="l"/>
                <a:tab pos="512763" algn="l"/>
              </a:tabLst>
            </a:pPr>
            <a:r>
              <a:rPr lang="en-US" altLang="zh-CN" dirty="0">
                <a:ea typeface="宋体" charset="-122"/>
              </a:rPr>
              <a:t>Each leaf represents a block </a:t>
            </a:r>
          </a:p>
          <a:p>
            <a:pPr marL="588963" lvl="1" indent="-304800" defTabSz="849313">
              <a:tabLst>
                <a:tab pos="284163" algn="l"/>
                <a:tab pos="512763" algn="l"/>
              </a:tabLst>
            </a:pPr>
            <a:r>
              <a:rPr lang="en-US" altLang="zh-CN" dirty="0">
                <a:ea typeface="宋体" charset="-122"/>
              </a:rPr>
              <a:t>Each internal node represents a horizontal or vertical cut line.</a:t>
            </a:r>
          </a:p>
        </p:txBody>
      </p:sp>
    </p:spTree>
    <p:extLst>
      <p:ext uri="{BB962C8B-B14F-4D97-AF65-F5344CB8AC3E}">
        <p14:creationId xmlns:p14="http://schemas.microsoft.com/office/powerpoint/2010/main" val="1089222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64579">
                                            <p:txEl>
                                              <p:pRg st="1" end="1"/>
                                            </p:txEl>
                                          </p:spTgt>
                                        </p:tgtEl>
                                        <p:attrNameLst>
                                          <p:attrName>style.visibility</p:attrName>
                                        </p:attrNameLst>
                                      </p:cBhvr>
                                      <p:to>
                                        <p:strVal val="visible"/>
                                      </p:to>
                                    </p:set>
                                    <p:animEffect transition="in" filter="fade">
                                      <p:cBhvr>
                                        <p:cTn id="7" dur="500"/>
                                        <p:tgtEl>
                                          <p:spTgt spid="664579">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64579">
                                            <p:txEl>
                                              <p:pRg st="2" end="2"/>
                                            </p:txEl>
                                          </p:spTgt>
                                        </p:tgtEl>
                                        <p:attrNameLst>
                                          <p:attrName>style.visibility</p:attrName>
                                        </p:attrNameLst>
                                      </p:cBhvr>
                                      <p:to>
                                        <p:strVal val="visible"/>
                                      </p:to>
                                    </p:set>
                                    <p:animEffect transition="in" filter="fade">
                                      <p:cBhvr>
                                        <p:cTn id="10" dur="500"/>
                                        <p:tgtEl>
                                          <p:spTgt spid="664579">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64579">
                                            <p:txEl>
                                              <p:pRg st="3" end="3"/>
                                            </p:txEl>
                                          </p:spTgt>
                                        </p:tgtEl>
                                        <p:attrNameLst>
                                          <p:attrName>style.visibility</p:attrName>
                                        </p:attrNameLst>
                                      </p:cBhvr>
                                      <p:to>
                                        <p:strVal val="visible"/>
                                      </p:to>
                                    </p:set>
                                    <p:animEffect transition="in" filter="fade">
                                      <p:cBhvr>
                                        <p:cTn id="13" dur="500"/>
                                        <p:tgtEl>
                                          <p:spTgt spid="664579">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664579">
                                            <p:txEl>
                                              <p:pRg st="4" end="4"/>
                                            </p:txEl>
                                          </p:spTgt>
                                        </p:tgtEl>
                                        <p:attrNameLst>
                                          <p:attrName>style.visibility</p:attrName>
                                        </p:attrNameLst>
                                      </p:cBhvr>
                                      <p:to>
                                        <p:strVal val="visible"/>
                                      </p:to>
                                    </p:set>
                                    <p:animEffect transition="in" filter="fade">
                                      <p:cBhvr>
                                        <p:cTn id="18" dur="500"/>
                                        <p:tgtEl>
                                          <p:spTgt spid="664579">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64579">
                                            <p:txEl>
                                              <p:pRg st="5" end="5"/>
                                            </p:txEl>
                                          </p:spTgt>
                                        </p:tgtEl>
                                        <p:attrNameLst>
                                          <p:attrName>style.visibility</p:attrName>
                                        </p:attrNameLst>
                                      </p:cBhvr>
                                      <p:to>
                                        <p:strVal val="visible"/>
                                      </p:to>
                                    </p:set>
                                    <p:animEffect transition="in" filter="fade">
                                      <p:cBhvr>
                                        <p:cTn id="21" dur="500"/>
                                        <p:tgtEl>
                                          <p:spTgt spid="664579">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64579">
                                            <p:txEl>
                                              <p:pRg st="6" end="6"/>
                                            </p:txEl>
                                          </p:spTgt>
                                        </p:tgtEl>
                                        <p:attrNameLst>
                                          <p:attrName>style.visibility</p:attrName>
                                        </p:attrNameLst>
                                      </p:cBhvr>
                                      <p:to>
                                        <p:strVal val="visible"/>
                                      </p:to>
                                    </p:set>
                                    <p:animEffect transition="in" filter="fade">
                                      <p:cBhvr>
                                        <p:cTn id="24" dur="500"/>
                                        <p:tgtEl>
                                          <p:spTgt spid="6645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 name="Slide Number Placeholder 3"/>
          <p:cNvSpPr>
            <a:spLocks noGrp="1"/>
          </p:cNvSpPr>
          <p:nvPr>
            <p:ph type="sldNum" sz="quarter" idx="10"/>
          </p:nvPr>
        </p:nvSpPr>
        <p:spPr/>
        <p:txBody>
          <a:bodyPr/>
          <a:lstStyle/>
          <a:p>
            <a:fld id="{3F424309-3C39-4B7B-831B-2A36665D1A81}" type="slidenum">
              <a:rPr lang="en-US" altLang="de-DE"/>
              <a:pPr/>
              <a:t>12</a:t>
            </a:fld>
            <a:endParaRPr lang="en-US" altLang="de-DE"/>
          </a:p>
        </p:txBody>
      </p:sp>
      <p:sp>
        <p:nvSpPr>
          <p:cNvPr id="665603" name="Rectangle 3"/>
          <p:cNvSpPr>
            <a:spLocks noGrp="1" noChangeArrowheads="1"/>
          </p:cNvSpPr>
          <p:nvPr>
            <p:ph type="body" idx="1"/>
          </p:nvPr>
        </p:nvSpPr>
        <p:spPr>
          <a:xfrm>
            <a:off x="700088" y="1293813"/>
            <a:ext cx="8193087" cy="622300"/>
          </a:xfrm>
          <a:noFill/>
          <a:ln/>
        </p:spPr>
        <p:txBody>
          <a:bodyPr>
            <a:normAutofit fontScale="77500" lnSpcReduction="20000"/>
          </a:bodyPr>
          <a:lstStyle/>
          <a:p>
            <a:pPr marL="323850" indent="-323850" defTabSz="849313">
              <a:buFont typeface="Symbol" pitchFamily="18" charset="2"/>
              <a:buNone/>
              <a:tabLst>
                <a:tab pos="284163" algn="l"/>
                <a:tab pos="512763" algn="l"/>
              </a:tabLst>
            </a:pPr>
            <a:r>
              <a:rPr lang="en-US" altLang="zh-CN" dirty="0">
                <a:ea typeface="宋体" charset="-122"/>
              </a:rPr>
              <a:t>Slicing floorplan and two possible corresponding slicing trees</a:t>
            </a:r>
          </a:p>
        </p:txBody>
      </p:sp>
      <p:sp>
        <p:nvSpPr>
          <p:cNvPr id="665605" name="Line 5"/>
          <p:cNvSpPr>
            <a:spLocks noChangeShapeType="1"/>
          </p:cNvSpPr>
          <p:nvPr/>
        </p:nvSpPr>
        <p:spPr bwMode="auto">
          <a:xfrm flipH="1" flipV="1">
            <a:off x="5337175" y="3960813"/>
            <a:ext cx="307975" cy="53181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06" name="Rectangle 6"/>
          <p:cNvSpPr>
            <a:spLocks noChangeArrowheads="1"/>
          </p:cNvSpPr>
          <p:nvPr/>
        </p:nvSpPr>
        <p:spPr bwMode="auto">
          <a:xfrm>
            <a:off x="798513" y="3000375"/>
            <a:ext cx="1958975" cy="1838325"/>
          </a:xfrm>
          <a:prstGeom prst="rect">
            <a:avLst/>
          </a:prstGeom>
          <a:solidFill>
            <a:srgbClr val="EAEAEA"/>
          </a:solidFill>
          <a:ln w="9525">
            <a:solidFill>
              <a:srgbClr val="B2B2B2"/>
            </a:solidFill>
            <a:miter lim="800000"/>
            <a:headEnd/>
            <a:tailEnd/>
          </a:ln>
          <a:effectLst>
            <a:outerShdw dist="35921" dir="2700000" algn="ctr" rotWithShape="0">
              <a:schemeClr val="bg2"/>
            </a:outerShdw>
          </a:effectLst>
        </p:spPr>
        <p:txBody>
          <a:bodyPr wrap="none" anchor="ctr"/>
          <a:lstStyle/>
          <a:p>
            <a:pPr eaLnBrk="1" hangingPunct="1"/>
            <a:endParaRPr lang="de-DE">
              <a:ea typeface="宋体" charset="-122"/>
            </a:endParaRPr>
          </a:p>
        </p:txBody>
      </p:sp>
      <p:sp>
        <p:nvSpPr>
          <p:cNvPr id="665607" name="Rectangle 7"/>
          <p:cNvSpPr>
            <a:spLocks noChangeArrowheads="1"/>
          </p:cNvSpPr>
          <p:nvPr/>
        </p:nvSpPr>
        <p:spPr bwMode="auto">
          <a:xfrm>
            <a:off x="1533525" y="3000375"/>
            <a:ext cx="1223963" cy="1838325"/>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5608" name="Line 8"/>
          <p:cNvSpPr>
            <a:spLocks noChangeShapeType="1"/>
          </p:cNvSpPr>
          <p:nvPr/>
        </p:nvSpPr>
        <p:spPr bwMode="auto">
          <a:xfrm>
            <a:off x="2144713" y="3551238"/>
            <a:ext cx="1587" cy="79692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09" name="Line 9"/>
          <p:cNvSpPr>
            <a:spLocks noChangeShapeType="1"/>
          </p:cNvSpPr>
          <p:nvPr/>
        </p:nvSpPr>
        <p:spPr bwMode="auto">
          <a:xfrm>
            <a:off x="1549400" y="3551238"/>
            <a:ext cx="12192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10" name="Rectangle 10"/>
          <p:cNvSpPr>
            <a:spLocks noChangeArrowheads="1"/>
          </p:cNvSpPr>
          <p:nvPr/>
        </p:nvSpPr>
        <p:spPr bwMode="auto">
          <a:xfrm>
            <a:off x="798513" y="3000375"/>
            <a:ext cx="735012" cy="183832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11" name="Line 11"/>
          <p:cNvSpPr>
            <a:spLocks noChangeShapeType="1"/>
          </p:cNvSpPr>
          <p:nvPr/>
        </p:nvSpPr>
        <p:spPr bwMode="auto">
          <a:xfrm>
            <a:off x="798513" y="3917950"/>
            <a:ext cx="7350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12" name="Line 12"/>
          <p:cNvSpPr>
            <a:spLocks noChangeShapeType="1"/>
          </p:cNvSpPr>
          <p:nvPr/>
        </p:nvSpPr>
        <p:spPr bwMode="auto">
          <a:xfrm>
            <a:off x="1533525" y="4346575"/>
            <a:ext cx="12192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13" name="Rectangle 13"/>
          <p:cNvSpPr>
            <a:spLocks noChangeArrowheads="1"/>
          </p:cNvSpPr>
          <p:nvPr/>
        </p:nvSpPr>
        <p:spPr bwMode="auto">
          <a:xfrm>
            <a:off x="1962150" y="3122613"/>
            <a:ext cx="368300" cy="30480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14" name="Line 14"/>
          <p:cNvSpPr>
            <a:spLocks noChangeShapeType="1"/>
          </p:cNvSpPr>
          <p:nvPr/>
        </p:nvSpPr>
        <p:spPr bwMode="auto">
          <a:xfrm flipH="1">
            <a:off x="3825875" y="2728913"/>
            <a:ext cx="385763" cy="3857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15" name="Line 15"/>
          <p:cNvSpPr>
            <a:spLocks noChangeShapeType="1"/>
          </p:cNvSpPr>
          <p:nvPr/>
        </p:nvSpPr>
        <p:spPr bwMode="auto">
          <a:xfrm flipH="1" flipV="1">
            <a:off x="4391025" y="2720975"/>
            <a:ext cx="387350" cy="3873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16" name="Line 16"/>
          <p:cNvSpPr>
            <a:spLocks noChangeShapeType="1"/>
          </p:cNvSpPr>
          <p:nvPr/>
        </p:nvSpPr>
        <p:spPr bwMode="auto">
          <a:xfrm flipH="1">
            <a:off x="3359150" y="3316288"/>
            <a:ext cx="274638" cy="4730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17" name="Line 17"/>
          <p:cNvSpPr>
            <a:spLocks noChangeShapeType="1"/>
          </p:cNvSpPr>
          <p:nvPr/>
        </p:nvSpPr>
        <p:spPr bwMode="auto">
          <a:xfrm flipH="1" flipV="1">
            <a:off x="3713163" y="3305175"/>
            <a:ext cx="274637" cy="47466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18" name="Line 18"/>
          <p:cNvSpPr>
            <a:spLocks noChangeShapeType="1"/>
          </p:cNvSpPr>
          <p:nvPr/>
        </p:nvSpPr>
        <p:spPr bwMode="auto">
          <a:xfrm flipH="1" flipV="1">
            <a:off x="4978400" y="3317875"/>
            <a:ext cx="274638" cy="4730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19" name="Line 19"/>
          <p:cNvSpPr>
            <a:spLocks noChangeShapeType="1"/>
          </p:cNvSpPr>
          <p:nvPr/>
        </p:nvSpPr>
        <p:spPr bwMode="auto">
          <a:xfrm flipH="1">
            <a:off x="4562475" y="3327400"/>
            <a:ext cx="274638" cy="47466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20" name="Line 20"/>
          <p:cNvSpPr>
            <a:spLocks noChangeShapeType="1"/>
          </p:cNvSpPr>
          <p:nvPr/>
        </p:nvSpPr>
        <p:spPr bwMode="auto">
          <a:xfrm flipH="1">
            <a:off x="4922838" y="4029075"/>
            <a:ext cx="273050" cy="47466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21" name="Line 21"/>
          <p:cNvSpPr>
            <a:spLocks noChangeShapeType="1"/>
          </p:cNvSpPr>
          <p:nvPr/>
        </p:nvSpPr>
        <p:spPr bwMode="auto">
          <a:xfrm flipH="1" flipV="1">
            <a:off x="5675313" y="4567238"/>
            <a:ext cx="333375" cy="573087"/>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22" name="Line 22"/>
          <p:cNvSpPr>
            <a:spLocks noChangeShapeType="1"/>
          </p:cNvSpPr>
          <p:nvPr/>
        </p:nvSpPr>
        <p:spPr bwMode="auto">
          <a:xfrm flipH="1">
            <a:off x="5337175" y="4579938"/>
            <a:ext cx="331788" cy="5715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23" name="Oval 23"/>
          <p:cNvSpPr>
            <a:spLocks noChangeArrowheads="1"/>
          </p:cNvSpPr>
          <p:nvPr/>
        </p:nvSpPr>
        <p:spPr bwMode="auto">
          <a:xfrm>
            <a:off x="4714875" y="3046413"/>
            <a:ext cx="457200" cy="457200"/>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24" name="Freeform 24"/>
          <p:cNvSpPr>
            <a:spLocks/>
          </p:cNvSpPr>
          <p:nvPr/>
        </p:nvSpPr>
        <p:spPr bwMode="auto">
          <a:xfrm>
            <a:off x="2697163" y="4102100"/>
            <a:ext cx="2311400" cy="444500"/>
          </a:xfrm>
          <a:custGeom>
            <a:avLst/>
            <a:gdLst>
              <a:gd name="T0" fmla="*/ 0 w 1542"/>
              <a:gd name="T1" fmla="*/ 181 h 302"/>
              <a:gd name="T2" fmla="*/ 408 w 1542"/>
              <a:gd name="T3" fmla="*/ 272 h 302"/>
              <a:gd name="T4" fmla="*/ 1542 w 1542"/>
              <a:gd name="T5" fmla="*/ 0 h 302"/>
            </a:gdLst>
            <a:ahLst/>
            <a:cxnLst>
              <a:cxn ang="0">
                <a:pos x="T0" y="T1"/>
              </a:cxn>
              <a:cxn ang="0">
                <a:pos x="T2" y="T3"/>
              </a:cxn>
              <a:cxn ang="0">
                <a:pos x="T4" y="T5"/>
              </a:cxn>
            </a:cxnLst>
            <a:rect l="0" t="0" r="r" b="b"/>
            <a:pathLst>
              <a:path w="1542" h="302">
                <a:moveTo>
                  <a:pt x="0" y="181"/>
                </a:moveTo>
                <a:cubicBezTo>
                  <a:pt x="75" y="241"/>
                  <a:pt x="151" y="302"/>
                  <a:pt x="408" y="272"/>
                </a:cubicBezTo>
                <a:cubicBezTo>
                  <a:pt x="665" y="242"/>
                  <a:pt x="1103" y="121"/>
                  <a:pt x="1542" y="0"/>
                </a:cubicBezTo>
              </a:path>
            </a:pathLst>
          </a:custGeom>
          <a:noFill/>
          <a:ln w="28575" cap="flat" cmpd="sng">
            <a:solidFill>
              <a:srgbClr val="808080"/>
            </a:solidFill>
            <a:prstDash val="dash"/>
            <a:round/>
            <a:headEnd type="none" w="med" len="me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25" name="Freeform 25"/>
          <p:cNvSpPr>
            <a:spLocks/>
          </p:cNvSpPr>
          <p:nvPr/>
        </p:nvSpPr>
        <p:spPr bwMode="auto">
          <a:xfrm>
            <a:off x="1289050" y="3182938"/>
            <a:ext cx="2146300" cy="735012"/>
          </a:xfrm>
          <a:custGeom>
            <a:avLst/>
            <a:gdLst>
              <a:gd name="T0" fmla="*/ 0 w 1814"/>
              <a:gd name="T1" fmla="*/ 317 h 317"/>
              <a:gd name="T2" fmla="*/ 726 w 1814"/>
              <a:gd name="T3" fmla="*/ 45 h 317"/>
              <a:gd name="T4" fmla="*/ 1814 w 1814"/>
              <a:gd name="T5" fmla="*/ 45 h 317"/>
            </a:gdLst>
            <a:ahLst/>
            <a:cxnLst>
              <a:cxn ang="0">
                <a:pos x="T0" y="T1"/>
              </a:cxn>
              <a:cxn ang="0">
                <a:pos x="T2" y="T3"/>
              </a:cxn>
              <a:cxn ang="0">
                <a:pos x="T4" y="T5"/>
              </a:cxn>
            </a:cxnLst>
            <a:rect l="0" t="0" r="r" b="b"/>
            <a:pathLst>
              <a:path w="1814" h="317">
                <a:moveTo>
                  <a:pt x="0" y="317"/>
                </a:moveTo>
                <a:cubicBezTo>
                  <a:pt x="212" y="203"/>
                  <a:pt x="424" y="90"/>
                  <a:pt x="726" y="45"/>
                </a:cubicBezTo>
                <a:cubicBezTo>
                  <a:pt x="1028" y="0"/>
                  <a:pt x="1633" y="45"/>
                  <a:pt x="1814" y="45"/>
                </a:cubicBezTo>
              </a:path>
            </a:pathLst>
          </a:custGeom>
          <a:noFill/>
          <a:ln w="28575" cap="flat" cmpd="sng">
            <a:solidFill>
              <a:srgbClr val="808080"/>
            </a:solidFill>
            <a:prstDash val="dash"/>
            <a:round/>
            <a:headEnd type="none" w="med" len="me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26" name="Freeform 26"/>
          <p:cNvSpPr>
            <a:spLocks/>
          </p:cNvSpPr>
          <p:nvPr/>
        </p:nvSpPr>
        <p:spPr bwMode="auto">
          <a:xfrm>
            <a:off x="1533525" y="2509838"/>
            <a:ext cx="2538413" cy="673100"/>
          </a:xfrm>
          <a:custGeom>
            <a:avLst/>
            <a:gdLst>
              <a:gd name="T0" fmla="*/ 0 w 1814"/>
              <a:gd name="T1" fmla="*/ 317 h 317"/>
              <a:gd name="T2" fmla="*/ 726 w 1814"/>
              <a:gd name="T3" fmla="*/ 45 h 317"/>
              <a:gd name="T4" fmla="*/ 1814 w 1814"/>
              <a:gd name="T5" fmla="*/ 45 h 317"/>
            </a:gdLst>
            <a:ahLst/>
            <a:cxnLst>
              <a:cxn ang="0">
                <a:pos x="T0" y="T1"/>
              </a:cxn>
              <a:cxn ang="0">
                <a:pos x="T2" y="T3"/>
              </a:cxn>
              <a:cxn ang="0">
                <a:pos x="T4" y="T5"/>
              </a:cxn>
            </a:cxnLst>
            <a:rect l="0" t="0" r="r" b="b"/>
            <a:pathLst>
              <a:path w="1814" h="317">
                <a:moveTo>
                  <a:pt x="0" y="317"/>
                </a:moveTo>
                <a:cubicBezTo>
                  <a:pt x="212" y="203"/>
                  <a:pt x="424" y="90"/>
                  <a:pt x="726" y="45"/>
                </a:cubicBezTo>
                <a:cubicBezTo>
                  <a:pt x="1028" y="0"/>
                  <a:pt x="1633" y="45"/>
                  <a:pt x="1814" y="45"/>
                </a:cubicBezTo>
              </a:path>
            </a:pathLst>
          </a:custGeom>
          <a:noFill/>
          <a:ln w="28575" cap="flat" cmpd="sng">
            <a:solidFill>
              <a:srgbClr val="808080"/>
            </a:solidFill>
            <a:prstDash val="dash"/>
            <a:round/>
            <a:headEnd type="none" w="med" len="me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27" name="Freeform 27"/>
          <p:cNvSpPr>
            <a:spLocks/>
          </p:cNvSpPr>
          <p:nvPr/>
        </p:nvSpPr>
        <p:spPr bwMode="auto">
          <a:xfrm>
            <a:off x="2152650" y="4103688"/>
            <a:ext cx="3236913" cy="947737"/>
          </a:xfrm>
          <a:custGeom>
            <a:avLst/>
            <a:gdLst>
              <a:gd name="T0" fmla="*/ 0 w 2177"/>
              <a:gd name="T1" fmla="*/ 0 h 559"/>
              <a:gd name="T2" fmla="*/ 816 w 2177"/>
              <a:gd name="T3" fmla="*/ 499 h 559"/>
              <a:gd name="T4" fmla="*/ 2177 w 2177"/>
              <a:gd name="T5" fmla="*/ 363 h 559"/>
            </a:gdLst>
            <a:ahLst/>
            <a:cxnLst>
              <a:cxn ang="0">
                <a:pos x="T0" y="T1"/>
              </a:cxn>
              <a:cxn ang="0">
                <a:pos x="T2" y="T3"/>
              </a:cxn>
              <a:cxn ang="0">
                <a:pos x="T4" y="T5"/>
              </a:cxn>
            </a:cxnLst>
            <a:rect l="0" t="0" r="r" b="b"/>
            <a:pathLst>
              <a:path w="2177" h="559">
                <a:moveTo>
                  <a:pt x="0" y="0"/>
                </a:moveTo>
                <a:cubicBezTo>
                  <a:pt x="226" y="219"/>
                  <a:pt x="453" y="439"/>
                  <a:pt x="816" y="499"/>
                </a:cubicBezTo>
                <a:cubicBezTo>
                  <a:pt x="1179" y="559"/>
                  <a:pt x="1678" y="461"/>
                  <a:pt x="2177" y="363"/>
                </a:cubicBezTo>
              </a:path>
            </a:pathLst>
          </a:custGeom>
          <a:noFill/>
          <a:ln w="28575" cap="flat" cmpd="sng">
            <a:solidFill>
              <a:srgbClr val="808080"/>
            </a:solidFill>
            <a:prstDash val="dash"/>
            <a:round/>
            <a:headEnd type="none" w="med" len="me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28" name="Freeform 28"/>
          <p:cNvSpPr>
            <a:spLocks/>
          </p:cNvSpPr>
          <p:nvPr/>
        </p:nvSpPr>
        <p:spPr bwMode="auto">
          <a:xfrm>
            <a:off x="2573338" y="3306763"/>
            <a:ext cx="2082800" cy="407987"/>
          </a:xfrm>
          <a:custGeom>
            <a:avLst/>
            <a:gdLst>
              <a:gd name="T0" fmla="*/ 0 w 1542"/>
              <a:gd name="T1" fmla="*/ 181 h 302"/>
              <a:gd name="T2" fmla="*/ 408 w 1542"/>
              <a:gd name="T3" fmla="*/ 272 h 302"/>
              <a:gd name="T4" fmla="*/ 1542 w 1542"/>
              <a:gd name="T5" fmla="*/ 0 h 302"/>
            </a:gdLst>
            <a:ahLst/>
            <a:cxnLst>
              <a:cxn ang="0">
                <a:pos x="T0" y="T1"/>
              </a:cxn>
              <a:cxn ang="0">
                <a:pos x="T2" y="T3"/>
              </a:cxn>
              <a:cxn ang="0">
                <a:pos x="T4" y="T5"/>
              </a:cxn>
            </a:cxnLst>
            <a:rect l="0" t="0" r="r" b="b"/>
            <a:pathLst>
              <a:path w="1542" h="302">
                <a:moveTo>
                  <a:pt x="0" y="181"/>
                </a:moveTo>
                <a:cubicBezTo>
                  <a:pt x="75" y="241"/>
                  <a:pt x="151" y="302"/>
                  <a:pt x="408" y="272"/>
                </a:cubicBezTo>
                <a:cubicBezTo>
                  <a:pt x="665" y="242"/>
                  <a:pt x="1103" y="121"/>
                  <a:pt x="1542" y="0"/>
                </a:cubicBezTo>
              </a:path>
            </a:pathLst>
          </a:custGeom>
          <a:noFill/>
          <a:ln w="28575" cap="flat" cmpd="sng">
            <a:solidFill>
              <a:srgbClr val="808080"/>
            </a:solidFill>
            <a:prstDash val="dash"/>
            <a:round/>
            <a:headEnd type="none" w="med" len="me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29" name="Text Box 29"/>
          <p:cNvSpPr txBox="1">
            <a:spLocks noChangeArrowheads="1"/>
          </p:cNvSpPr>
          <p:nvPr/>
        </p:nvSpPr>
        <p:spPr bwMode="auto">
          <a:xfrm>
            <a:off x="1012825" y="3292475"/>
            <a:ext cx="3048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i="1">
                <a:ea typeface="宋体" charset="-122"/>
              </a:rPr>
              <a:t>b</a:t>
            </a:r>
            <a:endParaRPr lang="en-US" altLang="zh-CN" i="1">
              <a:ea typeface="宋体" charset="-122"/>
            </a:endParaRPr>
          </a:p>
        </p:txBody>
      </p:sp>
      <p:sp>
        <p:nvSpPr>
          <p:cNvPr id="665630" name="Text Box 30"/>
          <p:cNvSpPr txBox="1">
            <a:spLocks noChangeArrowheads="1"/>
          </p:cNvSpPr>
          <p:nvPr/>
        </p:nvSpPr>
        <p:spPr bwMode="auto">
          <a:xfrm>
            <a:off x="1993900" y="4408488"/>
            <a:ext cx="3048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i="1">
                <a:ea typeface="宋体" charset="-122"/>
              </a:rPr>
              <a:t>d</a:t>
            </a:r>
            <a:endParaRPr lang="en-US" altLang="zh-CN" i="1">
              <a:ea typeface="宋体" charset="-122"/>
            </a:endParaRPr>
          </a:p>
        </p:txBody>
      </p:sp>
      <p:sp>
        <p:nvSpPr>
          <p:cNvPr id="665631" name="Text Box 31"/>
          <p:cNvSpPr txBox="1">
            <a:spLocks noChangeArrowheads="1"/>
          </p:cNvSpPr>
          <p:nvPr/>
        </p:nvSpPr>
        <p:spPr bwMode="auto">
          <a:xfrm>
            <a:off x="1003300" y="4164013"/>
            <a:ext cx="3048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i="1">
                <a:ea typeface="宋体" charset="-122"/>
              </a:rPr>
              <a:t>a</a:t>
            </a:r>
            <a:endParaRPr lang="en-US" altLang="zh-CN" i="1">
              <a:ea typeface="宋体" charset="-122"/>
            </a:endParaRPr>
          </a:p>
        </p:txBody>
      </p:sp>
      <p:sp>
        <p:nvSpPr>
          <p:cNvPr id="665632" name="Text Box 32"/>
          <p:cNvSpPr txBox="1">
            <a:spLocks noChangeArrowheads="1"/>
          </p:cNvSpPr>
          <p:nvPr/>
        </p:nvSpPr>
        <p:spPr bwMode="auto">
          <a:xfrm>
            <a:off x="1681163" y="3735388"/>
            <a:ext cx="3048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i="1">
                <a:ea typeface="宋体" charset="-122"/>
              </a:rPr>
              <a:t>e</a:t>
            </a:r>
            <a:endParaRPr lang="en-US" altLang="zh-CN" i="1">
              <a:ea typeface="宋体" charset="-122"/>
            </a:endParaRPr>
          </a:p>
        </p:txBody>
      </p:sp>
      <p:sp>
        <p:nvSpPr>
          <p:cNvPr id="665633" name="Text Box 33"/>
          <p:cNvSpPr txBox="1">
            <a:spLocks noChangeArrowheads="1"/>
          </p:cNvSpPr>
          <p:nvPr/>
        </p:nvSpPr>
        <p:spPr bwMode="auto">
          <a:xfrm>
            <a:off x="2000250" y="3084513"/>
            <a:ext cx="292100" cy="350837"/>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i="1">
                <a:ea typeface="宋体" charset="-122"/>
              </a:rPr>
              <a:t>c</a:t>
            </a:r>
            <a:endParaRPr lang="en-US" altLang="zh-CN" i="1">
              <a:ea typeface="宋体" charset="-122"/>
            </a:endParaRPr>
          </a:p>
        </p:txBody>
      </p:sp>
      <p:sp>
        <p:nvSpPr>
          <p:cNvPr id="665634" name="Text Box 34"/>
          <p:cNvSpPr txBox="1">
            <a:spLocks noChangeArrowheads="1"/>
          </p:cNvSpPr>
          <p:nvPr/>
        </p:nvSpPr>
        <p:spPr bwMode="auto">
          <a:xfrm>
            <a:off x="2293938" y="3727450"/>
            <a:ext cx="2952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de-DE" altLang="zh-CN" i="1">
                <a:ea typeface="宋体" charset="-122"/>
              </a:rPr>
              <a:t>f</a:t>
            </a:r>
            <a:endParaRPr lang="en-US" altLang="zh-CN" i="1">
              <a:ea typeface="宋体" charset="-122"/>
            </a:endParaRPr>
          </a:p>
        </p:txBody>
      </p:sp>
      <p:sp>
        <p:nvSpPr>
          <p:cNvPr id="665635" name="Oval 35"/>
          <p:cNvSpPr>
            <a:spLocks noChangeArrowheads="1"/>
          </p:cNvSpPr>
          <p:nvPr/>
        </p:nvSpPr>
        <p:spPr bwMode="auto">
          <a:xfrm>
            <a:off x="3121025" y="3697288"/>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36" name="Text Box 36"/>
          <p:cNvSpPr txBox="1">
            <a:spLocks noChangeArrowheads="1"/>
          </p:cNvSpPr>
          <p:nvPr/>
        </p:nvSpPr>
        <p:spPr bwMode="auto">
          <a:xfrm>
            <a:off x="3103563" y="3729038"/>
            <a:ext cx="49847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altLang="zh-CN" i="1">
                <a:ea typeface="宋体" charset="-122"/>
              </a:rPr>
              <a:t>a</a:t>
            </a:r>
          </a:p>
        </p:txBody>
      </p:sp>
      <p:sp>
        <p:nvSpPr>
          <p:cNvPr id="665637" name="Oval 37"/>
          <p:cNvSpPr>
            <a:spLocks noChangeArrowheads="1"/>
          </p:cNvSpPr>
          <p:nvPr/>
        </p:nvSpPr>
        <p:spPr bwMode="auto">
          <a:xfrm>
            <a:off x="4076700" y="2403475"/>
            <a:ext cx="457200" cy="457200"/>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38" name="Oval 38"/>
          <p:cNvSpPr>
            <a:spLocks noChangeArrowheads="1"/>
          </p:cNvSpPr>
          <p:nvPr/>
        </p:nvSpPr>
        <p:spPr bwMode="auto">
          <a:xfrm>
            <a:off x="3443288" y="3041650"/>
            <a:ext cx="457200" cy="457200"/>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39" name="Oval 39"/>
          <p:cNvSpPr>
            <a:spLocks noChangeArrowheads="1"/>
          </p:cNvSpPr>
          <p:nvPr/>
        </p:nvSpPr>
        <p:spPr bwMode="auto">
          <a:xfrm>
            <a:off x="4349750" y="3702050"/>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40" name="Text Box 40"/>
          <p:cNvSpPr txBox="1">
            <a:spLocks noChangeArrowheads="1"/>
          </p:cNvSpPr>
          <p:nvPr/>
        </p:nvSpPr>
        <p:spPr bwMode="auto">
          <a:xfrm>
            <a:off x="4322763" y="3738563"/>
            <a:ext cx="49847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altLang="zh-CN" i="1">
                <a:ea typeface="宋体" charset="-122"/>
              </a:rPr>
              <a:t>c</a:t>
            </a:r>
          </a:p>
        </p:txBody>
      </p:sp>
      <p:sp>
        <p:nvSpPr>
          <p:cNvPr id="665641" name="Oval 41"/>
          <p:cNvSpPr>
            <a:spLocks noChangeArrowheads="1"/>
          </p:cNvSpPr>
          <p:nvPr/>
        </p:nvSpPr>
        <p:spPr bwMode="auto">
          <a:xfrm>
            <a:off x="4687888" y="4340225"/>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42" name="Oval 42"/>
          <p:cNvSpPr>
            <a:spLocks noChangeArrowheads="1"/>
          </p:cNvSpPr>
          <p:nvPr/>
        </p:nvSpPr>
        <p:spPr bwMode="auto">
          <a:xfrm>
            <a:off x="5040313" y="5054600"/>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43" name="Oval 43"/>
          <p:cNvSpPr>
            <a:spLocks noChangeArrowheads="1"/>
          </p:cNvSpPr>
          <p:nvPr/>
        </p:nvSpPr>
        <p:spPr bwMode="auto">
          <a:xfrm>
            <a:off x="5811838" y="5059363"/>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44" name="Oval 44"/>
          <p:cNvSpPr>
            <a:spLocks noChangeArrowheads="1"/>
          </p:cNvSpPr>
          <p:nvPr/>
        </p:nvSpPr>
        <p:spPr bwMode="auto">
          <a:xfrm>
            <a:off x="5081588" y="3698875"/>
            <a:ext cx="457200" cy="457200"/>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45" name="Oval 45"/>
          <p:cNvSpPr>
            <a:spLocks noChangeArrowheads="1"/>
          </p:cNvSpPr>
          <p:nvPr/>
        </p:nvSpPr>
        <p:spPr bwMode="auto">
          <a:xfrm>
            <a:off x="5443538" y="4341813"/>
            <a:ext cx="457200" cy="457200"/>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46" name="Oval 46"/>
          <p:cNvSpPr>
            <a:spLocks noChangeArrowheads="1"/>
          </p:cNvSpPr>
          <p:nvPr/>
        </p:nvSpPr>
        <p:spPr bwMode="auto">
          <a:xfrm>
            <a:off x="3802063" y="3697288"/>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47" name="Text Box 47"/>
          <p:cNvSpPr txBox="1">
            <a:spLocks noChangeArrowheads="1"/>
          </p:cNvSpPr>
          <p:nvPr/>
        </p:nvSpPr>
        <p:spPr bwMode="auto">
          <a:xfrm>
            <a:off x="3789363" y="3738563"/>
            <a:ext cx="49847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altLang="zh-CN" i="1">
                <a:ea typeface="宋体" charset="-122"/>
              </a:rPr>
              <a:t>b</a:t>
            </a:r>
          </a:p>
        </p:txBody>
      </p:sp>
      <p:sp>
        <p:nvSpPr>
          <p:cNvPr id="665669" name="Text Box 69"/>
          <p:cNvSpPr txBox="1">
            <a:spLocks noChangeArrowheads="1"/>
          </p:cNvSpPr>
          <p:nvPr/>
        </p:nvSpPr>
        <p:spPr bwMode="auto">
          <a:xfrm>
            <a:off x="4665663" y="4381500"/>
            <a:ext cx="4984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altLang="zh-CN" i="1">
                <a:ea typeface="宋体" charset="-122"/>
              </a:rPr>
              <a:t>d</a:t>
            </a:r>
          </a:p>
        </p:txBody>
      </p:sp>
      <p:sp>
        <p:nvSpPr>
          <p:cNvPr id="665670" name="Text Box 70"/>
          <p:cNvSpPr txBox="1">
            <a:spLocks noChangeArrowheads="1"/>
          </p:cNvSpPr>
          <p:nvPr/>
        </p:nvSpPr>
        <p:spPr bwMode="auto">
          <a:xfrm>
            <a:off x="5018088" y="5081588"/>
            <a:ext cx="49847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altLang="zh-CN" i="1">
                <a:ea typeface="宋体" charset="-122"/>
              </a:rPr>
              <a:t>e</a:t>
            </a:r>
          </a:p>
        </p:txBody>
      </p:sp>
      <p:sp>
        <p:nvSpPr>
          <p:cNvPr id="665671" name="Text Box 71"/>
          <p:cNvSpPr txBox="1">
            <a:spLocks noChangeArrowheads="1"/>
          </p:cNvSpPr>
          <p:nvPr/>
        </p:nvSpPr>
        <p:spPr bwMode="auto">
          <a:xfrm>
            <a:off x="5794375" y="5105400"/>
            <a:ext cx="4984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altLang="zh-CN" i="1">
                <a:ea typeface="宋体" charset="-122"/>
              </a:rPr>
              <a:t>f</a:t>
            </a:r>
          </a:p>
        </p:txBody>
      </p:sp>
      <p:sp>
        <p:nvSpPr>
          <p:cNvPr id="665672" name="Text Box 72"/>
          <p:cNvSpPr txBox="1">
            <a:spLocks noChangeArrowheads="1"/>
          </p:cNvSpPr>
          <p:nvPr/>
        </p:nvSpPr>
        <p:spPr bwMode="auto">
          <a:xfrm>
            <a:off x="4778375" y="3114675"/>
            <a:ext cx="33972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H</a:t>
            </a:r>
            <a:endParaRPr lang="en-US" altLang="zh-CN" b="1">
              <a:ea typeface="宋体" charset="-122"/>
            </a:endParaRPr>
          </a:p>
        </p:txBody>
      </p:sp>
      <p:sp>
        <p:nvSpPr>
          <p:cNvPr id="665673" name="Text Box 73"/>
          <p:cNvSpPr txBox="1">
            <a:spLocks noChangeArrowheads="1"/>
          </p:cNvSpPr>
          <p:nvPr/>
        </p:nvSpPr>
        <p:spPr bwMode="auto">
          <a:xfrm>
            <a:off x="4144963" y="2471738"/>
            <a:ext cx="328612"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V</a:t>
            </a:r>
            <a:endParaRPr lang="en-US" altLang="zh-CN" b="1">
              <a:ea typeface="宋体" charset="-122"/>
            </a:endParaRPr>
          </a:p>
        </p:txBody>
      </p:sp>
      <p:sp>
        <p:nvSpPr>
          <p:cNvPr id="665674" name="Text Box 74"/>
          <p:cNvSpPr txBox="1">
            <a:spLocks noChangeArrowheads="1"/>
          </p:cNvSpPr>
          <p:nvPr/>
        </p:nvSpPr>
        <p:spPr bwMode="auto">
          <a:xfrm>
            <a:off x="3506788" y="3109913"/>
            <a:ext cx="33972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H</a:t>
            </a:r>
            <a:endParaRPr lang="en-US" altLang="zh-CN" b="1">
              <a:ea typeface="宋体" charset="-122"/>
            </a:endParaRPr>
          </a:p>
        </p:txBody>
      </p:sp>
      <p:sp>
        <p:nvSpPr>
          <p:cNvPr id="665675" name="Text Box 75"/>
          <p:cNvSpPr txBox="1">
            <a:spLocks noChangeArrowheads="1"/>
          </p:cNvSpPr>
          <p:nvPr/>
        </p:nvSpPr>
        <p:spPr bwMode="auto">
          <a:xfrm>
            <a:off x="5145088" y="3767138"/>
            <a:ext cx="33972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H</a:t>
            </a:r>
            <a:endParaRPr lang="en-US" altLang="zh-CN" b="1">
              <a:ea typeface="宋体" charset="-122"/>
            </a:endParaRPr>
          </a:p>
        </p:txBody>
      </p:sp>
      <p:sp>
        <p:nvSpPr>
          <p:cNvPr id="665676" name="Text Box 76"/>
          <p:cNvSpPr txBox="1">
            <a:spLocks noChangeArrowheads="1"/>
          </p:cNvSpPr>
          <p:nvPr/>
        </p:nvSpPr>
        <p:spPr bwMode="auto">
          <a:xfrm>
            <a:off x="5511800" y="4410075"/>
            <a:ext cx="328613"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V</a:t>
            </a:r>
            <a:endParaRPr lang="en-US" altLang="zh-CN" b="1">
              <a:ea typeface="宋体" charset="-122"/>
            </a:endParaRPr>
          </a:p>
        </p:txBody>
      </p:sp>
      <p:grpSp>
        <p:nvGrpSpPr>
          <p:cNvPr id="665689" name="Group 89"/>
          <p:cNvGrpSpPr>
            <a:grpSpLocks/>
          </p:cNvGrpSpPr>
          <p:nvPr/>
        </p:nvGrpSpPr>
        <p:grpSpPr bwMode="auto">
          <a:xfrm>
            <a:off x="5741988" y="2403475"/>
            <a:ext cx="3222625" cy="3113088"/>
            <a:chOff x="3617" y="1514"/>
            <a:chExt cx="2030" cy="1961"/>
          </a:xfrm>
        </p:grpSpPr>
        <p:sp>
          <p:nvSpPr>
            <p:cNvPr id="665648" name="Line 48"/>
            <p:cNvSpPr>
              <a:spLocks noChangeShapeType="1"/>
            </p:cNvSpPr>
            <p:nvPr/>
          </p:nvSpPr>
          <p:spPr bwMode="auto">
            <a:xfrm flipH="1" flipV="1">
              <a:off x="5075" y="2531"/>
              <a:ext cx="173" cy="29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49" name="Line 49"/>
            <p:cNvSpPr>
              <a:spLocks noChangeShapeType="1"/>
            </p:cNvSpPr>
            <p:nvPr/>
          </p:nvSpPr>
          <p:spPr bwMode="auto">
            <a:xfrm flipH="1">
              <a:off x="4102" y="1719"/>
              <a:ext cx="243" cy="24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50" name="Line 50"/>
            <p:cNvSpPr>
              <a:spLocks noChangeShapeType="1"/>
            </p:cNvSpPr>
            <p:nvPr/>
          </p:nvSpPr>
          <p:spPr bwMode="auto">
            <a:xfrm flipH="1" flipV="1">
              <a:off x="4458" y="1714"/>
              <a:ext cx="244" cy="2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51" name="Line 51"/>
            <p:cNvSpPr>
              <a:spLocks noChangeShapeType="1"/>
            </p:cNvSpPr>
            <p:nvPr/>
          </p:nvSpPr>
          <p:spPr bwMode="auto">
            <a:xfrm flipH="1">
              <a:off x="3808" y="2089"/>
              <a:ext cx="173" cy="29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52" name="Line 52"/>
            <p:cNvSpPr>
              <a:spLocks noChangeShapeType="1"/>
            </p:cNvSpPr>
            <p:nvPr/>
          </p:nvSpPr>
          <p:spPr bwMode="auto">
            <a:xfrm flipH="1" flipV="1">
              <a:off x="4031" y="2082"/>
              <a:ext cx="173" cy="29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53" name="Line 53"/>
            <p:cNvSpPr>
              <a:spLocks noChangeShapeType="1"/>
            </p:cNvSpPr>
            <p:nvPr/>
          </p:nvSpPr>
          <p:spPr bwMode="auto">
            <a:xfrm flipH="1" flipV="1">
              <a:off x="4828" y="2090"/>
              <a:ext cx="173" cy="29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54" name="Line 54"/>
            <p:cNvSpPr>
              <a:spLocks noChangeShapeType="1"/>
            </p:cNvSpPr>
            <p:nvPr/>
          </p:nvSpPr>
          <p:spPr bwMode="auto">
            <a:xfrm flipH="1">
              <a:off x="4566" y="2096"/>
              <a:ext cx="173" cy="29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55" name="Line 55"/>
            <p:cNvSpPr>
              <a:spLocks noChangeShapeType="1"/>
            </p:cNvSpPr>
            <p:nvPr/>
          </p:nvSpPr>
          <p:spPr bwMode="auto">
            <a:xfrm flipH="1">
              <a:off x="4793" y="2538"/>
              <a:ext cx="172" cy="29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56" name="Line 56"/>
            <p:cNvSpPr>
              <a:spLocks noChangeShapeType="1"/>
            </p:cNvSpPr>
            <p:nvPr/>
          </p:nvSpPr>
          <p:spPr bwMode="auto">
            <a:xfrm flipH="1" flipV="1">
              <a:off x="5268" y="2899"/>
              <a:ext cx="248" cy="427"/>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57" name="Line 57"/>
            <p:cNvSpPr>
              <a:spLocks noChangeShapeType="1"/>
            </p:cNvSpPr>
            <p:nvPr/>
          </p:nvSpPr>
          <p:spPr bwMode="auto">
            <a:xfrm flipH="1">
              <a:off x="5003" y="2875"/>
              <a:ext cx="275" cy="47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58" name="Oval 58"/>
            <p:cNvSpPr>
              <a:spLocks noChangeArrowheads="1"/>
            </p:cNvSpPr>
            <p:nvPr/>
          </p:nvSpPr>
          <p:spPr bwMode="auto">
            <a:xfrm>
              <a:off x="4662" y="1919"/>
              <a:ext cx="288" cy="288"/>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59" name="Oval 59"/>
            <p:cNvSpPr>
              <a:spLocks noChangeArrowheads="1"/>
            </p:cNvSpPr>
            <p:nvPr/>
          </p:nvSpPr>
          <p:spPr bwMode="auto">
            <a:xfrm>
              <a:off x="4260" y="1514"/>
              <a:ext cx="288" cy="288"/>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60" name="Oval 60"/>
            <p:cNvSpPr>
              <a:spLocks noChangeArrowheads="1"/>
            </p:cNvSpPr>
            <p:nvPr/>
          </p:nvSpPr>
          <p:spPr bwMode="auto">
            <a:xfrm>
              <a:off x="3861" y="1916"/>
              <a:ext cx="288" cy="288"/>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61" name="Oval 61"/>
            <p:cNvSpPr>
              <a:spLocks noChangeArrowheads="1"/>
            </p:cNvSpPr>
            <p:nvPr/>
          </p:nvSpPr>
          <p:spPr bwMode="auto">
            <a:xfrm>
              <a:off x="4429" y="2332"/>
              <a:ext cx="288" cy="288"/>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62" name="Oval 62"/>
            <p:cNvSpPr>
              <a:spLocks noChangeArrowheads="1"/>
            </p:cNvSpPr>
            <p:nvPr/>
          </p:nvSpPr>
          <p:spPr bwMode="auto">
            <a:xfrm>
              <a:off x="4645" y="2734"/>
              <a:ext cx="288" cy="288"/>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63" name="Oval 63"/>
            <p:cNvSpPr>
              <a:spLocks noChangeArrowheads="1"/>
            </p:cNvSpPr>
            <p:nvPr/>
          </p:nvSpPr>
          <p:spPr bwMode="auto">
            <a:xfrm>
              <a:off x="4876" y="3184"/>
              <a:ext cx="288" cy="288"/>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64" name="Oval 64"/>
            <p:cNvSpPr>
              <a:spLocks noChangeArrowheads="1"/>
            </p:cNvSpPr>
            <p:nvPr/>
          </p:nvSpPr>
          <p:spPr bwMode="auto">
            <a:xfrm>
              <a:off x="5341" y="3187"/>
              <a:ext cx="288" cy="288"/>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65" name="Oval 65"/>
            <p:cNvSpPr>
              <a:spLocks noChangeArrowheads="1"/>
            </p:cNvSpPr>
            <p:nvPr/>
          </p:nvSpPr>
          <p:spPr bwMode="auto">
            <a:xfrm>
              <a:off x="4893" y="2330"/>
              <a:ext cx="288" cy="288"/>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66" name="Oval 66"/>
            <p:cNvSpPr>
              <a:spLocks noChangeArrowheads="1"/>
            </p:cNvSpPr>
            <p:nvPr/>
          </p:nvSpPr>
          <p:spPr bwMode="auto">
            <a:xfrm>
              <a:off x="5130" y="2735"/>
              <a:ext cx="288" cy="288"/>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67" name="Oval 67"/>
            <p:cNvSpPr>
              <a:spLocks noChangeArrowheads="1"/>
            </p:cNvSpPr>
            <p:nvPr/>
          </p:nvSpPr>
          <p:spPr bwMode="auto">
            <a:xfrm>
              <a:off x="4084" y="2329"/>
              <a:ext cx="288" cy="288"/>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68" name="Oval 68"/>
            <p:cNvSpPr>
              <a:spLocks noChangeArrowheads="1"/>
            </p:cNvSpPr>
            <p:nvPr/>
          </p:nvSpPr>
          <p:spPr bwMode="auto">
            <a:xfrm>
              <a:off x="3628" y="2332"/>
              <a:ext cx="288" cy="288"/>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77" name="Text Box 77"/>
            <p:cNvSpPr txBox="1">
              <a:spLocks noChangeArrowheads="1"/>
            </p:cNvSpPr>
            <p:nvPr/>
          </p:nvSpPr>
          <p:spPr bwMode="auto">
            <a:xfrm>
              <a:off x="4702" y="1962"/>
              <a:ext cx="214"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H</a:t>
              </a:r>
              <a:endParaRPr lang="en-US" altLang="zh-CN" b="1">
                <a:ea typeface="宋体" charset="-122"/>
              </a:endParaRPr>
            </a:p>
          </p:txBody>
        </p:sp>
        <p:sp>
          <p:nvSpPr>
            <p:cNvPr id="665678" name="Text Box 78"/>
            <p:cNvSpPr txBox="1">
              <a:spLocks noChangeArrowheads="1"/>
            </p:cNvSpPr>
            <p:nvPr/>
          </p:nvSpPr>
          <p:spPr bwMode="auto">
            <a:xfrm>
              <a:off x="4303" y="1557"/>
              <a:ext cx="207"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V</a:t>
              </a:r>
              <a:endParaRPr lang="en-US" altLang="zh-CN" b="1">
                <a:ea typeface="宋体" charset="-122"/>
              </a:endParaRPr>
            </a:p>
          </p:txBody>
        </p:sp>
        <p:sp>
          <p:nvSpPr>
            <p:cNvPr id="665679" name="Text Box 79"/>
            <p:cNvSpPr txBox="1">
              <a:spLocks noChangeArrowheads="1"/>
            </p:cNvSpPr>
            <p:nvPr/>
          </p:nvSpPr>
          <p:spPr bwMode="auto">
            <a:xfrm>
              <a:off x="3901" y="1959"/>
              <a:ext cx="214"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H</a:t>
              </a:r>
              <a:endParaRPr lang="en-US" altLang="zh-CN" b="1">
                <a:ea typeface="宋体" charset="-122"/>
              </a:endParaRPr>
            </a:p>
          </p:txBody>
        </p:sp>
        <p:sp>
          <p:nvSpPr>
            <p:cNvPr id="665680" name="Text Box 80"/>
            <p:cNvSpPr txBox="1">
              <a:spLocks noChangeArrowheads="1"/>
            </p:cNvSpPr>
            <p:nvPr/>
          </p:nvSpPr>
          <p:spPr bwMode="auto">
            <a:xfrm>
              <a:off x="4415" y="2352"/>
              <a:ext cx="314"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altLang="zh-CN" i="1">
                  <a:ea typeface="宋体" charset="-122"/>
                </a:rPr>
                <a:t>d</a:t>
              </a:r>
            </a:p>
          </p:txBody>
        </p:sp>
        <p:sp>
          <p:nvSpPr>
            <p:cNvPr id="665681" name="Text Box 81"/>
            <p:cNvSpPr txBox="1">
              <a:spLocks noChangeArrowheads="1"/>
            </p:cNvSpPr>
            <p:nvPr/>
          </p:nvSpPr>
          <p:spPr bwMode="auto">
            <a:xfrm>
              <a:off x="4631" y="2754"/>
              <a:ext cx="314"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altLang="zh-CN" i="1">
                  <a:ea typeface="宋体" charset="-122"/>
                </a:rPr>
                <a:t>c</a:t>
              </a:r>
            </a:p>
          </p:txBody>
        </p:sp>
        <p:sp>
          <p:nvSpPr>
            <p:cNvPr id="665682" name="Text Box 82"/>
            <p:cNvSpPr txBox="1">
              <a:spLocks noChangeArrowheads="1"/>
            </p:cNvSpPr>
            <p:nvPr/>
          </p:nvSpPr>
          <p:spPr bwMode="auto">
            <a:xfrm>
              <a:off x="4868" y="3198"/>
              <a:ext cx="314"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altLang="zh-CN" i="1">
                  <a:ea typeface="宋体" charset="-122"/>
                </a:rPr>
                <a:t>e</a:t>
              </a:r>
            </a:p>
          </p:txBody>
        </p:sp>
        <p:sp>
          <p:nvSpPr>
            <p:cNvPr id="665683" name="Text Box 83"/>
            <p:cNvSpPr txBox="1">
              <a:spLocks noChangeArrowheads="1"/>
            </p:cNvSpPr>
            <p:nvPr/>
          </p:nvSpPr>
          <p:spPr bwMode="auto">
            <a:xfrm>
              <a:off x="5333" y="3219"/>
              <a:ext cx="314"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altLang="zh-CN" i="1">
                  <a:ea typeface="宋体" charset="-122"/>
                </a:rPr>
                <a:t>f</a:t>
              </a:r>
            </a:p>
          </p:txBody>
        </p:sp>
        <p:sp>
          <p:nvSpPr>
            <p:cNvPr id="665684" name="Text Box 84"/>
            <p:cNvSpPr txBox="1">
              <a:spLocks noChangeArrowheads="1"/>
            </p:cNvSpPr>
            <p:nvPr/>
          </p:nvSpPr>
          <p:spPr bwMode="auto">
            <a:xfrm>
              <a:off x="4933" y="2373"/>
              <a:ext cx="214"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H</a:t>
              </a:r>
              <a:endParaRPr lang="en-US" altLang="zh-CN" b="1">
                <a:ea typeface="宋体" charset="-122"/>
              </a:endParaRPr>
            </a:p>
          </p:txBody>
        </p:sp>
        <p:sp>
          <p:nvSpPr>
            <p:cNvPr id="665685" name="Text Box 85"/>
            <p:cNvSpPr txBox="1">
              <a:spLocks noChangeArrowheads="1"/>
            </p:cNvSpPr>
            <p:nvPr/>
          </p:nvSpPr>
          <p:spPr bwMode="auto">
            <a:xfrm>
              <a:off x="5176" y="2778"/>
              <a:ext cx="207"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V</a:t>
              </a:r>
              <a:endParaRPr lang="en-US" altLang="zh-CN" b="1">
                <a:ea typeface="宋体" charset="-122"/>
              </a:endParaRPr>
            </a:p>
          </p:txBody>
        </p:sp>
        <p:sp>
          <p:nvSpPr>
            <p:cNvPr id="665686" name="Text Box 86"/>
            <p:cNvSpPr txBox="1">
              <a:spLocks noChangeArrowheads="1"/>
            </p:cNvSpPr>
            <p:nvPr/>
          </p:nvSpPr>
          <p:spPr bwMode="auto">
            <a:xfrm>
              <a:off x="4076" y="2352"/>
              <a:ext cx="314"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altLang="zh-CN" i="1">
                  <a:ea typeface="宋体" charset="-122"/>
                </a:rPr>
                <a:t>b</a:t>
              </a:r>
            </a:p>
          </p:txBody>
        </p:sp>
        <p:sp>
          <p:nvSpPr>
            <p:cNvPr id="665687" name="Text Box 87"/>
            <p:cNvSpPr txBox="1">
              <a:spLocks noChangeArrowheads="1"/>
            </p:cNvSpPr>
            <p:nvPr/>
          </p:nvSpPr>
          <p:spPr bwMode="auto">
            <a:xfrm>
              <a:off x="3617" y="2352"/>
              <a:ext cx="314"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altLang="zh-CN" i="1">
                  <a:ea typeface="宋体" charset="-122"/>
                </a:rPr>
                <a:t>a</a:t>
              </a:r>
            </a:p>
          </p:txBody>
        </p:sp>
      </p:grpSp>
    </p:spTree>
    <p:extLst>
      <p:ext uri="{BB962C8B-B14F-4D97-AF65-F5344CB8AC3E}">
        <p14:creationId xmlns:p14="http://schemas.microsoft.com/office/powerpoint/2010/main" val="40769921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65689"/>
                                        </p:tgtEl>
                                        <p:attrNameLst>
                                          <p:attrName>style.visibility</p:attrName>
                                        </p:attrNameLst>
                                      </p:cBhvr>
                                      <p:to>
                                        <p:strVal val="visible"/>
                                      </p:to>
                                    </p:set>
                                    <p:animEffect transition="in" filter="dissolve">
                                      <p:cBhvr>
                                        <p:cTn id="7" dur="500"/>
                                        <p:tgtEl>
                                          <p:spTgt spid="6656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 name="Slide Number Placeholder 3"/>
          <p:cNvSpPr>
            <a:spLocks noGrp="1"/>
          </p:cNvSpPr>
          <p:nvPr>
            <p:ph type="sldNum" sz="quarter" idx="10"/>
          </p:nvPr>
        </p:nvSpPr>
        <p:spPr/>
        <p:txBody>
          <a:bodyPr/>
          <a:lstStyle/>
          <a:p>
            <a:fld id="{07F62560-A61C-433E-86DF-590CB06FC404}" type="slidenum">
              <a:rPr lang="en-US" altLang="de-DE"/>
              <a:pPr/>
              <a:t>13</a:t>
            </a:fld>
            <a:endParaRPr lang="en-US" altLang="de-DE"/>
          </a:p>
        </p:txBody>
      </p:sp>
      <p:sp>
        <p:nvSpPr>
          <p:cNvPr id="666628" name="Rectangle 4"/>
          <p:cNvSpPr>
            <a:spLocks noGrp="1" noChangeArrowheads="1"/>
          </p:cNvSpPr>
          <p:nvPr>
            <p:ph type="body" idx="1"/>
          </p:nvPr>
        </p:nvSpPr>
        <p:spPr>
          <a:xfrm>
            <a:off x="700088" y="1293813"/>
            <a:ext cx="8193087" cy="622300"/>
          </a:xfrm>
          <a:noFill/>
          <a:ln/>
        </p:spPr>
        <p:txBody>
          <a:bodyPr/>
          <a:lstStyle/>
          <a:p>
            <a:pPr marL="323850" indent="-323850" defTabSz="849313">
              <a:buFont typeface="Symbol" pitchFamily="18" charset="2"/>
              <a:buNone/>
              <a:tabLst>
                <a:tab pos="284163" algn="l"/>
                <a:tab pos="512763" algn="l"/>
              </a:tabLst>
            </a:pPr>
            <a:r>
              <a:rPr lang="de-DE"/>
              <a:t>Non-slicing floorplans (wheels)</a:t>
            </a:r>
            <a:endParaRPr lang="en-US" altLang="zh-CN">
              <a:ea typeface="宋体" charset="-122"/>
            </a:endParaRPr>
          </a:p>
        </p:txBody>
      </p:sp>
      <p:sp>
        <p:nvSpPr>
          <p:cNvPr id="666712" name="Rectangle 88"/>
          <p:cNvSpPr>
            <a:spLocks noChangeArrowheads="1"/>
          </p:cNvSpPr>
          <p:nvPr/>
        </p:nvSpPr>
        <p:spPr bwMode="auto">
          <a:xfrm>
            <a:off x="3136900" y="2859088"/>
            <a:ext cx="1651000" cy="1649412"/>
          </a:xfrm>
          <a:prstGeom prst="rect">
            <a:avLst/>
          </a:prstGeom>
          <a:solidFill>
            <a:srgbClr val="EAEAEA"/>
          </a:solidFill>
          <a:ln w="9525">
            <a:solidFill>
              <a:srgbClr val="B2B2B2"/>
            </a:solidFill>
            <a:miter lim="800000"/>
            <a:headEnd/>
            <a:tailEnd/>
          </a:ln>
          <a:effectLst>
            <a:outerShdw dist="35921" dir="2700000" algn="ctr" rotWithShape="0">
              <a:schemeClr val="bg2"/>
            </a:outerShdw>
          </a:effectLst>
        </p:spPr>
        <p:txBody>
          <a:bodyPr wrap="none" anchor="ctr"/>
          <a:lstStyle/>
          <a:p>
            <a:pPr eaLnBrk="1" hangingPunct="1"/>
            <a:endParaRPr lang="de-DE" sz="1800" i="1"/>
          </a:p>
        </p:txBody>
      </p:sp>
      <p:sp>
        <p:nvSpPr>
          <p:cNvPr id="666713" name="Rectangle 89"/>
          <p:cNvSpPr>
            <a:spLocks noChangeArrowheads="1"/>
          </p:cNvSpPr>
          <p:nvPr/>
        </p:nvSpPr>
        <p:spPr bwMode="auto">
          <a:xfrm>
            <a:off x="827088" y="2860675"/>
            <a:ext cx="1651000" cy="1649413"/>
          </a:xfrm>
          <a:prstGeom prst="rect">
            <a:avLst/>
          </a:prstGeom>
          <a:solidFill>
            <a:srgbClr val="EAEAEA"/>
          </a:solidFill>
          <a:ln w="9525">
            <a:solidFill>
              <a:srgbClr val="B2B2B2"/>
            </a:solidFill>
            <a:miter lim="800000"/>
            <a:headEnd/>
            <a:tailEnd/>
          </a:ln>
          <a:effectLst>
            <a:outerShdw dist="35921" dir="2700000" algn="ctr" rotWithShape="0">
              <a:schemeClr val="bg2"/>
            </a:outerShdw>
          </a:effectLst>
        </p:spPr>
        <p:txBody>
          <a:bodyPr wrap="none" anchor="ctr"/>
          <a:lstStyle/>
          <a:p>
            <a:pPr eaLnBrk="1" hangingPunct="1"/>
            <a:endParaRPr lang="de-DE" sz="1800" i="1"/>
          </a:p>
        </p:txBody>
      </p:sp>
      <p:sp>
        <p:nvSpPr>
          <p:cNvPr id="666714" name="Rectangle 90"/>
          <p:cNvSpPr>
            <a:spLocks noChangeArrowheads="1"/>
          </p:cNvSpPr>
          <p:nvPr/>
        </p:nvSpPr>
        <p:spPr bwMode="auto">
          <a:xfrm>
            <a:off x="3143250" y="2865438"/>
            <a:ext cx="1636713" cy="163830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6715" name="Line 91"/>
          <p:cNvSpPr>
            <a:spLocks noChangeShapeType="1"/>
          </p:cNvSpPr>
          <p:nvPr/>
        </p:nvSpPr>
        <p:spPr bwMode="auto">
          <a:xfrm>
            <a:off x="3136900" y="3963988"/>
            <a:ext cx="1098550"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716" name="Line 92"/>
          <p:cNvSpPr>
            <a:spLocks noChangeShapeType="1"/>
          </p:cNvSpPr>
          <p:nvPr/>
        </p:nvSpPr>
        <p:spPr bwMode="auto">
          <a:xfrm flipV="1">
            <a:off x="4235450" y="3414713"/>
            <a:ext cx="0" cy="10826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717" name="Line 93"/>
          <p:cNvSpPr>
            <a:spLocks noChangeShapeType="1"/>
          </p:cNvSpPr>
          <p:nvPr/>
        </p:nvSpPr>
        <p:spPr bwMode="auto">
          <a:xfrm>
            <a:off x="3687763" y="3414713"/>
            <a:ext cx="1096962"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718" name="Line 94"/>
          <p:cNvSpPr>
            <a:spLocks noChangeShapeType="1"/>
          </p:cNvSpPr>
          <p:nvPr/>
        </p:nvSpPr>
        <p:spPr bwMode="auto">
          <a:xfrm>
            <a:off x="3684588" y="2865438"/>
            <a:ext cx="1587" cy="109855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719" name="Rectangle 95"/>
          <p:cNvSpPr>
            <a:spLocks noChangeArrowheads="1"/>
          </p:cNvSpPr>
          <p:nvPr/>
        </p:nvSpPr>
        <p:spPr bwMode="auto">
          <a:xfrm>
            <a:off x="827088" y="2863850"/>
            <a:ext cx="1638300" cy="1639888"/>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6720" name="Line 96"/>
          <p:cNvSpPr>
            <a:spLocks noChangeShapeType="1"/>
          </p:cNvSpPr>
          <p:nvPr/>
        </p:nvSpPr>
        <p:spPr bwMode="auto">
          <a:xfrm>
            <a:off x="1363663" y="3378200"/>
            <a:ext cx="1587" cy="110013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721" name="Line 97"/>
          <p:cNvSpPr>
            <a:spLocks noChangeShapeType="1"/>
          </p:cNvSpPr>
          <p:nvPr/>
        </p:nvSpPr>
        <p:spPr bwMode="auto">
          <a:xfrm>
            <a:off x="1939925" y="2863850"/>
            <a:ext cx="1588" cy="107632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722" name="Line 98"/>
          <p:cNvSpPr>
            <a:spLocks noChangeShapeType="1"/>
          </p:cNvSpPr>
          <p:nvPr/>
        </p:nvSpPr>
        <p:spPr bwMode="auto">
          <a:xfrm>
            <a:off x="1368425" y="3933825"/>
            <a:ext cx="1095375"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723" name="Line 99"/>
          <p:cNvSpPr>
            <a:spLocks noChangeShapeType="1"/>
          </p:cNvSpPr>
          <p:nvPr/>
        </p:nvSpPr>
        <p:spPr bwMode="auto">
          <a:xfrm>
            <a:off x="841375" y="3378200"/>
            <a:ext cx="1095375"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724" name="Text Box 100"/>
          <p:cNvSpPr txBox="1">
            <a:spLocks noChangeArrowheads="1"/>
          </p:cNvSpPr>
          <p:nvPr/>
        </p:nvSpPr>
        <p:spPr bwMode="auto">
          <a:xfrm>
            <a:off x="4037013" y="29289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sz="1800" i="1">
                <a:ea typeface="宋体" charset="-122"/>
              </a:rPr>
              <a:t>b</a:t>
            </a:r>
            <a:endParaRPr lang="en-US" altLang="zh-CN" sz="1800" i="1">
              <a:ea typeface="宋体" charset="-122"/>
            </a:endParaRPr>
          </a:p>
        </p:txBody>
      </p:sp>
      <p:sp>
        <p:nvSpPr>
          <p:cNvPr id="666725" name="Text Box 101"/>
          <p:cNvSpPr txBox="1">
            <a:spLocks noChangeArrowheads="1"/>
          </p:cNvSpPr>
          <p:nvPr/>
        </p:nvSpPr>
        <p:spPr bwMode="auto">
          <a:xfrm>
            <a:off x="3535363" y="40433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sz="1800" i="1">
                <a:ea typeface="宋体" charset="-122"/>
              </a:rPr>
              <a:t>d</a:t>
            </a:r>
            <a:endParaRPr lang="en-US" altLang="zh-CN" sz="1800" i="1">
              <a:ea typeface="宋体" charset="-122"/>
            </a:endParaRPr>
          </a:p>
        </p:txBody>
      </p:sp>
      <p:sp>
        <p:nvSpPr>
          <p:cNvPr id="666726" name="Text Box 102"/>
          <p:cNvSpPr txBox="1">
            <a:spLocks noChangeArrowheads="1"/>
          </p:cNvSpPr>
          <p:nvPr/>
        </p:nvSpPr>
        <p:spPr bwMode="auto">
          <a:xfrm>
            <a:off x="3262313" y="32019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sz="1800" i="1">
                <a:ea typeface="宋体" charset="-122"/>
              </a:rPr>
              <a:t>a</a:t>
            </a:r>
            <a:endParaRPr lang="en-US" altLang="zh-CN" sz="1800" i="1">
              <a:ea typeface="宋体" charset="-122"/>
            </a:endParaRPr>
          </a:p>
        </p:txBody>
      </p:sp>
      <p:sp>
        <p:nvSpPr>
          <p:cNvPr id="666727" name="Text Box 103"/>
          <p:cNvSpPr txBox="1">
            <a:spLocks noChangeArrowheads="1"/>
          </p:cNvSpPr>
          <p:nvPr/>
        </p:nvSpPr>
        <p:spPr bwMode="auto">
          <a:xfrm>
            <a:off x="3808413" y="3482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sz="1800" i="1">
                <a:ea typeface="宋体" charset="-122"/>
              </a:rPr>
              <a:t>e</a:t>
            </a:r>
            <a:endParaRPr lang="en-US" altLang="zh-CN" sz="1800" i="1">
              <a:ea typeface="宋体" charset="-122"/>
            </a:endParaRPr>
          </a:p>
        </p:txBody>
      </p:sp>
      <p:sp>
        <p:nvSpPr>
          <p:cNvPr id="666728" name="Text Box 104"/>
          <p:cNvSpPr txBox="1">
            <a:spLocks noChangeArrowheads="1"/>
          </p:cNvSpPr>
          <p:nvPr/>
        </p:nvSpPr>
        <p:spPr bwMode="auto">
          <a:xfrm>
            <a:off x="4352925" y="3725863"/>
            <a:ext cx="298450" cy="366712"/>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sz="1800" i="1">
                <a:ea typeface="宋体" charset="-122"/>
              </a:rPr>
              <a:t>c</a:t>
            </a:r>
            <a:endParaRPr lang="en-US" altLang="zh-CN" sz="1800" i="1">
              <a:ea typeface="宋体" charset="-122"/>
            </a:endParaRPr>
          </a:p>
        </p:txBody>
      </p:sp>
      <p:sp>
        <p:nvSpPr>
          <p:cNvPr id="666729" name="Text Box 105"/>
          <p:cNvSpPr txBox="1">
            <a:spLocks noChangeArrowheads="1"/>
          </p:cNvSpPr>
          <p:nvPr/>
        </p:nvSpPr>
        <p:spPr bwMode="auto">
          <a:xfrm>
            <a:off x="923925" y="3694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sz="1800" i="1">
                <a:ea typeface="宋体" charset="-122"/>
              </a:rPr>
              <a:t>a</a:t>
            </a:r>
            <a:endParaRPr lang="en-US" altLang="zh-CN" sz="1800" i="1">
              <a:ea typeface="宋体" charset="-122"/>
            </a:endParaRPr>
          </a:p>
        </p:txBody>
      </p:sp>
      <p:sp>
        <p:nvSpPr>
          <p:cNvPr id="666730" name="Text Box 106"/>
          <p:cNvSpPr txBox="1">
            <a:spLocks noChangeArrowheads="1"/>
          </p:cNvSpPr>
          <p:nvPr/>
        </p:nvSpPr>
        <p:spPr bwMode="auto">
          <a:xfrm>
            <a:off x="1244600" y="2925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sz="1800" i="1">
                <a:ea typeface="宋体" charset="-122"/>
              </a:rPr>
              <a:t>b</a:t>
            </a:r>
            <a:endParaRPr lang="en-US" altLang="zh-CN" sz="1800" i="1">
              <a:ea typeface="宋体" charset="-122"/>
            </a:endParaRPr>
          </a:p>
        </p:txBody>
      </p:sp>
      <p:sp>
        <p:nvSpPr>
          <p:cNvPr id="666731" name="Text Box 107"/>
          <p:cNvSpPr txBox="1">
            <a:spLocks noChangeArrowheads="1"/>
          </p:cNvSpPr>
          <p:nvPr/>
        </p:nvSpPr>
        <p:spPr bwMode="auto">
          <a:xfrm>
            <a:off x="2046288" y="3184525"/>
            <a:ext cx="298450" cy="366713"/>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sz="1800" i="1">
                <a:ea typeface="宋体" charset="-122"/>
              </a:rPr>
              <a:t>c</a:t>
            </a:r>
            <a:endParaRPr lang="en-US" altLang="zh-CN" sz="1800" i="1">
              <a:ea typeface="宋体" charset="-122"/>
            </a:endParaRPr>
          </a:p>
        </p:txBody>
      </p:sp>
      <p:sp>
        <p:nvSpPr>
          <p:cNvPr id="666732" name="Text Box 108"/>
          <p:cNvSpPr txBox="1">
            <a:spLocks noChangeArrowheads="1"/>
          </p:cNvSpPr>
          <p:nvPr/>
        </p:nvSpPr>
        <p:spPr bwMode="auto">
          <a:xfrm>
            <a:off x="1751013" y="40433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sz="1800" i="1">
                <a:ea typeface="宋体" charset="-122"/>
              </a:rPr>
              <a:t>d</a:t>
            </a:r>
            <a:endParaRPr lang="en-US" altLang="zh-CN" sz="1800" i="1">
              <a:ea typeface="宋体" charset="-122"/>
            </a:endParaRPr>
          </a:p>
        </p:txBody>
      </p:sp>
      <p:sp>
        <p:nvSpPr>
          <p:cNvPr id="666733" name="Text Box 109"/>
          <p:cNvSpPr txBox="1">
            <a:spLocks noChangeArrowheads="1"/>
          </p:cNvSpPr>
          <p:nvPr/>
        </p:nvSpPr>
        <p:spPr bwMode="auto">
          <a:xfrm>
            <a:off x="1495425" y="3440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sz="1800" i="1">
                <a:ea typeface="宋体" charset="-122"/>
              </a:rPr>
              <a:t>e</a:t>
            </a:r>
            <a:endParaRPr lang="en-US" altLang="zh-CN" sz="1800" i="1">
              <a:ea typeface="宋体" charset="-122"/>
            </a:endParaRPr>
          </a:p>
        </p:txBody>
      </p:sp>
    </p:spTree>
    <p:extLst>
      <p:ext uri="{BB962C8B-B14F-4D97-AF65-F5344CB8AC3E}">
        <p14:creationId xmlns:p14="http://schemas.microsoft.com/office/powerpoint/2010/main" val="41265230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 name="Slide Number Placeholder 3"/>
          <p:cNvSpPr>
            <a:spLocks noGrp="1"/>
          </p:cNvSpPr>
          <p:nvPr>
            <p:ph type="sldNum" sz="quarter" idx="10"/>
          </p:nvPr>
        </p:nvSpPr>
        <p:spPr/>
        <p:txBody>
          <a:bodyPr/>
          <a:lstStyle/>
          <a:p>
            <a:fld id="{3D63D548-9C37-4557-ABD9-88F0A3C6F095}" type="slidenum">
              <a:rPr lang="en-US" altLang="de-DE"/>
              <a:pPr/>
              <a:t>14</a:t>
            </a:fld>
            <a:endParaRPr lang="en-US" altLang="de-DE"/>
          </a:p>
        </p:txBody>
      </p:sp>
      <p:sp>
        <p:nvSpPr>
          <p:cNvPr id="667652" name="Rectangle 4"/>
          <p:cNvSpPr>
            <a:spLocks noGrp="1" noChangeArrowheads="1"/>
          </p:cNvSpPr>
          <p:nvPr>
            <p:ph type="body" idx="1"/>
          </p:nvPr>
        </p:nvSpPr>
        <p:spPr>
          <a:xfrm>
            <a:off x="700088" y="1293813"/>
            <a:ext cx="8193087" cy="622300"/>
          </a:xfrm>
          <a:noFill/>
          <a:ln/>
        </p:spPr>
        <p:txBody>
          <a:bodyPr>
            <a:normAutofit fontScale="77500" lnSpcReduction="20000"/>
          </a:bodyPr>
          <a:lstStyle/>
          <a:p>
            <a:pPr marL="323850" indent="-323850" defTabSz="849313">
              <a:buFont typeface="Symbol" pitchFamily="18" charset="2"/>
              <a:buNone/>
              <a:tabLst>
                <a:tab pos="284163" algn="l"/>
                <a:tab pos="512763" algn="l"/>
              </a:tabLst>
            </a:pPr>
            <a:r>
              <a:rPr lang="de-DE" dirty="0"/>
              <a:t>Floorplan tree: Tree that represents a hierarchical floorplan</a:t>
            </a:r>
            <a:endParaRPr lang="en-US" altLang="zh-CN" dirty="0">
              <a:ea typeface="宋体" charset="-122"/>
            </a:endParaRPr>
          </a:p>
        </p:txBody>
      </p:sp>
      <p:sp>
        <p:nvSpPr>
          <p:cNvPr id="667675" name="Line 27"/>
          <p:cNvSpPr>
            <a:spLocks noChangeShapeType="1"/>
          </p:cNvSpPr>
          <p:nvPr/>
        </p:nvSpPr>
        <p:spPr bwMode="auto">
          <a:xfrm>
            <a:off x="6843713" y="3597275"/>
            <a:ext cx="0" cy="8191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76" name="Line 28"/>
          <p:cNvSpPr>
            <a:spLocks noChangeShapeType="1"/>
          </p:cNvSpPr>
          <p:nvPr/>
        </p:nvSpPr>
        <p:spPr bwMode="auto">
          <a:xfrm flipH="1">
            <a:off x="6272213" y="3602038"/>
            <a:ext cx="566737" cy="7905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77" name="Line 29"/>
          <p:cNvSpPr>
            <a:spLocks noChangeShapeType="1"/>
          </p:cNvSpPr>
          <p:nvPr/>
        </p:nvSpPr>
        <p:spPr bwMode="auto">
          <a:xfrm flipH="1">
            <a:off x="5700713" y="3597275"/>
            <a:ext cx="1147762" cy="8001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78" name="Line 30"/>
          <p:cNvSpPr>
            <a:spLocks noChangeShapeType="1"/>
          </p:cNvSpPr>
          <p:nvPr/>
        </p:nvSpPr>
        <p:spPr bwMode="auto">
          <a:xfrm>
            <a:off x="6853238" y="3616325"/>
            <a:ext cx="566737" cy="7905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79" name="Line 31"/>
          <p:cNvSpPr>
            <a:spLocks noChangeShapeType="1"/>
          </p:cNvSpPr>
          <p:nvPr/>
        </p:nvSpPr>
        <p:spPr bwMode="auto">
          <a:xfrm>
            <a:off x="6858000" y="3611563"/>
            <a:ext cx="1147763" cy="8001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80" name="Line 32"/>
          <p:cNvSpPr>
            <a:spLocks noChangeShapeType="1"/>
          </p:cNvSpPr>
          <p:nvPr/>
        </p:nvSpPr>
        <p:spPr bwMode="auto">
          <a:xfrm flipH="1">
            <a:off x="4057650" y="3611563"/>
            <a:ext cx="442913" cy="7683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81" name="Line 33"/>
          <p:cNvSpPr>
            <a:spLocks noChangeShapeType="1"/>
          </p:cNvSpPr>
          <p:nvPr/>
        </p:nvSpPr>
        <p:spPr bwMode="auto">
          <a:xfrm>
            <a:off x="4500563" y="3611563"/>
            <a:ext cx="438150" cy="7588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82" name="Line 34"/>
          <p:cNvSpPr>
            <a:spLocks noChangeShapeType="1"/>
          </p:cNvSpPr>
          <p:nvPr/>
        </p:nvSpPr>
        <p:spPr bwMode="auto">
          <a:xfrm flipH="1">
            <a:off x="4500563" y="2959100"/>
            <a:ext cx="1181100" cy="6826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83" name="Line 35"/>
          <p:cNvSpPr>
            <a:spLocks noChangeShapeType="1"/>
          </p:cNvSpPr>
          <p:nvPr/>
        </p:nvSpPr>
        <p:spPr bwMode="auto">
          <a:xfrm>
            <a:off x="5672138" y="2959100"/>
            <a:ext cx="1155700" cy="6667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84" name="Line 36"/>
          <p:cNvSpPr>
            <a:spLocks noChangeShapeType="1"/>
          </p:cNvSpPr>
          <p:nvPr/>
        </p:nvSpPr>
        <p:spPr bwMode="auto">
          <a:xfrm flipH="1">
            <a:off x="7516813" y="2954338"/>
            <a:ext cx="379412" cy="6572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85" name="Line 37"/>
          <p:cNvSpPr>
            <a:spLocks noChangeShapeType="1"/>
          </p:cNvSpPr>
          <p:nvPr/>
        </p:nvSpPr>
        <p:spPr bwMode="auto">
          <a:xfrm>
            <a:off x="7900988" y="2959100"/>
            <a:ext cx="382587" cy="6619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86" name="Line 38"/>
          <p:cNvSpPr>
            <a:spLocks noChangeShapeType="1"/>
          </p:cNvSpPr>
          <p:nvPr/>
        </p:nvSpPr>
        <p:spPr bwMode="auto">
          <a:xfrm>
            <a:off x="6800850" y="2325688"/>
            <a:ext cx="1096963" cy="63341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87" name="Line 39"/>
          <p:cNvSpPr>
            <a:spLocks noChangeShapeType="1"/>
          </p:cNvSpPr>
          <p:nvPr/>
        </p:nvSpPr>
        <p:spPr bwMode="auto">
          <a:xfrm flipH="1">
            <a:off x="5726113" y="2325688"/>
            <a:ext cx="1079500" cy="623887"/>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88" name="Rectangle 40"/>
          <p:cNvSpPr>
            <a:spLocks noChangeArrowheads="1"/>
          </p:cNvSpPr>
          <p:nvPr/>
        </p:nvSpPr>
        <p:spPr bwMode="auto">
          <a:xfrm>
            <a:off x="850900" y="2171700"/>
            <a:ext cx="2349500" cy="2347913"/>
          </a:xfrm>
          <a:prstGeom prst="rect">
            <a:avLst/>
          </a:prstGeom>
          <a:solidFill>
            <a:srgbClr val="EAEAEA"/>
          </a:solidFill>
          <a:ln w="9525">
            <a:solidFill>
              <a:srgbClr val="B2B2B2"/>
            </a:solidFill>
            <a:miter lim="800000"/>
            <a:headEnd/>
            <a:tailEnd/>
          </a:ln>
          <a:effectLst>
            <a:outerShdw dist="35921" dir="2700000" algn="ctr" rotWithShape="0">
              <a:schemeClr val="bg2"/>
            </a:outerShdw>
          </a:effectLst>
        </p:spPr>
        <p:txBody>
          <a:bodyPr wrap="none" anchor="ctr"/>
          <a:lstStyle/>
          <a:p>
            <a:pPr eaLnBrk="1" hangingPunct="1"/>
            <a:endParaRPr lang="de-DE" i="1">
              <a:ea typeface="宋体" charset="-122"/>
            </a:endParaRPr>
          </a:p>
        </p:txBody>
      </p:sp>
      <p:sp>
        <p:nvSpPr>
          <p:cNvPr id="667689" name="Rectangle 41"/>
          <p:cNvSpPr>
            <a:spLocks noChangeArrowheads="1"/>
          </p:cNvSpPr>
          <p:nvPr/>
        </p:nvSpPr>
        <p:spPr bwMode="auto">
          <a:xfrm>
            <a:off x="1520825" y="2171700"/>
            <a:ext cx="1677988" cy="1677988"/>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7690" name="Line 42"/>
          <p:cNvSpPr>
            <a:spLocks noChangeShapeType="1"/>
          </p:cNvSpPr>
          <p:nvPr/>
        </p:nvSpPr>
        <p:spPr bwMode="auto">
          <a:xfrm>
            <a:off x="2079625" y="2674938"/>
            <a:ext cx="0" cy="117475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7691" name="Line 43"/>
          <p:cNvSpPr>
            <a:spLocks noChangeShapeType="1"/>
          </p:cNvSpPr>
          <p:nvPr/>
        </p:nvSpPr>
        <p:spPr bwMode="auto">
          <a:xfrm>
            <a:off x="2652713" y="2171700"/>
            <a:ext cx="1587" cy="10953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7692" name="Line 44"/>
          <p:cNvSpPr>
            <a:spLocks noChangeShapeType="1"/>
          </p:cNvSpPr>
          <p:nvPr/>
        </p:nvSpPr>
        <p:spPr bwMode="auto">
          <a:xfrm>
            <a:off x="2071688" y="3260725"/>
            <a:ext cx="1112837"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7693" name="Line 45"/>
          <p:cNvSpPr>
            <a:spLocks noChangeShapeType="1"/>
          </p:cNvSpPr>
          <p:nvPr/>
        </p:nvSpPr>
        <p:spPr bwMode="auto">
          <a:xfrm>
            <a:off x="1517650" y="2674938"/>
            <a:ext cx="1131888"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7694" name="Rectangle 46"/>
          <p:cNvSpPr>
            <a:spLocks noChangeArrowheads="1"/>
          </p:cNvSpPr>
          <p:nvPr/>
        </p:nvSpPr>
        <p:spPr bwMode="auto">
          <a:xfrm>
            <a:off x="850900" y="2171700"/>
            <a:ext cx="669925" cy="16779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695" name="Line 47"/>
          <p:cNvSpPr>
            <a:spLocks noChangeShapeType="1"/>
          </p:cNvSpPr>
          <p:nvPr/>
        </p:nvSpPr>
        <p:spPr bwMode="auto">
          <a:xfrm>
            <a:off x="850900" y="3009900"/>
            <a:ext cx="6699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96" name="Rectangle 48"/>
          <p:cNvSpPr>
            <a:spLocks noChangeArrowheads="1"/>
          </p:cNvSpPr>
          <p:nvPr/>
        </p:nvSpPr>
        <p:spPr bwMode="auto">
          <a:xfrm>
            <a:off x="850900" y="3849688"/>
            <a:ext cx="2347913" cy="66992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697" name="Line 49"/>
          <p:cNvSpPr>
            <a:spLocks noChangeShapeType="1"/>
          </p:cNvSpPr>
          <p:nvPr/>
        </p:nvSpPr>
        <p:spPr bwMode="auto">
          <a:xfrm>
            <a:off x="850900" y="4184650"/>
            <a:ext cx="234791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7698" name="Text Box 50"/>
          <p:cNvSpPr txBox="1">
            <a:spLocks noChangeArrowheads="1"/>
          </p:cNvSpPr>
          <p:nvPr/>
        </p:nvSpPr>
        <p:spPr bwMode="auto">
          <a:xfrm>
            <a:off x="1031875" y="3232150"/>
            <a:ext cx="3048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i="1">
                <a:ea typeface="宋体" charset="-122"/>
              </a:rPr>
              <a:t>a</a:t>
            </a:r>
            <a:endParaRPr lang="en-US" altLang="zh-CN" i="1">
              <a:ea typeface="宋体" charset="-122"/>
            </a:endParaRPr>
          </a:p>
        </p:txBody>
      </p:sp>
      <p:sp>
        <p:nvSpPr>
          <p:cNvPr id="667699" name="Text Box 51"/>
          <p:cNvSpPr txBox="1">
            <a:spLocks noChangeArrowheads="1"/>
          </p:cNvSpPr>
          <p:nvPr/>
        </p:nvSpPr>
        <p:spPr bwMode="auto">
          <a:xfrm>
            <a:off x="1038225" y="2389188"/>
            <a:ext cx="3048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i="1">
                <a:ea typeface="宋体" charset="-122"/>
              </a:rPr>
              <a:t>b</a:t>
            </a:r>
            <a:endParaRPr lang="en-US" altLang="zh-CN" i="1">
              <a:ea typeface="宋体" charset="-122"/>
            </a:endParaRPr>
          </a:p>
        </p:txBody>
      </p:sp>
      <p:sp>
        <p:nvSpPr>
          <p:cNvPr id="667700" name="Text Box 52"/>
          <p:cNvSpPr txBox="1">
            <a:spLocks noChangeArrowheads="1"/>
          </p:cNvSpPr>
          <p:nvPr/>
        </p:nvSpPr>
        <p:spPr bwMode="auto">
          <a:xfrm>
            <a:off x="1646238" y="3036888"/>
            <a:ext cx="2921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i="1">
                <a:ea typeface="宋体" charset="-122"/>
              </a:rPr>
              <a:t>c</a:t>
            </a:r>
            <a:endParaRPr lang="en-US" altLang="zh-CN" i="1">
              <a:ea typeface="宋体" charset="-122"/>
            </a:endParaRPr>
          </a:p>
        </p:txBody>
      </p:sp>
      <p:sp>
        <p:nvSpPr>
          <p:cNvPr id="667701" name="Text Box 53"/>
          <p:cNvSpPr txBox="1">
            <a:spLocks noChangeArrowheads="1"/>
          </p:cNvSpPr>
          <p:nvPr/>
        </p:nvSpPr>
        <p:spPr bwMode="auto">
          <a:xfrm>
            <a:off x="1935163" y="2230438"/>
            <a:ext cx="3048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i="1">
                <a:ea typeface="宋体" charset="-122"/>
              </a:rPr>
              <a:t>d</a:t>
            </a:r>
            <a:endParaRPr lang="en-US" altLang="zh-CN" i="1">
              <a:ea typeface="宋体" charset="-122"/>
            </a:endParaRPr>
          </a:p>
        </p:txBody>
      </p:sp>
      <p:sp>
        <p:nvSpPr>
          <p:cNvPr id="667702" name="Text Box 54"/>
          <p:cNvSpPr txBox="1">
            <a:spLocks noChangeArrowheads="1"/>
          </p:cNvSpPr>
          <p:nvPr/>
        </p:nvSpPr>
        <p:spPr bwMode="auto">
          <a:xfrm>
            <a:off x="2776538" y="2492375"/>
            <a:ext cx="3048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i="1">
                <a:ea typeface="宋体" charset="-122"/>
              </a:rPr>
              <a:t>e</a:t>
            </a:r>
            <a:endParaRPr lang="en-US" altLang="zh-CN" i="1">
              <a:ea typeface="宋体" charset="-122"/>
            </a:endParaRPr>
          </a:p>
        </p:txBody>
      </p:sp>
      <p:sp>
        <p:nvSpPr>
          <p:cNvPr id="667703" name="Text Box 55"/>
          <p:cNvSpPr txBox="1">
            <a:spLocks noChangeArrowheads="1"/>
          </p:cNvSpPr>
          <p:nvPr/>
        </p:nvSpPr>
        <p:spPr bwMode="auto">
          <a:xfrm>
            <a:off x="2503488" y="3378200"/>
            <a:ext cx="2952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de-DE" altLang="zh-CN" i="1">
                <a:ea typeface="宋体" charset="-122"/>
              </a:rPr>
              <a:t>f</a:t>
            </a:r>
            <a:endParaRPr lang="en-US" altLang="zh-CN" i="1">
              <a:ea typeface="宋体" charset="-122"/>
            </a:endParaRPr>
          </a:p>
        </p:txBody>
      </p:sp>
      <p:sp>
        <p:nvSpPr>
          <p:cNvPr id="667704" name="Text Box 56"/>
          <p:cNvSpPr txBox="1">
            <a:spLocks noChangeArrowheads="1"/>
          </p:cNvSpPr>
          <p:nvPr/>
        </p:nvSpPr>
        <p:spPr bwMode="auto">
          <a:xfrm>
            <a:off x="2214563" y="2767013"/>
            <a:ext cx="3048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i="1">
                <a:ea typeface="宋体" charset="-122"/>
              </a:rPr>
              <a:t>g</a:t>
            </a:r>
            <a:endParaRPr lang="en-US" altLang="zh-CN" i="1">
              <a:ea typeface="宋体" charset="-122"/>
            </a:endParaRPr>
          </a:p>
        </p:txBody>
      </p:sp>
      <p:sp>
        <p:nvSpPr>
          <p:cNvPr id="667705" name="Text Box 57"/>
          <p:cNvSpPr txBox="1">
            <a:spLocks noChangeArrowheads="1"/>
          </p:cNvSpPr>
          <p:nvPr/>
        </p:nvSpPr>
        <p:spPr bwMode="auto">
          <a:xfrm>
            <a:off x="1846263" y="3833813"/>
            <a:ext cx="30480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i="1">
                <a:ea typeface="宋体" charset="-122"/>
              </a:rPr>
              <a:t>h</a:t>
            </a:r>
            <a:endParaRPr lang="en-US" altLang="zh-CN" i="1">
              <a:ea typeface="宋体" charset="-122"/>
            </a:endParaRPr>
          </a:p>
        </p:txBody>
      </p:sp>
      <p:sp>
        <p:nvSpPr>
          <p:cNvPr id="667706" name="Text Box 58"/>
          <p:cNvSpPr txBox="1">
            <a:spLocks noChangeArrowheads="1"/>
          </p:cNvSpPr>
          <p:nvPr/>
        </p:nvSpPr>
        <p:spPr bwMode="auto">
          <a:xfrm>
            <a:off x="1874838" y="4183063"/>
            <a:ext cx="23177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i="1">
                <a:ea typeface="宋体" charset="-122"/>
              </a:rPr>
              <a:t>i</a:t>
            </a:r>
            <a:endParaRPr lang="en-US" altLang="zh-CN" i="1">
              <a:ea typeface="宋体" charset="-122"/>
            </a:endParaRPr>
          </a:p>
        </p:txBody>
      </p:sp>
      <p:sp>
        <p:nvSpPr>
          <p:cNvPr id="667707" name="Oval 59"/>
          <p:cNvSpPr>
            <a:spLocks noChangeArrowheads="1"/>
          </p:cNvSpPr>
          <p:nvPr/>
        </p:nvSpPr>
        <p:spPr bwMode="auto">
          <a:xfrm>
            <a:off x="7666038" y="2733675"/>
            <a:ext cx="455612" cy="457200"/>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08" name="Text Box 60"/>
          <p:cNvSpPr txBox="1">
            <a:spLocks noChangeArrowheads="1"/>
          </p:cNvSpPr>
          <p:nvPr/>
        </p:nvSpPr>
        <p:spPr bwMode="auto">
          <a:xfrm>
            <a:off x="7737475" y="2795588"/>
            <a:ext cx="33972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H</a:t>
            </a:r>
            <a:endParaRPr lang="en-US" altLang="zh-CN" b="1">
              <a:ea typeface="宋体" charset="-122"/>
            </a:endParaRPr>
          </a:p>
        </p:txBody>
      </p:sp>
      <p:sp>
        <p:nvSpPr>
          <p:cNvPr id="667709" name="Oval 61"/>
          <p:cNvSpPr>
            <a:spLocks noChangeArrowheads="1"/>
          </p:cNvSpPr>
          <p:nvPr/>
        </p:nvSpPr>
        <p:spPr bwMode="auto">
          <a:xfrm>
            <a:off x="6577013" y="2103438"/>
            <a:ext cx="455612" cy="457200"/>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10" name="Text Box 62"/>
          <p:cNvSpPr txBox="1">
            <a:spLocks noChangeArrowheads="1"/>
          </p:cNvSpPr>
          <p:nvPr/>
        </p:nvSpPr>
        <p:spPr bwMode="auto">
          <a:xfrm>
            <a:off x="6635750" y="2160588"/>
            <a:ext cx="33972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H</a:t>
            </a:r>
            <a:endParaRPr lang="en-US" altLang="zh-CN" b="1">
              <a:ea typeface="宋体" charset="-122"/>
            </a:endParaRPr>
          </a:p>
        </p:txBody>
      </p:sp>
      <p:sp>
        <p:nvSpPr>
          <p:cNvPr id="667711" name="Text Box 63"/>
          <p:cNvSpPr txBox="1">
            <a:spLocks noChangeArrowheads="1"/>
          </p:cNvSpPr>
          <p:nvPr/>
        </p:nvSpPr>
        <p:spPr bwMode="auto">
          <a:xfrm>
            <a:off x="4332288" y="3451225"/>
            <a:ext cx="33972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1" hangingPunct="1"/>
            <a:r>
              <a:rPr lang="de-DE" b="1">
                <a:ea typeface="宋体" charset="-122"/>
              </a:rPr>
              <a:t>H</a:t>
            </a:r>
            <a:endParaRPr lang="en-US" altLang="zh-CN" b="1">
              <a:ea typeface="宋体" charset="-122"/>
            </a:endParaRPr>
          </a:p>
        </p:txBody>
      </p:sp>
      <p:sp>
        <p:nvSpPr>
          <p:cNvPr id="667712" name="Oval 64"/>
          <p:cNvSpPr>
            <a:spLocks noChangeArrowheads="1"/>
          </p:cNvSpPr>
          <p:nvPr/>
        </p:nvSpPr>
        <p:spPr bwMode="auto">
          <a:xfrm>
            <a:off x="4278313" y="3387725"/>
            <a:ext cx="455612" cy="457200"/>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13" name="Text Box 65"/>
          <p:cNvSpPr txBox="1">
            <a:spLocks noChangeArrowheads="1"/>
          </p:cNvSpPr>
          <p:nvPr/>
        </p:nvSpPr>
        <p:spPr bwMode="auto">
          <a:xfrm>
            <a:off x="4335463" y="3444875"/>
            <a:ext cx="33972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H</a:t>
            </a:r>
            <a:endParaRPr lang="en-US" altLang="zh-CN" b="1">
              <a:ea typeface="宋体" charset="-122"/>
            </a:endParaRPr>
          </a:p>
        </p:txBody>
      </p:sp>
      <p:sp>
        <p:nvSpPr>
          <p:cNvPr id="667714" name="Oval 66"/>
          <p:cNvSpPr>
            <a:spLocks noChangeArrowheads="1"/>
          </p:cNvSpPr>
          <p:nvPr/>
        </p:nvSpPr>
        <p:spPr bwMode="auto">
          <a:xfrm>
            <a:off x="5461000" y="2733675"/>
            <a:ext cx="455613" cy="457200"/>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15" name="Text Box 67"/>
          <p:cNvSpPr txBox="1">
            <a:spLocks noChangeArrowheads="1"/>
          </p:cNvSpPr>
          <p:nvPr/>
        </p:nvSpPr>
        <p:spPr bwMode="auto">
          <a:xfrm>
            <a:off x="5524500" y="2790825"/>
            <a:ext cx="328613"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V</a:t>
            </a:r>
            <a:endParaRPr lang="en-US" altLang="zh-CN" b="1">
              <a:ea typeface="宋体" charset="-122"/>
            </a:endParaRPr>
          </a:p>
        </p:txBody>
      </p:sp>
      <p:sp>
        <p:nvSpPr>
          <p:cNvPr id="667716" name="Oval 68"/>
          <p:cNvSpPr>
            <a:spLocks noChangeArrowheads="1"/>
          </p:cNvSpPr>
          <p:nvPr/>
        </p:nvSpPr>
        <p:spPr bwMode="auto">
          <a:xfrm>
            <a:off x="6615113" y="3386138"/>
            <a:ext cx="455612" cy="457200"/>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17" name="Text Box 69"/>
          <p:cNvSpPr txBox="1">
            <a:spLocks noChangeArrowheads="1"/>
          </p:cNvSpPr>
          <p:nvPr/>
        </p:nvSpPr>
        <p:spPr bwMode="auto">
          <a:xfrm>
            <a:off x="6651625" y="3448050"/>
            <a:ext cx="38735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W</a:t>
            </a:r>
            <a:endParaRPr lang="en-US" altLang="zh-CN" b="1">
              <a:ea typeface="宋体" charset="-122"/>
            </a:endParaRPr>
          </a:p>
        </p:txBody>
      </p:sp>
      <p:sp>
        <p:nvSpPr>
          <p:cNvPr id="667718" name="Oval 70"/>
          <p:cNvSpPr>
            <a:spLocks noChangeArrowheads="1"/>
          </p:cNvSpPr>
          <p:nvPr/>
        </p:nvSpPr>
        <p:spPr bwMode="auto">
          <a:xfrm>
            <a:off x="7302500" y="3389313"/>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19" name="Text Box 71"/>
          <p:cNvSpPr txBox="1">
            <a:spLocks noChangeArrowheads="1"/>
          </p:cNvSpPr>
          <p:nvPr/>
        </p:nvSpPr>
        <p:spPr bwMode="auto">
          <a:xfrm>
            <a:off x="7285038" y="3419475"/>
            <a:ext cx="4984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i="1">
                <a:ea typeface="宋体" charset="-122"/>
              </a:rPr>
              <a:t>h</a:t>
            </a:r>
          </a:p>
        </p:txBody>
      </p:sp>
      <p:sp>
        <p:nvSpPr>
          <p:cNvPr id="667720" name="Oval 72"/>
          <p:cNvSpPr>
            <a:spLocks noChangeArrowheads="1"/>
          </p:cNvSpPr>
          <p:nvPr/>
        </p:nvSpPr>
        <p:spPr bwMode="auto">
          <a:xfrm>
            <a:off x="8047038" y="3390900"/>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21" name="Text Box 73"/>
          <p:cNvSpPr txBox="1">
            <a:spLocks noChangeArrowheads="1"/>
          </p:cNvSpPr>
          <p:nvPr/>
        </p:nvSpPr>
        <p:spPr bwMode="auto">
          <a:xfrm>
            <a:off x="8034338" y="3430588"/>
            <a:ext cx="49847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i="1">
                <a:ea typeface="宋体" charset="-122"/>
              </a:rPr>
              <a:t>i</a:t>
            </a:r>
          </a:p>
        </p:txBody>
      </p:sp>
      <p:sp>
        <p:nvSpPr>
          <p:cNvPr id="667722" name="Oval 74"/>
          <p:cNvSpPr>
            <a:spLocks noChangeArrowheads="1"/>
          </p:cNvSpPr>
          <p:nvPr/>
        </p:nvSpPr>
        <p:spPr bwMode="auto">
          <a:xfrm>
            <a:off x="5481638" y="4148138"/>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23" name="Text Box 75"/>
          <p:cNvSpPr txBox="1">
            <a:spLocks noChangeArrowheads="1"/>
          </p:cNvSpPr>
          <p:nvPr/>
        </p:nvSpPr>
        <p:spPr bwMode="auto">
          <a:xfrm>
            <a:off x="5459413" y="4173538"/>
            <a:ext cx="49847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i="1">
                <a:ea typeface="宋体" charset="-122"/>
              </a:rPr>
              <a:t>c</a:t>
            </a:r>
          </a:p>
        </p:txBody>
      </p:sp>
      <p:sp>
        <p:nvSpPr>
          <p:cNvPr id="667724" name="Oval 76"/>
          <p:cNvSpPr>
            <a:spLocks noChangeArrowheads="1"/>
          </p:cNvSpPr>
          <p:nvPr/>
        </p:nvSpPr>
        <p:spPr bwMode="auto">
          <a:xfrm>
            <a:off x="6048375" y="4149725"/>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25" name="Text Box 77"/>
          <p:cNvSpPr txBox="1">
            <a:spLocks noChangeArrowheads="1"/>
          </p:cNvSpPr>
          <p:nvPr/>
        </p:nvSpPr>
        <p:spPr bwMode="auto">
          <a:xfrm>
            <a:off x="6026150" y="4175125"/>
            <a:ext cx="4984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i="1">
                <a:ea typeface="宋体" charset="-122"/>
              </a:rPr>
              <a:t>d</a:t>
            </a:r>
          </a:p>
        </p:txBody>
      </p:sp>
      <p:sp>
        <p:nvSpPr>
          <p:cNvPr id="667726" name="Oval 78"/>
          <p:cNvSpPr>
            <a:spLocks noChangeArrowheads="1"/>
          </p:cNvSpPr>
          <p:nvPr/>
        </p:nvSpPr>
        <p:spPr bwMode="auto">
          <a:xfrm>
            <a:off x="6610350" y="4143375"/>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27" name="Text Box 79"/>
          <p:cNvSpPr txBox="1">
            <a:spLocks noChangeArrowheads="1"/>
          </p:cNvSpPr>
          <p:nvPr/>
        </p:nvSpPr>
        <p:spPr bwMode="auto">
          <a:xfrm>
            <a:off x="6588125" y="4173538"/>
            <a:ext cx="49847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i="1">
                <a:ea typeface="宋体" charset="-122"/>
              </a:rPr>
              <a:t>e</a:t>
            </a:r>
          </a:p>
        </p:txBody>
      </p:sp>
      <p:sp>
        <p:nvSpPr>
          <p:cNvPr id="667728" name="Oval 80"/>
          <p:cNvSpPr>
            <a:spLocks noChangeArrowheads="1"/>
          </p:cNvSpPr>
          <p:nvPr/>
        </p:nvSpPr>
        <p:spPr bwMode="auto">
          <a:xfrm>
            <a:off x="7189788" y="4144963"/>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29" name="Text Box 81"/>
          <p:cNvSpPr txBox="1">
            <a:spLocks noChangeArrowheads="1"/>
          </p:cNvSpPr>
          <p:nvPr/>
        </p:nvSpPr>
        <p:spPr bwMode="auto">
          <a:xfrm>
            <a:off x="7162800" y="4194175"/>
            <a:ext cx="4984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i="1">
                <a:ea typeface="宋体" charset="-122"/>
              </a:rPr>
              <a:t>f</a:t>
            </a:r>
          </a:p>
        </p:txBody>
      </p:sp>
      <p:sp>
        <p:nvSpPr>
          <p:cNvPr id="667730" name="Oval 82"/>
          <p:cNvSpPr>
            <a:spLocks noChangeArrowheads="1"/>
          </p:cNvSpPr>
          <p:nvPr/>
        </p:nvSpPr>
        <p:spPr bwMode="auto">
          <a:xfrm>
            <a:off x="7739063" y="4143375"/>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31" name="Text Box 83"/>
          <p:cNvSpPr txBox="1">
            <a:spLocks noChangeArrowheads="1"/>
          </p:cNvSpPr>
          <p:nvPr/>
        </p:nvSpPr>
        <p:spPr bwMode="auto">
          <a:xfrm>
            <a:off x="7726363" y="4168775"/>
            <a:ext cx="4984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i="1">
                <a:ea typeface="宋体" charset="-122"/>
              </a:rPr>
              <a:t>g</a:t>
            </a:r>
          </a:p>
        </p:txBody>
      </p:sp>
      <p:sp>
        <p:nvSpPr>
          <p:cNvPr id="667732" name="Oval 84"/>
          <p:cNvSpPr>
            <a:spLocks noChangeArrowheads="1"/>
          </p:cNvSpPr>
          <p:nvPr/>
        </p:nvSpPr>
        <p:spPr bwMode="auto">
          <a:xfrm>
            <a:off x="3832225" y="4141788"/>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33" name="Text Box 85"/>
          <p:cNvSpPr txBox="1">
            <a:spLocks noChangeArrowheads="1"/>
          </p:cNvSpPr>
          <p:nvPr/>
        </p:nvSpPr>
        <p:spPr bwMode="auto">
          <a:xfrm>
            <a:off x="3810000" y="4171950"/>
            <a:ext cx="4984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i="1">
                <a:ea typeface="宋体" charset="-122"/>
              </a:rPr>
              <a:t>a</a:t>
            </a:r>
          </a:p>
        </p:txBody>
      </p:sp>
      <p:sp>
        <p:nvSpPr>
          <p:cNvPr id="667734" name="Oval 86"/>
          <p:cNvSpPr>
            <a:spLocks noChangeArrowheads="1"/>
          </p:cNvSpPr>
          <p:nvPr/>
        </p:nvSpPr>
        <p:spPr bwMode="auto">
          <a:xfrm>
            <a:off x="4700588" y="4143375"/>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35" name="Text Box 87"/>
          <p:cNvSpPr txBox="1">
            <a:spLocks noChangeArrowheads="1"/>
          </p:cNvSpPr>
          <p:nvPr/>
        </p:nvSpPr>
        <p:spPr bwMode="auto">
          <a:xfrm>
            <a:off x="4683125" y="4183063"/>
            <a:ext cx="49847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de-DE" i="1">
                <a:ea typeface="宋体" charset="-122"/>
              </a:rPr>
              <a:t>b</a:t>
            </a:r>
          </a:p>
        </p:txBody>
      </p:sp>
      <p:sp>
        <p:nvSpPr>
          <p:cNvPr id="667737" name="Text Box 89"/>
          <p:cNvSpPr txBox="1">
            <a:spLocks noChangeArrowheads="1"/>
          </p:cNvSpPr>
          <p:nvPr/>
        </p:nvSpPr>
        <p:spPr bwMode="auto">
          <a:xfrm>
            <a:off x="1066800" y="5114925"/>
            <a:ext cx="33972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1" hangingPunct="1"/>
            <a:r>
              <a:rPr lang="de-DE" b="1">
                <a:ea typeface="宋体" charset="-122"/>
              </a:rPr>
              <a:t>H</a:t>
            </a:r>
            <a:endParaRPr lang="en-US" altLang="zh-CN" b="1">
              <a:ea typeface="宋体" charset="-122"/>
            </a:endParaRPr>
          </a:p>
        </p:txBody>
      </p:sp>
      <p:sp>
        <p:nvSpPr>
          <p:cNvPr id="667738" name="Oval 90"/>
          <p:cNvSpPr>
            <a:spLocks noChangeArrowheads="1"/>
          </p:cNvSpPr>
          <p:nvPr/>
        </p:nvSpPr>
        <p:spPr bwMode="auto">
          <a:xfrm>
            <a:off x="1012825" y="5051425"/>
            <a:ext cx="455613" cy="457200"/>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39" name="Text Box 91"/>
          <p:cNvSpPr txBox="1">
            <a:spLocks noChangeArrowheads="1"/>
          </p:cNvSpPr>
          <p:nvPr/>
        </p:nvSpPr>
        <p:spPr bwMode="auto">
          <a:xfrm>
            <a:off x="1069975" y="5108575"/>
            <a:ext cx="33972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H</a:t>
            </a:r>
            <a:endParaRPr lang="en-US" altLang="zh-CN" b="1">
              <a:ea typeface="宋体" charset="-122"/>
            </a:endParaRPr>
          </a:p>
        </p:txBody>
      </p:sp>
      <p:sp>
        <p:nvSpPr>
          <p:cNvPr id="667740" name="Text Box 92"/>
          <p:cNvSpPr txBox="1">
            <a:spLocks noChangeArrowheads="1"/>
          </p:cNvSpPr>
          <p:nvPr/>
        </p:nvSpPr>
        <p:spPr bwMode="auto">
          <a:xfrm>
            <a:off x="1555750" y="5008563"/>
            <a:ext cx="3216275" cy="60325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7281" tIns="43641" rIns="87281" bIns="436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pPr>
              <a:spcBef>
                <a:spcPct val="50000"/>
              </a:spcBef>
            </a:pPr>
            <a:r>
              <a:rPr lang="en-US" altLang="zh-CN">
                <a:ea typeface="宋体" charset="-122"/>
              </a:rPr>
              <a:t>Horizontal division</a:t>
            </a:r>
            <a:br>
              <a:rPr lang="en-US" altLang="zh-CN">
                <a:ea typeface="宋体" charset="-122"/>
              </a:rPr>
            </a:br>
            <a:r>
              <a:rPr lang="en-US" altLang="zh-CN">
                <a:ea typeface="宋体" charset="-122"/>
              </a:rPr>
              <a:t>(objects to the top and bottom)</a:t>
            </a:r>
          </a:p>
        </p:txBody>
      </p:sp>
      <p:sp>
        <p:nvSpPr>
          <p:cNvPr id="667741" name="Text Box 93"/>
          <p:cNvSpPr txBox="1">
            <a:spLocks noChangeArrowheads="1"/>
          </p:cNvSpPr>
          <p:nvPr/>
        </p:nvSpPr>
        <p:spPr bwMode="auto">
          <a:xfrm>
            <a:off x="1071563" y="5688013"/>
            <a:ext cx="33972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1" hangingPunct="1"/>
            <a:r>
              <a:rPr lang="de-DE" b="1">
                <a:ea typeface="宋体" charset="-122"/>
              </a:rPr>
              <a:t>H</a:t>
            </a:r>
            <a:endParaRPr lang="en-US" altLang="zh-CN" b="1">
              <a:ea typeface="宋体" charset="-122"/>
            </a:endParaRPr>
          </a:p>
        </p:txBody>
      </p:sp>
      <p:sp>
        <p:nvSpPr>
          <p:cNvPr id="667742" name="Oval 94"/>
          <p:cNvSpPr>
            <a:spLocks noChangeArrowheads="1"/>
          </p:cNvSpPr>
          <p:nvPr/>
        </p:nvSpPr>
        <p:spPr bwMode="auto">
          <a:xfrm>
            <a:off x="1017588" y="5624513"/>
            <a:ext cx="455612" cy="457200"/>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43" name="Text Box 95"/>
          <p:cNvSpPr txBox="1">
            <a:spLocks noChangeArrowheads="1"/>
          </p:cNvSpPr>
          <p:nvPr/>
        </p:nvSpPr>
        <p:spPr bwMode="auto">
          <a:xfrm>
            <a:off x="1081088" y="5681663"/>
            <a:ext cx="328612"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V</a:t>
            </a:r>
            <a:endParaRPr lang="en-US" altLang="zh-CN" b="1">
              <a:ea typeface="宋体" charset="-122"/>
            </a:endParaRPr>
          </a:p>
        </p:txBody>
      </p:sp>
      <p:sp>
        <p:nvSpPr>
          <p:cNvPr id="667744" name="Text Box 96"/>
          <p:cNvSpPr txBox="1">
            <a:spLocks noChangeArrowheads="1"/>
          </p:cNvSpPr>
          <p:nvPr/>
        </p:nvSpPr>
        <p:spPr bwMode="auto">
          <a:xfrm>
            <a:off x="1560513" y="5584825"/>
            <a:ext cx="3087687" cy="60325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7281" tIns="43641" rIns="87281" bIns="436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pPr>
              <a:spcBef>
                <a:spcPct val="50000"/>
              </a:spcBef>
            </a:pPr>
            <a:r>
              <a:rPr lang="en-US" altLang="zh-CN">
                <a:ea typeface="宋体" charset="-122"/>
              </a:rPr>
              <a:t>Vertical division</a:t>
            </a:r>
            <a:br>
              <a:rPr lang="en-US" altLang="zh-CN">
                <a:ea typeface="宋体" charset="-122"/>
              </a:rPr>
            </a:br>
            <a:r>
              <a:rPr lang="en-US" altLang="zh-CN">
                <a:ea typeface="宋体" charset="-122"/>
              </a:rPr>
              <a:t>(objects to the left and right)</a:t>
            </a:r>
          </a:p>
        </p:txBody>
      </p:sp>
      <p:sp>
        <p:nvSpPr>
          <p:cNvPr id="667745" name="Text Box 97"/>
          <p:cNvSpPr txBox="1">
            <a:spLocks noChangeArrowheads="1"/>
          </p:cNvSpPr>
          <p:nvPr/>
        </p:nvSpPr>
        <p:spPr bwMode="auto">
          <a:xfrm>
            <a:off x="5338763" y="5481638"/>
            <a:ext cx="33972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1" hangingPunct="1"/>
            <a:r>
              <a:rPr lang="de-DE" b="1">
                <a:ea typeface="宋体" charset="-122"/>
              </a:rPr>
              <a:t>H</a:t>
            </a:r>
            <a:endParaRPr lang="en-US" altLang="zh-CN" b="1">
              <a:ea typeface="宋体" charset="-122"/>
            </a:endParaRPr>
          </a:p>
        </p:txBody>
      </p:sp>
      <p:sp>
        <p:nvSpPr>
          <p:cNvPr id="667746" name="Oval 98"/>
          <p:cNvSpPr>
            <a:spLocks noChangeArrowheads="1"/>
          </p:cNvSpPr>
          <p:nvPr/>
        </p:nvSpPr>
        <p:spPr bwMode="auto">
          <a:xfrm>
            <a:off x="5284788" y="5418138"/>
            <a:ext cx="455612" cy="457200"/>
          </a:xfrm>
          <a:prstGeom prst="ellipse">
            <a:avLst/>
          </a:prstGeom>
          <a:gradFill rotWithShape="1">
            <a:gsLst>
              <a:gs pos="0">
                <a:srgbClr val="FFFFFF"/>
              </a:gs>
              <a:gs pos="100000">
                <a:srgbClr val="777777"/>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7747" name="Text Box 99"/>
          <p:cNvSpPr txBox="1">
            <a:spLocks noChangeArrowheads="1"/>
          </p:cNvSpPr>
          <p:nvPr/>
        </p:nvSpPr>
        <p:spPr bwMode="auto">
          <a:xfrm>
            <a:off x="5318125" y="5475288"/>
            <a:ext cx="387350"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zh-CN" b="1">
                <a:ea typeface="宋体" charset="-122"/>
              </a:rPr>
              <a:t>W</a:t>
            </a:r>
            <a:endParaRPr lang="en-US" altLang="zh-CN" b="1">
              <a:ea typeface="宋体" charset="-122"/>
            </a:endParaRPr>
          </a:p>
        </p:txBody>
      </p:sp>
      <p:sp>
        <p:nvSpPr>
          <p:cNvPr id="667748" name="Text Box 100"/>
          <p:cNvSpPr txBox="1">
            <a:spLocks noChangeArrowheads="1"/>
          </p:cNvSpPr>
          <p:nvPr/>
        </p:nvSpPr>
        <p:spPr bwMode="auto">
          <a:xfrm>
            <a:off x="5827713" y="5380038"/>
            <a:ext cx="2473325" cy="60325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7281" tIns="43641" rIns="87281" bIns="436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pPr>
              <a:spcBef>
                <a:spcPct val="50000"/>
              </a:spcBef>
            </a:pPr>
            <a:r>
              <a:rPr lang="en-US" altLang="zh-CN">
                <a:ea typeface="宋体" charset="-122"/>
              </a:rPr>
              <a:t>Wheel (4 objects cycled </a:t>
            </a:r>
            <a:br>
              <a:rPr lang="en-US" altLang="zh-CN">
                <a:ea typeface="宋体" charset="-122"/>
              </a:rPr>
            </a:br>
            <a:r>
              <a:rPr lang="en-US" altLang="zh-CN">
                <a:ea typeface="宋体" charset="-122"/>
              </a:rPr>
              <a:t>around a center object)</a:t>
            </a:r>
          </a:p>
        </p:txBody>
      </p:sp>
    </p:spTree>
    <p:extLst>
      <p:ext uri="{BB962C8B-B14F-4D97-AF65-F5344CB8AC3E}">
        <p14:creationId xmlns:p14="http://schemas.microsoft.com/office/powerpoint/2010/main" val="33463640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Slide Number Placeholder 5"/>
          <p:cNvSpPr>
            <a:spLocks noGrp="1"/>
          </p:cNvSpPr>
          <p:nvPr>
            <p:ph type="sldNum" sz="quarter" idx="12"/>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AA0E8842-62A7-4B86-88F5-6786AEF31C32}" type="slidenum">
              <a:rPr lang="en-US" smtClean="0"/>
              <a:pPr/>
              <a:t>15</a:t>
            </a:fld>
            <a:endParaRPr lang="en-US" smtClean="0"/>
          </a:p>
        </p:txBody>
      </p:sp>
      <p:grpSp>
        <p:nvGrpSpPr>
          <p:cNvPr id="69634" name="Group 2"/>
          <p:cNvGrpSpPr>
            <a:grpSpLocks/>
          </p:cNvGrpSpPr>
          <p:nvPr/>
        </p:nvGrpSpPr>
        <p:grpSpPr bwMode="auto">
          <a:xfrm>
            <a:off x="587375" y="873125"/>
            <a:ext cx="3192463" cy="3684588"/>
            <a:chOff x="288" y="1049"/>
            <a:chExt cx="2011" cy="2321"/>
          </a:xfrm>
        </p:grpSpPr>
        <p:sp>
          <p:nvSpPr>
            <p:cNvPr id="35916" name="Line 3"/>
            <p:cNvSpPr>
              <a:spLocks noChangeShapeType="1"/>
            </p:cNvSpPr>
            <p:nvPr/>
          </p:nvSpPr>
          <p:spPr bwMode="auto">
            <a:xfrm>
              <a:off x="291" y="1434"/>
              <a:ext cx="0" cy="1936"/>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nvGrpSpPr>
            <p:cNvPr id="35917" name="Group 4"/>
            <p:cNvGrpSpPr>
              <a:grpSpLocks/>
            </p:cNvGrpSpPr>
            <p:nvPr/>
          </p:nvGrpSpPr>
          <p:grpSpPr bwMode="auto">
            <a:xfrm>
              <a:off x="288" y="1049"/>
              <a:ext cx="2011" cy="2321"/>
              <a:chOff x="288" y="1049"/>
              <a:chExt cx="2011" cy="2321"/>
            </a:xfrm>
          </p:grpSpPr>
          <p:sp>
            <p:nvSpPr>
              <p:cNvPr id="35918" name="Line 5"/>
              <p:cNvSpPr>
                <a:spLocks noChangeShapeType="1"/>
              </p:cNvSpPr>
              <p:nvPr/>
            </p:nvSpPr>
            <p:spPr bwMode="auto">
              <a:xfrm>
                <a:off x="1453" y="1434"/>
                <a:ext cx="0" cy="1936"/>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19" name="Line 6"/>
              <p:cNvSpPr>
                <a:spLocks noChangeShapeType="1"/>
              </p:cNvSpPr>
              <p:nvPr/>
            </p:nvSpPr>
            <p:spPr bwMode="auto">
              <a:xfrm>
                <a:off x="946" y="1434"/>
                <a:ext cx="0" cy="1355"/>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20" name="Line 7"/>
              <p:cNvSpPr>
                <a:spLocks noChangeShapeType="1"/>
              </p:cNvSpPr>
              <p:nvPr/>
            </p:nvSpPr>
            <p:spPr bwMode="auto">
              <a:xfrm>
                <a:off x="703" y="2789"/>
                <a:ext cx="0" cy="581"/>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21" name="Line 8"/>
              <p:cNvSpPr>
                <a:spLocks noChangeShapeType="1"/>
              </p:cNvSpPr>
              <p:nvPr/>
            </p:nvSpPr>
            <p:spPr bwMode="auto">
              <a:xfrm>
                <a:off x="1912" y="1434"/>
                <a:ext cx="0" cy="92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22" name="Line 9"/>
              <p:cNvSpPr>
                <a:spLocks noChangeShapeType="1"/>
              </p:cNvSpPr>
              <p:nvPr/>
            </p:nvSpPr>
            <p:spPr bwMode="auto">
              <a:xfrm>
                <a:off x="1791" y="2354"/>
                <a:ext cx="0" cy="1016"/>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23" name="Line 10"/>
              <p:cNvSpPr>
                <a:spLocks noChangeShapeType="1"/>
              </p:cNvSpPr>
              <p:nvPr/>
            </p:nvSpPr>
            <p:spPr bwMode="auto">
              <a:xfrm>
                <a:off x="1791" y="2910"/>
                <a:ext cx="508" cy="0"/>
              </a:xfrm>
              <a:prstGeom prst="line">
                <a:avLst/>
              </a:prstGeom>
              <a:noFill/>
              <a:ln w="3810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24" name="Line 11"/>
              <p:cNvSpPr>
                <a:spLocks noChangeShapeType="1"/>
              </p:cNvSpPr>
              <p:nvPr/>
            </p:nvSpPr>
            <p:spPr bwMode="auto">
              <a:xfrm>
                <a:off x="1453" y="1966"/>
                <a:ext cx="459" cy="0"/>
              </a:xfrm>
              <a:prstGeom prst="line">
                <a:avLst/>
              </a:prstGeom>
              <a:noFill/>
              <a:ln w="3810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25" name="Line 12"/>
              <p:cNvSpPr>
                <a:spLocks noChangeShapeType="1"/>
              </p:cNvSpPr>
              <p:nvPr/>
            </p:nvSpPr>
            <p:spPr bwMode="auto">
              <a:xfrm>
                <a:off x="288" y="3152"/>
                <a:ext cx="415" cy="0"/>
              </a:xfrm>
              <a:prstGeom prst="line">
                <a:avLst/>
              </a:prstGeom>
              <a:noFill/>
              <a:ln w="3810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26" name="Line 13"/>
              <p:cNvSpPr>
                <a:spLocks noChangeShapeType="1"/>
              </p:cNvSpPr>
              <p:nvPr/>
            </p:nvSpPr>
            <p:spPr bwMode="auto">
              <a:xfrm>
                <a:off x="703" y="3055"/>
                <a:ext cx="750" cy="0"/>
              </a:xfrm>
              <a:prstGeom prst="line">
                <a:avLst/>
              </a:prstGeom>
              <a:noFill/>
              <a:ln w="3810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27" name="Line 14"/>
              <p:cNvSpPr>
                <a:spLocks noChangeShapeType="1"/>
              </p:cNvSpPr>
              <p:nvPr/>
            </p:nvSpPr>
            <p:spPr bwMode="auto">
              <a:xfrm>
                <a:off x="1453" y="2354"/>
                <a:ext cx="846" cy="0"/>
              </a:xfrm>
              <a:prstGeom prst="line">
                <a:avLst/>
              </a:prstGeom>
              <a:noFill/>
              <a:ln w="3810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28" name="Line 15"/>
              <p:cNvSpPr>
                <a:spLocks noChangeShapeType="1"/>
              </p:cNvSpPr>
              <p:nvPr/>
            </p:nvSpPr>
            <p:spPr bwMode="auto">
              <a:xfrm flipH="1">
                <a:off x="288" y="2789"/>
                <a:ext cx="1165" cy="0"/>
              </a:xfrm>
              <a:prstGeom prst="line">
                <a:avLst/>
              </a:prstGeom>
              <a:noFill/>
              <a:ln w="3810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29" name="Line 16"/>
              <p:cNvSpPr>
                <a:spLocks noChangeShapeType="1"/>
              </p:cNvSpPr>
              <p:nvPr/>
            </p:nvSpPr>
            <p:spPr bwMode="auto">
              <a:xfrm>
                <a:off x="2299" y="1434"/>
                <a:ext cx="0" cy="1936"/>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30" name="Line 17"/>
              <p:cNvSpPr>
                <a:spLocks noChangeShapeType="1"/>
              </p:cNvSpPr>
              <p:nvPr/>
            </p:nvSpPr>
            <p:spPr bwMode="auto">
              <a:xfrm flipH="1">
                <a:off x="288" y="3370"/>
                <a:ext cx="2011" cy="0"/>
              </a:xfrm>
              <a:prstGeom prst="line">
                <a:avLst/>
              </a:prstGeom>
              <a:noFill/>
              <a:ln w="3810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31" name="Line 18"/>
              <p:cNvSpPr>
                <a:spLocks noChangeShapeType="1"/>
              </p:cNvSpPr>
              <p:nvPr/>
            </p:nvSpPr>
            <p:spPr bwMode="auto">
              <a:xfrm flipH="1">
                <a:off x="288" y="1434"/>
                <a:ext cx="2011" cy="0"/>
              </a:xfrm>
              <a:prstGeom prst="line">
                <a:avLst/>
              </a:prstGeom>
              <a:noFill/>
              <a:ln w="3810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32" name="Text Box 19"/>
              <p:cNvSpPr txBox="1">
                <a:spLocks noChangeArrowheads="1"/>
              </p:cNvSpPr>
              <p:nvPr/>
            </p:nvSpPr>
            <p:spPr bwMode="auto">
              <a:xfrm>
                <a:off x="657" y="1049"/>
                <a:ext cx="86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t>Floorplan</a:t>
                </a:r>
              </a:p>
            </p:txBody>
          </p:sp>
        </p:grpSp>
      </p:grpSp>
      <p:grpSp>
        <p:nvGrpSpPr>
          <p:cNvPr id="69719" name="Group 87"/>
          <p:cNvGrpSpPr>
            <a:grpSpLocks/>
          </p:cNvGrpSpPr>
          <p:nvPr/>
        </p:nvGrpSpPr>
        <p:grpSpPr bwMode="auto">
          <a:xfrm>
            <a:off x="4187825" y="2098675"/>
            <a:ext cx="4262438" cy="1997075"/>
            <a:chOff x="2638" y="1390"/>
            <a:chExt cx="2685" cy="1258"/>
          </a:xfrm>
        </p:grpSpPr>
        <p:sp>
          <p:nvSpPr>
            <p:cNvPr id="35897" name="Oval 21"/>
            <p:cNvSpPr>
              <a:spLocks noChangeArrowheads="1"/>
            </p:cNvSpPr>
            <p:nvPr/>
          </p:nvSpPr>
          <p:spPr bwMode="auto">
            <a:xfrm>
              <a:off x="3944" y="1971"/>
              <a:ext cx="97" cy="97"/>
            </a:xfrm>
            <a:prstGeom prst="ellipse">
              <a:avLst/>
            </a:pr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898" name="Oval 22"/>
            <p:cNvSpPr>
              <a:spLocks noChangeArrowheads="1"/>
            </p:cNvSpPr>
            <p:nvPr/>
          </p:nvSpPr>
          <p:spPr bwMode="auto">
            <a:xfrm>
              <a:off x="5226" y="1971"/>
              <a:ext cx="97" cy="97"/>
            </a:xfrm>
            <a:prstGeom prst="ellipse">
              <a:avLst/>
            </a:pr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899" name="Oval 23"/>
            <p:cNvSpPr>
              <a:spLocks noChangeArrowheads="1"/>
            </p:cNvSpPr>
            <p:nvPr/>
          </p:nvSpPr>
          <p:spPr bwMode="auto">
            <a:xfrm>
              <a:off x="4597" y="1414"/>
              <a:ext cx="97" cy="97"/>
            </a:xfrm>
            <a:prstGeom prst="ellipse">
              <a:avLst/>
            </a:pr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900" name="Oval 24"/>
            <p:cNvSpPr>
              <a:spLocks noChangeArrowheads="1"/>
            </p:cNvSpPr>
            <p:nvPr/>
          </p:nvSpPr>
          <p:spPr bwMode="auto">
            <a:xfrm>
              <a:off x="4572" y="2551"/>
              <a:ext cx="97" cy="97"/>
            </a:xfrm>
            <a:prstGeom prst="ellipse">
              <a:avLst/>
            </a:pr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901" name="Freeform 25"/>
            <p:cNvSpPr>
              <a:spLocks/>
            </p:cNvSpPr>
            <p:nvPr/>
          </p:nvSpPr>
          <p:spPr bwMode="auto">
            <a:xfrm>
              <a:off x="3993" y="1439"/>
              <a:ext cx="605" cy="532"/>
            </a:xfrm>
            <a:custGeom>
              <a:avLst/>
              <a:gdLst>
                <a:gd name="T0" fmla="*/ 0 w 605"/>
                <a:gd name="T1" fmla="*/ 532 h 532"/>
                <a:gd name="T2" fmla="*/ 97 w 605"/>
                <a:gd name="T3" fmla="*/ 314 h 532"/>
                <a:gd name="T4" fmla="*/ 314 w 605"/>
                <a:gd name="T5" fmla="*/ 121 h 532"/>
                <a:gd name="T6" fmla="*/ 532 w 605"/>
                <a:gd name="T7" fmla="*/ 24 h 532"/>
                <a:gd name="T8" fmla="*/ 605 w 605"/>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5" h="532">
                  <a:moveTo>
                    <a:pt x="0" y="532"/>
                  </a:moveTo>
                  <a:cubicBezTo>
                    <a:pt x="22" y="457"/>
                    <a:pt x="45" y="382"/>
                    <a:pt x="97" y="314"/>
                  </a:cubicBezTo>
                  <a:cubicBezTo>
                    <a:pt x="149" y="246"/>
                    <a:pt x="242" y="169"/>
                    <a:pt x="314" y="121"/>
                  </a:cubicBezTo>
                  <a:cubicBezTo>
                    <a:pt x="386" y="73"/>
                    <a:pt x="484" y="44"/>
                    <a:pt x="532" y="24"/>
                  </a:cubicBezTo>
                  <a:cubicBezTo>
                    <a:pt x="580" y="4"/>
                    <a:pt x="592" y="2"/>
                    <a:pt x="605" y="0"/>
                  </a:cubicBezTo>
                </a:path>
              </a:pathLst>
            </a:custGeom>
            <a:noFill/>
            <a:ln w="28575" cmpd="sng">
              <a:solidFill>
                <a:srgbClr val="0066FF"/>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02" name="Freeform 26"/>
            <p:cNvSpPr>
              <a:spLocks/>
            </p:cNvSpPr>
            <p:nvPr/>
          </p:nvSpPr>
          <p:spPr bwMode="auto">
            <a:xfrm flipV="1">
              <a:off x="3993" y="2068"/>
              <a:ext cx="605" cy="532"/>
            </a:xfrm>
            <a:custGeom>
              <a:avLst/>
              <a:gdLst>
                <a:gd name="T0" fmla="*/ 0 w 605"/>
                <a:gd name="T1" fmla="*/ 532 h 532"/>
                <a:gd name="T2" fmla="*/ 97 w 605"/>
                <a:gd name="T3" fmla="*/ 314 h 532"/>
                <a:gd name="T4" fmla="*/ 314 w 605"/>
                <a:gd name="T5" fmla="*/ 121 h 532"/>
                <a:gd name="T6" fmla="*/ 532 w 605"/>
                <a:gd name="T7" fmla="*/ 24 h 532"/>
                <a:gd name="T8" fmla="*/ 605 w 605"/>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5" h="532">
                  <a:moveTo>
                    <a:pt x="0" y="532"/>
                  </a:moveTo>
                  <a:cubicBezTo>
                    <a:pt x="22" y="457"/>
                    <a:pt x="45" y="382"/>
                    <a:pt x="97" y="314"/>
                  </a:cubicBezTo>
                  <a:cubicBezTo>
                    <a:pt x="149" y="246"/>
                    <a:pt x="242" y="169"/>
                    <a:pt x="314" y="121"/>
                  </a:cubicBezTo>
                  <a:cubicBezTo>
                    <a:pt x="386" y="73"/>
                    <a:pt x="484" y="44"/>
                    <a:pt x="532" y="24"/>
                  </a:cubicBezTo>
                  <a:cubicBezTo>
                    <a:pt x="580" y="4"/>
                    <a:pt x="592" y="2"/>
                    <a:pt x="605" y="0"/>
                  </a:cubicBezTo>
                </a:path>
              </a:pathLst>
            </a:custGeom>
            <a:noFill/>
            <a:ln w="28575" cmpd="sng">
              <a:solidFill>
                <a:srgbClr val="0066FF"/>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03" name="Freeform 27"/>
            <p:cNvSpPr>
              <a:spLocks/>
            </p:cNvSpPr>
            <p:nvPr/>
          </p:nvSpPr>
          <p:spPr bwMode="auto">
            <a:xfrm flipH="1">
              <a:off x="4670" y="1439"/>
              <a:ext cx="605" cy="532"/>
            </a:xfrm>
            <a:custGeom>
              <a:avLst/>
              <a:gdLst>
                <a:gd name="T0" fmla="*/ 0 w 605"/>
                <a:gd name="T1" fmla="*/ 532 h 532"/>
                <a:gd name="T2" fmla="*/ 97 w 605"/>
                <a:gd name="T3" fmla="*/ 314 h 532"/>
                <a:gd name="T4" fmla="*/ 314 w 605"/>
                <a:gd name="T5" fmla="*/ 121 h 532"/>
                <a:gd name="T6" fmla="*/ 532 w 605"/>
                <a:gd name="T7" fmla="*/ 24 h 532"/>
                <a:gd name="T8" fmla="*/ 605 w 605"/>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5" h="532">
                  <a:moveTo>
                    <a:pt x="0" y="532"/>
                  </a:moveTo>
                  <a:cubicBezTo>
                    <a:pt x="22" y="457"/>
                    <a:pt x="45" y="382"/>
                    <a:pt x="97" y="314"/>
                  </a:cubicBezTo>
                  <a:cubicBezTo>
                    <a:pt x="149" y="246"/>
                    <a:pt x="242" y="169"/>
                    <a:pt x="314" y="121"/>
                  </a:cubicBezTo>
                  <a:cubicBezTo>
                    <a:pt x="386" y="73"/>
                    <a:pt x="484" y="44"/>
                    <a:pt x="532" y="24"/>
                  </a:cubicBezTo>
                  <a:cubicBezTo>
                    <a:pt x="580" y="4"/>
                    <a:pt x="592" y="2"/>
                    <a:pt x="605" y="0"/>
                  </a:cubicBezTo>
                </a:path>
              </a:pathLst>
            </a:custGeom>
            <a:noFill/>
            <a:ln w="28575" cmpd="sng">
              <a:solidFill>
                <a:srgbClr val="0066FF"/>
              </a:solidFill>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04" name="Freeform 28"/>
            <p:cNvSpPr>
              <a:spLocks/>
            </p:cNvSpPr>
            <p:nvPr/>
          </p:nvSpPr>
          <p:spPr bwMode="auto">
            <a:xfrm flipH="1" flipV="1">
              <a:off x="4670" y="2068"/>
              <a:ext cx="605" cy="532"/>
            </a:xfrm>
            <a:custGeom>
              <a:avLst/>
              <a:gdLst>
                <a:gd name="T0" fmla="*/ 0 w 605"/>
                <a:gd name="T1" fmla="*/ 532 h 532"/>
                <a:gd name="T2" fmla="*/ 97 w 605"/>
                <a:gd name="T3" fmla="*/ 314 h 532"/>
                <a:gd name="T4" fmla="*/ 314 w 605"/>
                <a:gd name="T5" fmla="*/ 121 h 532"/>
                <a:gd name="T6" fmla="*/ 532 w 605"/>
                <a:gd name="T7" fmla="*/ 24 h 532"/>
                <a:gd name="T8" fmla="*/ 605 w 605"/>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5" h="532">
                  <a:moveTo>
                    <a:pt x="0" y="532"/>
                  </a:moveTo>
                  <a:cubicBezTo>
                    <a:pt x="22" y="457"/>
                    <a:pt x="45" y="382"/>
                    <a:pt x="97" y="314"/>
                  </a:cubicBezTo>
                  <a:cubicBezTo>
                    <a:pt x="149" y="246"/>
                    <a:pt x="242" y="169"/>
                    <a:pt x="314" y="121"/>
                  </a:cubicBezTo>
                  <a:cubicBezTo>
                    <a:pt x="386" y="73"/>
                    <a:pt x="484" y="44"/>
                    <a:pt x="532" y="24"/>
                  </a:cubicBezTo>
                  <a:cubicBezTo>
                    <a:pt x="580" y="4"/>
                    <a:pt x="592" y="2"/>
                    <a:pt x="605" y="0"/>
                  </a:cubicBezTo>
                </a:path>
              </a:pathLst>
            </a:custGeom>
            <a:noFill/>
            <a:ln w="28575" cmpd="sng">
              <a:solidFill>
                <a:srgbClr val="0066FF"/>
              </a:solidFill>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05" name="Oval 29"/>
            <p:cNvSpPr>
              <a:spLocks noChangeArrowheads="1"/>
            </p:cNvSpPr>
            <p:nvPr/>
          </p:nvSpPr>
          <p:spPr bwMode="auto">
            <a:xfrm>
              <a:off x="2638" y="1971"/>
              <a:ext cx="97" cy="97"/>
            </a:xfrm>
            <a:prstGeom prst="ellipse">
              <a:avLst/>
            </a:pr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906" name="Oval 30"/>
            <p:cNvSpPr>
              <a:spLocks noChangeArrowheads="1"/>
            </p:cNvSpPr>
            <p:nvPr/>
          </p:nvSpPr>
          <p:spPr bwMode="auto">
            <a:xfrm>
              <a:off x="3266" y="2551"/>
              <a:ext cx="97" cy="97"/>
            </a:xfrm>
            <a:prstGeom prst="ellipse">
              <a:avLst/>
            </a:pr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907" name="Freeform 31"/>
            <p:cNvSpPr>
              <a:spLocks/>
            </p:cNvSpPr>
            <p:nvPr/>
          </p:nvSpPr>
          <p:spPr bwMode="auto">
            <a:xfrm>
              <a:off x="2687" y="1439"/>
              <a:ext cx="605" cy="532"/>
            </a:xfrm>
            <a:custGeom>
              <a:avLst/>
              <a:gdLst>
                <a:gd name="T0" fmla="*/ 0 w 605"/>
                <a:gd name="T1" fmla="*/ 532 h 532"/>
                <a:gd name="T2" fmla="*/ 97 w 605"/>
                <a:gd name="T3" fmla="*/ 314 h 532"/>
                <a:gd name="T4" fmla="*/ 314 w 605"/>
                <a:gd name="T5" fmla="*/ 121 h 532"/>
                <a:gd name="T6" fmla="*/ 532 w 605"/>
                <a:gd name="T7" fmla="*/ 24 h 532"/>
                <a:gd name="T8" fmla="*/ 605 w 605"/>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5" h="532">
                  <a:moveTo>
                    <a:pt x="0" y="532"/>
                  </a:moveTo>
                  <a:cubicBezTo>
                    <a:pt x="22" y="457"/>
                    <a:pt x="45" y="382"/>
                    <a:pt x="97" y="314"/>
                  </a:cubicBezTo>
                  <a:cubicBezTo>
                    <a:pt x="149" y="246"/>
                    <a:pt x="242" y="169"/>
                    <a:pt x="314" y="121"/>
                  </a:cubicBezTo>
                  <a:cubicBezTo>
                    <a:pt x="386" y="73"/>
                    <a:pt x="484" y="44"/>
                    <a:pt x="532" y="24"/>
                  </a:cubicBezTo>
                  <a:cubicBezTo>
                    <a:pt x="580" y="4"/>
                    <a:pt x="592" y="2"/>
                    <a:pt x="605" y="0"/>
                  </a:cubicBezTo>
                </a:path>
              </a:pathLst>
            </a:custGeom>
            <a:noFill/>
            <a:ln w="28575" cmpd="sng">
              <a:solidFill>
                <a:srgbClr val="0066FF"/>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08" name="Freeform 32"/>
            <p:cNvSpPr>
              <a:spLocks/>
            </p:cNvSpPr>
            <p:nvPr/>
          </p:nvSpPr>
          <p:spPr bwMode="auto">
            <a:xfrm flipV="1">
              <a:off x="2687" y="2068"/>
              <a:ext cx="605" cy="532"/>
            </a:xfrm>
            <a:custGeom>
              <a:avLst/>
              <a:gdLst>
                <a:gd name="T0" fmla="*/ 0 w 605"/>
                <a:gd name="T1" fmla="*/ 532 h 532"/>
                <a:gd name="T2" fmla="*/ 97 w 605"/>
                <a:gd name="T3" fmla="*/ 314 h 532"/>
                <a:gd name="T4" fmla="*/ 314 w 605"/>
                <a:gd name="T5" fmla="*/ 121 h 532"/>
                <a:gd name="T6" fmla="*/ 532 w 605"/>
                <a:gd name="T7" fmla="*/ 24 h 532"/>
                <a:gd name="T8" fmla="*/ 605 w 605"/>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5" h="532">
                  <a:moveTo>
                    <a:pt x="0" y="532"/>
                  </a:moveTo>
                  <a:cubicBezTo>
                    <a:pt x="22" y="457"/>
                    <a:pt x="45" y="382"/>
                    <a:pt x="97" y="314"/>
                  </a:cubicBezTo>
                  <a:cubicBezTo>
                    <a:pt x="149" y="246"/>
                    <a:pt x="242" y="169"/>
                    <a:pt x="314" y="121"/>
                  </a:cubicBezTo>
                  <a:cubicBezTo>
                    <a:pt x="386" y="73"/>
                    <a:pt x="484" y="44"/>
                    <a:pt x="532" y="24"/>
                  </a:cubicBezTo>
                  <a:cubicBezTo>
                    <a:pt x="580" y="4"/>
                    <a:pt x="592" y="2"/>
                    <a:pt x="605" y="0"/>
                  </a:cubicBezTo>
                </a:path>
              </a:pathLst>
            </a:custGeom>
            <a:noFill/>
            <a:ln w="28575" cmpd="sng">
              <a:solidFill>
                <a:srgbClr val="0066FF"/>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09" name="Freeform 33"/>
            <p:cNvSpPr>
              <a:spLocks/>
            </p:cNvSpPr>
            <p:nvPr/>
          </p:nvSpPr>
          <p:spPr bwMode="auto">
            <a:xfrm flipH="1">
              <a:off x="3364" y="1439"/>
              <a:ext cx="605" cy="532"/>
            </a:xfrm>
            <a:custGeom>
              <a:avLst/>
              <a:gdLst>
                <a:gd name="T0" fmla="*/ 0 w 605"/>
                <a:gd name="T1" fmla="*/ 532 h 532"/>
                <a:gd name="T2" fmla="*/ 97 w 605"/>
                <a:gd name="T3" fmla="*/ 314 h 532"/>
                <a:gd name="T4" fmla="*/ 314 w 605"/>
                <a:gd name="T5" fmla="*/ 121 h 532"/>
                <a:gd name="T6" fmla="*/ 532 w 605"/>
                <a:gd name="T7" fmla="*/ 24 h 532"/>
                <a:gd name="T8" fmla="*/ 605 w 605"/>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5" h="532">
                  <a:moveTo>
                    <a:pt x="0" y="532"/>
                  </a:moveTo>
                  <a:cubicBezTo>
                    <a:pt x="22" y="457"/>
                    <a:pt x="45" y="382"/>
                    <a:pt x="97" y="314"/>
                  </a:cubicBezTo>
                  <a:cubicBezTo>
                    <a:pt x="149" y="246"/>
                    <a:pt x="242" y="169"/>
                    <a:pt x="314" y="121"/>
                  </a:cubicBezTo>
                  <a:cubicBezTo>
                    <a:pt x="386" y="73"/>
                    <a:pt x="484" y="44"/>
                    <a:pt x="532" y="24"/>
                  </a:cubicBezTo>
                  <a:cubicBezTo>
                    <a:pt x="580" y="4"/>
                    <a:pt x="592" y="2"/>
                    <a:pt x="605" y="0"/>
                  </a:cubicBezTo>
                </a:path>
              </a:pathLst>
            </a:custGeom>
            <a:noFill/>
            <a:ln w="28575" cmpd="sng">
              <a:solidFill>
                <a:srgbClr val="0066FF"/>
              </a:solidFill>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10" name="Freeform 34"/>
            <p:cNvSpPr>
              <a:spLocks/>
            </p:cNvSpPr>
            <p:nvPr/>
          </p:nvSpPr>
          <p:spPr bwMode="auto">
            <a:xfrm flipH="1" flipV="1">
              <a:off x="3364" y="2068"/>
              <a:ext cx="605" cy="532"/>
            </a:xfrm>
            <a:custGeom>
              <a:avLst/>
              <a:gdLst>
                <a:gd name="T0" fmla="*/ 0 w 605"/>
                <a:gd name="T1" fmla="*/ 532 h 532"/>
                <a:gd name="T2" fmla="*/ 97 w 605"/>
                <a:gd name="T3" fmla="*/ 314 h 532"/>
                <a:gd name="T4" fmla="*/ 314 w 605"/>
                <a:gd name="T5" fmla="*/ 121 h 532"/>
                <a:gd name="T6" fmla="*/ 532 w 605"/>
                <a:gd name="T7" fmla="*/ 24 h 532"/>
                <a:gd name="T8" fmla="*/ 605 w 605"/>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5" h="532">
                  <a:moveTo>
                    <a:pt x="0" y="532"/>
                  </a:moveTo>
                  <a:cubicBezTo>
                    <a:pt x="22" y="457"/>
                    <a:pt x="45" y="382"/>
                    <a:pt x="97" y="314"/>
                  </a:cubicBezTo>
                  <a:cubicBezTo>
                    <a:pt x="149" y="246"/>
                    <a:pt x="242" y="169"/>
                    <a:pt x="314" y="121"/>
                  </a:cubicBezTo>
                  <a:cubicBezTo>
                    <a:pt x="386" y="73"/>
                    <a:pt x="484" y="44"/>
                    <a:pt x="532" y="24"/>
                  </a:cubicBezTo>
                  <a:cubicBezTo>
                    <a:pt x="580" y="4"/>
                    <a:pt x="592" y="2"/>
                    <a:pt x="605" y="0"/>
                  </a:cubicBezTo>
                </a:path>
              </a:pathLst>
            </a:custGeom>
            <a:noFill/>
            <a:ln w="28575" cmpd="sng">
              <a:solidFill>
                <a:srgbClr val="0066FF"/>
              </a:solidFill>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11" name="Oval 35"/>
            <p:cNvSpPr>
              <a:spLocks noChangeArrowheads="1"/>
            </p:cNvSpPr>
            <p:nvPr/>
          </p:nvSpPr>
          <p:spPr bwMode="auto">
            <a:xfrm>
              <a:off x="3267" y="1390"/>
              <a:ext cx="97" cy="97"/>
            </a:xfrm>
            <a:prstGeom prst="ellipse">
              <a:avLst/>
            </a:pr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912" name="Freeform 36"/>
            <p:cNvSpPr>
              <a:spLocks/>
            </p:cNvSpPr>
            <p:nvPr/>
          </p:nvSpPr>
          <p:spPr bwMode="auto">
            <a:xfrm flipH="1">
              <a:off x="2759" y="2019"/>
              <a:ext cx="532" cy="508"/>
            </a:xfrm>
            <a:custGeom>
              <a:avLst/>
              <a:gdLst>
                <a:gd name="T0" fmla="*/ 0 w 605"/>
                <a:gd name="T1" fmla="*/ 385 h 532"/>
                <a:gd name="T2" fmla="*/ 40 w 605"/>
                <a:gd name="T3" fmla="*/ 227 h 532"/>
                <a:gd name="T4" fmla="*/ 128 w 605"/>
                <a:gd name="T5" fmla="*/ 88 h 532"/>
                <a:gd name="T6" fmla="*/ 216 w 605"/>
                <a:gd name="T7" fmla="*/ 17 h 532"/>
                <a:gd name="T8" fmla="*/ 246 w 605"/>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5" h="532">
                  <a:moveTo>
                    <a:pt x="0" y="532"/>
                  </a:moveTo>
                  <a:cubicBezTo>
                    <a:pt x="22" y="457"/>
                    <a:pt x="45" y="382"/>
                    <a:pt x="97" y="314"/>
                  </a:cubicBezTo>
                  <a:cubicBezTo>
                    <a:pt x="149" y="246"/>
                    <a:pt x="242" y="169"/>
                    <a:pt x="314" y="121"/>
                  </a:cubicBezTo>
                  <a:cubicBezTo>
                    <a:pt x="386" y="73"/>
                    <a:pt x="484" y="44"/>
                    <a:pt x="532" y="24"/>
                  </a:cubicBezTo>
                  <a:cubicBezTo>
                    <a:pt x="580" y="4"/>
                    <a:pt x="592" y="2"/>
                    <a:pt x="605" y="0"/>
                  </a:cubicBezTo>
                </a:path>
              </a:pathLst>
            </a:custGeom>
            <a:noFill/>
            <a:ln w="28575" cmpd="sng">
              <a:solidFill>
                <a:srgbClr val="0066FF"/>
              </a:solidFill>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13" name="Freeform 37"/>
            <p:cNvSpPr>
              <a:spLocks/>
            </p:cNvSpPr>
            <p:nvPr/>
          </p:nvSpPr>
          <p:spPr bwMode="auto">
            <a:xfrm>
              <a:off x="3315" y="2019"/>
              <a:ext cx="629" cy="508"/>
            </a:xfrm>
            <a:custGeom>
              <a:avLst/>
              <a:gdLst>
                <a:gd name="T0" fmla="*/ 0 w 605"/>
                <a:gd name="T1" fmla="*/ 385 h 532"/>
                <a:gd name="T2" fmla="*/ 127 w 605"/>
                <a:gd name="T3" fmla="*/ 227 h 532"/>
                <a:gd name="T4" fmla="*/ 412 w 605"/>
                <a:gd name="T5" fmla="*/ 88 h 532"/>
                <a:gd name="T6" fmla="*/ 700 w 605"/>
                <a:gd name="T7" fmla="*/ 17 h 532"/>
                <a:gd name="T8" fmla="*/ 794 w 605"/>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5" h="532">
                  <a:moveTo>
                    <a:pt x="0" y="532"/>
                  </a:moveTo>
                  <a:cubicBezTo>
                    <a:pt x="22" y="457"/>
                    <a:pt x="45" y="382"/>
                    <a:pt x="97" y="314"/>
                  </a:cubicBezTo>
                  <a:cubicBezTo>
                    <a:pt x="149" y="246"/>
                    <a:pt x="242" y="169"/>
                    <a:pt x="314" y="121"/>
                  </a:cubicBezTo>
                  <a:cubicBezTo>
                    <a:pt x="386" y="73"/>
                    <a:pt x="484" y="44"/>
                    <a:pt x="532" y="24"/>
                  </a:cubicBezTo>
                  <a:cubicBezTo>
                    <a:pt x="580" y="4"/>
                    <a:pt x="592" y="2"/>
                    <a:pt x="605" y="0"/>
                  </a:cubicBezTo>
                </a:path>
              </a:pathLst>
            </a:custGeom>
            <a:noFill/>
            <a:ln w="28575" cmpd="sng">
              <a:solidFill>
                <a:srgbClr val="0066FF"/>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14" name="Freeform 38"/>
            <p:cNvSpPr>
              <a:spLocks/>
            </p:cNvSpPr>
            <p:nvPr/>
          </p:nvSpPr>
          <p:spPr bwMode="auto">
            <a:xfrm>
              <a:off x="4646" y="2068"/>
              <a:ext cx="605" cy="459"/>
            </a:xfrm>
            <a:custGeom>
              <a:avLst/>
              <a:gdLst>
                <a:gd name="T0" fmla="*/ 0 w 605"/>
                <a:gd name="T1" fmla="*/ 190 h 532"/>
                <a:gd name="T2" fmla="*/ 97 w 605"/>
                <a:gd name="T3" fmla="*/ 111 h 532"/>
                <a:gd name="T4" fmla="*/ 314 w 605"/>
                <a:gd name="T5" fmla="*/ 43 h 532"/>
                <a:gd name="T6" fmla="*/ 532 w 605"/>
                <a:gd name="T7" fmla="*/ 9 h 532"/>
                <a:gd name="T8" fmla="*/ 605 w 605"/>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5" h="532">
                  <a:moveTo>
                    <a:pt x="0" y="532"/>
                  </a:moveTo>
                  <a:cubicBezTo>
                    <a:pt x="22" y="457"/>
                    <a:pt x="45" y="382"/>
                    <a:pt x="97" y="314"/>
                  </a:cubicBezTo>
                  <a:cubicBezTo>
                    <a:pt x="149" y="246"/>
                    <a:pt x="242" y="169"/>
                    <a:pt x="314" y="121"/>
                  </a:cubicBezTo>
                  <a:cubicBezTo>
                    <a:pt x="386" y="73"/>
                    <a:pt x="484" y="44"/>
                    <a:pt x="532" y="24"/>
                  </a:cubicBezTo>
                  <a:cubicBezTo>
                    <a:pt x="580" y="4"/>
                    <a:pt x="592" y="2"/>
                    <a:pt x="605" y="0"/>
                  </a:cubicBezTo>
                </a:path>
              </a:pathLst>
            </a:custGeom>
            <a:noFill/>
            <a:ln w="28575" cmpd="sng">
              <a:solidFill>
                <a:srgbClr val="0066FF"/>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915" name="Freeform 39"/>
            <p:cNvSpPr>
              <a:spLocks/>
            </p:cNvSpPr>
            <p:nvPr/>
          </p:nvSpPr>
          <p:spPr bwMode="auto">
            <a:xfrm flipH="1" flipV="1">
              <a:off x="4065" y="1512"/>
              <a:ext cx="605" cy="507"/>
            </a:xfrm>
            <a:custGeom>
              <a:avLst/>
              <a:gdLst>
                <a:gd name="T0" fmla="*/ 0 w 605"/>
                <a:gd name="T1" fmla="*/ 378 h 532"/>
                <a:gd name="T2" fmla="*/ 97 w 605"/>
                <a:gd name="T3" fmla="*/ 224 h 532"/>
                <a:gd name="T4" fmla="*/ 314 w 605"/>
                <a:gd name="T5" fmla="*/ 87 h 532"/>
                <a:gd name="T6" fmla="*/ 532 w 605"/>
                <a:gd name="T7" fmla="*/ 17 h 532"/>
                <a:gd name="T8" fmla="*/ 605 w 605"/>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5" h="532">
                  <a:moveTo>
                    <a:pt x="0" y="532"/>
                  </a:moveTo>
                  <a:cubicBezTo>
                    <a:pt x="22" y="457"/>
                    <a:pt x="45" y="382"/>
                    <a:pt x="97" y="314"/>
                  </a:cubicBezTo>
                  <a:cubicBezTo>
                    <a:pt x="149" y="246"/>
                    <a:pt x="242" y="169"/>
                    <a:pt x="314" y="121"/>
                  </a:cubicBezTo>
                  <a:cubicBezTo>
                    <a:pt x="386" y="73"/>
                    <a:pt x="484" y="44"/>
                    <a:pt x="532" y="24"/>
                  </a:cubicBezTo>
                  <a:cubicBezTo>
                    <a:pt x="580" y="4"/>
                    <a:pt x="592" y="2"/>
                    <a:pt x="605" y="0"/>
                  </a:cubicBezTo>
                </a:path>
              </a:pathLst>
            </a:custGeom>
            <a:noFill/>
            <a:ln w="28575" cmpd="sng">
              <a:solidFill>
                <a:srgbClr val="0066FF"/>
              </a:solidFill>
              <a:round/>
              <a:headEnd type="arrow"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grpSp>
        <p:nvGrpSpPr>
          <p:cNvPr id="69721" name="Group 89"/>
          <p:cNvGrpSpPr>
            <a:grpSpLocks/>
          </p:cNvGrpSpPr>
          <p:nvPr/>
        </p:nvGrpSpPr>
        <p:grpSpPr bwMode="auto">
          <a:xfrm>
            <a:off x="4302125" y="1522413"/>
            <a:ext cx="3959225" cy="3187700"/>
            <a:chOff x="2710" y="1027"/>
            <a:chExt cx="2494" cy="2008"/>
          </a:xfrm>
        </p:grpSpPr>
        <p:sp>
          <p:nvSpPr>
            <p:cNvPr id="35877" name="Oval 46"/>
            <p:cNvSpPr>
              <a:spLocks noChangeArrowheads="1"/>
            </p:cNvSpPr>
            <p:nvPr/>
          </p:nvSpPr>
          <p:spPr bwMode="auto">
            <a:xfrm>
              <a:off x="4307" y="1656"/>
              <a:ext cx="97" cy="97"/>
            </a:xfrm>
            <a:prstGeom prst="ellipse">
              <a:avLst/>
            </a:prstGeom>
            <a:noFill/>
            <a:ln w="28575">
              <a:solidFill>
                <a:srgbClr val="D6009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878" name="Line 50"/>
            <p:cNvSpPr>
              <a:spLocks noChangeShapeType="1"/>
            </p:cNvSpPr>
            <p:nvPr/>
          </p:nvSpPr>
          <p:spPr bwMode="auto">
            <a:xfrm>
              <a:off x="4404" y="1729"/>
              <a:ext cx="194" cy="266"/>
            </a:xfrm>
            <a:prstGeom prst="line">
              <a:avLst/>
            </a:prstGeom>
            <a:noFill/>
            <a:ln w="28575">
              <a:solidFill>
                <a:srgbClr val="D60093"/>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879" name="Oval 40"/>
            <p:cNvSpPr>
              <a:spLocks noChangeArrowheads="1"/>
            </p:cNvSpPr>
            <p:nvPr/>
          </p:nvSpPr>
          <p:spPr bwMode="auto">
            <a:xfrm>
              <a:off x="3267" y="1850"/>
              <a:ext cx="97" cy="97"/>
            </a:xfrm>
            <a:prstGeom prst="ellipse">
              <a:avLst/>
            </a:prstGeom>
            <a:noFill/>
            <a:ln w="28575">
              <a:solidFill>
                <a:srgbClr val="D6009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880" name="Oval 41"/>
            <p:cNvSpPr>
              <a:spLocks noChangeArrowheads="1"/>
            </p:cNvSpPr>
            <p:nvPr/>
          </p:nvSpPr>
          <p:spPr bwMode="auto">
            <a:xfrm>
              <a:off x="3515" y="2323"/>
              <a:ext cx="97" cy="97"/>
            </a:xfrm>
            <a:prstGeom prst="ellipse">
              <a:avLst/>
            </a:prstGeom>
            <a:noFill/>
            <a:ln w="28575">
              <a:solidFill>
                <a:srgbClr val="D6009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881" name="Oval 42"/>
            <p:cNvSpPr>
              <a:spLocks noChangeArrowheads="1"/>
            </p:cNvSpPr>
            <p:nvPr/>
          </p:nvSpPr>
          <p:spPr bwMode="auto">
            <a:xfrm>
              <a:off x="2904" y="2237"/>
              <a:ext cx="97" cy="97"/>
            </a:xfrm>
            <a:prstGeom prst="ellipse">
              <a:avLst/>
            </a:prstGeom>
            <a:noFill/>
            <a:ln w="28575">
              <a:solidFill>
                <a:srgbClr val="D6009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882" name="Oval 43"/>
            <p:cNvSpPr>
              <a:spLocks noChangeArrowheads="1"/>
            </p:cNvSpPr>
            <p:nvPr/>
          </p:nvSpPr>
          <p:spPr bwMode="auto">
            <a:xfrm>
              <a:off x="3920" y="1027"/>
              <a:ext cx="97" cy="97"/>
            </a:xfrm>
            <a:prstGeom prst="ellipse">
              <a:avLst/>
            </a:prstGeom>
            <a:noFill/>
            <a:ln w="28575">
              <a:solidFill>
                <a:srgbClr val="D6009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883" name="Oval 44"/>
            <p:cNvSpPr>
              <a:spLocks noChangeArrowheads="1"/>
            </p:cNvSpPr>
            <p:nvPr/>
          </p:nvSpPr>
          <p:spPr bwMode="auto">
            <a:xfrm>
              <a:off x="3920" y="2938"/>
              <a:ext cx="97" cy="97"/>
            </a:xfrm>
            <a:prstGeom prst="ellipse">
              <a:avLst/>
            </a:prstGeom>
            <a:noFill/>
            <a:ln w="28575">
              <a:solidFill>
                <a:srgbClr val="D6009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884" name="Oval 45"/>
            <p:cNvSpPr>
              <a:spLocks noChangeArrowheads="1"/>
            </p:cNvSpPr>
            <p:nvPr/>
          </p:nvSpPr>
          <p:spPr bwMode="auto">
            <a:xfrm>
              <a:off x="4573" y="1995"/>
              <a:ext cx="97" cy="97"/>
            </a:xfrm>
            <a:prstGeom prst="ellipse">
              <a:avLst/>
            </a:prstGeom>
            <a:noFill/>
            <a:ln w="28575">
              <a:solidFill>
                <a:srgbClr val="D6009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885" name="Oval 47"/>
            <p:cNvSpPr>
              <a:spLocks noChangeArrowheads="1"/>
            </p:cNvSpPr>
            <p:nvPr/>
          </p:nvSpPr>
          <p:spPr bwMode="auto">
            <a:xfrm>
              <a:off x="4912" y="2310"/>
              <a:ext cx="97" cy="97"/>
            </a:xfrm>
            <a:prstGeom prst="ellipse">
              <a:avLst/>
            </a:prstGeom>
            <a:noFill/>
            <a:ln w="28575">
              <a:solidFill>
                <a:srgbClr val="D6009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5886" name="Line 48"/>
            <p:cNvSpPr>
              <a:spLocks noChangeShapeType="1"/>
            </p:cNvSpPr>
            <p:nvPr/>
          </p:nvSpPr>
          <p:spPr bwMode="auto">
            <a:xfrm flipH="1">
              <a:off x="3363" y="1124"/>
              <a:ext cx="557" cy="726"/>
            </a:xfrm>
            <a:prstGeom prst="line">
              <a:avLst/>
            </a:prstGeom>
            <a:noFill/>
            <a:ln w="28575">
              <a:solidFill>
                <a:srgbClr val="D60093"/>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887" name="Line 49"/>
            <p:cNvSpPr>
              <a:spLocks noChangeShapeType="1"/>
            </p:cNvSpPr>
            <p:nvPr/>
          </p:nvSpPr>
          <p:spPr bwMode="auto">
            <a:xfrm>
              <a:off x="3993" y="1124"/>
              <a:ext cx="314" cy="532"/>
            </a:xfrm>
            <a:prstGeom prst="line">
              <a:avLst/>
            </a:prstGeom>
            <a:noFill/>
            <a:ln w="28575">
              <a:solidFill>
                <a:srgbClr val="D60093"/>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888" name="Line 51"/>
            <p:cNvSpPr>
              <a:spLocks noChangeShapeType="1"/>
            </p:cNvSpPr>
            <p:nvPr/>
          </p:nvSpPr>
          <p:spPr bwMode="auto">
            <a:xfrm>
              <a:off x="4669" y="2068"/>
              <a:ext cx="243" cy="242"/>
            </a:xfrm>
            <a:prstGeom prst="line">
              <a:avLst/>
            </a:prstGeom>
            <a:noFill/>
            <a:ln w="28575">
              <a:solidFill>
                <a:srgbClr val="D60093"/>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889" name="Line 52"/>
            <p:cNvSpPr>
              <a:spLocks noChangeShapeType="1"/>
            </p:cNvSpPr>
            <p:nvPr/>
          </p:nvSpPr>
          <p:spPr bwMode="auto">
            <a:xfrm flipH="1">
              <a:off x="3993" y="2092"/>
              <a:ext cx="605" cy="846"/>
            </a:xfrm>
            <a:prstGeom prst="line">
              <a:avLst/>
            </a:prstGeom>
            <a:noFill/>
            <a:ln w="28575">
              <a:solidFill>
                <a:srgbClr val="D60093"/>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890" name="Line 53"/>
            <p:cNvSpPr>
              <a:spLocks noChangeShapeType="1"/>
            </p:cNvSpPr>
            <p:nvPr/>
          </p:nvSpPr>
          <p:spPr bwMode="auto">
            <a:xfrm>
              <a:off x="3315" y="1947"/>
              <a:ext cx="219" cy="377"/>
            </a:xfrm>
            <a:prstGeom prst="line">
              <a:avLst/>
            </a:prstGeom>
            <a:noFill/>
            <a:ln w="28575">
              <a:solidFill>
                <a:srgbClr val="D60093"/>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891" name="Line 54"/>
            <p:cNvSpPr>
              <a:spLocks noChangeShapeType="1"/>
            </p:cNvSpPr>
            <p:nvPr/>
          </p:nvSpPr>
          <p:spPr bwMode="auto">
            <a:xfrm>
              <a:off x="3582" y="2420"/>
              <a:ext cx="362" cy="519"/>
            </a:xfrm>
            <a:prstGeom prst="line">
              <a:avLst/>
            </a:prstGeom>
            <a:noFill/>
            <a:ln w="28575">
              <a:solidFill>
                <a:srgbClr val="D60093"/>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892" name="Line 55"/>
            <p:cNvSpPr>
              <a:spLocks noChangeShapeType="1"/>
            </p:cNvSpPr>
            <p:nvPr/>
          </p:nvSpPr>
          <p:spPr bwMode="auto">
            <a:xfrm flipH="1">
              <a:off x="3001" y="1924"/>
              <a:ext cx="290" cy="313"/>
            </a:xfrm>
            <a:prstGeom prst="line">
              <a:avLst/>
            </a:prstGeom>
            <a:noFill/>
            <a:ln w="28575">
              <a:solidFill>
                <a:srgbClr val="D60093"/>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893" name="Freeform 56"/>
            <p:cNvSpPr>
              <a:spLocks/>
            </p:cNvSpPr>
            <p:nvPr/>
          </p:nvSpPr>
          <p:spPr bwMode="auto">
            <a:xfrm>
              <a:off x="2876" y="1071"/>
              <a:ext cx="1047" cy="839"/>
            </a:xfrm>
            <a:custGeom>
              <a:avLst/>
              <a:gdLst>
                <a:gd name="T0" fmla="*/ 1047 w 1047"/>
                <a:gd name="T1" fmla="*/ 0 h 839"/>
                <a:gd name="T2" fmla="*/ 458 w 1047"/>
                <a:gd name="T3" fmla="*/ 46 h 839"/>
                <a:gd name="T4" fmla="*/ 117 w 1047"/>
                <a:gd name="T5" fmla="*/ 182 h 839"/>
                <a:gd name="T6" fmla="*/ 4 w 1047"/>
                <a:gd name="T7" fmla="*/ 477 h 839"/>
                <a:gd name="T8" fmla="*/ 140 w 1047"/>
                <a:gd name="T9" fmla="*/ 726 h 839"/>
                <a:gd name="T10" fmla="*/ 390 w 1047"/>
                <a:gd name="T11" fmla="*/ 839 h 83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47" h="839">
                  <a:moveTo>
                    <a:pt x="1047" y="0"/>
                  </a:moveTo>
                  <a:cubicBezTo>
                    <a:pt x="830" y="8"/>
                    <a:pt x="613" y="16"/>
                    <a:pt x="458" y="46"/>
                  </a:cubicBezTo>
                  <a:cubicBezTo>
                    <a:pt x="303" y="76"/>
                    <a:pt x="193" y="110"/>
                    <a:pt x="117" y="182"/>
                  </a:cubicBezTo>
                  <a:cubicBezTo>
                    <a:pt x="41" y="254"/>
                    <a:pt x="0" y="386"/>
                    <a:pt x="4" y="477"/>
                  </a:cubicBezTo>
                  <a:cubicBezTo>
                    <a:pt x="8" y="568"/>
                    <a:pt x="76" y="666"/>
                    <a:pt x="140" y="726"/>
                  </a:cubicBezTo>
                  <a:cubicBezTo>
                    <a:pt x="204" y="786"/>
                    <a:pt x="297" y="812"/>
                    <a:pt x="390" y="839"/>
                  </a:cubicBezTo>
                </a:path>
              </a:pathLst>
            </a:custGeom>
            <a:noFill/>
            <a:ln w="28575" cmpd="sng">
              <a:solidFill>
                <a:srgbClr val="D60093"/>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894" name="Freeform 57"/>
            <p:cNvSpPr>
              <a:spLocks/>
            </p:cNvSpPr>
            <p:nvPr/>
          </p:nvSpPr>
          <p:spPr bwMode="auto">
            <a:xfrm flipH="1">
              <a:off x="4014" y="1071"/>
              <a:ext cx="1043" cy="952"/>
            </a:xfrm>
            <a:custGeom>
              <a:avLst/>
              <a:gdLst>
                <a:gd name="T0" fmla="*/ 1019 w 1047"/>
                <a:gd name="T1" fmla="*/ 0 h 839"/>
                <a:gd name="T2" fmla="*/ 444 w 1047"/>
                <a:gd name="T3" fmla="*/ 111 h 839"/>
                <a:gd name="T4" fmla="*/ 117 w 1047"/>
                <a:gd name="T5" fmla="*/ 443 h 839"/>
                <a:gd name="T6" fmla="*/ 4 w 1047"/>
                <a:gd name="T7" fmla="*/ 1156 h 839"/>
                <a:gd name="T8" fmla="*/ 133 w 1047"/>
                <a:gd name="T9" fmla="*/ 1759 h 839"/>
                <a:gd name="T10" fmla="*/ 383 w 1047"/>
                <a:gd name="T11" fmla="*/ 2030 h 83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47" h="839">
                  <a:moveTo>
                    <a:pt x="1047" y="0"/>
                  </a:moveTo>
                  <a:cubicBezTo>
                    <a:pt x="830" y="8"/>
                    <a:pt x="613" y="16"/>
                    <a:pt x="458" y="46"/>
                  </a:cubicBezTo>
                  <a:cubicBezTo>
                    <a:pt x="303" y="76"/>
                    <a:pt x="193" y="110"/>
                    <a:pt x="117" y="182"/>
                  </a:cubicBezTo>
                  <a:cubicBezTo>
                    <a:pt x="41" y="254"/>
                    <a:pt x="0" y="386"/>
                    <a:pt x="4" y="477"/>
                  </a:cubicBezTo>
                  <a:cubicBezTo>
                    <a:pt x="8" y="568"/>
                    <a:pt x="76" y="666"/>
                    <a:pt x="140" y="726"/>
                  </a:cubicBezTo>
                  <a:cubicBezTo>
                    <a:pt x="204" y="786"/>
                    <a:pt x="297" y="812"/>
                    <a:pt x="390" y="839"/>
                  </a:cubicBezTo>
                </a:path>
              </a:pathLst>
            </a:custGeom>
            <a:noFill/>
            <a:ln w="28575" cmpd="sng">
              <a:solidFill>
                <a:srgbClr val="D60093"/>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895" name="Freeform 58"/>
            <p:cNvSpPr>
              <a:spLocks/>
            </p:cNvSpPr>
            <p:nvPr/>
          </p:nvSpPr>
          <p:spPr bwMode="auto">
            <a:xfrm>
              <a:off x="2710" y="2319"/>
              <a:ext cx="1213" cy="680"/>
            </a:xfrm>
            <a:custGeom>
              <a:avLst/>
              <a:gdLst>
                <a:gd name="T0" fmla="*/ 215 w 1213"/>
                <a:gd name="T1" fmla="*/ 0 h 680"/>
                <a:gd name="T2" fmla="*/ 34 w 1213"/>
                <a:gd name="T3" fmla="*/ 249 h 680"/>
                <a:gd name="T4" fmla="*/ 79 w 1213"/>
                <a:gd name="T5" fmla="*/ 476 h 680"/>
                <a:gd name="T6" fmla="*/ 510 w 1213"/>
                <a:gd name="T7" fmla="*/ 612 h 680"/>
                <a:gd name="T8" fmla="*/ 1213 w 1213"/>
                <a:gd name="T9" fmla="*/ 680 h 6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3" h="680">
                  <a:moveTo>
                    <a:pt x="215" y="0"/>
                  </a:moveTo>
                  <a:cubicBezTo>
                    <a:pt x="136" y="85"/>
                    <a:pt x="57" y="170"/>
                    <a:pt x="34" y="249"/>
                  </a:cubicBezTo>
                  <a:cubicBezTo>
                    <a:pt x="11" y="328"/>
                    <a:pt x="0" y="416"/>
                    <a:pt x="79" y="476"/>
                  </a:cubicBezTo>
                  <a:cubicBezTo>
                    <a:pt x="158" y="536"/>
                    <a:pt x="321" y="578"/>
                    <a:pt x="510" y="612"/>
                  </a:cubicBezTo>
                  <a:cubicBezTo>
                    <a:pt x="699" y="646"/>
                    <a:pt x="956" y="663"/>
                    <a:pt x="1213" y="680"/>
                  </a:cubicBezTo>
                </a:path>
              </a:pathLst>
            </a:custGeom>
            <a:noFill/>
            <a:ln w="28575" cmpd="sng">
              <a:solidFill>
                <a:srgbClr val="D60093"/>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5896" name="Freeform 59"/>
            <p:cNvSpPr>
              <a:spLocks/>
            </p:cNvSpPr>
            <p:nvPr/>
          </p:nvSpPr>
          <p:spPr bwMode="auto">
            <a:xfrm flipH="1">
              <a:off x="4037" y="2387"/>
              <a:ext cx="1167" cy="612"/>
            </a:xfrm>
            <a:custGeom>
              <a:avLst/>
              <a:gdLst>
                <a:gd name="T0" fmla="*/ 164 w 1213"/>
                <a:gd name="T1" fmla="*/ 0 h 680"/>
                <a:gd name="T2" fmla="*/ 27 w 1213"/>
                <a:gd name="T3" fmla="*/ 120 h 680"/>
                <a:gd name="T4" fmla="*/ 60 w 1213"/>
                <a:gd name="T5" fmla="*/ 228 h 680"/>
                <a:gd name="T6" fmla="*/ 389 w 1213"/>
                <a:gd name="T7" fmla="*/ 293 h 680"/>
                <a:gd name="T8" fmla="*/ 926 w 1213"/>
                <a:gd name="T9" fmla="*/ 325 h 6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3" h="680">
                  <a:moveTo>
                    <a:pt x="215" y="0"/>
                  </a:moveTo>
                  <a:cubicBezTo>
                    <a:pt x="136" y="85"/>
                    <a:pt x="57" y="170"/>
                    <a:pt x="34" y="249"/>
                  </a:cubicBezTo>
                  <a:cubicBezTo>
                    <a:pt x="11" y="328"/>
                    <a:pt x="0" y="416"/>
                    <a:pt x="79" y="476"/>
                  </a:cubicBezTo>
                  <a:cubicBezTo>
                    <a:pt x="158" y="536"/>
                    <a:pt x="321" y="578"/>
                    <a:pt x="510" y="612"/>
                  </a:cubicBezTo>
                  <a:cubicBezTo>
                    <a:pt x="699" y="646"/>
                    <a:pt x="956" y="663"/>
                    <a:pt x="1213" y="680"/>
                  </a:cubicBezTo>
                </a:path>
              </a:pathLst>
            </a:custGeom>
            <a:noFill/>
            <a:ln w="28575" cmpd="sng">
              <a:solidFill>
                <a:srgbClr val="D60093"/>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sp>
        <p:nvSpPr>
          <p:cNvPr id="69692" name="Text Box 60"/>
          <p:cNvSpPr txBox="1">
            <a:spLocks noChangeArrowheads="1"/>
          </p:cNvSpPr>
          <p:nvPr/>
        </p:nvSpPr>
        <p:spPr bwMode="auto">
          <a:xfrm>
            <a:off x="4859338" y="873125"/>
            <a:ext cx="33480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t>Graph representation</a:t>
            </a:r>
          </a:p>
        </p:txBody>
      </p:sp>
      <p:sp>
        <p:nvSpPr>
          <p:cNvPr id="35849" name="Rectangle 61"/>
          <p:cNvSpPr>
            <a:spLocks noGrp="1" noChangeArrowheads="1"/>
          </p:cNvSpPr>
          <p:nvPr>
            <p:ph type="title"/>
          </p:nvPr>
        </p:nvSpPr>
        <p:spPr>
          <a:xfrm>
            <a:off x="457200" y="188913"/>
            <a:ext cx="8229600" cy="669925"/>
          </a:xfrm>
        </p:spPr>
        <p:txBody>
          <a:bodyPr/>
          <a:lstStyle/>
          <a:p>
            <a:pPr eaLnBrk="1" hangingPunct="1"/>
            <a:r>
              <a:rPr lang="en-US" sz="3200" smtClean="0"/>
              <a:t>Floorplan and Layout</a:t>
            </a:r>
          </a:p>
        </p:txBody>
      </p:sp>
      <p:sp>
        <p:nvSpPr>
          <p:cNvPr id="69694" name="Text Box 62"/>
          <p:cNvSpPr txBox="1">
            <a:spLocks noChangeArrowheads="1"/>
          </p:cNvSpPr>
          <p:nvPr/>
        </p:nvSpPr>
        <p:spPr bwMode="auto">
          <a:xfrm>
            <a:off x="1631950" y="1524000"/>
            <a:ext cx="3841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2</a:t>
            </a:r>
          </a:p>
        </p:txBody>
      </p:sp>
      <p:sp>
        <p:nvSpPr>
          <p:cNvPr id="69695" name="Text Box 63"/>
          <p:cNvSpPr txBox="1">
            <a:spLocks noChangeArrowheads="1"/>
          </p:cNvSpPr>
          <p:nvPr/>
        </p:nvSpPr>
        <p:spPr bwMode="auto">
          <a:xfrm>
            <a:off x="593725" y="1524000"/>
            <a:ext cx="414338"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a:t>
            </a:r>
          </a:p>
        </p:txBody>
      </p:sp>
      <p:sp>
        <p:nvSpPr>
          <p:cNvPr id="69696" name="Text Box 64"/>
          <p:cNvSpPr txBox="1">
            <a:spLocks noChangeArrowheads="1"/>
          </p:cNvSpPr>
          <p:nvPr/>
        </p:nvSpPr>
        <p:spPr bwMode="auto">
          <a:xfrm>
            <a:off x="593725" y="3635375"/>
            <a:ext cx="4143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3</a:t>
            </a:r>
          </a:p>
        </p:txBody>
      </p:sp>
      <p:sp>
        <p:nvSpPr>
          <p:cNvPr id="69697" name="Text Box 65"/>
          <p:cNvSpPr txBox="1">
            <a:spLocks noChangeArrowheads="1"/>
          </p:cNvSpPr>
          <p:nvPr/>
        </p:nvSpPr>
        <p:spPr bwMode="auto">
          <a:xfrm>
            <a:off x="1246188" y="3635375"/>
            <a:ext cx="3857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5</a:t>
            </a:r>
          </a:p>
        </p:txBody>
      </p:sp>
      <p:sp>
        <p:nvSpPr>
          <p:cNvPr id="69698" name="Text Box 66"/>
          <p:cNvSpPr txBox="1">
            <a:spLocks noChangeArrowheads="1"/>
          </p:cNvSpPr>
          <p:nvPr/>
        </p:nvSpPr>
        <p:spPr bwMode="auto">
          <a:xfrm>
            <a:off x="593725" y="4211638"/>
            <a:ext cx="4143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4</a:t>
            </a:r>
          </a:p>
        </p:txBody>
      </p:sp>
      <p:sp>
        <p:nvSpPr>
          <p:cNvPr id="69699" name="Text Box 67"/>
          <p:cNvSpPr txBox="1">
            <a:spLocks noChangeArrowheads="1"/>
          </p:cNvSpPr>
          <p:nvPr/>
        </p:nvSpPr>
        <p:spPr bwMode="auto">
          <a:xfrm>
            <a:off x="1263650" y="4060825"/>
            <a:ext cx="4635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6</a:t>
            </a:r>
          </a:p>
        </p:txBody>
      </p:sp>
      <p:sp>
        <p:nvSpPr>
          <p:cNvPr id="69700" name="Text Box 68"/>
          <p:cNvSpPr txBox="1">
            <a:spLocks noChangeArrowheads="1"/>
          </p:cNvSpPr>
          <p:nvPr/>
        </p:nvSpPr>
        <p:spPr bwMode="auto">
          <a:xfrm>
            <a:off x="2436813" y="2946400"/>
            <a:ext cx="4651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12</a:t>
            </a:r>
          </a:p>
        </p:txBody>
      </p:sp>
      <p:sp>
        <p:nvSpPr>
          <p:cNvPr id="69701" name="Text Box 69"/>
          <p:cNvSpPr txBox="1">
            <a:spLocks noChangeArrowheads="1"/>
          </p:cNvSpPr>
          <p:nvPr/>
        </p:nvSpPr>
        <p:spPr bwMode="auto">
          <a:xfrm>
            <a:off x="2436813" y="2332038"/>
            <a:ext cx="4064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9</a:t>
            </a:r>
          </a:p>
        </p:txBody>
      </p:sp>
      <p:sp>
        <p:nvSpPr>
          <p:cNvPr id="69702" name="Text Box 70"/>
          <p:cNvSpPr txBox="1">
            <a:spLocks noChangeArrowheads="1"/>
          </p:cNvSpPr>
          <p:nvPr/>
        </p:nvSpPr>
        <p:spPr bwMode="auto">
          <a:xfrm>
            <a:off x="2462213" y="1527175"/>
            <a:ext cx="381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8</a:t>
            </a:r>
          </a:p>
        </p:txBody>
      </p:sp>
      <p:sp>
        <p:nvSpPr>
          <p:cNvPr id="69703" name="Text Box 71"/>
          <p:cNvSpPr txBox="1">
            <a:spLocks noChangeArrowheads="1"/>
          </p:cNvSpPr>
          <p:nvPr/>
        </p:nvSpPr>
        <p:spPr bwMode="auto">
          <a:xfrm>
            <a:off x="3165475" y="1524000"/>
            <a:ext cx="3984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7</a:t>
            </a:r>
          </a:p>
        </p:txBody>
      </p:sp>
      <p:sp>
        <p:nvSpPr>
          <p:cNvPr id="69704" name="Text Box 72"/>
          <p:cNvSpPr txBox="1">
            <a:spLocks noChangeArrowheads="1"/>
          </p:cNvSpPr>
          <p:nvPr/>
        </p:nvSpPr>
        <p:spPr bwMode="auto">
          <a:xfrm>
            <a:off x="2981325" y="2946400"/>
            <a:ext cx="4968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10</a:t>
            </a:r>
          </a:p>
        </p:txBody>
      </p:sp>
      <p:sp>
        <p:nvSpPr>
          <p:cNvPr id="69705" name="Text Box 73"/>
          <p:cNvSpPr txBox="1">
            <a:spLocks noChangeArrowheads="1"/>
          </p:cNvSpPr>
          <p:nvPr/>
        </p:nvSpPr>
        <p:spPr bwMode="auto">
          <a:xfrm>
            <a:off x="2981325" y="3867150"/>
            <a:ext cx="460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11</a:t>
            </a:r>
          </a:p>
        </p:txBody>
      </p:sp>
      <p:sp>
        <p:nvSpPr>
          <p:cNvPr id="69706" name="Text Box 74"/>
          <p:cNvSpPr txBox="1">
            <a:spLocks noChangeArrowheads="1"/>
          </p:cNvSpPr>
          <p:nvPr/>
        </p:nvSpPr>
        <p:spPr bwMode="auto">
          <a:xfrm>
            <a:off x="5543550" y="2132013"/>
            <a:ext cx="430213"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2</a:t>
            </a:r>
          </a:p>
        </p:txBody>
      </p:sp>
      <p:sp>
        <p:nvSpPr>
          <p:cNvPr id="69707" name="Text Box 75"/>
          <p:cNvSpPr txBox="1">
            <a:spLocks noChangeArrowheads="1"/>
          </p:cNvSpPr>
          <p:nvPr/>
        </p:nvSpPr>
        <p:spPr bwMode="auto">
          <a:xfrm>
            <a:off x="4464050" y="2384425"/>
            <a:ext cx="395288"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a:t>
            </a:r>
          </a:p>
        </p:txBody>
      </p:sp>
      <p:sp>
        <p:nvSpPr>
          <p:cNvPr id="69708" name="Text Box 76"/>
          <p:cNvSpPr txBox="1">
            <a:spLocks noChangeArrowheads="1"/>
          </p:cNvSpPr>
          <p:nvPr/>
        </p:nvSpPr>
        <p:spPr bwMode="auto">
          <a:xfrm>
            <a:off x="7488238" y="3176588"/>
            <a:ext cx="46355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10</a:t>
            </a:r>
          </a:p>
        </p:txBody>
      </p:sp>
      <p:sp>
        <p:nvSpPr>
          <p:cNvPr id="69709" name="Text Box 77"/>
          <p:cNvSpPr txBox="1">
            <a:spLocks noChangeArrowheads="1"/>
          </p:cNvSpPr>
          <p:nvPr/>
        </p:nvSpPr>
        <p:spPr bwMode="auto">
          <a:xfrm>
            <a:off x="5364163" y="3105150"/>
            <a:ext cx="415925"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5</a:t>
            </a:r>
          </a:p>
        </p:txBody>
      </p:sp>
      <p:sp>
        <p:nvSpPr>
          <p:cNvPr id="69710" name="Text Box 78"/>
          <p:cNvSpPr txBox="1">
            <a:spLocks noChangeArrowheads="1"/>
          </p:cNvSpPr>
          <p:nvPr/>
        </p:nvSpPr>
        <p:spPr bwMode="auto">
          <a:xfrm>
            <a:off x="6659563" y="3716338"/>
            <a:ext cx="468312"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12</a:t>
            </a:r>
          </a:p>
        </p:txBody>
      </p:sp>
      <p:sp>
        <p:nvSpPr>
          <p:cNvPr id="69711" name="Text Box 79"/>
          <p:cNvSpPr txBox="1">
            <a:spLocks noChangeArrowheads="1"/>
          </p:cNvSpPr>
          <p:nvPr/>
        </p:nvSpPr>
        <p:spPr bwMode="auto">
          <a:xfrm>
            <a:off x="5688013" y="3789363"/>
            <a:ext cx="4318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6</a:t>
            </a:r>
          </a:p>
        </p:txBody>
      </p:sp>
      <p:sp>
        <p:nvSpPr>
          <p:cNvPr id="69712" name="Text Box 80"/>
          <p:cNvSpPr txBox="1">
            <a:spLocks noChangeArrowheads="1"/>
          </p:cNvSpPr>
          <p:nvPr/>
        </p:nvSpPr>
        <p:spPr bwMode="auto">
          <a:xfrm>
            <a:off x="4859338" y="3213100"/>
            <a:ext cx="401637"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3</a:t>
            </a:r>
          </a:p>
        </p:txBody>
      </p:sp>
      <p:sp>
        <p:nvSpPr>
          <p:cNvPr id="69713" name="Text Box 81"/>
          <p:cNvSpPr txBox="1">
            <a:spLocks noChangeArrowheads="1"/>
          </p:cNvSpPr>
          <p:nvPr/>
        </p:nvSpPr>
        <p:spPr bwMode="auto">
          <a:xfrm>
            <a:off x="7019925" y="2565400"/>
            <a:ext cx="3937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9</a:t>
            </a:r>
          </a:p>
        </p:txBody>
      </p:sp>
      <p:sp>
        <p:nvSpPr>
          <p:cNvPr id="69714" name="Text Box 82"/>
          <p:cNvSpPr txBox="1">
            <a:spLocks noChangeArrowheads="1"/>
          </p:cNvSpPr>
          <p:nvPr/>
        </p:nvSpPr>
        <p:spPr bwMode="auto">
          <a:xfrm>
            <a:off x="6624638" y="2097088"/>
            <a:ext cx="395287"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8</a:t>
            </a:r>
          </a:p>
        </p:txBody>
      </p:sp>
      <p:sp>
        <p:nvSpPr>
          <p:cNvPr id="69715" name="Text Box 83"/>
          <p:cNvSpPr txBox="1">
            <a:spLocks noChangeArrowheads="1"/>
          </p:cNvSpPr>
          <p:nvPr/>
        </p:nvSpPr>
        <p:spPr bwMode="auto">
          <a:xfrm>
            <a:off x="7775575" y="2312988"/>
            <a:ext cx="4318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7</a:t>
            </a:r>
          </a:p>
        </p:txBody>
      </p:sp>
      <p:sp>
        <p:nvSpPr>
          <p:cNvPr id="69716" name="Text Box 84"/>
          <p:cNvSpPr txBox="1">
            <a:spLocks noChangeArrowheads="1"/>
          </p:cNvSpPr>
          <p:nvPr/>
        </p:nvSpPr>
        <p:spPr bwMode="auto">
          <a:xfrm>
            <a:off x="7885113" y="3752850"/>
            <a:ext cx="466725"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11</a:t>
            </a:r>
          </a:p>
        </p:txBody>
      </p:sp>
      <p:sp>
        <p:nvSpPr>
          <p:cNvPr id="69717" name="Text Box 85"/>
          <p:cNvSpPr txBox="1">
            <a:spLocks noChangeArrowheads="1"/>
          </p:cNvSpPr>
          <p:nvPr/>
        </p:nvSpPr>
        <p:spPr bwMode="auto">
          <a:xfrm>
            <a:off x="4319588" y="3681413"/>
            <a:ext cx="427037"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4</a:t>
            </a:r>
          </a:p>
        </p:txBody>
      </p:sp>
      <p:sp>
        <p:nvSpPr>
          <p:cNvPr id="69718" name="Text Box 86"/>
          <p:cNvSpPr txBox="1">
            <a:spLocks noChangeArrowheads="1"/>
          </p:cNvSpPr>
          <p:nvPr/>
        </p:nvSpPr>
        <p:spPr bwMode="auto">
          <a:xfrm>
            <a:off x="550863" y="5346700"/>
            <a:ext cx="8161337"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lnSpc>
                <a:spcPct val="120000"/>
              </a:lnSpc>
              <a:spcBef>
                <a:spcPct val="50000"/>
              </a:spcBef>
            </a:pPr>
            <a:r>
              <a:rPr lang="en-US">
                <a:solidFill>
                  <a:srgbClr val="0066FF"/>
                </a:solidFill>
              </a:rPr>
              <a:t>Vertices - vertical lines.</a:t>
            </a:r>
            <a:r>
              <a:rPr lang="en-US"/>
              <a:t> </a:t>
            </a:r>
            <a:r>
              <a:rPr lang="en-US">
                <a:solidFill>
                  <a:srgbClr val="0066FF"/>
                </a:solidFill>
              </a:rPr>
              <a:t>Arcs - rectangular areas where blocks are embedded.</a:t>
            </a:r>
            <a:r>
              <a:rPr lang="en-US"/>
              <a:t>  </a:t>
            </a:r>
            <a:endParaRPr lang="en-US">
              <a:solidFill>
                <a:srgbClr val="D60093"/>
              </a:solidFill>
            </a:endParaRPr>
          </a:p>
        </p:txBody>
      </p:sp>
      <p:sp>
        <p:nvSpPr>
          <p:cNvPr id="69722" name="Text Box 90"/>
          <p:cNvSpPr txBox="1">
            <a:spLocks noChangeArrowheads="1"/>
          </p:cNvSpPr>
          <p:nvPr/>
        </p:nvSpPr>
        <p:spPr bwMode="auto">
          <a:xfrm>
            <a:off x="503238" y="4878388"/>
            <a:ext cx="8027987"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lnSpc>
                <a:spcPct val="120000"/>
              </a:lnSpc>
              <a:spcBef>
                <a:spcPct val="50000"/>
              </a:spcBef>
            </a:pPr>
            <a:r>
              <a:rPr lang="en-US"/>
              <a:t>Floorplan is represented by a planar graph. </a:t>
            </a:r>
            <a:endParaRPr lang="en-US">
              <a:solidFill>
                <a:srgbClr val="D60093"/>
              </a:solidFill>
            </a:endParaRPr>
          </a:p>
        </p:txBody>
      </p:sp>
      <p:sp>
        <p:nvSpPr>
          <p:cNvPr id="69724" name="Text Box 92"/>
          <p:cNvSpPr txBox="1">
            <a:spLocks noChangeArrowheads="1"/>
          </p:cNvSpPr>
          <p:nvPr/>
        </p:nvSpPr>
        <p:spPr bwMode="auto">
          <a:xfrm>
            <a:off x="506413" y="5729288"/>
            <a:ext cx="8207375"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lnSpc>
                <a:spcPct val="120000"/>
              </a:lnSpc>
              <a:spcBef>
                <a:spcPct val="50000"/>
              </a:spcBef>
            </a:pPr>
            <a:r>
              <a:rPr lang="en-US">
                <a:solidFill>
                  <a:srgbClr val="D60093"/>
                </a:solidFill>
              </a:rPr>
              <a:t>A dual graph is implied.</a:t>
            </a:r>
          </a:p>
        </p:txBody>
      </p:sp>
    </p:spTree>
    <p:extLst>
      <p:ext uri="{BB962C8B-B14F-4D97-AF65-F5344CB8AC3E}">
        <p14:creationId xmlns:p14="http://schemas.microsoft.com/office/powerpoint/2010/main" val="40634259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9634"/>
                                        </p:tgtEl>
                                        <p:attrNameLst>
                                          <p:attrName>style.visibility</p:attrName>
                                        </p:attrNameLst>
                                      </p:cBhvr>
                                      <p:to>
                                        <p:strVal val="visible"/>
                                      </p:to>
                                    </p:set>
                                    <p:animEffect transition="in" filter="blinds(horizontal)">
                                      <p:cBhvr>
                                        <p:cTn id="7" dur="500"/>
                                        <p:tgtEl>
                                          <p:spTgt spid="696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9722"/>
                                        </p:tgtEl>
                                        <p:attrNameLst>
                                          <p:attrName>style.visibility</p:attrName>
                                        </p:attrNameLst>
                                      </p:cBhvr>
                                      <p:to>
                                        <p:strVal val="visible"/>
                                      </p:to>
                                    </p:set>
                                    <p:animEffect transition="in" filter="blinds(horizontal)">
                                      <p:cBhvr>
                                        <p:cTn id="12" dur="500"/>
                                        <p:tgtEl>
                                          <p:spTgt spid="6972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69692"/>
                                        </p:tgtEl>
                                        <p:attrNameLst>
                                          <p:attrName>style.visibility</p:attrName>
                                        </p:attrNameLst>
                                      </p:cBhvr>
                                      <p:to>
                                        <p:strVal val="visible"/>
                                      </p:to>
                                    </p:set>
                                    <p:animEffect transition="in" filter="blinds(horizontal)">
                                      <p:cBhvr>
                                        <p:cTn id="15" dur="500"/>
                                        <p:tgtEl>
                                          <p:spTgt spid="69692"/>
                                        </p:tgtEl>
                                      </p:cBhvr>
                                    </p:animEffect>
                                  </p:childTnLst>
                                </p:cTn>
                              </p:par>
                              <p:par>
                                <p:cTn id="16" presetID="3" presetClass="entr" presetSubtype="10" fill="hold" nodeType="withEffect">
                                  <p:stCondLst>
                                    <p:cond delay="0"/>
                                  </p:stCondLst>
                                  <p:childTnLst>
                                    <p:set>
                                      <p:cBhvr>
                                        <p:cTn id="17" dur="1" fill="hold">
                                          <p:stCondLst>
                                            <p:cond delay="0"/>
                                          </p:stCondLst>
                                        </p:cTn>
                                        <p:tgtEl>
                                          <p:spTgt spid="69719"/>
                                        </p:tgtEl>
                                        <p:attrNameLst>
                                          <p:attrName>style.visibility</p:attrName>
                                        </p:attrNameLst>
                                      </p:cBhvr>
                                      <p:to>
                                        <p:strVal val="visible"/>
                                      </p:to>
                                    </p:set>
                                    <p:animEffect transition="in" filter="blinds(horizontal)">
                                      <p:cBhvr>
                                        <p:cTn id="18" dur="500"/>
                                        <p:tgtEl>
                                          <p:spTgt spid="6971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9718"/>
                                        </p:tgtEl>
                                        <p:attrNameLst>
                                          <p:attrName>style.visibility</p:attrName>
                                        </p:attrNameLst>
                                      </p:cBhvr>
                                      <p:to>
                                        <p:strVal val="visible"/>
                                      </p:to>
                                    </p:set>
                                    <p:animEffect transition="in" filter="blinds(horizontal)">
                                      <p:cBhvr>
                                        <p:cTn id="23" dur="500"/>
                                        <p:tgtEl>
                                          <p:spTgt spid="6971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69695"/>
                                        </p:tgtEl>
                                        <p:attrNameLst>
                                          <p:attrName>style.visibility</p:attrName>
                                        </p:attrNameLst>
                                      </p:cBhvr>
                                      <p:to>
                                        <p:strVal val="visible"/>
                                      </p:to>
                                    </p:set>
                                    <p:animEffect transition="in" filter="blinds(horizontal)">
                                      <p:cBhvr>
                                        <p:cTn id="28" dur="500"/>
                                        <p:tgtEl>
                                          <p:spTgt spid="69695"/>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69707"/>
                                        </p:tgtEl>
                                        <p:attrNameLst>
                                          <p:attrName>style.visibility</p:attrName>
                                        </p:attrNameLst>
                                      </p:cBhvr>
                                      <p:to>
                                        <p:strVal val="visible"/>
                                      </p:to>
                                    </p:set>
                                    <p:animEffect transition="in" filter="blinds(horizontal)">
                                      <p:cBhvr>
                                        <p:cTn id="31" dur="500"/>
                                        <p:tgtEl>
                                          <p:spTgt spid="6970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69694"/>
                                        </p:tgtEl>
                                        <p:attrNameLst>
                                          <p:attrName>style.visibility</p:attrName>
                                        </p:attrNameLst>
                                      </p:cBhvr>
                                      <p:to>
                                        <p:strVal val="visible"/>
                                      </p:to>
                                    </p:set>
                                    <p:animEffect transition="in" filter="blinds(horizontal)">
                                      <p:cBhvr>
                                        <p:cTn id="36" dur="500"/>
                                        <p:tgtEl>
                                          <p:spTgt spid="69694"/>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69706"/>
                                        </p:tgtEl>
                                        <p:attrNameLst>
                                          <p:attrName>style.visibility</p:attrName>
                                        </p:attrNameLst>
                                      </p:cBhvr>
                                      <p:to>
                                        <p:strVal val="visible"/>
                                      </p:to>
                                    </p:set>
                                    <p:animEffect transition="in" filter="blinds(horizontal)">
                                      <p:cBhvr>
                                        <p:cTn id="39" dur="500"/>
                                        <p:tgtEl>
                                          <p:spTgt spid="6970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69696"/>
                                        </p:tgtEl>
                                        <p:attrNameLst>
                                          <p:attrName>style.visibility</p:attrName>
                                        </p:attrNameLst>
                                      </p:cBhvr>
                                      <p:to>
                                        <p:strVal val="visible"/>
                                      </p:to>
                                    </p:set>
                                    <p:animEffect transition="in" filter="blinds(horizontal)">
                                      <p:cBhvr>
                                        <p:cTn id="44" dur="500"/>
                                        <p:tgtEl>
                                          <p:spTgt spid="69696"/>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69712"/>
                                        </p:tgtEl>
                                        <p:attrNameLst>
                                          <p:attrName>style.visibility</p:attrName>
                                        </p:attrNameLst>
                                      </p:cBhvr>
                                      <p:to>
                                        <p:strVal val="visible"/>
                                      </p:to>
                                    </p:set>
                                    <p:animEffect transition="in" filter="blinds(horizontal)">
                                      <p:cBhvr>
                                        <p:cTn id="47" dur="500"/>
                                        <p:tgtEl>
                                          <p:spTgt spid="6971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9698"/>
                                        </p:tgtEl>
                                        <p:attrNameLst>
                                          <p:attrName>style.visibility</p:attrName>
                                        </p:attrNameLst>
                                      </p:cBhvr>
                                      <p:to>
                                        <p:strVal val="visible"/>
                                      </p:to>
                                    </p:set>
                                    <p:animEffect transition="in" filter="blinds(horizontal)">
                                      <p:cBhvr>
                                        <p:cTn id="52" dur="500"/>
                                        <p:tgtEl>
                                          <p:spTgt spid="69698"/>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69717"/>
                                        </p:tgtEl>
                                        <p:attrNameLst>
                                          <p:attrName>style.visibility</p:attrName>
                                        </p:attrNameLst>
                                      </p:cBhvr>
                                      <p:to>
                                        <p:strVal val="visible"/>
                                      </p:to>
                                    </p:set>
                                    <p:animEffect transition="in" filter="blinds(horizontal)">
                                      <p:cBhvr>
                                        <p:cTn id="55" dur="500"/>
                                        <p:tgtEl>
                                          <p:spTgt spid="69717"/>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69697"/>
                                        </p:tgtEl>
                                        <p:attrNameLst>
                                          <p:attrName>style.visibility</p:attrName>
                                        </p:attrNameLst>
                                      </p:cBhvr>
                                      <p:to>
                                        <p:strVal val="visible"/>
                                      </p:to>
                                    </p:set>
                                    <p:animEffect transition="in" filter="blinds(horizontal)">
                                      <p:cBhvr>
                                        <p:cTn id="60" dur="500"/>
                                        <p:tgtEl>
                                          <p:spTgt spid="69697"/>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69699"/>
                                        </p:tgtEl>
                                        <p:attrNameLst>
                                          <p:attrName>style.visibility</p:attrName>
                                        </p:attrNameLst>
                                      </p:cBhvr>
                                      <p:to>
                                        <p:strVal val="visible"/>
                                      </p:to>
                                    </p:set>
                                    <p:animEffect transition="in" filter="blinds(horizontal)">
                                      <p:cBhvr>
                                        <p:cTn id="63" dur="500"/>
                                        <p:tgtEl>
                                          <p:spTgt spid="69699"/>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69703"/>
                                        </p:tgtEl>
                                        <p:attrNameLst>
                                          <p:attrName>style.visibility</p:attrName>
                                        </p:attrNameLst>
                                      </p:cBhvr>
                                      <p:to>
                                        <p:strVal val="visible"/>
                                      </p:to>
                                    </p:set>
                                    <p:animEffect transition="in" filter="blinds(horizontal)">
                                      <p:cBhvr>
                                        <p:cTn id="66" dur="500"/>
                                        <p:tgtEl>
                                          <p:spTgt spid="69703"/>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69702"/>
                                        </p:tgtEl>
                                        <p:attrNameLst>
                                          <p:attrName>style.visibility</p:attrName>
                                        </p:attrNameLst>
                                      </p:cBhvr>
                                      <p:to>
                                        <p:strVal val="visible"/>
                                      </p:to>
                                    </p:set>
                                    <p:animEffect transition="in" filter="blinds(horizontal)">
                                      <p:cBhvr>
                                        <p:cTn id="69" dur="500"/>
                                        <p:tgtEl>
                                          <p:spTgt spid="69702"/>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69701"/>
                                        </p:tgtEl>
                                        <p:attrNameLst>
                                          <p:attrName>style.visibility</p:attrName>
                                        </p:attrNameLst>
                                      </p:cBhvr>
                                      <p:to>
                                        <p:strVal val="visible"/>
                                      </p:to>
                                    </p:set>
                                    <p:animEffect transition="in" filter="blinds(horizontal)">
                                      <p:cBhvr>
                                        <p:cTn id="72" dur="500"/>
                                        <p:tgtEl>
                                          <p:spTgt spid="69701"/>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69704"/>
                                        </p:tgtEl>
                                        <p:attrNameLst>
                                          <p:attrName>style.visibility</p:attrName>
                                        </p:attrNameLst>
                                      </p:cBhvr>
                                      <p:to>
                                        <p:strVal val="visible"/>
                                      </p:to>
                                    </p:set>
                                    <p:animEffect transition="in" filter="blinds(horizontal)">
                                      <p:cBhvr>
                                        <p:cTn id="75" dur="500"/>
                                        <p:tgtEl>
                                          <p:spTgt spid="69704"/>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69700"/>
                                        </p:tgtEl>
                                        <p:attrNameLst>
                                          <p:attrName>style.visibility</p:attrName>
                                        </p:attrNameLst>
                                      </p:cBhvr>
                                      <p:to>
                                        <p:strVal val="visible"/>
                                      </p:to>
                                    </p:set>
                                    <p:animEffect transition="in" filter="blinds(horizontal)">
                                      <p:cBhvr>
                                        <p:cTn id="78" dur="500"/>
                                        <p:tgtEl>
                                          <p:spTgt spid="69700"/>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69705"/>
                                        </p:tgtEl>
                                        <p:attrNameLst>
                                          <p:attrName>style.visibility</p:attrName>
                                        </p:attrNameLst>
                                      </p:cBhvr>
                                      <p:to>
                                        <p:strVal val="visible"/>
                                      </p:to>
                                    </p:set>
                                    <p:animEffect transition="in" filter="blinds(horizontal)">
                                      <p:cBhvr>
                                        <p:cTn id="81" dur="500"/>
                                        <p:tgtEl>
                                          <p:spTgt spid="69705"/>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69709"/>
                                        </p:tgtEl>
                                        <p:attrNameLst>
                                          <p:attrName>style.visibility</p:attrName>
                                        </p:attrNameLst>
                                      </p:cBhvr>
                                      <p:to>
                                        <p:strVal val="visible"/>
                                      </p:to>
                                    </p:set>
                                    <p:animEffect transition="in" filter="blinds(horizontal)">
                                      <p:cBhvr>
                                        <p:cTn id="84" dur="500"/>
                                        <p:tgtEl>
                                          <p:spTgt spid="69709"/>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69711"/>
                                        </p:tgtEl>
                                        <p:attrNameLst>
                                          <p:attrName>style.visibility</p:attrName>
                                        </p:attrNameLst>
                                      </p:cBhvr>
                                      <p:to>
                                        <p:strVal val="visible"/>
                                      </p:to>
                                    </p:set>
                                    <p:animEffect transition="in" filter="blinds(horizontal)">
                                      <p:cBhvr>
                                        <p:cTn id="87" dur="500"/>
                                        <p:tgtEl>
                                          <p:spTgt spid="69711"/>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69715"/>
                                        </p:tgtEl>
                                        <p:attrNameLst>
                                          <p:attrName>style.visibility</p:attrName>
                                        </p:attrNameLst>
                                      </p:cBhvr>
                                      <p:to>
                                        <p:strVal val="visible"/>
                                      </p:to>
                                    </p:set>
                                    <p:animEffect transition="in" filter="blinds(horizontal)">
                                      <p:cBhvr>
                                        <p:cTn id="90" dur="500"/>
                                        <p:tgtEl>
                                          <p:spTgt spid="69715"/>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69714"/>
                                        </p:tgtEl>
                                        <p:attrNameLst>
                                          <p:attrName>style.visibility</p:attrName>
                                        </p:attrNameLst>
                                      </p:cBhvr>
                                      <p:to>
                                        <p:strVal val="visible"/>
                                      </p:to>
                                    </p:set>
                                    <p:animEffect transition="in" filter="blinds(horizontal)">
                                      <p:cBhvr>
                                        <p:cTn id="93" dur="500"/>
                                        <p:tgtEl>
                                          <p:spTgt spid="69714"/>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69713"/>
                                        </p:tgtEl>
                                        <p:attrNameLst>
                                          <p:attrName>style.visibility</p:attrName>
                                        </p:attrNameLst>
                                      </p:cBhvr>
                                      <p:to>
                                        <p:strVal val="visible"/>
                                      </p:to>
                                    </p:set>
                                    <p:animEffect transition="in" filter="blinds(horizontal)">
                                      <p:cBhvr>
                                        <p:cTn id="96" dur="500"/>
                                        <p:tgtEl>
                                          <p:spTgt spid="69713"/>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69708"/>
                                        </p:tgtEl>
                                        <p:attrNameLst>
                                          <p:attrName>style.visibility</p:attrName>
                                        </p:attrNameLst>
                                      </p:cBhvr>
                                      <p:to>
                                        <p:strVal val="visible"/>
                                      </p:to>
                                    </p:set>
                                    <p:animEffect transition="in" filter="blinds(horizontal)">
                                      <p:cBhvr>
                                        <p:cTn id="99" dur="500"/>
                                        <p:tgtEl>
                                          <p:spTgt spid="69708"/>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69716"/>
                                        </p:tgtEl>
                                        <p:attrNameLst>
                                          <p:attrName>style.visibility</p:attrName>
                                        </p:attrNameLst>
                                      </p:cBhvr>
                                      <p:to>
                                        <p:strVal val="visible"/>
                                      </p:to>
                                    </p:set>
                                    <p:animEffect transition="in" filter="blinds(horizontal)">
                                      <p:cBhvr>
                                        <p:cTn id="102" dur="500"/>
                                        <p:tgtEl>
                                          <p:spTgt spid="69716"/>
                                        </p:tgtEl>
                                      </p:cBhvr>
                                    </p:animEffect>
                                  </p:childTnLst>
                                </p:cTn>
                              </p:par>
                              <p:par>
                                <p:cTn id="103" presetID="3" presetClass="entr" presetSubtype="10" fill="hold" grpId="0" nodeType="withEffect">
                                  <p:stCondLst>
                                    <p:cond delay="0"/>
                                  </p:stCondLst>
                                  <p:childTnLst>
                                    <p:set>
                                      <p:cBhvr>
                                        <p:cTn id="104" dur="1" fill="hold">
                                          <p:stCondLst>
                                            <p:cond delay="0"/>
                                          </p:stCondLst>
                                        </p:cTn>
                                        <p:tgtEl>
                                          <p:spTgt spid="69710"/>
                                        </p:tgtEl>
                                        <p:attrNameLst>
                                          <p:attrName>style.visibility</p:attrName>
                                        </p:attrNameLst>
                                      </p:cBhvr>
                                      <p:to>
                                        <p:strVal val="visible"/>
                                      </p:to>
                                    </p:set>
                                    <p:animEffect transition="in" filter="blinds(horizontal)">
                                      <p:cBhvr>
                                        <p:cTn id="105" dur="500"/>
                                        <p:tgtEl>
                                          <p:spTgt spid="69710"/>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69724"/>
                                        </p:tgtEl>
                                        <p:attrNameLst>
                                          <p:attrName>style.visibility</p:attrName>
                                        </p:attrNameLst>
                                      </p:cBhvr>
                                      <p:to>
                                        <p:strVal val="visible"/>
                                      </p:to>
                                    </p:set>
                                    <p:animEffect transition="in" filter="blinds(horizontal)">
                                      <p:cBhvr>
                                        <p:cTn id="110" dur="500"/>
                                        <p:tgtEl>
                                          <p:spTgt spid="69724"/>
                                        </p:tgtEl>
                                      </p:cBhvr>
                                    </p:animEffect>
                                  </p:childTnLst>
                                </p:cTn>
                              </p:par>
                              <p:par>
                                <p:cTn id="111" presetID="3" presetClass="entr" presetSubtype="10" fill="hold" nodeType="withEffect">
                                  <p:stCondLst>
                                    <p:cond delay="0"/>
                                  </p:stCondLst>
                                  <p:childTnLst>
                                    <p:set>
                                      <p:cBhvr>
                                        <p:cTn id="112" dur="1" fill="hold">
                                          <p:stCondLst>
                                            <p:cond delay="0"/>
                                          </p:stCondLst>
                                        </p:cTn>
                                        <p:tgtEl>
                                          <p:spTgt spid="69721"/>
                                        </p:tgtEl>
                                        <p:attrNameLst>
                                          <p:attrName>style.visibility</p:attrName>
                                        </p:attrNameLst>
                                      </p:cBhvr>
                                      <p:to>
                                        <p:strVal val="visible"/>
                                      </p:to>
                                    </p:set>
                                    <p:animEffect transition="in" filter="blinds(horizontal)">
                                      <p:cBhvr>
                                        <p:cTn id="113" dur="500"/>
                                        <p:tgtEl>
                                          <p:spTgt spid="697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92" grpId="0"/>
      <p:bldP spid="69694" grpId="0"/>
      <p:bldP spid="69695" grpId="0"/>
      <p:bldP spid="69696" grpId="0"/>
      <p:bldP spid="69697" grpId="0"/>
      <p:bldP spid="69698" grpId="0"/>
      <p:bldP spid="69699" grpId="0"/>
      <p:bldP spid="69700" grpId="0"/>
      <p:bldP spid="69701" grpId="0"/>
      <p:bldP spid="69702" grpId="0"/>
      <p:bldP spid="69703" grpId="0"/>
      <p:bldP spid="69704" grpId="0"/>
      <p:bldP spid="69705" grpId="0"/>
      <p:bldP spid="69706" grpId="0" animBg="1"/>
      <p:bldP spid="69707" grpId="0" animBg="1"/>
      <p:bldP spid="69708" grpId="0" animBg="1"/>
      <p:bldP spid="69709" grpId="0" animBg="1"/>
      <p:bldP spid="69710" grpId="0" animBg="1"/>
      <p:bldP spid="69711" grpId="0" animBg="1"/>
      <p:bldP spid="69712" grpId="0" animBg="1"/>
      <p:bldP spid="69713" grpId="0" animBg="1"/>
      <p:bldP spid="69714" grpId="0" animBg="1"/>
      <p:bldP spid="69715" grpId="0" animBg="1"/>
      <p:bldP spid="69716" grpId="0" animBg="1"/>
      <p:bldP spid="69717" grpId="0" animBg="1"/>
      <p:bldP spid="69718" grpId="0"/>
      <p:bldP spid="69722" grpId="0"/>
      <p:bldP spid="6972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Slide Number Placeholder 5"/>
          <p:cNvSpPr>
            <a:spLocks noGrp="1"/>
          </p:cNvSpPr>
          <p:nvPr>
            <p:ph type="sldNum" sz="quarter" idx="12"/>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4FA48517-E0DA-4484-8181-99653B10E96C}" type="slidenum">
              <a:rPr lang="en-US" smtClean="0"/>
              <a:pPr/>
              <a:t>16</a:t>
            </a:fld>
            <a:endParaRPr lang="en-US" smtClean="0"/>
          </a:p>
        </p:txBody>
      </p:sp>
      <p:sp>
        <p:nvSpPr>
          <p:cNvPr id="81923" name="Rectangle 3"/>
          <p:cNvSpPr>
            <a:spLocks noGrp="1" noChangeArrowheads="1"/>
          </p:cNvSpPr>
          <p:nvPr>
            <p:ph type="body" idx="1"/>
          </p:nvPr>
        </p:nvSpPr>
        <p:spPr>
          <a:xfrm>
            <a:off x="457200" y="1268413"/>
            <a:ext cx="8229600" cy="4857750"/>
          </a:xfrm>
        </p:spPr>
        <p:txBody>
          <a:bodyPr>
            <a:noAutofit/>
          </a:bodyPr>
          <a:lstStyle/>
          <a:p>
            <a:pPr>
              <a:spcBef>
                <a:spcPct val="50000"/>
              </a:spcBef>
            </a:pPr>
            <a:r>
              <a:rPr lang="en-US" sz="2400" dirty="0" smtClean="0"/>
              <a:t>Actual layout is obtained by embedding real blocks into floorplan cells.</a:t>
            </a:r>
          </a:p>
          <a:p>
            <a:pPr lvl="1">
              <a:spcBef>
                <a:spcPct val="50000"/>
              </a:spcBef>
            </a:pPr>
            <a:r>
              <a:rPr lang="en-US" sz="2000" dirty="0" smtClean="0"/>
              <a:t>Blocks’ adjacency relations are maintained</a:t>
            </a:r>
          </a:p>
          <a:p>
            <a:pPr lvl="1">
              <a:spcBef>
                <a:spcPct val="50000"/>
              </a:spcBef>
            </a:pPr>
            <a:r>
              <a:rPr lang="en-US" sz="2000" dirty="0" smtClean="0"/>
              <a:t>Blocks are not perfectly matched, thus white area (waste) results</a:t>
            </a:r>
          </a:p>
          <a:p>
            <a:pPr>
              <a:spcBef>
                <a:spcPct val="50000"/>
              </a:spcBef>
            </a:pPr>
            <a:r>
              <a:rPr lang="en-US" sz="2400" dirty="0" smtClean="0"/>
              <a:t>Layout width and height are obtained by assigning blocks’ dimensions to corresponding arcs.</a:t>
            </a:r>
          </a:p>
          <a:p>
            <a:pPr lvl="1">
              <a:spcBef>
                <a:spcPct val="50000"/>
              </a:spcBef>
            </a:pPr>
            <a:r>
              <a:rPr lang="en-US" sz="2000" dirty="0" smtClean="0"/>
              <a:t>Width and height are derived from longest paths</a:t>
            </a:r>
          </a:p>
          <a:p>
            <a:pPr>
              <a:spcBef>
                <a:spcPct val="50000"/>
              </a:spcBef>
            </a:pPr>
            <a:r>
              <a:rPr lang="en-US" sz="2400" dirty="0" smtClean="0"/>
              <a:t>Different block sizes yield different layout area, even if block sizes are area invariant. </a:t>
            </a:r>
          </a:p>
        </p:txBody>
      </p:sp>
      <p:sp>
        <p:nvSpPr>
          <p:cNvPr id="36870" name="Rectangle 4"/>
          <p:cNvSpPr>
            <a:spLocks noGrp="1" noChangeArrowheads="1"/>
          </p:cNvSpPr>
          <p:nvPr>
            <p:ph type="title"/>
          </p:nvPr>
        </p:nvSpPr>
        <p:spPr>
          <a:xfrm>
            <a:off x="457200" y="274638"/>
            <a:ext cx="8229600" cy="741362"/>
          </a:xfrm>
          <a:noFill/>
        </p:spPr>
        <p:txBody>
          <a:bodyPr/>
          <a:lstStyle/>
          <a:p>
            <a:pPr eaLnBrk="1" hangingPunct="1"/>
            <a:r>
              <a:rPr lang="en-US" sz="3200" smtClean="0"/>
              <a:t>From Floorplan to Layout</a:t>
            </a:r>
          </a:p>
        </p:txBody>
      </p:sp>
    </p:spTree>
    <p:extLst>
      <p:ext uri="{BB962C8B-B14F-4D97-AF65-F5344CB8AC3E}">
        <p14:creationId xmlns:p14="http://schemas.microsoft.com/office/powerpoint/2010/main" val="14387191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blinds(horizontal)">
                                      <p:cBhvr>
                                        <p:cTn id="7" dur="500"/>
                                        <p:tgtEl>
                                          <p:spTgt spid="819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81923">
                                            <p:txEl>
                                              <p:pRg st="1" end="1"/>
                                            </p:txEl>
                                          </p:spTgt>
                                        </p:tgtEl>
                                        <p:attrNameLst>
                                          <p:attrName>style.visibility</p:attrName>
                                        </p:attrNameLst>
                                      </p:cBhvr>
                                      <p:to>
                                        <p:strVal val="visible"/>
                                      </p:to>
                                    </p:set>
                                    <p:animEffect transition="in" filter="blinds(horizontal)">
                                      <p:cBhvr>
                                        <p:cTn id="12" dur="500"/>
                                        <p:tgtEl>
                                          <p:spTgt spid="819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81923">
                                            <p:txEl>
                                              <p:pRg st="2" end="2"/>
                                            </p:txEl>
                                          </p:spTgt>
                                        </p:tgtEl>
                                        <p:attrNameLst>
                                          <p:attrName>style.visibility</p:attrName>
                                        </p:attrNameLst>
                                      </p:cBhvr>
                                      <p:to>
                                        <p:strVal val="visible"/>
                                      </p:to>
                                    </p:set>
                                    <p:animEffect transition="in" filter="blinds(horizontal)">
                                      <p:cBhvr>
                                        <p:cTn id="17" dur="500"/>
                                        <p:tgtEl>
                                          <p:spTgt spid="819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81923">
                                            <p:txEl>
                                              <p:pRg st="3" end="3"/>
                                            </p:txEl>
                                          </p:spTgt>
                                        </p:tgtEl>
                                        <p:attrNameLst>
                                          <p:attrName>style.visibility</p:attrName>
                                        </p:attrNameLst>
                                      </p:cBhvr>
                                      <p:to>
                                        <p:strVal val="visible"/>
                                      </p:to>
                                    </p:set>
                                    <p:animEffect transition="in" filter="blinds(horizontal)">
                                      <p:cBhvr>
                                        <p:cTn id="22" dur="500"/>
                                        <p:tgtEl>
                                          <p:spTgt spid="819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81923">
                                            <p:txEl>
                                              <p:pRg st="4" end="4"/>
                                            </p:txEl>
                                          </p:spTgt>
                                        </p:tgtEl>
                                        <p:attrNameLst>
                                          <p:attrName>style.visibility</p:attrName>
                                        </p:attrNameLst>
                                      </p:cBhvr>
                                      <p:to>
                                        <p:strVal val="visible"/>
                                      </p:to>
                                    </p:set>
                                    <p:animEffect transition="in" filter="blinds(horizontal)">
                                      <p:cBhvr>
                                        <p:cTn id="27" dur="500"/>
                                        <p:tgtEl>
                                          <p:spTgt spid="8192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81923">
                                            <p:txEl>
                                              <p:pRg st="5" end="5"/>
                                            </p:txEl>
                                          </p:spTgt>
                                        </p:tgtEl>
                                        <p:attrNameLst>
                                          <p:attrName>style.visibility</p:attrName>
                                        </p:attrNameLst>
                                      </p:cBhvr>
                                      <p:to>
                                        <p:strVal val="visible"/>
                                      </p:to>
                                    </p:set>
                                    <p:animEffect transition="in" filter="blinds(horizontal)">
                                      <p:cBhvr>
                                        <p:cTn id="32" dur="500"/>
                                        <p:tgtEl>
                                          <p:spTgt spid="819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Slide Number Placeholder 5"/>
          <p:cNvSpPr>
            <a:spLocks noGrp="1"/>
          </p:cNvSpPr>
          <p:nvPr>
            <p:ph type="sldNum" sz="quarter" idx="12"/>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9E5610C6-16CD-4519-86CF-A4BF58805BE8}" type="slidenum">
              <a:rPr lang="en-US" smtClean="0"/>
              <a:pPr/>
              <a:t>17</a:t>
            </a:fld>
            <a:endParaRPr lang="en-US" smtClean="0"/>
          </a:p>
        </p:txBody>
      </p:sp>
      <p:sp>
        <p:nvSpPr>
          <p:cNvPr id="37893" name="Rectangle 2"/>
          <p:cNvSpPr>
            <a:spLocks noGrp="1" noChangeArrowheads="1"/>
          </p:cNvSpPr>
          <p:nvPr>
            <p:ph type="title"/>
          </p:nvPr>
        </p:nvSpPr>
        <p:spPr>
          <a:xfrm>
            <a:off x="457200" y="274638"/>
            <a:ext cx="8229600" cy="773112"/>
          </a:xfrm>
        </p:spPr>
        <p:txBody>
          <a:bodyPr/>
          <a:lstStyle/>
          <a:p>
            <a:pPr eaLnBrk="1" hangingPunct="1"/>
            <a:r>
              <a:rPr lang="en-US" sz="3200" dirty="0" smtClean="0"/>
              <a:t>Area Minimization of </a:t>
            </a:r>
            <a:r>
              <a:rPr lang="en-US" sz="3200" dirty="0" smtClean="0"/>
              <a:t>Slicing Floorplan</a:t>
            </a:r>
          </a:p>
        </p:txBody>
      </p:sp>
      <p:sp>
        <p:nvSpPr>
          <p:cNvPr id="64525" name="Line 13"/>
          <p:cNvSpPr>
            <a:spLocks noChangeShapeType="1"/>
          </p:cNvSpPr>
          <p:nvPr/>
        </p:nvSpPr>
        <p:spPr bwMode="auto">
          <a:xfrm>
            <a:off x="2306638" y="2276475"/>
            <a:ext cx="0" cy="30734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nvGrpSpPr>
          <p:cNvPr id="64677" name="Group 165"/>
          <p:cNvGrpSpPr>
            <a:grpSpLocks/>
          </p:cNvGrpSpPr>
          <p:nvPr/>
        </p:nvGrpSpPr>
        <p:grpSpPr bwMode="auto">
          <a:xfrm>
            <a:off x="1116013" y="2276475"/>
            <a:ext cx="1919287" cy="3073400"/>
            <a:chOff x="703" y="1434"/>
            <a:chExt cx="1209" cy="1936"/>
          </a:xfrm>
        </p:grpSpPr>
        <p:sp>
          <p:nvSpPr>
            <p:cNvPr id="37994" name="Line 41"/>
            <p:cNvSpPr>
              <a:spLocks noChangeShapeType="1"/>
            </p:cNvSpPr>
            <p:nvPr/>
          </p:nvSpPr>
          <p:spPr bwMode="auto">
            <a:xfrm>
              <a:off x="946" y="1434"/>
              <a:ext cx="0" cy="1355"/>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95" name="Line 42"/>
            <p:cNvSpPr>
              <a:spLocks noChangeShapeType="1"/>
            </p:cNvSpPr>
            <p:nvPr/>
          </p:nvSpPr>
          <p:spPr bwMode="auto">
            <a:xfrm>
              <a:off x="703" y="2789"/>
              <a:ext cx="0" cy="581"/>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96" name="Line 43"/>
            <p:cNvSpPr>
              <a:spLocks noChangeShapeType="1"/>
            </p:cNvSpPr>
            <p:nvPr/>
          </p:nvSpPr>
          <p:spPr bwMode="auto">
            <a:xfrm>
              <a:off x="1912" y="1434"/>
              <a:ext cx="0" cy="92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97" name="Line 44"/>
            <p:cNvSpPr>
              <a:spLocks noChangeShapeType="1"/>
            </p:cNvSpPr>
            <p:nvPr/>
          </p:nvSpPr>
          <p:spPr bwMode="auto">
            <a:xfrm>
              <a:off x="1791" y="2354"/>
              <a:ext cx="0" cy="1016"/>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grpSp>
        <p:nvGrpSpPr>
          <p:cNvPr id="64678" name="Group 166"/>
          <p:cNvGrpSpPr>
            <a:grpSpLocks/>
          </p:cNvGrpSpPr>
          <p:nvPr/>
        </p:nvGrpSpPr>
        <p:grpSpPr bwMode="auto">
          <a:xfrm>
            <a:off x="457200" y="3121025"/>
            <a:ext cx="3192463" cy="1882775"/>
            <a:chOff x="288" y="1966"/>
            <a:chExt cx="2011" cy="1186"/>
          </a:xfrm>
        </p:grpSpPr>
        <p:sp>
          <p:nvSpPr>
            <p:cNvPr id="37990" name="Line 49"/>
            <p:cNvSpPr>
              <a:spLocks noChangeShapeType="1"/>
            </p:cNvSpPr>
            <p:nvPr/>
          </p:nvSpPr>
          <p:spPr bwMode="auto">
            <a:xfrm>
              <a:off x="1791" y="2910"/>
              <a:ext cx="508" cy="0"/>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91" name="Line 50"/>
            <p:cNvSpPr>
              <a:spLocks noChangeShapeType="1"/>
            </p:cNvSpPr>
            <p:nvPr/>
          </p:nvSpPr>
          <p:spPr bwMode="auto">
            <a:xfrm>
              <a:off x="1453" y="1966"/>
              <a:ext cx="459" cy="0"/>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92" name="Line 51"/>
            <p:cNvSpPr>
              <a:spLocks noChangeShapeType="1"/>
            </p:cNvSpPr>
            <p:nvPr/>
          </p:nvSpPr>
          <p:spPr bwMode="auto">
            <a:xfrm>
              <a:off x="288" y="3152"/>
              <a:ext cx="415" cy="0"/>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93" name="Line 52"/>
            <p:cNvSpPr>
              <a:spLocks noChangeShapeType="1"/>
            </p:cNvSpPr>
            <p:nvPr/>
          </p:nvSpPr>
          <p:spPr bwMode="auto">
            <a:xfrm>
              <a:off x="703" y="3055"/>
              <a:ext cx="750" cy="0"/>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grpSp>
        <p:nvGrpSpPr>
          <p:cNvPr id="64676" name="Group 164"/>
          <p:cNvGrpSpPr>
            <a:grpSpLocks/>
          </p:cNvGrpSpPr>
          <p:nvPr/>
        </p:nvGrpSpPr>
        <p:grpSpPr bwMode="auto">
          <a:xfrm>
            <a:off x="457200" y="3736975"/>
            <a:ext cx="3192463" cy="690563"/>
            <a:chOff x="288" y="2354"/>
            <a:chExt cx="2011" cy="435"/>
          </a:xfrm>
        </p:grpSpPr>
        <p:sp>
          <p:nvSpPr>
            <p:cNvPr id="37988" name="Line 16"/>
            <p:cNvSpPr>
              <a:spLocks noChangeShapeType="1"/>
            </p:cNvSpPr>
            <p:nvPr/>
          </p:nvSpPr>
          <p:spPr bwMode="auto">
            <a:xfrm>
              <a:off x="1453" y="2354"/>
              <a:ext cx="846" cy="0"/>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89" name="Line 17"/>
            <p:cNvSpPr>
              <a:spLocks noChangeShapeType="1"/>
            </p:cNvSpPr>
            <p:nvPr/>
          </p:nvSpPr>
          <p:spPr bwMode="auto">
            <a:xfrm flipH="1">
              <a:off x="288" y="2789"/>
              <a:ext cx="1165" cy="0"/>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grpSp>
        <p:nvGrpSpPr>
          <p:cNvPr id="64674" name="Group 162"/>
          <p:cNvGrpSpPr>
            <a:grpSpLocks/>
          </p:cNvGrpSpPr>
          <p:nvPr/>
        </p:nvGrpSpPr>
        <p:grpSpPr bwMode="auto">
          <a:xfrm>
            <a:off x="4918075" y="2392363"/>
            <a:ext cx="2803525" cy="650875"/>
            <a:chOff x="3098" y="1507"/>
            <a:chExt cx="1766" cy="410"/>
          </a:xfrm>
        </p:grpSpPr>
        <p:sp>
          <p:nvSpPr>
            <p:cNvPr id="37982" name="Oval 15"/>
            <p:cNvSpPr>
              <a:spLocks noChangeArrowheads="1"/>
            </p:cNvSpPr>
            <p:nvPr/>
          </p:nvSpPr>
          <p:spPr bwMode="auto">
            <a:xfrm>
              <a:off x="3122" y="1773"/>
              <a:ext cx="121" cy="121"/>
            </a:xfrm>
            <a:prstGeom prst="ellipse">
              <a:avLst/>
            </a:prstGeom>
            <a:solidFill>
              <a:srgbClr val="FF3300"/>
            </a:solidFill>
            <a:ln w="2857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83" name="Oval 64"/>
            <p:cNvSpPr>
              <a:spLocks noChangeArrowheads="1"/>
            </p:cNvSpPr>
            <p:nvPr/>
          </p:nvSpPr>
          <p:spPr bwMode="auto">
            <a:xfrm flipH="1">
              <a:off x="4694" y="1773"/>
              <a:ext cx="121" cy="121"/>
            </a:xfrm>
            <a:prstGeom prst="ellipse">
              <a:avLst/>
            </a:prstGeom>
            <a:solidFill>
              <a:srgbClr val="FF3300"/>
            </a:solidFill>
            <a:ln w="2857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84" name="Line 22"/>
            <p:cNvSpPr>
              <a:spLocks noChangeShapeType="1"/>
            </p:cNvSpPr>
            <p:nvPr/>
          </p:nvSpPr>
          <p:spPr bwMode="auto">
            <a:xfrm flipH="1">
              <a:off x="3243" y="1507"/>
              <a:ext cx="677" cy="302"/>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85" name="Line 62"/>
            <p:cNvSpPr>
              <a:spLocks noChangeShapeType="1"/>
            </p:cNvSpPr>
            <p:nvPr/>
          </p:nvSpPr>
          <p:spPr bwMode="auto">
            <a:xfrm>
              <a:off x="4017" y="1507"/>
              <a:ext cx="677" cy="302"/>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86" name="Text Box 100"/>
            <p:cNvSpPr txBox="1">
              <a:spLocks noChangeArrowheads="1"/>
            </p:cNvSpPr>
            <p:nvPr/>
          </p:nvSpPr>
          <p:spPr bwMode="auto">
            <a:xfrm>
              <a:off x="4671" y="1725"/>
              <a:ext cx="19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h</a:t>
              </a:r>
            </a:p>
          </p:txBody>
        </p:sp>
        <p:sp>
          <p:nvSpPr>
            <p:cNvPr id="37987" name="Text Box 101"/>
            <p:cNvSpPr txBox="1">
              <a:spLocks noChangeArrowheads="1"/>
            </p:cNvSpPr>
            <p:nvPr/>
          </p:nvSpPr>
          <p:spPr bwMode="auto">
            <a:xfrm>
              <a:off x="3098" y="1725"/>
              <a:ext cx="19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h</a:t>
              </a:r>
            </a:p>
          </p:txBody>
        </p:sp>
      </p:grpSp>
      <p:grpSp>
        <p:nvGrpSpPr>
          <p:cNvPr id="64673" name="Group 161"/>
          <p:cNvGrpSpPr>
            <a:grpSpLocks/>
          </p:cNvGrpSpPr>
          <p:nvPr/>
        </p:nvGrpSpPr>
        <p:grpSpPr bwMode="auto">
          <a:xfrm>
            <a:off x="4303713" y="2968625"/>
            <a:ext cx="4030662" cy="612775"/>
            <a:chOff x="2711" y="1870"/>
            <a:chExt cx="2539" cy="386"/>
          </a:xfrm>
        </p:grpSpPr>
        <p:sp>
          <p:nvSpPr>
            <p:cNvPr id="37970" name="Line 23"/>
            <p:cNvSpPr>
              <a:spLocks noChangeShapeType="1"/>
            </p:cNvSpPr>
            <p:nvPr/>
          </p:nvSpPr>
          <p:spPr bwMode="auto">
            <a:xfrm>
              <a:off x="3219" y="1870"/>
              <a:ext cx="290" cy="254"/>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71" name="Oval 19"/>
            <p:cNvSpPr>
              <a:spLocks noChangeArrowheads="1"/>
            </p:cNvSpPr>
            <p:nvPr/>
          </p:nvSpPr>
          <p:spPr bwMode="auto">
            <a:xfrm>
              <a:off x="2735" y="2112"/>
              <a:ext cx="121" cy="121"/>
            </a:xfrm>
            <a:prstGeom prst="ellipse">
              <a:avLst/>
            </a:prstGeom>
            <a:solidFill>
              <a:srgbClr val="C0C0C0"/>
            </a:solidFill>
            <a:ln w="28575">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72" name="Oval 21"/>
            <p:cNvSpPr>
              <a:spLocks noChangeArrowheads="1"/>
            </p:cNvSpPr>
            <p:nvPr/>
          </p:nvSpPr>
          <p:spPr bwMode="auto">
            <a:xfrm>
              <a:off x="3485" y="2112"/>
              <a:ext cx="121" cy="121"/>
            </a:xfrm>
            <a:prstGeom prst="ellipse">
              <a:avLst/>
            </a:prstGeom>
            <a:solidFill>
              <a:srgbClr val="C0C0C0"/>
            </a:solidFill>
            <a:ln w="28575">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73" name="Line 24"/>
            <p:cNvSpPr>
              <a:spLocks noChangeShapeType="1"/>
            </p:cNvSpPr>
            <p:nvPr/>
          </p:nvSpPr>
          <p:spPr bwMode="auto">
            <a:xfrm flipV="1">
              <a:off x="2856" y="1870"/>
              <a:ext cx="266" cy="254"/>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74" name="Line 59"/>
            <p:cNvSpPr>
              <a:spLocks noChangeShapeType="1"/>
            </p:cNvSpPr>
            <p:nvPr/>
          </p:nvSpPr>
          <p:spPr bwMode="auto">
            <a:xfrm flipH="1">
              <a:off x="4428" y="1870"/>
              <a:ext cx="290" cy="254"/>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75" name="Oval 60"/>
            <p:cNvSpPr>
              <a:spLocks noChangeArrowheads="1"/>
            </p:cNvSpPr>
            <p:nvPr/>
          </p:nvSpPr>
          <p:spPr bwMode="auto">
            <a:xfrm flipH="1">
              <a:off x="5081" y="2112"/>
              <a:ext cx="121" cy="121"/>
            </a:xfrm>
            <a:prstGeom prst="ellipse">
              <a:avLst/>
            </a:prstGeom>
            <a:solidFill>
              <a:srgbClr val="C0C0C0"/>
            </a:solidFill>
            <a:ln w="28575">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76" name="Oval 61"/>
            <p:cNvSpPr>
              <a:spLocks noChangeArrowheads="1"/>
            </p:cNvSpPr>
            <p:nvPr/>
          </p:nvSpPr>
          <p:spPr bwMode="auto">
            <a:xfrm flipH="1">
              <a:off x="4331" y="2112"/>
              <a:ext cx="121" cy="121"/>
            </a:xfrm>
            <a:prstGeom prst="ellipse">
              <a:avLst/>
            </a:prstGeom>
            <a:solidFill>
              <a:srgbClr val="C0C0C0"/>
            </a:solidFill>
            <a:ln w="28575">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77" name="Line 63"/>
            <p:cNvSpPr>
              <a:spLocks noChangeShapeType="1"/>
            </p:cNvSpPr>
            <p:nvPr/>
          </p:nvSpPr>
          <p:spPr bwMode="auto">
            <a:xfrm flipH="1" flipV="1">
              <a:off x="4815" y="1870"/>
              <a:ext cx="266" cy="254"/>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78" name="Text Box 118"/>
            <p:cNvSpPr txBox="1">
              <a:spLocks noChangeArrowheads="1"/>
            </p:cNvSpPr>
            <p:nvPr/>
          </p:nvSpPr>
          <p:spPr bwMode="auto">
            <a:xfrm>
              <a:off x="3461" y="2064"/>
              <a:ext cx="19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v</a:t>
              </a:r>
            </a:p>
          </p:txBody>
        </p:sp>
        <p:sp>
          <p:nvSpPr>
            <p:cNvPr id="37979" name="Text Box 119"/>
            <p:cNvSpPr txBox="1">
              <a:spLocks noChangeArrowheads="1"/>
            </p:cNvSpPr>
            <p:nvPr/>
          </p:nvSpPr>
          <p:spPr bwMode="auto">
            <a:xfrm>
              <a:off x="2711" y="2063"/>
              <a:ext cx="19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v</a:t>
              </a:r>
            </a:p>
          </p:txBody>
        </p:sp>
        <p:sp>
          <p:nvSpPr>
            <p:cNvPr id="37980" name="Text Box 120"/>
            <p:cNvSpPr txBox="1">
              <a:spLocks noChangeArrowheads="1"/>
            </p:cNvSpPr>
            <p:nvPr/>
          </p:nvSpPr>
          <p:spPr bwMode="auto">
            <a:xfrm>
              <a:off x="5057" y="2064"/>
              <a:ext cx="19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v</a:t>
              </a:r>
            </a:p>
          </p:txBody>
        </p:sp>
        <p:sp>
          <p:nvSpPr>
            <p:cNvPr id="37981" name="Text Box 121"/>
            <p:cNvSpPr txBox="1">
              <a:spLocks noChangeArrowheads="1"/>
            </p:cNvSpPr>
            <p:nvPr/>
          </p:nvSpPr>
          <p:spPr bwMode="auto">
            <a:xfrm>
              <a:off x="4307" y="2063"/>
              <a:ext cx="19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v</a:t>
              </a:r>
            </a:p>
          </p:txBody>
        </p:sp>
      </p:grpSp>
      <p:sp>
        <p:nvSpPr>
          <p:cNvPr id="64637" name="Text Box 125"/>
          <p:cNvSpPr txBox="1">
            <a:spLocks noChangeArrowheads="1"/>
          </p:cNvSpPr>
          <p:nvPr/>
        </p:nvSpPr>
        <p:spPr bwMode="auto">
          <a:xfrm>
            <a:off x="1501775" y="2316163"/>
            <a:ext cx="368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2</a:t>
            </a:r>
          </a:p>
        </p:txBody>
      </p:sp>
      <p:sp>
        <p:nvSpPr>
          <p:cNvPr id="64638" name="Text Box 126"/>
          <p:cNvSpPr txBox="1">
            <a:spLocks noChangeArrowheads="1"/>
          </p:cNvSpPr>
          <p:nvPr/>
        </p:nvSpPr>
        <p:spPr bwMode="auto">
          <a:xfrm>
            <a:off x="463550" y="2316163"/>
            <a:ext cx="368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a:t>
            </a:r>
          </a:p>
        </p:txBody>
      </p:sp>
      <p:sp>
        <p:nvSpPr>
          <p:cNvPr id="64639" name="Text Box 127"/>
          <p:cNvSpPr txBox="1">
            <a:spLocks noChangeArrowheads="1"/>
          </p:cNvSpPr>
          <p:nvPr/>
        </p:nvSpPr>
        <p:spPr bwMode="auto">
          <a:xfrm>
            <a:off x="463550" y="4427538"/>
            <a:ext cx="368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3</a:t>
            </a:r>
          </a:p>
        </p:txBody>
      </p:sp>
      <p:sp>
        <p:nvSpPr>
          <p:cNvPr id="64640" name="Text Box 128"/>
          <p:cNvSpPr txBox="1">
            <a:spLocks noChangeArrowheads="1"/>
          </p:cNvSpPr>
          <p:nvPr/>
        </p:nvSpPr>
        <p:spPr bwMode="auto">
          <a:xfrm>
            <a:off x="1116013" y="4427538"/>
            <a:ext cx="368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5</a:t>
            </a:r>
          </a:p>
        </p:txBody>
      </p:sp>
      <p:sp>
        <p:nvSpPr>
          <p:cNvPr id="64641" name="Text Box 129"/>
          <p:cNvSpPr txBox="1">
            <a:spLocks noChangeArrowheads="1"/>
          </p:cNvSpPr>
          <p:nvPr/>
        </p:nvSpPr>
        <p:spPr bwMode="auto">
          <a:xfrm>
            <a:off x="463550" y="5003800"/>
            <a:ext cx="368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4</a:t>
            </a:r>
          </a:p>
        </p:txBody>
      </p:sp>
      <p:sp>
        <p:nvSpPr>
          <p:cNvPr id="64642" name="Text Box 130"/>
          <p:cNvSpPr txBox="1">
            <a:spLocks noChangeArrowheads="1"/>
          </p:cNvSpPr>
          <p:nvPr/>
        </p:nvSpPr>
        <p:spPr bwMode="auto">
          <a:xfrm>
            <a:off x="1133475" y="4852988"/>
            <a:ext cx="368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6</a:t>
            </a:r>
          </a:p>
        </p:txBody>
      </p:sp>
      <p:grpSp>
        <p:nvGrpSpPr>
          <p:cNvPr id="64679" name="Group 167"/>
          <p:cNvGrpSpPr>
            <a:grpSpLocks/>
          </p:cNvGrpSpPr>
          <p:nvPr/>
        </p:nvGrpSpPr>
        <p:grpSpPr bwMode="auto">
          <a:xfrm>
            <a:off x="4918075" y="4235450"/>
            <a:ext cx="3494088" cy="1074738"/>
            <a:chOff x="3098" y="2668"/>
            <a:chExt cx="2201" cy="677"/>
          </a:xfrm>
        </p:grpSpPr>
        <p:sp>
          <p:nvSpPr>
            <p:cNvPr id="37946" name="Text Box 140"/>
            <p:cNvSpPr txBox="1">
              <a:spLocks noChangeArrowheads="1"/>
            </p:cNvSpPr>
            <p:nvPr/>
          </p:nvSpPr>
          <p:spPr bwMode="auto">
            <a:xfrm>
              <a:off x="4995" y="3153"/>
              <a:ext cx="30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11</a:t>
              </a:r>
            </a:p>
          </p:txBody>
        </p:sp>
        <p:sp>
          <p:nvSpPr>
            <p:cNvPr id="37947" name="Oval 73"/>
            <p:cNvSpPr>
              <a:spLocks noChangeArrowheads="1"/>
            </p:cNvSpPr>
            <p:nvPr/>
          </p:nvSpPr>
          <p:spPr bwMode="auto">
            <a:xfrm flipH="1">
              <a:off x="4622" y="3006"/>
              <a:ext cx="121" cy="121"/>
            </a:xfrm>
            <a:prstGeom prst="ellipse">
              <a:avLst/>
            </a:prstGeom>
            <a:solidFill>
              <a:srgbClr val="C0C0C0"/>
            </a:solidFill>
            <a:ln w="28575">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48" name="Oval 74"/>
            <p:cNvSpPr>
              <a:spLocks noChangeArrowheads="1"/>
            </p:cNvSpPr>
            <p:nvPr/>
          </p:nvSpPr>
          <p:spPr bwMode="auto">
            <a:xfrm flipH="1">
              <a:off x="4428" y="3006"/>
              <a:ext cx="121" cy="121"/>
            </a:xfrm>
            <a:prstGeom prst="ellipse">
              <a:avLst/>
            </a:prstGeom>
            <a:solidFill>
              <a:srgbClr val="C0C0C0"/>
            </a:solidFill>
            <a:ln w="28575">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49" name="Line 75"/>
            <p:cNvSpPr>
              <a:spLocks noChangeShapeType="1"/>
            </p:cNvSpPr>
            <p:nvPr/>
          </p:nvSpPr>
          <p:spPr bwMode="auto">
            <a:xfrm flipH="1" flipV="1">
              <a:off x="4598" y="2668"/>
              <a:ext cx="72" cy="338"/>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50" name="Line 76"/>
            <p:cNvSpPr>
              <a:spLocks noChangeShapeType="1"/>
            </p:cNvSpPr>
            <p:nvPr/>
          </p:nvSpPr>
          <p:spPr bwMode="auto">
            <a:xfrm flipV="1">
              <a:off x="4477" y="2668"/>
              <a:ext cx="97" cy="338"/>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51" name="Oval 77"/>
            <p:cNvSpPr>
              <a:spLocks noChangeArrowheads="1"/>
            </p:cNvSpPr>
            <p:nvPr/>
          </p:nvSpPr>
          <p:spPr bwMode="auto">
            <a:xfrm flipH="1">
              <a:off x="5009" y="3006"/>
              <a:ext cx="121" cy="121"/>
            </a:xfrm>
            <a:prstGeom prst="ellipse">
              <a:avLst/>
            </a:prstGeom>
            <a:solidFill>
              <a:srgbClr val="C0C0C0"/>
            </a:solidFill>
            <a:ln w="28575">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52" name="Oval 78"/>
            <p:cNvSpPr>
              <a:spLocks noChangeArrowheads="1"/>
            </p:cNvSpPr>
            <p:nvPr/>
          </p:nvSpPr>
          <p:spPr bwMode="auto">
            <a:xfrm flipH="1">
              <a:off x="4815" y="3006"/>
              <a:ext cx="121" cy="121"/>
            </a:xfrm>
            <a:prstGeom prst="ellipse">
              <a:avLst/>
            </a:prstGeom>
            <a:solidFill>
              <a:srgbClr val="C0C0C0"/>
            </a:solidFill>
            <a:ln w="28575">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53" name="Line 79"/>
            <p:cNvSpPr>
              <a:spLocks noChangeShapeType="1"/>
            </p:cNvSpPr>
            <p:nvPr/>
          </p:nvSpPr>
          <p:spPr bwMode="auto">
            <a:xfrm flipH="1" flipV="1">
              <a:off x="4985" y="2668"/>
              <a:ext cx="72" cy="338"/>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54" name="Line 80"/>
            <p:cNvSpPr>
              <a:spLocks noChangeShapeType="1"/>
            </p:cNvSpPr>
            <p:nvPr/>
          </p:nvSpPr>
          <p:spPr bwMode="auto">
            <a:xfrm flipV="1">
              <a:off x="4863" y="2668"/>
              <a:ext cx="97" cy="338"/>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55" name="Oval 83"/>
            <p:cNvSpPr>
              <a:spLocks noChangeArrowheads="1"/>
            </p:cNvSpPr>
            <p:nvPr/>
          </p:nvSpPr>
          <p:spPr bwMode="auto">
            <a:xfrm flipH="1">
              <a:off x="3364" y="3006"/>
              <a:ext cx="121" cy="121"/>
            </a:xfrm>
            <a:prstGeom prst="ellipse">
              <a:avLst/>
            </a:prstGeom>
            <a:solidFill>
              <a:srgbClr val="C0C0C0"/>
            </a:solidFill>
            <a:ln w="28575">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56" name="Oval 84"/>
            <p:cNvSpPr>
              <a:spLocks noChangeArrowheads="1"/>
            </p:cNvSpPr>
            <p:nvPr/>
          </p:nvSpPr>
          <p:spPr bwMode="auto">
            <a:xfrm flipH="1">
              <a:off x="3170" y="3006"/>
              <a:ext cx="121" cy="121"/>
            </a:xfrm>
            <a:prstGeom prst="ellipse">
              <a:avLst/>
            </a:prstGeom>
            <a:solidFill>
              <a:srgbClr val="C0C0C0"/>
            </a:solidFill>
            <a:ln w="28575">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57" name="Line 85"/>
            <p:cNvSpPr>
              <a:spLocks noChangeShapeType="1"/>
            </p:cNvSpPr>
            <p:nvPr/>
          </p:nvSpPr>
          <p:spPr bwMode="auto">
            <a:xfrm flipH="1" flipV="1">
              <a:off x="3340" y="2668"/>
              <a:ext cx="72" cy="338"/>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58" name="Line 86"/>
            <p:cNvSpPr>
              <a:spLocks noChangeShapeType="1"/>
            </p:cNvSpPr>
            <p:nvPr/>
          </p:nvSpPr>
          <p:spPr bwMode="auto">
            <a:xfrm flipV="1">
              <a:off x="3243" y="2668"/>
              <a:ext cx="97" cy="338"/>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59" name="Oval 87"/>
            <p:cNvSpPr>
              <a:spLocks noChangeArrowheads="1"/>
            </p:cNvSpPr>
            <p:nvPr/>
          </p:nvSpPr>
          <p:spPr bwMode="auto">
            <a:xfrm flipH="1">
              <a:off x="3751" y="3006"/>
              <a:ext cx="121" cy="121"/>
            </a:xfrm>
            <a:prstGeom prst="ellipse">
              <a:avLst/>
            </a:prstGeom>
            <a:solidFill>
              <a:srgbClr val="C0C0C0"/>
            </a:solidFill>
            <a:ln w="28575">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60" name="Oval 88"/>
            <p:cNvSpPr>
              <a:spLocks noChangeArrowheads="1"/>
            </p:cNvSpPr>
            <p:nvPr/>
          </p:nvSpPr>
          <p:spPr bwMode="auto">
            <a:xfrm flipH="1">
              <a:off x="3557" y="3006"/>
              <a:ext cx="121" cy="121"/>
            </a:xfrm>
            <a:prstGeom prst="ellipse">
              <a:avLst/>
            </a:prstGeom>
            <a:solidFill>
              <a:srgbClr val="C0C0C0"/>
            </a:solidFill>
            <a:ln w="28575">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61" name="Line 89"/>
            <p:cNvSpPr>
              <a:spLocks noChangeShapeType="1"/>
            </p:cNvSpPr>
            <p:nvPr/>
          </p:nvSpPr>
          <p:spPr bwMode="auto">
            <a:xfrm flipH="1" flipV="1">
              <a:off x="3727" y="2668"/>
              <a:ext cx="72" cy="338"/>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62" name="Line 90"/>
            <p:cNvSpPr>
              <a:spLocks noChangeShapeType="1"/>
            </p:cNvSpPr>
            <p:nvPr/>
          </p:nvSpPr>
          <p:spPr bwMode="auto">
            <a:xfrm flipV="1">
              <a:off x="3605" y="2668"/>
              <a:ext cx="97" cy="338"/>
            </a:xfrm>
            <a:prstGeom prst="line">
              <a:avLst/>
            </a:prstGeom>
            <a:noFill/>
            <a:ln w="2857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63" name="Text Box 133"/>
            <p:cNvSpPr txBox="1">
              <a:spLocks noChangeArrowheads="1"/>
            </p:cNvSpPr>
            <p:nvPr/>
          </p:nvSpPr>
          <p:spPr bwMode="auto">
            <a:xfrm>
              <a:off x="3098" y="3152"/>
              <a:ext cx="2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3</a:t>
              </a:r>
            </a:p>
          </p:txBody>
        </p:sp>
        <p:sp>
          <p:nvSpPr>
            <p:cNvPr id="37964" name="Text Box 134"/>
            <p:cNvSpPr txBox="1">
              <a:spLocks noChangeArrowheads="1"/>
            </p:cNvSpPr>
            <p:nvPr/>
          </p:nvSpPr>
          <p:spPr bwMode="auto">
            <a:xfrm>
              <a:off x="3311" y="3153"/>
              <a:ext cx="2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4</a:t>
              </a:r>
            </a:p>
          </p:txBody>
        </p:sp>
        <p:sp>
          <p:nvSpPr>
            <p:cNvPr id="37965" name="Text Box 135"/>
            <p:cNvSpPr txBox="1">
              <a:spLocks noChangeArrowheads="1"/>
            </p:cNvSpPr>
            <p:nvPr/>
          </p:nvSpPr>
          <p:spPr bwMode="auto">
            <a:xfrm>
              <a:off x="3513" y="3152"/>
              <a:ext cx="2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5</a:t>
              </a:r>
            </a:p>
          </p:txBody>
        </p:sp>
        <p:sp>
          <p:nvSpPr>
            <p:cNvPr id="37966" name="Text Box 136"/>
            <p:cNvSpPr txBox="1">
              <a:spLocks noChangeArrowheads="1"/>
            </p:cNvSpPr>
            <p:nvPr/>
          </p:nvSpPr>
          <p:spPr bwMode="auto">
            <a:xfrm>
              <a:off x="3706" y="3153"/>
              <a:ext cx="2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6</a:t>
              </a:r>
            </a:p>
          </p:txBody>
        </p:sp>
        <p:sp>
          <p:nvSpPr>
            <p:cNvPr id="37967" name="Text Box 137"/>
            <p:cNvSpPr txBox="1">
              <a:spLocks noChangeArrowheads="1"/>
            </p:cNvSpPr>
            <p:nvPr/>
          </p:nvSpPr>
          <p:spPr bwMode="auto">
            <a:xfrm>
              <a:off x="4387" y="3152"/>
              <a:ext cx="2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8</a:t>
              </a:r>
            </a:p>
          </p:txBody>
        </p:sp>
        <p:sp>
          <p:nvSpPr>
            <p:cNvPr id="37968" name="Text Box 138"/>
            <p:cNvSpPr txBox="1">
              <a:spLocks noChangeArrowheads="1"/>
            </p:cNvSpPr>
            <p:nvPr/>
          </p:nvSpPr>
          <p:spPr bwMode="auto">
            <a:xfrm>
              <a:off x="4600" y="3153"/>
              <a:ext cx="2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9</a:t>
              </a:r>
            </a:p>
          </p:txBody>
        </p:sp>
        <p:sp>
          <p:nvSpPr>
            <p:cNvPr id="37969" name="Text Box 139"/>
            <p:cNvSpPr txBox="1">
              <a:spLocks noChangeArrowheads="1"/>
            </p:cNvSpPr>
            <p:nvPr/>
          </p:nvSpPr>
          <p:spPr bwMode="auto">
            <a:xfrm>
              <a:off x="4802" y="3152"/>
              <a:ext cx="30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10</a:t>
              </a:r>
            </a:p>
          </p:txBody>
        </p:sp>
      </p:grpSp>
      <p:grpSp>
        <p:nvGrpSpPr>
          <p:cNvPr id="64681" name="Group 169"/>
          <p:cNvGrpSpPr>
            <a:grpSpLocks/>
          </p:cNvGrpSpPr>
          <p:nvPr/>
        </p:nvGrpSpPr>
        <p:grpSpPr bwMode="auto">
          <a:xfrm>
            <a:off x="3935413" y="3544888"/>
            <a:ext cx="4860925" cy="1031875"/>
            <a:chOff x="2479" y="2233"/>
            <a:chExt cx="3062" cy="650"/>
          </a:xfrm>
        </p:grpSpPr>
        <p:grpSp>
          <p:nvGrpSpPr>
            <p:cNvPr id="37920" name="Group 168"/>
            <p:cNvGrpSpPr>
              <a:grpSpLocks/>
            </p:cNvGrpSpPr>
            <p:nvPr/>
          </p:nvGrpSpPr>
          <p:grpSpPr bwMode="auto">
            <a:xfrm>
              <a:off x="2479" y="2668"/>
              <a:ext cx="1887" cy="215"/>
              <a:chOff x="2479" y="2668"/>
              <a:chExt cx="1887" cy="215"/>
            </a:xfrm>
          </p:grpSpPr>
          <p:sp>
            <p:nvSpPr>
              <p:cNvPr id="37943" name="Text Box 131"/>
              <p:cNvSpPr txBox="1">
                <a:spLocks noChangeArrowheads="1"/>
              </p:cNvSpPr>
              <p:nvPr/>
            </p:nvSpPr>
            <p:spPr bwMode="auto">
              <a:xfrm>
                <a:off x="2479" y="2691"/>
                <a:ext cx="2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a:t>
                </a:r>
              </a:p>
            </p:txBody>
          </p:sp>
          <p:sp>
            <p:nvSpPr>
              <p:cNvPr id="37944" name="Text Box 132"/>
              <p:cNvSpPr txBox="1">
                <a:spLocks noChangeArrowheads="1"/>
              </p:cNvSpPr>
              <p:nvPr/>
            </p:nvSpPr>
            <p:spPr bwMode="auto">
              <a:xfrm>
                <a:off x="2856" y="2691"/>
                <a:ext cx="2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2</a:t>
                </a:r>
              </a:p>
            </p:txBody>
          </p:sp>
          <p:sp>
            <p:nvSpPr>
              <p:cNvPr id="37945" name="Text Box 141"/>
              <p:cNvSpPr txBox="1">
                <a:spLocks noChangeArrowheads="1"/>
              </p:cNvSpPr>
              <p:nvPr/>
            </p:nvSpPr>
            <p:spPr bwMode="auto">
              <a:xfrm>
                <a:off x="4134" y="2668"/>
                <a:ext cx="2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7</a:t>
                </a:r>
              </a:p>
            </p:txBody>
          </p:sp>
        </p:grpSp>
        <p:grpSp>
          <p:nvGrpSpPr>
            <p:cNvPr id="37921" name="Group 160"/>
            <p:cNvGrpSpPr>
              <a:grpSpLocks/>
            </p:cNvGrpSpPr>
            <p:nvPr/>
          </p:nvGrpSpPr>
          <p:grpSpPr bwMode="auto">
            <a:xfrm>
              <a:off x="2541" y="2233"/>
              <a:ext cx="3000" cy="627"/>
              <a:chOff x="2541" y="2233"/>
              <a:chExt cx="3000" cy="627"/>
            </a:xfrm>
          </p:grpSpPr>
          <p:sp>
            <p:nvSpPr>
              <p:cNvPr id="37922" name="Oval 45"/>
              <p:cNvSpPr>
                <a:spLocks noChangeArrowheads="1"/>
              </p:cNvSpPr>
              <p:nvPr/>
            </p:nvSpPr>
            <p:spPr bwMode="auto">
              <a:xfrm>
                <a:off x="2541" y="2547"/>
                <a:ext cx="121" cy="121"/>
              </a:xfrm>
              <a:prstGeom prst="ellipse">
                <a:avLst/>
              </a:prstGeom>
              <a:solidFill>
                <a:srgbClr val="FF3300"/>
              </a:solidFill>
              <a:ln w="2857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23" name="Oval 46"/>
              <p:cNvSpPr>
                <a:spLocks noChangeArrowheads="1"/>
              </p:cNvSpPr>
              <p:nvPr/>
            </p:nvSpPr>
            <p:spPr bwMode="auto">
              <a:xfrm>
                <a:off x="2904" y="2547"/>
                <a:ext cx="121" cy="121"/>
              </a:xfrm>
              <a:prstGeom prst="ellipse">
                <a:avLst/>
              </a:prstGeom>
              <a:solidFill>
                <a:srgbClr val="FF3300"/>
              </a:solidFill>
              <a:ln w="2857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24" name="Line 47"/>
              <p:cNvSpPr>
                <a:spLocks noChangeShapeType="1"/>
              </p:cNvSpPr>
              <p:nvPr/>
            </p:nvSpPr>
            <p:spPr bwMode="auto">
              <a:xfrm flipV="1">
                <a:off x="2638" y="2233"/>
                <a:ext cx="121" cy="314"/>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25" name="Line 48"/>
              <p:cNvSpPr>
                <a:spLocks noChangeShapeType="1"/>
              </p:cNvSpPr>
              <p:nvPr/>
            </p:nvSpPr>
            <p:spPr bwMode="auto">
              <a:xfrm flipH="1" flipV="1">
                <a:off x="2832" y="2233"/>
                <a:ext cx="108" cy="314"/>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26" name="Oval 53"/>
              <p:cNvSpPr>
                <a:spLocks noChangeArrowheads="1"/>
              </p:cNvSpPr>
              <p:nvPr/>
            </p:nvSpPr>
            <p:spPr bwMode="auto">
              <a:xfrm>
                <a:off x="3291" y="2547"/>
                <a:ext cx="121" cy="121"/>
              </a:xfrm>
              <a:prstGeom prst="ellipse">
                <a:avLst/>
              </a:prstGeom>
              <a:solidFill>
                <a:srgbClr val="FF3300"/>
              </a:solidFill>
              <a:ln w="2857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27" name="Oval 54"/>
              <p:cNvSpPr>
                <a:spLocks noChangeArrowheads="1"/>
              </p:cNvSpPr>
              <p:nvPr/>
            </p:nvSpPr>
            <p:spPr bwMode="auto">
              <a:xfrm>
                <a:off x="3654" y="2547"/>
                <a:ext cx="121" cy="121"/>
              </a:xfrm>
              <a:prstGeom prst="ellipse">
                <a:avLst/>
              </a:prstGeom>
              <a:solidFill>
                <a:srgbClr val="FF3300"/>
              </a:solidFill>
              <a:ln w="2857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28" name="Line 55"/>
              <p:cNvSpPr>
                <a:spLocks noChangeShapeType="1"/>
              </p:cNvSpPr>
              <p:nvPr/>
            </p:nvSpPr>
            <p:spPr bwMode="auto">
              <a:xfrm flipV="1">
                <a:off x="3388" y="2233"/>
                <a:ext cx="121" cy="314"/>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29" name="Line 56"/>
              <p:cNvSpPr>
                <a:spLocks noChangeShapeType="1"/>
              </p:cNvSpPr>
              <p:nvPr/>
            </p:nvSpPr>
            <p:spPr bwMode="auto">
              <a:xfrm flipH="1" flipV="1">
                <a:off x="3582" y="2233"/>
                <a:ext cx="108" cy="314"/>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30" name="Oval 65"/>
              <p:cNvSpPr>
                <a:spLocks noChangeArrowheads="1"/>
              </p:cNvSpPr>
              <p:nvPr/>
            </p:nvSpPr>
            <p:spPr bwMode="auto">
              <a:xfrm flipH="1">
                <a:off x="5275" y="2547"/>
                <a:ext cx="121" cy="121"/>
              </a:xfrm>
              <a:prstGeom prst="ellipse">
                <a:avLst/>
              </a:prstGeom>
              <a:solidFill>
                <a:srgbClr val="FF3300"/>
              </a:solidFill>
              <a:ln w="2857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31" name="Oval 66"/>
              <p:cNvSpPr>
                <a:spLocks noChangeArrowheads="1"/>
              </p:cNvSpPr>
              <p:nvPr/>
            </p:nvSpPr>
            <p:spPr bwMode="auto">
              <a:xfrm flipH="1">
                <a:off x="4912" y="2547"/>
                <a:ext cx="121" cy="121"/>
              </a:xfrm>
              <a:prstGeom prst="ellipse">
                <a:avLst/>
              </a:prstGeom>
              <a:solidFill>
                <a:srgbClr val="FF3300"/>
              </a:solidFill>
              <a:ln w="2857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32" name="Line 67"/>
              <p:cNvSpPr>
                <a:spLocks noChangeShapeType="1"/>
              </p:cNvSpPr>
              <p:nvPr/>
            </p:nvSpPr>
            <p:spPr bwMode="auto">
              <a:xfrm flipH="1" flipV="1">
                <a:off x="5178" y="2233"/>
                <a:ext cx="121" cy="314"/>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33" name="Line 68"/>
              <p:cNvSpPr>
                <a:spLocks noChangeShapeType="1"/>
              </p:cNvSpPr>
              <p:nvPr/>
            </p:nvSpPr>
            <p:spPr bwMode="auto">
              <a:xfrm flipV="1">
                <a:off x="4997" y="2233"/>
                <a:ext cx="108" cy="314"/>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34" name="Oval 69"/>
              <p:cNvSpPr>
                <a:spLocks noChangeArrowheads="1"/>
              </p:cNvSpPr>
              <p:nvPr/>
            </p:nvSpPr>
            <p:spPr bwMode="auto">
              <a:xfrm flipH="1">
                <a:off x="4525" y="2547"/>
                <a:ext cx="121" cy="121"/>
              </a:xfrm>
              <a:prstGeom prst="ellipse">
                <a:avLst/>
              </a:prstGeom>
              <a:solidFill>
                <a:srgbClr val="FF3300"/>
              </a:solidFill>
              <a:ln w="2857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35" name="Oval 70"/>
              <p:cNvSpPr>
                <a:spLocks noChangeArrowheads="1"/>
              </p:cNvSpPr>
              <p:nvPr/>
            </p:nvSpPr>
            <p:spPr bwMode="auto">
              <a:xfrm flipH="1">
                <a:off x="4162" y="2547"/>
                <a:ext cx="121" cy="121"/>
              </a:xfrm>
              <a:prstGeom prst="ellipse">
                <a:avLst/>
              </a:prstGeom>
              <a:solidFill>
                <a:srgbClr val="FF3300"/>
              </a:solidFill>
              <a:ln w="2857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36" name="Line 71"/>
              <p:cNvSpPr>
                <a:spLocks noChangeShapeType="1"/>
              </p:cNvSpPr>
              <p:nvPr/>
            </p:nvSpPr>
            <p:spPr bwMode="auto">
              <a:xfrm flipH="1" flipV="1">
                <a:off x="4428" y="2233"/>
                <a:ext cx="121" cy="314"/>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37" name="Line 72"/>
              <p:cNvSpPr>
                <a:spLocks noChangeShapeType="1"/>
              </p:cNvSpPr>
              <p:nvPr/>
            </p:nvSpPr>
            <p:spPr bwMode="auto">
              <a:xfrm flipV="1">
                <a:off x="4247" y="2233"/>
                <a:ext cx="108" cy="314"/>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7938" name="Text Box 103"/>
              <p:cNvSpPr txBox="1">
                <a:spLocks noChangeArrowheads="1"/>
              </p:cNvSpPr>
              <p:nvPr/>
            </p:nvSpPr>
            <p:spPr bwMode="auto">
              <a:xfrm>
                <a:off x="4889" y="2499"/>
                <a:ext cx="19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h</a:t>
                </a:r>
              </a:p>
            </p:txBody>
          </p:sp>
          <p:sp>
            <p:nvSpPr>
              <p:cNvPr id="37939" name="Text Box 104"/>
              <p:cNvSpPr txBox="1">
                <a:spLocks noChangeArrowheads="1"/>
              </p:cNvSpPr>
              <p:nvPr/>
            </p:nvSpPr>
            <p:spPr bwMode="auto">
              <a:xfrm>
                <a:off x="4500" y="2500"/>
                <a:ext cx="19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h</a:t>
                </a:r>
              </a:p>
            </p:txBody>
          </p:sp>
          <p:sp>
            <p:nvSpPr>
              <p:cNvPr id="37940" name="Text Box 106"/>
              <p:cNvSpPr txBox="1">
                <a:spLocks noChangeArrowheads="1"/>
              </p:cNvSpPr>
              <p:nvPr/>
            </p:nvSpPr>
            <p:spPr bwMode="auto">
              <a:xfrm>
                <a:off x="3629" y="2500"/>
                <a:ext cx="19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h</a:t>
                </a:r>
              </a:p>
            </p:txBody>
          </p:sp>
          <p:sp>
            <p:nvSpPr>
              <p:cNvPr id="37941" name="Text Box 107"/>
              <p:cNvSpPr txBox="1">
                <a:spLocks noChangeArrowheads="1"/>
              </p:cNvSpPr>
              <p:nvPr/>
            </p:nvSpPr>
            <p:spPr bwMode="auto">
              <a:xfrm>
                <a:off x="3267" y="2499"/>
                <a:ext cx="19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h</a:t>
                </a:r>
              </a:p>
            </p:txBody>
          </p:sp>
          <p:sp>
            <p:nvSpPr>
              <p:cNvPr id="37942" name="Text Box 142"/>
              <p:cNvSpPr txBox="1">
                <a:spLocks noChangeArrowheads="1"/>
              </p:cNvSpPr>
              <p:nvPr/>
            </p:nvSpPr>
            <p:spPr bwMode="auto">
              <a:xfrm>
                <a:off x="5237" y="2668"/>
                <a:ext cx="30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12</a:t>
                </a:r>
              </a:p>
            </p:txBody>
          </p:sp>
        </p:grpSp>
      </p:grpSp>
      <p:sp>
        <p:nvSpPr>
          <p:cNvPr id="64655" name="Text Box 143"/>
          <p:cNvSpPr txBox="1">
            <a:spLocks noChangeArrowheads="1"/>
          </p:cNvSpPr>
          <p:nvPr/>
        </p:nvSpPr>
        <p:spPr bwMode="auto">
          <a:xfrm>
            <a:off x="2306638" y="3738563"/>
            <a:ext cx="4651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12</a:t>
            </a:r>
          </a:p>
        </p:txBody>
      </p:sp>
      <p:sp>
        <p:nvSpPr>
          <p:cNvPr id="64656" name="Text Box 144"/>
          <p:cNvSpPr txBox="1">
            <a:spLocks noChangeArrowheads="1"/>
          </p:cNvSpPr>
          <p:nvPr/>
        </p:nvSpPr>
        <p:spPr bwMode="auto">
          <a:xfrm>
            <a:off x="2306638" y="3124200"/>
            <a:ext cx="368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9</a:t>
            </a:r>
          </a:p>
        </p:txBody>
      </p:sp>
      <p:sp>
        <p:nvSpPr>
          <p:cNvPr id="64657" name="Text Box 145"/>
          <p:cNvSpPr txBox="1">
            <a:spLocks noChangeArrowheads="1"/>
          </p:cNvSpPr>
          <p:nvPr/>
        </p:nvSpPr>
        <p:spPr bwMode="auto">
          <a:xfrm>
            <a:off x="2332038" y="2319338"/>
            <a:ext cx="368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8</a:t>
            </a:r>
          </a:p>
        </p:txBody>
      </p:sp>
      <p:sp>
        <p:nvSpPr>
          <p:cNvPr id="64658" name="Text Box 146"/>
          <p:cNvSpPr txBox="1">
            <a:spLocks noChangeArrowheads="1"/>
          </p:cNvSpPr>
          <p:nvPr/>
        </p:nvSpPr>
        <p:spPr bwMode="auto">
          <a:xfrm>
            <a:off x="3035300" y="2316163"/>
            <a:ext cx="368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7</a:t>
            </a:r>
          </a:p>
        </p:txBody>
      </p:sp>
      <p:sp>
        <p:nvSpPr>
          <p:cNvPr id="64659" name="Text Box 147"/>
          <p:cNvSpPr txBox="1">
            <a:spLocks noChangeArrowheads="1"/>
          </p:cNvSpPr>
          <p:nvPr/>
        </p:nvSpPr>
        <p:spPr bwMode="auto">
          <a:xfrm>
            <a:off x="2851150" y="3738563"/>
            <a:ext cx="460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10</a:t>
            </a:r>
          </a:p>
        </p:txBody>
      </p:sp>
      <p:sp>
        <p:nvSpPr>
          <p:cNvPr id="64660" name="Text Box 148"/>
          <p:cNvSpPr txBox="1">
            <a:spLocks noChangeArrowheads="1"/>
          </p:cNvSpPr>
          <p:nvPr/>
        </p:nvSpPr>
        <p:spPr bwMode="auto">
          <a:xfrm>
            <a:off x="2851150" y="4659313"/>
            <a:ext cx="460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B</a:t>
            </a:r>
            <a:r>
              <a:rPr lang="en-US" sz="1400" baseline="-10000"/>
              <a:t>11</a:t>
            </a:r>
          </a:p>
        </p:txBody>
      </p:sp>
      <p:sp>
        <p:nvSpPr>
          <p:cNvPr id="64661" name="Text Box 149"/>
          <p:cNvSpPr txBox="1">
            <a:spLocks noChangeArrowheads="1"/>
          </p:cNvSpPr>
          <p:nvPr/>
        </p:nvSpPr>
        <p:spPr bwMode="auto">
          <a:xfrm>
            <a:off x="4533900" y="1431925"/>
            <a:ext cx="3494088"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lnSpc>
                <a:spcPct val="110000"/>
              </a:lnSpc>
              <a:spcBef>
                <a:spcPct val="50000"/>
              </a:spcBef>
            </a:pPr>
            <a:r>
              <a:rPr lang="en-US" sz="1400" b="1"/>
              <a:t>Slicing tree. Leaf blocks are associated with areas.</a:t>
            </a:r>
          </a:p>
        </p:txBody>
      </p:sp>
      <p:sp>
        <p:nvSpPr>
          <p:cNvPr id="64516" name="Rectangle 4"/>
          <p:cNvSpPr>
            <a:spLocks noChangeArrowheads="1"/>
          </p:cNvSpPr>
          <p:nvPr/>
        </p:nvSpPr>
        <p:spPr bwMode="auto">
          <a:xfrm>
            <a:off x="457200" y="2276475"/>
            <a:ext cx="3192463" cy="3073400"/>
          </a:xfrm>
          <a:prstGeom prst="rect">
            <a:avLst/>
          </a:prstGeom>
          <a:noFill/>
          <a:ln w="28575">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grpSp>
        <p:nvGrpSpPr>
          <p:cNvPr id="64675" name="Group 163"/>
          <p:cNvGrpSpPr>
            <a:grpSpLocks/>
          </p:cNvGrpSpPr>
          <p:nvPr/>
        </p:nvGrpSpPr>
        <p:grpSpPr bwMode="auto">
          <a:xfrm>
            <a:off x="6146800" y="2201863"/>
            <a:ext cx="288925" cy="304800"/>
            <a:chOff x="3872" y="1387"/>
            <a:chExt cx="182" cy="192"/>
          </a:xfrm>
        </p:grpSpPr>
        <p:sp>
          <p:nvSpPr>
            <p:cNvPr id="37918" name="Oval 6"/>
            <p:cNvSpPr>
              <a:spLocks noChangeArrowheads="1"/>
            </p:cNvSpPr>
            <p:nvPr/>
          </p:nvSpPr>
          <p:spPr bwMode="auto">
            <a:xfrm>
              <a:off x="3896" y="1434"/>
              <a:ext cx="121" cy="121"/>
            </a:xfrm>
            <a:prstGeom prst="ellipse">
              <a:avLst/>
            </a:prstGeom>
            <a:solidFill>
              <a:srgbClr val="C0C0C0"/>
            </a:solidFill>
            <a:ln w="28575">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7919" name="Text Box 99"/>
            <p:cNvSpPr txBox="1">
              <a:spLocks noChangeArrowheads="1"/>
            </p:cNvSpPr>
            <p:nvPr/>
          </p:nvSpPr>
          <p:spPr bwMode="auto">
            <a:xfrm>
              <a:off x="3872" y="1387"/>
              <a:ext cx="18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v</a:t>
              </a:r>
            </a:p>
          </p:txBody>
        </p:sp>
      </p:grpSp>
      <p:sp>
        <p:nvSpPr>
          <p:cNvPr id="64635" name="Text Box 123"/>
          <p:cNvSpPr txBox="1">
            <a:spLocks noChangeArrowheads="1"/>
          </p:cNvSpPr>
          <p:nvPr/>
        </p:nvSpPr>
        <p:spPr bwMode="auto">
          <a:xfrm>
            <a:off x="409575" y="1393825"/>
            <a:ext cx="3471863"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lnSpc>
                <a:spcPct val="110000"/>
              </a:lnSpc>
              <a:spcBef>
                <a:spcPct val="50000"/>
              </a:spcBef>
            </a:pPr>
            <a:r>
              <a:rPr lang="en-US" sz="1400" b="1"/>
              <a:t>Top block’s area is divided by </a:t>
            </a:r>
            <a:r>
              <a:rPr lang="en-US" sz="1400" b="1">
                <a:solidFill>
                  <a:srgbClr val="FF3300"/>
                </a:solidFill>
              </a:rPr>
              <a:t>vertical</a:t>
            </a:r>
            <a:r>
              <a:rPr lang="en-US" sz="1400" b="1"/>
              <a:t> and </a:t>
            </a:r>
            <a:r>
              <a:rPr lang="en-US" sz="1400" b="1">
                <a:solidFill>
                  <a:srgbClr val="C0C0C0"/>
                </a:solidFill>
              </a:rPr>
              <a:t>horizontal</a:t>
            </a:r>
            <a:r>
              <a:rPr lang="en-US" sz="1400" b="1"/>
              <a:t> cut-lines</a:t>
            </a:r>
          </a:p>
        </p:txBody>
      </p:sp>
    </p:spTree>
    <p:extLst>
      <p:ext uri="{BB962C8B-B14F-4D97-AF65-F5344CB8AC3E}">
        <p14:creationId xmlns:p14="http://schemas.microsoft.com/office/powerpoint/2010/main" val="37885608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4635"/>
                                        </p:tgtEl>
                                        <p:attrNameLst>
                                          <p:attrName>style.visibility</p:attrName>
                                        </p:attrNameLst>
                                      </p:cBhvr>
                                      <p:to>
                                        <p:strVal val="visible"/>
                                      </p:to>
                                    </p:set>
                                    <p:animEffect transition="in" filter="blinds(horizontal)">
                                      <p:cBhvr>
                                        <p:cTn id="7" dur="500"/>
                                        <p:tgtEl>
                                          <p:spTgt spid="6463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4516"/>
                                        </p:tgtEl>
                                        <p:attrNameLst>
                                          <p:attrName>style.visibility</p:attrName>
                                        </p:attrNameLst>
                                      </p:cBhvr>
                                      <p:to>
                                        <p:strVal val="visible"/>
                                      </p:to>
                                    </p:set>
                                    <p:animEffect transition="in" filter="blinds(horizontal)">
                                      <p:cBhvr>
                                        <p:cTn id="10" dur="500"/>
                                        <p:tgtEl>
                                          <p:spTgt spid="64516"/>
                                        </p:tgtEl>
                                      </p:cBhvr>
                                    </p:animEffect>
                                  </p:childTnLst>
                                </p:cTn>
                              </p:par>
                              <p:par>
                                <p:cTn id="11" presetID="3" presetClass="entr" presetSubtype="10" fill="hold" nodeType="withEffect">
                                  <p:stCondLst>
                                    <p:cond delay="0"/>
                                  </p:stCondLst>
                                  <p:childTnLst>
                                    <p:set>
                                      <p:cBhvr>
                                        <p:cTn id="12" dur="1" fill="hold">
                                          <p:stCondLst>
                                            <p:cond delay="0"/>
                                          </p:stCondLst>
                                        </p:cTn>
                                        <p:tgtEl>
                                          <p:spTgt spid="64675"/>
                                        </p:tgtEl>
                                        <p:attrNameLst>
                                          <p:attrName>style.visibility</p:attrName>
                                        </p:attrNameLst>
                                      </p:cBhvr>
                                      <p:to>
                                        <p:strVal val="visible"/>
                                      </p:to>
                                    </p:set>
                                    <p:animEffect transition="in" filter="blinds(horizontal)">
                                      <p:cBhvr>
                                        <p:cTn id="13" dur="500"/>
                                        <p:tgtEl>
                                          <p:spTgt spid="6467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64525"/>
                                        </p:tgtEl>
                                        <p:attrNameLst>
                                          <p:attrName>style.visibility</p:attrName>
                                        </p:attrNameLst>
                                      </p:cBhvr>
                                      <p:to>
                                        <p:strVal val="visible"/>
                                      </p:to>
                                    </p:set>
                                    <p:animEffect transition="in" filter="blinds(horizontal)">
                                      <p:cBhvr>
                                        <p:cTn id="18" dur="500"/>
                                        <p:tgtEl>
                                          <p:spTgt spid="64525"/>
                                        </p:tgtEl>
                                      </p:cBhvr>
                                    </p:animEffect>
                                  </p:childTnLst>
                                </p:cTn>
                              </p:par>
                              <p:par>
                                <p:cTn id="19" presetID="3" presetClass="entr" presetSubtype="10" fill="hold" nodeType="withEffect">
                                  <p:stCondLst>
                                    <p:cond delay="0"/>
                                  </p:stCondLst>
                                  <p:childTnLst>
                                    <p:set>
                                      <p:cBhvr>
                                        <p:cTn id="20" dur="1" fill="hold">
                                          <p:stCondLst>
                                            <p:cond delay="0"/>
                                          </p:stCondLst>
                                        </p:cTn>
                                        <p:tgtEl>
                                          <p:spTgt spid="64674"/>
                                        </p:tgtEl>
                                        <p:attrNameLst>
                                          <p:attrName>style.visibility</p:attrName>
                                        </p:attrNameLst>
                                      </p:cBhvr>
                                      <p:to>
                                        <p:strVal val="visible"/>
                                      </p:to>
                                    </p:set>
                                    <p:animEffect transition="in" filter="blinds(horizontal)">
                                      <p:cBhvr>
                                        <p:cTn id="21" dur="500"/>
                                        <p:tgtEl>
                                          <p:spTgt spid="6467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64676"/>
                                        </p:tgtEl>
                                        <p:attrNameLst>
                                          <p:attrName>style.visibility</p:attrName>
                                        </p:attrNameLst>
                                      </p:cBhvr>
                                      <p:to>
                                        <p:strVal val="visible"/>
                                      </p:to>
                                    </p:set>
                                    <p:animEffect transition="in" filter="blinds(horizontal)">
                                      <p:cBhvr>
                                        <p:cTn id="26" dur="500"/>
                                        <p:tgtEl>
                                          <p:spTgt spid="64676"/>
                                        </p:tgtEl>
                                      </p:cBhvr>
                                    </p:animEffect>
                                  </p:childTnLst>
                                </p:cTn>
                              </p:par>
                              <p:par>
                                <p:cTn id="27" presetID="3" presetClass="entr" presetSubtype="10" fill="hold" nodeType="withEffect">
                                  <p:stCondLst>
                                    <p:cond delay="0"/>
                                  </p:stCondLst>
                                  <p:childTnLst>
                                    <p:set>
                                      <p:cBhvr>
                                        <p:cTn id="28" dur="1" fill="hold">
                                          <p:stCondLst>
                                            <p:cond delay="0"/>
                                          </p:stCondLst>
                                        </p:cTn>
                                        <p:tgtEl>
                                          <p:spTgt spid="64673"/>
                                        </p:tgtEl>
                                        <p:attrNameLst>
                                          <p:attrName>style.visibility</p:attrName>
                                        </p:attrNameLst>
                                      </p:cBhvr>
                                      <p:to>
                                        <p:strVal val="visible"/>
                                      </p:to>
                                    </p:set>
                                    <p:animEffect transition="in" filter="blinds(horizontal)">
                                      <p:cBhvr>
                                        <p:cTn id="29" dur="500"/>
                                        <p:tgtEl>
                                          <p:spTgt spid="6467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nodeType="clickEffect">
                                  <p:stCondLst>
                                    <p:cond delay="0"/>
                                  </p:stCondLst>
                                  <p:childTnLst>
                                    <p:set>
                                      <p:cBhvr>
                                        <p:cTn id="33" dur="1" fill="hold">
                                          <p:stCondLst>
                                            <p:cond delay="0"/>
                                          </p:stCondLst>
                                        </p:cTn>
                                        <p:tgtEl>
                                          <p:spTgt spid="64681"/>
                                        </p:tgtEl>
                                        <p:attrNameLst>
                                          <p:attrName>style.visibility</p:attrName>
                                        </p:attrNameLst>
                                      </p:cBhvr>
                                      <p:to>
                                        <p:strVal val="visible"/>
                                      </p:to>
                                    </p:set>
                                    <p:animEffect transition="in" filter="blinds(horizontal)">
                                      <p:cBhvr>
                                        <p:cTn id="34" dur="500"/>
                                        <p:tgtEl>
                                          <p:spTgt spid="64681"/>
                                        </p:tgtEl>
                                      </p:cBhvr>
                                    </p:animEffect>
                                  </p:childTnLst>
                                </p:cTn>
                              </p:par>
                              <p:par>
                                <p:cTn id="35" presetID="3" presetClass="entr" presetSubtype="10" fill="hold" nodeType="withEffect">
                                  <p:stCondLst>
                                    <p:cond delay="0"/>
                                  </p:stCondLst>
                                  <p:childTnLst>
                                    <p:set>
                                      <p:cBhvr>
                                        <p:cTn id="36" dur="1" fill="hold">
                                          <p:stCondLst>
                                            <p:cond delay="0"/>
                                          </p:stCondLst>
                                        </p:cTn>
                                        <p:tgtEl>
                                          <p:spTgt spid="64677"/>
                                        </p:tgtEl>
                                        <p:attrNameLst>
                                          <p:attrName>style.visibility</p:attrName>
                                        </p:attrNameLst>
                                      </p:cBhvr>
                                      <p:to>
                                        <p:strVal val="visible"/>
                                      </p:to>
                                    </p:set>
                                    <p:animEffect transition="in" filter="blinds(horizontal)">
                                      <p:cBhvr>
                                        <p:cTn id="37" dur="500"/>
                                        <p:tgtEl>
                                          <p:spTgt spid="6467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64679"/>
                                        </p:tgtEl>
                                        <p:attrNameLst>
                                          <p:attrName>style.visibility</p:attrName>
                                        </p:attrNameLst>
                                      </p:cBhvr>
                                      <p:to>
                                        <p:strVal val="visible"/>
                                      </p:to>
                                    </p:set>
                                    <p:animEffect transition="in" filter="blinds(horizontal)">
                                      <p:cBhvr>
                                        <p:cTn id="42" dur="500"/>
                                        <p:tgtEl>
                                          <p:spTgt spid="64679"/>
                                        </p:tgtEl>
                                      </p:cBhvr>
                                    </p:animEffect>
                                  </p:childTnLst>
                                </p:cTn>
                              </p:par>
                              <p:par>
                                <p:cTn id="43" presetID="3" presetClass="entr" presetSubtype="10" fill="hold" nodeType="withEffect">
                                  <p:stCondLst>
                                    <p:cond delay="0"/>
                                  </p:stCondLst>
                                  <p:childTnLst>
                                    <p:set>
                                      <p:cBhvr>
                                        <p:cTn id="44" dur="1" fill="hold">
                                          <p:stCondLst>
                                            <p:cond delay="0"/>
                                          </p:stCondLst>
                                        </p:cTn>
                                        <p:tgtEl>
                                          <p:spTgt spid="64678"/>
                                        </p:tgtEl>
                                        <p:attrNameLst>
                                          <p:attrName>style.visibility</p:attrName>
                                        </p:attrNameLst>
                                      </p:cBhvr>
                                      <p:to>
                                        <p:strVal val="visible"/>
                                      </p:to>
                                    </p:set>
                                    <p:animEffect transition="in" filter="blinds(horizontal)">
                                      <p:cBhvr>
                                        <p:cTn id="45" dur="500"/>
                                        <p:tgtEl>
                                          <p:spTgt spid="64678"/>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64661"/>
                                        </p:tgtEl>
                                        <p:attrNameLst>
                                          <p:attrName>style.visibility</p:attrName>
                                        </p:attrNameLst>
                                      </p:cBhvr>
                                      <p:to>
                                        <p:strVal val="visible"/>
                                      </p:to>
                                    </p:set>
                                    <p:animEffect transition="in" filter="blinds(horizontal)">
                                      <p:cBhvr>
                                        <p:cTn id="50" dur="500"/>
                                        <p:tgtEl>
                                          <p:spTgt spid="64661"/>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64639"/>
                                        </p:tgtEl>
                                        <p:attrNameLst>
                                          <p:attrName>style.visibility</p:attrName>
                                        </p:attrNameLst>
                                      </p:cBhvr>
                                      <p:to>
                                        <p:strVal val="visible"/>
                                      </p:to>
                                    </p:set>
                                    <p:animEffect transition="in" filter="blinds(horizontal)">
                                      <p:cBhvr>
                                        <p:cTn id="53" dur="500"/>
                                        <p:tgtEl>
                                          <p:spTgt spid="64639"/>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64641"/>
                                        </p:tgtEl>
                                        <p:attrNameLst>
                                          <p:attrName>style.visibility</p:attrName>
                                        </p:attrNameLst>
                                      </p:cBhvr>
                                      <p:to>
                                        <p:strVal val="visible"/>
                                      </p:to>
                                    </p:set>
                                    <p:animEffect transition="in" filter="blinds(horizontal)">
                                      <p:cBhvr>
                                        <p:cTn id="56" dur="500"/>
                                        <p:tgtEl>
                                          <p:spTgt spid="64641"/>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64642"/>
                                        </p:tgtEl>
                                        <p:attrNameLst>
                                          <p:attrName>style.visibility</p:attrName>
                                        </p:attrNameLst>
                                      </p:cBhvr>
                                      <p:to>
                                        <p:strVal val="visible"/>
                                      </p:to>
                                    </p:set>
                                    <p:animEffect transition="in" filter="blinds(horizontal)">
                                      <p:cBhvr>
                                        <p:cTn id="59" dur="500"/>
                                        <p:tgtEl>
                                          <p:spTgt spid="64642"/>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64640"/>
                                        </p:tgtEl>
                                        <p:attrNameLst>
                                          <p:attrName>style.visibility</p:attrName>
                                        </p:attrNameLst>
                                      </p:cBhvr>
                                      <p:to>
                                        <p:strVal val="visible"/>
                                      </p:to>
                                    </p:set>
                                    <p:animEffect transition="in" filter="blinds(horizontal)">
                                      <p:cBhvr>
                                        <p:cTn id="62" dur="500"/>
                                        <p:tgtEl>
                                          <p:spTgt spid="64640"/>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64638"/>
                                        </p:tgtEl>
                                        <p:attrNameLst>
                                          <p:attrName>style.visibility</p:attrName>
                                        </p:attrNameLst>
                                      </p:cBhvr>
                                      <p:to>
                                        <p:strVal val="visible"/>
                                      </p:to>
                                    </p:set>
                                    <p:animEffect transition="in" filter="blinds(horizontal)">
                                      <p:cBhvr>
                                        <p:cTn id="65" dur="500"/>
                                        <p:tgtEl>
                                          <p:spTgt spid="64638"/>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64637"/>
                                        </p:tgtEl>
                                        <p:attrNameLst>
                                          <p:attrName>style.visibility</p:attrName>
                                        </p:attrNameLst>
                                      </p:cBhvr>
                                      <p:to>
                                        <p:strVal val="visible"/>
                                      </p:to>
                                    </p:set>
                                    <p:animEffect transition="in" filter="blinds(horizontal)">
                                      <p:cBhvr>
                                        <p:cTn id="68" dur="500"/>
                                        <p:tgtEl>
                                          <p:spTgt spid="64637"/>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64657"/>
                                        </p:tgtEl>
                                        <p:attrNameLst>
                                          <p:attrName>style.visibility</p:attrName>
                                        </p:attrNameLst>
                                      </p:cBhvr>
                                      <p:to>
                                        <p:strVal val="visible"/>
                                      </p:to>
                                    </p:set>
                                    <p:animEffect transition="in" filter="blinds(horizontal)">
                                      <p:cBhvr>
                                        <p:cTn id="71" dur="500"/>
                                        <p:tgtEl>
                                          <p:spTgt spid="64657"/>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64658"/>
                                        </p:tgtEl>
                                        <p:attrNameLst>
                                          <p:attrName>style.visibility</p:attrName>
                                        </p:attrNameLst>
                                      </p:cBhvr>
                                      <p:to>
                                        <p:strVal val="visible"/>
                                      </p:to>
                                    </p:set>
                                    <p:animEffect transition="in" filter="blinds(horizontal)">
                                      <p:cBhvr>
                                        <p:cTn id="74" dur="500"/>
                                        <p:tgtEl>
                                          <p:spTgt spid="64658"/>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64656"/>
                                        </p:tgtEl>
                                        <p:attrNameLst>
                                          <p:attrName>style.visibility</p:attrName>
                                        </p:attrNameLst>
                                      </p:cBhvr>
                                      <p:to>
                                        <p:strVal val="visible"/>
                                      </p:to>
                                    </p:set>
                                    <p:animEffect transition="in" filter="blinds(horizontal)">
                                      <p:cBhvr>
                                        <p:cTn id="77" dur="500"/>
                                        <p:tgtEl>
                                          <p:spTgt spid="64656"/>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64655"/>
                                        </p:tgtEl>
                                        <p:attrNameLst>
                                          <p:attrName>style.visibility</p:attrName>
                                        </p:attrNameLst>
                                      </p:cBhvr>
                                      <p:to>
                                        <p:strVal val="visible"/>
                                      </p:to>
                                    </p:set>
                                    <p:animEffect transition="in" filter="blinds(horizontal)">
                                      <p:cBhvr>
                                        <p:cTn id="80" dur="500"/>
                                        <p:tgtEl>
                                          <p:spTgt spid="64655"/>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64659"/>
                                        </p:tgtEl>
                                        <p:attrNameLst>
                                          <p:attrName>style.visibility</p:attrName>
                                        </p:attrNameLst>
                                      </p:cBhvr>
                                      <p:to>
                                        <p:strVal val="visible"/>
                                      </p:to>
                                    </p:set>
                                    <p:animEffect transition="in" filter="blinds(horizontal)">
                                      <p:cBhvr>
                                        <p:cTn id="83" dur="500"/>
                                        <p:tgtEl>
                                          <p:spTgt spid="64659"/>
                                        </p:tgtEl>
                                      </p:cBhvr>
                                    </p:animEffect>
                                  </p:childTnLst>
                                </p:cTn>
                              </p:par>
                              <p:par>
                                <p:cTn id="84" presetID="3" presetClass="entr" presetSubtype="10" fill="hold" grpId="0" nodeType="withEffect">
                                  <p:stCondLst>
                                    <p:cond delay="0"/>
                                  </p:stCondLst>
                                  <p:childTnLst>
                                    <p:set>
                                      <p:cBhvr>
                                        <p:cTn id="85" dur="1" fill="hold">
                                          <p:stCondLst>
                                            <p:cond delay="0"/>
                                          </p:stCondLst>
                                        </p:cTn>
                                        <p:tgtEl>
                                          <p:spTgt spid="64660"/>
                                        </p:tgtEl>
                                        <p:attrNameLst>
                                          <p:attrName>style.visibility</p:attrName>
                                        </p:attrNameLst>
                                      </p:cBhvr>
                                      <p:to>
                                        <p:strVal val="visible"/>
                                      </p:to>
                                    </p:set>
                                    <p:animEffect transition="in" filter="blinds(horizontal)">
                                      <p:cBhvr>
                                        <p:cTn id="86" dur="500"/>
                                        <p:tgtEl>
                                          <p:spTgt spid="646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5" grpId="0" animBg="1"/>
      <p:bldP spid="64637" grpId="0"/>
      <p:bldP spid="64638" grpId="0"/>
      <p:bldP spid="64639" grpId="0"/>
      <p:bldP spid="64640" grpId="0"/>
      <p:bldP spid="64641" grpId="0"/>
      <p:bldP spid="64642" grpId="0"/>
      <p:bldP spid="64655" grpId="0"/>
      <p:bldP spid="64656" grpId="0"/>
      <p:bldP spid="64657" grpId="0"/>
      <p:bldP spid="64658" grpId="0"/>
      <p:bldP spid="64659" grpId="0"/>
      <p:bldP spid="64660" grpId="0"/>
      <p:bldP spid="64661" grpId="0"/>
      <p:bldP spid="64516" grpId="0" animBg="1"/>
      <p:bldP spid="6463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Slide Number Placeholder 3"/>
          <p:cNvSpPr>
            <a:spLocks noGrp="1"/>
          </p:cNvSpPr>
          <p:nvPr>
            <p:ph type="sldNum" sz="quarter" idx="12"/>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10EC07C4-7DE8-4C01-8137-4495A2C53286}" type="slidenum">
              <a:rPr lang="en-US" smtClean="0"/>
              <a:pPr/>
              <a:t>18</a:t>
            </a:fld>
            <a:endParaRPr lang="en-US" smtClean="0"/>
          </a:p>
        </p:txBody>
      </p:sp>
      <p:graphicFrame>
        <p:nvGraphicFramePr>
          <p:cNvPr id="65540" name="Object 4"/>
          <p:cNvGraphicFramePr>
            <a:graphicFrameLocks noChangeAspect="1"/>
          </p:cNvGraphicFramePr>
          <p:nvPr/>
        </p:nvGraphicFramePr>
        <p:xfrm>
          <a:off x="741363" y="584200"/>
          <a:ext cx="7453312" cy="3205163"/>
        </p:xfrm>
        <a:graphic>
          <a:graphicData uri="http://schemas.openxmlformats.org/presentationml/2006/ole">
            <mc:AlternateContent xmlns:mc="http://schemas.openxmlformats.org/markup-compatibility/2006">
              <mc:Choice xmlns:v="urn:schemas-microsoft-com:vml" Requires="v">
                <p:oleObj spid="_x0000_s2094" name="Equation" r:id="rId3" imgW="4991100" imgH="2146300" progId="Equation.DSMT4">
                  <p:embed/>
                </p:oleObj>
              </mc:Choice>
              <mc:Fallback>
                <p:oleObj name="Equation" r:id="rId3" imgW="4991100" imgH="2146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363" y="584200"/>
                        <a:ext cx="7453312" cy="3205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541" name="Object 5"/>
          <p:cNvGraphicFramePr>
            <a:graphicFrameLocks noChangeAspect="1"/>
          </p:cNvGraphicFramePr>
          <p:nvPr/>
        </p:nvGraphicFramePr>
        <p:xfrm>
          <a:off x="779463" y="4384675"/>
          <a:ext cx="7623175" cy="1463675"/>
        </p:xfrm>
        <a:graphic>
          <a:graphicData uri="http://schemas.openxmlformats.org/presentationml/2006/ole">
            <mc:AlternateContent xmlns:mc="http://schemas.openxmlformats.org/markup-compatibility/2006">
              <mc:Choice xmlns:v="urn:schemas-microsoft-com:vml" Requires="v">
                <p:oleObj spid="_x0000_s2095" name="Equation" r:id="rId5" imgW="5029200" imgH="965200" progId="Equation.DSMT4">
                  <p:embed/>
                </p:oleObj>
              </mc:Choice>
              <mc:Fallback>
                <p:oleObj name="Equation" r:id="rId5" imgW="5029200" imgH="965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9463" y="4384675"/>
                        <a:ext cx="7623175" cy="1463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53983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5540"/>
                                        </p:tgtEl>
                                        <p:attrNameLst>
                                          <p:attrName>style.visibility</p:attrName>
                                        </p:attrNameLst>
                                      </p:cBhvr>
                                      <p:to>
                                        <p:strVal val="visible"/>
                                      </p:to>
                                    </p:set>
                                    <p:animEffect transition="in" filter="blinds(horizontal)">
                                      <p:cBhvr>
                                        <p:cTn id="7" dur="500"/>
                                        <p:tgtEl>
                                          <p:spTgt spid="655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5541"/>
                                        </p:tgtEl>
                                        <p:attrNameLst>
                                          <p:attrName>style.visibility</p:attrName>
                                        </p:attrNameLst>
                                      </p:cBhvr>
                                      <p:to>
                                        <p:strVal val="visible"/>
                                      </p:to>
                                    </p:set>
                                    <p:animEffect transition="in" filter="blinds(horizontal)">
                                      <p:cBhvr>
                                        <p:cTn id="12" dur="500"/>
                                        <p:tgtEl>
                                          <p:spTgt spid="655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Slide Number Placeholder 3"/>
          <p:cNvSpPr>
            <a:spLocks noGrp="1"/>
          </p:cNvSpPr>
          <p:nvPr>
            <p:ph type="sldNum" sz="quarter" idx="12"/>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F26FE1D3-74D8-495D-B175-ECA0EB8062DE}" type="slidenum">
              <a:rPr lang="en-US" smtClean="0"/>
              <a:pPr/>
              <a:t>19</a:t>
            </a:fld>
            <a:endParaRPr lang="en-US" smtClean="0"/>
          </a:p>
        </p:txBody>
      </p:sp>
      <p:grpSp>
        <p:nvGrpSpPr>
          <p:cNvPr id="73778" name="Group 50"/>
          <p:cNvGrpSpPr>
            <a:grpSpLocks/>
          </p:cNvGrpSpPr>
          <p:nvPr/>
        </p:nvGrpSpPr>
        <p:grpSpPr bwMode="auto">
          <a:xfrm>
            <a:off x="611188" y="2565400"/>
            <a:ext cx="3997325" cy="1008063"/>
            <a:chOff x="363" y="1027"/>
            <a:chExt cx="2518" cy="635"/>
          </a:xfrm>
        </p:grpSpPr>
        <p:sp>
          <p:nvSpPr>
            <p:cNvPr id="39985" name="Rectangle 4"/>
            <p:cNvSpPr>
              <a:spLocks noChangeArrowheads="1"/>
            </p:cNvSpPr>
            <p:nvPr/>
          </p:nvSpPr>
          <p:spPr bwMode="auto">
            <a:xfrm>
              <a:off x="363" y="1027"/>
              <a:ext cx="272" cy="635"/>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86" name="Rectangle 5"/>
            <p:cNvSpPr>
              <a:spLocks noChangeArrowheads="1"/>
            </p:cNvSpPr>
            <p:nvPr/>
          </p:nvSpPr>
          <p:spPr bwMode="auto">
            <a:xfrm>
              <a:off x="839" y="1206"/>
              <a:ext cx="409" cy="455"/>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87" name="Rectangle 6"/>
            <p:cNvSpPr>
              <a:spLocks noChangeArrowheads="1"/>
            </p:cNvSpPr>
            <p:nvPr/>
          </p:nvSpPr>
          <p:spPr bwMode="auto">
            <a:xfrm>
              <a:off x="1406" y="1411"/>
              <a:ext cx="591" cy="250"/>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88" name="Rectangle 7"/>
            <p:cNvSpPr>
              <a:spLocks noChangeArrowheads="1"/>
            </p:cNvSpPr>
            <p:nvPr/>
          </p:nvSpPr>
          <p:spPr bwMode="auto">
            <a:xfrm>
              <a:off x="2154" y="1501"/>
              <a:ext cx="727" cy="160"/>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grpSp>
      <p:grpSp>
        <p:nvGrpSpPr>
          <p:cNvPr id="73779" name="Group 51"/>
          <p:cNvGrpSpPr>
            <a:grpSpLocks/>
          </p:cNvGrpSpPr>
          <p:nvPr/>
        </p:nvGrpSpPr>
        <p:grpSpPr bwMode="auto">
          <a:xfrm>
            <a:off x="647700" y="4725988"/>
            <a:ext cx="2808288" cy="755650"/>
            <a:chOff x="363" y="2251"/>
            <a:chExt cx="1769" cy="476"/>
          </a:xfrm>
        </p:grpSpPr>
        <p:sp>
          <p:nvSpPr>
            <p:cNvPr id="39982" name="Rectangle 8"/>
            <p:cNvSpPr>
              <a:spLocks noChangeArrowheads="1"/>
            </p:cNvSpPr>
            <p:nvPr/>
          </p:nvSpPr>
          <p:spPr bwMode="auto">
            <a:xfrm>
              <a:off x="363" y="2251"/>
              <a:ext cx="272" cy="476"/>
            </a:xfrm>
            <a:prstGeom prst="rect">
              <a:avLst/>
            </a:prstGeom>
            <a:solidFill>
              <a:srgbClr val="0066FF"/>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83" name="Rectangle 9"/>
            <p:cNvSpPr>
              <a:spLocks noChangeArrowheads="1"/>
            </p:cNvSpPr>
            <p:nvPr/>
          </p:nvSpPr>
          <p:spPr bwMode="auto">
            <a:xfrm>
              <a:off x="816" y="2387"/>
              <a:ext cx="477" cy="340"/>
            </a:xfrm>
            <a:prstGeom prst="rect">
              <a:avLst/>
            </a:prstGeom>
            <a:solidFill>
              <a:srgbClr val="0066FF"/>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84" name="Rectangle 10"/>
            <p:cNvSpPr>
              <a:spLocks noChangeArrowheads="1"/>
            </p:cNvSpPr>
            <p:nvPr/>
          </p:nvSpPr>
          <p:spPr bwMode="auto">
            <a:xfrm>
              <a:off x="1451" y="2568"/>
              <a:ext cx="681" cy="159"/>
            </a:xfrm>
            <a:prstGeom prst="rect">
              <a:avLst/>
            </a:prstGeom>
            <a:solidFill>
              <a:srgbClr val="0066FF"/>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grpSp>
      <p:grpSp>
        <p:nvGrpSpPr>
          <p:cNvPr id="73805" name="Group 77"/>
          <p:cNvGrpSpPr>
            <a:grpSpLocks/>
          </p:cNvGrpSpPr>
          <p:nvPr/>
        </p:nvGrpSpPr>
        <p:grpSpPr bwMode="auto">
          <a:xfrm>
            <a:off x="5254625" y="4437063"/>
            <a:ext cx="3313113" cy="1116012"/>
            <a:chOff x="3288" y="2863"/>
            <a:chExt cx="2087" cy="703"/>
          </a:xfrm>
        </p:grpSpPr>
        <p:sp>
          <p:nvSpPr>
            <p:cNvPr id="39975" name="Rectangle 30"/>
            <p:cNvSpPr>
              <a:spLocks noChangeArrowheads="1"/>
            </p:cNvSpPr>
            <p:nvPr/>
          </p:nvSpPr>
          <p:spPr bwMode="auto">
            <a:xfrm>
              <a:off x="3288" y="2863"/>
              <a:ext cx="272" cy="635"/>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76" name="Rectangle 31"/>
            <p:cNvSpPr>
              <a:spLocks noChangeArrowheads="1"/>
            </p:cNvSpPr>
            <p:nvPr/>
          </p:nvSpPr>
          <p:spPr bwMode="auto">
            <a:xfrm>
              <a:off x="3560" y="3339"/>
              <a:ext cx="681" cy="159"/>
            </a:xfrm>
            <a:prstGeom prst="rect">
              <a:avLst/>
            </a:prstGeom>
            <a:solidFill>
              <a:srgbClr val="0066FF"/>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77" name="Rectangle 34"/>
            <p:cNvSpPr>
              <a:spLocks noChangeArrowheads="1"/>
            </p:cNvSpPr>
            <p:nvPr/>
          </p:nvSpPr>
          <p:spPr bwMode="auto">
            <a:xfrm>
              <a:off x="4422" y="2863"/>
              <a:ext cx="272" cy="635"/>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78" name="Rectangle 35"/>
            <p:cNvSpPr>
              <a:spLocks noChangeArrowheads="1"/>
            </p:cNvSpPr>
            <p:nvPr/>
          </p:nvSpPr>
          <p:spPr bwMode="auto">
            <a:xfrm>
              <a:off x="4694" y="3339"/>
              <a:ext cx="681" cy="159"/>
            </a:xfrm>
            <a:prstGeom prst="rect">
              <a:avLst/>
            </a:prstGeom>
            <a:solidFill>
              <a:srgbClr val="0066FF"/>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79" name="Text Box 43"/>
            <p:cNvSpPr txBox="1">
              <a:spLocks noChangeArrowheads="1"/>
            </p:cNvSpPr>
            <p:nvPr/>
          </p:nvSpPr>
          <p:spPr bwMode="auto">
            <a:xfrm>
              <a:off x="3447" y="3278"/>
              <a:ext cx="25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b="1"/>
                <a:t>+</a:t>
              </a:r>
            </a:p>
          </p:txBody>
        </p:sp>
        <p:sp>
          <p:nvSpPr>
            <p:cNvPr id="39980" name="Text Box 44"/>
            <p:cNvSpPr txBox="1">
              <a:spLocks noChangeArrowheads="1"/>
            </p:cNvSpPr>
            <p:nvPr/>
          </p:nvSpPr>
          <p:spPr bwMode="auto">
            <a:xfrm>
              <a:off x="4218" y="3278"/>
              <a:ext cx="25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b="1"/>
                <a:t>=</a:t>
              </a:r>
            </a:p>
          </p:txBody>
        </p:sp>
        <p:sp>
          <p:nvSpPr>
            <p:cNvPr id="39981" name="Rectangle 36"/>
            <p:cNvSpPr>
              <a:spLocks noChangeArrowheads="1"/>
            </p:cNvSpPr>
            <p:nvPr/>
          </p:nvSpPr>
          <p:spPr bwMode="auto">
            <a:xfrm>
              <a:off x="4422" y="2863"/>
              <a:ext cx="953" cy="635"/>
            </a:xfrm>
            <a:prstGeom prst="rect">
              <a:avLst/>
            </a:prstGeom>
            <a:solidFill>
              <a:srgbClr val="DDDDDD">
                <a:alpha val="50195"/>
              </a:srgbClr>
            </a:solidFill>
            <a:ln>
              <a:noFill/>
            </a:ln>
            <a:effectLst/>
            <a:extLst>
              <a:ext uri="{91240B29-F687-4F45-9708-019B960494DF}">
                <a14:hiddenLine xmlns:a14="http://schemas.microsoft.com/office/drawing/2010/main" w="2857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grpSp>
      <p:grpSp>
        <p:nvGrpSpPr>
          <p:cNvPr id="73804" name="Group 76"/>
          <p:cNvGrpSpPr>
            <a:grpSpLocks/>
          </p:cNvGrpSpPr>
          <p:nvPr/>
        </p:nvGrpSpPr>
        <p:grpSpPr bwMode="auto">
          <a:xfrm>
            <a:off x="5256213" y="2997200"/>
            <a:ext cx="2735262" cy="1008063"/>
            <a:chOff x="3311" y="1978"/>
            <a:chExt cx="1723" cy="635"/>
          </a:xfrm>
        </p:grpSpPr>
        <p:sp>
          <p:nvSpPr>
            <p:cNvPr id="39968" name="Rectangle 23"/>
            <p:cNvSpPr>
              <a:spLocks noChangeArrowheads="1"/>
            </p:cNvSpPr>
            <p:nvPr/>
          </p:nvSpPr>
          <p:spPr bwMode="auto">
            <a:xfrm>
              <a:off x="3311" y="1978"/>
              <a:ext cx="272" cy="635"/>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69" name="Rectangle 25"/>
            <p:cNvSpPr>
              <a:spLocks noChangeArrowheads="1"/>
            </p:cNvSpPr>
            <p:nvPr/>
          </p:nvSpPr>
          <p:spPr bwMode="auto">
            <a:xfrm>
              <a:off x="4285" y="1978"/>
              <a:ext cx="272" cy="635"/>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70" name="Rectangle 28"/>
            <p:cNvSpPr>
              <a:spLocks noChangeArrowheads="1"/>
            </p:cNvSpPr>
            <p:nvPr/>
          </p:nvSpPr>
          <p:spPr bwMode="auto">
            <a:xfrm>
              <a:off x="3583" y="2273"/>
              <a:ext cx="477" cy="340"/>
            </a:xfrm>
            <a:prstGeom prst="rect">
              <a:avLst/>
            </a:prstGeom>
            <a:solidFill>
              <a:srgbClr val="0066FF"/>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71" name="Rectangle 29"/>
            <p:cNvSpPr>
              <a:spLocks noChangeArrowheads="1"/>
            </p:cNvSpPr>
            <p:nvPr/>
          </p:nvSpPr>
          <p:spPr bwMode="auto">
            <a:xfrm>
              <a:off x="4557" y="2273"/>
              <a:ext cx="477" cy="340"/>
            </a:xfrm>
            <a:prstGeom prst="rect">
              <a:avLst/>
            </a:prstGeom>
            <a:solidFill>
              <a:srgbClr val="0066FF"/>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72" name="Text Box 42"/>
            <p:cNvSpPr txBox="1">
              <a:spLocks noChangeArrowheads="1"/>
            </p:cNvSpPr>
            <p:nvPr/>
          </p:nvSpPr>
          <p:spPr bwMode="auto">
            <a:xfrm>
              <a:off x="3470" y="2324"/>
              <a:ext cx="25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b="1"/>
                <a:t>+</a:t>
              </a:r>
            </a:p>
          </p:txBody>
        </p:sp>
        <p:sp>
          <p:nvSpPr>
            <p:cNvPr id="39973" name="Text Box 45"/>
            <p:cNvSpPr txBox="1">
              <a:spLocks noChangeArrowheads="1"/>
            </p:cNvSpPr>
            <p:nvPr/>
          </p:nvSpPr>
          <p:spPr bwMode="auto">
            <a:xfrm>
              <a:off x="4059" y="2324"/>
              <a:ext cx="25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b="1"/>
                <a:t>=</a:t>
              </a:r>
            </a:p>
          </p:txBody>
        </p:sp>
        <p:sp>
          <p:nvSpPr>
            <p:cNvPr id="39974" name="Rectangle 22"/>
            <p:cNvSpPr>
              <a:spLocks noChangeArrowheads="1"/>
            </p:cNvSpPr>
            <p:nvPr/>
          </p:nvSpPr>
          <p:spPr bwMode="auto">
            <a:xfrm>
              <a:off x="4285" y="1978"/>
              <a:ext cx="749" cy="635"/>
            </a:xfrm>
            <a:prstGeom prst="rect">
              <a:avLst/>
            </a:prstGeom>
            <a:solidFill>
              <a:srgbClr val="DDDDDD">
                <a:alpha val="50195"/>
              </a:srgbClr>
            </a:solidFill>
            <a:ln>
              <a:noFill/>
            </a:ln>
            <a:effectLst/>
            <a:extLst>
              <a:ext uri="{91240B29-F687-4F45-9708-019B960494DF}">
                <a14:hiddenLine xmlns:a14="http://schemas.microsoft.com/office/drawing/2010/main" w="2857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grpSp>
      <p:grpSp>
        <p:nvGrpSpPr>
          <p:cNvPr id="73803" name="Group 75"/>
          <p:cNvGrpSpPr>
            <a:grpSpLocks/>
          </p:cNvGrpSpPr>
          <p:nvPr/>
        </p:nvGrpSpPr>
        <p:grpSpPr bwMode="auto">
          <a:xfrm>
            <a:off x="5256213" y="1665288"/>
            <a:ext cx="2122487" cy="1008062"/>
            <a:chOff x="3311" y="1116"/>
            <a:chExt cx="1337" cy="635"/>
          </a:xfrm>
        </p:grpSpPr>
        <p:sp>
          <p:nvSpPr>
            <p:cNvPr id="39961" name="Rectangle 17"/>
            <p:cNvSpPr>
              <a:spLocks noChangeArrowheads="1"/>
            </p:cNvSpPr>
            <p:nvPr/>
          </p:nvSpPr>
          <p:spPr bwMode="auto">
            <a:xfrm>
              <a:off x="3311" y="1116"/>
              <a:ext cx="272" cy="635"/>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62" name="Rectangle 18"/>
            <p:cNvSpPr>
              <a:spLocks noChangeArrowheads="1"/>
            </p:cNvSpPr>
            <p:nvPr/>
          </p:nvSpPr>
          <p:spPr bwMode="auto">
            <a:xfrm>
              <a:off x="3583" y="1275"/>
              <a:ext cx="272" cy="476"/>
            </a:xfrm>
            <a:prstGeom prst="rect">
              <a:avLst/>
            </a:prstGeom>
            <a:solidFill>
              <a:srgbClr val="0066FF"/>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63" name="Rectangle 19"/>
            <p:cNvSpPr>
              <a:spLocks noChangeArrowheads="1"/>
            </p:cNvSpPr>
            <p:nvPr/>
          </p:nvSpPr>
          <p:spPr bwMode="auto">
            <a:xfrm>
              <a:off x="4104" y="1116"/>
              <a:ext cx="272" cy="635"/>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64" name="Rectangle 20"/>
            <p:cNvSpPr>
              <a:spLocks noChangeArrowheads="1"/>
            </p:cNvSpPr>
            <p:nvPr/>
          </p:nvSpPr>
          <p:spPr bwMode="auto">
            <a:xfrm>
              <a:off x="4376" y="1275"/>
              <a:ext cx="272" cy="476"/>
            </a:xfrm>
            <a:prstGeom prst="rect">
              <a:avLst/>
            </a:prstGeom>
            <a:solidFill>
              <a:srgbClr val="0066FF"/>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65" name="Text Box 41"/>
            <p:cNvSpPr txBox="1">
              <a:spLocks noChangeArrowheads="1"/>
            </p:cNvSpPr>
            <p:nvPr/>
          </p:nvSpPr>
          <p:spPr bwMode="auto">
            <a:xfrm>
              <a:off x="3470" y="1389"/>
              <a:ext cx="25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b="1"/>
                <a:t>+</a:t>
              </a:r>
            </a:p>
          </p:txBody>
        </p:sp>
        <p:sp>
          <p:nvSpPr>
            <p:cNvPr id="39966" name="Text Box 46"/>
            <p:cNvSpPr txBox="1">
              <a:spLocks noChangeArrowheads="1"/>
            </p:cNvSpPr>
            <p:nvPr/>
          </p:nvSpPr>
          <p:spPr bwMode="auto">
            <a:xfrm>
              <a:off x="3855" y="1395"/>
              <a:ext cx="25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b="1"/>
                <a:t>=</a:t>
              </a:r>
            </a:p>
          </p:txBody>
        </p:sp>
        <p:sp>
          <p:nvSpPr>
            <p:cNvPr id="39967" name="Rectangle 14"/>
            <p:cNvSpPr>
              <a:spLocks noChangeArrowheads="1"/>
            </p:cNvSpPr>
            <p:nvPr/>
          </p:nvSpPr>
          <p:spPr bwMode="auto">
            <a:xfrm>
              <a:off x="4104" y="1116"/>
              <a:ext cx="544" cy="635"/>
            </a:xfrm>
            <a:prstGeom prst="rect">
              <a:avLst/>
            </a:prstGeom>
            <a:solidFill>
              <a:schemeClr val="bg2">
                <a:alpha val="50195"/>
              </a:schemeClr>
            </a:solidFill>
            <a:ln>
              <a:noFill/>
            </a:ln>
            <a:effectLst/>
            <a:extLst>
              <a:ext uri="{91240B29-F687-4F45-9708-019B960494DF}">
                <a14:hiddenLine xmlns:a14="http://schemas.microsoft.com/office/drawing/2010/main" w="2857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grpSp>
      <p:sp>
        <p:nvSpPr>
          <p:cNvPr id="73780" name="Text Box 52"/>
          <p:cNvSpPr txBox="1">
            <a:spLocks noChangeArrowheads="1"/>
          </p:cNvSpPr>
          <p:nvPr/>
        </p:nvSpPr>
        <p:spPr bwMode="auto">
          <a:xfrm>
            <a:off x="935038" y="512763"/>
            <a:ext cx="70215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sz="2000"/>
              <a:t>Merge horizontally two width-height sets (vertical cut-line)</a:t>
            </a:r>
          </a:p>
        </p:txBody>
      </p:sp>
      <p:sp>
        <p:nvSpPr>
          <p:cNvPr id="73788" name="Line 60"/>
          <p:cNvSpPr>
            <a:spLocks noChangeShapeType="1"/>
          </p:cNvSpPr>
          <p:nvPr/>
        </p:nvSpPr>
        <p:spPr bwMode="auto">
          <a:xfrm>
            <a:off x="827088" y="3571875"/>
            <a:ext cx="0" cy="1154113"/>
          </a:xfrm>
          <a:prstGeom prst="line">
            <a:avLst/>
          </a:prstGeom>
          <a:noFill/>
          <a:ln w="28575">
            <a:solidFill>
              <a:schemeClr val="bg2"/>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73789" name="Line 61"/>
          <p:cNvSpPr>
            <a:spLocks noChangeShapeType="1"/>
          </p:cNvSpPr>
          <p:nvPr/>
        </p:nvSpPr>
        <p:spPr bwMode="auto">
          <a:xfrm>
            <a:off x="827088" y="3573463"/>
            <a:ext cx="900112" cy="1331912"/>
          </a:xfrm>
          <a:prstGeom prst="line">
            <a:avLst/>
          </a:prstGeom>
          <a:noFill/>
          <a:ln w="28575">
            <a:solidFill>
              <a:srgbClr val="DDDDDD"/>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73790" name="Line 62"/>
          <p:cNvSpPr>
            <a:spLocks noChangeShapeType="1"/>
          </p:cNvSpPr>
          <p:nvPr/>
        </p:nvSpPr>
        <p:spPr bwMode="auto">
          <a:xfrm>
            <a:off x="827088" y="3573463"/>
            <a:ext cx="2089150" cy="1655762"/>
          </a:xfrm>
          <a:prstGeom prst="line">
            <a:avLst/>
          </a:prstGeom>
          <a:noFill/>
          <a:ln w="28575">
            <a:solidFill>
              <a:srgbClr val="DDDDDD"/>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73791" name="Line 63"/>
          <p:cNvSpPr>
            <a:spLocks noChangeShapeType="1"/>
          </p:cNvSpPr>
          <p:nvPr/>
        </p:nvSpPr>
        <p:spPr bwMode="auto">
          <a:xfrm flipH="1">
            <a:off x="827088" y="3573463"/>
            <a:ext cx="792162" cy="1152525"/>
          </a:xfrm>
          <a:prstGeom prst="line">
            <a:avLst/>
          </a:prstGeom>
          <a:noFill/>
          <a:ln w="28575">
            <a:solidFill>
              <a:schemeClr val="bg2"/>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73792" name="Line 64"/>
          <p:cNvSpPr>
            <a:spLocks noChangeShapeType="1"/>
          </p:cNvSpPr>
          <p:nvPr/>
        </p:nvSpPr>
        <p:spPr bwMode="auto">
          <a:xfrm>
            <a:off x="1619250" y="3573463"/>
            <a:ext cx="107950" cy="1331912"/>
          </a:xfrm>
          <a:prstGeom prst="line">
            <a:avLst/>
          </a:prstGeom>
          <a:noFill/>
          <a:ln w="28575">
            <a:solidFill>
              <a:srgbClr val="DDDDDD"/>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73793" name="Line 65"/>
          <p:cNvSpPr>
            <a:spLocks noChangeShapeType="1"/>
          </p:cNvSpPr>
          <p:nvPr/>
        </p:nvSpPr>
        <p:spPr bwMode="auto">
          <a:xfrm>
            <a:off x="1619250" y="3573463"/>
            <a:ext cx="1296988" cy="1655762"/>
          </a:xfrm>
          <a:prstGeom prst="line">
            <a:avLst/>
          </a:prstGeom>
          <a:noFill/>
          <a:ln w="28575">
            <a:solidFill>
              <a:srgbClr val="DDDDDD"/>
            </a:solidFill>
            <a:round/>
            <a:headEnd/>
            <a:tailEnd type="arrow"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nvGrpSpPr>
          <p:cNvPr id="73802" name="Group 74"/>
          <p:cNvGrpSpPr>
            <a:grpSpLocks/>
          </p:cNvGrpSpPr>
          <p:nvPr/>
        </p:nvGrpSpPr>
        <p:grpSpPr bwMode="auto">
          <a:xfrm>
            <a:off x="1512888" y="1485900"/>
            <a:ext cx="2159000" cy="1008063"/>
            <a:chOff x="953" y="777"/>
            <a:chExt cx="1360" cy="635"/>
          </a:xfrm>
        </p:grpSpPr>
        <p:sp>
          <p:nvSpPr>
            <p:cNvPr id="39955" name="Oval 68"/>
            <p:cNvSpPr>
              <a:spLocks noChangeArrowheads="1"/>
            </p:cNvSpPr>
            <p:nvPr/>
          </p:nvSpPr>
          <p:spPr bwMode="auto">
            <a:xfrm>
              <a:off x="1565" y="799"/>
              <a:ext cx="158" cy="159"/>
            </a:xfrm>
            <a:prstGeom prst="ellipse">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56" name="Oval 69"/>
            <p:cNvSpPr>
              <a:spLocks noChangeArrowheads="1"/>
            </p:cNvSpPr>
            <p:nvPr/>
          </p:nvSpPr>
          <p:spPr bwMode="auto">
            <a:xfrm>
              <a:off x="2155" y="1253"/>
              <a:ext cx="158" cy="159"/>
            </a:xfrm>
            <a:prstGeom prst="ellipse">
              <a:avLst/>
            </a:prstGeom>
            <a:solidFill>
              <a:srgbClr val="FF33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57" name="Oval 70"/>
            <p:cNvSpPr>
              <a:spLocks noChangeArrowheads="1"/>
            </p:cNvSpPr>
            <p:nvPr/>
          </p:nvSpPr>
          <p:spPr bwMode="auto">
            <a:xfrm>
              <a:off x="953" y="1230"/>
              <a:ext cx="158" cy="159"/>
            </a:xfrm>
            <a:prstGeom prst="ellipse">
              <a:avLst/>
            </a:prstGeom>
            <a:solidFill>
              <a:srgbClr val="0066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39958" name="Line 71"/>
            <p:cNvSpPr>
              <a:spLocks noChangeShapeType="1"/>
            </p:cNvSpPr>
            <p:nvPr/>
          </p:nvSpPr>
          <p:spPr bwMode="auto">
            <a:xfrm flipV="1">
              <a:off x="1088" y="935"/>
              <a:ext cx="499" cy="34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9959" name="Line 72"/>
            <p:cNvSpPr>
              <a:spLocks noChangeShapeType="1"/>
            </p:cNvSpPr>
            <p:nvPr/>
          </p:nvSpPr>
          <p:spPr bwMode="auto">
            <a:xfrm flipH="1" flipV="1">
              <a:off x="1701" y="935"/>
              <a:ext cx="499" cy="34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9960" name="Text Box 73"/>
            <p:cNvSpPr txBox="1">
              <a:spLocks noChangeArrowheads="1"/>
            </p:cNvSpPr>
            <p:nvPr/>
          </p:nvSpPr>
          <p:spPr bwMode="auto">
            <a:xfrm>
              <a:off x="1543" y="777"/>
              <a:ext cx="15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v</a:t>
              </a:r>
            </a:p>
          </p:txBody>
        </p:sp>
      </p:grpSp>
      <p:graphicFrame>
        <p:nvGraphicFramePr>
          <p:cNvPr id="73807" name="Object 79"/>
          <p:cNvGraphicFramePr>
            <a:graphicFrameLocks noChangeAspect="1"/>
          </p:cNvGraphicFramePr>
          <p:nvPr/>
        </p:nvGraphicFramePr>
        <p:xfrm>
          <a:off x="2232025" y="3860800"/>
          <a:ext cx="2590800" cy="982663"/>
        </p:xfrm>
        <a:graphic>
          <a:graphicData uri="http://schemas.openxmlformats.org/presentationml/2006/ole">
            <mc:AlternateContent xmlns:mc="http://schemas.openxmlformats.org/markup-compatibility/2006">
              <mc:Choice xmlns:v="urn:schemas-microsoft-com:vml" Requires="v">
                <p:oleObj spid="_x0000_s3096" name="Equation" r:id="rId3" imgW="1574800" imgH="596900" progId="Equation.DSMT4">
                  <p:embed/>
                </p:oleObj>
              </mc:Choice>
              <mc:Fallback>
                <p:oleObj name="Equation" r:id="rId3" imgW="1574800" imgH="5969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2025" y="3860800"/>
                        <a:ext cx="2590800" cy="982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354177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3780"/>
                                        </p:tgtEl>
                                        <p:attrNameLst>
                                          <p:attrName>style.visibility</p:attrName>
                                        </p:attrNameLst>
                                      </p:cBhvr>
                                      <p:to>
                                        <p:strVal val="visible"/>
                                      </p:to>
                                    </p:set>
                                    <p:animEffect transition="in" filter="blinds(horizontal)">
                                      <p:cBhvr>
                                        <p:cTn id="7" dur="500"/>
                                        <p:tgtEl>
                                          <p:spTgt spid="73780"/>
                                        </p:tgtEl>
                                      </p:cBhvr>
                                    </p:animEffect>
                                  </p:childTnLst>
                                </p:cTn>
                              </p:par>
                              <p:par>
                                <p:cTn id="8" presetID="3" presetClass="entr" presetSubtype="10" fill="hold" nodeType="withEffect">
                                  <p:stCondLst>
                                    <p:cond delay="0"/>
                                  </p:stCondLst>
                                  <p:childTnLst>
                                    <p:set>
                                      <p:cBhvr>
                                        <p:cTn id="9" dur="1" fill="hold">
                                          <p:stCondLst>
                                            <p:cond delay="0"/>
                                          </p:stCondLst>
                                        </p:cTn>
                                        <p:tgtEl>
                                          <p:spTgt spid="73802"/>
                                        </p:tgtEl>
                                        <p:attrNameLst>
                                          <p:attrName>style.visibility</p:attrName>
                                        </p:attrNameLst>
                                      </p:cBhvr>
                                      <p:to>
                                        <p:strVal val="visible"/>
                                      </p:to>
                                    </p:set>
                                    <p:animEffect transition="in" filter="blinds(horizontal)">
                                      <p:cBhvr>
                                        <p:cTn id="10" dur="500"/>
                                        <p:tgtEl>
                                          <p:spTgt spid="73802"/>
                                        </p:tgtEl>
                                      </p:cBhvr>
                                    </p:animEffect>
                                  </p:childTnLst>
                                </p:cTn>
                              </p:par>
                              <p:par>
                                <p:cTn id="11" presetID="3" presetClass="entr" presetSubtype="10" fill="hold" nodeType="withEffect">
                                  <p:stCondLst>
                                    <p:cond delay="0"/>
                                  </p:stCondLst>
                                  <p:childTnLst>
                                    <p:set>
                                      <p:cBhvr>
                                        <p:cTn id="12" dur="1" fill="hold">
                                          <p:stCondLst>
                                            <p:cond delay="0"/>
                                          </p:stCondLst>
                                        </p:cTn>
                                        <p:tgtEl>
                                          <p:spTgt spid="73778"/>
                                        </p:tgtEl>
                                        <p:attrNameLst>
                                          <p:attrName>style.visibility</p:attrName>
                                        </p:attrNameLst>
                                      </p:cBhvr>
                                      <p:to>
                                        <p:strVal val="visible"/>
                                      </p:to>
                                    </p:set>
                                    <p:animEffect transition="in" filter="blinds(horizontal)">
                                      <p:cBhvr>
                                        <p:cTn id="13" dur="500"/>
                                        <p:tgtEl>
                                          <p:spTgt spid="73778"/>
                                        </p:tgtEl>
                                      </p:cBhvr>
                                    </p:animEffect>
                                  </p:childTnLst>
                                </p:cTn>
                              </p:par>
                              <p:par>
                                <p:cTn id="14" presetID="3" presetClass="entr" presetSubtype="10" fill="hold" nodeType="withEffect">
                                  <p:stCondLst>
                                    <p:cond delay="0"/>
                                  </p:stCondLst>
                                  <p:childTnLst>
                                    <p:set>
                                      <p:cBhvr>
                                        <p:cTn id="15" dur="1" fill="hold">
                                          <p:stCondLst>
                                            <p:cond delay="0"/>
                                          </p:stCondLst>
                                        </p:cTn>
                                        <p:tgtEl>
                                          <p:spTgt spid="73779"/>
                                        </p:tgtEl>
                                        <p:attrNameLst>
                                          <p:attrName>style.visibility</p:attrName>
                                        </p:attrNameLst>
                                      </p:cBhvr>
                                      <p:to>
                                        <p:strVal val="visible"/>
                                      </p:to>
                                    </p:set>
                                    <p:animEffect transition="in" filter="blinds(horizontal)">
                                      <p:cBhvr>
                                        <p:cTn id="16" dur="500"/>
                                        <p:tgtEl>
                                          <p:spTgt spid="73779"/>
                                        </p:tgtEl>
                                      </p:cBhvr>
                                    </p:animEffect>
                                  </p:childTnLst>
                                </p:cTn>
                              </p:par>
                              <p:par>
                                <p:cTn id="17" presetID="3" presetClass="entr" presetSubtype="10" fill="hold" nodeType="withEffect">
                                  <p:stCondLst>
                                    <p:cond delay="0"/>
                                  </p:stCondLst>
                                  <p:childTnLst>
                                    <p:set>
                                      <p:cBhvr>
                                        <p:cTn id="18" dur="1" fill="hold">
                                          <p:stCondLst>
                                            <p:cond delay="0"/>
                                          </p:stCondLst>
                                        </p:cTn>
                                        <p:tgtEl>
                                          <p:spTgt spid="73807"/>
                                        </p:tgtEl>
                                        <p:attrNameLst>
                                          <p:attrName>style.visibility</p:attrName>
                                        </p:attrNameLst>
                                      </p:cBhvr>
                                      <p:to>
                                        <p:strVal val="visible"/>
                                      </p:to>
                                    </p:set>
                                    <p:animEffect transition="in" filter="blinds(horizontal)">
                                      <p:cBhvr>
                                        <p:cTn id="19" dur="500"/>
                                        <p:tgtEl>
                                          <p:spTgt spid="7380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73788"/>
                                        </p:tgtEl>
                                        <p:attrNameLst>
                                          <p:attrName>style.visibility</p:attrName>
                                        </p:attrNameLst>
                                      </p:cBhvr>
                                      <p:to>
                                        <p:strVal val="visible"/>
                                      </p:to>
                                    </p:set>
                                    <p:animEffect transition="in" filter="blinds(horizontal)">
                                      <p:cBhvr>
                                        <p:cTn id="24" dur="500"/>
                                        <p:tgtEl>
                                          <p:spTgt spid="73788"/>
                                        </p:tgtEl>
                                      </p:cBhvr>
                                    </p:animEffect>
                                  </p:childTnLst>
                                </p:cTn>
                              </p:par>
                              <p:par>
                                <p:cTn id="25" presetID="3" presetClass="entr" presetSubtype="10" fill="hold" nodeType="withEffect">
                                  <p:stCondLst>
                                    <p:cond delay="0"/>
                                  </p:stCondLst>
                                  <p:childTnLst>
                                    <p:set>
                                      <p:cBhvr>
                                        <p:cTn id="26" dur="1" fill="hold">
                                          <p:stCondLst>
                                            <p:cond delay="0"/>
                                          </p:stCondLst>
                                        </p:cTn>
                                        <p:tgtEl>
                                          <p:spTgt spid="73803"/>
                                        </p:tgtEl>
                                        <p:attrNameLst>
                                          <p:attrName>style.visibility</p:attrName>
                                        </p:attrNameLst>
                                      </p:cBhvr>
                                      <p:to>
                                        <p:strVal val="visible"/>
                                      </p:to>
                                    </p:set>
                                    <p:animEffect transition="in" filter="blinds(horizontal)">
                                      <p:cBhvr>
                                        <p:cTn id="27" dur="500"/>
                                        <p:tgtEl>
                                          <p:spTgt spid="7380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3789"/>
                                        </p:tgtEl>
                                        <p:attrNameLst>
                                          <p:attrName>style.visibility</p:attrName>
                                        </p:attrNameLst>
                                      </p:cBhvr>
                                      <p:to>
                                        <p:strVal val="visible"/>
                                      </p:to>
                                    </p:set>
                                    <p:animEffect transition="in" filter="blinds(horizontal)">
                                      <p:cBhvr>
                                        <p:cTn id="32" dur="500"/>
                                        <p:tgtEl>
                                          <p:spTgt spid="73789"/>
                                        </p:tgtEl>
                                      </p:cBhvr>
                                    </p:animEffect>
                                  </p:childTnLst>
                                </p:cTn>
                              </p:par>
                              <p:par>
                                <p:cTn id="33" presetID="3" presetClass="entr" presetSubtype="10" fill="hold" nodeType="withEffect">
                                  <p:stCondLst>
                                    <p:cond delay="0"/>
                                  </p:stCondLst>
                                  <p:childTnLst>
                                    <p:set>
                                      <p:cBhvr>
                                        <p:cTn id="34" dur="1" fill="hold">
                                          <p:stCondLst>
                                            <p:cond delay="0"/>
                                          </p:stCondLst>
                                        </p:cTn>
                                        <p:tgtEl>
                                          <p:spTgt spid="73804"/>
                                        </p:tgtEl>
                                        <p:attrNameLst>
                                          <p:attrName>style.visibility</p:attrName>
                                        </p:attrNameLst>
                                      </p:cBhvr>
                                      <p:to>
                                        <p:strVal val="visible"/>
                                      </p:to>
                                    </p:set>
                                    <p:animEffect transition="in" filter="blinds(horizontal)">
                                      <p:cBhvr>
                                        <p:cTn id="35" dur="500"/>
                                        <p:tgtEl>
                                          <p:spTgt spid="7380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73790"/>
                                        </p:tgtEl>
                                        <p:attrNameLst>
                                          <p:attrName>style.visibility</p:attrName>
                                        </p:attrNameLst>
                                      </p:cBhvr>
                                      <p:to>
                                        <p:strVal val="visible"/>
                                      </p:to>
                                    </p:set>
                                    <p:animEffect transition="in" filter="blinds(horizontal)">
                                      <p:cBhvr>
                                        <p:cTn id="40" dur="500"/>
                                        <p:tgtEl>
                                          <p:spTgt spid="73790"/>
                                        </p:tgtEl>
                                      </p:cBhvr>
                                    </p:animEffect>
                                  </p:childTnLst>
                                </p:cTn>
                              </p:par>
                              <p:par>
                                <p:cTn id="41" presetID="3" presetClass="entr" presetSubtype="10" fill="hold" nodeType="withEffect">
                                  <p:stCondLst>
                                    <p:cond delay="0"/>
                                  </p:stCondLst>
                                  <p:childTnLst>
                                    <p:set>
                                      <p:cBhvr>
                                        <p:cTn id="42" dur="1" fill="hold">
                                          <p:stCondLst>
                                            <p:cond delay="0"/>
                                          </p:stCondLst>
                                        </p:cTn>
                                        <p:tgtEl>
                                          <p:spTgt spid="73805"/>
                                        </p:tgtEl>
                                        <p:attrNameLst>
                                          <p:attrName>style.visibility</p:attrName>
                                        </p:attrNameLst>
                                      </p:cBhvr>
                                      <p:to>
                                        <p:strVal val="visible"/>
                                      </p:to>
                                    </p:set>
                                    <p:animEffect transition="in" filter="blinds(horizontal)">
                                      <p:cBhvr>
                                        <p:cTn id="43" dur="500"/>
                                        <p:tgtEl>
                                          <p:spTgt spid="7380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73791"/>
                                        </p:tgtEl>
                                        <p:attrNameLst>
                                          <p:attrName>style.visibility</p:attrName>
                                        </p:attrNameLst>
                                      </p:cBhvr>
                                      <p:to>
                                        <p:strVal val="visible"/>
                                      </p:to>
                                    </p:set>
                                    <p:animEffect transition="in" filter="blinds(horizontal)">
                                      <p:cBhvr>
                                        <p:cTn id="48" dur="500"/>
                                        <p:tgtEl>
                                          <p:spTgt spid="73791"/>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73792"/>
                                        </p:tgtEl>
                                        <p:attrNameLst>
                                          <p:attrName>style.visibility</p:attrName>
                                        </p:attrNameLst>
                                      </p:cBhvr>
                                      <p:to>
                                        <p:strVal val="visible"/>
                                      </p:to>
                                    </p:set>
                                    <p:animEffect transition="in" filter="blinds(horizontal)">
                                      <p:cBhvr>
                                        <p:cTn id="51" dur="500"/>
                                        <p:tgtEl>
                                          <p:spTgt spid="73792"/>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73793"/>
                                        </p:tgtEl>
                                        <p:attrNameLst>
                                          <p:attrName>style.visibility</p:attrName>
                                        </p:attrNameLst>
                                      </p:cBhvr>
                                      <p:to>
                                        <p:strVal val="visible"/>
                                      </p:to>
                                    </p:set>
                                    <p:animEffect transition="in" filter="blinds(horizontal)">
                                      <p:cBhvr>
                                        <p:cTn id="54" dur="500"/>
                                        <p:tgtEl>
                                          <p:spTgt spid="737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80" grpId="0"/>
      <p:bldP spid="73788" grpId="0" animBg="1"/>
      <p:bldP spid="73789" grpId="0" animBg="1"/>
      <p:bldP spid="73790" grpId="0" animBg="1"/>
      <p:bldP spid="73791" grpId="0" animBg="1"/>
      <p:bldP spid="73792" grpId="0" animBg="1"/>
      <p:bldP spid="7379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F379A1A-FF67-4160-9BF9-8A1992C2A14F}" type="slidenum">
              <a:rPr lang="en-US" altLang="de-DE"/>
              <a:pPr/>
              <a:t>2</a:t>
            </a:fld>
            <a:endParaRPr lang="en-US" altLang="de-DE"/>
          </a:p>
        </p:txBody>
      </p:sp>
      <p:sp>
        <p:nvSpPr>
          <p:cNvPr id="476163" name="Rectangle 3"/>
          <p:cNvSpPr>
            <a:spLocks noGrp="1" noChangeArrowheads="1"/>
          </p:cNvSpPr>
          <p:nvPr>
            <p:ph type="body" idx="1"/>
          </p:nvPr>
        </p:nvSpPr>
        <p:spPr>
          <a:xfrm>
            <a:off x="608013" y="1052513"/>
            <a:ext cx="8193087" cy="4968875"/>
          </a:xfrm>
        </p:spPr>
        <p:txBody>
          <a:bodyPr>
            <a:normAutofit/>
          </a:bodyPr>
          <a:lstStyle/>
          <a:p>
            <a:pPr marL="0" indent="0">
              <a:lnSpc>
                <a:spcPct val="150000"/>
              </a:lnSpc>
              <a:buNone/>
            </a:pPr>
            <a:r>
              <a:rPr lang="en-US" altLang="zh-CN" dirty="0" smtClean="0">
                <a:ea typeface="宋体" charset="-122"/>
              </a:rPr>
              <a:t>Introduction </a:t>
            </a:r>
            <a:r>
              <a:rPr lang="en-US" altLang="zh-CN" dirty="0">
                <a:ea typeface="宋体" charset="-122"/>
              </a:rPr>
              <a:t>to Floorplanning</a:t>
            </a:r>
          </a:p>
          <a:p>
            <a:pPr marL="0" indent="0">
              <a:lnSpc>
                <a:spcPct val="150000"/>
              </a:lnSpc>
              <a:buNone/>
            </a:pPr>
            <a:r>
              <a:rPr lang="en-US" altLang="zh-CN" dirty="0" smtClean="0">
                <a:ea typeface="宋体" charset="-122"/>
              </a:rPr>
              <a:t>Optimization </a:t>
            </a:r>
            <a:r>
              <a:rPr lang="en-US" altLang="zh-CN" dirty="0">
                <a:ea typeface="宋体" charset="-122"/>
              </a:rPr>
              <a:t>Goals in Floorplanning</a:t>
            </a:r>
          </a:p>
          <a:p>
            <a:pPr marL="0" indent="0">
              <a:lnSpc>
                <a:spcPct val="150000"/>
              </a:lnSpc>
              <a:buNone/>
            </a:pPr>
            <a:r>
              <a:rPr lang="en-US" altLang="zh-CN" dirty="0" smtClean="0">
                <a:ea typeface="宋体" charset="-122"/>
              </a:rPr>
              <a:t>Floorplan Representations</a:t>
            </a:r>
          </a:p>
          <a:p>
            <a:pPr marL="0" indent="0">
              <a:lnSpc>
                <a:spcPct val="150000"/>
              </a:lnSpc>
              <a:buNone/>
            </a:pPr>
            <a:r>
              <a:rPr lang="en-US" altLang="zh-CN" sz="3200" dirty="0" smtClean="0">
                <a:ea typeface="宋体" charset="-122"/>
              </a:rPr>
              <a:t>Floorplanning Algorithms</a:t>
            </a:r>
          </a:p>
          <a:p>
            <a:pPr marL="0" indent="0">
              <a:lnSpc>
                <a:spcPct val="150000"/>
              </a:lnSpc>
              <a:buNone/>
            </a:pPr>
            <a:r>
              <a:rPr lang="en-US" altLang="zh-CN" sz="3200" dirty="0" smtClean="0">
                <a:ea typeface="宋体" charset="-122"/>
              </a:rPr>
              <a:t>Floorplan Sizing</a:t>
            </a:r>
          </a:p>
        </p:txBody>
      </p:sp>
      <p:sp>
        <p:nvSpPr>
          <p:cNvPr id="2" name="TextBox 1"/>
          <p:cNvSpPr txBox="1"/>
          <p:nvPr/>
        </p:nvSpPr>
        <p:spPr>
          <a:xfrm>
            <a:off x="2438400" y="381000"/>
            <a:ext cx="3810000" cy="646331"/>
          </a:xfrm>
          <a:prstGeom prst="rect">
            <a:avLst/>
          </a:prstGeom>
          <a:noFill/>
        </p:spPr>
        <p:txBody>
          <a:bodyPr wrap="square" rtlCol="1">
            <a:spAutoFit/>
          </a:bodyPr>
          <a:lstStyle/>
          <a:p>
            <a:pPr algn="ctr"/>
            <a:r>
              <a:rPr lang="en-US" sz="3600" dirty="0" smtClean="0"/>
              <a:t>Outline</a:t>
            </a:r>
            <a:endParaRPr lang="he-IL" sz="3600" dirty="0"/>
          </a:p>
        </p:txBody>
      </p:sp>
    </p:spTree>
    <p:extLst>
      <p:ext uri="{BB962C8B-B14F-4D97-AF65-F5344CB8AC3E}">
        <p14:creationId xmlns:p14="http://schemas.microsoft.com/office/powerpoint/2010/main" val="6826413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Slide Number Placeholder 3"/>
          <p:cNvSpPr>
            <a:spLocks noGrp="1"/>
          </p:cNvSpPr>
          <p:nvPr>
            <p:ph type="sldNum" sz="quarter" idx="12"/>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E7B6821E-75B6-415D-BF29-AB72E1C1D3C0}" type="slidenum">
              <a:rPr lang="en-US" smtClean="0"/>
              <a:pPr/>
              <a:t>20</a:t>
            </a:fld>
            <a:endParaRPr lang="en-US" smtClean="0"/>
          </a:p>
        </p:txBody>
      </p:sp>
      <p:sp>
        <p:nvSpPr>
          <p:cNvPr id="95262" name="Rectangle 30"/>
          <p:cNvSpPr>
            <a:spLocks noChangeArrowheads="1"/>
          </p:cNvSpPr>
          <p:nvPr/>
        </p:nvSpPr>
        <p:spPr bwMode="auto">
          <a:xfrm>
            <a:off x="2771775" y="800100"/>
            <a:ext cx="900113" cy="396875"/>
          </a:xfrm>
          <a:prstGeom prst="rect">
            <a:avLst/>
          </a:prstGeom>
          <a:gradFill rotWithShape="1">
            <a:gsLst>
              <a:gs pos="0">
                <a:srgbClr val="FF3300">
                  <a:alpha val="50000"/>
                </a:srgbClr>
              </a:gs>
              <a:gs pos="100000">
                <a:srgbClr val="FF3F0F">
                  <a:alpha val="50000"/>
                </a:srgbClr>
              </a:gs>
            </a:gsLst>
            <a:lin ang="5400000" scaled="1"/>
          </a:gra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grpSp>
        <p:nvGrpSpPr>
          <p:cNvPr id="95269" name="Group 37"/>
          <p:cNvGrpSpPr>
            <a:grpSpLocks/>
          </p:cNvGrpSpPr>
          <p:nvPr/>
        </p:nvGrpSpPr>
        <p:grpSpPr bwMode="auto">
          <a:xfrm>
            <a:off x="4897438" y="2741613"/>
            <a:ext cx="3635375" cy="1009650"/>
            <a:chOff x="3062" y="2272"/>
            <a:chExt cx="2290" cy="636"/>
          </a:xfrm>
        </p:grpSpPr>
        <p:sp>
          <p:nvSpPr>
            <p:cNvPr id="40985" name="Rectangle 8"/>
            <p:cNvSpPr>
              <a:spLocks noChangeArrowheads="1"/>
            </p:cNvSpPr>
            <p:nvPr/>
          </p:nvSpPr>
          <p:spPr bwMode="auto">
            <a:xfrm>
              <a:off x="5080" y="2272"/>
              <a:ext cx="272" cy="635"/>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40986" name="Rectangle 9"/>
            <p:cNvSpPr>
              <a:spLocks noChangeArrowheads="1"/>
            </p:cNvSpPr>
            <p:nvPr/>
          </p:nvSpPr>
          <p:spPr bwMode="auto">
            <a:xfrm>
              <a:off x="4581" y="2453"/>
              <a:ext cx="409" cy="455"/>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40987" name="Rectangle 10"/>
            <p:cNvSpPr>
              <a:spLocks noChangeArrowheads="1"/>
            </p:cNvSpPr>
            <p:nvPr/>
          </p:nvSpPr>
          <p:spPr bwMode="auto">
            <a:xfrm>
              <a:off x="3901" y="2658"/>
              <a:ext cx="591" cy="250"/>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40988" name="Rectangle 11"/>
            <p:cNvSpPr>
              <a:spLocks noChangeArrowheads="1"/>
            </p:cNvSpPr>
            <p:nvPr/>
          </p:nvSpPr>
          <p:spPr bwMode="auto">
            <a:xfrm>
              <a:off x="3062" y="2747"/>
              <a:ext cx="727" cy="160"/>
            </a:xfrm>
            <a:prstGeom prst="rect">
              <a:avLst/>
            </a:prstGeom>
            <a:solidFill>
              <a:srgbClr val="FF3300"/>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grpSp>
      <p:grpSp>
        <p:nvGrpSpPr>
          <p:cNvPr id="95268" name="Group 36"/>
          <p:cNvGrpSpPr>
            <a:grpSpLocks/>
          </p:cNvGrpSpPr>
          <p:nvPr/>
        </p:nvGrpSpPr>
        <p:grpSpPr bwMode="auto">
          <a:xfrm>
            <a:off x="4895850" y="4221163"/>
            <a:ext cx="2663825" cy="755650"/>
            <a:chOff x="3061" y="3204"/>
            <a:chExt cx="1678" cy="476"/>
          </a:xfrm>
        </p:grpSpPr>
        <p:sp>
          <p:nvSpPr>
            <p:cNvPr id="40982" name="Rectangle 13"/>
            <p:cNvSpPr>
              <a:spLocks noChangeArrowheads="1"/>
            </p:cNvSpPr>
            <p:nvPr/>
          </p:nvSpPr>
          <p:spPr bwMode="auto">
            <a:xfrm>
              <a:off x="4467" y="3204"/>
              <a:ext cx="272" cy="476"/>
            </a:xfrm>
            <a:prstGeom prst="rect">
              <a:avLst/>
            </a:prstGeom>
            <a:solidFill>
              <a:srgbClr val="0066FF"/>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40983" name="Rectangle 14"/>
            <p:cNvSpPr>
              <a:spLocks noChangeArrowheads="1"/>
            </p:cNvSpPr>
            <p:nvPr/>
          </p:nvSpPr>
          <p:spPr bwMode="auto">
            <a:xfrm>
              <a:off x="3855" y="3340"/>
              <a:ext cx="477" cy="340"/>
            </a:xfrm>
            <a:prstGeom prst="rect">
              <a:avLst/>
            </a:prstGeom>
            <a:solidFill>
              <a:srgbClr val="0066FF"/>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40984" name="Rectangle 15"/>
            <p:cNvSpPr>
              <a:spLocks noChangeArrowheads="1"/>
            </p:cNvSpPr>
            <p:nvPr/>
          </p:nvSpPr>
          <p:spPr bwMode="auto">
            <a:xfrm>
              <a:off x="3061" y="3521"/>
              <a:ext cx="681" cy="159"/>
            </a:xfrm>
            <a:prstGeom prst="rect">
              <a:avLst/>
            </a:prstGeom>
            <a:solidFill>
              <a:srgbClr val="0066FF"/>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grpSp>
      <p:grpSp>
        <p:nvGrpSpPr>
          <p:cNvPr id="95255" name="Group 23"/>
          <p:cNvGrpSpPr>
            <a:grpSpLocks/>
          </p:cNvGrpSpPr>
          <p:nvPr/>
        </p:nvGrpSpPr>
        <p:grpSpPr bwMode="auto">
          <a:xfrm>
            <a:off x="5508625" y="1592263"/>
            <a:ext cx="2159000" cy="1008062"/>
            <a:chOff x="3878" y="732"/>
            <a:chExt cx="1360" cy="635"/>
          </a:xfrm>
        </p:grpSpPr>
        <p:sp>
          <p:nvSpPr>
            <p:cNvPr id="40976" name="Oval 17"/>
            <p:cNvSpPr>
              <a:spLocks noChangeArrowheads="1"/>
            </p:cNvSpPr>
            <p:nvPr/>
          </p:nvSpPr>
          <p:spPr bwMode="auto">
            <a:xfrm>
              <a:off x="4490" y="754"/>
              <a:ext cx="158" cy="159"/>
            </a:xfrm>
            <a:prstGeom prst="ellipse">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40977" name="Oval 18"/>
            <p:cNvSpPr>
              <a:spLocks noChangeArrowheads="1"/>
            </p:cNvSpPr>
            <p:nvPr/>
          </p:nvSpPr>
          <p:spPr bwMode="auto">
            <a:xfrm>
              <a:off x="5080" y="1208"/>
              <a:ext cx="158" cy="159"/>
            </a:xfrm>
            <a:prstGeom prst="ellipse">
              <a:avLst/>
            </a:prstGeom>
            <a:solidFill>
              <a:srgbClr val="FF33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40978" name="Oval 19"/>
            <p:cNvSpPr>
              <a:spLocks noChangeArrowheads="1"/>
            </p:cNvSpPr>
            <p:nvPr/>
          </p:nvSpPr>
          <p:spPr bwMode="auto">
            <a:xfrm>
              <a:off x="3878" y="1185"/>
              <a:ext cx="158" cy="159"/>
            </a:xfrm>
            <a:prstGeom prst="ellipse">
              <a:avLst/>
            </a:prstGeom>
            <a:solidFill>
              <a:srgbClr val="0066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40979" name="Line 20"/>
            <p:cNvSpPr>
              <a:spLocks noChangeShapeType="1"/>
            </p:cNvSpPr>
            <p:nvPr/>
          </p:nvSpPr>
          <p:spPr bwMode="auto">
            <a:xfrm flipV="1">
              <a:off x="4013" y="890"/>
              <a:ext cx="499" cy="34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40980" name="Line 21"/>
            <p:cNvSpPr>
              <a:spLocks noChangeShapeType="1"/>
            </p:cNvSpPr>
            <p:nvPr/>
          </p:nvSpPr>
          <p:spPr bwMode="auto">
            <a:xfrm flipH="1" flipV="1">
              <a:off x="4626" y="890"/>
              <a:ext cx="499" cy="34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40981" name="Text Box 22"/>
            <p:cNvSpPr txBox="1">
              <a:spLocks noChangeArrowheads="1"/>
            </p:cNvSpPr>
            <p:nvPr/>
          </p:nvSpPr>
          <p:spPr bwMode="auto">
            <a:xfrm>
              <a:off x="4490" y="732"/>
              <a:ext cx="15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a:t>h</a:t>
              </a:r>
            </a:p>
          </p:txBody>
        </p:sp>
      </p:grpSp>
      <p:sp>
        <p:nvSpPr>
          <p:cNvPr id="95263" name="Rectangle 31"/>
          <p:cNvSpPr>
            <a:spLocks noChangeArrowheads="1"/>
          </p:cNvSpPr>
          <p:nvPr/>
        </p:nvSpPr>
        <p:spPr bwMode="auto">
          <a:xfrm>
            <a:off x="3995738" y="800100"/>
            <a:ext cx="1008062" cy="396875"/>
          </a:xfrm>
          <a:prstGeom prst="rect">
            <a:avLst/>
          </a:prstGeom>
          <a:solidFill>
            <a:srgbClr val="0066FF">
              <a:alpha val="50195"/>
            </a:srgbClr>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95264" name="Rectangle 32"/>
          <p:cNvSpPr>
            <a:spLocks noChangeArrowheads="1"/>
          </p:cNvSpPr>
          <p:nvPr/>
        </p:nvSpPr>
        <p:spPr bwMode="auto">
          <a:xfrm>
            <a:off x="2663825" y="3497263"/>
            <a:ext cx="576263" cy="396875"/>
          </a:xfrm>
          <a:prstGeom prst="rect">
            <a:avLst/>
          </a:prstGeom>
          <a:gradFill rotWithShape="1">
            <a:gsLst>
              <a:gs pos="0">
                <a:srgbClr val="FF3300">
                  <a:alpha val="50000"/>
                </a:srgbClr>
              </a:gs>
              <a:gs pos="100000">
                <a:srgbClr val="FF3F0F">
                  <a:alpha val="50000"/>
                </a:srgbClr>
              </a:gs>
            </a:gsLst>
            <a:lin ang="5400000" scaled="1"/>
          </a:gra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95265" name="Rectangle 33"/>
          <p:cNvSpPr>
            <a:spLocks noChangeArrowheads="1"/>
          </p:cNvSpPr>
          <p:nvPr/>
        </p:nvSpPr>
        <p:spPr bwMode="auto">
          <a:xfrm>
            <a:off x="3132138" y="3932238"/>
            <a:ext cx="611187" cy="396875"/>
          </a:xfrm>
          <a:prstGeom prst="rect">
            <a:avLst/>
          </a:prstGeom>
          <a:solidFill>
            <a:srgbClr val="0066FF">
              <a:alpha val="50195"/>
            </a:srgbClr>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95266" name="Rectangle 34"/>
          <p:cNvSpPr>
            <a:spLocks noChangeArrowheads="1"/>
          </p:cNvSpPr>
          <p:nvPr/>
        </p:nvSpPr>
        <p:spPr bwMode="auto">
          <a:xfrm>
            <a:off x="1800225" y="4329113"/>
            <a:ext cx="576263" cy="396875"/>
          </a:xfrm>
          <a:prstGeom prst="rect">
            <a:avLst/>
          </a:prstGeom>
          <a:gradFill rotWithShape="1">
            <a:gsLst>
              <a:gs pos="0">
                <a:srgbClr val="FF3300">
                  <a:alpha val="50000"/>
                </a:srgbClr>
              </a:gs>
              <a:gs pos="100000">
                <a:srgbClr val="FF3F0F">
                  <a:alpha val="50000"/>
                </a:srgbClr>
              </a:gs>
            </a:gsLst>
            <a:lin ang="5400000" scaled="1"/>
          </a:gra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95267" name="Rectangle 35"/>
          <p:cNvSpPr>
            <a:spLocks noChangeArrowheads="1"/>
          </p:cNvSpPr>
          <p:nvPr/>
        </p:nvSpPr>
        <p:spPr bwMode="auto">
          <a:xfrm>
            <a:off x="2376488" y="4327525"/>
            <a:ext cx="611187" cy="396875"/>
          </a:xfrm>
          <a:prstGeom prst="rect">
            <a:avLst/>
          </a:prstGeom>
          <a:solidFill>
            <a:srgbClr val="0066FF">
              <a:alpha val="50195"/>
            </a:srgbClr>
          </a:solidFill>
          <a:ln>
            <a:noFill/>
          </a:ln>
          <a:effectLst/>
          <a:extLst>
            <a:ext uri="{91240B29-F687-4F45-9708-019B960494DF}">
              <a14:hiddenLine xmlns:a14="http://schemas.microsoft.com/office/drawing/2010/main" w="2857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e-IL"/>
          </a:p>
        </p:txBody>
      </p:sp>
      <p:sp>
        <p:nvSpPr>
          <p:cNvPr id="95270" name="Text Box 38"/>
          <p:cNvSpPr txBox="1">
            <a:spLocks noChangeArrowheads="1"/>
          </p:cNvSpPr>
          <p:nvPr/>
        </p:nvSpPr>
        <p:spPr bwMode="auto">
          <a:xfrm>
            <a:off x="647700" y="5511800"/>
            <a:ext cx="79930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a:lnSpc>
                <a:spcPct val="110000"/>
              </a:lnSpc>
              <a:spcBef>
                <a:spcPct val="50000"/>
              </a:spcBef>
            </a:pPr>
            <a:r>
              <a:rPr lang="en-US" sz="2000"/>
              <a:t>Size of new width-height list equals sum of lengths of children lists, rather than their product.</a:t>
            </a:r>
          </a:p>
        </p:txBody>
      </p:sp>
      <p:graphicFrame>
        <p:nvGraphicFramePr>
          <p:cNvPr id="95238" name="Object 6"/>
          <p:cNvGraphicFramePr>
            <a:graphicFrameLocks noChangeAspect="1"/>
          </p:cNvGraphicFramePr>
          <p:nvPr>
            <p:extLst>
              <p:ext uri="{D42A27DB-BD31-4B8C-83A1-F6EECF244321}">
                <p14:modId xmlns:p14="http://schemas.microsoft.com/office/powerpoint/2010/main" val="527388892"/>
              </p:ext>
            </p:extLst>
          </p:nvPr>
        </p:nvGraphicFramePr>
        <p:xfrm>
          <a:off x="738188" y="684213"/>
          <a:ext cx="6873875" cy="4854575"/>
        </p:xfrm>
        <a:graphic>
          <a:graphicData uri="http://schemas.openxmlformats.org/presentationml/2006/ole">
            <mc:AlternateContent xmlns:mc="http://schemas.openxmlformats.org/markup-compatibility/2006">
              <mc:Choice xmlns:v="urn:schemas-microsoft-com:vml" Requires="v">
                <p:oleObj spid="_x0000_s4120" name="Equation" r:id="rId3" imgW="4673520" imgH="3301920" progId="Equation.DSMT4">
                  <p:embed/>
                </p:oleObj>
              </mc:Choice>
              <mc:Fallback>
                <p:oleObj name="Equation" r:id="rId3" imgW="4673520" imgH="3301920" progId="Equation.DSMT4">
                  <p:embed/>
                  <p:pic>
                    <p:nvPicPr>
                      <p:cNvPr id="0" name=""/>
                      <p:cNvPicPr>
                        <a:picLocks noChangeAspect="1" noChangeArrowheads="1"/>
                      </p:cNvPicPr>
                      <p:nvPr/>
                    </p:nvPicPr>
                    <p:blipFill>
                      <a:blip r:embed="rId4"/>
                      <a:srcRect/>
                      <a:stretch>
                        <a:fillRect/>
                      </a:stretch>
                    </p:blipFill>
                    <p:spPr bwMode="auto">
                      <a:xfrm>
                        <a:off x="738188" y="684213"/>
                        <a:ext cx="6873875" cy="4854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876141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5238"/>
                                        </p:tgtEl>
                                        <p:attrNameLst>
                                          <p:attrName>style.visibility</p:attrName>
                                        </p:attrNameLst>
                                      </p:cBhvr>
                                      <p:to>
                                        <p:strVal val="visible"/>
                                      </p:to>
                                    </p:set>
                                    <p:animEffect transition="in" filter="blinds(horizontal)">
                                      <p:cBhvr>
                                        <p:cTn id="7" dur="500"/>
                                        <p:tgtEl>
                                          <p:spTgt spid="952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5262"/>
                                        </p:tgtEl>
                                        <p:attrNameLst>
                                          <p:attrName>style.visibility</p:attrName>
                                        </p:attrNameLst>
                                      </p:cBhvr>
                                      <p:to>
                                        <p:strVal val="visible"/>
                                      </p:to>
                                    </p:set>
                                    <p:animEffect transition="in" filter="blinds(horizontal)">
                                      <p:cBhvr>
                                        <p:cTn id="12" dur="500"/>
                                        <p:tgtEl>
                                          <p:spTgt spid="9526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95263"/>
                                        </p:tgtEl>
                                        <p:attrNameLst>
                                          <p:attrName>style.visibility</p:attrName>
                                        </p:attrNameLst>
                                      </p:cBhvr>
                                      <p:to>
                                        <p:strVal val="visible"/>
                                      </p:to>
                                    </p:set>
                                    <p:animEffect transition="in" filter="blinds(horizontal)">
                                      <p:cBhvr>
                                        <p:cTn id="15" dur="500"/>
                                        <p:tgtEl>
                                          <p:spTgt spid="95263"/>
                                        </p:tgtEl>
                                      </p:cBhvr>
                                    </p:animEffect>
                                  </p:childTnLst>
                                </p:cTn>
                              </p:par>
                              <p:par>
                                <p:cTn id="16" presetID="3" presetClass="entr" presetSubtype="10" fill="hold" nodeType="withEffect">
                                  <p:stCondLst>
                                    <p:cond delay="0"/>
                                  </p:stCondLst>
                                  <p:childTnLst>
                                    <p:set>
                                      <p:cBhvr>
                                        <p:cTn id="17" dur="1" fill="hold">
                                          <p:stCondLst>
                                            <p:cond delay="0"/>
                                          </p:stCondLst>
                                        </p:cTn>
                                        <p:tgtEl>
                                          <p:spTgt spid="95255"/>
                                        </p:tgtEl>
                                        <p:attrNameLst>
                                          <p:attrName>style.visibility</p:attrName>
                                        </p:attrNameLst>
                                      </p:cBhvr>
                                      <p:to>
                                        <p:strVal val="visible"/>
                                      </p:to>
                                    </p:set>
                                    <p:animEffect transition="in" filter="blinds(horizontal)">
                                      <p:cBhvr>
                                        <p:cTn id="18" dur="500"/>
                                        <p:tgtEl>
                                          <p:spTgt spid="95255"/>
                                        </p:tgtEl>
                                      </p:cBhvr>
                                    </p:animEffect>
                                  </p:childTnLst>
                                </p:cTn>
                              </p:par>
                              <p:par>
                                <p:cTn id="19" presetID="3" presetClass="entr" presetSubtype="10" fill="hold" nodeType="withEffect">
                                  <p:stCondLst>
                                    <p:cond delay="0"/>
                                  </p:stCondLst>
                                  <p:childTnLst>
                                    <p:set>
                                      <p:cBhvr>
                                        <p:cTn id="20" dur="1" fill="hold">
                                          <p:stCondLst>
                                            <p:cond delay="0"/>
                                          </p:stCondLst>
                                        </p:cTn>
                                        <p:tgtEl>
                                          <p:spTgt spid="95269"/>
                                        </p:tgtEl>
                                        <p:attrNameLst>
                                          <p:attrName>style.visibility</p:attrName>
                                        </p:attrNameLst>
                                      </p:cBhvr>
                                      <p:to>
                                        <p:strVal val="visible"/>
                                      </p:to>
                                    </p:set>
                                    <p:animEffect transition="in" filter="blinds(horizontal)">
                                      <p:cBhvr>
                                        <p:cTn id="21" dur="500"/>
                                        <p:tgtEl>
                                          <p:spTgt spid="95269"/>
                                        </p:tgtEl>
                                      </p:cBhvr>
                                    </p:animEffect>
                                  </p:childTnLst>
                                </p:cTn>
                              </p:par>
                              <p:par>
                                <p:cTn id="22" presetID="3" presetClass="entr" presetSubtype="10" fill="hold" nodeType="withEffect">
                                  <p:stCondLst>
                                    <p:cond delay="0"/>
                                  </p:stCondLst>
                                  <p:childTnLst>
                                    <p:set>
                                      <p:cBhvr>
                                        <p:cTn id="23" dur="1" fill="hold">
                                          <p:stCondLst>
                                            <p:cond delay="0"/>
                                          </p:stCondLst>
                                        </p:cTn>
                                        <p:tgtEl>
                                          <p:spTgt spid="95268"/>
                                        </p:tgtEl>
                                        <p:attrNameLst>
                                          <p:attrName>style.visibility</p:attrName>
                                        </p:attrNameLst>
                                      </p:cBhvr>
                                      <p:to>
                                        <p:strVal val="visible"/>
                                      </p:to>
                                    </p:set>
                                    <p:animEffect transition="in" filter="blinds(horizontal)">
                                      <p:cBhvr>
                                        <p:cTn id="24" dur="500"/>
                                        <p:tgtEl>
                                          <p:spTgt spid="9526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95264"/>
                                        </p:tgtEl>
                                        <p:attrNameLst>
                                          <p:attrName>style.visibility</p:attrName>
                                        </p:attrNameLst>
                                      </p:cBhvr>
                                      <p:to>
                                        <p:strVal val="visible"/>
                                      </p:to>
                                    </p:set>
                                    <p:animEffect transition="in" filter="blinds(horizontal)">
                                      <p:cBhvr>
                                        <p:cTn id="29" dur="500"/>
                                        <p:tgtEl>
                                          <p:spTgt spid="9526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95265"/>
                                        </p:tgtEl>
                                        <p:attrNameLst>
                                          <p:attrName>style.visibility</p:attrName>
                                        </p:attrNameLst>
                                      </p:cBhvr>
                                      <p:to>
                                        <p:strVal val="visible"/>
                                      </p:to>
                                    </p:set>
                                    <p:animEffect transition="in" filter="blinds(horizontal)">
                                      <p:cBhvr>
                                        <p:cTn id="34" dur="500"/>
                                        <p:tgtEl>
                                          <p:spTgt spid="9526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95266"/>
                                        </p:tgtEl>
                                        <p:attrNameLst>
                                          <p:attrName>style.visibility</p:attrName>
                                        </p:attrNameLst>
                                      </p:cBhvr>
                                      <p:to>
                                        <p:strVal val="visible"/>
                                      </p:to>
                                    </p:set>
                                    <p:animEffect transition="in" filter="blinds(horizontal)">
                                      <p:cBhvr>
                                        <p:cTn id="39" dur="500"/>
                                        <p:tgtEl>
                                          <p:spTgt spid="95266"/>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95267"/>
                                        </p:tgtEl>
                                        <p:attrNameLst>
                                          <p:attrName>style.visibility</p:attrName>
                                        </p:attrNameLst>
                                      </p:cBhvr>
                                      <p:to>
                                        <p:strVal val="visible"/>
                                      </p:to>
                                    </p:set>
                                    <p:animEffect transition="in" filter="blinds(horizontal)">
                                      <p:cBhvr>
                                        <p:cTn id="42" dur="500"/>
                                        <p:tgtEl>
                                          <p:spTgt spid="9526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95270"/>
                                        </p:tgtEl>
                                        <p:attrNameLst>
                                          <p:attrName>style.visibility</p:attrName>
                                        </p:attrNameLst>
                                      </p:cBhvr>
                                      <p:to>
                                        <p:strVal val="visible"/>
                                      </p:to>
                                    </p:set>
                                    <p:animEffect transition="in" filter="blinds(horizontal)">
                                      <p:cBhvr>
                                        <p:cTn id="47" dur="500"/>
                                        <p:tgtEl>
                                          <p:spTgt spid="952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62" grpId="0" animBg="1"/>
      <p:bldP spid="95263" grpId="0" animBg="1"/>
      <p:bldP spid="95264" grpId="0" animBg="1"/>
      <p:bldP spid="95265" grpId="0" animBg="1"/>
      <p:bldP spid="95266" grpId="0" animBg="1"/>
      <p:bldP spid="95267" grpId="0" animBg="1"/>
      <p:bldP spid="9527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Slide Number Placeholder 5"/>
          <p:cNvSpPr>
            <a:spLocks noGrp="1"/>
          </p:cNvSpPr>
          <p:nvPr>
            <p:ph type="sldNum" sz="quarter" idx="12"/>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5E07846D-57E2-42A5-92D7-F17A2468F25B}" type="slidenum">
              <a:rPr lang="en-US" smtClean="0"/>
              <a:pPr/>
              <a:t>21</a:t>
            </a:fld>
            <a:endParaRPr lang="en-US" smtClean="0"/>
          </a:p>
        </p:txBody>
      </p:sp>
      <p:sp>
        <p:nvSpPr>
          <p:cNvPr id="41989" name="Rectangle 2"/>
          <p:cNvSpPr>
            <a:spLocks noGrp="1" noChangeArrowheads="1"/>
          </p:cNvSpPr>
          <p:nvPr>
            <p:ph type="title"/>
          </p:nvPr>
        </p:nvSpPr>
        <p:spPr>
          <a:xfrm>
            <a:off x="457200" y="274638"/>
            <a:ext cx="8229600" cy="777875"/>
          </a:xfrm>
        </p:spPr>
        <p:txBody>
          <a:bodyPr/>
          <a:lstStyle/>
          <a:p>
            <a:pPr eaLnBrk="1" hangingPunct="1"/>
            <a:r>
              <a:rPr lang="en-US" sz="3200" smtClean="0"/>
              <a:t>Sketch of Proof</a:t>
            </a:r>
          </a:p>
        </p:txBody>
      </p:sp>
      <p:sp>
        <p:nvSpPr>
          <p:cNvPr id="71683" name="Rectangle 3"/>
          <p:cNvSpPr>
            <a:spLocks noChangeArrowheads="1"/>
          </p:cNvSpPr>
          <p:nvPr>
            <p:ph type="body" idx="1"/>
          </p:nvPr>
        </p:nvSpPr>
        <p:spPr>
          <a:xfrm>
            <a:off x="457200" y="1160463"/>
            <a:ext cx="8229600" cy="49657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oAutofit/>
          </a:bodyPr>
          <a:lstStyle/>
          <a:p>
            <a:pPr eaLnBrk="1" hangingPunct="1">
              <a:lnSpc>
                <a:spcPct val="140000"/>
              </a:lnSpc>
            </a:pPr>
            <a:r>
              <a:rPr lang="en-US" sz="2800" dirty="0" smtClean="0"/>
              <a:t>Problem is solved by a bottom-up dynamic programming algorithm working on corresponding slicing tree.</a:t>
            </a:r>
          </a:p>
          <a:p>
            <a:pPr eaLnBrk="1" hangingPunct="1">
              <a:lnSpc>
                <a:spcPct val="140000"/>
              </a:lnSpc>
            </a:pPr>
            <a:r>
              <a:rPr lang="en-US" sz="2800" dirty="0" smtClean="0"/>
              <a:t>Each node maintains a set of width-height pairs, none of which can be ruled out until root of tree is reached. Size of sets is in the order of node’s leaf count. Sets in leaves are just </a:t>
            </a:r>
            <a:r>
              <a:rPr lang="en-US" sz="2800" dirty="0" err="1" smtClean="0"/>
              <a:t>B</a:t>
            </a:r>
            <a:r>
              <a:rPr lang="en-US" sz="2800" baseline="-10000" dirty="0" err="1" smtClean="0"/>
              <a:t>i</a:t>
            </a:r>
            <a:r>
              <a:rPr lang="en-US" sz="2800" dirty="0" err="1" smtClean="0"/>
              <a:t>’s</a:t>
            </a:r>
            <a:r>
              <a:rPr lang="en-US" sz="2800" dirty="0" smtClean="0"/>
              <a:t> two orientations</a:t>
            </a:r>
            <a:r>
              <a:rPr lang="en-US" sz="2800" dirty="0" smtClean="0"/>
              <a:t>.</a:t>
            </a:r>
            <a:endParaRPr lang="en-US" sz="2800" dirty="0" smtClean="0"/>
          </a:p>
        </p:txBody>
      </p:sp>
    </p:spTree>
    <p:extLst>
      <p:ext uri="{BB962C8B-B14F-4D97-AF65-F5344CB8AC3E}">
        <p14:creationId xmlns:p14="http://schemas.microsoft.com/office/powerpoint/2010/main" val="31846326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Effect transition="in" filter="blinds(horizontal)">
                                      <p:cBhvr>
                                        <p:cTn id="7" dur="500"/>
                                        <p:tgtEl>
                                          <p:spTgt spid="716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71683">
                                            <p:txEl>
                                              <p:pRg st="1" end="1"/>
                                            </p:txEl>
                                          </p:spTgt>
                                        </p:tgtEl>
                                        <p:attrNameLst>
                                          <p:attrName>style.visibility</p:attrName>
                                        </p:attrNameLst>
                                      </p:cBhvr>
                                      <p:to>
                                        <p:strVal val="visible"/>
                                      </p:to>
                                    </p:set>
                                    <p:animEffect transition="in" filter="blinds(horizontal)">
                                      <p:cBhvr>
                                        <p:cTn id="12" dur="500"/>
                                        <p:tgtEl>
                                          <p:spTgt spid="716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Slide Number Placeholder 5"/>
          <p:cNvSpPr>
            <a:spLocks noGrp="1"/>
          </p:cNvSpPr>
          <p:nvPr>
            <p:ph type="sldNum" sz="quarter" idx="12"/>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5E07846D-57E2-42A5-92D7-F17A2468F25B}" type="slidenum">
              <a:rPr lang="en-US" smtClean="0"/>
              <a:pPr/>
              <a:t>22</a:t>
            </a:fld>
            <a:endParaRPr lang="en-US" smtClean="0"/>
          </a:p>
        </p:txBody>
      </p:sp>
      <p:sp>
        <p:nvSpPr>
          <p:cNvPr id="41989" name="Rectangle 2"/>
          <p:cNvSpPr>
            <a:spLocks noGrp="1" noChangeArrowheads="1"/>
          </p:cNvSpPr>
          <p:nvPr>
            <p:ph type="title"/>
          </p:nvPr>
        </p:nvSpPr>
        <p:spPr>
          <a:xfrm>
            <a:off x="457200" y="274638"/>
            <a:ext cx="8229600" cy="777875"/>
          </a:xfrm>
        </p:spPr>
        <p:txBody>
          <a:bodyPr/>
          <a:lstStyle/>
          <a:p>
            <a:pPr eaLnBrk="1" hangingPunct="1"/>
            <a:r>
              <a:rPr lang="en-US" sz="3200" smtClean="0"/>
              <a:t>Sketch of Proof</a:t>
            </a:r>
          </a:p>
        </p:txBody>
      </p:sp>
      <p:sp>
        <p:nvSpPr>
          <p:cNvPr id="71683" name="Rectangle 3"/>
          <p:cNvSpPr>
            <a:spLocks noChangeArrowheads="1"/>
          </p:cNvSpPr>
          <p:nvPr>
            <p:ph type="body" idx="1"/>
          </p:nvPr>
        </p:nvSpPr>
        <p:spPr>
          <a:xfrm>
            <a:off x="457200" y="1160463"/>
            <a:ext cx="8229600" cy="49657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oAutofit/>
          </a:bodyPr>
          <a:lstStyle/>
          <a:p>
            <a:pPr eaLnBrk="1" hangingPunct="1">
              <a:lnSpc>
                <a:spcPct val="140000"/>
              </a:lnSpc>
            </a:pPr>
            <a:r>
              <a:rPr lang="en-US" sz="2800" dirty="0" smtClean="0"/>
              <a:t>The </a:t>
            </a:r>
            <a:r>
              <a:rPr lang="en-US" sz="2800" dirty="0" smtClean="0"/>
              <a:t>sets of width-height pairs at each node is created by merging the sets of left-son and right-son sub-trees in time linear in their size.</a:t>
            </a:r>
          </a:p>
          <a:p>
            <a:pPr eaLnBrk="1" hangingPunct="1">
              <a:lnSpc>
                <a:spcPct val="140000"/>
              </a:lnSpc>
            </a:pPr>
            <a:r>
              <a:rPr lang="en-US" sz="2800" dirty="0" smtClean="0"/>
              <a:t>Width-height pair sets are maintained as a sorted list in one dimension (hence sorted inversely in the other dimension).</a:t>
            </a:r>
          </a:p>
          <a:p>
            <a:pPr eaLnBrk="1" hangingPunct="1">
              <a:lnSpc>
                <a:spcPct val="140000"/>
              </a:lnSpc>
            </a:pPr>
            <a:r>
              <a:rPr lang="en-US" sz="2800" dirty="0" smtClean="0"/>
              <a:t>Final implementation is obtained by backtracking from the root.</a:t>
            </a:r>
          </a:p>
        </p:txBody>
      </p:sp>
    </p:spTree>
    <p:extLst>
      <p:ext uri="{BB962C8B-B14F-4D97-AF65-F5344CB8AC3E}">
        <p14:creationId xmlns:p14="http://schemas.microsoft.com/office/powerpoint/2010/main" val="17230129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Effect transition="in" filter="blinds(horizontal)">
                                      <p:cBhvr>
                                        <p:cTn id="7" dur="500"/>
                                        <p:tgtEl>
                                          <p:spTgt spid="716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71683">
                                            <p:txEl>
                                              <p:pRg st="1" end="1"/>
                                            </p:txEl>
                                          </p:spTgt>
                                        </p:tgtEl>
                                        <p:attrNameLst>
                                          <p:attrName>style.visibility</p:attrName>
                                        </p:attrNameLst>
                                      </p:cBhvr>
                                      <p:to>
                                        <p:strVal val="visible"/>
                                      </p:to>
                                    </p:set>
                                    <p:animEffect transition="in" filter="blinds(horizontal)">
                                      <p:cBhvr>
                                        <p:cTn id="12" dur="500"/>
                                        <p:tgtEl>
                                          <p:spTgt spid="716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71683">
                                            <p:txEl>
                                              <p:pRg st="2" end="2"/>
                                            </p:txEl>
                                          </p:spTgt>
                                        </p:tgtEl>
                                        <p:attrNameLst>
                                          <p:attrName>style.visibility</p:attrName>
                                        </p:attrNameLst>
                                      </p:cBhvr>
                                      <p:to>
                                        <p:strVal val="visible"/>
                                      </p:to>
                                    </p:set>
                                    <p:animEffect transition="in" filter="blinds(horizontal)">
                                      <p:cBhvr>
                                        <p:cTn id="17" dur="500"/>
                                        <p:tgtEl>
                                          <p:spTgt spid="716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 name="Slide Number Placeholder 3"/>
          <p:cNvSpPr>
            <a:spLocks noGrp="1"/>
          </p:cNvSpPr>
          <p:nvPr>
            <p:ph type="sldNum" sz="quarter" idx="10"/>
          </p:nvPr>
        </p:nvSpPr>
        <p:spPr/>
        <p:txBody>
          <a:bodyPr/>
          <a:lstStyle/>
          <a:p>
            <a:fld id="{050E2383-5A97-445C-ADB3-1BD54C909412}" type="slidenum">
              <a:rPr lang="en-US" altLang="de-DE"/>
              <a:pPr/>
              <a:t>23</a:t>
            </a:fld>
            <a:endParaRPr lang="en-US" altLang="de-DE"/>
          </a:p>
        </p:txBody>
      </p:sp>
      <p:sp>
        <p:nvSpPr>
          <p:cNvPr id="672775" name="Rectangle 7"/>
          <p:cNvSpPr>
            <a:spLocks noGrp="1" noChangeArrowheads="1"/>
          </p:cNvSpPr>
          <p:nvPr>
            <p:ph type="body" idx="1"/>
          </p:nvPr>
        </p:nvSpPr>
        <p:spPr>
          <a:xfrm>
            <a:off x="3200400" y="533400"/>
            <a:ext cx="3414712" cy="622300"/>
          </a:xfrm>
          <a:noFill/>
          <a:ln/>
        </p:spPr>
        <p:txBody>
          <a:bodyPr>
            <a:noAutofit/>
          </a:bodyPr>
          <a:lstStyle/>
          <a:p>
            <a:pPr marL="323850" indent="-323850" algn="ctr" defTabSz="849313">
              <a:buFont typeface="Symbol" pitchFamily="18" charset="2"/>
              <a:buNone/>
              <a:tabLst>
                <a:tab pos="284163" algn="l"/>
                <a:tab pos="512763" algn="l"/>
              </a:tabLst>
            </a:pPr>
            <a:r>
              <a:rPr lang="de-DE" sz="3600" dirty="0"/>
              <a:t>Shape functions</a:t>
            </a:r>
            <a:endParaRPr lang="en-US" altLang="zh-CN" sz="3600" dirty="0">
              <a:ea typeface="宋体" charset="-122"/>
            </a:endParaRPr>
          </a:p>
        </p:txBody>
      </p:sp>
      <p:sp>
        <p:nvSpPr>
          <p:cNvPr id="672776" name="Line 8"/>
          <p:cNvSpPr>
            <a:spLocks noChangeShapeType="1"/>
          </p:cNvSpPr>
          <p:nvPr/>
        </p:nvSpPr>
        <p:spPr bwMode="auto">
          <a:xfrm>
            <a:off x="1563688" y="2106613"/>
            <a:ext cx="0" cy="2744787"/>
          </a:xfrm>
          <a:prstGeom prst="line">
            <a:avLst/>
          </a:prstGeom>
          <a:noFill/>
          <a:ln w="20701">
            <a:solidFill>
              <a:srgbClr val="000000"/>
            </a:solidFill>
            <a:round/>
            <a:headEnd type="triangle" w="lg" len="lg"/>
            <a:tailEnd/>
          </a:ln>
          <a:extLst>
            <a:ext uri="{909E8E84-426E-40DD-AFC4-6F175D3DCCD1}">
              <a14:hiddenFill xmlns:a14="http://schemas.microsoft.com/office/drawing/2010/main">
                <a:noFill/>
              </a14:hiddenFill>
            </a:ext>
          </a:extLst>
        </p:spPr>
        <p:txBody>
          <a:bodyPr/>
          <a:lstStyle/>
          <a:p>
            <a:endParaRPr lang="en-US"/>
          </a:p>
        </p:txBody>
      </p:sp>
      <p:sp>
        <p:nvSpPr>
          <p:cNvPr id="672777" name="Line 9"/>
          <p:cNvSpPr>
            <a:spLocks noChangeShapeType="1"/>
          </p:cNvSpPr>
          <p:nvPr/>
        </p:nvSpPr>
        <p:spPr bwMode="auto">
          <a:xfrm>
            <a:off x="1409700" y="4697413"/>
            <a:ext cx="2667000" cy="0"/>
          </a:xfrm>
          <a:prstGeom prst="line">
            <a:avLst/>
          </a:prstGeom>
          <a:noFill/>
          <a:ln w="20701">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672778" name="Freeform 10"/>
          <p:cNvSpPr>
            <a:spLocks/>
          </p:cNvSpPr>
          <p:nvPr/>
        </p:nvSpPr>
        <p:spPr bwMode="auto">
          <a:xfrm>
            <a:off x="1671638" y="2149475"/>
            <a:ext cx="2408237" cy="2419350"/>
          </a:xfrm>
          <a:custGeom>
            <a:avLst/>
            <a:gdLst>
              <a:gd name="T0" fmla="*/ 1413 w 1433"/>
              <a:gd name="T1" fmla="*/ 1439 h 1439"/>
              <a:gd name="T2" fmla="*/ 1413 w 1433"/>
              <a:gd name="T3" fmla="*/ 0 h 1439"/>
              <a:gd name="T4" fmla="*/ 0 w 1433"/>
              <a:gd name="T5" fmla="*/ 0 h 1439"/>
              <a:gd name="T6" fmla="*/ 0 w 1433"/>
              <a:gd name="T7" fmla="*/ 17 h 1439"/>
              <a:gd name="T8" fmla="*/ 0 w 1433"/>
              <a:gd name="T9" fmla="*/ 148 h 1439"/>
              <a:gd name="T10" fmla="*/ 15 w 1433"/>
              <a:gd name="T11" fmla="*/ 275 h 1439"/>
              <a:gd name="T12" fmla="*/ 44 w 1433"/>
              <a:gd name="T13" fmla="*/ 400 h 1439"/>
              <a:gd name="T14" fmla="*/ 83 w 1433"/>
              <a:gd name="T15" fmla="*/ 520 h 1439"/>
              <a:gd name="T16" fmla="*/ 135 w 1433"/>
              <a:gd name="T17" fmla="*/ 636 h 1439"/>
              <a:gd name="T18" fmla="*/ 199 w 1433"/>
              <a:gd name="T19" fmla="*/ 748 h 1439"/>
              <a:gd name="T20" fmla="*/ 271 w 1433"/>
              <a:gd name="T21" fmla="*/ 851 h 1439"/>
              <a:gd name="T22" fmla="*/ 352 w 1433"/>
              <a:gd name="T23" fmla="*/ 949 h 1439"/>
              <a:gd name="T24" fmla="*/ 444 w 1433"/>
              <a:gd name="T25" fmla="*/ 1041 h 1439"/>
              <a:gd name="T26" fmla="*/ 545 w 1433"/>
              <a:gd name="T27" fmla="*/ 1124 h 1439"/>
              <a:gd name="T28" fmla="*/ 652 w 1433"/>
              <a:gd name="T29" fmla="*/ 1198 h 1439"/>
              <a:gd name="T30" fmla="*/ 768 w 1433"/>
              <a:gd name="T31" fmla="*/ 1264 h 1439"/>
              <a:gd name="T32" fmla="*/ 890 w 1433"/>
              <a:gd name="T33" fmla="*/ 1321 h 1439"/>
              <a:gd name="T34" fmla="*/ 1017 w 1433"/>
              <a:gd name="T35" fmla="*/ 1367 h 1439"/>
              <a:gd name="T36" fmla="*/ 1150 w 1433"/>
              <a:gd name="T37" fmla="*/ 1402 h 1439"/>
              <a:gd name="T38" fmla="*/ 1288 w 1433"/>
              <a:gd name="T39" fmla="*/ 1426 h 1439"/>
              <a:gd name="T40" fmla="*/ 1433 w 1433"/>
              <a:gd name="T41" fmla="*/ 1439 h 1439"/>
              <a:gd name="T42" fmla="*/ 1430 w 1433"/>
              <a:gd name="T43" fmla="*/ 1439 h 1439"/>
              <a:gd name="T44" fmla="*/ 1426 w 1433"/>
              <a:gd name="T45" fmla="*/ 1439 h 1439"/>
              <a:gd name="T46" fmla="*/ 1422 w 1433"/>
              <a:gd name="T47" fmla="*/ 1439 h 1439"/>
              <a:gd name="T48" fmla="*/ 1413 w 1433"/>
              <a:gd name="T49" fmla="*/ 1437 h 1439"/>
              <a:gd name="T50" fmla="*/ 1413 w 1433"/>
              <a:gd name="T51" fmla="*/ 1439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33" h="1439">
                <a:moveTo>
                  <a:pt x="1413" y="1439"/>
                </a:moveTo>
                <a:lnTo>
                  <a:pt x="1413" y="0"/>
                </a:lnTo>
                <a:lnTo>
                  <a:pt x="0" y="0"/>
                </a:lnTo>
                <a:lnTo>
                  <a:pt x="0" y="17"/>
                </a:lnTo>
                <a:lnTo>
                  <a:pt x="0" y="148"/>
                </a:lnTo>
                <a:lnTo>
                  <a:pt x="15" y="275"/>
                </a:lnTo>
                <a:lnTo>
                  <a:pt x="44" y="400"/>
                </a:lnTo>
                <a:lnTo>
                  <a:pt x="83" y="520"/>
                </a:lnTo>
                <a:lnTo>
                  <a:pt x="135" y="636"/>
                </a:lnTo>
                <a:lnTo>
                  <a:pt x="199" y="748"/>
                </a:lnTo>
                <a:lnTo>
                  <a:pt x="271" y="851"/>
                </a:lnTo>
                <a:lnTo>
                  <a:pt x="352" y="949"/>
                </a:lnTo>
                <a:lnTo>
                  <a:pt x="444" y="1041"/>
                </a:lnTo>
                <a:lnTo>
                  <a:pt x="545" y="1124"/>
                </a:lnTo>
                <a:lnTo>
                  <a:pt x="652" y="1198"/>
                </a:lnTo>
                <a:lnTo>
                  <a:pt x="768" y="1264"/>
                </a:lnTo>
                <a:lnTo>
                  <a:pt x="890" y="1321"/>
                </a:lnTo>
                <a:lnTo>
                  <a:pt x="1017" y="1367"/>
                </a:lnTo>
                <a:lnTo>
                  <a:pt x="1150" y="1402"/>
                </a:lnTo>
                <a:lnTo>
                  <a:pt x="1288" y="1426"/>
                </a:lnTo>
                <a:lnTo>
                  <a:pt x="1433" y="1439"/>
                </a:lnTo>
                <a:lnTo>
                  <a:pt x="1430" y="1439"/>
                </a:lnTo>
                <a:lnTo>
                  <a:pt x="1426" y="1439"/>
                </a:lnTo>
                <a:lnTo>
                  <a:pt x="1422" y="1439"/>
                </a:lnTo>
                <a:lnTo>
                  <a:pt x="1413" y="1437"/>
                </a:lnTo>
                <a:lnTo>
                  <a:pt x="1413" y="1439"/>
                </a:lnTo>
                <a:close/>
              </a:path>
            </a:pathLst>
          </a:custGeom>
          <a:solidFill>
            <a:srgbClr val="C0C0C0"/>
          </a:solidFill>
          <a:ln w="0">
            <a:solidFill>
              <a:srgbClr val="EFEFEF"/>
            </a:solidFill>
            <a:prstDash val="solid"/>
            <a:round/>
            <a:headEnd/>
            <a:tailEnd/>
          </a:ln>
        </p:spPr>
        <p:txBody>
          <a:bodyPr/>
          <a:lstStyle/>
          <a:p>
            <a:endParaRPr lang="en-US"/>
          </a:p>
        </p:txBody>
      </p:sp>
      <p:sp>
        <p:nvSpPr>
          <p:cNvPr id="672779" name="Freeform 11"/>
          <p:cNvSpPr>
            <a:spLocks/>
          </p:cNvSpPr>
          <p:nvPr/>
        </p:nvSpPr>
        <p:spPr bwMode="auto">
          <a:xfrm>
            <a:off x="1671638" y="2178050"/>
            <a:ext cx="2408237" cy="2390775"/>
          </a:xfrm>
          <a:custGeom>
            <a:avLst/>
            <a:gdLst>
              <a:gd name="T0" fmla="*/ 0 w 1433"/>
              <a:gd name="T1" fmla="*/ 0 h 1422"/>
              <a:gd name="T2" fmla="*/ 0 w 1433"/>
              <a:gd name="T3" fmla="*/ 131 h 1422"/>
              <a:gd name="T4" fmla="*/ 15 w 1433"/>
              <a:gd name="T5" fmla="*/ 258 h 1422"/>
              <a:gd name="T6" fmla="*/ 44 w 1433"/>
              <a:gd name="T7" fmla="*/ 383 h 1422"/>
              <a:gd name="T8" fmla="*/ 83 w 1433"/>
              <a:gd name="T9" fmla="*/ 503 h 1422"/>
              <a:gd name="T10" fmla="*/ 135 w 1433"/>
              <a:gd name="T11" fmla="*/ 619 h 1422"/>
              <a:gd name="T12" fmla="*/ 199 w 1433"/>
              <a:gd name="T13" fmla="*/ 731 h 1422"/>
              <a:gd name="T14" fmla="*/ 271 w 1433"/>
              <a:gd name="T15" fmla="*/ 834 h 1422"/>
              <a:gd name="T16" fmla="*/ 352 w 1433"/>
              <a:gd name="T17" fmla="*/ 932 h 1422"/>
              <a:gd name="T18" fmla="*/ 444 w 1433"/>
              <a:gd name="T19" fmla="*/ 1024 h 1422"/>
              <a:gd name="T20" fmla="*/ 545 w 1433"/>
              <a:gd name="T21" fmla="*/ 1107 h 1422"/>
              <a:gd name="T22" fmla="*/ 652 w 1433"/>
              <a:gd name="T23" fmla="*/ 1181 h 1422"/>
              <a:gd name="T24" fmla="*/ 768 w 1433"/>
              <a:gd name="T25" fmla="*/ 1247 h 1422"/>
              <a:gd name="T26" fmla="*/ 890 w 1433"/>
              <a:gd name="T27" fmla="*/ 1304 h 1422"/>
              <a:gd name="T28" fmla="*/ 1017 w 1433"/>
              <a:gd name="T29" fmla="*/ 1350 h 1422"/>
              <a:gd name="T30" fmla="*/ 1150 w 1433"/>
              <a:gd name="T31" fmla="*/ 1385 h 1422"/>
              <a:gd name="T32" fmla="*/ 1288 w 1433"/>
              <a:gd name="T33" fmla="*/ 1409 h 1422"/>
              <a:gd name="T34" fmla="*/ 1433 w 1433"/>
              <a:gd name="T35" fmla="*/ 1422 h 1422"/>
              <a:gd name="T36" fmla="*/ 1430 w 1433"/>
              <a:gd name="T37" fmla="*/ 1422 h 1422"/>
              <a:gd name="T38" fmla="*/ 1426 w 1433"/>
              <a:gd name="T39" fmla="*/ 1422 h 1422"/>
              <a:gd name="T40" fmla="*/ 1422 w 1433"/>
              <a:gd name="T41" fmla="*/ 1422 h 1422"/>
              <a:gd name="T42" fmla="*/ 1413 w 1433"/>
              <a:gd name="T43" fmla="*/ 1420 h 1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33" h="1422">
                <a:moveTo>
                  <a:pt x="0" y="0"/>
                </a:moveTo>
                <a:lnTo>
                  <a:pt x="0" y="131"/>
                </a:lnTo>
                <a:lnTo>
                  <a:pt x="15" y="258"/>
                </a:lnTo>
                <a:lnTo>
                  <a:pt x="44" y="383"/>
                </a:lnTo>
                <a:lnTo>
                  <a:pt x="83" y="503"/>
                </a:lnTo>
                <a:lnTo>
                  <a:pt x="135" y="619"/>
                </a:lnTo>
                <a:lnTo>
                  <a:pt x="199" y="731"/>
                </a:lnTo>
                <a:lnTo>
                  <a:pt x="271" y="834"/>
                </a:lnTo>
                <a:lnTo>
                  <a:pt x="352" y="932"/>
                </a:lnTo>
                <a:lnTo>
                  <a:pt x="444" y="1024"/>
                </a:lnTo>
                <a:lnTo>
                  <a:pt x="545" y="1107"/>
                </a:lnTo>
                <a:lnTo>
                  <a:pt x="652" y="1181"/>
                </a:lnTo>
                <a:lnTo>
                  <a:pt x="768" y="1247"/>
                </a:lnTo>
                <a:lnTo>
                  <a:pt x="890" y="1304"/>
                </a:lnTo>
                <a:lnTo>
                  <a:pt x="1017" y="1350"/>
                </a:lnTo>
                <a:lnTo>
                  <a:pt x="1150" y="1385"/>
                </a:lnTo>
                <a:lnTo>
                  <a:pt x="1288" y="1409"/>
                </a:lnTo>
                <a:lnTo>
                  <a:pt x="1433" y="1422"/>
                </a:lnTo>
                <a:lnTo>
                  <a:pt x="1430" y="1422"/>
                </a:lnTo>
                <a:lnTo>
                  <a:pt x="1426" y="1422"/>
                </a:lnTo>
                <a:lnTo>
                  <a:pt x="1422" y="1422"/>
                </a:lnTo>
                <a:lnTo>
                  <a:pt x="1413" y="1420"/>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2780" name="Line 12"/>
          <p:cNvSpPr>
            <a:spLocks noChangeShapeType="1"/>
          </p:cNvSpPr>
          <p:nvPr/>
        </p:nvSpPr>
        <p:spPr bwMode="auto">
          <a:xfrm flipH="1">
            <a:off x="5068888" y="2106613"/>
            <a:ext cx="0" cy="2744787"/>
          </a:xfrm>
          <a:prstGeom prst="line">
            <a:avLst/>
          </a:prstGeom>
          <a:noFill/>
          <a:ln w="20701">
            <a:solidFill>
              <a:srgbClr val="000000"/>
            </a:solidFill>
            <a:round/>
            <a:headEnd type="triangle" w="lg" len="lg"/>
            <a:tailEnd/>
          </a:ln>
          <a:extLst>
            <a:ext uri="{909E8E84-426E-40DD-AFC4-6F175D3DCCD1}">
              <a14:hiddenFill xmlns:a14="http://schemas.microsoft.com/office/drawing/2010/main">
                <a:noFill/>
              </a14:hiddenFill>
            </a:ext>
          </a:extLst>
        </p:spPr>
        <p:txBody>
          <a:bodyPr/>
          <a:lstStyle/>
          <a:p>
            <a:endParaRPr lang="en-US"/>
          </a:p>
        </p:txBody>
      </p:sp>
      <p:sp>
        <p:nvSpPr>
          <p:cNvPr id="672781" name="Line 13"/>
          <p:cNvSpPr>
            <a:spLocks noChangeShapeType="1"/>
          </p:cNvSpPr>
          <p:nvPr/>
        </p:nvSpPr>
        <p:spPr bwMode="auto">
          <a:xfrm>
            <a:off x="4914900" y="4697413"/>
            <a:ext cx="2670175" cy="0"/>
          </a:xfrm>
          <a:prstGeom prst="line">
            <a:avLst/>
          </a:prstGeom>
          <a:noFill/>
          <a:ln w="20701">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672782" name="Freeform 14"/>
          <p:cNvSpPr>
            <a:spLocks/>
          </p:cNvSpPr>
          <p:nvPr/>
        </p:nvSpPr>
        <p:spPr bwMode="auto">
          <a:xfrm>
            <a:off x="5500688" y="2149475"/>
            <a:ext cx="2084387" cy="2084388"/>
          </a:xfrm>
          <a:custGeom>
            <a:avLst/>
            <a:gdLst>
              <a:gd name="T0" fmla="*/ 1240 w 1240"/>
              <a:gd name="T1" fmla="*/ 1240 h 1240"/>
              <a:gd name="T2" fmla="*/ 1240 w 1240"/>
              <a:gd name="T3" fmla="*/ 0 h 1240"/>
              <a:gd name="T4" fmla="*/ 0 w 1240"/>
              <a:gd name="T5" fmla="*/ 0 h 1240"/>
              <a:gd name="T6" fmla="*/ 0 w 1240"/>
              <a:gd name="T7" fmla="*/ 619 h 1240"/>
              <a:gd name="T8" fmla="*/ 8 w 1240"/>
              <a:gd name="T9" fmla="*/ 634 h 1240"/>
              <a:gd name="T10" fmla="*/ 74 w 1240"/>
              <a:gd name="T11" fmla="*/ 739 h 1240"/>
              <a:gd name="T12" fmla="*/ 146 w 1240"/>
              <a:gd name="T13" fmla="*/ 840 h 1240"/>
              <a:gd name="T14" fmla="*/ 229 w 1240"/>
              <a:gd name="T15" fmla="*/ 934 h 1240"/>
              <a:gd name="T16" fmla="*/ 317 w 1240"/>
              <a:gd name="T17" fmla="*/ 1021 h 1240"/>
              <a:gd name="T18" fmla="*/ 411 w 1240"/>
              <a:gd name="T19" fmla="*/ 1102 h 1240"/>
              <a:gd name="T20" fmla="*/ 514 w 1240"/>
              <a:gd name="T21" fmla="*/ 1174 h 1240"/>
              <a:gd name="T22" fmla="*/ 621 w 1240"/>
              <a:gd name="T23" fmla="*/ 1240 h 1240"/>
              <a:gd name="T24" fmla="*/ 621 w 1240"/>
              <a:gd name="T25" fmla="*/ 1240 h 1240"/>
              <a:gd name="T26" fmla="*/ 1240 w 1240"/>
              <a:gd name="T27" fmla="*/ 1240 h 1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40" h="1240">
                <a:moveTo>
                  <a:pt x="1240" y="1240"/>
                </a:moveTo>
                <a:lnTo>
                  <a:pt x="1240" y="0"/>
                </a:lnTo>
                <a:lnTo>
                  <a:pt x="0" y="0"/>
                </a:lnTo>
                <a:lnTo>
                  <a:pt x="0" y="619"/>
                </a:lnTo>
                <a:lnTo>
                  <a:pt x="8" y="634"/>
                </a:lnTo>
                <a:lnTo>
                  <a:pt x="74" y="739"/>
                </a:lnTo>
                <a:lnTo>
                  <a:pt x="146" y="840"/>
                </a:lnTo>
                <a:lnTo>
                  <a:pt x="229" y="934"/>
                </a:lnTo>
                <a:lnTo>
                  <a:pt x="317" y="1021"/>
                </a:lnTo>
                <a:lnTo>
                  <a:pt x="411" y="1102"/>
                </a:lnTo>
                <a:lnTo>
                  <a:pt x="514" y="1174"/>
                </a:lnTo>
                <a:lnTo>
                  <a:pt x="621" y="1240"/>
                </a:lnTo>
                <a:lnTo>
                  <a:pt x="621" y="1240"/>
                </a:lnTo>
                <a:lnTo>
                  <a:pt x="1240" y="1240"/>
                </a:lnTo>
                <a:close/>
              </a:path>
            </a:pathLst>
          </a:custGeom>
          <a:solidFill>
            <a:srgbClr val="C0C0C0"/>
          </a:solidFill>
          <a:ln w="0">
            <a:solidFill>
              <a:srgbClr val="EFEFEF"/>
            </a:solidFill>
            <a:prstDash val="solid"/>
            <a:round/>
            <a:headEnd/>
            <a:tailEnd/>
          </a:ln>
        </p:spPr>
        <p:txBody>
          <a:bodyPr/>
          <a:lstStyle/>
          <a:p>
            <a:endParaRPr lang="en-US"/>
          </a:p>
        </p:txBody>
      </p:sp>
      <p:sp>
        <p:nvSpPr>
          <p:cNvPr id="672783" name="Freeform 15"/>
          <p:cNvSpPr>
            <a:spLocks/>
          </p:cNvSpPr>
          <p:nvPr/>
        </p:nvSpPr>
        <p:spPr bwMode="auto">
          <a:xfrm>
            <a:off x="5500688" y="2149475"/>
            <a:ext cx="2084387" cy="2084388"/>
          </a:xfrm>
          <a:custGeom>
            <a:avLst/>
            <a:gdLst>
              <a:gd name="T0" fmla="*/ 0 w 1240"/>
              <a:gd name="T1" fmla="*/ 0 h 1240"/>
              <a:gd name="T2" fmla="*/ 0 w 1240"/>
              <a:gd name="T3" fmla="*/ 619 h 1240"/>
              <a:gd name="T4" fmla="*/ 8 w 1240"/>
              <a:gd name="T5" fmla="*/ 634 h 1240"/>
              <a:gd name="T6" fmla="*/ 74 w 1240"/>
              <a:gd name="T7" fmla="*/ 739 h 1240"/>
              <a:gd name="T8" fmla="*/ 146 w 1240"/>
              <a:gd name="T9" fmla="*/ 840 h 1240"/>
              <a:gd name="T10" fmla="*/ 229 w 1240"/>
              <a:gd name="T11" fmla="*/ 934 h 1240"/>
              <a:gd name="T12" fmla="*/ 317 w 1240"/>
              <a:gd name="T13" fmla="*/ 1021 h 1240"/>
              <a:gd name="T14" fmla="*/ 411 w 1240"/>
              <a:gd name="T15" fmla="*/ 1102 h 1240"/>
              <a:gd name="T16" fmla="*/ 514 w 1240"/>
              <a:gd name="T17" fmla="*/ 1174 h 1240"/>
              <a:gd name="T18" fmla="*/ 621 w 1240"/>
              <a:gd name="T19" fmla="*/ 1240 h 1240"/>
              <a:gd name="T20" fmla="*/ 621 w 1240"/>
              <a:gd name="T21" fmla="*/ 1240 h 1240"/>
              <a:gd name="T22" fmla="*/ 1240 w 1240"/>
              <a:gd name="T23" fmla="*/ 1240 h 1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40" h="1240">
                <a:moveTo>
                  <a:pt x="0" y="0"/>
                </a:moveTo>
                <a:lnTo>
                  <a:pt x="0" y="619"/>
                </a:lnTo>
                <a:lnTo>
                  <a:pt x="8" y="634"/>
                </a:lnTo>
                <a:lnTo>
                  <a:pt x="74" y="739"/>
                </a:lnTo>
                <a:lnTo>
                  <a:pt x="146" y="840"/>
                </a:lnTo>
                <a:lnTo>
                  <a:pt x="229" y="934"/>
                </a:lnTo>
                <a:lnTo>
                  <a:pt x="317" y="1021"/>
                </a:lnTo>
                <a:lnTo>
                  <a:pt x="411" y="1102"/>
                </a:lnTo>
                <a:lnTo>
                  <a:pt x="514" y="1174"/>
                </a:lnTo>
                <a:lnTo>
                  <a:pt x="621" y="1240"/>
                </a:lnTo>
                <a:lnTo>
                  <a:pt x="621" y="1240"/>
                </a:lnTo>
                <a:lnTo>
                  <a:pt x="1240" y="1240"/>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2784" name="Text Box 16"/>
          <p:cNvSpPr txBox="1">
            <a:spLocks noChangeArrowheads="1"/>
          </p:cNvSpPr>
          <p:nvPr/>
        </p:nvSpPr>
        <p:spPr bwMode="auto">
          <a:xfrm>
            <a:off x="2268538" y="2349500"/>
            <a:ext cx="14827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a:t>Legal shapes</a:t>
            </a:r>
            <a:endParaRPr lang="en-US" altLang="zh-CN">
              <a:ea typeface="宋体" charset="-122"/>
            </a:endParaRPr>
          </a:p>
        </p:txBody>
      </p:sp>
      <p:sp>
        <p:nvSpPr>
          <p:cNvPr id="672785" name="Text Box 17"/>
          <p:cNvSpPr txBox="1">
            <a:spLocks noChangeArrowheads="1"/>
          </p:cNvSpPr>
          <p:nvPr/>
        </p:nvSpPr>
        <p:spPr bwMode="auto">
          <a:xfrm>
            <a:off x="5851525" y="2360613"/>
            <a:ext cx="14827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a:t>Legal shapes</a:t>
            </a:r>
            <a:endParaRPr lang="en-US" altLang="zh-CN">
              <a:ea typeface="宋体" charset="-122"/>
            </a:endParaRPr>
          </a:p>
        </p:txBody>
      </p:sp>
      <p:sp>
        <p:nvSpPr>
          <p:cNvPr id="672786" name="Text Box 18"/>
          <p:cNvSpPr txBox="1">
            <a:spLocks noChangeArrowheads="1"/>
          </p:cNvSpPr>
          <p:nvPr/>
        </p:nvSpPr>
        <p:spPr bwMode="auto">
          <a:xfrm>
            <a:off x="3771900" y="4773613"/>
            <a:ext cx="533400"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b="1" i="1"/>
              <a:t>w</a:t>
            </a:r>
            <a:endParaRPr lang="en-US" altLang="zh-CN" b="1" i="1">
              <a:ea typeface="宋体" charset="-122"/>
            </a:endParaRPr>
          </a:p>
        </p:txBody>
      </p:sp>
      <p:sp>
        <p:nvSpPr>
          <p:cNvPr id="672787" name="Text Box 19"/>
          <p:cNvSpPr txBox="1">
            <a:spLocks noChangeArrowheads="1"/>
          </p:cNvSpPr>
          <p:nvPr/>
        </p:nvSpPr>
        <p:spPr bwMode="auto">
          <a:xfrm>
            <a:off x="1143000" y="2206625"/>
            <a:ext cx="325438"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b="1" i="1"/>
              <a:t>h</a:t>
            </a:r>
            <a:endParaRPr lang="en-US" altLang="zh-CN" b="1" i="1">
              <a:ea typeface="宋体" charset="-122"/>
            </a:endParaRPr>
          </a:p>
        </p:txBody>
      </p:sp>
      <p:sp>
        <p:nvSpPr>
          <p:cNvPr id="672788" name="Text Box 20"/>
          <p:cNvSpPr txBox="1">
            <a:spLocks noChangeArrowheads="1"/>
          </p:cNvSpPr>
          <p:nvPr/>
        </p:nvSpPr>
        <p:spPr bwMode="auto">
          <a:xfrm>
            <a:off x="7277100" y="4773613"/>
            <a:ext cx="46037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b="1" i="1"/>
              <a:t>w</a:t>
            </a:r>
            <a:endParaRPr lang="en-US" altLang="zh-CN" b="1" i="1">
              <a:ea typeface="宋体" charset="-122"/>
            </a:endParaRPr>
          </a:p>
        </p:txBody>
      </p:sp>
      <p:sp>
        <p:nvSpPr>
          <p:cNvPr id="672789" name="Text Box 21"/>
          <p:cNvSpPr txBox="1">
            <a:spLocks noChangeArrowheads="1"/>
          </p:cNvSpPr>
          <p:nvPr/>
        </p:nvSpPr>
        <p:spPr bwMode="auto">
          <a:xfrm>
            <a:off x="4611688" y="2206625"/>
            <a:ext cx="325437"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b="1" i="1"/>
              <a:t>h</a:t>
            </a:r>
            <a:endParaRPr lang="en-US" altLang="zh-CN" b="1" i="1">
              <a:ea typeface="宋体" charset="-122"/>
            </a:endParaRPr>
          </a:p>
        </p:txBody>
      </p:sp>
      <p:sp>
        <p:nvSpPr>
          <p:cNvPr id="672790" name="Text Box 22"/>
          <p:cNvSpPr txBox="1">
            <a:spLocks noChangeArrowheads="1"/>
          </p:cNvSpPr>
          <p:nvPr/>
        </p:nvSpPr>
        <p:spPr bwMode="auto">
          <a:xfrm>
            <a:off x="4859338" y="5300663"/>
            <a:ext cx="3236912" cy="63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r>
              <a:rPr lang="de-DE"/>
              <a:t>Block with minimum width and </a:t>
            </a:r>
            <a:br>
              <a:rPr lang="de-DE"/>
            </a:br>
            <a:r>
              <a:rPr lang="de-DE"/>
              <a:t>height restrictions</a:t>
            </a:r>
            <a:endParaRPr lang="en-US" altLang="zh-CN">
              <a:ea typeface="宋体" charset="-122"/>
            </a:endParaRPr>
          </a:p>
        </p:txBody>
      </p:sp>
      <p:sp>
        <p:nvSpPr>
          <p:cNvPr id="672791" name="Text Box 23"/>
          <p:cNvSpPr txBox="1">
            <a:spLocks noChangeArrowheads="1"/>
          </p:cNvSpPr>
          <p:nvPr/>
        </p:nvSpPr>
        <p:spPr bwMode="auto">
          <a:xfrm>
            <a:off x="1403350" y="5289550"/>
            <a:ext cx="12446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r>
              <a:rPr lang="de-DE" i="1">
                <a:sym typeface="Symbol" pitchFamily="18" charset="2"/>
              </a:rPr>
              <a:t>h</a:t>
            </a:r>
            <a:r>
              <a:rPr lang="de-DE" sz="1000" i="1" baseline="-25000">
                <a:solidFill>
                  <a:srgbClr val="EDEDED"/>
                </a:solidFill>
                <a:sym typeface="Symbol" pitchFamily="18" charset="2"/>
              </a:rPr>
              <a:t>a</a:t>
            </a:r>
            <a:r>
              <a:rPr lang="de-DE">
                <a:sym typeface="Symbol" pitchFamily="18" charset="2"/>
              </a:rPr>
              <a:t>*</a:t>
            </a:r>
            <a:r>
              <a:rPr lang="de-DE" sz="1000" baseline="-25000">
                <a:solidFill>
                  <a:srgbClr val="EDEDED"/>
                </a:solidFill>
                <a:sym typeface="Symbol" pitchFamily="18" charset="2"/>
              </a:rPr>
              <a:t>a</a:t>
            </a:r>
            <a:r>
              <a:rPr lang="de-DE" i="1">
                <a:sym typeface="Symbol" pitchFamily="18" charset="2"/>
              </a:rPr>
              <a:t>w</a:t>
            </a:r>
            <a:r>
              <a:rPr lang="de-DE">
                <a:sym typeface="Symbol" pitchFamily="18" charset="2"/>
              </a:rPr>
              <a:t>  </a:t>
            </a:r>
            <a:r>
              <a:rPr lang="de-DE" i="1">
                <a:sym typeface="Symbol" pitchFamily="18" charset="2"/>
              </a:rPr>
              <a:t>A</a:t>
            </a:r>
            <a:r>
              <a:rPr lang="de-DE">
                <a:sym typeface="Symbol" pitchFamily="18" charset="2"/>
              </a:rPr>
              <a:t>  </a:t>
            </a:r>
            <a:endParaRPr lang="en-US" altLang="zh-CN">
              <a:ea typeface="宋体" charset="-122"/>
              <a:sym typeface="Symbol" pitchFamily="18" charset="2"/>
            </a:endParaRPr>
          </a:p>
        </p:txBody>
      </p:sp>
    </p:spTree>
    <p:extLst>
      <p:ext uri="{BB962C8B-B14F-4D97-AF65-F5344CB8AC3E}">
        <p14:creationId xmlns:p14="http://schemas.microsoft.com/office/powerpoint/2010/main" val="4021592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72780"/>
                                        </p:tgtEl>
                                        <p:attrNameLst>
                                          <p:attrName>style.visibility</p:attrName>
                                        </p:attrNameLst>
                                      </p:cBhvr>
                                      <p:to>
                                        <p:strVal val="visible"/>
                                      </p:to>
                                    </p:set>
                                    <p:animEffect transition="in" filter="dissolve">
                                      <p:cBhvr>
                                        <p:cTn id="7" dur="500"/>
                                        <p:tgtEl>
                                          <p:spTgt spid="67278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72781"/>
                                        </p:tgtEl>
                                        <p:attrNameLst>
                                          <p:attrName>style.visibility</p:attrName>
                                        </p:attrNameLst>
                                      </p:cBhvr>
                                      <p:to>
                                        <p:strVal val="visible"/>
                                      </p:to>
                                    </p:set>
                                    <p:animEffect transition="in" filter="dissolve">
                                      <p:cBhvr>
                                        <p:cTn id="10" dur="500"/>
                                        <p:tgtEl>
                                          <p:spTgt spid="672781"/>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72782"/>
                                        </p:tgtEl>
                                        <p:attrNameLst>
                                          <p:attrName>style.visibility</p:attrName>
                                        </p:attrNameLst>
                                      </p:cBhvr>
                                      <p:to>
                                        <p:strVal val="visible"/>
                                      </p:to>
                                    </p:set>
                                    <p:animEffect transition="in" filter="dissolve">
                                      <p:cBhvr>
                                        <p:cTn id="13" dur="500"/>
                                        <p:tgtEl>
                                          <p:spTgt spid="67278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72783"/>
                                        </p:tgtEl>
                                        <p:attrNameLst>
                                          <p:attrName>style.visibility</p:attrName>
                                        </p:attrNameLst>
                                      </p:cBhvr>
                                      <p:to>
                                        <p:strVal val="visible"/>
                                      </p:to>
                                    </p:set>
                                    <p:animEffect transition="in" filter="dissolve">
                                      <p:cBhvr>
                                        <p:cTn id="16" dur="500"/>
                                        <p:tgtEl>
                                          <p:spTgt spid="672783"/>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672785"/>
                                        </p:tgtEl>
                                        <p:attrNameLst>
                                          <p:attrName>style.visibility</p:attrName>
                                        </p:attrNameLst>
                                      </p:cBhvr>
                                      <p:to>
                                        <p:strVal val="visible"/>
                                      </p:to>
                                    </p:set>
                                    <p:animEffect transition="in" filter="dissolve">
                                      <p:cBhvr>
                                        <p:cTn id="19" dur="500"/>
                                        <p:tgtEl>
                                          <p:spTgt spid="672785"/>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672788"/>
                                        </p:tgtEl>
                                        <p:attrNameLst>
                                          <p:attrName>style.visibility</p:attrName>
                                        </p:attrNameLst>
                                      </p:cBhvr>
                                      <p:to>
                                        <p:strVal val="visible"/>
                                      </p:to>
                                    </p:set>
                                    <p:animEffect transition="in" filter="dissolve">
                                      <p:cBhvr>
                                        <p:cTn id="22" dur="500"/>
                                        <p:tgtEl>
                                          <p:spTgt spid="67278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672789"/>
                                        </p:tgtEl>
                                        <p:attrNameLst>
                                          <p:attrName>style.visibility</p:attrName>
                                        </p:attrNameLst>
                                      </p:cBhvr>
                                      <p:to>
                                        <p:strVal val="visible"/>
                                      </p:to>
                                    </p:set>
                                    <p:animEffect transition="in" filter="dissolve">
                                      <p:cBhvr>
                                        <p:cTn id="25" dur="500"/>
                                        <p:tgtEl>
                                          <p:spTgt spid="67278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672790"/>
                                        </p:tgtEl>
                                        <p:attrNameLst>
                                          <p:attrName>style.visibility</p:attrName>
                                        </p:attrNameLst>
                                      </p:cBhvr>
                                      <p:to>
                                        <p:strVal val="visible"/>
                                      </p:to>
                                    </p:set>
                                    <p:animEffect transition="in" filter="dissolve">
                                      <p:cBhvr>
                                        <p:cTn id="28" dur="500"/>
                                        <p:tgtEl>
                                          <p:spTgt spid="6727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2780" grpId="0" animBg="1"/>
      <p:bldP spid="672781" grpId="0" animBg="1"/>
      <p:bldP spid="672782" grpId="0" animBg="1"/>
      <p:bldP spid="672783" grpId="0" animBg="1"/>
      <p:bldP spid="672785" grpId="0"/>
      <p:bldP spid="672788" grpId="0"/>
      <p:bldP spid="672789" grpId="0"/>
      <p:bldP spid="672790"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 name="Slide Number Placeholder 3"/>
          <p:cNvSpPr>
            <a:spLocks noGrp="1"/>
          </p:cNvSpPr>
          <p:nvPr>
            <p:ph type="sldNum" sz="quarter" idx="10"/>
          </p:nvPr>
        </p:nvSpPr>
        <p:spPr/>
        <p:txBody>
          <a:bodyPr/>
          <a:lstStyle/>
          <a:p>
            <a:fld id="{8BD32BEA-BA00-4077-95FD-36BA99B80AAD}" type="slidenum">
              <a:rPr lang="en-US" altLang="de-DE"/>
              <a:pPr/>
              <a:t>24</a:t>
            </a:fld>
            <a:endParaRPr lang="en-US" altLang="de-DE"/>
          </a:p>
        </p:txBody>
      </p:sp>
      <p:sp>
        <p:nvSpPr>
          <p:cNvPr id="673796" name="Rectangle 4"/>
          <p:cNvSpPr>
            <a:spLocks noGrp="1" noChangeArrowheads="1"/>
          </p:cNvSpPr>
          <p:nvPr>
            <p:ph type="body" idx="1"/>
          </p:nvPr>
        </p:nvSpPr>
        <p:spPr>
          <a:xfrm>
            <a:off x="700088" y="1293813"/>
            <a:ext cx="8193087" cy="622300"/>
          </a:xfrm>
          <a:noFill/>
          <a:ln/>
        </p:spPr>
        <p:txBody>
          <a:bodyPr/>
          <a:lstStyle/>
          <a:p>
            <a:pPr marL="323850" indent="-323850" defTabSz="849313">
              <a:buFont typeface="Symbol" pitchFamily="18" charset="2"/>
              <a:buNone/>
              <a:tabLst>
                <a:tab pos="284163" algn="l"/>
                <a:tab pos="512763" algn="l"/>
              </a:tabLst>
            </a:pPr>
            <a:r>
              <a:rPr lang="de-DE" dirty="0"/>
              <a:t>Shape functions</a:t>
            </a:r>
            <a:endParaRPr lang="en-US" altLang="zh-CN" dirty="0">
              <a:ea typeface="宋体" charset="-122"/>
            </a:endParaRPr>
          </a:p>
        </p:txBody>
      </p:sp>
      <p:sp>
        <p:nvSpPr>
          <p:cNvPr id="673797" name="Line 5"/>
          <p:cNvSpPr>
            <a:spLocks noChangeShapeType="1"/>
          </p:cNvSpPr>
          <p:nvPr/>
        </p:nvSpPr>
        <p:spPr bwMode="auto">
          <a:xfrm>
            <a:off x="1563688" y="2106613"/>
            <a:ext cx="0" cy="2744787"/>
          </a:xfrm>
          <a:prstGeom prst="line">
            <a:avLst/>
          </a:prstGeom>
          <a:noFill/>
          <a:ln w="20701">
            <a:solidFill>
              <a:srgbClr val="000000"/>
            </a:solidFill>
            <a:round/>
            <a:headEnd type="triangle" w="lg" len="lg"/>
            <a:tailEnd/>
          </a:ln>
          <a:extLst>
            <a:ext uri="{909E8E84-426E-40DD-AFC4-6F175D3DCCD1}">
              <a14:hiddenFill xmlns:a14="http://schemas.microsoft.com/office/drawing/2010/main">
                <a:noFill/>
              </a14:hiddenFill>
            </a:ext>
          </a:extLst>
        </p:spPr>
        <p:txBody>
          <a:bodyPr/>
          <a:lstStyle/>
          <a:p>
            <a:endParaRPr lang="en-US"/>
          </a:p>
        </p:txBody>
      </p:sp>
      <p:sp>
        <p:nvSpPr>
          <p:cNvPr id="673798" name="Line 6"/>
          <p:cNvSpPr>
            <a:spLocks noChangeShapeType="1"/>
          </p:cNvSpPr>
          <p:nvPr/>
        </p:nvSpPr>
        <p:spPr bwMode="auto">
          <a:xfrm>
            <a:off x="1409700" y="4697413"/>
            <a:ext cx="2667000" cy="0"/>
          </a:xfrm>
          <a:prstGeom prst="line">
            <a:avLst/>
          </a:prstGeom>
          <a:noFill/>
          <a:ln w="20701">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673799" name="Line 7"/>
          <p:cNvSpPr>
            <a:spLocks noChangeShapeType="1"/>
          </p:cNvSpPr>
          <p:nvPr/>
        </p:nvSpPr>
        <p:spPr bwMode="auto">
          <a:xfrm flipH="1">
            <a:off x="5108575" y="2106613"/>
            <a:ext cx="0" cy="2744787"/>
          </a:xfrm>
          <a:prstGeom prst="line">
            <a:avLst/>
          </a:prstGeom>
          <a:noFill/>
          <a:ln w="20701">
            <a:solidFill>
              <a:srgbClr val="000000"/>
            </a:solidFill>
            <a:round/>
            <a:headEnd type="triangle" w="lg" len="lg"/>
            <a:tailEnd/>
          </a:ln>
          <a:extLst>
            <a:ext uri="{909E8E84-426E-40DD-AFC4-6F175D3DCCD1}">
              <a14:hiddenFill xmlns:a14="http://schemas.microsoft.com/office/drawing/2010/main">
                <a:noFill/>
              </a14:hiddenFill>
            </a:ext>
          </a:extLst>
        </p:spPr>
        <p:txBody>
          <a:bodyPr/>
          <a:lstStyle/>
          <a:p>
            <a:endParaRPr lang="en-US"/>
          </a:p>
        </p:txBody>
      </p:sp>
      <p:sp>
        <p:nvSpPr>
          <p:cNvPr id="673800" name="Line 8"/>
          <p:cNvSpPr>
            <a:spLocks noChangeShapeType="1"/>
          </p:cNvSpPr>
          <p:nvPr/>
        </p:nvSpPr>
        <p:spPr bwMode="auto">
          <a:xfrm>
            <a:off x="4956175" y="4697413"/>
            <a:ext cx="2668588" cy="0"/>
          </a:xfrm>
          <a:prstGeom prst="line">
            <a:avLst/>
          </a:prstGeom>
          <a:noFill/>
          <a:ln w="20701">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673801" name="Text Box 9"/>
          <p:cNvSpPr txBox="1">
            <a:spLocks noChangeArrowheads="1"/>
          </p:cNvSpPr>
          <p:nvPr/>
        </p:nvSpPr>
        <p:spPr bwMode="auto">
          <a:xfrm>
            <a:off x="7243763" y="4773613"/>
            <a:ext cx="457200"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b="1" i="1"/>
              <a:t>w</a:t>
            </a:r>
            <a:endParaRPr lang="en-US" altLang="zh-CN" b="1" i="1">
              <a:ea typeface="宋体" charset="-122"/>
            </a:endParaRPr>
          </a:p>
        </p:txBody>
      </p:sp>
      <p:sp>
        <p:nvSpPr>
          <p:cNvPr id="673802" name="Text Box 10"/>
          <p:cNvSpPr txBox="1">
            <a:spLocks noChangeArrowheads="1"/>
          </p:cNvSpPr>
          <p:nvPr/>
        </p:nvSpPr>
        <p:spPr bwMode="auto">
          <a:xfrm>
            <a:off x="4691063" y="2181225"/>
            <a:ext cx="407987"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b="1" i="1"/>
              <a:t>h</a:t>
            </a:r>
            <a:endParaRPr lang="en-US" altLang="zh-CN" b="1" i="1">
              <a:ea typeface="宋体" charset="-122"/>
            </a:endParaRPr>
          </a:p>
        </p:txBody>
      </p:sp>
      <p:sp>
        <p:nvSpPr>
          <p:cNvPr id="673804" name="Freeform 12"/>
          <p:cNvSpPr>
            <a:spLocks/>
          </p:cNvSpPr>
          <p:nvPr/>
        </p:nvSpPr>
        <p:spPr bwMode="auto">
          <a:xfrm>
            <a:off x="5794375" y="1800225"/>
            <a:ext cx="2058988" cy="2282825"/>
          </a:xfrm>
          <a:custGeom>
            <a:avLst/>
            <a:gdLst>
              <a:gd name="T0" fmla="*/ 0 w 949"/>
              <a:gd name="T1" fmla="*/ 0 h 949"/>
              <a:gd name="T2" fmla="*/ 0 w 949"/>
              <a:gd name="T3" fmla="*/ 487 h 949"/>
              <a:gd name="T4" fmla="*/ 474 w 949"/>
              <a:gd name="T5" fmla="*/ 487 h 949"/>
              <a:gd name="T6" fmla="*/ 474 w 949"/>
              <a:gd name="T7" fmla="*/ 949 h 949"/>
              <a:gd name="T8" fmla="*/ 949 w 949"/>
              <a:gd name="T9" fmla="*/ 949 h 949"/>
            </a:gdLst>
            <a:ahLst/>
            <a:cxnLst>
              <a:cxn ang="0">
                <a:pos x="T0" y="T1"/>
              </a:cxn>
              <a:cxn ang="0">
                <a:pos x="T2" y="T3"/>
              </a:cxn>
              <a:cxn ang="0">
                <a:pos x="T4" y="T5"/>
              </a:cxn>
              <a:cxn ang="0">
                <a:pos x="T6" y="T7"/>
              </a:cxn>
              <a:cxn ang="0">
                <a:pos x="T8" y="T9"/>
              </a:cxn>
            </a:cxnLst>
            <a:rect l="0" t="0" r="r" b="b"/>
            <a:pathLst>
              <a:path w="949" h="949">
                <a:moveTo>
                  <a:pt x="0" y="0"/>
                </a:moveTo>
                <a:lnTo>
                  <a:pt x="0" y="487"/>
                </a:lnTo>
                <a:lnTo>
                  <a:pt x="474" y="487"/>
                </a:lnTo>
                <a:lnTo>
                  <a:pt x="474" y="949"/>
                </a:lnTo>
                <a:lnTo>
                  <a:pt x="949" y="949"/>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3805" name="Freeform 13"/>
          <p:cNvSpPr>
            <a:spLocks/>
          </p:cNvSpPr>
          <p:nvPr/>
        </p:nvSpPr>
        <p:spPr bwMode="auto">
          <a:xfrm>
            <a:off x="2247900" y="2106613"/>
            <a:ext cx="1828800" cy="1952625"/>
          </a:xfrm>
          <a:custGeom>
            <a:avLst/>
            <a:gdLst>
              <a:gd name="T0" fmla="*/ 1068 w 1068"/>
              <a:gd name="T1" fmla="*/ 1162 h 1162"/>
              <a:gd name="T2" fmla="*/ 594 w 1068"/>
              <a:gd name="T3" fmla="*/ 1162 h 1162"/>
              <a:gd name="T4" fmla="*/ 594 w 1068"/>
              <a:gd name="T5" fmla="*/ 878 h 1162"/>
              <a:gd name="T6" fmla="*/ 358 w 1068"/>
              <a:gd name="T7" fmla="*/ 878 h 1162"/>
              <a:gd name="T8" fmla="*/ 358 w 1068"/>
              <a:gd name="T9" fmla="*/ 711 h 1162"/>
              <a:gd name="T10" fmla="*/ 214 w 1068"/>
              <a:gd name="T11" fmla="*/ 711 h 1162"/>
              <a:gd name="T12" fmla="*/ 214 w 1068"/>
              <a:gd name="T13" fmla="*/ 523 h 1162"/>
              <a:gd name="T14" fmla="*/ 0 w 1068"/>
              <a:gd name="T15" fmla="*/ 523 h 1162"/>
              <a:gd name="T16" fmla="*/ 0 w 1068"/>
              <a:gd name="T17" fmla="*/ 0 h 1162"/>
              <a:gd name="T18" fmla="*/ 1068 w 1068"/>
              <a:gd name="T19" fmla="*/ 0 h 1162"/>
              <a:gd name="T20" fmla="*/ 1068 w 1068"/>
              <a:gd name="T21" fmla="*/ 1162 h 1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8" h="1162">
                <a:moveTo>
                  <a:pt x="1068" y="1162"/>
                </a:moveTo>
                <a:lnTo>
                  <a:pt x="594" y="1162"/>
                </a:lnTo>
                <a:lnTo>
                  <a:pt x="594" y="878"/>
                </a:lnTo>
                <a:lnTo>
                  <a:pt x="358" y="878"/>
                </a:lnTo>
                <a:lnTo>
                  <a:pt x="358" y="711"/>
                </a:lnTo>
                <a:lnTo>
                  <a:pt x="214" y="711"/>
                </a:lnTo>
                <a:lnTo>
                  <a:pt x="214" y="523"/>
                </a:lnTo>
                <a:lnTo>
                  <a:pt x="0" y="523"/>
                </a:lnTo>
                <a:lnTo>
                  <a:pt x="0" y="0"/>
                </a:lnTo>
                <a:lnTo>
                  <a:pt x="1068" y="0"/>
                </a:lnTo>
                <a:lnTo>
                  <a:pt x="1068" y="1162"/>
                </a:lnTo>
                <a:close/>
              </a:path>
            </a:pathLst>
          </a:custGeom>
          <a:solidFill>
            <a:srgbClr val="C0C0C0"/>
          </a:solidFill>
          <a:ln w="0">
            <a:solidFill>
              <a:srgbClr val="EFEFEF"/>
            </a:solidFill>
            <a:prstDash val="solid"/>
            <a:round/>
            <a:headEnd/>
            <a:tailEnd/>
          </a:ln>
        </p:spPr>
        <p:txBody>
          <a:bodyPr/>
          <a:lstStyle/>
          <a:p>
            <a:endParaRPr lang="en-US"/>
          </a:p>
        </p:txBody>
      </p:sp>
      <p:sp>
        <p:nvSpPr>
          <p:cNvPr id="673806" name="Freeform 14"/>
          <p:cNvSpPr>
            <a:spLocks/>
          </p:cNvSpPr>
          <p:nvPr/>
        </p:nvSpPr>
        <p:spPr bwMode="auto">
          <a:xfrm>
            <a:off x="2247900" y="2106613"/>
            <a:ext cx="1828800" cy="1952625"/>
          </a:xfrm>
          <a:custGeom>
            <a:avLst/>
            <a:gdLst>
              <a:gd name="T0" fmla="*/ 1068 w 1068"/>
              <a:gd name="T1" fmla="*/ 1162 h 1162"/>
              <a:gd name="T2" fmla="*/ 594 w 1068"/>
              <a:gd name="T3" fmla="*/ 1162 h 1162"/>
              <a:gd name="T4" fmla="*/ 594 w 1068"/>
              <a:gd name="T5" fmla="*/ 878 h 1162"/>
              <a:gd name="T6" fmla="*/ 358 w 1068"/>
              <a:gd name="T7" fmla="*/ 878 h 1162"/>
              <a:gd name="T8" fmla="*/ 358 w 1068"/>
              <a:gd name="T9" fmla="*/ 711 h 1162"/>
              <a:gd name="T10" fmla="*/ 214 w 1068"/>
              <a:gd name="T11" fmla="*/ 711 h 1162"/>
              <a:gd name="T12" fmla="*/ 214 w 1068"/>
              <a:gd name="T13" fmla="*/ 523 h 1162"/>
              <a:gd name="T14" fmla="*/ 0 w 1068"/>
              <a:gd name="T15" fmla="*/ 523 h 1162"/>
              <a:gd name="T16" fmla="*/ 0 w 1068"/>
              <a:gd name="T17" fmla="*/ 0 h 1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8" h="1162">
                <a:moveTo>
                  <a:pt x="1068" y="1162"/>
                </a:moveTo>
                <a:lnTo>
                  <a:pt x="594" y="1162"/>
                </a:lnTo>
                <a:lnTo>
                  <a:pt x="594" y="878"/>
                </a:lnTo>
                <a:lnTo>
                  <a:pt x="358" y="878"/>
                </a:lnTo>
                <a:lnTo>
                  <a:pt x="358" y="711"/>
                </a:lnTo>
                <a:lnTo>
                  <a:pt x="214" y="711"/>
                </a:lnTo>
                <a:lnTo>
                  <a:pt x="214" y="523"/>
                </a:lnTo>
                <a:lnTo>
                  <a:pt x="0" y="523"/>
                </a:lnTo>
                <a:lnTo>
                  <a:pt x="0" y="0"/>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73807" name="Group 15"/>
          <p:cNvGrpSpPr>
            <a:grpSpLocks/>
          </p:cNvGrpSpPr>
          <p:nvPr/>
        </p:nvGrpSpPr>
        <p:grpSpPr bwMode="auto">
          <a:xfrm>
            <a:off x="5337175" y="4622800"/>
            <a:ext cx="1906588" cy="152400"/>
            <a:chOff x="1202" y="3158"/>
            <a:chExt cx="1134" cy="91"/>
          </a:xfrm>
        </p:grpSpPr>
        <p:sp>
          <p:nvSpPr>
            <p:cNvPr id="673808" name="Line 16"/>
            <p:cNvSpPr>
              <a:spLocks noChangeShapeType="1"/>
            </p:cNvSpPr>
            <p:nvPr/>
          </p:nvSpPr>
          <p:spPr bwMode="auto">
            <a:xfrm>
              <a:off x="1202"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09" name="Line 17"/>
            <p:cNvSpPr>
              <a:spLocks noChangeShapeType="1"/>
            </p:cNvSpPr>
            <p:nvPr/>
          </p:nvSpPr>
          <p:spPr bwMode="auto">
            <a:xfrm>
              <a:off x="1428"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10" name="Line 18"/>
            <p:cNvSpPr>
              <a:spLocks noChangeShapeType="1"/>
            </p:cNvSpPr>
            <p:nvPr/>
          </p:nvSpPr>
          <p:spPr bwMode="auto">
            <a:xfrm>
              <a:off x="1655"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11" name="Line 19"/>
            <p:cNvSpPr>
              <a:spLocks noChangeShapeType="1"/>
            </p:cNvSpPr>
            <p:nvPr/>
          </p:nvSpPr>
          <p:spPr bwMode="auto">
            <a:xfrm>
              <a:off x="1882"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12" name="Line 20"/>
            <p:cNvSpPr>
              <a:spLocks noChangeShapeType="1"/>
            </p:cNvSpPr>
            <p:nvPr/>
          </p:nvSpPr>
          <p:spPr bwMode="auto">
            <a:xfrm>
              <a:off x="2109"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13" name="Line 21"/>
            <p:cNvSpPr>
              <a:spLocks noChangeShapeType="1"/>
            </p:cNvSpPr>
            <p:nvPr/>
          </p:nvSpPr>
          <p:spPr bwMode="auto">
            <a:xfrm>
              <a:off x="2336"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73814" name="Group 22"/>
          <p:cNvGrpSpPr>
            <a:grpSpLocks/>
          </p:cNvGrpSpPr>
          <p:nvPr/>
        </p:nvGrpSpPr>
        <p:grpSpPr bwMode="auto">
          <a:xfrm>
            <a:off x="1790700" y="4621213"/>
            <a:ext cx="1906588" cy="152400"/>
            <a:chOff x="1202" y="3158"/>
            <a:chExt cx="1134" cy="91"/>
          </a:xfrm>
        </p:grpSpPr>
        <p:sp>
          <p:nvSpPr>
            <p:cNvPr id="673815" name="Line 23"/>
            <p:cNvSpPr>
              <a:spLocks noChangeShapeType="1"/>
            </p:cNvSpPr>
            <p:nvPr/>
          </p:nvSpPr>
          <p:spPr bwMode="auto">
            <a:xfrm>
              <a:off x="1202"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16" name="Line 24"/>
            <p:cNvSpPr>
              <a:spLocks noChangeShapeType="1"/>
            </p:cNvSpPr>
            <p:nvPr/>
          </p:nvSpPr>
          <p:spPr bwMode="auto">
            <a:xfrm>
              <a:off x="1428"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17" name="Line 25"/>
            <p:cNvSpPr>
              <a:spLocks noChangeShapeType="1"/>
            </p:cNvSpPr>
            <p:nvPr/>
          </p:nvSpPr>
          <p:spPr bwMode="auto">
            <a:xfrm>
              <a:off x="1655"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18" name="Line 26"/>
            <p:cNvSpPr>
              <a:spLocks noChangeShapeType="1"/>
            </p:cNvSpPr>
            <p:nvPr/>
          </p:nvSpPr>
          <p:spPr bwMode="auto">
            <a:xfrm>
              <a:off x="1882"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19" name="Line 27"/>
            <p:cNvSpPr>
              <a:spLocks noChangeShapeType="1"/>
            </p:cNvSpPr>
            <p:nvPr/>
          </p:nvSpPr>
          <p:spPr bwMode="auto">
            <a:xfrm>
              <a:off x="2109"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20" name="Line 28"/>
            <p:cNvSpPr>
              <a:spLocks noChangeShapeType="1"/>
            </p:cNvSpPr>
            <p:nvPr/>
          </p:nvSpPr>
          <p:spPr bwMode="auto">
            <a:xfrm>
              <a:off x="2336"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73821" name="Group 29"/>
          <p:cNvGrpSpPr>
            <a:grpSpLocks/>
          </p:cNvGrpSpPr>
          <p:nvPr/>
        </p:nvGrpSpPr>
        <p:grpSpPr bwMode="auto">
          <a:xfrm rot="5400000">
            <a:off x="609600" y="3440113"/>
            <a:ext cx="1905000" cy="152400"/>
            <a:chOff x="1202" y="3158"/>
            <a:chExt cx="1134" cy="91"/>
          </a:xfrm>
        </p:grpSpPr>
        <p:sp>
          <p:nvSpPr>
            <p:cNvPr id="673822" name="Line 30"/>
            <p:cNvSpPr>
              <a:spLocks noChangeShapeType="1"/>
            </p:cNvSpPr>
            <p:nvPr/>
          </p:nvSpPr>
          <p:spPr bwMode="auto">
            <a:xfrm>
              <a:off x="1202"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23" name="Line 31"/>
            <p:cNvSpPr>
              <a:spLocks noChangeShapeType="1"/>
            </p:cNvSpPr>
            <p:nvPr/>
          </p:nvSpPr>
          <p:spPr bwMode="auto">
            <a:xfrm>
              <a:off x="1428"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24" name="Line 32"/>
            <p:cNvSpPr>
              <a:spLocks noChangeShapeType="1"/>
            </p:cNvSpPr>
            <p:nvPr/>
          </p:nvSpPr>
          <p:spPr bwMode="auto">
            <a:xfrm>
              <a:off x="1655"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25" name="Line 33"/>
            <p:cNvSpPr>
              <a:spLocks noChangeShapeType="1"/>
            </p:cNvSpPr>
            <p:nvPr/>
          </p:nvSpPr>
          <p:spPr bwMode="auto">
            <a:xfrm>
              <a:off x="1882"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26" name="Line 34"/>
            <p:cNvSpPr>
              <a:spLocks noChangeShapeType="1"/>
            </p:cNvSpPr>
            <p:nvPr/>
          </p:nvSpPr>
          <p:spPr bwMode="auto">
            <a:xfrm>
              <a:off x="2109"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27" name="Line 35"/>
            <p:cNvSpPr>
              <a:spLocks noChangeShapeType="1"/>
            </p:cNvSpPr>
            <p:nvPr/>
          </p:nvSpPr>
          <p:spPr bwMode="auto">
            <a:xfrm>
              <a:off x="2336"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73828" name="Group 36"/>
          <p:cNvGrpSpPr>
            <a:grpSpLocks/>
          </p:cNvGrpSpPr>
          <p:nvPr/>
        </p:nvGrpSpPr>
        <p:grpSpPr bwMode="auto">
          <a:xfrm rot="5400000">
            <a:off x="4157663" y="3440113"/>
            <a:ext cx="1905000" cy="152400"/>
            <a:chOff x="1202" y="3158"/>
            <a:chExt cx="1134" cy="91"/>
          </a:xfrm>
        </p:grpSpPr>
        <p:sp>
          <p:nvSpPr>
            <p:cNvPr id="673829" name="Line 37"/>
            <p:cNvSpPr>
              <a:spLocks noChangeShapeType="1"/>
            </p:cNvSpPr>
            <p:nvPr/>
          </p:nvSpPr>
          <p:spPr bwMode="auto">
            <a:xfrm>
              <a:off x="1202"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30" name="Line 38"/>
            <p:cNvSpPr>
              <a:spLocks noChangeShapeType="1"/>
            </p:cNvSpPr>
            <p:nvPr/>
          </p:nvSpPr>
          <p:spPr bwMode="auto">
            <a:xfrm>
              <a:off x="1428"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31" name="Line 39"/>
            <p:cNvSpPr>
              <a:spLocks noChangeShapeType="1"/>
            </p:cNvSpPr>
            <p:nvPr/>
          </p:nvSpPr>
          <p:spPr bwMode="auto">
            <a:xfrm>
              <a:off x="1655"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32" name="Line 40"/>
            <p:cNvSpPr>
              <a:spLocks noChangeShapeType="1"/>
            </p:cNvSpPr>
            <p:nvPr/>
          </p:nvSpPr>
          <p:spPr bwMode="auto">
            <a:xfrm>
              <a:off x="1882"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33" name="Line 41"/>
            <p:cNvSpPr>
              <a:spLocks noChangeShapeType="1"/>
            </p:cNvSpPr>
            <p:nvPr/>
          </p:nvSpPr>
          <p:spPr bwMode="auto">
            <a:xfrm>
              <a:off x="2109"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3834" name="Line 42"/>
            <p:cNvSpPr>
              <a:spLocks noChangeShapeType="1"/>
            </p:cNvSpPr>
            <p:nvPr/>
          </p:nvSpPr>
          <p:spPr bwMode="auto">
            <a:xfrm>
              <a:off x="2336" y="3158"/>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73835" name="Rectangle 43"/>
          <p:cNvSpPr>
            <a:spLocks noChangeArrowheads="1"/>
          </p:cNvSpPr>
          <p:nvPr/>
        </p:nvSpPr>
        <p:spPr bwMode="auto">
          <a:xfrm>
            <a:off x="6834188" y="2133600"/>
            <a:ext cx="781050" cy="193675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3837" name="Rectangle 45"/>
          <p:cNvSpPr>
            <a:spLocks noChangeArrowheads="1"/>
          </p:cNvSpPr>
          <p:nvPr/>
        </p:nvSpPr>
        <p:spPr bwMode="auto">
          <a:xfrm>
            <a:off x="5810250" y="2133600"/>
            <a:ext cx="1798638" cy="84455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3839" name="Text Box 47"/>
          <p:cNvSpPr txBox="1">
            <a:spLocks noChangeArrowheads="1"/>
          </p:cNvSpPr>
          <p:nvPr/>
        </p:nvSpPr>
        <p:spPr bwMode="auto">
          <a:xfrm>
            <a:off x="4978400" y="5300663"/>
            <a:ext cx="3770313" cy="344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algn="l" defTabSz="871538">
              <a:defRPr>
                <a:solidFill>
                  <a:schemeClr val="tx1"/>
                </a:solidFill>
                <a:latin typeface="Arial" charset="0"/>
              </a:defRPr>
            </a:lvl1pPr>
            <a:lvl2pPr marL="436563" algn="l" defTabSz="871538">
              <a:defRPr>
                <a:solidFill>
                  <a:schemeClr val="tx1"/>
                </a:solidFill>
                <a:latin typeface="Arial" charset="0"/>
              </a:defRPr>
            </a:lvl2pPr>
            <a:lvl3pPr marL="871538" algn="l" defTabSz="871538">
              <a:defRPr>
                <a:solidFill>
                  <a:schemeClr val="tx1"/>
                </a:solidFill>
                <a:latin typeface="Arial" charset="0"/>
              </a:defRPr>
            </a:lvl3pPr>
            <a:lvl4pPr marL="1309688" algn="l" defTabSz="871538">
              <a:defRPr>
                <a:solidFill>
                  <a:schemeClr val="tx1"/>
                </a:solidFill>
                <a:latin typeface="Arial" charset="0"/>
              </a:defRPr>
            </a:lvl4pPr>
            <a:lvl5pPr marL="1746250" algn="l" defTabSz="871538">
              <a:defRPr>
                <a:solidFill>
                  <a:schemeClr val="tx1"/>
                </a:solidFill>
                <a:latin typeface="Arial" charset="0"/>
              </a:defRPr>
            </a:lvl5pPr>
            <a:lvl6pPr marL="2203450" defTabSz="871538" fontAlgn="base">
              <a:spcBef>
                <a:spcPct val="0"/>
              </a:spcBef>
              <a:spcAft>
                <a:spcPct val="0"/>
              </a:spcAft>
              <a:defRPr>
                <a:solidFill>
                  <a:schemeClr val="tx1"/>
                </a:solidFill>
                <a:latin typeface="Arial" charset="0"/>
              </a:defRPr>
            </a:lvl6pPr>
            <a:lvl7pPr marL="2660650" defTabSz="871538" fontAlgn="base">
              <a:spcBef>
                <a:spcPct val="0"/>
              </a:spcBef>
              <a:spcAft>
                <a:spcPct val="0"/>
              </a:spcAft>
              <a:defRPr>
                <a:solidFill>
                  <a:schemeClr val="tx1"/>
                </a:solidFill>
                <a:latin typeface="Arial" charset="0"/>
              </a:defRPr>
            </a:lvl7pPr>
            <a:lvl8pPr marL="3117850" defTabSz="871538" fontAlgn="base">
              <a:spcBef>
                <a:spcPct val="0"/>
              </a:spcBef>
              <a:spcAft>
                <a:spcPct val="0"/>
              </a:spcAft>
              <a:defRPr>
                <a:solidFill>
                  <a:schemeClr val="tx1"/>
                </a:solidFill>
                <a:latin typeface="Arial" charset="0"/>
              </a:defRPr>
            </a:lvl8pPr>
            <a:lvl9pPr marL="3575050" defTabSz="871538" fontAlgn="base">
              <a:spcBef>
                <a:spcPct val="0"/>
              </a:spcBef>
              <a:spcAft>
                <a:spcPct val="0"/>
              </a:spcAft>
              <a:defRPr>
                <a:solidFill>
                  <a:schemeClr val="tx1"/>
                </a:solidFill>
                <a:latin typeface="Arial" charset="0"/>
              </a:defRPr>
            </a:lvl9pPr>
          </a:lstStyle>
          <a:p>
            <a:pPr>
              <a:spcBef>
                <a:spcPct val="50000"/>
              </a:spcBef>
            </a:pPr>
            <a:r>
              <a:rPr lang="en-US" altLang="zh-CN">
                <a:ea typeface="宋体" charset="-122"/>
              </a:rPr>
              <a:t>Hard library block</a:t>
            </a:r>
          </a:p>
        </p:txBody>
      </p:sp>
      <p:sp>
        <p:nvSpPr>
          <p:cNvPr id="673841" name="Text Box 49"/>
          <p:cNvSpPr txBox="1">
            <a:spLocks noChangeArrowheads="1"/>
          </p:cNvSpPr>
          <p:nvPr/>
        </p:nvSpPr>
        <p:spPr bwMode="auto">
          <a:xfrm>
            <a:off x="3771900" y="4773613"/>
            <a:ext cx="533400"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b="1" i="1"/>
              <a:t>w</a:t>
            </a:r>
            <a:endParaRPr lang="en-US" altLang="zh-CN" b="1" i="1">
              <a:ea typeface="宋体" charset="-122"/>
            </a:endParaRPr>
          </a:p>
        </p:txBody>
      </p:sp>
      <p:sp>
        <p:nvSpPr>
          <p:cNvPr id="673843" name="Text Box 51"/>
          <p:cNvSpPr txBox="1">
            <a:spLocks noChangeArrowheads="1"/>
          </p:cNvSpPr>
          <p:nvPr/>
        </p:nvSpPr>
        <p:spPr bwMode="auto">
          <a:xfrm>
            <a:off x="1331913" y="5300663"/>
            <a:ext cx="22987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r>
              <a:rPr lang="en-US" altLang="zh-CN">
                <a:ea typeface="宋体" charset="-122"/>
              </a:rPr>
              <a:t>Discrete (</a:t>
            </a:r>
            <a:r>
              <a:rPr lang="en-US" altLang="zh-CN" i="1">
                <a:ea typeface="宋体" charset="-122"/>
              </a:rPr>
              <a:t>h,w</a:t>
            </a:r>
            <a:r>
              <a:rPr lang="en-US" altLang="zh-CN">
                <a:ea typeface="宋体" charset="-122"/>
              </a:rPr>
              <a:t>) values</a:t>
            </a:r>
          </a:p>
        </p:txBody>
      </p:sp>
    </p:spTree>
    <p:extLst>
      <p:ext uri="{BB962C8B-B14F-4D97-AF65-F5344CB8AC3E}">
        <p14:creationId xmlns:p14="http://schemas.microsoft.com/office/powerpoint/2010/main" val="17704178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73799"/>
                                        </p:tgtEl>
                                        <p:attrNameLst>
                                          <p:attrName>style.visibility</p:attrName>
                                        </p:attrNameLst>
                                      </p:cBhvr>
                                      <p:to>
                                        <p:strVal val="visible"/>
                                      </p:to>
                                    </p:set>
                                    <p:animEffect transition="in" filter="dissolve">
                                      <p:cBhvr>
                                        <p:cTn id="7" dur="500"/>
                                        <p:tgtEl>
                                          <p:spTgt spid="67379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73800"/>
                                        </p:tgtEl>
                                        <p:attrNameLst>
                                          <p:attrName>style.visibility</p:attrName>
                                        </p:attrNameLst>
                                      </p:cBhvr>
                                      <p:to>
                                        <p:strVal val="visible"/>
                                      </p:to>
                                    </p:set>
                                    <p:animEffect transition="in" filter="dissolve">
                                      <p:cBhvr>
                                        <p:cTn id="10" dur="500"/>
                                        <p:tgtEl>
                                          <p:spTgt spid="673800"/>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73801"/>
                                        </p:tgtEl>
                                        <p:attrNameLst>
                                          <p:attrName>style.visibility</p:attrName>
                                        </p:attrNameLst>
                                      </p:cBhvr>
                                      <p:to>
                                        <p:strVal val="visible"/>
                                      </p:to>
                                    </p:set>
                                    <p:animEffect transition="in" filter="dissolve">
                                      <p:cBhvr>
                                        <p:cTn id="13" dur="500"/>
                                        <p:tgtEl>
                                          <p:spTgt spid="673801"/>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73802"/>
                                        </p:tgtEl>
                                        <p:attrNameLst>
                                          <p:attrName>style.visibility</p:attrName>
                                        </p:attrNameLst>
                                      </p:cBhvr>
                                      <p:to>
                                        <p:strVal val="visible"/>
                                      </p:to>
                                    </p:set>
                                    <p:animEffect transition="in" filter="dissolve">
                                      <p:cBhvr>
                                        <p:cTn id="16" dur="500"/>
                                        <p:tgtEl>
                                          <p:spTgt spid="673802"/>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673804"/>
                                        </p:tgtEl>
                                        <p:attrNameLst>
                                          <p:attrName>style.visibility</p:attrName>
                                        </p:attrNameLst>
                                      </p:cBhvr>
                                      <p:to>
                                        <p:strVal val="visible"/>
                                      </p:to>
                                    </p:set>
                                    <p:animEffect transition="in" filter="dissolve">
                                      <p:cBhvr>
                                        <p:cTn id="19" dur="500"/>
                                        <p:tgtEl>
                                          <p:spTgt spid="673804"/>
                                        </p:tgtEl>
                                      </p:cBhvr>
                                    </p:animEffect>
                                  </p:childTnLst>
                                </p:cTn>
                              </p:par>
                              <p:par>
                                <p:cTn id="20" presetID="9" presetClass="entr" presetSubtype="0" fill="hold" nodeType="withEffect">
                                  <p:stCondLst>
                                    <p:cond delay="0"/>
                                  </p:stCondLst>
                                  <p:childTnLst>
                                    <p:set>
                                      <p:cBhvr>
                                        <p:cTn id="21" dur="1" fill="hold">
                                          <p:stCondLst>
                                            <p:cond delay="0"/>
                                          </p:stCondLst>
                                        </p:cTn>
                                        <p:tgtEl>
                                          <p:spTgt spid="673807"/>
                                        </p:tgtEl>
                                        <p:attrNameLst>
                                          <p:attrName>style.visibility</p:attrName>
                                        </p:attrNameLst>
                                      </p:cBhvr>
                                      <p:to>
                                        <p:strVal val="visible"/>
                                      </p:to>
                                    </p:set>
                                    <p:animEffect transition="in" filter="dissolve">
                                      <p:cBhvr>
                                        <p:cTn id="22" dur="500"/>
                                        <p:tgtEl>
                                          <p:spTgt spid="673807"/>
                                        </p:tgtEl>
                                      </p:cBhvr>
                                    </p:animEffect>
                                  </p:childTnLst>
                                </p:cTn>
                              </p:par>
                              <p:par>
                                <p:cTn id="23" presetID="9" presetClass="entr" presetSubtype="0" fill="hold" nodeType="withEffect">
                                  <p:stCondLst>
                                    <p:cond delay="0"/>
                                  </p:stCondLst>
                                  <p:childTnLst>
                                    <p:set>
                                      <p:cBhvr>
                                        <p:cTn id="24" dur="1" fill="hold">
                                          <p:stCondLst>
                                            <p:cond delay="0"/>
                                          </p:stCondLst>
                                        </p:cTn>
                                        <p:tgtEl>
                                          <p:spTgt spid="673828"/>
                                        </p:tgtEl>
                                        <p:attrNameLst>
                                          <p:attrName>style.visibility</p:attrName>
                                        </p:attrNameLst>
                                      </p:cBhvr>
                                      <p:to>
                                        <p:strVal val="visible"/>
                                      </p:to>
                                    </p:set>
                                    <p:animEffect transition="in" filter="dissolve">
                                      <p:cBhvr>
                                        <p:cTn id="25" dur="500"/>
                                        <p:tgtEl>
                                          <p:spTgt spid="673828"/>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673835"/>
                                        </p:tgtEl>
                                        <p:attrNameLst>
                                          <p:attrName>style.visibility</p:attrName>
                                        </p:attrNameLst>
                                      </p:cBhvr>
                                      <p:to>
                                        <p:strVal val="visible"/>
                                      </p:to>
                                    </p:set>
                                    <p:animEffect transition="in" filter="dissolve">
                                      <p:cBhvr>
                                        <p:cTn id="28" dur="500"/>
                                        <p:tgtEl>
                                          <p:spTgt spid="673835"/>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673837"/>
                                        </p:tgtEl>
                                        <p:attrNameLst>
                                          <p:attrName>style.visibility</p:attrName>
                                        </p:attrNameLst>
                                      </p:cBhvr>
                                      <p:to>
                                        <p:strVal val="visible"/>
                                      </p:to>
                                    </p:set>
                                    <p:animEffect transition="in" filter="dissolve">
                                      <p:cBhvr>
                                        <p:cTn id="31" dur="500"/>
                                        <p:tgtEl>
                                          <p:spTgt spid="673837"/>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673839"/>
                                        </p:tgtEl>
                                        <p:attrNameLst>
                                          <p:attrName>style.visibility</p:attrName>
                                        </p:attrNameLst>
                                      </p:cBhvr>
                                      <p:to>
                                        <p:strVal val="visible"/>
                                      </p:to>
                                    </p:set>
                                    <p:animEffect transition="in" filter="dissolve">
                                      <p:cBhvr>
                                        <p:cTn id="34" dur="500"/>
                                        <p:tgtEl>
                                          <p:spTgt spid="6738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3799" grpId="0" animBg="1"/>
      <p:bldP spid="673800" grpId="0" animBg="1"/>
      <p:bldP spid="673801" grpId="0"/>
      <p:bldP spid="673802" grpId="0"/>
      <p:bldP spid="673804" grpId="0" animBg="1"/>
      <p:bldP spid="673835" grpId="0" animBg="1"/>
      <p:bldP spid="673837" grpId="0" animBg="1"/>
      <p:bldP spid="673839"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 name="Slide Number Placeholder 3"/>
          <p:cNvSpPr>
            <a:spLocks noGrp="1"/>
          </p:cNvSpPr>
          <p:nvPr>
            <p:ph type="sldNum" sz="quarter" idx="10"/>
          </p:nvPr>
        </p:nvSpPr>
        <p:spPr/>
        <p:txBody>
          <a:bodyPr/>
          <a:lstStyle/>
          <a:p>
            <a:fld id="{55ECC2C4-C330-413A-A925-B0F7663E406E}" type="slidenum">
              <a:rPr lang="en-US" altLang="de-DE"/>
              <a:pPr/>
              <a:t>25</a:t>
            </a:fld>
            <a:endParaRPr lang="en-US" altLang="de-DE"/>
          </a:p>
        </p:txBody>
      </p:sp>
      <p:sp>
        <p:nvSpPr>
          <p:cNvPr id="674820" name="Rectangle 4"/>
          <p:cNvSpPr>
            <a:spLocks noGrp="1" noChangeArrowheads="1"/>
          </p:cNvSpPr>
          <p:nvPr>
            <p:ph type="body" idx="1"/>
          </p:nvPr>
        </p:nvSpPr>
        <p:spPr>
          <a:xfrm>
            <a:off x="700088" y="1293813"/>
            <a:ext cx="8193087" cy="622300"/>
          </a:xfrm>
          <a:noFill/>
          <a:ln/>
        </p:spPr>
        <p:txBody>
          <a:bodyPr/>
          <a:lstStyle/>
          <a:p>
            <a:pPr marL="323850" indent="-323850" defTabSz="849313">
              <a:buFont typeface="Symbol" pitchFamily="18" charset="2"/>
              <a:buNone/>
              <a:tabLst>
                <a:tab pos="284163" algn="l"/>
                <a:tab pos="512763" algn="l"/>
              </a:tabLst>
            </a:pPr>
            <a:r>
              <a:rPr lang="de-DE" dirty="0"/>
              <a:t>Corner points</a:t>
            </a:r>
            <a:endParaRPr lang="en-US" altLang="zh-CN" dirty="0">
              <a:ea typeface="宋体" charset="-122"/>
            </a:endParaRPr>
          </a:p>
        </p:txBody>
      </p:sp>
      <p:sp>
        <p:nvSpPr>
          <p:cNvPr id="674821" name="Freeform 5"/>
          <p:cNvSpPr>
            <a:spLocks/>
          </p:cNvSpPr>
          <p:nvPr/>
        </p:nvSpPr>
        <p:spPr bwMode="auto">
          <a:xfrm>
            <a:off x="4408488" y="2924175"/>
            <a:ext cx="1157287" cy="1162050"/>
          </a:xfrm>
          <a:custGeom>
            <a:avLst/>
            <a:gdLst>
              <a:gd name="T0" fmla="*/ 0 w 729"/>
              <a:gd name="T1" fmla="*/ 0 h 732"/>
              <a:gd name="T2" fmla="*/ 0 w 729"/>
              <a:gd name="T3" fmla="*/ 297 h 732"/>
              <a:gd name="T4" fmla="*/ 432 w 729"/>
              <a:gd name="T5" fmla="*/ 297 h 732"/>
              <a:gd name="T6" fmla="*/ 432 w 729"/>
              <a:gd name="T7" fmla="*/ 732 h 732"/>
              <a:gd name="T8" fmla="*/ 729 w 729"/>
              <a:gd name="T9" fmla="*/ 732 h 732"/>
              <a:gd name="T10" fmla="*/ 729 w 729"/>
              <a:gd name="T11" fmla="*/ 0 h 732"/>
              <a:gd name="T12" fmla="*/ 0 w 729"/>
              <a:gd name="T13" fmla="*/ 0 h 732"/>
            </a:gdLst>
            <a:ahLst/>
            <a:cxnLst>
              <a:cxn ang="0">
                <a:pos x="T0" y="T1"/>
              </a:cxn>
              <a:cxn ang="0">
                <a:pos x="T2" y="T3"/>
              </a:cxn>
              <a:cxn ang="0">
                <a:pos x="T4" y="T5"/>
              </a:cxn>
              <a:cxn ang="0">
                <a:pos x="T6" y="T7"/>
              </a:cxn>
              <a:cxn ang="0">
                <a:pos x="T8" y="T9"/>
              </a:cxn>
              <a:cxn ang="0">
                <a:pos x="T10" y="T11"/>
              </a:cxn>
              <a:cxn ang="0">
                <a:pos x="T12" y="T13"/>
              </a:cxn>
            </a:cxnLst>
            <a:rect l="0" t="0" r="r" b="b"/>
            <a:pathLst>
              <a:path w="729" h="732">
                <a:moveTo>
                  <a:pt x="0" y="0"/>
                </a:moveTo>
                <a:lnTo>
                  <a:pt x="0" y="297"/>
                </a:lnTo>
                <a:lnTo>
                  <a:pt x="432" y="297"/>
                </a:lnTo>
                <a:lnTo>
                  <a:pt x="432" y="732"/>
                </a:lnTo>
                <a:lnTo>
                  <a:pt x="729" y="732"/>
                </a:lnTo>
                <a:lnTo>
                  <a:pt x="729" y="0"/>
                </a:lnTo>
                <a:lnTo>
                  <a:pt x="0" y="0"/>
                </a:lnTo>
                <a:close/>
              </a:path>
            </a:pathLst>
          </a:custGeom>
          <a:solidFill>
            <a:srgbClr val="C0C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22" name="Text Box 6"/>
          <p:cNvSpPr txBox="1">
            <a:spLocks noChangeArrowheads="1"/>
          </p:cNvSpPr>
          <p:nvPr/>
        </p:nvSpPr>
        <p:spPr bwMode="auto">
          <a:xfrm>
            <a:off x="2503488" y="4471988"/>
            <a:ext cx="3111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50000"/>
              </a:spcBef>
            </a:pPr>
            <a:r>
              <a:rPr lang="de-DE" sz="1800"/>
              <a:t>5</a:t>
            </a:r>
            <a:endParaRPr lang="en-US" altLang="zh-CN" sz="1800">
              <a:ea typeface="宋体" charset="-122"/>
            </a:endParaRPr>
          </a:p>
        </p:txBody>
      </p:sp>
      <p:sp>
        <p:nvSpPr>
          <p:cNvPr id="674823" name="Text Box 7"/>
          <p:cNvSpPr txBox="1">
            <a:spLocks noChangeArrowheads="1"/>
          </p:cNvSpPr>
          <p:nvPr/>
        </p:nvSpPr>
        <p:spPr bwMode="auto">
          <a:xfrm>
            <a:off x="1968500" y="4144963"/>
            <a:ext cx="3111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50000"/>
              </a:spcBef>
            </a:pPr>
            <a:r>
              <a:rPr lang="de-DE" sz="1800"/>
              <a:t>2</a:t>
            </a:r>
            <a:endParaRPr lang="en-US" altLang="zh-CN" sz="1800">
              <a:ea typeface="宋体" charset="-122"/>
            </a:endParaRPr>
          </a:p>
        </p:txBody>
      </p:sp>
      <p:sp>
        <p:nvSpPr>
          <p:cNvPr id="674824" name="Rectangle 8"/>
          <p:cNvSpPr>
            <a:spLocks noChangeArrowheads="1"/>
          </p:cNvSpPr>
          <p:nvPr/>
        </p:nvSpPr>
        <p:spPr bwMode="auto">
          <a:xfrm rot="5400000">
            <a:off x="2235994" y="3137694"/>
            <a:ext cx="828675" cy="357187"/>
          </a:xfrm>
          <a:prstGeom prst="rect">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74825" name="Text Box 9"/>
          <p:cNvSpPr txBox="1">
            <a:spLocks noChangeArrowheads="1"/>
          </p:cNvSpPr>
          <p:nvPr/>
        </p:nvSpPr>
        <p:spPr bwMode="auto">
          <a:xfrm>
            <a:off x="2492375" y="3679825"/>
            <a:ext cx="3111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50000"/>
              </a:spcBef>
            </a:pPr>
            <a:r>
              <a:rPr lang="de-DE" sz="1800"/>
              <a:t>2</a:t>
            </a:r>
            <a:endParaRPr lang="en-US" altLang="zh-CN" sz="1800">
              <a:ea typeface="宋体" charset="-122"/>
            </a:endParaRPr>
          </a:p>
        </p:txBody>
      </p:sp>
      <p:sp>
        <p:nvSpPr>
          <p:cNvPr id="674826" name="Text Box 10"/>
          <p:cNvSpPr txBox="1">
            <a:spLocks noChangeArrowheads="1"/>
          </p:cNvSpPr>
          <p:nvPr/>
        </p:nvSpPr>
        <p:spPr bwMode="auto">
          <a:xfrm>
            <a:off x="2211388" y="3122613"/>
            <a:ext cx="3111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50000"/>
              </a:spcBef>
            </a:pPr>
            <a:r>
              <a:rPr lang="de-DE" sz="1800"/>
              <a:t>5</a:t>
            </a:r>
            <a:endParaRPr lang="en-US" altLang="zh-CN" sz="1800">
              <a:ea typeface="宋体" charset="-122"/>
            </a:endParaRPr>
          </a:p>
        </p:txBody>
      </p:sp>
      <p:sp>
        <p:nvSpPr>
          <p:cNvPr id="674827" name="Rectangle 11"/>
          <p:cNvSpPr>
            <a:spLocks noChangeArrowheads="1"/>
          </p:cNvSpPr>
          <p:nvPr/>
        </p:nvSpPr>
        <p:spPr bwMode="auto">
          <a:xfrm>
            <a:off x="2244725" y="4152900"/>
            <a:ext cx="827088" cy="357188"/>
          </a:xfrm>
          <a:prstGeom prst="rect">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74828" name="Freeform 12"/>
          <p:cNvSpPr>
            <a:spLocks/>
          </p:cNvSpPr>
          <p:nvPr/>
        </p:nvSpPr>
        <p:spPr bwMode="auto">
          <a:xfrm rot="-459772">
            <a:off x="3097213" y="4119563"/>
            <a:ext cx="1927225" cy="117475"/>
          </a:xfrm>
          <a:custGeom>
            <a:avLst/>
            <a:gdLst>
              <a:gd name="T0" fmla="*/ 0 w 1542"/>
              <a:gd name="T1" fmla="*/ 188 h 188"/>
              <a:gd name="T2" fmla="*/ 771 w 1542"/>
              <a:gd name="T3" fmla="*/ 7 h 188"/>
              <a:gd name="T4" fmla="*/ 1542 w 1542"/>
              <a:gd name="T5" fmla="*/ 143 h 188"/>
            </a:gdLst>
            <a:ahLst/>
            <a:cxnLst>
              <a:cxn ang="0">
                <a:pos x="T0" y="T1"/>
              </a:cxn>
              <a:cxn ang="0">
                <a:pos x="T2" y="T3"/>
              </a:cxn>
              <a:cxn ang="0">
                <a:pos x="T4" y="T5"/>
              </a:cxn>
            </a:cxnLst>
            <a:rect l="0" t="0" r="r" b="b"/>
            <a:pathLst>
              <a:path w="1542" h="188">
                <a:moveTo>
                  <a:pt x="0" y="188"/>
                </a:moveTo>
                <a:cubicBezTo>
                  <a:pt x="257" y="101"/>
                  <a:pt x="514" y="14"/>
                  <a:pt x="771" y="7"/>
                </a:cubicBezTo>
                <a:cubicBezTo>
                  <a:pt x="1028" y="0"/>
                  <a:pt x="1285" y="71"/>
                  <a:pt x="1542" y="143"/>
                </a:cubicBezTo>
              </a:path>
            </a:pathLst>
          </a:custGeom>
          <a:noFill/>
          <a:ln w="50800" cmpd="sng">
            <a:solidFill>
              <a:srgbClr val="B2B2B2"/>
            </a:solidFill>
            <a:round/>
            <a:headEnd type="none" w="lg" len="lg"/>
            <a:tailEnd type="stealth" w="lg" len="lg"/>
          </a:ln>
          <a:effectLst/>
          <a:extLst>
            <a:ext uri="{909E8E84-426E-40DD-AFC4-6F175D3DCCD1}">
              <a14:hiddenFill xmlns:a14="http://schemas.microsoft.com/office/drawing/2010/main">
                <a:solidFill>
                  <a:srgbClr val="EFEFE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29" name="Freeform 13"/>
          <p:cNvSpPr>
            <a:spLocks/>
          </p:cNvSpPr>
          <p:nvPr/>
        </p:nvSpPr>
        <p:spPr bwMode="auto">
          <a:xfrm>
            <a:off x="2874963" y="3300413"/>
            <a:ext cx="1466850" cy="115887"/>
          </a:xfrm>
          <a:custGeom>
            <a:avLst/>
            <a:gdLst>
              <a:gd name="T0" fmla="*/ 0 w 1542"/>
              <a:gd name="T1" fmla="*/ 188 h 188"/>
              <a:gd name="T2" fmla="*/ 771 w 1542"/>
              <a:gd name="T3" fmla="*/ 7 h 188"/>
              <a:gd name="T4" fmla="*/ 1542 w 1542"/>
              <a:gd name="T5" fmla="*/ 143 h 188"/>
            </a:gdLst>
            <a:ahLst/>
            <a:cxnLst>
              <a:cxn ang="0">
                <a:pos x="T0" y="T1"/>
              </a:cxn>
              <a:cxn ang="0">
                <a:pos x="T2" y="T3"/>
              </a:cxn>
              <a:cxn ang="0">
                <a:pos x="T4" y="T5"/>
              </a:cxn>
            </a:cxnLst>
            <a:rect l="0" t="0" r="r" b="b"/>
            <a:pathLst>
              <a:path w="1542" h="188">
                <a:moveTo>
                  <a:pt x="0" y="188"/>
                </a:moveTo>
                <a:cubicBezTo>
                  <a:pt x="257" y="101"/>
                  <a:pt x="514" y="14"/>
                  <a:pt x="771" y="7"/>
                </a:cubicBezTo>
                <a:cubicBezTo>
                  <a:pt x="1028" y="0"/>
                  <a:pt x="1285" y="71"/>
                  <a:pt x="1542" y="143"/>
                </a:cubicBezTo>
              </a:path>
            </a:pathLst>
          </a:custGeom>
          <a:noFill/>
          <a:ln w="50800" cmpd="sng">
            <a:solidFill>
              <a:srgbClr val="B2B2B2"/>
            </a:solidFill>
            <a:round/>
            <a:headEnd type="none" w="lg" len="lg"/>
            <a:tailEnd type="stealth" w="lg" len="lg"/>
          </a:ln>
          <a:effectLst/>
          <a:extLst>
            <a:ext uri="{909E8E84-426E-40DD-AFC4-6F175D3DCCD1}">
              <a14:hiddenFill xmlns:a14="http://schemas.microsoft.com/office/drawing/2010/main">
                <a:solidFill>
                  <a:srgbClr val="EFEFE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30" name="Text Box 14"/>
          <p:cNvSpPr txBox="1">
            <a:spLocks noChangeArrowheads="1"/>
          </p:cNvSpPr>
          <p:nvPr/>
        </p:nvSpPr>
        <p:spPr bwMode="auto">
          <a:xfrm>
            <a:off x="4254500" y="4560888"/>
            <a:ext cx="3111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50000"/>
              </a:spcBef>
            </a:pPr>
            <a:r>
              <a:rPr lang="de-DE" sz="1800"/>
              <a:t>2</a:t>
            </a:r>
            <a:endParaRPr lang="en-US" altLang="zh-CN" sz="1800">
              <a:ea typeface="宋体" charset="-122"/>
            </a:endParaRPr>
          </a:p>
        </p:txBody>
      </p:sp>
      <p:sp>
        <p:nvSpPr>
          <p:cNvPr id="674831" name="Text Box 15"/>
          <p:cNvSpPr txBox="1">
            <a:spLocks noChangeArrowheads="1"/>
          </p:cNvSpPr>
          <p:nvPr/>
        </p:nvSpPr>
        <p:spPr bwMode="auto">
          <a:xfrm>
            <a:off x="4937125" y="4560888"/>
            <a:ext cx="3111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50000"/>
              </a:spcBef>
            </a:pPr>
            <a:r>
              <a:rPr lang="de-DE" sz="1800"/>
              <a:t>5</a:t>
            </a:r>
            <a:endParaRPr lang="en-US" altLang="zh-CN" sz="1800">
              <a:ea typeface="宋体" charset="-122"/>
            </a:endParaRPr>
          </a:p>
        </p:txBody>
      </p:sp>
      <p:sp>
        <p:nvSpPr>
          <p:cNvPr id="674832" name="Text Box 16"/>
          <p:cNvSpPr txBox="1">
            <a:spLocks noChangeArrowheads="1"/>
          </p:cNvSpPr>
          <p:nvPr/>
        </p:nvSpPr>
        <p:spPr bwMode="auto">
          <a:xfrm>
            <a:off x="3609975" y="3898900"/>
            <a:ext cx="3111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50000"/>
              </a:spcBef>
            </a:pPr>
            <a:r>
              <a:rPr lang="de-DE" sz="1800"/>
              <a:t>2</a:t>
            </a:r>
            <a:endParaRPr lang="en-US" altLang="zh-CN" sz="1800">
              <a:ea typeface="宋体" charset="-122"/>
            </a:endParaRPr>
          </a:p>
        </p:txBody>
      </p:sp>
      <p:sp>
        <p:nvSpPr>
          <p:cNvPr id="674833" name="Text Box 17"/>
          <p:cNvSpPr txBox="1">
            <a:spLocks noChangeArrowheads="1"/>
          </p:cNvSpPr>
          <p:nvPr/>
        </p:nvSpPr>
        <p:spPr bwMode="auto">
          <a:xfrm>
            <a:off x="3614738" y="3213100"/>
            <a:ext cx="3111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50000"/>
              </a:spcBef>
            </a:pPr>
            <a:r>
              <a:rPr lang="de-DE" sz="1800"/>
              <a:t>5</a:t>
            </a:r>
            <a:endParaRPr lang="en-US" altLang="zh-CN" sz="1800">
              <a:ea typeface="宋体" charset="-122"/>
            </a:endParaRPr>
          </a:p>
        </p:txBody>
      </p:sp>
      <p:sp>
        <p:nvSpPr>
          <p:cNvPr id="674834" name="Text Box 18"/>
          <p:cNvSpPr txBox="1">
            <a:spLocks noChangeArrowheads="1"/>
          </p:cNvSpPr>
          <p:nvPr/>
        </p:nvSpPr>
        <p:spPr bwMode="auto">
          <a:xfrm>
            <a:off x="5481638" y="4348163"/>
            <a:ext cx="3857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de-DE" sz="1800" b="1" i="1"/>
              <a:t>w</a:t>
            </a:r>
            <a:endParaRPr lang="en-US" altLang="zh-CN" sz="1800" b="1" i="1">
              <a:ea typeface="宋体" charset="-122"/>
            </a:endParaRPr>
          </a:p>
        </p:txBody>
      </p:sp>
      <p:sp>
        <p:nvSpPr>
          <p:cNvPr id="674835" name="Text Box 19"/>
          <p:cNvSpPr txBox="1">
            <a:spLocks noChangeArrowheads="1"/>
          </p:cNvSpPr>
          <p:nvPr/>
        </p:nvSpPr>
        <p:spPr bwMode="auto">
          <a:xfrm>
            <a:off x="3779838" y="2616200"/>
            <a:ext cx="344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de-DE" sz="1800" b="1" i="1"/>
              <a:t>h</a:t>
            </a:r>
            <a:endParaRPr lang="en-US" altLang="zh-CN" sz="1800" b="1" i="1">
              <a:ea typeface="宋体" charset="-122"/>
            </a:endParaRPr>
          </a:p>
        </p:txBody>
      </p:sp>
      <p:grpSp>
        <p:nvGrpSpPr>
          <p:cNvPr id="674836" name="Group 20"/>
          <p:cNvGrpSpPr>
            <a:grpSpLocks/>
          </p:cNvGrpSpPr>
          <p:nvPr/>
        </p:nvGrpSpPr>
        <p:grpSpPr bwMode="auto">
          <a:xfrm>
            <a:off x="3833813" y="2921000"/>
            <a:ext cx="1736725" cy="1736725"/>
            <a:chOff x="2769" y="2589"/>
            <a:chExt cx="1094" cy="1094"/>
          </a:xfrm>
        </p:grpSpPr>
        <p:grpSp>
          <p:nvGrpSpPr>
            <p:cNvPr id="674837" name="Group 21"/>
            <p:cNvGrpSpPr>
              <a:grpSpLocks/>
            </p:cNvGrpSpPr>
            <p:nvPr/>
          </p:nvGrpSpPr>
          <p:grpSpPr bwMode="auto">
            <a:xfrm>
              <a:off x="2769" y="3571"/>
              <a:ext cx="1094" cy="88"/>
              <a:chOff x="2769" y="3571"/>
              <a:chExt cx="1094" cy="88"/>
            </a:xfrm>
          </p:grpSpPr>
          <p:sp>
            <p:nvSpPr>
              <p:cNvPr id="674838" name="Line 22"/>
              <p:cNvSpPr>
                <a:spLocks noChangeShapeType="1"/>
              </p:cNvSpPr>
              <p:nvPr/>
            </p:nvSpPr>
            <p:spPr bwMode="auto">
              <a:xfrm>
                <a:off x="2769" y="3612"/>
                <a:ext cx="1094" cy="0"/>
              </a:xfrm>
              <a:prstGeom prst="line">
                <a:avLst/>
              </a:prstGeom>
              <a:noFill/>
              <a:ln w="222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39" name="Line 23"/>
              <p:cNvSpPr>
                <a:spLocks noChangeShapeType="1"/>
              </p:cNvSpPr>
              <p:nvPr/>
            </p:nvSpPr>
            <p:spPr bwMode="auto">
              <a:xfrm>
                <a:off x="2986" y="3571"/>
                <a:ext cx="0" cy="8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40" name="Line 24"/>
              <p:cNvSpPr>
                <a:spLocks noChangeShapeType="1"/>
              </p:cNvSpPr>
              <p:nvPr/>
            </p:nvSpPr>
            <p:spPr bwMode="auto">
              <a:xfrm>
                <a:off x="3130" y="3571"/>
                <a:ext cx="0" cy="8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41" name="Line 25"/>
              <p:cNvSpPr>
                <a:spLocks noChangeShapeType="1"/>
              </p:cNvSpPr>
              <p:nvPr/>
            </p:nvSpPr>
            <p:spPr bwMode="auto">
              <a:xfrm>
                <a:off x="3275" y="3572"/>
                <a:ext cx="0" cy="8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42" name="Line 26"/>
              <p:cNvSpPr>
                <a:spLocks noChangeShapeType="1"/>
              </p:cNvSpPr>
              <p:nvPr/>
            </p:nvSpPr>
            <p:spPr bwMode="auto">
              <a:xfrm>
                <a:off x="3419" y="3572"/>
                <a:ext cx="0" cy="8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43" name="Line 27"/>
              <p:cNvSpPr>
                <a:spLocks noChangeShapeType="1"/>
              </p:cNvSpPr>
              <p:nvPr/>
            </p:nvSpPr>
            <p:spPr bwMode="auto">
              <a:xfrm>
                <a:off x="3563" y="3572"/>
                <a:ext cx="0" cy="8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44" name="Line 28"/>
              <p:cNvSpPr>
                <a:spLocks noChangeShapeType="1"/>
              </p:cNvSpPr>
              <p:nvPr/>
            </p:nvSpPr>
            <p:spPr bwMode="auto">
              <a:xfrm>
                <a:off x="3708" y="3573"/>
                <a:ext cx="0" cy="8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74845" name="Group 29"/>
            <p:cNvGrpSpPr>
              <a:grpSpLocks/>
            </p:cNvGrpSpPr>
            <p:nvPr/>
          </p:nvGrpSpPr>
          <p:grpSpPr bwMode="auto">
            <a:xfrm>
              <a:off x="2799" y="2589"/>
              <a:ext cx="88" cy="1094"/>
              <a:chOff x="2799" y="2589"/>
              <a:chExt cx="88" cy="1094"/>
            </a:xfrm>
          </p:grpSpPr>
          <p:sp>
            <p:nvSpPr>
              <p:cNvPr id="674846" name="Line 30"/>
              <p:cNvSpPr>
                <a:spLocks noChangeShapeType="1"/>
              </p:cNvSpPr>
              <p:nvPr/>
            </p:nvSpPr>
            <p:spPr bwMode="auto">
              <a:xfrm rot="-5400000">
                <a:off x="2293" y="3136"/>
                <a:ext cx="1094" cy="0"/>
              </a:xfrm>
              <a:prstGeom prst="line">
                <a:avLst/>
              </a:prstGeom>
              <a:noFill/>
              <a:ln w="222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47" name="Line 31"/>
              <p:cNvSpPr>
                <a:spLocks noChangeShapeType="1"/>
              </p:cNvSpPr>
              <p:nvPr/>
            </p:nvSpPr>
            <p:spPr bwMode="auto">
              <a:xfrm rot="-5400000">
                <a:off x="2842" y="3423"/>
                <a:ext cx="0" cy="8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48" name="Line 32"/>
              <p:cNvSpPr>
                <a:spLocks noChangeShapeType="1"/>
              </p:cNvSpPr>
              <p:nvPr/>
            </p:nvSpPr>
            <p:spPr bwMode="auto">
              <a:xfrm rot="-5400000">
                <a:off x="2842" y="3279"/>
                <a:ext cx="0" cy="8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49" name="Line 33"/>
              <p:cNvSpPr>
                <a:spLocks noChangeShapeType="1"/>
              </p:cNvSpPr>
              <p:nvPr/>
            </p:nvSpPr>
            <p:spPr bwMode="auto">
              <a:xfrm rot="-5400000">
                <a:off x="2843" y="3134"/>
                <a:ext cx="0" cy="8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50" name="Line 34"/>
              <p:cNvSpPr>
                <a:spLocks noChangeShapeType="1"/>
              </p:cNvSpPr>
              <p:nvPr/>
            </p:nvSpPr>
            <p:spPr bwMode="auto">
              <a:xfrm rot="-5400000">
                <a:off x="2843" y="2990"/>
                <a:ext cx="0" cy="8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51" name="Line 35"/>
              <p:cNvSpPr>
                <a:spLocks noChangeShapeType="1"/>
              </p:cNvSpPr>
              <p:nvPr/>
            </p:nvSpPr>
            <p:spPr bwMode="auto">
              <a:xfrm rot="-5400000">
                <a:off x="2843" y="2846"/>
                <a:ext cx="0" cy="8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52" name="Line 36"/>
              <p:cNvSpPr>
                <a:spLocks noChangeShapeType="1"/>
              </p:cNvSpPr>
              <p:nvPr/>
            </p:nvSpPr>
            <p:spPr bwMode="auto">
              <a:xfrm rot="-5400000">
                <a:off x="2844" y="2701"/>
                <a:ext cx="0" cy="8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674853" name="Freeform 37"/>
          <p:cNvSpPr>
            <a:spLocks/>
          </p:cNvSpPr>
          <p:nvPr/>
        </p:nvSpPr>
        <p:spPr bwMode="auto">
          <a:xfrm>
            <a:off x="4408488" y="2924175"/>
            <a:ext cx="1162050" cy="1157288"/>
          </a:xfrm>
          <a:custGeom>
            <a:avLst/>
            <a:gdLst>
              <a:gd name="T0" fmla="*/ 0 w 732"/>
              <a:gd name="T1" fmla="*/ 0 h 729"/>
              <a:gd name="T2" fmla="*/ 0 w 732"/>
              <a:gd name="T3" fmla="*/ 297 h 729"/>
              <a:gd name="T4" fmla="*/ 429 w 732"/>
              <a:gd name="T5" fmla="*/ 297 h 729"/>
              <a:gd name="T6" fmla="*/ 429 w 732"/>
              <a:gd name="T7" fmla="*/ 729 h 729"/>
              <a:gd name="T8" fmla="*/ 732 w 732"/>
              <a:gd name="T9" fmla="*/ 729 h 729"/>
            </a:gdLst>
            <a:ahLst/>
            <a:cxnLst>
              <a:cxn ang="0">
                <a:pos x="T0" y="T1"/>
              </a:cxn>
              <a:cxn ang="0">
                <a:pos x="T2" y="T3"/>
              </a:cxn>
              <a:cxn ang="0">
                <a:pos x="T4" y="T5"/>
              </a:cxn>
              <a:cxn ang="0">
                <a:pos x="T6" y="T7"/>
              </a:cxn>
              <a:cxn ang="0">
                <a:pos x="T8" y="T9"/>
              </a:cxn>
            </a:cxnLst>
            <a:rect l="0" t="0" r="r" b="b"/>
            <a:pathLst>
              <a:path w="732" h="729">
                <a:moveTo>
                  <a:pt x="0" y="0"/>
                </a:moveTo>
                <a:lnTo>
                  <a:pt x="0" y="297"/>
                </a:lnTo>
                <a:lnTo>
                  <a:pt x="429" y="297"/>
                </a:lnTo>
                <a:lnTo>
                  <a:pt x="429" y="729"/>
                </a:lnTo>
                <a:lnTo>
                  <a:pt x="732" y="729"/>
                </a:lnTo>
              </a:path>
            </a:pathLst>
          </a:custGeom>
          <a:noFill/>
          <a:ln w="222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4854" name="Oval 38"/>
          <p:cNvSpPr>
            <a:spLocks noChangeArrowheads="1"/>
          </p:cNvSpPr>
          <p:nvPr/>
        </p:nvSpPr>
        <p:spPr bwMode="auto">
          <a:xfrm>
            <a:off x="4365625" y="3348038"/>
            <a:ext cx="88900" cy="88900"/>
          </a:xfrm>
          <a:prstGeom prst="ellipse">
            <a:avLst/>
          </a:prstGeom>
          <a:solidFill>
            <a:srgbClr val="CC0000"/>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4855" name="Oval 39"/>
          <p:cNvSpPr>
            <a:spLocks noChangeArrowheads="1"/>
          </p:cNvSpPr>
          <p:nvPr/>
        </p:nvSpPr>
        <p:spPr bwMode="auto">
          <a:xfrm>
            <a:off x="5048250" y="4035425"/>
            <a:ext cx="88900" cy="88900"/>
          </a:xfrm>
          <a:prstGeom prst="ellipse">
            <a:avLst/>
          </a:prstGeom>
          <a:solidFill>
            <a:srgbClr val="CC0000"/>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419864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AA1467AA-31EC-409E-B877-A171E60E9E98}" type="slidenum">
              <a:rPr lang="en-US" altLang="de-DE"/>
              <a:pPr/>
              <a:t>26</a:t>
            </a:fld>
            <a:endParaRPr lang="en-US" altLang="de-DE"/>
          </a:p>
        </p:txBody>
      </p:sp>
      <p:sp>
        <p:nvSpPr>
          <p:cNvPr id="675844" name="Rectangle 4"/>
          <p:cNvSpPr>
            <a:spLocks noGrp="1" noChangeArrowheads="1"/>
          </p:cNvSpPr>
          <p:nvPr>
            <p:ph type="body" idx="1"/>
          </p:nvPr>
        </p:nvSpPr>
        <p:spPr>
          <a:xfrm>
            <a:off x="700088" y="533401"/>
            <a:ext cx="8193087" cy="5703888"/>
          </a:xfrm>
          <a:noFill/>
          <a:ln/>
        </p:spPr>
        <p:txBody>
          <a:bodyPr>
            <a:normAutofit fontScale="70000" lnSpcReduction="20000"/>
          </a:bodyPr>
          <a:lstStyle/>
          <a:p>
            <a:pPr marL="323850" indent="-323850" defTabSz="849313">
              <a:buFont typeface="Symbol" pitchFamily="18" charset="2"/>
              <a:buNone/>
              <a:tabLst>
                <a:tab pos="284163" algn="l"/>
                <a:tab pos="512763" algn="l"/>
              </a:tabLst>
            </a:pPr>
            <a:r>
              <a:rPr lang="de-DE" sz="5100" dirty="0" smtClean="0"/>
              <a:t>Algorithm</a:t>
            </a:r>
            <a:endParaRPr lang="en-US" altLang="zh-CN" sz="5700" dirty="0">
              <a:ea typeface="宋体" charset="-122"/>
            </a:endParaRPr>
          </a:p>
          <a:p>
            <a:pPr marL="323850" indent="-323850" defTabSz="849313">
              <a:buFont typeface="Symbol" pitchFamily="18" charset="2"/>
              <a:buNone/>
              <a:tabLst>
                <a:tab pos="284163" algn="l"/>
                <a:tab pos="512763" algn="l"/>
              </a:tabLst>
            </a:pPr>
            <a:endParaRPr lang="en-US" altLang="zh-CN" b="1" dirty="0">
              <a:ea typeface="宋体" charset="-122"/>
            </a:endParaRPr>
          </a:p>
          <a:p>
            <a:pPr marL="0" indent="-323850" defTabSz="849313">
              <a:spcBef>
                <a:spcPts val="0"/>
              </a:spcBef>
              <a:buFont typeface="Symbol" pitchFamily="18" charset="2"/>
              <a:buNone/>
              <a:tabLst>
                <a:tab pos="284163" algn="l"/>
                <a:tab pos="512763" algn="l"/>
              </a:tabLst>
            </a:pPr>
            <a:r>
              <a:rPr lang="en-US" altLang="zh-CN" sz="3400" dirty="0">
                <a:ea typeface="宋体" charset="-122"/>
              </a:rPr>
              <a:t>This algorithm finds the </a:t>
            </a:r>
            <a:r>
              <a:rPr lang="en-US" altLang="zh-CN" sz="3400" b="1" dirty="0">
                <a:ea typeface="宋体" charset="-122"/>
              </a:rPr>
              <a:t>minimum floorplan area </a:t>
            </a:r>
            <a:r>
              <a:rPr lang="en-US" altLang="zh-CN" sz="3400" dirty="0">
                <a:ea typeface="宋体" charset="-122"/>
              </a:rPr>
              <a:t>for a </a:t>
            </a:r>
            <a:r>
              <a:rPr lang="en-US" altLang="zh-CN" sz="3400" dirty="0" smtClean="0">
                <a:ea typeface="宋体" charset="-122"/>
              </a:rPr>
              <a:t>given slicing </a:t>
            </a:r>
            <a:r>
              <a:rPr lang="en-US" altLang="zh-CN" sz="3400" dirty="0">
                <a:ea typeface="宋体" charset="-122"/>
              </a:rPr>
              <a:t>floorplan </a:t>
            </a:r>
            <a:r>
              <a:rPr lang="en-US" altLang="zh-CN" sz="3400" dirty="0" smtClean="0">
                <a:ea typeface="宋体" charset="-122"/>
              </a:rPr>
              <a:t>in</a:t>
            </a:r>
          </a:p>
          <a:p>
            <a:pPr marL="0" indent="-323850" defTabSz="849313">
              <a:spcBef>
                <a:spcPts val="0"/>
              </a:spcBef>
              <a:buFont typeface="Symbol" pitchFamily="18" charset="2"/>
              <a:buNone/>
              <a:tabLst>
                <a:tab pos="284163" algn="l"/>
                <a:tab pos="512763" algn="l"/>
              </a:tabLst>
            </a:pPr>
            <a:endParaRPr lang="en-US" altLang="zh-CN" sz="3400" dirty="0">
              <a:ea typeface="宋体" charset="-122"/>
            </a:endParaRPr>
          </a:p>
          <a:p>
            <a:pPr marL="0" indent="-323850" defTabSz="849313">
              <a:spcBef>
                <a:spcPts val="0"/>
              </a:spcBef>
              <a:buFont typeface="Symbol" pitchFamily="18" charset="2"/>
              <a:buNone/>
              <a:tabLst>
                <a:tab pos="284163" algn="l"/>
                <a:tab pos="512763" algn="l"/>
              </a:tabLst>
            </a:pPr>
            <a:r>
              <a:rPr lang="en-US" altLang="zh-CN" sz="3400" dirty="0" smtClean="0">
                <a:ea typeface="宋体" charset="-122"/>
              </a:rPr>
              <a:t>polynomial </a:t>
            </a:r>
            <a:r>
              <a:rPr lang="en-US" altLang="zh-CN" sz="3400" dirty="0">
                <a:ea typeface="宋体" charset="-122"/>
              </a:rPr>
              <a:t>time. For non-slicing floorplans, the problem is NP-hard.</a:t>
            </a:r>
          </a:p>
          <a:p>
            <a:pPr marL="323850" indent="-323850" defTabSz="849313">
              <a:buFont typeface="Symbol" pitchFamily="18" charset="2"/>
              <a:buNone/>
              <a:tabLst>
                <a:tab pos="284163" algn="l"/>
                <a:tab pos="512763" algn="l"/>
              </a:tabLst>
            </a:pPr>
            <a:endParaRPr lang="en-US" altLang="zh-CN" sz="3400" dirty="0">
              <a:ea typeface="宋体" charset="-122"/>
            </a:endParaRPr>
          </a:p>
          <a:p>
            <a:pPr marL="323850" indent="-323850" defTabSz="849313">
              <a:tabLst>
                <a:tab pos="284163" algn="l"/>
                <a:tab pos="512763" algn="l"/>
              </a:tabLst>
            </a:pPr>
            <a:r>
              <a:rPr lang="en-US" altLang="zh-CN" sz="3400" dirty="0">
                <a:ea typeface="宋体" charset="-122"/>
              </a:rPr>
              <a:t>Construct the shape functions of all individual blocks</a:t>
            </a:r>
            <a:br>
              <a:rPr lang="en-US" altLang="zh-CN" sz="3400" dirty="0">
                <a:ea typeface="宋体" charset="-122"/>
              </a:rPr>
            </a:br>
            <a:endParaRPr lang="en-US" altLang="zh-CN" sz="3400" dirty="0">
              <a:ea typeface="宋体" charset="-122"/>
            </a:endParaRPr>
          </a:p>
          <a:p>
            <a:pPr marL="323850" indent="-323850" defTabSz="849313">
              <a:tabLst>
                <a:tab pos="284163" algn="l"/>
                <a:tab pos="512763" algn="l"/>
              </a:tabLst>
            </a:pPr>
            <a:r>
              <a:rPr lang="en-US" altLang="zh-CN" sz="3400" dirty="0">
                <a:ea typeface="宋体" charset="-122"/>
              </a:rPr>
              <a:t>Bottom up: Determine the shape function of the top-level floorplan </a:t>
            </a:r>
            <a:br>
              <a:rPr lang="en-US" altLang="zh-CN" sz="3400" dirty="0">
                <a:ea typeface="宋体" charset="-122"/>
              </a:rPr>
            </a:br>
            <a:r>
              <a:rPr lang="en-US" altLang="zh-CN" sz="3400" dirty="0">
                <a:ea typeface="宋体" charset="-122"/>
              </a:rPr>
              <a:t>from the shape functions of the individual blocks</a:t>
            </a:r>
            <a:br>
              <a:rPr lang="en-US" altLang="zh-CN" sz="3400" dirty="0">
                <a:ea typeface="宋体" charset="-122"/>
              </a:rPr>
            </a:br>
            <a:endParaRPr lang="en-US" altLang="zh-CN" sz="3400" dirty="0">
              <a:ea typeface="宋体" charset="-122"/>
            </a:endParaRPr>
          </a:p>
          <a:p>
            <a:pPr marL="323850" indent="-323850" defTabSz="849313">
              <a:tabLst>
                <a:tab pos="284163" algn="l"/>
                <a:tab pos="512763" algn="l"/>
              </a:tabLst>
            </a:pPr>
            <a:r>
              <a:rPr lang="en-US" altLang="zh-CN" sz="3400" dirty="0">
                <a:ea typeface="宋体" charset="-122"/>
              </a:rPr>
              <a:t>Top down: From the corner point that corresponds to the minimum top-level floorplan area, trace back to each block’s shape function to find that block’s dimensions and location.</a:t>
            </a:r>
          </a:p>
        </p:txBody>
      </p:sp>
    </p:spTree>
    <p:extLst>
      <p:ext uri="{BB962C8B-B14F-4D97-AF65-F5344CB8AC3E}">
        <p14:creationId xmlns:p14="http://schemas.microsoft.com/office/powerpoint/2010/main" val="33261903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75844">
                                            <p:txEl>
                                              <p:pRg st="6" end="6"/>
                                            </p:txEl>
                                          </p:spTgt>
                                        </p:tgtEl>
                                        <p:attrNameLst>
                                          <p:attrName>style.visibility</p:attrName>
                                        </p:attrNameLst>
                                      </p:cBhvr>
                                      <p:to>
                                        <p:strVal val="visible"/>
                                      </p:to>
                                    </p:set>
                                    <p:animEffect transition="in" filter="dissolve">
                                      <p:cBhvr>
                                        <p:cTn id="7" dur="500"/>
                                        <p:tgtEl>
                                          <p:spTgt spid="675844">
                                            <p:txEl>
                                              <p:pRg st="6" end="6"/>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675844">
                                            <p:txEl>
                                              <p:pRg st="7" end="7"/>
                                            </p:txEl>
                                          </p:spTgt>
                                        </p:tgtEl>
                                        <p:attrNameLst>
                                          <p:attrName>style.visibility</p:attrName>
                                        </p:attrNameLst>
                                      </p:cBhvr>
                                      <p:to>
                                        <p:strVal val="visible"/>
                                      </p:to>
                                    </p:set>
                                    <p:animEffect transition="in" filter="dissolve">
                                      <p:cBhvr>
                                        <p:cTn id="12" dur="500"/>
                                        <p:tgtEl>
                                          <p:spTgt spid="675844">
                                            <p:txEl>
                                              <p:pRg st="7" end="7"/>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675844">
                                            <p:txEl>
                                              <p:pRg st="8" end="8"/>
                                            </p:txEl>
                                          </p:spTgt>
                                        </p:tgtEl>
                                        <p:attrNameLst>
                                          <p:attrName>style.visibility</p:attrName>
                                        </p:attrNameLst>
                                      </p:cBhvr>
                                      <p:to>
                                        <p:strVal val="visible"/>
                                      </p:to>
                                    </p:set>
                                    <p:animEffect transition="in" filter="dissolve">
                                      <p:cBhvr>
                                        <p:cTn id="17" dur="500"/>
                                        <p:tgtEl>
                                          <p:spTgt spid="67584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ide Number Placeholder 3"/>
          <p:cNvSpPr>
            <a:spLocks noGrp="1"/>
          </p:cNvSpPr>
          <p:nvPr>
            <p:ph type="sldNum" sz="quarter" idx="10"/>
          </p:nvPr>
        </p:nvSpPr>
        <p:spPr/>
        <p:txBody>
          <a:bodyPr/>
          <a:lstStyle/>
          <a:p>
            <a:fld id="{5341929E-EA7E-4BAE-A5CC-82BAFD8A881D}" type="slidenum">
              <a:rPr lang="en-US" altLang="de-DE"/>
              <a:pPr/>
              <a:t>27</a:t>
            </a:fld>
            <a:endParaRPr lang="en-US" altLang="de-DE"/>
          </a:p>
        </p:txBody>
      </p:sp>
      <p:sp>
        <p:nvSpPr>
          <p:cNvPr id="677891" name="Text Box 3"/>
          <p:cNvSpPr txBox="1">
            <a:spLocks noChangeArrowheads="1"/>
          </p:cNvSpPr>
          <p:nvPr/>
        </p:nvSpPr>
        <p:spPr bwMode="auto">
          <a:xfrm>
            <a:off x="3722688" y="51546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77892" name="Text Box 4"/>
          <p:cNvSpPr txBox="1">
            <a:spLocks noChangeArrowheads="1"/>
          </p:cNvSpPr>
          <p:nvPr/>
        </p:nvSpPr>
        <p:spPr bwMode="auto">
          <a:xfrm>
            <a:off x="3098800" y="4756150"/>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77893" name="Text Box 5"/>
          <p:cNvSpPr txBox="1">
            <a:spLocks noChangeArrowheads="1"/>
          </p:cNvSpPr>
          <p:nvPr/>
        </p:nvSpPr>
        <p:spPr bwMode="auto">
          <a:xfrm>
            <a:off x="1989138" y="5154613"/>
            <a:ext cx="300037"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77894" name="Text Box 6"/>
          <p:cNvSpPr txBox="1">
            <a:spLocks noChangeArrowheads="1"/>
          </p:cNvSpPr>
          <p:nvPr/>
        </p:nvSpPr>
        <p:spPr bwMode="auto">
          <a:xfrm>
            <a:off x="1608138" y="44688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77895" name="Text Box 7"/>
          <p:cNvSpPr txBox="1">
            <a:spLocks noChangeArrowheads="1"/>
          </p:cNvSpPr>
          <p:nvPr/>
        </p:nvSpPr>
        <p:spPr bwMode="auto">
          <a:xfrm>
            <a:off x="693738" y="4087813"/>
            <a:ext cx="987425" cy="354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a:t>Block </a:t>
            </a:r>
            <a:r>
              <a:rPr lang="de-DE" i="1"/>
              <a:t>B</a:t>
            </a:r>
            <a:r>
              <a:rPr lang="de-DE"/>
              <a:t>:</a:t>
            </a:r>
            <a:endParaRPr lang="en-US" altLang="zh-CN">
              <a:ea typeface="宋体" charset="-122"/>
            </a:endParaRPr>
          </a:p>
        </p:txBody>
      </p:sp>
      <p:sp>
        <p:nvSpPr>
          <p:cNvPr id="677896" name="Text Box 8"/>
          <p:cNvSpPr txBox="1">
            <a:spLocks noChangeArrowheads="1"/>
          </p:cNvSpPr>
          <p:nvPr/>
        </p:nvSpPr>
        <p:spPr bwMode="auto">
          <a:xfrm>
            <a:off x="693738" y="2511425"/>
            <a:ext cx="1047750"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a:t>Block </a:t>
            </a:r>
            <a:r>
              <a:rPr lang="de-DE" i="1"/>
              <a:t>A</a:t>
            </a:r>
            <a:r>
              <a:rPr lang="de-DE"/>
              <a:t>: </a:t>
            </a:r>
            <a:endParaRPr lang="en-US" altLang="zh-CN">
              <a:ea typeface="宋体" charset="-122"/>
            </a:endParaRPr>
          </a:p>
        </p:txBody>
      </p:sp>
      <p:sp>
        <p:nvSpPr>
          <p:cNvPr id="677897" name="Text Box 9"/>
          <p:cNvSpPr txBox="1">
            <a:spLocks noChangeArrowheads="1"/>
          </p:cNvSpPr>
          <p:nvPr/>
        </p:nvSpPr>
        <p:spPr bwMode="auto">
          <a:xfrm>
            <a:off x="1608138" y="3095625"/>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5</a:t>
            </a:r>
            <a:endParaRPr lang="en-US" altLang="zh-CN" sz="1500">
              <a:ea typeface="宋体" charset="-122"/>
            </a:endParaRPr>
          </a:p>
        </p:txBody>
      </p:sp>
      <p:sp>
        <p:nvSpPr>
          <p:cNvPr id="677898" name="Text Box 10"/>
          <p:cNvSpPr txBox="1">
            <a:spLocks noChangeArrowheads="1"/>
          </p:cNvSpPr>
          <p:nvPr/>
        </p:nvSpPr>
        <p:spPr bwMode="auto">
          <a:xfrm>
            <a:off x="3589338" y="2792413"/>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5</a:t>
            </a:r>
            <a:endParaRPr lang="en-US" altLang="zh-CN" sz="1500">
              <a:ea typeface="宋体" charset="-122"/>
            </a:endParaRPr>
          </a:p>
        </p:txBody>
      </p:sp>
      <p:sp>
        <p:nvSpPr>
          <p:cNvPr id="677899" name="Text Box 11"/>
          <p:cNvSpPr txBox="1">
            <a:spLocks noChangeArrowheads="1"/>
          </p:cNvSpPr>
          <p:nvPr/>
        </p:nvSpPr>
        <p:spPr bwMode="auto">
          <a:xfrm>
            <a:off x="2141538" y="2259013"/>
            <a:ext cx="300037"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3</a:t>
            </a:r>
            <a:endParaRPr lang="en-US" altLang="zh-CN" sz="1500">
              <a:ea typeface="宋体" charset="-122"/>
            </a:endParaRPr>
          </a:p>
        </p:txBody>
      </p:sp>
      <p:sp>
        <p:nvSpPr>
          <p:cNvPr id="677900" name="Text Box 12"/>
          <p:cNvSpPr txBox="1">
            <a:spLocks noChangeArrowheads="1"/>
          </p:cNvSpPr>
          <p:nvPr/>
        </p:nvSpPr>
        <p:spPr bwMode="auto">
          <a:xfrm>
            <a:off x="2827338" y="3308350"/>
            <a:ext cx="300037"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3</a:t>
            </a:r>
            <a:endParaRPr lang="en-US" altLang="zh-CN" sz="1500">
              <a:ea typeface="宋体" charset="-122"/>
            </a:endParaRPr>
          </a:p>
        </p:txBody>
      </p:sp>
      <p:sp>
        <p:nvSpPr>
          <p:cNvPr id="677901" name="Rectangle 13"/>
          <p:cNvSpPr>
            <a:spLocks noChangeArrowheads="1"/>
          </p:cNvSpPr>
          <p:nvPr/>
        </p:nvSpPr>
        <p:spPr bwMode="auto">
          <a:xfrm>
            <a:off x="1908175" y="2551113"/>
            <a:ext cx="766763" cy="1277937"/>
          </a:xfrm>
          <a:prstGeom prst="rect">
            <a:avLst/>
          </a:prstGeom>
          <a:solidFill>
            <a:srgbClr val="808080"/>
          </a:solidFill>
          <a:ln w="0">
            <a:solidFill>
              <a:srgbClr val="808080"/>
            </a:solidFill>
            <a:miter lim="800000"/>
            <a:headEnd/>
            <a:tailEnd/>
          </a:ln>
        </p:spPr>
        <p:txBody>
          <a:bodyPr/>
          <a:lstStyle/>
          <a:p>
            <a:endParaRPr lang="en-US"/>
          </a:p>
        </p:txBody>
      </p:sp>
      <p:sp>
        <p:nvSpPr>
          <p:cNvPr id="677902" name="Rectangle 14"/>
          <p:cNvSpPr>
            <a:spLocks noChangeArrowheads="1"/>
          </p:cNvSpPr>
          <p:nvPr/>
        </p:nvSpPr>
        <p:spPr bwMode="auto">
          <a:xfrm>
            <a:off x="1908175" y="2551113"/>
            <a:ext cx="766763" cy="1277937"/>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77903" name="Group 15"/>
          <p:cNvGrpSpPr>
            <a:grpSpLocks/>
          </p:cNvGrpSpPr>
          <p:nvPr/>
        </p:nvGrpSpPr>
        <p:grpSpPr bwMode="auto">
          <a:xfrm>
            <a:off x="3405188" y="4645025"/>
            <a:ext cx="1022350" cy="509588"/>
            <a:chOff x="4512" y="2010"/>
            <a:chExt cx="609" cy="304"/>
          </a:xfrm>
        </p:grpSpPr>
        <p:sp>
          <p:nvSpPr>
            <p:cNvPr id="677904" name="Rectangle 16"/>
            <p:cNvSpPr>
              <a:spLocks noChangeArrowheads="1"/>
            </p:cNvSpPr>
            <p:nvPr/>
          </p:nvSpPr>
          <p:spPr bwMode="auto">
            <a:xfrm>
              <a:off x="4512" y="2010"/>
              <a:ext cx="609" cy="304"/>
            </a:xfrm>
            <a:prstGeom prst="rect">
              <a:avLst/>
            </a:prstGeom>
            <a:solidFill>
              <a:srgbClr val="BFBFBF"/>
            </a:solidFill>
            <a:ln w="0">
              <a:solidFill>
                <a:srgbClr val="BFBFBF"/>
              </a:solidFill>
              <a:miter lim="800000"/>
              <a:headEnd/>
              <a:tailEnd/>
            </a:ln>
          </p:spPr>
          <p:txBody>
            <a:bodyPr/>
            <a:lstStyle/>
            <a:p>
              <a:endParaRPr lang="en-US"/>
            </a:p>
          </p:txBody>
        </p:sp>
        <p:sp>
          <p:nvSpPr>
            <p:cNvPr id="677905" name="Rectangle 17"/>
            <p:cNvSpPr>
              <a:spLocks noChangeArrowheads="1"/>
            </p:cNvSpPr>
            <p:nvPr/>
          </p:nvSpPr>
          <p:spPr bwMode="auto">
            <a:xfrm>
              <a:off x="4512" y="2010"/>
              <a:ext cx="609" cy="304"/>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77906" name="Rectangle 18"/>
          <p:cNvSpPr>
            <a:spLocks noChangeArrowheads="1"/>
          </p:cNvSpPr>
          <p:nvPr/>
        </p:nvSpPr>
        <p:spPr bwMode="auto">
          <a:xfrm rot="5400000">
            <a:off x="1658144" y="4388644"/>
            <a:ext cx="1022350" cy="509588"/>
          </a:xfrm>
          <a:prstGeom prst="rect">
            <a:avLst/>
          </a:prstGeom>
          <a:solidFill>
            <a:srgbClr val="C0C0C0"/>
          </a:solidFill>
          <a:ln w="0">
            <a:solidFill>
              <a:srgbClr val="BFBFBF"/>
            </a:solidFill>
            <a:miter lim="800000"/>
            <a:headEnd/>
            <a:tailEnd/>
          </a:ln>
        </p:spPr>
        <p:txBody>
          <a:bodyPr/>
          <a:lstStyle/>
          <a:p>
            <a:endParaRPr lang="en-US"/>
          </a:p>
        </p:txBody>
      </p:sp>
      <p:sp>
        <p:nvSpPr>
          <p:cNvPr id="677907" name="Rectangle 19"/>
          <p:cNvSpPr>
            <a:spLocks noChangeArrowheads="1"/>
          </p:cNvSpPr>
          <p:nvPr/>
        </p:nvSpPr>
        <p:spPr bwMode="auto">
          <a:xfrm rot="5400000">
            <a:off x="1658144" y="4388644"/>
            <a:ext cx="1022350" cy="509588"/>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77908" name="Group 20"/>
          <p:cNvGrpSpPr>
            <a:grpSpLocks/>
          </p:cNvGrpSpPr>
          <p:nvPr/>
        </p:nvGrpSpPr>
        <p:grpSpPr bwMode="auto">
          <a:xfrm rot="5400000">
            <a:off x="3387725" y="2836863"/>
            <a:ext cx="766763" cy="1277937"/>
            <a:chOff x="4512" y="1250"/>
            <a:chExt cx="456" cy="760"/>
          </a:xfrm>
        </p:grpSpPr>
        <p:sp>
          <p:nvSpPr>
            <p:cNvPr id="677909" name="Rectangle 21"/>
            <p:cNvSpPr>
              <a:spLocks noChangeArrowheads="1"/>
            </p:cNvSpPr>
            <p:nvPr/>
          </p:nvSpPr>
          <p:spPr bwMode="auto">
            <a:xfrm>
              <a:off x="4512" y="1250"/>
              <a:ext cx="456" cy="760"/>
            </a:xfrm>
            <a:prstGeom prst="rect">
              <a:avLst/>
            </a:prstGeom>
            <a:solidFill>
              <a:srgbClr val="808080"/>
            </a:solidFill>
            <a:ln w="0">
              <a:solidFill>
                <a:srgbClr val="808080"/>
              </a:solidFill>
              <a:miter lim="800000"/>
              <a:headEnd/>
              <a:tailEnd/>
            </a:ln>
          </p:spPr>
          <p:txBody>
            <a:bodyPr/>
            <a:lstStyle/>
            <a:p>
              <a:endParaRPr lang="en-US"/>
            </a:p>
          </p:txBody>
        </p:sp>
        <p:sp>
          <p:nvSpPr>
            <p:cNvPr id="677910" name="Rectangle 22"/>
            <p:cNvSpPr>
              <a:spLocks noChangeArrowheads="1"/>
            </p:cNvSpPr>
            <p:nvPr/>
          </p:nvSpPr>
          <p:spPr bwMode="auto">
            <a:xfrm>
              <a:off x="4512" y="1250"/>
              <a:ext cx="456" cy="760"/>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77911" name="Text Box 23"/>
          <p:cNvSpPr txBox="1">
            <a:spLocks noChangeArrowheads="1"/>
          </p:cNvSpPr>
          <p:nvPr/>
        </p:nvSpPr>
        <p:spPr bwMode="auto">
          <a:xfrm>
            <a:off x="755650" y="1284288"/>
            <a:ext cx="5761038" cy="344487"/>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algn="l" defTabSz="871538">
              <a:defRPr>
                <a:solidFill>
                  <a:schemeClr val="tx1"/>
                </a:solidFill>
                <a:latin typeface="Arial" charset="0"/>
              </a:defRPr>
            </a:lvl1pPr>
            <a:lvl2pPr marL="436563" algn="l" defTabSz="871538">
              <a:defRPr>
                <a:solidFill>
                  <a:schemeClr val="tx1"/>
                </a:solidFill>
                <a:latin typeface="Arial" charset="0"/>
              </a:defRPr>
            </a:lvl2pPr>
            <a:lvl3pPr marL="871538" algn="l" defTabSz="871538">
              <a:defRPr>
                <a:solidFill>
                  <a:schemeClr val="tx1"/>
                </a:solidFill>
                <a:latin typeface="Arial" charset="0"/>
              </a:defRPr>
            </a:lvl3pPr>
            <a:lvl4pPr marL="1309688" algn="l" defTabSz="871538">
              <a:defRPr>
                <a:solidFill>
                  <a:schemeClr val="tx1"/>
                </a:solidFill>
                <a:latin typeface="Arial" charset="0"/>
              </a:defRPr>
            </a:lvl4pPr>
            <a:lvl5pPr marL="1746250" algn="l" defTabSz="871538">
              <a:defRPr>
                <a:solidFill>
                  <a:schemeClr val="tx1"/>
                </a:solidFill>
                <a:latin typeface="Arial" charset="0"/>
              </a:defRPr>
            </a:lvl5pPr>
            <a:lvl6pPr marL="2203450" defTabSz="871538" fontAlgn="base">
              <a:spcBef>
                <a:spcPct val="0"/>
              </a:spcBef>
              <a:spcAft>
                <a:spcPct val="0"/>
              </a:spcAft>
              <a:defRPr>
                <a:solidFill>
                  <a:schemeClr val="tx1"/>
                </a:solidFill>
                <a:latin typeface="Arial" charset="0"/>
              </a:defRPr>
            </a:lvl6pPr>
            <a:lvl7pPr marL="2660650" defTabSz="871538" fontAlgn="base">
              <a:spcBef>
                <a:spcPct val="0"/>
              </a:spcBef>
              <a:spcAft>
                <a:spcPct val="0"/>
              </a:spcAft>
              <a:defRPr>
                <a:solidFill>
                  <a:schemeClr val="tx1"/>
                </a:solidFill>
                <a:latin typeface="Arial" charset="0"/>
              </a:defRPr>
            </a:lvl7pPr>
            <a:lvl8pPr marL="3117850" defTabSz="871538" fontAlgn="base">
              <a:spcBef>
                <a:spcPct val="0"/>
              </a:spcBef>
              <a:spcAft>
                <a:spcPct val="0"/>
              </a:spcAft>
              <a:defRPr>
                <a:solidFill>
                  <a:schemeClr val="tx1"/>
                </a:solidFill>
                <a:latin typeface="Arial" charset="0"/>
              </a:defRPr>
            </a:lvl8pPr>
            <a:lvl9pPr marL="3575050" defTabSz="871538" fontAlgn="base">
              <a:spcBef>
                <a:spcPct val="0"/>
              </a:spcBef>
              <a:spcAft>
                <a:spcPct val="0"/>
              </a:spcAft>
              <a:defRPr>
                <a:solidFill>
                  <a:schemeClr val="tx1"/>
                </a:solidFill>
                <a:latin typeface="Arial" charset="0"/>
              </a:defRPr>
            </a:lvl9pPr>
          </a:lstStyle>
          <a:p>
            <a:pPr>
              <a:spcBef>
                <a:spcPct val="50000"/>
              </a:spcBef>
            </a:pPr>
            <a:r>
              <a:rPr lang="de-DE"/>
              <a:t>Step 1:   </a:t>
            </a:r>
            <a:r>
              <a:rPr lang="en-US" altLang="zh-CN">
                <a:ea typeface="宋体" charset="-122"/>
                <a:sym typeface="Symbol" pitchFamily="18" charset="2"/>
              </a:rPr>
              <a:t>Construct the shape functions of the blocks</a:t>
            </a:r>
            <a:endParaRPr lang="de-DE">
              <a:sym typeface="Symbol" pitchFamily="18" charset="2"/>
            </a:endParaRPr>
          </a:p>
        </p:txBody>
      </p:sp>
    </p:spTree>
    <p:extLst>
      <p:ext uri="{BB962C8B-B14F-4D97-AF65-F5344CB8AC3E}">
        <p14:creationId xmlns:p14="http://schemas.microsoft.com/office/powerpoint/2010/main" val="13261077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3"/>
          <p:cNvSpPr>
            <a:spLocks noGrp="1"/>
          </p:cNvSpPr>
          <p:nvPr>
            <p:ph type="sldNum" sz="quarter" idx="10"/>
          </p:nvPr>
        </p:nvSpPr>
        <p:spPr/>
        <p:txBody>
          <a:bodyPr/>
          <a:lstStyle/>
          <a:p>
            <a:fld id="{CD87D9D4-EDE2-4A13-B215-7B4999F35AA4}" type="slidenum">
              <a:rPr lang="en-US" altLang="de-DE"/>
              <a:pPr/>
              <a:t>28</a:t>
            </a:fld>
            <a:endParaRPr lang="en-US" altLang="de-DE"/>
          </a:p>
        </p:txBody>
      </p:sp>
      <p:sp>
        <p:nvSpPr>
          <p:cNvPr id="678915" name="Text Box 3"/>
          <p:cNvSpPr txBox="1">
            <a:spLocks noChangeArrowheads="1"/>
          </p:cNvSpPr>
          <p:nvPr/>
        </p:nvSpPr>
        <p:spPr bwMode="auto">
          <a:xfrm>
            <a:off x="3722688" y="51546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78916" name="Text Box 4"/>
          <p:cNvSpPr txBox="1">
            <a:spLocks noChangeArrowheads="1"/>
          </p:cNvSpPr>
          <p:nvPr/>
        </p:nvSpPr>
        <p:spPr bwMode="auto">
          <a:xfrm>
            <a:off x="3098800" y="4756150"/>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78917" name="Text Box 5"/>
          <p:cNvSpPr txBox="1">
            <a:spLocks noChangeArrowheads="1"/>
          </p:cNvSpPr>
          <p:nvPr/>
        </p:nvSpPr>
        <p:spPr bwMode="auto">
          <a:xfrm>
            <a:off x="1989138" y="5154613"/>
            <a:ext cx="300037"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78918" name="Text Box 6"/>
          <p:cNvSpPr txBox="1">
            <a:spLocks noChangeArrowheads="1"/>
          </p:cNvSpPr>
          <p:nvPr/>
        </p:nvSpPr>
        <p:spPr bwMode="auto">
          <a:xfrm>
            <a:off x="1608138" y="44688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78919" name="Text Box 7"/>
          <p:cNvSpPr txBox="1">
            <a:spLocks noChangeArrowheads="1"/>
          </p:cNvSpPr>
          <p:nvPr/>
        </p:nvSpPr>
        <p:spPr bwMode="auto">
          <a:xfrm>
            <a:off x="693738" y="4087813"/>
            <a:ext cx="987425" cy="354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a:t>Block </a:t>
            </a:r>
            <a:r>
              <a:rPr lang="de-DE" i="1"/>
              <a:t>B</a:t>
            </a:r>
            <a:r>
              <a:rPr lang="de-DE"/>
              <a:t>:</a:t>
            </a:r>
            <a:endParaRPr lang="en-US" altLang="zh-CN">
              <a:ea typeface="宋体" charset="-122"/>
            </a:endParaRPr>
          </a:p>
        </p:txBody>
      </p:sp>
      <p:sp>
        <p:nvSpPr>
          <p:cNvPr id="678920" name="Text Box 8"/>
          <p:cNvSpPr txBox="1">
            <a:spLocks noChangeArrowheads="1"/>
          </p:cNvSpPr>
          <p:nvPr/>
        </p:nvSpPr>
        <p:spPr bwMode="auto">
          <a:xfrm>
            <a:off x="693738" y="2511425"/>
            <a:ext cx="1047750"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a:t>Block </a:t>
            </a:r>
            <a:r>
              <a:rPr lang="de-DE" i="1"/>
              <a:t>A</a:t>
            </a:r>
            <a:r>
              <a:rPr lang="de-DE"/>
              <a:t>: </a:t>
            </a:r>
            <a:endParaRPr lang="en-US" altLang="zh-CN">
              <a:ea typeface="宋体" charset="-122"/>
            </a:endParaRPr>
          </a:p>
        </p:txBody>
      </p:sp>
      <p:sp>
        <p:nvSpPr>
          <p:cNvPr id="678921" name="Text Box 9"/>
          <p:cNvSpPr txBox="1">
            <a:spLocks noChangeArrowheads="1"/>
          </p:cNvSpPr>
          <p:nvPr/>
        </p:nvSpPr>
        <p:spPr bwMode="auto">
          <a:xfrm>
            <a:off x="1608138" y="3095625"/>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solidFill>
                  <a:srgbClr val="CC0000"/>
                </a:solidFill>
              </a:rPr>
              <a:t>5</a:t>
            </a:r>
            <a:endParaRPr lang="en-US" altLang="zh-CN" sz="1500">
              <a:solidFill>
                <a:srgbClr val="CC0000"/>
              </a:solidFill>
              <a:ea typeface="宋体" charset="-122"/>
            </a:endParaRPr>
          </a:p>
        </p:txBody>
      </p:sp>
      <p:sp>
        <p:nvSpPr>
          <p:cNvPr id="678922" name="Text Box 10"/>
          <p:cNvSpPr txBox="1">
            <a:spLocks noChangeArrowheads="1"/>
          </p:cNvSpPr>
          <p:nvPr/>
        </p:nvSpPr>
        <p:spPr bwMode="auto">
          <a:xfrm>
            <a:off x="3589338" y="2792413"/>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5</a:t>
            </a:r>
            <a:endParaRPr lang="en-US" altLang="zh-CN" sz="1500">
              <a:ea typeface="宋体" charset="-122"/>
            </a:endParaRPr>
          </a:p>
        </p:txBody>
      </p:sp>
      <p:sp>
        <p:nvSpPr>
          <p:cNvPr id="678923" name="Text Box 11"/>
          <p:cNvSpPr txBox="1">
            <a:spLocks noChangeArrowheads="1"/>
          </p:cNvSpPr>
          <p:nvPr/>
        </p:nvSpPr>
        <p:spPr bwMode="auto">
          <a:xfrm>
            <a:off x="2141538" y="2259013"/>
            <a:ext cx="300037"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solidFill>
                  <a:srgbClr val="CC0000"/>
                </a:solidFill>
              </a:rPr>
              <a:t>3</a:t>
            </a:r>
            <a:endParaRPr lang="en-US" altLang="zh-CN" sz="1500">
              <a:solidFill>
                <a:srgbClr val="CC0000"/>
              </a:solidFill>
              <a:ea typeface="宋体" charset="-122"/>
            </a:endParaRPr>
          </a:p>
        </p:txBody>
      </p:sp>
      <p:sp>
        <p:nvSpPr>
          <p:cNvPr id="678924" name="Text Box 12"/>
          <p:cNvSpPr txBox="1">
            <a:spLocks noChangeArrowheads="1"/>
          </p:cNvSpPr>
          <p:nvPr/>
        </p:nvSpPr>
        <p:spPr bwMode="auto">
          <a:xfrm>
            <a:off x="2827338" y="3308350"/>
            <a:ext cx="300037"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3</a:t>
            </a:r>
            <a:endParaRPr lang="en-US" altLang="zh-CN" sz="1500">
              <a:ea typeface="宋体" charset="-122"/>
            </a:endParaRPr>
          </a:p>
        </p:txBody>
      </p:sp>
      <p:sp>
        <p:nvSpPr>
          <p:cNvPr id="678954" name="Rectangle 42"/>
          <p:cNvSpPr>
            <a:spLocks noChangeArrowheads="1"/>
          </p:cNvSpPr>
          <p:nvPr/>
        </p:nvSpPr>
        <p:spPr bwMode="auto">
          <a:xfrm>
            <a:off x="1908175" y="2551113"/>
            <a:ext cx="766763" cy="1277937"/>
          </a:xfrm>
          <a:prstGeom prst="rect">
            <a:avLst/>
          </a:prstGeom>
          <a:solidFill>
            <a:srgbClr val="808080"/>
          </a:solidFill>
          <a:ln w="0">
            <a:solidFill>
              <a:srgbClr val="808080"/>
            </a:solidFill>
            <a:miter lim="800000"/>
            <a:headEnd/>
            <a:tailEnd/>
          </a:ln>
        </p:spPr>
        <p:txBody>
          <a:bodyPr/>
          <a:lstStyle/>
          <a:p>
            <a:endParaRPr lang="en-US"/>
          </a:p>
        </p:txBody>
      </p:sp>
      <p:sp>
        <p:nvSpPr>
          <p:cNvPr id="678955" name="Rectangle 43"/>
          <p:cNvSpPr>
            <a:spLocks noChangeArrowheads="1"/>
          </p:cNvSpPr>
          <p:nvPr/>
        </p:nvSpPr>
        <p:spPr bwMode="auto">
          <a:xfrm>
            <a:off x="1908175" y="2551113"/>
            <a:ext cx="766763" cy="1277937"/>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78956" name="Group 44"/>
          <p:cNvGrpSpPr>
            <a:grpSpLocks/>
          </p:cNvGrpSpPr>
          <p:nvPr/>
        </p:nvGrpSpPr>
        <p:grpSpPr bwMode="auto">
          <a:xfrm>
            <a:off x="3405188" y="4645025"/>
            <a:ext cx="1022350" cy="509588"/>
            <a:chOff x="4512" y="2010"/>
            <a:chExt cx="609" cy="304"/>
          </a:xfrm>
        </p:grpSpPr>
        <p:sp>
          <p:nvSpPr>
            <p:cNvPr id="678957" name="Rectangle 45"/>
            <p:cNvSpPr>
              <a:spLocks noChangeArrowheads="1"/>
            </p:cNvSpPr>
            <p:nvPr/>
          </p:nvSpPr>
          <p:spPr bwMode="auto">
            <a:xfrm>
              <a:off x="4512" y="2010"/>
              <a:ext cx="609" cy="304"/>
            </a:xfrm>
            <a:prstGeom prst="rect">
              <a:avLst/>
            </a:prstGeom>
            <a:solidFill>
              <a:srgbClr val="BFBFBF"/>
            </a:solidFill>
            <a:ln w="0">
              <a:solidFill>
                <a:srgbClr val="BFBFBF"/>
              </a:solidFill>
              <a:miter lim="800000"/>
              <a:headEnd/>
              <a:tailEnd/>
            </a:ln>
          </p:spPr>
          <p:txBody>
            <a:bodyPr/>
            <a:lstStyle/>
            <a:p>
              <a:endParaRPr lang="en-US"/>
            </a:p>
          </p:txBody>
        </p:sp>
        <p:sp>
          <p:nvSpPr>
            <p:cNvPr id="678958" name="Rectangle 46"/>
            <p:cNvSpPr>
              <a:spLocks noChangeArrowheads="1"/>
            </p:cNvSpPr>
            <p:nvPr/>
          </p:nvSpPr>
          <p:spPr bwMode="auto">
            <a:xfrm>
              <a:off x="4512" y="2010"/>
              <a:ext cx="609" cy="304"/>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78959" name="Rectangle 47"/>
          <p:cNvSpPr>
            <a:spLocks noChangeArrowheads="1"/>
          </p:cNvSpPr>
          <p:nvPr/>
        </p:nvSpPr>
        <p:spPr bwMode="auto">
          <a:xfrm rot="5400000">
            <a:off x="1658144" y="4388644"/>
            <a:ext cx="1022350" cy="509588"/>
          </a:xfrm>
          <a:prstGeom prst="rect">
            <a:avLst/>
          </a:prstGeom>
          <a:solidFill>
            <a:srgbClr val="C0C0C0"/>
          </a:solidFill>
          <a:ln w="0">
            <a:solidFill>
              <a:srgbClr val="BFBFBF"/>
            </a:solidFill>
            <a:miter lim="800000"/>
            <a:headEnd/>
            <a:tailEnd/>
          </a:ln>
        </p:spPr>
        <p:txBody>
          <a:bodyPr/>
          <a:lstStyle/>
          <a:p>
            <a:endParaRPr lang="en-US"/>
          </a:p>
        </p:txBody>
      </p:sp>
      <p:sp>
        <p:nvSpPr>
          <p:cNvPr id="678960" name="Rectangle 48"/>
          <p:cNvSpPr>
            <a:spLocks noChangeArrowheads="1"/>
          </p:cNvSpPr>
          <p:nvPr/>
        </p:nvSpPr>
        <p:spPr bwMode="auto">
          <a:xfrm rot="5400000">
            <a:off x="1658144" y="4388644"/>
            <a:ext cx="1022350" cy="509588"/>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78961" name="Group 49"/>
          <p:cNvGrpSpPr>
            <a:grpSpLocks/>
          </p:cNvGrpSpPr>
          <p:nvPr/>
        </p:nvGrpSpPr>
        <p:grpSpPr bwMode="auto">
          <a:xfrm rot="5400000">
            <a:off x="3387725" y="2836863"/>
            <a:ext cx="766763" cy="1277937"/>
            <a:chOff x="4512" y="1250"/>
            <a:chExt cx="456" cy="760"/>
          </a:xfrm>
        </p:grpSpPr>
        <p:sp>
          <p:nvSpPr>
            <p:cNvPr id="678962" name="Rectangle 50"/>
            <p:cNvSpPr>
              <a:spLocks noChangeArrowheads="1"/>
            </p:cNvSpPr>
            <p:nvPr/>
          </p:nvSpPr>
          <p:spPr bwMode="auto">
            <a:xfrm>
              <a:off x="4512" y="1250"/>
              <a:ext cx="456" cy="760"/>
            </a:xfrm>
            <a:prstGeom prst="rect">
              <a:avLst/>
            </a:prstGeom>
            <a:solidFill>
              <a:srgbClr val="808080"/>
            </a:solidFill>
            <a:ln w="0">
              <a:solidFill>
                <a:srgbClr val="808080"/>
              </a:solidFill>
              <a:miter lim="800000"/>
              <a:headEnd/>
              <a:tailEnd/>
            </a:ln>
          </p:spPr>
          <p:txBody>
            <a:bodyPr/>
            <a:lstStyle/>
            <a:p>
              <a:endParaRPr lang="en-US"/>
            </a:p>
          </p:txBody>
        </p:sp>
        <p:sp>
          <p:nvSpPr>
            <p:cNvPr id="678963" name="Rectangle 51"/>
            <p:cNvSpPr>
              <a:spLocks noChangeArrowheads="1"/>
            </p:cNvSpPr>
            <p:nvPr/>
          </p:nvSpPr>
          <p:spPr bwMode="auto">
            <a:xfrm>
              <a:off x="4512" y="1250"/>
              <a:ext cx="456" cy="760"/>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78965" name="Line 53"/>
          <p:cNvSpPr>
            <a:spLocks noChangeShapeType="1"/>
          </p:cNvSpPr>
          <p:nvPr/>
        </p:nvSpPr>
        <p:spPr bwMode="auto">
          <a:xfrm flipV="1">
            <a:off x="5305425" y="3935413"/>
            <a:ext cx="722313" cy="3175"/>
          </a:xfrm>
          <a:prstGeom prst="line">
            <a:avLst/>
          </a:prstGeom>
          <a:noFill/>
          <a:ln w="9525">
            <a:solidFill>
              <a:srgbClr val="CC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en-US"/>
          </a:p>
        </p:txBody>
      </p:sp>
      <p:sp>
        <p:nvSpPr>
          <p:cNvPr id="678966" name="Line 54"/>
          <p:cNvSpPr>
            <a:spLocks noChangeShapeType="1"/>
          </p:cNvSpPr>
          <p:nvPr/>
        </p:nvSpPr>
        <p:spPr bwMode="auto">
          <a:xfrm>
            <a:off x="6027738" y="3935413"/>
            <a:ext cx="0" cy="1219200"/>
          </a:xfrm>
          <a:prstGeom prst="line">
            <a:avLst/>
          </a:prstGeom>
          <a:noFill/>
          <a:ln w="9525">
            <a:solidFill>
              <a:srgbClr val="CC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en-US"/>
          </a:p>
        </p:txBody>
      </p:sp>
      <p:sp>
        <p:nvSpPr>
          <p:cNvPr id="678967" name="Oval 55"/>
          <p:cNvSpPr>
            <a:spLocks noChangeArrowheads="1"/>
          </p:cNvSpPr>
          <p:nvPr/>
        </p:nvSpPr>
        <p:spPr bwMode="auto">
          <a:xfrm>
            <a:off x="5988050" y="3887788"/>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8973" name="Text Box 61"/>
          <p:cNvSpPr txBox="1">
            <a:spLocks noChangeArrowheads="1"/>
          </p:cNvSpPr>
          <p:nvPr/>
        </p:nvSpPr>
        <p:spPr bwMode="auto">
          <a:xfrm>
            <a:off x="755650" y="1284288"/>
            <a:ext cx="5761038" cy="344487"/>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algn="l" defTabSz="871538">
              <a:defRPr>
                <a:solidFill>
                  <a:schemeClr val="tx1"/>
                </a:solidFill>
                <a:latin typeface="Arial" charset="0"/>
              </a:defRPr>
            </a:lvl1pPr>
            <a:lvl2pPr marL="436563" algn="l" defTabSz="871538">
              <a:defRPr>
                <a:solidFill>
                  <a:schemeClr val="tx1"/>
                </a:solidFill>
                <a:latin typeface="Arial" charset="0"/>
              </a:defRPr>
            </a:lvl2pPr>
            <a:lvl3pPr marL="871538" algn="l" defTabSz="871538">
              <a:defRPr>
                <a:solidFill>
                  <a:schemeClr val="tx1"/>
                </a:solidFill>
                <a:latin typeface="Arial" charset="0"/>
              </a:defRPr>
            </a:lvl3pPr>
            <a:lvl4pPr marL="1309688" algn="l" defTabSz="871538">
              <a:defRPr>
                <a:solidFill>
                  <a:schemeClr val="tx1"/>
                </a:solidFill>
                <a:latin typeface="Arial" charset="0"/>
              </a:defRPr>
            </a:lvl4pPr>
            <a:lvl5pPr marL="1746250" algn="l" defTabSz="871538">
              <a:defRPr>
                <a:solidFill>
                  <a:schemeClr val="tx1"/>
                </a:solidFill>
                <a:latin typeface="Arial" charset="0"/>
              </a:defRPr>
            </a:lvl5pPr>
            <a:lvl6pPr marL="2203450" defTabSz="871538" fontAlgn="base">
              <a:spcBef>
                <a:spcPct val="0"/>
              </a:spcBef>
              <a:spcAft>
                <a:spcPct val="0"/>
              </a:spcAft>
              <a:defRPr>
                <a:solidFill>
                  <a:schemeClr val="tx1"/>
                </a:solidFill>
                <a:latin typeface="Arial" charset="0"/>
              </a:defRPr>
            </a:lvl6pPr>
            <a:lvl7pPr marL="2660650" defTabSz="871538" fontAlgn="base">
              <a:spcBef>
                <a:spcPct val="0"/>
              </a:spcBef>
              <a:spcAft>
                <a:spcPct val="0"/>
              </a:spcAft>
              <a:defRPr>
                <a:solidFill>
                  <a:schemeClr val="tx1"/>
                </a:solidFill>
                <a:latin typeface="Arial" charset="0"/>
              </a:defRPr>
            </a:lvl7pPr>
            <a:lvl8pPr marL="3117850" defTabSz="871538" fontAlgn="base">
              <a:spcBef>
                <a:spcPct val="0"/>
              </a:spcBef>
              <a:spcAft>
                <a:spcPct val="0"/>
              </a:spcAft>
              <a:defRPr>
                <a:solidFill>
                  <a:schemeClr val="tx1"/>
                </a:solidFill>
                <a:latin typeface="Arial" charset="0"/>
              </a:defRPr>
            </a:lvl8pPr>
            <a:lvl9pPr marL="3575050" defTabSz="871538" fontAlgn="base">
              <a:spcBef>
                <a:spcPct val="0"/>
              </a:spcBef>
              <a:spcAft>
                <a:spcPct val="0"/>
              </a:spcAft>
              <a:defRPr>
                <a:solidFill>
                  <a:schemeClr val="tx1"/>
                </a:solidFill>
                <a:latin typeface="Arial" charset="0"/>
              </a:defRPr>
            </a:lvl9pPr>
          </a:lstStyle>
          <a:p>
            <a:pPr>
              <a:spcBef>
                <a:spcPct val="50000"/>
              </a:spcBef>
            </a:pPr>
            <a:r>
              <a:rPr lang="de-DE"/>
              <a:t>Step 1:   </a:t>
            </a:r>
            <a:r>
              <a:rPr lang="en-US" altLang="zh-CN">
                <a:ea typeface="宋体" charset="-122"/>
                <a:sym typeface="Symbol" pitchFamily="18" charset="2"/>
              </a:rPr>
              <a:t>Construct the shape functions of the blocks</a:t>
            </a:r>
            <a:endParaRPr lang="de-DE">
              <a:sym typeface="Symbol" pitchFamily="18" charset="2"/>
            </a:endParaRPr>
          </a:p>
        </p:txBody>
      </p:sp>
      <p:sp>
        <p:nvSpPr>
          <p:cNvPr id="678974" name="Line 62"/>
          <p:cNvSpPr>
            <a:spLocks noChangeShapeType="1"/>
          </p:cNvSpPr>
          <p:nvPr/>
        </p:nvSpPr>
        <p:spPr bwMode="auto">
          <a:xfrm rot="16200000">
            <a:off x="5192713" y="484822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75" name="Line 63"/>
          <p:cNvSpPr>
            <a:spLocks noChangeShapeType="1"/>
          </p:cNvSpPr>
          <p:nvPr/>
        </p:nvSpPr>
        <p:spPr bwMode="auto">
          <a:xfrm flipH="1">
            <a:off x="5181600" y="2181225"/>
            <a:ext cx="0" cy="3121025"/>
          </a:xfrm>
          <a:prstGeom prst="line">
            <a:avLst/>
          </a:prstGeom>
          <a:noFill/>
          <a:ln w="20701">
            <a:solidFill>
              <a:srgbClr val="000000"/>
            </a:solidFill>
            <a:round/>
            <a:headEnd type="triangle" w="lg" len="lg"/>
            <a:tailEnd/>
          </a:ln>
          <a:extLst>
            <a:ext uri="{909E8E84-426E-40DD-AFC4-6F175D3DCCD1}">
              <a14:hiddenFill xmlns:a14="http://schemas.microsoft.com/office/drawing/2010/main">
                <a:noFill/>
              </a14:hiddenFill>
            </a:ext>
          </a:extLst>
        </p:spPr>
        <p:txBody>
          <a:bodyPr/>
          <a:lstStyle/>
          <a:p>
            <a:endParaRPr lang="en-US"/>
          </a:p>
        </p:txBody>
      </p:sp>
      <p:sp>
        <p:nvSpPr>
          <p:cNvPr id="678976" name="Line 64"/>
          <p:cNvSpPr>
            <a:spLocks noChangeShapeType="1"/>
          </p:cNvSpPr>
          <p:nvPr/>
        </p:nvSpPr>
        <p:spPr bwMode="auto">
          <a:xfrm rot="16200000">
            <a:off x="5192713" y="460057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77" name="Line 65"/>
          <p:cNvSpPr>
            <a:spLocks noChangeShapeType="1"/>
          </p:cNvSpPr>
          <p:nvPr/>
        </p:nvSpPr>
        <p:spPr bwMode="auto">
          <a:xfrm rot="16200000">
            <a:off x="5182394" y="4352131"/>
            <a:ext cx="0" cy="153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78" name="Line 66"/>
          <p:cNvSpPr>
            <a:spLocks noChangeShapeType="1"/>
          </p:cNvSpPr>
          <p:nvPr/>
        </p:nvSpPr>
        <p:spPr bwMode="auto">
          <a:xfrm rot="16200000">
            <a:off x="5192713" y="410527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79" name="Line 67"/>
          <p:cNvSpPr>
            <a:spLocks noChangeShapeType="1"/>
          </p:cNvSpPr>
          <p:nvPr/>
        </p:nvSpPr>
        <p:spPr bwMode="auto">
          <a:xfrm rot="16200000">
            <a:off x="5192713" y="3859213"/>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80" name="Line 68"/>
          <p:cNvSpPr>
            <a:spLocks noChangeShapeType="1"/>
          </p:cNvSpPr>
          <p:nvPr/>
        </p:nvSpPr>
        <p:spPr bwMode="auto">
          <a:xfrm rot="16200000">
            <a:off x="5192713" y="360997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81" name="Line 69"/>
          <p:cNvSpPr>
            <a:spLocks noChangeShapeType="1"/>
          </p:cNvSpPr>
          <p:nvPr/>
        </p:nvSpPr>
        <p:spPr bwMode="auto">
          <a:xfrm rot="16200000">
            <a:off x="5192713" y="336232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82" name="Line 70"/>
          <p:cNvSpPr>
            <a:spLocks noChangeShapeType="1"/>
          </p:cNvSpPr>
          <p:nvPr/>
        </p:nvSpPr>
        <p:spPr bwMode="auto">
          <a:xfrm rot="16200000">
            <a:off x="5192713" y="3116263"/>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83" name="Text Box 71"/>
          <p:cNvSpPr txBox="1">
            <a:spLocks noChangeArrowheads="1"/>
          </p:cNvSpPr>
          <p:nvPr/>
        </p:nvSpPr>
        <p:spPr bwMode="auto">
          <a:xfrm>
            <a:off x="4806950" y="4521200"/>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78984" name="Text Box 72"/>
          <p:cNvSpPr txBox="1">
            <a:spLocks noChangeArrowheads="1"/>
          </p:cNvSpPr>
          <p:nvPr/>
        </p:nvSpPr>
        <p:spPr bwMode="auto">
          <a:xfrm>
            <a:off x="4800600" y="40116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78985" name="Text Box 73"/>
          <p:cNvSpPr txBox="1">
            <a:spLocks noChangeArrowheads="1"/>
          </p:cNvSpPr>
          <p:nvPr/>
        </p:nvSpPr>
        <p:spPr bwMode="auto">
          <a:xfrm>
            <a:off x="4800600" y="2174875"/>
            <a:ext cx="328613"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h</a:t>
            </a:r>
            <a:endParaRPr lang="en-US" altLang="zh-CN" sz="1900" i="1">
              <a:ea typeface="宋体" charset="-122"/>
            </a:endParaRPr>
          </a:p>
        </p:txBody>
      </p:sp>
      <p:sp>
        <p:nvSpPr>
          <p:cNvPr id="678986" name="Line 74"/>
          <p:cNvSpPr>
            <a:spLocks noChangeShapeType="1"/>
          </p:cNvSpPr>
          <p:nvPr/>
        </p:nvSpPr>
        <p:spPr bwMode="auto">
          <a:xfrm rot="16200000">
            <a:off x="5182394" y="2867819"/>
            <a:ext cx="0" cy="153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87" name="Text Box 75"/>
          <p:cNvSpPr txBox="1">
            <a:spLocks noChangeArrowheads="1"/>
          </p:cNvSpPr>
          <p:nvPr/>
        </p:nvSpPr>
        <p:spPr bwMode="auto">
          <a:xfrm>
            <a:off x="4800600" y="3536950"/>
            <a:ext cx="298450" cy="322263"/>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78988" name="Line 76"/>
          <p:cNvSpPr>
            <a:spLocks noChangeShapeType="1"/>
          </p:cNvSpPr>
          <p:nvPr/>
        </p:nvSpPr>
        <p:spPr bwMode="auto">
          <a:xfrm>
            <a:off x="5484813"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89" name="Line 77"/>
          <p:cNvSpPr>
            <a:spLocks noChangeShapeType="1"/>
          </p:cNvSpPr>
          <p:nvPr/>
        </p:nvSpPr>
        <p:spPr bwMode="auto">
          <a:xfrm>
            <a:off x="5029200" y="5148263"/>
            <a:ext cx="2971800" cy="6350"/>
          </a:xfrm>
          <a:prstGeom prst="line">
            <a:avLst/>
          </a:prstGeom>
          <a:noFill/>
          <a:ln w="20701">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678990" name="Text Box 78"/>
          <p:cNvSpPr txBox="1">
            <a:spLocks noChangeArrowheads="1"/>
          </p:cNvSpPr>
          <p:nvPr/>
        </p:nvSpPr>
        <p:spPr bwMode="auto">
          <a:xfrm>
            <a:off x="7696200" y="5224463"/>
            <a:ext cx="36830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w</a:t>
            </a:r>
            <a:endParaRPr lang="en-US" altLang="zh-CN" sz="1900" i="1">
              <a:ea typeface="宋体" charset="-122"/>
            </a:endParaRPr>
          </a:p>
        </p:txBody>
      </p:sp>
      <p:sp>
        <p:nvSpPr>
          <p:cNvPr id="678991" name="Text Box 79"/>
          <p:cNvSpPr txBox="1">
            <a:spLocks noChangeArrowheads="1"/>
          </p:cNvSpPr>
          <p:nvPr/>
        </p:nvSpPr>
        <p:spPr bwMode="auto">
          <a:xfrm>
            <a:off x="5567363" y="5224463"/>
            <a:ext cx="300037"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78992" name="Text Box 80"/>
          <p:cNvSpPr txBox="1">
            <a:spLocks noChangeArrowheads="1"/>
          </p:cNvSpPr>
          <p:nvPr/>
        </p:nvSpPr>
        <p:spPr bwMode="auto">
          <a:xfrm>
            <a:off x="6635750" y="5224463"/>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78993" name="Line 81"/>
          <p:cNvSpPr>
            <a:spLocks noChangeShapeType="1"/>
          </p:cNvSpPr>
          <p:nvPr/>
        </p:nvSpPr>
        <p:spPr bwMode="auto">
          <a:xfrm>
            <a:off x="5715000"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94" name="Line 82"/>
          <p:cNvSpPr>
            <a:spLocks noChangeShapeType="1"/>
          </p:cNvSpPr>
          <p:nvPr/>
        </p:nvSpPr>
        <p:spPr bwMode="auto">
          <a:xfrm>
            <a:off x="6011863" y="5062538"/>
            <a:ext cx="0" cy="1539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95" name="Line 83"/>
          <p:cNvSpPr>
            <a:spLocks noChangeShapeType="1"/>
          </p:cNvSpPr>
          <p:nvPr/>
        </p:nvSpPr>
        <p:spPr bwMode="auto">
          <a:xfrm>
            <a:off x="6248400"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96" name="Line 84"/>
          <p:cNvSpPr>
            <a:spLocks noChangeShapeType="1"/>
          </p:cNvSpPr>
          <p:nvPr/>
        </p:nvSpPr>
        <p:spPr bwMode="auto">
          <a:xfrm>
            <a:off x="6477000"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97" name="Line 85"/>
          <p:cNvSpPr>
            <a:spLocks noChangeShapeType="1"/>
          </p:cNvSpPr>
          <p:nvPr/>
        </p:nvSpPr>
        <p:spPr bwMode="auto">
          <a:xfrm>
            <a:off x="6783388"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98" name="Line 86"/>
          <p:cNvSpPr>
            <a:spLocks noChangeShapeType="1"/>
          </p:cNvSpPr>
          <p:nvPr/>
        </p:nvSpPr>
        <p:spPr bwMode="auto">
          <a:xfrm>
            <a:off x="7011988"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99" name="Line 87"/>
          <p:cNvSpPr>
            <a:spLocks noChangeShapeType="1"/>
          </p:cNvSpPr>
          <p:nvPr/>
        </p:nvSpPr>
        <p:spPr bwMode="auto">
          <a:xfrm>
            <a:off x="7240588"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00" name="Text Box 88"/>
          <p:cNvSpPr txBox="1">
            <a:spLocks noChangeArrowheads="1"/>
          </p:cNvSpPr>
          <p:nvPr/>
        </p:nvSpPr>
        <p:spPr bwMode="auto">
          <a:xfrm>
            <a:off x="6102350" y="5232400"/>
            <a:ext cx="298450"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79001" name="Line 89"/>
          <p:cNvSpPr>
            <a:spLocks noChangeShapeType="1"/>
          </p:cNvSpPr>
          <p:nvPr/>
        </p:nvSpPr>
        <p:spPr bwMode="auto">
          <a:xfrm>
            <a:off x="7469188" y="50800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02" name="Freeform 90"/>
          <p:cNvSpPr>
            <a:spLocks/>
          </p:cNvSpPr>
          <p:nvPr/>
        </p:nvSpPr>
        <p:spPr bwMode="auto">
          <a:xfrm>
            <a:off x="2743200" y="2409825"/>
            <a:ext cx="3155950" cy="1473200"/>
          </a:xfrm>
          <a:custGeom>
            <a:avLst/>
            <a:gdLst>
              <a:gd name="T0" fmla="*/ 0 w 1702"/>
              <a:gd name="T1" fmla="*/ 95 h 353"/>
              <a:gd name="T2" fmla="*/ 634 w 1702"/>
              <a:gd name="T3" fmla="*/ 43 h 353"/>
              <a:gd name="T4" fmla="*/ 1702 w 1702"/>
              <a:gd name="T5" fmla="*/ 353 h 353"/>
            </a:gdLst>
            <a:ahLst/>
            <a:cxnLst>
              <a:cxn ang="0">
                <a:pos x="T0" y="T1"/>
              </a:cxn>
              <a:cxn ang="0">
                <a:pos x="T2" y="T3"/>
              </a:cxn>
              <a:cxn ang="0">
                <a:pos x="T4" y="T5"/>
              </a:cxn>
            </a:cxnLst>
            <a:rect l="0" t="0" r="r" b="b"/>
            <a:pathLst>
              <a:path w="1702" h="353">
                <a:moveTo>
                  <a:pt x="0" y="95"/>
                </a:moveTo>
                <a:cubicBezTo>
                  <a:pt x="175" y="47"/>
                  <a:pt x="350" y="0"/>
                  <a:pt x="634" y="43"/>
                </a:cubicBezTo>
                <a:cubicBezTo>
                  <a:pt x="918" y="86"/>
                  <a:pt x="1310" y="219"/>
                  <a:pt x="1702" y="353"/>
                </a:cubicBezTo>
              </a:path>
            </a:pathLst>
          </a:custGeom>
          <a:noFill/>
          <a:ln w="57150" cap="flat" cmpd="sng">
            <a:solidFill>
              <a:srgbClr val="5F5F5F"/>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79003" name="Text Box 91"/>
          <p:cNvSpPr txBox="1">
            <a:spLocks noChangeArrowheads="1"/>
          </p:cNvSpPr>
          <p:nvPr/>
        </p:nvSpPr>
        <p:spPr bwMode="auto">
          <a:xfrm>
            <a:off x="4787900" y="378936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solidFill>
                  <a:srgbClr val="CC0000"/>
                </a:solidFill>
              </a:rPr>
              <a:t>5</a:t>
            </a:r>
            <a:endParaRPr lang="en-US" altLang="zh-CN" sz="1500">
              <a:solidFill>
                <a:srgbClr val="CC0000"/>
              </a:solidFill>
              <a:ea typeface="宋体" charset="-122"/>
            </a:endParaRPr>
          </a:p>
        </p:txBody>
      </p:sp>
      <p:sp>
        <p:nvSpPr>
          <p:cNvPr id="679004" name="Text Box 92"/>
          <p:cNvSpPr txBox="1">
            <a:spLocks noChangeArrowheads="1"/>
          </p:cNvSpPr>
          <p:nvPr/>
        </p:nvSpPr>
        <p:spPr bwMode="auto">
          <a:xfrm>
            <a:off x="5856288" y="5229225"/>
            <a:ext cx="300037"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solidFill>
                  <a:srgbClr val="CC0000"/>
                </a:solidFill>
              </a:rPr>
              <a:t>3</a:t>
            </a:r>
            <a:endParaRPr lang="en-US" altLang="zh-CN" sz="1500">
              <a:solidFill>
                <a:srgbClr val="CC0000"/>
              </a:solidFill>
              <a:ea typeface="宋体" charset="-122"/>
            </a:endParaRPr>
          </a:p>
        </p:txBody>
      </p:sp>
    </p:spTree>
    <p:extLst>
      <p:ext uri="{BB962C8B-B14F-4D97-AF65-F5344CB8AC3E}">
        <p14:creationId xmlns:p14="http://schemas.microsoft.com/office/powerpoint/2010/main" val="8001302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lide Number Placeholder 3"/>
          <p:cNvSpPr>
            <a:spLocks noGrp="1"/>
          </p:cNvSpPr>
          <p:nvPr>
            <p:ph type="sldNum" sz="quarter" idx="10"/>
          </p:nvPr>
        </p:nvSpPr>
        <p:spPr/>
        <p:txBody>
          <a:bodyPr/>
          <a:lstStyle/>
          <a:p>
            <a:fld id="{392FA135-AB09-4AE3-BE31-AE418ED8C5EF}" type="slidenum">
              <a:rPr lang="en-US" altLang="de-DE"/>
              <a:pPr/>
              <a:t>29</a:t>
            </a:fld>
            <a:endParaRPr lang="en-US" altLang="de-DE"/>
          </a:p>
        </p:txBody>
      </p:sp>
      <p:sp>
        <p:nvSpPr>
          <p:cNvPr id="679939" name="Text Box 3"/>
          <p:cNvSpPr txBox="1">
            <a:spLocks noChangeArrowheads="1"/>
          </p:cNvSpPr>
          <p:nvPr/>
        </p:nvSpPr>
        <p:spPr bwMode="auto">
          <a:xfrm>
            <a:off x="3722688" y="51546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79940" name="Text Box 4"/>
          <p:cNvSpPr txBox="1">
            <a:spLocks noChangeArrowheads="1"/>
          </p:cNvSpPr>
          <p:nvPr/>
        </p:nvSpPr>
        <p:spPr bwMode="auto">
          <a:xfrm>
            <a:off x="3098800" y="4756150"/>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79941" name="Text Box 5"/>
          <p:cNvSpPr txBox="1">
            <a:spLocks noChangeArrowheads="1"/>
          </p:cNvSpPr>
          <p:nvPr/>
        </p:nvSpPr>
        <p:spPr bwMode="auto">
          <a:xfrm>
            <a:off x="1989138" y="5154613"/>
            <a:ext cx="300037"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79942" name="Text Box 6"/>
          <p:cNvSpPr txBox="1">
            <a:spLocks noChangeArrowheads="1"/>
          </p:cNvSpPr>
          <p:nvPr/>
        </p:nvSpPr>
        <p:spPr bwMode="auto">
          <a:xfrm>
            <a:off x="1608138" y="44688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79943" name="Text Box 7"/>
          <p:cNvSpPr txBox="1">
            <a:spLocks noChangeArrowheads="1"/>
          </p:cNvSpPr>
          <p:nvPr/>
        </p:nvSpPr>
        <p:spPr bwMode="auto">
          <a:xfrm>
            <a:off x="693738" y="4087813"/>
            <a:ext cx="987425" cy="354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a:t>Block </a:t>
            </a:r>
            <a:r>
              <a:rPr lang="de-DE" i="1"/>
              <a:t>B</a:t>
            </a:r>
            <a:r>
              <a:rPr lang="de-DE"/>
              <a:t>:</a:t>
            </a:r>
            <a:endParaRPr lang="en-US" altLang="zh-CN">
              <a:ea typeface="宋体" charset="-122"/>
            </a:endParaRPr>
          </a:p>
        </p:txBody>
      </p:sp>
      <p:sp>
        <p:nvSpPr>
          <p:cNvPr id="679944" name="Text Box 8"/>
          <p:cNvSpPr txBox="1">
            <a:spLocks noChangeArrowheads="1"/>
          </p:cNvSpPr>
          <p:nvPr/>
        </p:nvSpPr>
        <p:spPr bwMode="auto">
          <a:xfrm>
            <a:off x="693738" y="2511425"/>
            <a:ext cx="1047750"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a:t>Block </a:t>
            </a:r>
            <a:r>
              <a:rPr lang="de-DE" i="1"/>
              <a:t>A</a:t>
            </a:r>
            <a:r>
              <a:rPr lang="de-DE"/>
              <a:t>: </a:t>
            </a:r>
            <a:endParaRPr lang="en-US" altLang="zh-CN">
              <a:ea typeface="宋体" charset="-122"/>
            </a:endParaRPr>
          </a:p>
        </p:txBody>
      </p:sp>
      <p:sp>
        <p:nvSpPr>
          <p:cNvPr id="679945" name="Text Box 9"/>
          <p:cNvSpPr txBox="1">
            <a:spLocks noChangeArrowheads="1"/>
          </p:cNvSpPr>
          <p:nvPr/>
        </p:nvSpPr>
        <p:spPr bwMode="auto">
          <a:xfrm>
            <a:off x="1608138" y="3095625"/>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5</a:t>
            </a:r>
            <a:endParaRPr lang="en-US" altLang="zh-CN" sz="1500">
              <a:ea typeface="宋体" charset="-122"/>
            </a:endParaRPr>
          </a:p>
        </p:txBody>
      </p:sp>
      <p:sp>
        <p:nvSpPr>
          <p:cNvPr id="679946" name="Text Box 10"/>
          <p:cNvSpPr txBox="1">
            <a:spLocks noChangeArrowheads="1"/>
          </p:cNvSpPr>
          <p:nvPr/>
        </p:nvSpPr>
        <p:spPr bwMode="auto">
          <a:xfrm>
            <a:off x="3589338" y="2792413"/>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solidFill>
                  <a:srgbClr val="CC0000"/>
                </a:solidFill>
              </a:rPr>
              <a:t>5</a:t>
            </a:r>
            <a:endParaRPr lang="en-US" altLang="zh-CN" sz="1500">
              <a:solidFill>
                <a:srgbClr val="CC0000"/>
              </a:solidFill>
              <a:ea typeface="宋体" charset="-122"/>
            </a:endParaRPr>
          </a:p>
        </p:txBody>
      </p:sp>
      <p:sp>
        <p:nvSpPr>
          <p:cNvPr id="679947" name="Text Box 11"/>
          <p:cNvSpPr txBox="1">
            <a:spLocks noChangeArrowheads="1"/>
          </p:cNvSpPr>
          <p:nvPr/>
        </p:nvSpPr>
        <p:spPr bwMode="auto">
          <a:xfrm>
            <a:off x="2141538" y="2259013"/>
            <a:ext cx="300037"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3</a:t>
            </a:r>
            <a:endParaRPr lang="en-US" altLang="zh-CN" sz="1500">
              <a:ea typeface="宋体" charset="-122"/>
            </a:endParaRPr>
          </a:p>
        </p:txBody>
      </p:sp>
      <p:sp>
        <p:nvSpPr>
          <p:cNvPr id="679948" name="Text Box 12"/>
          <p:cNvSpPr txBox="1">
            <a:spLocks noChangeArrowheads="1"/>
          </p:cNvSpPr>
          <p:nvPr/>
        </p:nvSpPr>
        <p:spPr bwMode="auto">
          <a:xfrm>
            <a:off x="2827338" y="3308350"/>
            <a:ext cx="300037"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solidFill>
                  <a:srgbClr val="CC0000"/>
                </a:solidFill>
              </a:rPr>
              <a:t>3</a:t>
            </a:r>
            <a:endParaRPr lang="en-US" altLang="zh-CN" sz="1500">
              <a:solidFill>
                <a:srgbClr val="CC0000"/>
              </a:solidFill>
              <a:ea typeface="宋体" charset="-122"/>
            </a:endParaRPr>
          </a:p>
        </p:txBody>
      </p:sp>
      <p:sp>
        <p:nvSpPr>
          <p:cNvPr id="679980" name="Rectangle 44"/>
          <p:cNvSpPr>
            <a:spLocks noChangeArrowheads="1"/>
          </p:cNvSpPr>
          <p:nvPr/>
        </p:nvSpPr>
        <p:spPr bwMode="auto">
          <a:xfrm>
            <a:off x="1908175" y="2551113"/>
            <a:ext cx="766763" cy="1277937"/>
          </a:xfrm>
          <a:prstGeom prst="rect">
            <a:avLst/>
          </a:prstGeom>
          <a:solidFill>
            <a:srgbClr val="808080"/>
          </a:solidFill>
          <a:ln w="0">
            <a:solidFill>
              <a:srgbClr val="808080"/>
            </a:solidFill>
            <a:miter lim="800000"/>
            <a:headEnd/>
            <a:tailEnd/>
          </a:ln>
        </p:spPr>
        <p:txBody>
          <a:bodyPr/>
          <a:lstStyle/>
          <a:p>
            <a:endParaRPr lang="en-US"/>
          </a:p>
        </p:txBody>
      </p:sp>
      <p:sp>
        <p:nvSpPr>
          <p:cNvPr id="679981" name="Rectangle 45"/>
          <p:cNvSpPr>
            <a:spLocks noChangeArrowheads="1"/>
          </p:cNvSpPr>
          <p:nvPr/>
        </p:nvSpPr>
        <p:spPr bwMode="auto">
          <a:xfrm>
            <a:off x="1908175" y="2551113"/>
            <a:ext cx="766763" cy="1277937"/>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79982" name="Group 46"/>
          <p:cNvGrpSpPr>
            <a:grpSpLocks/>
          </p:cNvGrpSpPr>
          <p:nvPr/>
        </p:nvGrpSpPr>
        <p:grpSpPr bwMode="auto">
          <a:xfrm>
            <a:off x="3405188" y="4645025"/>
            <a:ext cx="1022350" cy="509588"/>
            <a:chOff x="4512" y="2010"/>
            <a:chExt cx="609" cy="304"/>
          </a:xfrm>
        </p:grpSpPr>
        <p:sp>
          <p:nvSpPr>
            <p:cNvPr id="679983" name="Rectangle 47"/>
            <p:cNvSpPr>
              <a:spLocks noChangeArrowheads="1"/>
            </p:cNvSpPr>
            <p:nvPr/>
          </p:nvSpPr>
          <p:spPr bwMode="auto">
            <a:xfrm>
              <a:off x="4512" y="2010"/>
              <a:ext cx="609" cy="304"/>
            </a:xfrm>
            <a:prstGeom prst="rect">
              <a:avLst/>
            </a:prstGeom>
            <a:solidFill>
              <a:srgbClr val="BFBFBF"/>
            </a:solidFill>
            <a:ln w="0">
              <a:solidFill>
                <a:srgbClr val="BFBFBF"/>
              </a:solidFill>
              <a:miter lim="800000"/>
              <a:headEnd/>
              <a:tailEnd/>
            </a:ln>
          </p:spPr>
          <p:txBody>
            <a:bodyPr/>
            <a:lstStyle/>
            <a:p>
              <a:endParaRPr lang="en-US"/>
            </a:p>
          </p:txBody>
        </p:sp>
        <p:sp>
          <p:nvSpPr>
            <p:cNvPr id="679984" name="Rectangle 48"/>
            <p:cNvSpPr>
              <a:spLocks noChangeArrowheads="1"/>
            </p:cNvSpPr>
            <p:nvPr/>
          </p:nvSpPr>
          <p:spPr bwMode="auto">
            <a:xfrm>
              <a:off x="4512" y="2010"/>
              <a:ext cx="609" cy="304"/>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79985" name="Rectangle 49"/>
          <p:cNvSpPr>
            <a:spLocks noChangeArrowheads="1"/>
          </p:cNvSpPr>
          <p:nvPr/>
        </p:nvSpPr>
        <p:spPr bwMode="auto">
          <a:xfrm rot="5400000">
            <a:off x="1658144" y="4388644"/>
            <a:ext cx="1022350" cy="509588"/>
          </a:xfrm>
          <a:prstGeom prst="rect">
            <a:avLst/>
          </a:prstGeom>
          <a:solidFill>
            <a:srgbClr val="C0C0C0"/>
          </a:solidFill>
          <a:ln w="0">
            <a:solidFill>
              <a:srgbClr val="BFBFBF"/>
            </a:solidFill>
            <a:miter lim="800000"/>
            <a:headEnd/>
            <a:tailEnd/>
          </a:ln>
        </p:spPr>
        <p:txBody>
          <a:bodyPr/>
          <a:lstStyle/>
          <a:p>
            <a:endParaRPr lang="en-US"/>
          </a:p>
        </p:txBody>
      </p:sp>
      <p:sp>
        <p:nvSpPr>
          <p:cNvPr id="679986" name="Rectangle 50"/>
          <p:cNvSpPr>
            <a:spLocks noChangeArrowheads="1"/>
          </p:cNvSpPr>
          <p:nvPr/>
        </p:nvSpPr>
        <p:spPr bwMode="auto">
          <a:xfrm rot="5400000">
            <a:off x="1658144" y="4388644"/>
            <a:ext cx="1022350" cy="509588"/>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79987" name="Group 51"/>
          <p:cNvGrpSpPr>
            <a:grpSpLocks/>
          </p:cNvGrpSpPr>
          <p:nvPr/>
        </p:nvGrpSpPr>
        <p:grpSpPr bwMode="auto">
          <a:xfrm rot="5400000">
            <a:off x="3387725" y="2836863"/>
            <a:ext cx="766763" cy="1277937"/>
            <a:chOff x="4512" y="1250"/>
            <a:chExt cx="456" cy="760"/>
          </a:xfrm>
        </p:grpSpPr>
        <p:sp>
          <p:nvSpPr>
            <p:cNvPr id="679988" name="Rectangle 52"/>
            <p:cNvSpPr>
              <a:spLocks noChangeArrowheads="1"/>
            </p:cNvSpPr>
            <p:nvPr/>
          </p:nvSpPr>
          <p:spPr bwMode="auto">
            <a:xfrm>
              <a:off x="4512" y="1250"/>
              <a:ext cx="456" cy="760"/>
            </a:xfrm>
            <a:prstGeom prst="rect">
              <a:avLst/>
            </a:prstGeom>
            <a:solidFill>
              <a:srgbClr val="808080"/>
            </a:solidFill>
            <a:ln w="0">
              <a:solidFill>
                <a:srgbClr val="808080"/>
              </a:solidFill>
              <a:miter lim="800000"/>
              <a:headEnd/>
              <a:tailEnd/>
            </a:ln>
          </p:spPr>
          <p:txBody>
            <a:bodyPr/>
            <a:lstStyle/>
            <a:p>
              <a:endParaRPr lang="en-US"/>
            </a:p>
          </p:txBody>
        </p:sp>
        <p:sp>
          <p:nvSpPr>
            <p:cNvPr id="679989" name="Rectangle 53"/>
            <p:cNvSpPr>
              <a:spLocks noChangeArrowheads="1"/>
            </p:cNvSpPr>
            <p:nvPr/>
          </p:nvSpPr>
          <p:spPr bwMode="auto">
            <a:xfrm>
              <a:off x="4512" y="1250"/>
              <a:ext cx="456" cy="760"/>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79951" name="Oval 15"/>
          <p:cNvSpPr>
            <a:spLocks noChangeArrowheads="1"/>
          </p:cNvSpPr>
          <p:nvPr/>
        </p:nvSpPr>
        <p:spPr bwMode="auto">
          <a:xfrm>
            <a:off x="5988050" y="3862388"/>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9991" name="Line 55"/>
          <p:cNvSpPr>
            <a:spLocks noChangeShapeType="1"/>
          </p:cNvSpPr>
          <p:nvPr/>
        </p:nvSpPr>
        <p:spPr bwMode="auto">
          <a:xfrm flipV="1">
            <a:off x="5218113" y="4421188"/>
            <a:ext cx="1316037" cy="15875"/>
          </a:xfrm>
          <a:prstGeom prst="line">
            <a:avLst/>
          </a:prstGeom>
          <a:noFill/>
          <a:ln w="9525">
            <a:solidFill>
              <a:srgbClr val="CC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en-US"/>
          </a:p>
        </p:txBody>
      </p:sp>
      <p:sp>
        <p:nvSpPr>
          <p:cNvPr id="679992" name="Line 56"/>
          <p:cNvSpPr>
            <a:spLocks noChangeShapeType="1"/>
          </p:cNvSpPr>
          <p:nvPr/>
        </p:nvSpPr>
        <p:spPr bwMode="auto">
          <a:xfrm>
            <a:off x="6507163" y="4437063"/>
            <a:ext cx="0" cy="711200"/>
          </a:xfrm>
          <a:prstGeom prst="line">
            <a:avLst/>
          </a:prstGeom>
          <a:noFill/>
          <a:ln w="9525">
            <a:solidFill>
              <a:srgbClr val="CC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en-US"/>
          </a:p>
        </p:txBody>
      </p:sp>
      <p:sp>
        <p:nvSpPr>
          <p:cNvPr id="679993" name="Oval 57"/>
          <p:cNvSpPr>
            <a:spLocks noChangeArrowheads="1"/>
          </p:cNvSpPr>
          <p:nvPr/>
        </p:nvSpPr>
        <p:spPr bwMode="auto">
          <a:xfrm>
            <a:off x="6481763" y="4376738"/>
            <a:ext cx="77787"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9998" name="Text Box 62"/>
          <p:cNvSpPr txBox="1">
            <a:spLocks noChangeArrowheads="1"/>
          </p:cNvSpPr>
          <p:nvPr/>
        </p:nvSpPr>
        <p:spPr bwMode="auto">
          <a:xfrm>
            <a:off x="755650" y="1284288"/>
            <a:ext cx="5761038" cy="344487"/>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algn="l" defTabSz="871538">
              <a:defRPr>
                <a:solidFill>
                  <a:schemeClr val="tx1"/>
                </a:solidFill>
                <a:latin typeface="Arial" charset="0"/>
              </a:defRPr>
            </a:lvl1pPr>
            <a:lvl2pPr marL="436563" algn="l" defTabSz="871538">
              <a:defRPr>
                <a:solidFill>
                  <a:schemeClr val="tx1"/>
                </a:solidFill>
                <a:latin typeface="Arial" charset="0"/>
              </a:defRPr>
            </a:lvl2pPr>
            <a:lvl3pPr marL="871538" algn="l" defTabSz="871538">
              <a:defRPr>
                <a:solidFill>
                  <a:schemeClr val="tx1"/>
                </a:solidFill>
                <a:latin typeface="Arial" charset="0"/>
              </a:defRPr>
            </a:lvl3pPr>
            <a:lvl4pPr marL="1309688" algn="l" defTabSz="871538">
              <a:defRPr>
                <a:solidFill>
                  <a:schemeClr val="tx1"/>
                </a:solidFill>
                <a:latin typeface="Arial" charset="0"/>
              </a:defRPr>
            </a:lvl4pPr>
            <a:lvl5pPr marL="1746250" algn="l" defTabSz="871538">
              <a:defRPr>
                <a:solidFill>
                  <a:schemeClr val="tx1"/>
                </a:solidFill>
                <a:latin typeface="Arial" charset="0"/>
              </a:defRPr>
            </a:lvl5pPr>
            <a:lvl6pPr marL="2203450" defTabSz="871538" fontAlgn="base">
              <a:spcBef>
                <a:spcPct val="0"/>
              </a:spcBef>
              <a:spcAft>
                <a:spcPct val="0"/>
              </a:spcAft>
              <a:defRPr>
                <a:solidFill>
                  <a:schemeClr val="tx1"/>
                </a:solidFill>
                <a:latin typeface="Arial" charset="0"/>
              </a:defRPr>
            </a:lvl6pPr>
            <a:lvl7pPr marL="2660650" defTabSz="871538" fontAlgn="base">
              <a:spcBef>
                <a:spcPct val="0"/>
              </a:spcBef>
              <a:spcAft>
                <a:spcPct val="0"/>
              </a:spcAft>
              <a:defRPr>
                <a:solidFill>
                  <a:schemeClr val="tx1"/>
                </a:solidFill>
                <a:latin typeface="Arial" charset="0"/>
              </a:defRPr>
            </a:lvl7pPr>
            <a:lvl8pPr marL="3117850" defTabSz="871538" fontAlgn="base">
              <a:spcBef>
                <a:spcPct val="0"/>
              </a:spcBef>
              <a:spcAft>
                <a:spcPct val="0"/>
              </a:spcAft>
              <a:defRPr>
                <a:solidFill>
                  <a:schemeClr val="tx1"/>
                </a:solidFill>
                <a:latin typeface="Arial" charset="0"/>
              </a:defRPr>
            </a:lvl8pPr>
            <a:lvl9pPr marL="3575050" defTabSz="871538" fontAlgn="base">
              <a:spcBef>
                <a:spcPct val="0"/>
              </a:spcBef>
              <a:spcAft>
                <a:spcPct val="0"/>
              </a:spcAft>
              <a:defRPr>
                <a:solidFill>
                  <a:schemeClr val="tx1"/>
                </a:solidFill>
                <a:latin typeface="Arial" charset="0"/>
              </a:defRPr>
            </a:lvl9pPr>
          </a:lstStyle>
          <a:p>
            <a:pPr>
              <a:spcBef>
                <a:spcPct val="50000"/>
              </a:spcBef>
            </a:pPr>
            <a:r>
              <a:rPr lang="de-DE"/>
              <a:t>Step 1:   </a:t>
            </a:r>
            <a:r>
              <a:rPr lang="en-US" altLang="zh-CN">
                <a:ea typeface="宋体" charset="-122"/>
                <a:sym typeface="Symbol" pitchFamily="18" charset="2"/>
              </a:rPr>
              <a:t>Construct the shape functions of the blocks</a:t>
            </a:r>
            <a:endParaRPr lang="de-DE">
              <a:sym typeface="Symbol" pitchFamily="18" charset="2"/>
            </a:endParaRPr>
          </a:p>
        </p:txBody>
      </p:sp>
      <p:sp>
        <p:nvSpPr>
          <p:cNvPr id="680000" name="Line 64"/>
          <p:cNvSpPr>
            <a:spLocks noChangeShapeType="1"/>
          </p:cNvSpPr>
          <p:nvPr/>
        </p:nvSpPr>
        <p:spPr bwMode="auto">
          <a:xfrm rot="16200000">
            <a:off x="5192713" y="484822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01" name="Line 65"/>
          <p:cNvSpPr>
            <a:spLocks noChangeShapeType="1"/>
          </p:cNvSpPr>
          <p:nvPr/>
        </p:nvSpPr>
        <p:spPr bwMode="auto">
          <a:xfrm flipH="1">
            <a:off x="5181600" y="2181225"/>
            <a:ext cx="0" cy="3121025"/>
          </a:xfrm>
          <a:prstGeom prst="line">
            <a:avLst/>
          </a:prstGeom>
          <a:noFill/>
          <a:ln w="20701">
            <a:solidFill>
              <a:srgbClr val="000000"/>
            </a:solidFill>
            <a:round/>
            <a:headEnd type="triangle" w="lg" len="lg"/>
            <a:tailEnd/>
          </a:ln>
          <a:extLst>
            <a:ext uri="{909E8E84-426E-40DD-AFC4-6F175D3DCCD1}">
              <a14:hiddenFill xmlns:a14="http://schemas.microsoft.com/office/drawing/2010/main">
                <a:noFill/>
              </a14:hiddenFill>
            </a:ext>
          </a:extLst>
        </p:spPr>
        <p:txBody>
          <a:bodyPr/>
          <a:lstStyle/>
          <a:p>
            <a:endParaRPr lang="en-US"/>
          </a:p>
        </p:txBody>
      </p:sp>
      <p:sp>
        <p:nvSpPr>
          <p:cNvPr id="680002" name="Line 66"/>
          <p:cNvSpPr>
            <a:spLocks noChangeShapeType="1"/>
          </p:cNvSpPr>
          <p:nvPr/>
        </p:nvSpPr>
        <p:spPr bwMode="auto">
          <a:xfrm rot="16200000">
            <a:off x="5192713" y="460057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03" name="Line 67"/>
          <p:cNvSpPr>
            <a:spLocks noChangeShapeType="1"/>
          </p:cNvSpPr>
          <p:nvPr/>
        </p:nvSpPr>
        <p:spPr bwMode="auto">
          <a:xfrm rot="16200000">
            <a:off x="5182394" y="4352131"/>
            <a:ext cx="0" cy="153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04" name="Line 68"/>
          <p:cNvSpPr>
            <a:spLocks noChangeShapeType="1"/>
          </p:cNvSpPr>
          <p:nvPr/>
        </p:nvSpPr>
        <p:spPr bwMode="auto">
          <a:xfrm rot="16200000">
            <a:off x="5192713" y="410527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05" name="Line 69"/>
          <p:cNvSpPr>
            <a:spLocks noChangeShapeType="1"/>
          </p:cNvSpPr>
          <p:nvPr/>
        </p:nvSpPr>
        <p:spPr bwMode="auto">
          <a:xfrm rot="16200000">
            <a:off x="5192713" y="3859213"/>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06" name="Line 70"/>
          <p:cNvSpPr>
            <a:spLocks noChangeShapeType="1"/>
          </p:cNvSpPr>
          <p:nvPr/>
        </p:nvSpPr>
        <p:spPr bwMode="auto">
          <a:xfrm rot="16200000">
            <a:off x="5192713" y="360997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07" name="Line 71"/>
          <p:cNvSpPr>
            <a:spLocks noChangeShapeType="1"/>
          </p:cNvSpPr>
          <p:nvPr/>
        </p:nvSpPr>
        <p:spPr bwMode="auto">
          <a:xfrm rot="16200000">
            <a:off x="5192713" y="336232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08" name="Line 72"/>
          <p:cNvSpPr>
            <a:spLocks noChangeShapeType="1"/>
          </p:cNvSpPr>
          <p:nvPr/>
        </p:nvSpPr>
        <p:spPr bwMode="auto">
          <a:xfrm rot="16200000">
            <a:off x="5192713" y="3116263"/>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09" name="Text Box 73"/>
          <p:cNvSpPr txBox="1">
            <a:spLocks noChangeArrowheads="1"/>
          </p:cNvSpPr>
          <p:nvPr/>
        </p:nvSpPr>
        <p:spPr bwMode="auto">
          <a:xfrm>
            <a:off x="4806950" y="4521200"/>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0010" name="Text Box 74"/>
          <p:cNvSpPr txBox="1">
            <a:spLocks noChangeArrowheads="1"/>
          </p:cNvSpPr>
          <p:nvPr/>
        </p:nvSpPr>
        <p:spPr bwMode="auto">
          <a:xfrm>
            <a:off x="4800600" y="40116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0011" name="Text Box 75"/>
          <p:cNvSpPr txBox="1">
            <a:spLocks noChangeArrowheads="1"/>
          </p:cNvSpPr>
          <p:nvPr/>
        </p:nvSpPr>
        <p:spPr bwMode="auto">
          <a:xfrm>
            <a:off x="4800600" y="2174875"/>
            <a:ext cx="328613"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h</a:t>
            </a:r>
            <a:endParaRPr lang="en-US" altLang="zh-CN" sz="1900" i="1">
              <a:ea typeface="宋体" charset="-122"/>
            </a:endParaRPr>
          </a:p>
        </p:txBody>
      </p:sp>
      <p:sp>
        <p:nvSpPr>
          <p:cNvPr id="680012" name="Line 76"/>
          <p:cNvSpPr>
            <a:spLocks noChangeShapeType="1"/>
          </p:cNvSpPr>
          <p:nvPr/>
        </p:nvSpPr>
        <p:spPr bwMode="auto">
          <a:xfrm rot="16200000">
            <a:off x="5182394" y="2867819"/>
            <a:ext cx="0" cy="153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14" name="Line 78"/>
          <p:cNvSpPr>
            <a:spLocks noChangeShapeType="1"/>
          </p:cNvSpPr>
          <p:nvPr/>
        </p:nvSpPr>
        <p:spPr bwMode="auto">
          <a:xfrm>
            <a:off x="5484813"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15" name="Line 79"/>
          <p:cNvSpPr>
            <a:spLocks noChangeShapeType="1"/>
          </p:cNvSpPr>
          <p:nvPr/>
        </p:nvSpPr>
        <p:spPr bwMode="auto">
          <a:xfrm>
            <a:off x="5029200" y="5148263"/>
            <a:ext cx="2971800" cy="6350"/>
          </a:xfrm>
          <a:prstGeom prst="line">
            <a:avLst/>
          </a:prstGeom>
          <a:noFill/>
          <a:ln w="20701">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680016" name="Text Box 80"/>
          <p:cNvSpPr txBox="1">
            <a:spLocks noChangeArrowheads="1"/>
          </p:cNvSpPr>
          <p:nvPr/>
        </p:nvSpPr>
        <p:spPr bwMode="auto">
          <a:xfrm>
            <a:off x="7696200" y="5224463"/>
            <a:ext cx="36830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w</a:t>
            </a:r>
            <a:endParaRPr lang="en-US" altLang="zh-CN" sz="1900" i="1">
              <a:ea typeface="宋体" charset="-122"/>
            </a:endParaRPr>
          </a:p>
        </p:txBody>
      </p:sp>
      <p:sp>
        <p:nvSpPr>
          <p:cNvPr id="680017" name="Text Box 81"/>
          <p:cNvSpPr txBox="1">
            <a:spLocks noChangeArrowheads="1"/>
          </p:cNvSpPr>
          <p:nvPr/>
        </p:nvSpPr>
        <p:spPr bwMode="auto">
          <a:xfrm>
            <a:off x="5567363" y="5224463"/>
            <a:ext cx="300037"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0018" name="Text Box 82"/>
          <p:cNvSpPr txBox="1">
            <a:spLocks noChangeArrowheads="1"/>
          </p:cNvSpPr>
          <p:nvPr/>
        </p:nvSpPr>
        <p:spPr bwMode="auto">
          <a:xfrm>
            <a:off x="6635750" y="5224463"/>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0019" name="Line 83"/>
          <p:cNvSpPr>
            <a:spLocks noChangeShapeType="1"/>
          </p:cNvSpPr>
          <p:nvPr/>
        </p:nvSpPr>
        <p:spPr bwMode="auto">
          <a:xfrm>
            <a:off x="5715000"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20" name="Line 84"/>
          <p:cNvSpPr>
            <a:spLocks noChangeShapeType="1"/>
          </p:cNvSpPr>
          <p:nvPr/>
        </p:nvSpPr>
        <p:spPr bwMode="auto">
          <a:xfrm>
            <a:off x="5991225" y="5062538"/>
            <a:ext cx="0" cy="1539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21" name="Line 85"/>
          <p:cNvSpPr>
            <a:spLocks noChangeShapeType="1"/>
          </p:cNvSpPr>
          <p:nvPr/>
        </p:nvSpPr>
        <p:spPr bwMode="auto">
          <a:xfrm>
            <a:off x="6248400"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22" name="Line 86"/>
          <p:cNvSpPr>
            <a:spLocks noChangeShapeType="1"/>
          </p:cNvSpPr>
          <p:nvPr/>
        </p:nvSpPr>
        <p:spPr bwMode="auto">
          <a:xfrm>
            <a:off x="6516688"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23" name="Line 87"/>
          <p:cNvSpPr>
            <a:spLocks noChangeShapeType="1"/>
          </p:cNvSpPr>
          <p:nvPr/>
        </p:nvSpPr>
        <p:spPr bwMode="auto">
          <a:xfrm>
            <a:off x="6783388"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24" name="Line 88"/>
          <p:cNvSpPr>
            <a:spLocks noChangeShapeType="1"/>
          </p:cNvSpPr>
          <p:nvPr/>
        </p:nvSpPr>
        <p:spPr bwMode="auto">
          <a:xfrm>
            <a:off x="7011988"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25" name="Line 89"/>
          <p:cNvSpPr>
            <a:spLocks noChangeShapeType="1"/>
          </p:cNvSpPr>
          <p:nvPr/>
        </p:nvSpPr>
        <p:spPr bwMode="auto">
          <a:xfrm>
            <a:off x="7240588"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26" name="Text Box 90"/>
          <p:cNvSpPr txBox="1">
            <a:spLocks noChangeArrowheads="1"/>
          </p:cNvSpPr>
          <p:nvPr/>
        </p:nvSpPr>
        <p:spPr bwMode="auto">
          <a:xfrm>
            <a:off x="6102350" y="5232400"/>
            <a:ext cx="298450"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0027" name="Line 91"/>
          <p:cNvSpPr>
            <a:spLocks noChangeShapeType="1"/>
          </p:cNvSpPr>
          <p:nvPr/>
        </p:nvSpPr>
        <p:spPr bwMode="auto">
          <a:xfrm>
            <a:off x="7469188" y="50800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028" name="Freeform 92"/>
          <p:cNvSpPr>
            <a:spLocks/>
          </p:cNvSpPr>
          <p:nvPr/>
        </p:nvSpPr>
        <p:spPr bwMode="auto">
          <a:xfrm>
            <a:off x="2743200" y="2409825"/>
            <a:ext cx="3155950" cy="1473200"/>
          </a:xfrm>
          <a:custGeom>
            <a:avLst/>
            <a:gdLst>
              <a:gd name="T0" fmla="*/ 0 w 1702"/>
              <a:gd name="T1" fmla="*/ 95 h 353"/>
              <a:gd name="T2" fmla="*/ 634 w 1702"/>
              <a:gd name="T3" fmla="*/ 43 h 353"/>
              <a:gd name="T4" fmla="*/ 1702 w 1702"/>
              <a:gd name="T5" fmla="*/ 353 h 353"/>
            </a:gdLst>
            <a:ahLst/>
            <a:cxnLst>
              <a:cxn ang="0">
                <a:pos x="T0" y="T1"/>
              </a:cxn>
              <a:cxn ang="0">
                <a:pos x="T2" y="T3"/>
              </a:cxn>
              <a:cxn ang="0">
                <a:pos x="T4" y="T5"/>
              </a:cxn>
            </a:cxnLst>
            <a:rect l="0" t="0" r="r" b="b"/>
            <a:pathLst>
              <a:path w="1702" h="353">
                <a:moveTo>
                  <a:pt x="0" y="95"/>
                </a:moveTo>
                <a:cubicBezTo>
                  <a:pt x="175" y="47"/>
                  <a:pt x="350" y="0"/>
                  <a:pt x="634" y="43"/>
                </a:cubicBezTo>
                <a:cubicBezTo>
                  <a:pt x="918" y="86"/>
                  <a:pt x="1310" y="219"/>
                  <a:pt x="1702" y="353"/>
                </a:cubicBezTo>
              </a:path>
            </a:pathLst>
          </a:custGeom>
          <a:noFill/>
          <a:ln w="57150" cap="flat" cmpd="sng">
            <a:solidFill>
              <a:srgbClr val="5F5F5F"/>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80029" name="Line 93"/>
          <p:cNvSpPr>
            <a:spLocks noChangeShapeType="1"/>
          </p:cNvSpPr>
          <p:nvPr/>
        </p:nvSpPr>
        <p:spPr bwMode="auto">
          <a:xfrm>
            <a:off x="4495800" y="3478213"/>
            <a:ext cx="1905000" cy="838200"/>
          </a:xfrm>
          <a:prstGeom prst="line">
            <a:avLst/>
          </a:prstGeom>
          <a:noFill/>
          <a:ln w="571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80013" name="Text Box 77"/>
          <p:cNvSpPr txBox="1">
            <a:spLocks noChangeArrowheads="1"/>
          </p:cNvSpPr>
          <p:nvPr/>
        </p:nvSpPr>
        <p:spPr bwMode="auto">
          <a:xfrm>
            <a:off x="4800600" y="3536950"/>
            <a:ext cx="298450" cy="322263"/>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0030" name="Text Box 94"/>
          <p:cNvSpPr txBox="1">
            <a:spLocks noChangeArrowheads="1"/>
          </p:cNvSpPr>
          <p:nvPr/>
        </p:nvSpPr>
        <p:spPr bwMode="auto">
          <a:xfrm>
            <a:off x="4806950" y="4267200"/>
            <a:ext cx="300038"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solidFill>
                  <a:srgbClr val="CC0000"/>
                </a:solidFill>
              </a:rPr>
              <a:t>3</a:t>
            </a:r>
            <a:endParaRPr lang="en-US" altLang="zh-CN" sz="1500">
              <a:solidFill>
                <a:srgbClr val="CC0000"/>
              </a:solidFill>
              <a:ea typeface="宋体" charset="-122"/>
            </a:endParaRPr>
          </a:p>
        </p:txBody>
      </p:sp>
      <p:sp>
        <p:nvSpPr>
          <p:cNvPr id="680031" name="Text Box 95"/>
          <p:cNvSpPr txBox="1">
            <a:spLocks noChangeArrowheads="1"/>
          </p:cNvSpPr>
          <p:nvPr/>
        </p:nvSpPr>
        <p:spPr bwMode="auto">
          <a:xfrm>
            <a:off x="6372225" y="5229225"/>
            <a:ext cx="298450"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solidFill>
                  <a:srgbClr val="CC0000"/>
                </a:solidFill>
              </a:rPr>
              <a:t>5</a:t>
            </a:r>
            <a:endParaRPr lang="en-US" altLang="zh-CN" sz="1500">
              <a:solidFill>
                <a:srgbClr val="CC0000"/>
              </a:solidFill>
              <a:ea typeface="宋体" charset="-122"/>
            </a:endParaRPr>
          </a:p>
        </p:txBody>
      </p:sp>
    </p:spTree>
    <p:extLst>
      <p:ext uri="{BB962C8B-B14F-4D97-AF65-F5344CB8AC3E}">
        <p14:creationId xmlns:p14="http://schemas.microsoft.com/office/powerpoint/2010/main" val="34980895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lide Number Placeholder 3"/>
          <p:cNvSpPr>
            <a:spLocks noGrp="1"/>
          </p:cNvSpPr>
          <p:nvPr>
            <p:ph type="sldNum" sz="quarter" idx="10"/>
          </p:nvPr>
        </p:nvSpPr>
        <p:spPr/>
        <p:txBody>
          <a:bodyPr/>
          <a:lstStyle/>
          <a:p>
            <a:fld id="{C8BE61C5-62EF-43EF-A119-503873E2E008}" type="slidenum">
              <a:rPr lang="en-US" altLang="de-DE"/>
              <a:pPr/>
              <a:t>3</a:t>
            </a:fld>
            <a:endParaRPr lang="en-US" altLang="de-DE"/>
          </a:p>
        </p:txBody>
      </p:sp>
      <p:sp>
        <p:nvSpPr>
          <p:cNvPr id="661820" name="AutoShape 316"/>
          <p:cNvSpPr>
            <a:spLocks noChangeArrowheads="1"/>
          </p:cNvSpPr>
          <p:nvPr/>
        </p:nvSpPr>
        <p:spPr bwMode="auto">
          <a:xfrm rot="-21600000">
            <a:off x="1724025" y="3068638"/>
            <a:ext cx="1911350" cy="1344612"/>
          </a:xfrm>
          <a:prstGeom prst="rightArrow">
            <a:avLst>
              <a:gd name="adj1" fmla="val 50102"/>
              <a:gd name="adj2" fmla="val 38150"/>
            </a:avLst>
          </a:prstGeom>
          <a:gradFill rotWithShape="1">
            <a:gsLst>
              <a:gs pos="0">
                <a:srgbClr val="EDEDED"/>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21" name="Rectangle 317"/>
          <p:cNvSpPr>
            <a:spLocks noChangeArrowheads="1"/>
          </p:cNvSpPr>
          <p:nvPr/>
        </p:nvSpPr>
        <p:spPr bwMode="auto">
          <a:xfrm>
            <a:off x="3678238" y="2111375"/>
            <a:ext cx="4933950" cy="3181350"/>
          </a:xfrm>
          <a:prstGeom prst="rect">
            <a:avLst/>
          </a:prstGeom>
          <a:solidFill>
            <a:srgbClr val="EAEAEA"/>
          </a:solidFill>
          <a:ln w="9525">
            <a:solidFill>
              <a:srgbClr val="969696"/>
            </a:solidFill>
            <a:miter lim="800000"/>
            <a:headEnd/>
            <a:tailEnd/>
          </a:ln>
          <a:effectLst>
            <a:outerShdw dist="35921" dir="2700000" algn="ctr" rotWithShape="0">
              <a:schemeClr val="bg2"/>
            </a:outerShdw>
          </a:effectLst>
        </p:spPr>
        <p:txBody>
          <a:bodyPr wrap="none" anchor="ctr"/>
          <a:lstStyle/>
          <a:p>
            <a:endParaRPr lang="en-US"/>
          </a:p>
        </p:txBody>
      </p:sp>
      <p:sp>
        <p:nvSpPr>
          <p:cNvPr id="661822" name="Rectangle 318"/>
          <p:cNvSpPr>
            <a:spLocks noChangeArrowheads="1"/>
          </p:cNvSpPr>
          <p:nvPr/>
        </p:nvSpPr>
        <p:spPr bwMode="auto">
          <a:xfrm>
            <a:off x="4343400" y="2497138"/>
            <a:ext cx="1265238" cy="842962"/>
          </a:xfrm>
          <a:prstGeom prst="rect">
            <a:avLst/>
          </a:prstGeom>
          <a:solidFill>
            <a:srgbClr val="B2B2B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661823" name="Rectangle 319"/>
          <p:cNvSpPr>
            <a:spLocks noChangeArrowheads="1"/>
          </p:cNvSpPr>
          <p:nvPr/>
        </p:nvSpPr>
        <p:spPr bwMode="auto">
          <a:xfrm>
            <a:off x="7232650" y="2617788"/>
            <a:ext cx="785813" cy="496887"/>
          </a:xfrm>
          <a:prstGeom prst="rect">
            <a:avLst/>
          </a:prstGeom>
          <a:solidFill>
            <a:srgbClr val="B2B2B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661824" name="Rectangle 320"/>
          <p:cNvSpPr>
            <a:spLocks noChangeArrowheads="1"/>
          </p:cNvSpPr>
          <p:nvPr/>
        </p:nvSpPr>
        <p:spPr bwMode="auto">
          <a:xfrm>
            <a:off x="6872288" y="3340100"/>
            <a:ext cx="1143000" cy="555625"/>
          </a:xfrm>
          <a:prstGeom prst="rect">
            <a:avLst/>
          </a:prstGeom>
          <a:solidFill>
            <a:srgbClr val="B2B2B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661825" name="Rectangle 321"/>
          <p:cNvSpPr>
            <a:spLocks noChangeArrowheads="1"/>
          </p:cNvSpPr>
          <p:nvPr/>
        </p:nvSpPr>
        <p:spPr bwMode="auto">
          <a:xfrm>
            <a:off x="4343400" y="3641725"/>
            <a:ext cx="541338" cy="1082675"/>
          </a:xfrm>
          <a:prstGeom prst="rect">
            <a:avLst/>
          </a:prstGeom>
          <a:solidFill>
            <a:srgbClr val="B2B2B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661826" name="Rectangle 322"/>
          <p:cNvSpPr>
            <a:spLocks noChangeArrowheads="1"/>
          </p:cNvSpPr>
          <p:nvPr/>
        </p:nvSpPr>
        <p:spPr bwMode="auto">
          <a:xfrm>
            <a:off x="6022975" y="4122738"/>
            <a:ext cx="1995488" cy="601662"/>
          </a:xfrm>
          <a:prstGeom prst="rect">
            <a:avLst/>
          </a:prstGeom>
          <a:solidFill>
            <a:srgbClr val="B2B2B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661827" name="Rectangle 323"/>
          <p:cNvSpPr>
            <a:spLocks noChangeArrowheads="1"/>
          </p:cNvSpPr>
          <p:nvPr/>
        </p:nvSpPr>
        <p:spPr bwMode="auto">
          <a:xfrm>
            <a:off x="3800475" y="3611563"/>
            <a:ext cx="180975" cy="179387"/>
          </a:xfrm>
          <a:prstGeom prst="rect">
            <a:avLst/>
          </a:prstGeom>
          <a:solidFill>
            <a:srgbClr val="96969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28" name="Rectangle 324"/>
          <p:cNvSpPr>
            <a:spLocks noChangeArrowheads="1"/>
          </p:cNvSpPr>
          <p:nvPr/>
        </p:nvSpPr>
        <p:spPr bwMode="auto">
          <a:xfrm>
            <a:off x="8318500" y="2678113"/>
            <a:ext cx="180975" cy="179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29" name="Rectangle 325"/>
          <p:cNvSpPr>
            <a:spLocks noChangeArrowheads="1"/>
          </p:cNvSpPr>
          <p:nvPr/>
        </p:nvSpPr>
        <p:spPr bwMode="auto">
          <a:xfrm>
            <a:off x="8318500" y="3611563"/>
            <a:ext cx="180975" cy="179387"/>
          </a:xfrm>
          <a:prstGeom prst="rect">
            <a:avLst/>
          </a:prstGeom>
          <a:solidFill>
            <a:srgbClr val="96969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30" name="Rectangle 326"/>
          <p:cNvSpPr>
            <a:spLocks noChangeArrowheads="1"/>
          </p:cNvSpPr>
          <p:nvPr/>
        </p:nvSpPr>
        <p:spPr bwMode="auto">
          <a:xfrm>
            <a:off x="8318500" y="4543425"/>
            <a:ext cx="180975" cy="180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61831" name="Group 327"/>
          <p:cNvGrpSpPr>
            <a:grpSpLocks/>
          </p:cNvGrpSpPr>
          <p:nvPr/>
        </p:nvGrpSpPr>
        <p:grpSpPr bwMode="auto">
          <a:xfrm rot="16200000">
            <a:off x="6239669" y="1262857"/>
            <a:ext cx="180975" cy="2046287"/>
            <a:chOff x="340" y="1570"/>
            <a:chExt cx="136" cy="1542"/>
          </a:xfrm>
        </p:grpSpPr>
        <p:sp>
          <p:nvSpPr>
            <p:cNvPr id="661832" name="Rectangle 328"/>
            <p:cNvSpPr>
              <a:spLocks noChangeArrowheads="1"/>
            </p:cNvSpPr>
            <p:nvPr/>
          </p:nvSpPr>
          <p:spPr bwMode="auto">
            <a:xfrm>
              <a:off x="340" y="1570"/>
              <a:ext cx="136" cy="13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33" name="Rectangle 329"/>
            <p:cNvSpPr>
              <a:spLocks noChangeArrowheads="1"/>
            </p:cNvSpPr>
            <p:nvPr/>
          </p:nvSpPr>
          <p:spPr bwMode="auto">
            <a:xfrm>
              <a:off x="340" y="2273"/>
              <a:ext cx="136" cy="13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34" name="Rectangle 330"/>
            <p:cNvSpPr>
              <a:spLocks noChangeArrowheads="1"/>
            </p:cNvSpPr>
            <p:nvPr/>
          </p:nvSpPr>
          <p:spPr bwMode="auto">
            <a:xfrm>
              <a:off x="340" y="2976"/>
              <a:ext cx="136" cy="13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61835" name="Text Box 331"/>
          <p:cNvSpPr txBox="1">
            <a:spLocks noChangeArrowheads="1"/>
          </p:cNvSpPr>
          <p:nvPr/>
        </p:nvSpPr>
        <p:spPr bwMode="auto">
          <a:xfrm>
            <a:off x="3619500" y="3319463"/>
            <a:ext cx="635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sz="1600" b="1" i="1"/>
              <a:t>GND</a:t>
            </a:r>
          </a:p>
        </p:txBody>
      </p:sp>
      <p:sp>
        <p:nvSpPr>
          <p:cNvPr id="661836" name="Text Box 332"/>
          <p:cNvSpPr txBox="1">
            <a:spLocks noChangeArrowheads="1"/>
          </p:cNvSpPr>
          <p:nvPr/>
        </p:nvSpPr>
        <p:spPr bwMode="auto">
          <a:xfrm>
            <a:off x="8064500" y="3309938"/>
            <a:ext cx="6111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sz="1600" b="1" i="1"/>
              <a:t>VDD</a:t>
            </a:r>
          </a:p>
        </p:txBody>
      </p:sp>
      <p:sp>
        <p:nvSpPr>
          <p:cNvPr id="661837" name="Line 333"/>
          <p:cNvSpPr>
            <a:spLocks noChangeShapeType="1"/>
          </p:cNvSpPr>
          <p:nvPr/>
        </p:nvSpPr>
        <p:spPr bwMode="auto">
          <a:xfrm>
            <a:off x="4222750" y="3521075"/>
            <a:ext cx="264953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838" name="Line 334"/>
          <p:cNvSpPr>
            <a:spLocks noChangeShapeType="1"/>
          </p:cNvSpPr>
          <p:nvPr/>
        </p:nvSpPr>
        <p:spPr bwMode="auto">
          <a:xfrm>
            <a:off x="6208713" y="3521075"/>
            <a:ext cx="0" cy="6016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839" name="Line 335"/>
          <p:cNvSpPr>
            <a:spLocks noChangeShapeType="1"/>
          </p:cNvSpPr>
          <p:nvPr/>
        </p:nvSpPr>
        <p:spPr bwMode="auto">
          <a:xfrm>
            <a:off x="8042275" y="2867025"/>
            <a:ext cx="120650" cy="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61840" name="Group 336"/>
          <p:cNvGrpSpPr>
            <a:grpSpLocks/>
          </p:cNvGrpSpPr>
          <p:nvPr/>
        </p:nvGrpSpPr>
        <p:grpSpPr bwMode="auto">
          <a:xfrm>
            <a:off x="1050925" y="4652963"/>
            <a:ext cx="1503363" cy="1355725"/>
            <a:chOff x="441" y="2560"/>
            <a:chExt cx="933" cy="841"/>
          </a:xfrm>
        </p:grpSpPr>
        <p:grpSp>
          <p:nvGrpSpPr>
            <p:cNvPr id="661841" name="Group 337"/>
            <p:cNvGrpSpPr>
              <a:grpSpLocks/>
            </p:cNvGrpSpPr>
            <p:nvPr/>
          </p:nvGrpSpPr>
          <p:grpSpPr bwMode="auto">
            <a:xfrm>
              <a:off x="441" y="2560"/>
              <a:ext cx="933" cy="841"/>
              <a:chOff x="441" y="2560"/>
              <a:chExt cx="933" cy="841"/>
            </a:xfrm>
          </p:grpSpPr>
          <p:sp>
            <p:nvSpPr>
              <p:cNvPr id="661842" name="AutoShape 338"/>
              <p:cNvSpPr>
                <a:spLocks noChangeArrowheads="1"/>
              </p:cNvSpPr>
              <p:nvPr/>
            </p:nvSpPr>
            <p:spPr bwMode="auto">
              <a:xfrm>
                <a:off x="464" y="2560"/>
                <a:ext cx="910" cy="628"/>
              </a:xfrm>
              <a:prstGeom prst="cloudCallout">
                <a:avLst>
                  <a:gd name="adj1" fmla="val -43750"/>
                  <a:gd name="adj2" fmla="val 70000"/>
                </a:avLst>
              </a:prstGeom>
              <a:solidFill>
                <a:srgbClr val="DDDDDD"/>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CN" altLang="en-US" sz="1600">
                  <a:ea typeface="宋体" charset="-122"/>
                </a:endParaRPr>
              </a:p>
            </p:txBody>
          </p:sp>
          <p:sp>
            <p:nvSpPr>
              <p:cNvPr id="661843" name="Rectangle 339"/>
              <p:cNvSpPr>
                <a:spLocks noChangeArrowheads="1"/>
              </p:cNvSpPr>
              <p:nvPr/>
            </p:nvSpPr>
            <p:spPr bwMode="auto">
              <a:xfrm>
                <a:off x="441" y="3155"/>
                <a:ext cx="286" cy="246"/>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44" name="Oval 340"/>
              <p:cNvSpPr>
                <a:spLocks noChangeArrowheads="1"/>
              </p:cNvSpPr>
              <p:nvPr/>
            </p:nvSpPr>
            <p:spPr bwMode="auto">
              <a:xfrm>
                <a:off x="530" y="3128"/>
                <a:ext cx="135" cy="56"/>
              </a:xfrm>
              <a:prstGeom prst="ellipse">
                <a:avLst/>
              </a:pr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61845" name="Text Box 341"/>
            <p:cNvSpPr txBox="1">
              <a:spLocks noChangeArrowheads="1"/>
            </p:cNvSpPr>
            <p:nvPr/>
          </p:nvSpPr>
          <p:spPr bwMode="auto">
            <a:xfrm>
              <a:off x="483" y="2722"/>
              <a:ext cx="847" cy="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a:ea typeface="宋体" charset="-122"/>
                </a:rPr>
                <a:t>Module </a:t>
              </a:r>
              <a:r>
                <a:rPr lang="en-US" altLang="zh-CN" sz="1600" i="1">
                  <a:ea typeface="宋体" charset="-122"/>
                </a:rPr>
                <a:t>e</a:t>
              </a:r>
            </a:p>
          </p:txBody>
        </p:sp>
      </p:grpSp>
      <p:sp>
        <p:nvSpPr>
          <p:cNvPr id="661846" name="Rectangle 342"/>
          <p:cNvSpPr>
            <a:spLocks noChangeArrowheads="1"/>
          </p:cNvSpPr>
          <p:nvPr/>
        </p:nvSpPr>
        <p:spPr bwMode="auto">
          <a:xfrm>
            <a:off x="4835525" y="3743325"/>
            <a:ext cx="107950" cy="106363"/>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47" name="Rectangle 343"/>
          <p:cNvSpPr>
            <a:spLocks noChangeArrowheads="1"/>
          </p:cNvSpPr>
          <p:nvPr/>
        </p:nvSpPr>
        <p:spPr bwMode="auto">
          <a:xfrm>
            <a:off x="4937125" y="3275013"/>
            <a:ext cx="107950" cy="106362"/>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48" name="Rectangle 344"/>
          <p:cNvSpPr>
            <a:spLocks noChangeArrowheads="1"/>
          </p:cNvSpPr>
          <p:nvPr/>
        </p:nvSpPr>
        <p:spPr bwMode="auto">
          <a:xfrm>
            <a:off x="5567363" y="3132138"/>
            <a:ext cx="107950" cy="106362"/>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49" name="Rectangle 345"/>
          <p:cNvSpPr>
            <a:spLocks noChangeArrowheads="1"/>
          </p:cNvSpPr>
          <p:nvPr/>
        </p:nvSpPr>
        <p:spPr bwMode="auto">
          <a:xfrm>
            <a:off x="6827838" y="3663950"/>
            <a:ext cx="107950" cy="10795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50" name="Rectangle 346"/>
          <p:cNvSpPr>
            <a:spLocks noChangeArrowheads="1"/>
          </p:cNvSpPr>
          <p:nvPr/>
        </p:nvSpPr>
        <p:spPr bwMode="auto">
          <a:xfrm>
            <a:off x="7567613" y="3057525"/>
            <a:ext cx="107950" cy="10795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51" name="Rectangle 347"/>
          <p:cNvSpPr>
            <a:spLocks noChangeArrowheads="1"/>
          </p:cNvSpPr>
          <p:nvPr/>
        </p:nvSpPr>
        <p:spPr bwMode="auto">
          <a:xfrm>
            <a:off x="6881813" y="4064000"/>
            <a:ext cx="107950" cy="10795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52" name="Rectangle 348"/>
          <p:cNvSpPr>
            <a:spLocks noChangeArrowheads="1"/>
          </p:cNvSpPr>
          <p:nvPr/>
        </p:nvSpPr>
        <p:spPr bwMode="auto">
          <a:xfrm>
            <a:off x="5973763" y="4411663"/>
            <a:ext cx="107950" cy="10795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53" name="Line 349"/>
          <p:cNvSpPr>
            <a:spLocks noChangeShapeType="1"/>
          </p:cNvSpPr>
          <p:nvPr/>
        </p:nvSpPr>
        <p:spPr bwMode="auto">
          <a:xfrm flipH="1">
            <a:off x="5399088" y="1847850"/>
            <a:ext cx="936625" cy="33020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854" name="Line 350"/>
          <p:cNvSpPr>
            <a:spLocks noChangeShapeType="1"/>
          </p:cNvSpPr>
          <p:nvPr/>
        </p:nvSpPr>
        <p:spPr bwMode="auto">
          <a:xfrm>
            <a:off x="6332538" y="1841500"/>
            <a:ext cx="0" cy="346075"/>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855" name="Line 351"/>
          <p:cNvSpPr>
            <a:spLocks noChangeShapeType="1"/>
          </p:cNvSpPr>
          <p:nvPr/>
        </p:nvSpPr>
        <p:spPr bwMode="auto">
          <a:xfrm>
            <a:off x="6342063" y="1847850"/>
            <a:ext cx="912812" cy="322263"/>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856" name="Text Box 352"/>
          <p:cNvSpPr txBox="1">
            <a:spLocks noChangeArrowheads="1"/>
          </p:cNvSpPr>
          <p:nvPr/>
        </p:nvSpPr>
        <p:spPr bwMode="auto">
          <a:xfrm>
            <a:off x="5692775" y="1557338"/>
            <a:ext cx="1370013" cy="33655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a:ea typeface="宋体" charset="-122"/>
              </a:rPr>
              <a:t>I/O Pads</a:t>
            </a:r>
          </a:p>
        </p:txBody>
      </p:sp>
      <p:sp>
        <p:nvSpPr>
          <p:cNvPr id="661857" name="Text Box 353"/>
          <p:cNvSpPr txBox="1">
            <a:spLocks noChangeArrowheads="1"/>
          </p:cNvSpPr>
          <p:nvPr/>
        </p:nvSpPr>
        <p:spPr bwMode="auto">
          <a:xfrm>
            <a:off x="4943475" y="3600450"/>
            <a:ext cx="1306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a:ea typeface="宋体" charset="-122"/>
              </a:rPr>
              <a:t>Block Pins</a:t>
            </a:r>
          </a:p>
        </p:txBody>
      </p:sp>
      <p:sp>
        <p:nvSpPr>
          <p:cNvPr id="661858" name="Line 354"/>
          <p:cNvSpPr>
            <a:spLocks noChangeShapeType="1"/>
          </p:cNvSpPr>
          <p:nvPr/>
        </p:nvSpPr>
        <p:spPr bwMode="auto">
          <a:xfrm flipV="1">
            <a:off x="4446588" y="4875213"/>
            <a:ext cx="0" cy="682625"/>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859" name="Line 355"/>
          <p:cNvSpPr>
            <a:spLocks noChangeShapeType="1"/>
          </p:cNvSpPr>
          <p:nvPr/>
        </p:nvSpPr>
        <p:spPr bwMode="auto">
          <a:xfrm flipV="1">
            <a:off x="4456113" y="4294188"/>
            <a:ext cx="754062" cy="1273175"/>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861" name="Text Box 357"/>
          <p:cNvSpPr txBox="1">
            <a:spLocks noChangeArrowheads="1"/>
          </p:cNvSpPr>
          <p:nvPr/>
        </p:nvSpPr>
        <p:spPr bwMode="auto">
          <a:xfrm>
            <a:off x="4410075" y="2719388"/>
            <a:ext cx="1063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a:ea typeface="宋体" charset="-122"/>
              </a:rPr>
              <a:t>Block </a:t>
            </a:r>
            <a:r>
              <a:rPr lang="en-US" altLang="zh-CN" sz="1600" i="1">
                <a:ea typeface="宋体" charset="-122"/>
              </a:rPr>
              <a:t>a</a:t>
            </a:r>
          </a:p>
        </p:txBody>
      </p:sp>
      <p:sp>
        <p:nvSpPr>
          <p:cNvPr id="661862" name="Text Box 358"/>
          <p:cNvSpPr txBox="1">
            <a:spLocks noChangeArrowheads="1"/>
          </p:cNvSpPr>
          <p:nvPr/>
        </p:nvSpPr>
        <p:spPr bwMode="auto">
          <a:xfrm>
            <a:off x="4232275" y="3908425"/>
            <a:ext cx="76676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a:ea typeface="宋体" charset="-122"/>
              </a:rPr>
              <a:t>Block</a:t>
            </a:r>
            <a:br>
              <a:rPr lang="en-US" altLang="zh-CN" sz="1600">
                <a:ea typeface="宋体" charset="-122"/>
              </a:rPr>
            </a:br>
            <a:r>
              <a:rPr lang="en-US" altLang="zh-CN" sz="1600" i="1">
                <a:ea typeface="宋体" charset="-122"/>
              </a:rPr>
              <a:t>b</a:t>
            </a:r>
          </a:p>
        </p:txBody>
      </p:sp>
      <p:sp>
        <p:nvSpPr>
          <p:cNvPr id="661863" name="Text Box 359"/>
          <p:cNvSpPr txBox="1">
            <a:spLocks noChangeArrowheads="1"/>
          </p:cNvSpPr>
          <p:nvPr/>
        </p:nvSpPr>
        <p:spPr bwMode="auto">
          <a:xfrm>
            <a:off x="6913563" y="3435350"/>
            <a:ext cx="10683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a:ea typeface="宋体" charset="-122"/>
              </a:rPr>
              <a:t>Block </a:t>
            </a:r>
            <a:r>
              <a:rPr lang="en-US" altLang="zh-CN" sz="1600" i="1">
                <a:ea typeface="宋体" charset="-122"/>
              </a:rPr>
              <a:t>d</a:t>
            </a:r>
          </a:p>
        </p:txBody>
      </p:sp>
      <p:sp>
        <p:nvSpPr>
          <p:cNvPr id="661864" name="Text Box 360"/>
          <p:cNvSpPr txBox="1">
            <a:spLocks noChangeArrowheads="1"/>
          </p:cNvSpPr>
          <p:nvPr/>
        </p:nvSpPr>
        <p:spPr bwMode="auto">
          <a:xfrm>
            <a:off x="6499225" y="4243388"/>
            <a:ext cx="10779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a:ea typeface="宋体" charset="-122"/>
              </a:rPr>
              <a:t>Block </a:t>
            </a:r>
            <a:r>
              <a:rPr lang="en-US" altLang="zh-CN" sz="1600" i="1">
                <a:ea typeface="宋体" charset="-122"/>
              </a:rPr>
              <a:t>e</a:t>
            </a:r>
          </a:p>
        </p:txBody>
      </p:sp>
      <p:sp>
        <p:nvSpPr>
          <p:cNvPr id="661865" name="Line 361"/>
          <p:cNvSpPr>
            <a:spLocks noChangeShapeType="1"/>
          </p:cNvSpPr>
          <p:nvPr/>
        </p:nvSpPr>
        <p:spPr bwMode="auto">
          <a:xfrm>
            <a:off x="7720013" y="1812925"/>
            <a:ext cx="0" cy="301625"/>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866" name="Text Box 362"/>
          <p:cNvSpPr txBox="1">
            <a:spLocks noChangeArrowheads="1"/>
          </p:cNvSpPr>
          <p:nvPr/>
        </p:nvSpPr>
        <p:spPr bwMode="auto">
          <a:xfrm>
            <a:off x="7124700" y="1557338"/>
            <a:ext cx="1285875" cy="33655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dirty="0">
                <a:ea typeface="宋体" charset="-122"/>
              </a:rPr>
              <a:t>Floorplan</a:t>
            </a:r>
          </a:p>
        </p:txBody>
      </p:sp>
      <p:grpSp>
        <p:nvGrpSpPr>
          <p:cNvPr id="661867" name="Group 363"/>
          <p:cNvGrpSpPr>
            <a:grpSpLocks/>
          </p:cNvGrpSpPr>
          <p:nvPr/>
        </p:nvGrpSpPr>
        <p:grpSpPr bwMode="auto">
          <a:xfrm>
            <a:off x="504825" y="3940175"/>
            <a:ext cx="1227138" cy="1116013"/>
            <a:chOff x="258" y="2057"/>
            <a:chExt cx="665" cy="603"/>
          </a:xfrm>
        </p:grpSpPr>
        <p:sp>
          <p:nvSpPr>
            <p:cNvPr id="661868" name="AutoShape 364"/>
            <p:cNvSpPr>
              <a:spLocks noChangeArrowheads="1"/>
            </p:cNvSpPr>
            <p:nvPr/>
          </p:nvSpPr>
          <p:spPr bwMode="auto">
            <a:xfrm>
              <a:off x="274" y="2057"/>
              <a:ext cx="649" cy="447"/>
            </a:xfrm>
            <a:prstGeom prst="cloudCallout">
              <a:avLst>
                <a:gd name="adj1" fmla="val -43750"/>
                <a:gd name="adj2" fmla="val 70000"/>
              </a:avLst>
            </a:prstGeom>
            <a:solidFill>
              <a:srgbClr val="DDDDDD"/>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CN" altLang="en-US" sz="1600">
                <a:ea typeface="宋体" charset="-122"/>
              </a:endParaRPr>
            </a:p>
          </p:txBody>
        </p:sp>
        <p:sp>
          <p:nvSpPr>
            <p:cNvPr id="661869" name="Rectangle 365"/>
            <p:cNvSpPr>
              <a:spLocks noChangeArrowheads="1"/>
            </p:cNvSpPr>
            <p:nvPr/>
          </p:nvSpPr>
          <p:spPr bwMode="auto">
            <a:xfrm>
              <a:off x="258" y="2484"/>
              <a:ext cx="204" cy="176"/>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70" name="Oval 366"/>
            <p:cNvSpPr>
              <a:spLocks noChangeArrowheads="1"/>
            </p:cNvSpPr>
            <p:nvPr/>
          </p:nvSpPr>
          <p:spPr bwMode="auto">
            <a:xfrm>
              <a:off x="315" y="2460"/>
              <a:ext cx="96" cy="39"/>
            </a:xfrm>
            <a:prstGeom prst="ellipse">
              <a:avLst/>
            </a:pr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61871" name="Text Box 367"/>
          <p:cNvSpPr txBox="1">
            <a:spLocks noChangeArrowheads="1"/>
          </p:cNvSpPr>
          <p:nvPr/>
        </p:nvSpPr>
        <p:spPr bwMode="auto">
          <a:xfrm>
            <a:off x="539750" y="4095750"/>
            <a:ext cx="1184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a:ea typeface="宋体" charset="-122"/>
              </a:rPr>
              <a:t>Module </a:t>
            </a:r>
            <a:r>
              <a:rPr lang="en-US" altLang="zh-CN" sz="1600" i="1">
                <a:ea typeface="宋体" charset="-122"/>
              </a:rPr>
              <a:t>d</a:t>
            </a:r>
          </a:p>
        </p:txBody>
      </p:sp>
      <p:grpSp>
        <p:nvGrpSpPr>
          <p:cNvPr id="661872" name="Group 368"/>
          <p:cNvGrpSpPr>
            <a:grpSpLocks/>
          </p:cNvGrpSpPr>
          <p:nvPr/>
        </p:nvGrpSpPr>
        <p:grpSpPr bwMode="auto">
          <a:xfrm>
            <a:off x="468313" y="2852738"/>
            <a:ext cx="1270000" cy="1062037"/>
            <a:chOff x="80" y="1448"/>
            <a:chExt cx="788" cy="659"/>
          </a:xfrm>
        </p:grpSpPr>
        <p:grpSp>
          <p:nvGrpSpPr>
            <p:cNvPr id="661873" name="Group 369"/>
            <p:cNvGrpSpPr>
              <a:grpSpLocks/>
            </p:cNvGrpSpPr>
            <p:nvPr/>
          </p:nvGrpSpPr>
          <p:grpSpPr bwMode="auto">
            <a:xfrm>
              <a:off x="83" y="1448"/>
              <a:ext cx="734" cy="659"/>
              <a:chOff x="83" y="1448"/>
              <a:chExt cx="734" cy="659"/>
            </a:xfrm>
          </p:grpSpPr>
          <p:sp>
            <p:nvSpPr>
              <p:cNvPr id="661874" name="AutoShape 370"/>
              <p:cNvSpPr>
                <a:spLocks noChangeArrowheads="1"/>
              </p:cNvSpPr>
              <p:nvPr/>
            </p:nvSpPr>
            <p:spPr bwMode="auto">
              <a:xfrm>
                <a:off x="104" y="1448"/>
                <a:ext cx="713" cy="491"/>
              </a:xfrm>
              <a:prstGeom prst="cloudCallout">
                <a:avLst>
                  <a:gd name="adj1" fmla="val -43750"/>
                  <a:gd name="adj2" fmla="val 70000"/>
                </a:avLst>
              </a:prstGeom>
              <a:solidFill>
                <a:srgbClr val="DDDDDD"/>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CN" altLang="en-US" sz="1600">
                  <a:ea typeface="宋体" charset="-122"/>
                </a:endParaRPr>
              </a:p>
            </p:txBody>
          </p:sp>
          <p:sp>
            <p:nvSpPr>
              <p:cNvPr id="661875" name="Rectangle 371"/>
              <p:cNvSpPr>
                <a:spLocks noChangeArrowheads="1"/>
              </p:cNvSpPr>
              <p:nvPr/>
            </p:nvSpPr>
            <p:spPr bwMode="auto">
              <a:xfrm>
                <a:off x="83" y="1914"/>
                <a:ext cx="224" cy="19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76" name="Oval 372"/>
              <p:cNvSpPr>
                <a:spLocks noChangeArrowheads="1"/>
              </p:cNvSpPr>
              <p:nvPr/>
            </p:nvSpPr>
            <p:spPr bwMode="auto">
              <a:xfrm>
                <a:off x="143" y="1886"/>
                <a:ext cx="96" cy="39"/>
              </a:xfrm>
              <a:prstGeom prst="ellipse">
                <a:avLst/>
              </a:pr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61877" name="Text Box 373"/>
            <p:cNvSpPr txBox="1">
              <a:spLocks noChangeArrowheads="1"/>
            </p:cNvSpPr>
            <p:nvPr/>
          </p:nvSpPr>
          <p:spPr bwMode="auto">
            <a:xfrm>
              <a:off x="80" y="1546"/>
              <a:ext cx="788" cy="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a:ea typeface="宋体" charset="-122"/>
                </a:rPr>
                <a:t>Module </a:t>
              </a:r>
              <a:r>
                <a:rPr lang="en-US" altLang="zh-CN" sz="1600" i="1">
                  <a:ea typeface="宋体" charset="-122"/>
                </a:rPr>
                <a:t>c</a:t>
              </a:r>
            </a:p>
          </p:txBody>
        </p:sp>
      </p:grpSp>
      <p:grpSp>
        <p:nvGrpSpPr>
          <p:cNvPr id="661878" name="Group 374"/>
          <p:cNvGrpSpPr>
            <a:grpSpLocks/>
          </p:cNvGrpSpPr>
          <p:nvPr/>
        </p:nvGrpSpPr>
        <p:grpSpPr bwMode="auto">
          <a:xfrm>
            <a:off x="1757363" y="2266950"/>
            <a:ext cx="1220787" cy="1065213"/>
            <a:chOff x="880" y="967"/>
            <a:chExt cx="757" cy="661"/>
          </a:xfrm>
        </p:grpSpPr>
        <p:grpSp>
          <p:nvGrpSpPr>
            <p:cNvPr id="661879" name="Group 375"/>
            <p:cNvGrpSpPr>
              <a:grpSpLocks/>
            </p:cNvGrpSpPr>
            <p:nvPr/>
          </p:nvGrpSpPr>
          <p:grpSpPr bwMode="auto">
            <a:xfrm>
              <a:off x="880" y="967"/>
              <a:ext cx="730" cy="661"/>
              <a:chOff x="880" y="967"/>
              <a:chExt cx="730" cy="661"/>
            </a:xfrm>
          </p:grpSpPr>
          <p:sp>
            <p:nvSpPr>
              <p:cNvPr id="661880" name="AutoShape 376"/>
              <p:cNvSpPr>
                <a:spLocks noChangeArrowheads="1"/>
              </p:cNvSpPr>
              <p:nvPr/>
            </p:nvSpPr>
            <p:spPr bwMode="auto">
              <a:xfrm>
                <a:off x="898" y="967"/>
                <a:ext cx="712" cy="491"/>
              </a:xfrm>
              <a:prstGeom prst="cloudCallout">
                <a:avLst>
                  <a:gd name="adj1" fmla="val -43750"/>
                  <a:gd name="adj2" fmla="val 70000"/>
                </a:avLst>
              </a:prstGeom>
              <a:solidFill>
                <a:srgbClr val="DDDDDD"/>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CN" altLang="en-US" sz="1600">
                  <a:ea typeface="宋体" charset="-122"/>
                </a:endParaRPr>
              </a:p>
            </p:txBody>
          </p:sp>
          <p:sp>
            <p:nvSpPr>
              <p:cNvPr id="661881" name="Rectangle 377"/>
              <p:cNvSpPr>
                <a:spLocks noChangeArrowheads="1"/>
              </p:cNvSpPr>
              <p:nvPr/>
            </p:nvSpPr>
            <p:spPr bwMode="auto">
              <a:xfrm>
                <a:off x="880" y="1435"/>
                <a:ext cx="224" cy="19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82" name="Oval 378"/>
              <p:cNvSpPr>
                <a:spLocks noChangeArrowheads="1"/>
              </p:cNvSpPr>
              <p:nvPr/>
            </p:nvSpPr>
            <p:spPr bwMode="auto">
              <a:xfrm>
                <a:off x="949" y="1412"/>
                <a:ext cx="105" cy="43"/>
              </a:xfrm>
              <a:prstGeom prst="ellipse">
                <a:avLst/>
              </a:pr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61883" name="Text Box 379"/>
            <p:cNvSpPr txBox="1">
              <a:spLocks noChangeArrowheads="1"/>
            </p:cNvSpPr>
            <p:nvPr/>
          </p:nvSpPr>
          <p:spPr bwMode="auto">
            <a:xfrm>
              <a:off x="905" y="1058"/>
              <a:ext cx="732" cy="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a:ea typeface="宋体" charset="-122"/>
                </a:rPr>
                <a:t>Module </a:t>
              </a:r>
              <a:r>
                <a:rPr lang="en-US" altLang="zh-CN" sz="1600" i="1">
                  <a:ea typeface="宋体" charset="-122"/>
                </a:rPr>
                <a:t>b</a:t>
              </a:r>
            </a:p>
          </p:txBody>
        </p:sp>
      </p:grpSp>
      <p:grpSp>
        <p:nvGrpSpPr>
          <p:cNvPr id="661909" name="Group 405"/>
          <p:cNvGrpSpPr>
            <a:grpSpLocks/>
          </p:cNvGrpSpPr>
          <p:nvPr/>
        </p:nvGrpSpPr>
        <p:grpSpPr bwMode="auto">
          <a:xfrm>
            <a:off x="712788" y="1662113"/>
            <a:ext cx="1149350" cy="793750"/>
            <a:chOff x="449" y="1047"/>
            <a:chExt cx="724" cy="500"/>
          </a:xfrm>
        </p:grpSpPr>
        <p:sp>
          <p:nvSpPr>
            <p:cNvPr id="661885" name="AutoShape 381"/>
            <p:cNvSpPr>
              <a:spLocks noChangeArrowheads="1"/>
            </p:cNvSpPr>
            <p:nvPr/>
          </p:nvSpPr>
          <p:spPr bwMode="auto">
            <a:xfrm>
              <a:off x="449" y="1047"/>
              <a:ext cx="724" cy="500"/>
            </a:xfrm>
            <a:prstGeom prst="cloudCallout">
              <a:avLst>
                <a:gd name="adj1" fmla="val -43750"/>
                <a:gd name="adj2" fmla="val 70000"/>
              </a:avLst>
            </a:prstGeom>
            <a:solidFill>
              <a:srgbClr val="DDDDDD"/>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CN" altLang="en-US" sz="1600">
                <a:ea typeface="宋体" charset="-122"/>
              </a:endParaRPr>
            </a:p>
          </p:txBody>
        </p:sp>
        <p:sp>
          <p:nvSpPr>
            <p:cNvPr id="661887" name="Oval 383"/>
            <p:cNvSpPr>
              <a:spLocks noChangeArrowheads="1"/>
            </p:cNvSpPr>
            <p:nvPr/>
          </p:nvSpPr>
          <p:spPr bwMode="auto">
            <a:xfrm>
              <a:off x="489" y="1496"/>
              <a:ext cx="107" cy="44"/>
            </a:xfrm>
            <a:prstGeom prst="ellipse">
              <a:avLst/>
            </a:pr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61888" name="Text Box 384"/>
          <p:cNvSpPr txBox="1">
            <a:spLocks noChangeArrowheads="1"/>
          </p:cNvSpPr>
          <p:nvPr/>
        </p:nvSpPr>
        <p:spPr bwMode="auto">
          <a:xfrm>
            <a:off x="717550" y="1822450"/>
            <a:ext cx="11668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a:ea typeface="宋体" charset="-122"/>
              </a:rPr>
              <a:t>Module </a:t>
            </a:r>
            <a:r>
              <a:rPr lang="en-US" altLang="zh-CN" sz="1600" i="1">
                <a:ea typeface="宋体" charset="-122"/>
              </a:rPr>
              <a:t>a</a:t>
            </a:r>
          </a:p>
        </p:txBody>
      </p:sp>
      <p:sp>
        <p:nvSpPr>
          <p:cNvPr id="661889" name="Line 385"/>
          <p:cNvSpPr>
            <a:spLocks noChangeShapeType="1"/>
          </p:cNvSpPr>
          <p:nvPr/>
        </p:nvSpPr>
        <p:spPr bwMode="auto">
          <a:xfrm flipH="1" flipV="1">
            <a:off x="5068888" y="3379788"/>
            <a:ext cx="276225" cy="293687"/>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890" name="Line 386"/>
          <p:cNvSpPr>
            <a:spLocks noChangeShapeType="1"/>
          </p:cNvSpPr>
          <p:nvPr/>
        </p:nvSpPr>
        <p:spPr bwMode="auto">
          <a:xfrm>
            <a:off x="5583238" y="3937000"/>
            <a:ext cx="382587" cy="447675"/>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891" name="Rectangle 387"/>
          <p:cNvSpPr>
            <a:spLocks noChangeArrowheads="1"/>
          </p:cNvSpPr>
          <p:nvPr/>
        </p:nvSpPr>
        <p:spPr bwMode="auto">
          <a:xfrm>
            <a:off x="7165975" y="4965700"/>
            <a:ext cx="179388" cy="180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92" name="Rectangle 388"/>
          <p:cNvSpPr>
            <a:spLocks noChangeArrowheads="1"/>
          </p:cNvSpPr>
          <p:nvPr/>
        </p:nvSpPr>
        <p:spPr bwMode="auto">
          <a:xfrm>
            <a:off x="6243638" y="4967288"/>
            <a:ext cx="180975" cy="180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93" name="Rectangle 389"/>
          <p:cNvSpPr>
            <a:spLocks noChangeArrowheads="1"/>
          </p:cNvSpPr>
          <p:nvPr/>
        </p:nvSpPr>
        <p:spPr bwMode="auto">
          <a:xfrm>
            <a:off x="5302250" y="4960938"/>
            <a:ext cx="180975" cy="180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94" name="Rectangle 390"/>
          <p:cNvSpPr>
            <a:spLocks noChangeArrowheads="1"/>
          </p:cNvSpPr>
          <p:nvPr/>
        </p:nvSpPr>
        <p:spPr bwMode="auto">
          <a:xfrm>
            <a:off x="3800475" y="4552950"/>
            <a:ext cx="179388" cy="179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95" name="Rectangle 391"/>
          <p:cNvSpPr>
            <a:spLocks noChangeArrowheads="1"/>
          </p:cNvSpPr>
          <p:nvPr/>
        </p:nvSpPr>
        <p:spPr bwMode="auto">
          <a:xfrm>
            <a:off x="3811588" y="2679700"/>
            <a:ext cx="179387" cy="179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896" name="Text Box 392"/>
          <p:cNvSpPr txBox="1">
            <a:spLocks noChangeArrowheads="1"/>
          </p:cNvSpPr>
          <p:nvPr/>
        </p:nvSpPr>
        <p:spPr bwMode="auto">
          <a:xfrm>
            <a:off x="2054225" y="3416300"/>
            <a:ext cx="14303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b="1">
                <a:solidFill>
                  <a:schemeClr val="bg1"/>
                </a:solidFill>
                <a:ea typeface="宋体" charset="-122"/>
              </a:rPr>
              <a:t>Chip </a:t>
            </a:r>
            <a:br>
              <a:rPr lang="en-US" altLang="zh-CN" sz="1600" b="1">
                <a:solidFill>
                  <a:schemeClr val="bg1"/>
                </a:solidFill>
                <a:ea typeface="宋体" charset="-122"/>
              </a:rPr>
            </a:br>
            <a:r>
              <a:rPr lang="en-US" altLang="zh-CN" sz="1600" b="1">
                <a:solidFill>
                  <a:schemeClr val="bg1"/>
                </a:solidFill>
                <a:ea typeface="宋体" charset="-122"/>
              </a:rPr>
              <a:t>Planning</a:t>
            </a:r>
          </a:p>
        </p:txBody>
      </p:sp>
      <p:sp>
        <p:nvSpPr>
          <p:cNvPr id="661897" name="Freeform 393"/>
          <p:cNvSpPr>
            <a:spLocks/>
          </p:cNvSpPr>
          <p:nvPr/>
        </p:nvSpPr>
        <p:spPr bwMode="auto">
          <a:xfrm>
            <a:off x="3981450" y="2616200"/>
            <a:ext cx="361950" cy="1076325"/>
          </a:xfrm>
          <a:custGeom>
            <a:avLst/>
            <a:gdLst>
              <a:gd name="T0" fmla="*/ 0 w 228"/>
              <a:gd name="T1" fmla="*/ 678 h 678"/>
              <a:gd name="T2" fmla="*/ 150 w 228"/>
              <a:gd name="T3" fmla="*/ 678 h 678"/>
              <a:gd name="T4" fmla="*/ 150 w 228"/>
              <a:gd name="T5" fmla="*/ 0 h 678"/>
              <a:gd name="T6" fmla="*/ 228 w 228"/>
              <a:gd name="T7" fmla="*/ 0 h 678"/>
            </a:gdLst>
            <a:ahLst/>
            <a:cxnLst>
              <a:cxn ang="0">
                <a:pos x="T0" y="T1"/>
              </a:cxn>
              <a:cxn ang="0">
                <a:pos x="T2" y="T3"/>
              </a:cxn>
              <a:cxn ang="0">
                <a:pos x="T4" y="T5"/>
              </a:cxn>
              <a:cxn ang="0">
                <a:pos x="T6" y="T7"/>
              </a:cxn>
            </a:cxnLst>
            <a:rect l="0" t="0" r="r" b="b"/>
            <a:pathLst>
              <a:path w="228" h="678">
                <a:moveTo>
                  <a:pt x="0" y="678"/>
                </a:moveTo>
                <a:lnTo>
                  <a:pt x="150" y="678"/>
                </a:lnTo>
                <a:lnTo>
                  <a:pt x="150" y="0"/>
                </a:lnTo>
                <a:lnTo>
                  <a:pt x="228" y="0"/>
                </a:lnTo>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898" name="Freeform 394"/>
          <p:cNvSpPr>
            <a:spLocks/>
          </p:cNvSpPr>
          <p:nvPr/>
        </p:nvSpPr>
        <p:spPr bwMode="auto">
          <a:xfrm>
            <a:off x="6748463" y="2797175"/>
            <a:ext cx="485775" cy="719138"/>
          </a:xfrm>
          <a:custGeom>
            <a:avLst/>
            <a:gdLst>
              <a:gd name="T0" fmla="*/ 0 w 309"/>
              <a:gd name="T1" fmla="*/ 453 h 453"/>
              <a:gd name="T2" fmla="*/ 0 w 309"/>
              <a:gd name="T3" fmla="*/ 0 h 453"/>
              <a:gd name="T4" fmla="*/ 309 w 309"/>
              <a:gd name="T5" fmla="*/ 0 h 453"/>
            </a:gdLst>
            <a:ahLst/>
            <a:cxnLst>
              <a:cxn ang="0">
                <a:pos x="T0" y="T1"/>
              </a:cxn>
              <a:cxn ang="0">
                <a:pos x="T2" y="T3"/>
              </a:cxn>
              <a:cxn ang="0">
                <a:pos x="T4" y="T5"/>
              </a:cxn>
            </a:cxnLst>
            <a:rect l="0" t="0" r="r" b="b"/>
            <a:pathLst>
              <a:path w="309" h="453">
                <a:moveTo>
                  <a:pt x="0" y="453"/>
                </a:moveTo>
                <a:lnTo>
                  <a:pt x="0" y="0"/>
                </a:lnTo>
                <a:lnTo>
                  <a:pt x="309" y="0"/>
                </a:lnTo>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899" name="Freeform 395"/>
          <p:cNvSpPr>
            <a:spLocks/>
          </p:cNvSpPr>
          <p:nvPr/>
        </p:nvSpPr>
        <p:spPr bwMode="auto">
          <a:xfrm>
            <a:off x="7529513" y="3697288"/>
            <a:ext cx="781050" cy="300037"/>
          </a:xfrm>
          <a:custGeom>
            <a:avLst/>
            <a:gdLst>
              <a:gd name="T0" fmla="*/ 492 w 492"/>
              <a:gd name="T1" fmla="*/ 0 h 189"/>
              <a:gd name="T2" fmla="*/ 384 w 492"/>
              <a:gd name="T3" fmla="*/ 0 h 189"/>
              <a:gd name="T4" fmla="*/ 384 w 492"/>
              <a:gd name="T5" fmla="*/ 189 h 189"/>
              <a:gd name="T6" fmla="*/ 0 w 492"/>
              <a:gd name="T7" fmla="*/ 189 h 189"/>
              <a:gd name="T8" fmla="*/ 0 w 492"/>
              <a:gd name="T9" fmla="*/ 129 h 189"/>
            </a:gdLst>
            <a:ahLst/>
            <a:cxnLst>
              <a:cxn ang="0">
                <a:pos x="T0" y="T1"/>
              </a:cxn>
              <a:cxn ang="0">
                <a:pos x="T2" y="T3"/>
              </a:cxn>
              <a:cxn ang="0">
                <a:pos x="T4" y="T5"/>
              </a:cxn>
              <a:cxn ang="0">
                <a:pos x="T6" y="T7"/>
              </a:cxn>
              <a:cxn ang="0">
                <a:pos x="T8" y="T9"/>
              </a:cxn>
            </a:cxnLst>
            <a:rect l="0" t="0" r="r" b="b"/>
            <a:pathLst>
              <a:path w="492" h="189">
                <a:moveTo>
                  <a:pt x="492" y="0"/>
                </a:moveTo>
                <a:lnTo>
                  <a:pt x="384" y="0"/>
                </a:lnTo>
                <a:lnTo>
                  <a:pt x="384" y="189"/>
                </a:lnTo>
                <a:lnTo>
                  <a:pt x="0" y="189"/>
                </a:lnTo>
                <a:lnTo>
                  <a:pt x="0" y="129"/>
                </a:lnTo>
              </a:path>
            </a:pathLst>
          </a:custGeom>
          <a:noFill/>
          <a:ln w="19050" cap="flat">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900" name="Text Box 396"/>
          <p:cNvSpPr txBox="1">
            <a:spLocks noChangeArrowheads="1"/>
          </p:cNvSpPr>
          <p:nvPr/>
        </p:nvSpPr>
        <p:spPr bwMode="auto">
          <a:xfrm>
            <a:off x="7096125" y="2671763"/>
            <a:ext cx="10779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a:ea typeface="宋体" charset="-122"/>
              </a:rPr>
              <a:t>Block </a:t>
            </a:r>
            <a:r>
              <a:rPr lang="en-US" altLang="zh-CN" sz="1600" i="1">
                <a:ea typeface="宋体" charset="-122"/>
              </a:rPr>
              <a:t>c</a:t>
            </a:r>
          </a:p>
        </p:txBody>
      </p:sp>
      <p:sp>
        <p:nvSpPr>
          <p:cNvPr id="661901" name="Freeform 397"/>
          <p:cNvSpPr>
            <a:spLocks/>
          </p:cNvSpPr>
          <p:nvPr/>
        </p:nvSpPr>
        <p:spPr bwMode="auto">
          <a:xfrm>
            <a:off x="8024813" y="3987800"/>
            <a:ext cx="114300" cy="495300"/>
          </a:xfrm>
          <a:custGeom>
            <a:avLst/>
            <a:gdLst>
              <a:gd name="T0" fmla="*/ 72 w 72"/>
              <a:gd name="T1" fmla="*/ 0 h 312"/>
              <a:gd name="T2" fmla="*/ 72 w 72"/>
              <a:gd name="T3" fmla="*/ 312 h 312"/>
              <a:gd name="T4" fmla="*/ 0 w 72"/>
              <a:gd name="T5" fmla="*/ 312 h 312"/>
            </a:gdLst>
            <a:ahLst/>
            <a:cxnLst>
              <a:cxn ang="0">
                <a:pos x="T0" y="T1"/>
              </a:cxn>
              <a:cxn ang="0">
                <a:pos x="T2" y="T3"/>
              </a:cxn>
              <a:cxn ang="0">
                <a:pos x="T4" y="T5"/>
              </a:cxn>
            </a:cxnLst>
            <a:rect l="0" t="0" r="r" b="b"/>
            <a:pathLst>
              <a:path w="72" h="312">
                <a:moveTo>
                  <a:pt x="72" y="0"/>
                </a:moveTo>
                <a:lnTo>
                  <a:pt x="72" y="312"/>
                </a:lnTo>
                <a:lnTo>
                  <a:pt x="0" y="312"/>
                </a:lnTo>
              </a:path>
            </a:pathLst>
          </a:custGeom>
          <a:noFill/>
          <a:ln w="19050" cap="flat">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902" name="Freeform 398"/>
          <p:cNvSpPr>
            <a:spLocks/>
          </p:cNvSpPr>
          <p:nvPr/>
        </p:nvSpPr>
        <p:spPr bwMode="auto">
          <a:xfrm>
            <a:off x="4886325" y="4221163"/>
            <a:ext cx="3252788" cy="595312"/>
          </a:xfrm>
          <a:custGeom>
            <a:avLst/>
            <a:gdLst>
              <a:gd name="T0" fmla="*/ 2049 w 2049"/>
              <a:gd name="T1" fmla="*/ 141 h 375"/>
              <a:gd name="T2" fmla="*/ 2049 w 2049"/>
              <a:gd name="T3" fmla="*/ 375 h 375"/>
              <a:gd name="T4" fmla="*/ 378 w 2049"/>
              <a:gd name="T5" fmla="*/ 375 h 375"/>
              <a:gd name="T6" fmla="*/ 378 w 2049"/>
              <a:gd name="T7" fmla="*/ 0 h 375"/>
              <a:gd name="T8" fmla="*/ 0 w 2049"/>
              <a:gd name="T9" fmla="*/ 0 h 375"/>
            </a:gdLst>
            <a:ahLst/>
            <a:cxnLst>
              <a:cxn ang="0">
                <a:pos x="T0" y="T1"/>
              </a:cxn>
              <a:cxn ang="0">
                <a:pos x="T2" y="T3"/>
              </a:cxn>
              <a:cxn ang="0">
                <a:pos x="T4" y="T5"/>
              </a:cxn>
              <a:cxn ang="0">
                <a:pos x="T6" y="T7"/>
              </a:cxn>
              <a:cxn ang="0">
                <a:pos x="T8" y="T9"/>
              </a:cxn>
            </a:cxnLst>
            <a:rect l="0" t="0" r="r" b="b"/>
            <a:pathLst>
              <a:path w="2049" h="375">
                <a:moveTo>
                  <a:pt x="2049" y="141"/>
                </a:moveTo>
                <a:lnTo>
                  <a:pt x="2049" y="375"/>
                </a:lnTo>
                <a:lnTo>
                  <a:pt x="378" y="375"/>
                </a:lnTo>
                <a:lnTo>
                  <a:pt x="378" y="0"/>
                </a:lnTo>
                <a:lnTo>
                  <a:pt x="0" y="0"/>
                </a:lnTo>
              </a:path>
            </a:pathLst>
          </a:custGeom>
          <a:noFill/>
          <a:ln w="19050" cap="flat">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903" name="Freeform 399"/>
          <p:cNvSpPr>
            <a:spLocks/>
          </p:cNvSpPr>
          <p:nvPr/>
        </p:nvSpPr>
        <p:spPr bwMode="auto">
          <a:xfrm>
            <a:off x="4219575" y="3687763"/>
            <a:ext cx="371475" cy="1162050"/>
          </a:xfrm>
          <a:custGeom>
            <a:avLst/>
            <a:gdLst>
              <a:gd name="T0" fmla="*/ 0 w 234"/>
              <a:gd name="T1" fmla="*/ 0 h 729"/>
              <a:gd name="T2" fmla="*/ 0 w 234"/>
              <a:gd name="T3" fmla="*/ 729 h 729"/>
              <a:gd name="T4" fmla="*/ 234 w 234"/>
              <a:gd name="T5" fmla="*/ 729 h 729"/>
              <a:gd name="T6" fmla="*/ 234 w 234"/>
              <a:gd name="T7" fmla="*/ 654 h 729"/>
            </a:gdLst>
            <a:ahLst/>
            <a:cxnLst>
              <a:cxn ang="0">
                <a:pos x="T0" y="T1"/>
              </a:cxn>
              <a:cxn ang="0">
                <a:pos x="T2" y="T3"/>
              </a:cxn>
              <a:cxn ang="0">
                <a:pos x="T4" y="T5"/>
              </a:cxn>
              <a:cxn ang="0">
                <a:pos x="T6" y="T7"/>
              </a:cxn>
            </a:cxnLst>
            <a:rect l="0" t="0" r="r" b="b"/>
            <a:pathLst>
              <a:path w="234" h="729">
                <a:moveTo>
                  <a:pt x="0" y="0"/>
                </a:moveTo>
                <a:lnTo>
                  <a:pt x="0" y="729"/>
                </a:lnTo>
                <a:lnTo>
                  <a:pt x="234" y="729"/>
                </a:lnTo>
                <a:lnTo>
                  <a:pt x="234" y="654"/>
                </a:lnTo>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904" name="Text Box 400"/>
          <p:cNvSpPr txBox="1">
            <a:spLocks noChangeArrowheads="1"/>
          </p:cNvSpPr>
          <p:nvPr/>
        </p:nvSpPr>
        <p:spPr bwMode="auto">
          <a:xfrm>
            <a:off x="3598863" y="5478463"/>
            <a:ext cx="2125662" cy="33655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zh-CN" sz="1600">
                <a:ea typeface="宋体" charset="-122"/>
              </a:rPr>
              <a:t>Supply Network</a:t>
            </a:r>
          </a:p>
        </p:txBody>
      </p:sp>
      <p:sp>
        <p:nvSpPr>
          <p:cNvPr id="661905" name="Line 401"/>
          <p:cNvSpPr>
            <a:spLocks noChangeShapeType="1"/>
          </p:cNvSpPr>
          <p:nvPr/>
        </p:nvSpPr>
        <p:spPr bwMode="auto">
          <a:xfrm>
            <a:off x="5186363" y="3502025"/>
            <a:ext cx="38100" cy="42863"/>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906" name="Freeform 402"/>
          <p:cNvSpPr>
            <a:spLocks/>
          </p:cNvSpPr>
          <p:nvPr/>
        </p:nvSpPr>
        <p:spPr bwMode="auto">
          <a:xfrm>
            <a:off x="5614988" y="2492375"/>
            <a:ext cx="2705100" cy="1204913"/>
          </a:xfrm>
          <a:custGeom>
            <a:avLst/>
            <a:gdLst>
              <a:gd name="T0" fmla="*/ 1704 w 1704"/>
              <a:gd name="T1" fmla="*/ 759 h 759"/>
              <a:gd name="T2" fmla="*/ 1590 w 1704"/>
              <a:gd name="T3" fmla="*/ 759 h 759"/>
              <a:gd name="T4" fmla="*/ 1590 w 1704"/>
              <a:gd name="T5" fmla="*/ 0 h 759"/>
              <a:gd name="T6" fmla="*/ 219 w 1704"/>
              <a:gd name="T7" fmla="*/ 0 h 759"/>
              <a:gd name="T8" fmla="*/ 219 w 1704"/>
              <a:gd name="T9" fmla="*/ 345 h 759"/>
              <a:gd name="T10" fmla="*/ 0 w 1704"/>
              <a:gd name="T11" fmla="*/ 345 h 759"/>
            </a:gdLst>
            <a:ahLst/>
            <a:cxnLst>
              <a:cxn ang="0">
                <a:pos x="T0" y="T1"/>
              </a:cxn>
              <a:cxn ang="0">
                <a:pos x="T2" y="T3"/>
              </a:cxn>
              <a:cxn ang="0">
                <a:pos x="T4" y="T5"/>
              </a:cxn>
              <a:cxn ang="0">
                <a:pos x="T6" y="T7"/>
              </a:cxn>
              <a:cxn ang="0">
                <a:pos x="T8" y="T9"/>
              </a:cxn>
              <a:cxn ang="0">
                <a:pos x="T10" y="T11"/>
              </a:cxn>
            </a:cxnLst>
            <a:rect l="0" t="0" r="r" b="b"/>
            <a:pathLst>
              <a:path w="1704" h="759">
                <a:moveTo>
                  <a:pt x="1704" y="759"/>
                </a:moveTo>
                <a:lnTo>
                  <a:pt x="1590" y="759"/>
                </a:lnTo>
                <a:lnTo>
                  <a:pt x="1590" y="0"/>
                </a:lnTo>
                <a:lnTo>
                  <a:pt x="219" y="0"/>
                </a:lnTo>
                <a:lnTo>
                  <a:pt x="219" y="345"/>
                </a:lnTo>
                <a:lnTo>
                  <a:pt x="0" y="345"/>
                </a:lnTo>
              </a:path>
            </a:pathLst>
          </a:custGeom>
          <a:noFill/>
          <a:ln w="19050" cap="flat">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908" name="Rectangle 404"/>
          <p:cNvSpPr>
            <a:spLocks noChangeArrowheads="1"/>
          </p:cNvSpPr>
          <p:nvPr/>
        </p:nvSpPr>
        <p:spPr bwMode="auto">
          <a:xfrm>
            <a:off x="684213" y="2420938"/>
            <a:ext cx="360362" cy="31115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9807525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lide Number Placeholder 3"/>
          <p:cNvSpPr>
            <a:spLocks noGrp="1"/>
          </p:cNvSpPr>
          <p:nvPr>
            <p:ph type="sldNum" sz="quarter" idx="10"/>
          </p:nvPr>
        </p:nvSpPr>
        <p:spPr/>
        <p:txBody>
          <a:bodyPr/>
          <a:lstStyle/>
          <a:p>
            <a:fld id="{E7642D5F-D267-490A-8C0D-439F9405D467}" type="slidenum">
              <a:rPr lang="en-US" altLang="de-DE"/>
              <a:pPr/>
              <a:t>30</a:t>
            </a:fld>
            <a:endParaRPr lang="en-US" altLang="de-DE"/>
          </a:p>
        </p:txBody>
      </p:sp>
      <p:sp>
        <p:nvSpPr>
          <p:cNvPr id="680963" name="Freeform 3"/>
          <p:cNvSpPr>
            <a:spLocks/>
          </p:cNvSpPr>
          <p:nvPr/>
        </p:nvSpPr>
        <p:spPr bwMode="auto">
          <a:xfrm>
            <a:off x="5992813" y="2627313"/>
            <a:ext cx="1277937" cy="1790700"/>
          </a:xfrm>
          <a:custGeom>
            <a:avLst/>
            <a:gdLst>
              <a:gd name="T0" fmla="*/ 760 w 760"/>
              <a:gd name="T1" fmla="*/ 1065 h 1065"/>
              <a:gd name="T2" fmla="*/ 760 w 760"/>
              <a:gd name="T3" fmla="*/ 0 h 1065"/>
              <a:gd name="T4" fmla="*/ 0 w 760"/>
              <a:gd name="T5" fmla="*/ 0 h 1065"/>
              <a:gd name="T6" fmla="*/ 0 w 760"/>
              <a:gd name="T7" fmla="*/ 761 h 1065"/>
              <a:gd name="T8" fmla="*/ 304 w 760"/>
              <a:gd name="T9" fmla="*/ 761 h 1065"/>
              <a:gd name="T10" fmla="*/ 304 w 760"/>
              <a:gd name="T11" fmla="*/ 1065 h 1065"/>
              <a:gd name="T12" fmla="*/ 760 w 760"/>
              <a:gd name="T13" fmla="*/ 1065 h 1065"/>
            </a:gdLst>
            <a:ahLst/>
            <a:cxnLst>
              <a:cxn ang="0">
                <a:pos x="T0" y="T1"/>
              </a:cxn>
              <a:cxn ang="0">
                <a:pos x="T2" y="T3"/>
              </a:cxn>
              <a:cxn ang="0">
                <a:pos x="T4" y="T5"/>
              </a:cxn>
              <a:cxn ang="0">
                <a:pos x="T6" y="T7"/>
              </a:cxn>
              <a:cxn ang="0">
                <a:pos x="T8" y="T9"/>
              </a:cxn>
              <a:cxn ang="0">
                <a:pos x="T10" y="T11"/>
              </a:cxn>
              <a:cxn ang="0">
                <a:pos x="T12" y="T13"/>
              </a:cxn>
            </a:cxnLst>
            <a:rect l="0" t="0" r="r" b="b"/>
            <a:pathLst>
              <a:path w="760" h="1065">
                <a:moveTo>
                  <a:pt x="760" y="1065"/>
                </a:moveTo>
                <a:lnTo>
                  <a:pt x="760" y="0"/>
                </a:lnTo>
                <a:lnTo>
                  <a:pt x="0" y="0"/>
                </a:lnTo>
                <a:lnTo>
                  <a:pt x="0" y="761"/>
                </a:lnTo>
                <a:lnTo>
                  <a:pt x="304" y="761"/>
                </a:lnTo>
                <a:lnTo>
                  <a:pt x="304" y="1065"/>
                </a:lnTo>
                <a:lnTo>
                  <a:pt x="760" y="1065"/>
                </a:lnTo>
                <a:close/>
              </a:path>
            </a:pathLst>
          </a:custGeom>
          <a:solidFill>
            <a:srgbClr val="808080"/>
          </a:solidFill>
          <a:ln w="0">
            <a:solidFill>
              <a:srgbClr val="808080"/>
            </a:solidFill>
            <a:prstDash val="solid"/>
            <a:round/>
            <a:headEnd/>
            <a:tailEnd/>
          </a:ln>
        </p:spPr>
        <p:txBody>
          <a:bodyPr/>
          <a:lstStyle/>
          <a:p>
            <a:endParaRPr lang="en-US"/>
          </a:p>
        </p:txBody>
      </p:sp>
      <p:sp>
        <p:nvSpPr>
          <p:cNvPr id="680964" name="Freeform 4"/>
          <p:cNvSpPr>
            <a:spLocks/>
          </p:cNvSpPr>
          <p:nvPr/>
        </p:nvSpPr>
        <p:spPr bwMode="auto">
          <a:xfrm>
            <a:off x="5992813" y="2627313"/>
            <a:ext cx="1277937" cy="1790700"/>
          </a:xfrm>
          <a:custGeom>
            <a:avLst/>
            <a:gdLst>
              <a:gd name="T0" fmla="*/ 0 w 760"/>
              <a:gd name="T1" fmla="*/ 0 h 1065"/>
              <a:gd name="T2" fmla="*/ 0 w 760"/>
              <a:gd name="T3" fmla="*/ 761 h 1065"/>
              <a:gd name="T4" fmla="*/ 304 w 760"/>
              <a:gd name="T5" fmla="*/ 761 h 1065"/>
              <a:gd name="T6" fmla="*/ 304 w 760"/>
              <a:gd name="T7" fmla="*/ 1065 h 1065"/>
              <a:gd name="T8" fmla="*/ 760 w 760"/>
              <a:gd name="T9" fmla="*/ 1065 h 1065"/>
            </a:gdLst>
            <a:ahLst/>
            <a:cxnLst>
              <a:cxn ang="0">
                <a:pos x="T0" y="T1"/>
              </a:cxn>
              <a:cxn ang="0">
                <a:pos x="T2" y="T3"/>
              </a:cxn>
              <a:cxn ang="0">
                <a:pos x="T4" y="T5"/>
              </a:cxn>
              <a:cxn ang="0">
                <a:pos x="T6" y="T7"/>
              </a:cxn>
              <a:cxn ang="0">
                <a:pos x="T8" y="T9"/>
              </a:cxn>
            </a:cxnLst>
            <a:rect l="0" t="0" r="r" b="b"/>
            <a:pathLst>
              <a:path w="760" h="1065">
                <a:moveTo>
                  <a:pt x="0" y="0"/>
                </a:moveTo>
                <a:lnTo>
                  <a:pt x="0" y="761"/>
                </a:lnTo>
                <a:lnTo>
                  <a:pt x="304" y="761"/>
                </a:lnTo>
                <a:lnTo>
                  <a:pt x="304" y="1065"/>
                </a:lnTo>
                <a:lnTo>
                  <a:pt x="760" y="1065"/>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0965" name="Rectangle 5"/>
          <p:cNvSpPr>
            <a:spLocks noChangeArrowheads="1"/>
          </p:cNvSpPr>
          <p:nvPr/>
        </p:nvSpPr>
        <p:spPr bwMode="auto">
          <a:xfrm>
            <a:off x="5997575" y="2181225"/>
            <a:ext cx="1276350" cy="455613"/>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0966" name="Line 6"/>
          <p:cNvSpPr>
            <a:spLocks noChangeShapeType="1"/>
          </p:cNvSpPr>
          <p:nvPr/>
        </p:nvSpPr>
        <p:spPr bwMode="auto">
          <a:xfrm flipV="1">
            <a:off x="5992813" y="2182813"/>
            <a:ext cx="0" cy="4587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67" name="Text Box 7"/>
          <p:cNvSpPr txBox="1">
            <a:spLocks noChangeArrowheads="1"/>
          </p:cNvSpPr>
          <p:nvPr/>
        </p:nvSpPr>
        <p:spPr bwMode="auto">
          <a:xfrm>
            <a:off x="3722688" y="51546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0968" name="Text Box 8"/>
          <p:cNvSpPr txBox="1">
            <a:spLocks noChangeArrowheads="1"/>
          </p:cNvSpPr>
          <p:nvPr/>
        </p:nvSpPr>
        <p:spPr bwMode="auto">
          <a:xfrm>
            <a:off x="3098800" y="4756150"/>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0969" name="Text Box 9"/>
          <p:cNvSpPr txBox="1">
            <a:spLocks noChangeArrowheads="1"/>
          </p:cNvSpPr>
          <p:nvPr/>
        </p:nvSpPr>
        <p:spPr bwMode="auto">
          <a:xfrm>
            <a:off x="1989138" y="5154613"/>
            <a:ext cx="300037"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0970" name="Text Box 10"/>
          <p:cNvSpPr txBox="1">
            <a:spLocks noChangeArrowheads="1"/>
          </p:cNvSpPr>
          <p:nvPr/>
        </p:nvSpPr>
        <p:spPr bwMode="auto">
          <a:xfrm>
            <a:off x="1608138" y="44688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0971" name="Text Box 11"/>
          <p:cNvSpPr txBox="1">
            <a:spLocks noChangeArrowheads="1"/>
          </p:cNvSpPr>
          <p:nvPr/>
        </p:nvSpPr>
        <p:spPr bwMode="auto">
          <a:xfrm>
            <a:off x="693738" y="4087813"/>
            <a:ext cx="987425" cy="354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a:t>Block </a:t>
            </a:r>
            <a:r>
              <a:rPr lang="de-DE" i="1"/>
              <a:t>B</a:t>
            </a:r>
            <a:r>
              <a:rPr lang="de-DE"/>
              <a:t>:</a:t>
            </a:r>
            <a:endParaRPr lang="en-US" altLang="zh-CN">
              <a:ea typeface="宋体" charset="-122"/>
            </a:endParaRPr>
          </a:p>
        </p:txBody>
      </p:sp>
      <p:sp>
        <p:nvSpPr>
          <p:cNvPr id="680972" name="Text Box 12"/>
          <p:cNvSpPr txBox="1">
            <a:spLocks noChangeArrowheads="1"/>
          </p:cNvSpPr>
          <p:nvPr/>
        </p:nvSpPr>
        <p:spPr bwMode="auto">
          <a:xfrm>
            <a:off x="693738" y="2511425"/>
            <a:ext cx="1047750"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a:t>Block </a:t>
            </a:r>
            <a:r>
              <a:rPr lang="de-DE" i="1"/>
              <a:t>A</a:t>
            </a:r>
            <a:r>
              <a:rPr lang="de-DE"/>
              <a:t>: </a:t>
            </a:r>
            <a:endParaRPr lang="en-US" altLang="zh-CN">
              <a:ea typeface="宋体" charset="-122"/>
            </a:endParaRPr>
          </a:p>
        </p:txBody>
      </p:sp>
      <p:sp>
        <p:nvSpPr>
          <p:cNvPr id="680973" name="Text Box 13"/>
          <p:cNvSpPr txBox="1">
            <a:spLocks noChangeArrowheads="1"/>
          </p:cNvSpPr>
          <p:nvPr/>
        </p:nvSpPr>
        <p:spPr bwMode="auto">
          <a:xfrm>
            <a:off x="1608138" y="3095625"/>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5</a:t>
            </a:r>
            <a:endParaRPr lang="en-US" altLang="zh-CN" sz="1500">
              <a:ea typeface="宋体" charset="-122"/>
            </a:endParaRPr>
          </a:p>
        </p:txBody>
      </p:sp>
      <p:sp>
        <p:nvSpPr>
          <p:cNvPr id="680974" name="Text Box 14"/>
          <p:cNvSpPr txBox="1">
            <a:spLocks noChangeArrowheads="1"/>
          </p:cNvSpPr>
          <p:nvPr/>
        </p:nvSpPr>
        <p:spPr bwMode="auto">
          <a:xfrm>
            <a:off x="3589338" y="2792413"/>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5</a:t>
            </a:r>
            <a:endParaRPr lang="en-US" altLang="zh-CN" sz="1500">
              <a:ea typeface="宋体" charset="-122"/>
            </a:endParaRPr>
          </a:p>
        </p:txBody>
      </p:sp>
      <p:sp>
        <p:nvSpPr>
          <p:cNvPr id="680975" name="Text Box 15"/>
          <p:cNvSpPr txBox="1">
            <a:spLocks noChangeArrowheads="1"/>
          </p:cNvSpPr>
          <p:nvPr/>
        </p:nvSpPr>
        <p:spPr bwMode="auto">
          <a:xfrm>
            <a:off x="2141538" y="2259013"/>
            <a:ext cx="300037"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3</a:t>
            </a:r>
            <a:endParaRPr lang="en-US" altLang="zh-CN" sz="1500">
              <a:ea typeface="宋体" charset="-122"/>
            </a:endParaRPr>
          </a:p>
        </p:txBody>
      </p:sp>
      <p:sp>
        <p:nvSpPr>
          <p:cNvPr id="680976" name="Text Box 16"/>
          <p:cNvSpPr txBox="1">
            <a:spLocks noChangeArrowheads="1"/>
          </p:cNvSpPr>
          <p:nvPr/>
        </p:nvSpPr>
        <p:spPr bwMode="auto">
          <a:xfrm>
            <a:off x="2827338" y="3308350"/>
            <a:ext cx="300037"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3</a:t>
            </a:r>
            <a:endParaRPr lang="en-US" altLang="zh-CN" sz="1500">
              <a:ea typeface="宋体" charset="-122"/>
            </a:endParaRPr>
          </a:p>
        </p:txBody>
      </p:sp>
      <p:sp>
        <p:nvSpPr>
          <p:cNvPr id="680977" name="Freeform 17"/>
          <p:cNvSpPr>
            <a:spLocks/>
          </p:cNvSpPr>
          <p:nvPr/>
        </p:nvSpPr>
        <p:spPr bwMode="auto">
          <a:xfrm>
            <a:off x="2743200" y="2409825"/>
            <a:ext cx="3155950" cy="1473200"/>
          </a:xfrm>
          <a:custGeom>
            <a:avLst/>
            <a:gdLst>
              <a:gd name="T0" fmla="*/ 0 w 1702"/>
              <a:gd name="T1" fmla="*/ 95 h 353"/>
              <a:gd name="T2" fmla="*/ 634 w 1702"/>
              <a:gd name="T3" fmla="*/ 43 h 353"/>
              <a:gd name="T4" fmla="*/ 1702 w 1702"/>
              <a:gd name="T5" fmla="*/ 353 h 353"/>
            </a:gdLst>
            <a:ahLst/>
            <a:cxnLst>
              <a:cxn ang="0">
                <a:pos x="T0" y="T1"/>
              </a:cxn>
              <a:cxn ang="0">
                <a:pos x="T2" y="T3"/>
              </a:cxn>
              <a:cxn ang="0">
                <a:pos x="T4" y="T5"/>
              </a:cxn>
            </a:cxnLst>
            <a:rect l="0" t="0" r="r" b="b"/>
            <a:pathLst>
              <a:path w="1702" h="353">
                <a:moveTo>
                  <a:pt x="0" y="95"/>
                </a:moveTo>
                <a:cubicBezTo>
                  <a:pt x="175" y="47"/>
                  <a:pt x="350" y="0"/>
                  <a:pt x="634" y="43"/>
                </a:cubicBezTo>
                <a:cubicBezTo>
                  <a:pt x="918" y="86"/>
                  <a:pt x="1310" y="219"/>
                  <a:pt x="1702" y="353"/>
                </a:cubicBezTo>
              </a:path>
            </a:pathLst>
          </a:custGeom>
          <a:noFill/>
          <a:ln w="57150" cap="flat" cmpd="sng">
            <a:solidFill>
              <a:srgbClr val="5F5F5F"/>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80978" name="Line 18"/>
          <p:cNvSpPr>
            <a:spLocks noChangeShapeType="1"/>
          </p:cNvSpPr>
          <p:nvPr/>
        </p:nvSpPr>
        <p:spPr bwMode="auto">
          <a:xfrm>
            <a:off x="4495800" y="3478213"/>
            <a:ext cx="1905000" cy="838200"/>
          </a:xfrm>
          <a:prstGeom prst="line">
            <a:avLst/>
          </a:prstGeom>
          <a:noFill/>
          <a:ln w="571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80979" name="Oval 19"/>
          <p:cNvSpPr>
            <a:spLocks noChangeArrowheads="1"/>
          </p:cNvSpPr>
          <p:nvPr/>
        </p:nvSpPr>
        <p:spPr bwMode="auto">
          <a:xfrm>
            <a:off x="5951538" y="3862388"/>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0980" name="Oval 20"/>
          <p:cNvSpPr>
            <a:spLocks noChangeArrowheads="1"/>
          </p:cNvSpPr>
          <p:nvPr/>
        </p:nvSpPr>
        <p:spPr bwMode="auto">
          <a:xfrm>
            <a:off x="6481763" y="4376738"/>
            <a:ext cx="77787"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0981" name="Line 21"/>
          <p:cNvSpPr>
            <a:spLocks noChangeShapeType="1"/>
          </p:cNvSpPr>
          <p:nvPr/>
        </p:nvSpPr>
        <p:spPr bwMode="auto">
          <a:xfrm rot="16200000">
            <a:off x="5192713" y="484822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82" name="Line 22"/>
          <p:cNvSpPr>
            <a:spLocks noChangeShapeType="1"/>
          </p:cNvSpPr>
          <p:nvPr/>
        </p:nvSpPr>
        <p:spPr bwMode="auto">
          <a:xfrm>
            <a:off x="5484813"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83" name="Line 23"/>
          <p:cNvSpPr>
            <a:spLocks noChangeShapeType="1"/>
          </p:cNvSpPr>
          <p:nvPr/>
        </p:nvSpPr>
        <p:spPr bwMode="auto">
          <a:xfrm flipH="1">
            <a:off x="5181600" y="2181225"/>
            <a:ext cx="0" cy="3121025"/>
          </a:xfrm>
          <a:prstGeom prst="line">
            <a:avLst/>
          </a:prstGeom>
          <a:noFill/>
          <a:ln w="20701">
            <a:solidFill>
              <a:srgbClr val="000000"/>
            </a:solidFill>
            <a:round/>
            <a:headEnd type="triangle" w="lg" len="lg"/>
            <a:tailEnd/>
          </a:ln>
          <a:extLst>
            <a:ext uri="{909E8E84-426E-40DD-AFC4-6F175D3DCCD1}">
              <a14:hiddenFill xmlns:a14="http://schemas.microsoft.com/office/drawing/2010/main">
                <a:noFill/>
              </a14:hiddenFill>
            </a:ext>
          </a:extLst>
        </p:spPr>
        <p:txBody>
          <a:bodyPr/>
          <a:lstStyle/>
          <a:p>
            <a:endParaRPr lang="en-US"/>
          </a:p>
        </p:txBody>
      </p:sp>
      <p:sp>
        <p:nvSpPr>
          <p:cNvPr id="680984" name="Line 24"/>
          <p:cNvSpPr>
            <a:spLocks noChangeShapeType="1"/>
          </p:cNvSpPr>
          <p:nvPr/>
        </p:nvSpPr>
        <p:spPr bwMode="auto">
          <a:xfrm>
            <a:off x="5029200" y="5148263"/>
            <a:ext cx="2971800" cy="6350"/>
          </a:xfrm>
          <a:prstGeom prst="line">
            <a:avLst/>
          </a:prstGeom>
          <a:noFill/>
          <a:ln w="20701">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680985" name="Text Box 25"/>
          <p:cNvSpPr txBox="1">
            <a:spLocks noChangeArrowheads="1"/>
          </p:cNvSpPr>
          <p:nvPr/>
        </p:nvSpPr>
        <p:spPr bwMode="auto">
          <a:xfrm>
            <a:off x="7696200" y="5224463"/>
            <a:ext cx="36830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w</a:t>
            </a:r>
            <a:endParaRPr lang="en-US" altLang="zh-CN" sz="1900" i="1">
              <a:ea typeface="宋体" charset="-122"/>
            </a:endParaRPr>
          </a:p>
        </p:txBody>
      </p:sp>
      <p:sp>
        <p:nvSpPr>
          <p:cNvPr id="680986" name="Text Box 26"/>
          <p:cNvSpPr txBox="1">
            <a:spLocks noChangeArrowheads="1"/>
          </p:cNvSpPr>
          <p:nvPr/>
        </p:nvSpPr>
        <p:spPr bwMode="auto">
          <a:xfrm>
            <a:off x="5567363" y="5224463"/>
            <a:ext cx="300037"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0987" name="Text Box 27"/>
          <p:cNvSpPr txBox="1">
            <a:spLocks noChangeArrowheads="1"/>
          </p:cNvSpPr>
          <p:nvPr/>
        </p:nvSpPr>
        <p:spPr bwMode="auto">
          <a:xfrm>
            <a:off x="6635750" y="5224463"/>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0988" name="Line 28"/>
          <p:cNvSpPr>
            <a:spLocks noChangeShapeType="1"/>
          </p:cNvSpPr>
          <p:nvPr/>
        </p:nvSpPr>
        <p:spPr bwMode="auto">
          <a:xfrm>
            <a:off x="5715000"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89" name="Line 29"/>
          <p:cNvSpPr>
            <a:spLocks noChangeShapeType="1"/>
          </p:cNvSpPr>
          <p:nvPr/>
        </p:nvSpPr>
        <p:spPr bwMode="auto">
          <a:xfrm>
            <a:off x="5991225" y="5062538"/>
            <a:ext cx="0" cy="1539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0" name="Line 30"/>
          <p:cNvSpPr>
            <a:spLocks noChangeShapeType="1"/>
          </p:cNvSpPr>
          <p:nvPr/>
        </p:nvSpPr>
        <p:spPr bwMode="auto">
          <a:xfrm>
            <a:off x="6248400"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1" name="Line 31"/>
          <p:cNvSpPr>
            <a:spLocks noChangeShapeType="1"/>
          </p:cNvSpPr>
          <p:nvPr/>
        </p:nvSpPr>
        <p:spPr bwMode="auto">
          <a:xfrm>
            <a:off x="6477000"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2" name="Line 32"/>
          <p:cNvSpPr>
            <a:spLocks noChangeShapeType="1"/>
          </p:cNvSpPr>
          <p:nvPr/>
        </p:nvSpPr>
        <p:spPr bwMode="auto">
          <a:xfrm>
            <a:off x="6783388"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3" name="Line 33"/>
          <p:cNvSpPr>
            <a:spLocks noChangeShapeType="1"/>
          </p:cNvSpPr>
          <p:nvPr/>
        </p:nvSpPr>
        <p:spPr bwMode="auto">
          <a:xfrm>
            <a:off x="7011988"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4" name="Line 34"/>
          <p:cNvSpPr>
            <a:spLocks noChangeShapeType="1"/>
          </p:cNvSpPr>
          <p:nvPr/>
        </p:nvSpPr>
        <p:spPr bwMode="auto">
          <a:xfrm>
            <a:off x="7240588"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5" name="Line 35"/>
          <p:cNvSpPr>
            <a:spLocks noChangeShapeType="1"/>
          </p:cNvSpPr>
          <p:nvPr/>
        </p:nvSpPr>
        <p:spPr bwMode="auto">
          <a:xfrm rot="16200000">
            <a:off x="5192713" y="460057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6" name="Line 36"/>
          <p:cNvSpPr>
            <a:spLocks noChangeShapeType="1"/>
          </p:cNvSpPr>
          <p:nvPr/>
        </p:nvSpPr>
        <p:spPr bwMode="auto">
          <a:xfrm rot="16200000">
            <a:off x="5182394" y="4352131"/>
            <a:ext cx="0" cy="153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7" name="Line 37"/>
          <p:cNvSpPr>
            <a:spLocks noChangeShapeType="1"/>
          </p:cNvSpPr>
          <p:nvPr/>
        </p:nvSpPr>
        <p:spPr bwMode="auto">
          <a:xfrm rot="16200000">
            <a:off x="5192713" y="410527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8" name="Line 38"/>
          <p:cNvSpPr>
            <a:spLocks noChangeShapeType="1"/>
          </p:cNvSpPr>
          <p:nvPr/>
        </p:nvSpPr>
        <p:spPr bwMode="auto">
          <a:xfrm rot="16200000">
            <a:off x="5192713" y="3859213"/>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9" name="Line 39"/>
          <p:cNvSpPr>
            <a:spLocks noChangeShapeType="1"/>
          </p:cNvSpPr>
          <p:nvPr/>
        </p:nvSpPr>
        <p:spPr bwMode="auto">
          <a:xfrm rot="16200000">
            <a:off x="5192713" y="360997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1000" name="Line 40"/>
          <p:cNvSpPr>
            <a:spLocks noChangeShapeType="1"/>
          </p:cNvSpPr>
          <p:nvPr/>
        </p:nvSpPr>
        <p:spPr bwMode="auto">
          <a:xfrm rot="16200000">
            <a:off x="5192713" y="336232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1001" name="Line 41"/>
          <p:cNvSpPr>
            <a:spLocks noChangeShapeType="1"/>
          </p:cNvSpPr>
          <p:nvPr/>
        </p:nvSpPr>
        <p:spPr bwMode="auto">
          <a:xfrm rot="16200000">
            <a:off x="5192713" y="3116263"/>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1002" name="Text Box 42"/>
          <p:cNvSpPr txBox="1">
            <a:spLocks noChangeArrowheads="1"/>
          </p:cNvSpPr>
          <p:nvPr/>
        </p:nvSpPr>
        <p:spPr bwMode="auto">
          <a:xfrm>
            <a:off x="4806950" y="4521200"/>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1003" name="Text Box 43"/>
          <p:cNvSpPr txBox="1">
            <a:spLocks noChangeArrowheads="1"/>
          </p:cNvSpPr>
          <p:nvPr/>
        </p:nvSpPr>
        <p:spPr bwMode="auto">
          <a:xfrm>
            <a:off x="4800600" y="40116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1004" name="Text Box 44"/>
          <p:cNvSpPr txBox="1">
            <a:spLocks noChangeArrowheads="1"/>
          </p:cNvSpPr>
          <p:nvPr/>
        </p:nvSpPr>
        <p:spPr bwMode="auto">
          <a:xfrm>
            <a:off x="4800600" y="2174875"/>
            <a:ext cx="328613"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h</a:t>
            </a:r>
            <a:endParaRPr lang="en-US" altLang="zh-CN" sz="1900" i="1">
              <a:ea typeface="宋体" charset="-122"/>
            </a:endParaRPr>
          </a:p>
        </p:txBody>
      </p:sp>
      <p:sp>
        <p:nvSpPr>
          <p:cNvPr id="681005" name="Line 45"/>
          <p:cNvSpPr>
            <a:spLocks noChangeShapeType="1"/>
          </p:cNvSpPr>
          <p:nvPr/>
        </p:nvSpPr>
        <p:spPr bwMode="auto">
          <a:xfrm rot="16200000">
            <a:off x="5182394" y="2867819"/>
            <a:ext cx="0" cy="153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1006" name="Text Box 46"/>
          <p:cNvSpPr txBox="1">
            <a:spLocks noChangeArrowheads="1"/>
          </p:cNvSpPr>
          <p:nvPr/>
        </p:nvSpPr>
        <p:spPr bwMode="auto">
          <a:xfrm>
            <a:off x="6102350" y="5232400"/>
            <a:ext cx="298450"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1007" name="Text Box 47"/>
          <p:cNvSpPr txBox="1">
            <a:spLocks noChangeArrowheads="1"/>
          </p:cNvSpPr>
          <p:nvPr/>
        </p:nvSpPr>
        <p:spPr bwMode="auto">
          <a:xfrm>
            <a:off x="4800600" y="3536950"/>
            <a:ext cx="298450" cy="322263"/>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1008" name="Line 48"/>
          <p:cNvSpPr>
            <a:spLocks noChangeShapeType="1"/>
          </p:cNvSpPr>
          <p:nvPr/>
        </p:nvSpPr>
        <p:spPr bwMode="auto">
          <a:xfrm>
            <a:off x="7469188" y="50800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1009" name="Text Box 49"/>
          <p:cNvSpPr txBox="1">
            <a:spLocks noChangeArrowheads="1"/>
          </p:cNvSpPr>
          <p:nvPr/>
        </p:nvSpPr>
        <p:spPr bwMode="auto">
          <a:xfrm>
            <a:off x="7391400" y="4087813"/>
            <a:ext cx="715963"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i="1"/>
              <a:t>h</a:t>
            </a:r>
            <a:r>
              <a:rPr lang="de-DE" baseline="-25000"/>
              <a:t>A</a:t>
            </a:r>
            <a:r>
              <a:rPr lang="de-DE"/>
              <a:t>(</a:t>
            </a:r>
            <a:r>
              <a:rPr lang="de-DE" i="1"/>
              <a:t>w</a:t>
            </a:r>
            <a:r>
              <a:rPr lang="de-DE" sz="1900"/>
              <a:t>)</a:t>
            </a:r>
            <a:endParaRPr lang="en-US" altLang="zh-CN" sz="1900">
              <a:ea typeface="宋体" charset="-122"/>
            </a:endParaRPr>
          </a:p>
        </p:txBody>
      </p:sp>
      <p:sp>
        <p:nvSpPr>
          <p:cNvPr id="681010" name="Rectangle 50"/>
          <p:cNvSpPr>
            <a:spLocks noChangeArrowheads="1"/>
          </p:cNvSpPr>
          <p:nvPr/>
        </p:nvSpPr>
        <p:spPr bwMode="auto">
          <a:xfrm>
            <a:off x="1908175" y="2551113"/>
            <a:ext cx="766763" cy="1277937"/>
          </a:xfrm>
          <a:prstGeom prst="rect">
            <a:avLst/>
          </a:prstGeom>
          <a:solidFill>
            <a:srgbClr val="808080"/>
          </a:solidFill>
          <a:ln w="0">
            <a:solidFill>
              <a:srgbClr val="808080"/>
            </a:solidFill>
            <a:miter lim="800000"/>
            <a:headEnd/>
            <a:tailEnd/>
          </a:ln>
        </p:spPr>
        <p:txBody>
          <a:bodyPr/>
          <a:lstStyle/>
          <a:p>
            <a:endParaRPr lang="en-US"/>
          </a:p>
        </p:txBody>
      </p:sp>
      <p:sp>
        <p:nvSpPr>
          <p:cNvPr id="681011" name="Rectangle 51"/>
          <p:cNvSpPr>
            <a:spLocks noChangeArrowheads="1"/>
          </p:cNvSpPr>
          <p:nvPr/>
        </p:nvSpPr>
        <p:spPr bwMode="auto">
          <a:xfrm>
            <a:off x="1908175" y="2551113"/>
            <a:ext cx="766763" cy="1277937"/>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81012" name="Group 52"/>
          <p:cNvGrpSpPr>
            <a:grpSpLocks/>
          </p:cNvGrpSpPr>
          <p:nvPr/>
        </p:nvGrpSpPr>
        <p:grpSpPr bwMode="auto">
          <a:xfrm>
            <a:off x="3405188" y="4645025"/>
            <a:ext cx="1022350" cy="509588"/>
            <a:chOff x="4512" y="2010"/>
            <a:chExt cx="609" cy="304"/>
          </a:xfrm>
        </p:grpSpPr>
        <p:sp>
          <p:nvSpPr>
            <p:cNvPr id="681013" name="Rectangle 53"/>
            <p:cNvSpPr>
              <a:spLocks noChangeArrowheads="1"/>
            </p:cNvSpPr>
            <p:nvPr/>
          </p:nvSpPr>
          <p:spPr bwMode="auto">
            <a:xfrm>
              <a:off x="4512" y="2010"/>
              <a:ext cx="609" cy="304"/>
            </a:xfrm>
            <a:prstGeom prst="rect">
              <a:avLst/>
            </a:prstGeom>
            <a:solidFill>
              <a:srgbClr val="BFBFBF"/>
            </a:solidFill>
            <a:ln w="0">
              <a:solidFill>
                <a:srgbClr val="BFBFBF"/>
              </a:solidFill>
              <a:miter lim="800000"/>
              <a:headEnd/>
              <a:tailEnd/>
            </a:ln>
          </p:spPr>
          <p:txBody>
            <a:bodyPr/>
            <a:lstStyle/>
            <a:p>
              <a:endParaRPr lang="en-US"/>
            </a:p>
          </p:txBody>
        </p:sp>
        <p:sp>
          <p:nvSpPr>
            <p:cNvPr id="681014" name="Rectangle 54"/>
            <p:cNvSpPr>
              <a:spLocks noChangeArrowheads="1"/>
            </p:cNvSpPr>
            <p:nvPr/>
          </p:nvSpPr>
          <p:spPr bwMode="auto">
            <a:xfrm>
              <a:off x="4512" y="2010"/>
              <a:ext cx="609" cy="304"/>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81015" name="Rectangle 55"/>
          <p:cNvSpPr>
            <a:spLocks noChangeArrowheads="1"/>
          </p:cNvSpPr>
          <p:nvPr/>
        </p:nvSpPr>
        <p:spPr bwMode="auto">
          <a:xfrm rot="5400000">
            <a:off x="1658144" y="4388644"/>
            <a:ext cx="1022350" cy="509588"/>
          </a:xfrm>
          <a:prstGeom prst="rect">
            <a:avLst/>
          </a:prstGeom>
          <a:solidFill>
            <a:srgbClr val="C0C0C0"/>
          </a:solidFill>
          <a:ln w="0">
            <a:solidFill>
              <a:srgbClr val="BFBFBF"/>
            </a:solidFill>
            <a:miter lim="800000"/>
            <a:headEnd/>
            <a:tailEnd/>
          </a:ln>
        </p:spPr>
        <p:txBody>
          <a:bodyPr/>
          <a:lstStyle/>
          <a:p>
            <a:endParaRPr lang="en-US"/>
          </a:p>
        </p:txBody>
      </p:sp>
      <p:sp>
        <p:nvSpPr>
          <p:cNvPr id="681016" name="Rectangle 56"/>
          <p:cNvSpPr>
            <a:spLocks noChangeArrowheads="1"/>
          </p:cNvSpPr>
          <p:nvPr/>
        </p:nvSpPr>
        <p:spPr bwMode="auto">
          <a:xfrm rot="5400000">
            <a:off x="1658144" y="4388644"/>
            <a:ext cx="1022350" cy="509588"/>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81017" name="Group 57"/>
          <p:cNvGrpSpPr>
            <a:grpSpLocks/>
          </p:cNvGrpSpPr>
          <p:nvPr/>
        </p:nvGrpSpPr>
        <p:grpSpPr bwMode="auto">
          <a:xfrm rot="5400000">
            <a:off x="3387725" y="2836863"/>
            <a:ext cx="766763" cy="1277937"/>
            <a:chOff x="4512" y="1250"/>
            <a:chExt cx="456" cy="760"/>
          </a:xfrm>
        </p:grpSpPr>
        <p:sp>
          <p:nvSpPr>
            <p:cNvPr id="681018" name="Rectangle 58"/>
            <p:cNvSpPr>
              <a:spLocks noChangeArrowheads="1"/>
            </p:cNvSpPr>
            <p:nvPr/>
          </p:nvSpPr>
          <p:spPr bwMode="auto">
            <a:xfrm>
              <a:off x="4512" y="1250"/>
              <a:ext cx="456" cy="760"/>
            </a:xfrm>
            <a:prstGeom prst="rect">
              <a:avLst/>
            </a:prstGeom>
            <a:solidFill>
              <a:srgbClr val="808080"/>
            </a:solidFill>
            <a:ln w="0">
              <a:solidFill>
                <a:srgbClr val="808080"/>
              </a:solidFill>
              <a:miter lim="800000"/>
              <a:headEnd/>
              <a:tailEnd/>
            </a:ln>
          </p:spPr>
          <p:txBody>
            <a:bodyPr/>
            <a:lstStyle/>
            <a:p>
              <a:endParaRPr lang="en-US"/>
            </a:p>
          </p:txBody>
        </p:sp>
        <p:sp>
          <p:nvSpPr>
            <p:cNvPr id="681019" name="Rectangle 59"/>
            <p:cNvSpPr>
              <a:spLocks noChangeArrowheads="1"/>
            </p:cNvSpPr>
            <p:nvPr/>
          </p:nvSpPr>
          <p:spPr bwMode="auto">
            <a:xfrm>
              <a:off x="4512" y="1250"/>
              <a:ext cx="456" cy="760"/>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81023" name="Text Box 63"/>
          <p:cNvSpPr txBox="1">
            <a:spLocks noChangeArrowheads="1"/>
          </p:cNvSpPr>
          <p:nvPr/>
        </p:nvSpPr>
        <p:spPr bwMode="auto">
          <a:xfrm>
            <a:off x="755650" y="1284288"/>
            <a:ext cx="5761038" cy="344487"/>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algn="l" defTabSz="871538">
              <a:defRPr>
                <a:solidFill>
                  <a:schemeClr val="tx1"/>
                </a:solidFill>
                <a:latin typeface="Arial" charset="0"/>
              </a:defRPr>
            </a:lvl1pPr>
            <a:lvl2pPr marL="436563" algn="l" defTabSz="871538">
              <a:defRPr>
                <a:solidFill>
                  <a:schemeClr val="tx1"/>
                </a:solidFill>
                <a:latin typeface="Arial" charset="0"/>
              </a:defRPr>
            </a:lvl2pPr>
            <a:lvl3pPr marL="871538" algn="l" defTabSz="871538">
              <a:defRPr>
                <a:solidFill>
                  <a:schemeClr val="tx1"/>
                </a:solidFill>
                <a:latin typeface="Arial" charset="0"/>
              </a:defRPr>
            </a:lvl3pPr>
            <a:lvl4pPr marL="1309688" algn="l" defTabSz="871538">
              <a:defRPr>
                <a:solidFill>
                  <a:schemeClr val="tx1"/>
                </a:solidFill>
                <a:latin typeface="Arial" charset="0"/>
              </a:defRPr>
            </a:lvl4pPr>
            <a:lvl5pPr marL="1746250" algn="l" defTabSz="871538">
              <a:defRPr>
                <a:solidFill>
                  <a:schemeClr val="tx1"/>
                </a:solidFill>
                <a:latin typeface="Arial" charset="0"/>
              </a:defRPr>
            </a:lvl5pPr>
            <a:lvl6pPr marL="2203450" defTabSz="871538" fontAlgn="base">
              <a:spcBef>
                <a:spcPct val="0"/>
              </a:spcBef>
              <a:spcAft>
                <a:spcPct val="0"/>
              </a:spcAft>
              <a:defRPr>
                <a:solidFill>
                  <a:schemeClr val="tx1"/>
                </a:solidFill>
                <a:latin typeface="Arial" charset="0"/>
              </a:defRPr>
            </a:lvl6pPr>
            <a:lvl7pPr marL="2660650" defTabSz="871538" fontAlgn="base">
              <a:spcBef>
                <a:spcPct val="0"/>
              </a:spcBef>
              <a:spcAft>
                <a:spcPct val="0"/>
              </a:spcAft>
              <a:defRPr>
                <a:solidFill>
                  <a:schemeClr val="tx1"/>
                </a:solidFill>
                <a:latin typeface="Arial" charset="0"/>
              </a:defRPr>
            </a:lvl7pPr>
            <a:lvl8pPr marL="3117850" defTabSz="871538" fontAlgn="base">
              <a:spcBef>
                <a:spcPct val="0"/>
              </a:spcBef>
              <a:spcAft>
                <a:spcPct val="0"/>
              </a:spcAft>
              <a:defRPr>
                <a:solidFill>
                  <a:schemeClr val="tx1"/>
                </a:solidFill>
                <a:latin typeface="Arial" charset="0"/>
              </a:defRPr>
            </a:lvl8pPr>
            <a:lvl9pPr marL="3575050" defTabSz="871538" fontAlgn="base">
              <a:spcBef>
                <a:spcPct val="0"/>
              </a:spcBef>
              <a:spcAft>
                <a:spcPct val="0"/>
              </a:spcAft>
              <a:defRPr>
                <a:solidFill>
                  <a:schemeClr val="tx1"/>
                </a:solidFill>
                <a:latin typeface="Arial" charset="0"/>
              </a:defRPr>
            </a:lvl9pPr>
          </a:lstStyle>
          <a:p>
            <a:pPr>
              <a:spcBef>
                <a:spcPct val="50000"/>
              </a:spcBef>
            </a:pPr>
            <a:r>
              <a:rPr lang="de-DE"/>
              <a:t>Step 1:   </a:t>
            </a:r>
            <a:r>
              <a:rPr lang="en-US" altLang="zh-CN">
                <a:ea typeface="宋体" charset="-122"/>
                <a:sym typeface="Symbol" pitchFamily="18" charset="2"/>
              </a:rPr>
              <a:t>Construct the shape functions of the blocks</a:t>
            </a:r>
            <a:endParaRPr lang="de-DE">
              <a:sym typeface="Symbol" pitchFamily="18" charset="2"/>
            </a:endParaRPr>
          </a:p>
        </p:txBody>
      </p:sp>
    </p:spTree>
    <p:extLst>
      <p:ext uri="{BB962C8B-B14F-4D97-AF65-F5344CB8AC3E}">
        <p14:creationId xmlns:p14="http://schemas.microsoft.com/office/powerpoint/2010/main" val="26977358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lide Number Placeholder 3"/>
          <p:cNvSpPr>
            <a:spLocks noGrp="1"/>
          </p:cNvSpPr>
          <p:nvPr>
            <p:ph type="sldNum" sz="quarter" idx="10"/>
          </p:nvPr>
        </p:nvSpPr>
        <p:spPr/>
        <p:txBody>
          <a:bodyPr/>
          <a:lstStyle/>
          <a:p>
            <a:fld id="{AE613C8D-CAC4-4054-B632-6FB8DD276E1D}" type="slidenum">
              <a:rPr lang="en-US" altLang="de-DE"/>
              <a:pPr/>
              <a:t>31</a:t>
            </a:fld>
            <a:endParaRPr lang="en-US" altLang="de-DE"/>
          </a:p>
        </p:txBody>
      </p:sp>
      <p:sp>
        <p:nvSpPr>
          <p:cNvPr id="681987" name="Freeform 3"/>
          <p:cNvSpPr>
            <a:spLocks/>
          </p:cNvSpPr>
          <p:nvPr/>
        </p:nvSpPr>
        <p:spPr bwMode="auto">
          <a:xfrm>
            <a:off x="5729288" y="2190750"/>
            <a:ext cx="1533525" cy="2479675"/>
          </a:xfrm>
          <a:custGeom>
            <a:avLst/>
            <a:gdLst>
              <a:gd name="T0" fmla="*/ 913 w 913"/>
              <a:gd name="T1" fmla="*/ 868 h 1476"/>
              <a:gd name="T2" fmla="*/ 913 w 913"/>
              <a:gd name="T3" fmla="*/ 1476 h 1476"/>
              <a:gd name="T4" fmla="*/ 304 w 913"/>
              <a:gd name="T5" fmla="*/ 1476 h 1476"/>
              <a:gd name="T6" fmla="*/ 304 w 913"/>
              <a:gd name="T7" fmla="*/ 1181 h 1476"/>
              <a:gd name="T8" fmla="*/ 0 w 913"/>
              <a:gd name="T9" fmla="*/ 1181 h 1476"/>
              <a:gd name="T10" fmla="*/ 0 w 913"/>
              <a:gd name="T11" fmla="*/ 0 h 1476"/>
              <a:gd name="T12" fmla="*/ 913 w 913"/>
              <a:gd name="T13" fmla="*/ 0 h 1476"/>
              <a:gd name="T14" fmla="*/ 913 w 913"/>
              <a:gd name="T15" fmla="*/ 868 h 14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13" h="1476">
                <a:moveTo>
                  <a:pt x="913" y="868"/>
                </a:moveTo>
                <a:lnTo>
                  <a:pt x="913" y="1476"/>
                </a:lnTo>
                <a:lnTo>
                  <a:pt x="304" y="1476"/>
                </a:lnTo>
                <a:lnTo>
                  <a:pt x="304" y="1181"/>
                </a:lnTo>
                <a:lnTo>
                  <a:pt x="0" y="1181"/>
                </a:lnTo>
                <a:lnTo>
                  <a:pt x="0" y="0"/>
                </a:lnTo>
                <a:lnTo>
                  <a:pt x="913" y="0"/>
                </a:lnTo>
                <a:lnTo>
                  <a:pt x="913" y="868"/>
                </a:lnTo>
                <a:close/>
              </a:path>
            </a:pathLst>
          </a:custGeom>
          <a:solidFill>
            <a:srgbClr val="BFBFBF"/>
          </a:solidFill>
          <a:ln w="0">
            <a:solidFill>
              <a:srgbClr val="BFBFBF"/>
            </a:solidFill>
            <a:prstDash val="solid"/>
            <a:round/>
            <a:headEnd/>
            <a:tailEnd/>
          </a:ln>
        </p:spPr>
        <p:txBody>
          <a:bodyPr/>
          <a:lstStyle/>
          <a:p>
            <a:endParaRPr lang="en-US"/>
          </a:p>
        </p:txBody>
      </p:sp>
      <p:sp>
        <p:nvSpPr>
          <p:cNvPr id="681988" name="Freeform 4"/>
          <p:cNvSpPr>
            <a:spLocks/>
          </p:cNvSpPr>
          <p:nvPr/>
        </p:nvSpPr>
        <p:spPr bwMode="auto">
          <a:xfrm>
            <a:off x="5735638" y="2192338"/>
            <a:ext cx="1535112" cy="2481262"/>
          </a:xfrm>
          <a:custGeom>
            <a:avLst/>
            <a:gdLst>
              <a:gd name="T0" fmla="*/ 913 w 913"/>
              <a:gd name="T1" fmla="*/ 1476 h 1476"/>
              <a:gd name="T2" fmla="*/ 304 w 913"/>
              <a:gd name="T3" fmla="*/ 1476 h 1476"/>
              <a:gd name="T4" fmla="*/ 304 w 913"/>
              <a:gd name="T5" fmla="*/ 1181 h 1476"/>
              <a:gd name="T6" fmla="*/ 0 w 913"/>
              <a:gd name="T7" fmla="*/ 1181 h 1476"/>
              <a:gd name="T8" fmla="*/ 0 w 913"/>
              <a:gd name="T9" fmla="*/ 0 h 1476"/>
            </a:gdLst>
            <a:ahLst/>
            <a:cxnLst>
              <a:cxn ang="0">
                <a:pos x="T0" y="T1"/>
              </a:cxn>
              <a:cxn ang="0">
                <a:pos x="T2" y="T3"/>
              </a:cxn>
              <a:cxn ang="0">
                <a:pos x="T4" y="T5"/>
              </a:cxn>
              <a:cxn ang="0">
                <a:pos x="T6" y="T7"/>
              </a:cxn>
              <a:cxn ang="0">
                <a:pos x="T8" y="T9"/>
              </a:cxn>
            </a:cxnLst>
            <a:rect l="0" t="0" r="r" b="b"/>
            <a:pathLst>
              <a:path w="913" h="1476">
                <a:moveTo>
                  <a:pt x="913" y="1476"/>
                </a:moveTo>
                <a:lnTo>
                  <a:pt x="304" y="1476"/>
                </a:lnTo>
                <a:lnTo>
                  <a:pt x="304" y="1181"/>
                </a:lnTo>
                <a:lnTo>
                  <a:pt x="0" y="1181"/>
                </a:lnTo>
                <a:lnTo>
                  <a:pt x="0" y="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1989" name="Freeform 5"/>
          <p:cNvSpPr>
            <a:spLocks/>
          </p:cNvSpPr>
          <p:nvPr/>
        </p:nvSpPr>
        <p:spPr bwMode="auto">
          <a:xfrm>
            <a:off x="5992813" y="2627313"/>
            <a:ext cx="1277937" cy="1790700"/>
          </a:xfrm>
          <a:custGeom>
            <a:avLst/>
            <a:gdLst>
              <a:gd name="T0" fmla="*/ 760 w 760"/>
              <a:gd name="T1" fmla="*/ 1065 h 1065"/>
              <a:gd name="T2" fmla="*/ 760 w 760"/>
              <a:gd name="T3" fmla="*/ 0 h 1065"/>
              <a:gd name="T4" fmla="*/ 0 w 760"/>
              <a:gd name="T5" fmla="*/ 0 h 1065"/>
              <a:gd name="T6" fmla="*/ 0 w 760"/>
              <a:gd name="T7" fmla="*/ 761 h 1065"/>
              <a:gd name="T8" fmla="*/ 304 w 760"/>
              <a:gd name="T9" fmla="*/ 761 h 1065"/>
              <a:gd name="T10" fmla="*/ 304 w 760"/>
              <a:gd name="T11" fmla="*/ 1065 h 1065"/>
              <a:gd name="T12" fmla="*/ 760 w 760"/>
              <a:gd name="T13" fmla="*/ 1065 h 1065"/>
            </a:gdLst>
            <a:ahLst/>
            <a:cxnLst>
              <a:cxn ang="0">
                <a:pos x="T0" y="T1"/>
              </a:cxn>
              <a:cxn ang="0">
                <a:pos x="T2" y="T3"/>
              </a:cxn>
              <a:cxn ang="0">
                <a:pos x="T4" y="T5"/>
              </a:cxn>
              <a:cxn ang="0">
                <a:pos x="T6" y="T7"/>
              </a:cxn>
              <a:cxn ang="0">
                <a:pos x="T8" y="T9"/>
              </a:cxn>
              <a:cxn ang="0">
                <a:pos x="T10" y="T11"/>
              </a:cxn>
              <a:cxn ang="0">
                <a:pos x="T12" y="T13"/>
              </a:cxn>
            </a:cxnLst>
            <a:rect l="0" t="0" r="r" b="b"/>
            <a:pathLst>
              <a:path w="760" h="1065">
                <a:moveTo>
                  <a:pt x="760" y="1065"/>
                </a:moveTo>
                <a:lnTo>
                  <a:pt x="760" y="0"/>
                </a:lnTo>
                <a:lnTo>
                  <a:pt x="0" y="0"/>
                </a:lnTo>
                <a:lnTo>
                  <a:pt x="0" y="761"/>
                </a:lnTo>
                <a:lnTo>
                  <a:pt x="304" y="761"/>
                </a:lnTo>
                <a:lnTo>
                  <a:pt x="304" y="1065"/>
                </a:lnTo>
                <a:lnTo>
                  <a:pt x="760" y="1065"/>
                </a:lnTo>
                <a:close/>
              </a:path>
            </a:pathLst>
          </a:custGeom>
          <a:solidFill>
            <a:srgbClr val="808080"/>
          </a:solidFill>
          <a:ln w="0">
            <a:solidFill>
              <a:srgbClr val="808080"/>
            </a:solidFill>
            <a:prstDash val="solid"/>
            <a:round/>
            <a:headEnd/>
            <a:tailEnd/>
          </a:ln>
        </p:spPr>
        <p:txBody>
          <a:bodyPr/>
          <a:lstStyle/>
          <a:p>
            <a:endParaRPr lang="en-US"/>
          </a:p>
        </p:txBody>
      </p:sp>
      <p:sp>
        <p:nvSpPr>
          <p:cNvPr id="681990" name="Freeform 6"/>
          <p:cNvSpPr>
            <a:spLocks/>
          </p:cNvSpPr>
          <p:nvPr/>
        </p:nvSpPr>
        <p:spPr bwMode="auto">
          <a:xfrm>
            <a:off x="5992813" y="2627313"/>
            <a:ext cx="1277937" cy="1790700"/>
          </a:xfrm>
          <a:custGeom>
            <a:avLst/>
            <a:gdLst>
              <a:gd name="T0" fmla="*/ 0 w 760"/>
              <a:gd name="T1" fmla="*/ 0 h 1065"/>
              <a:gd name="T2" fmla="*/ 0 w 760"/>
              <a:gd name="T3" fmla="*/ 761 h 1065"/>
              <a:gd name="T4" fmla="*/ 304 w 760"/>
              <a:gd name="T5" fmla="*/ 761 h 1065"/>
              <a:gd name="T6" fmla="*/ 304 w 760"/>
              <a:gd name="T7" fmla="*/ 1065 h 1065"/>
              <a:gd name="T8" fmla="*/ 760 w 760"/>
              <a:gd name="T9" fmla="*/ 1065 h 1065"/>
            </a:gdLst>
            <a:ahLst/>
            <a:cxnLst>
              <a:cxn ang="0">
                <a:pos x="T0" y="T1"/>
              </a:cxn>
              <a:cxn ang="0">
                <a:pos x="T2" y="T3"/>
              </a:cxn>
              <a:cxn ang="0">
                <a:pos x="T4" y="T5"/>
              </a:cxn>
              <a:cxn ang="0">
                <a:pos x="T6" y="T7"/>
              </a:cxn>
              <a:cxn ang="0">
                <a:pos x="T8" y="T9"/>
              </a:cxn>
            </a:cxnLst>
            <a:rect l="0" t="0" r="r" b="b"/>
            <a:pathLst>
              <a:path w="760" h="1065">
                <a:moveTo>
                  <a:pt x="0" y="0"/>
                </a:moveTo>
                <a:lnTo>
                  <a:pt x="0" y="761"/>
                </a:lnTo>
                <a:lnTo>
                  <a:pt x="304" y="761"/>
                </a:lnTo>
                <a:lnTo>
                  <a:pt x="304" y="1065"/>
                </a:lnTo>
                <a:lnTo>
                  <a:pt x="760" y="1065"/>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1991" name="Rectangle 7"/>
          <p:cNvSpPr>
            <a:spLocks noChangeArrowheads="1"/>
          </p:cNvSpPr>
          <p:nvPr/>
        </p:nvSpPr>
        <p:spPr bwMode="auto">
          <a:xfrm>
            <a:off x="5997575" y="2181225"/>
            <a:ext cx="1276350" cy="455613"/>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1992" name="Line 8"/>
          <p:cNvSpPr>
            <a:spLocks noChangeShapeType="1"/>
          </p:cNvSpPr>
          <p:nvPr/>
        </p:nvSpPr>
        <p:spPr bwMode="auto">
          <a:xfrm flipV="1">
            <a:off x="5992813" y="2182813"/>
            <a:ext cx="0" cy="4587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1993" name="Text Box 9"/>
          <p:cNvSpPr txBox="1">
            <a:spLocks noChangeArrowheads="1"/>
          </p:cNvSpPr>
          <p:nvPr/>
        </p:nvSpPr>
        <p:spPr bwMode="auto">
          <a:xfrm>
            <a:off x="3722688" y="51546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1994" name="Text Box 10"/>
          <p:cNvSpPr txBox="1">
            <a:spLocks noChangeArrowheads="1"/>
          </p:cNvSpPr>
          <p:nvPr/>
        </p:nvSpPr>
        <p:spPr bwMode="auto">
          <a:xfrm>
            <a:off x="3098800" y="4756150"/>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1995" name="Text Box 11"/>
          <p:cNvSpPr txBox="1">
            <a:spLocks noChangeArrowheads="1"/>
          </p:cNvSpPr>
          <p:nvPr/>
        </p:nvSpPr>
        <p:spPr bwMode="auto">
          <a:xfrm>
            <a:off x="1989138" y="5154613"/>
            <a:ext cx="300037"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1996" name="Text Box 12"/>
          <p:cNvSpPr txBox="1">
            <a:spLocks noChangeArrowheads="1"/>
          </p:cNvSpPr>
          <p:nvPr/>
        </p:nvSpPr>
        <p:spPr bwMode="auto">
          <a:xfrm>
            <a:off x="1608138" y="44688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1997" name="Text Box 13"/>
          <p:cNvSpPr txBox="1">
            <a:spLocks noChangeArrowheads="1"/>
          </p:cNvSpPr>
          <p:nvPr/>
        </p:nvSpPr>
        <p:spPr bwMode="auto">
          <a:xfrm>
            <a:off x="693738" y="4087813"/>
            <a:ext cx="987425" cy="354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a:t>Block </a:t>
            </a:r>
            <a:r>
              <a:rPr lang="de-DE" i="1"/>
              <a:t>B</a:t>
            </a:r>
            <a:r>
              <a:rPr lang="de-DE"/>
              <a:t>:</a:t>
            </a:r>
            <a:endParaRPr lang="en-US" altLang="zh-CN">
              <a:ea typeface="宋体" charset="-122"/>
            </a:endParaRPr>
          </a:p>
        </p:txBody>
      </p:sp>
      <p:sp>
        <p:nvSpPr>
          <p:cNvPr id="681998" name="Text Box 14"/>
          <p:cNvSpPr txBox="1">
            <a:spLocks noChangeArrowheads="1"/>
          </p:cNvSpPr>
          <p:nvPr/>
        </p:nvSpPr>
        <p:spPr bwMode="auto">
          <a:xfrm>
            <a:off x="693738" y="2511425"/>
            <a:ext cx="1047750"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a:t>Block </a:t>
            </a:r>
            <a:r>
              <a:rPr lang="de-DE" i="1"/>
              <a:t>A</a:t>
            </a:r>
            <a:r>
              <a:rPr lang="de-DE"/>
              <a:t>: </a:t>
            </a:r>
            <a:endParaRPr lang="en-US" altLang="zh-CN">
              <a:ea typeface="宋体" charset="-122"/>
            </a:endParaRPr>
          </a:p>
        </p:txBody>
      </p:sp>
      <p:sp>
        <p:nvSpPr>
          <p:cNvPr id="681999" name="Text Box 15"/>
          <p:cNvSpPr txBox="1">
            <a:spLocks noChangeArrowheads="1"/>
          </p:cNvSpPr>
          <p:nvPr/>
        </p:nvSpPr>
        <p:spPr bwMode="auto">
          <a:xfrm>
            <a:off x="1608138" y="3095625"/>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5</a:t>
            </a:r>
            <a:endParaRPr lang="en-US" altLang="zh-CN" sz="1500">
              <a:ea typeface="宋体" charset="-122"/>
            </a:endParaRPr>
          </a:p>
        </p:txBody>
      </p:sp>
      <p:sp>
        <p:nvSpPr>
          <p:cNvPr id="682000" name="Text Box 16"/>
          <p:cNvSpPr txBox="1">
            <a:spLocks noChangeArrowheads="1"/>
          </p:cNvSpPr>
          <p:nvPr/>
        </p:nvSpPr>
        <p:spPr bwMode="auto">
          <a:xfrm>
            <a:off x="3589338" y="2792413"/>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5</a:t>
            </a:r>
            <a:endParaRPr lang="en-US" altLang="zh-CN" sz="1500">
              <a:ea typeface="宋体" charset="-122"/>
            </a:endParaRPr>
          </a:p>
        </p:txBody>
      </p:sp>
      <p:sp>
        <p:nvSpPr>
          <p:cNvPr id="682001" name="Text Box 17"/>
          <p:cNvSpPr txBox="1">
            <a:spLocks noChangeArrowheads="1"/>
          </p:cNvSpPr>
          <p:nvPr/>
        </p:nvSpPr>
        <p:spPr bwMode="auto">
          <a:xfrm>
            <a:off x="2141538" y="2259013"/>
            <a:ext cx="300037"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3</a:t>
            </a:r>
            <a:endParaRPr lang="en-US" altLang="zh-CN" sz="1500">
              <a:ea typeface="宋体" charset="-122"/>
            </a:endParaRPr>
          </a:p>
        </p:txBody>
      </p:sp>
      <p:sp>
        <p:nvSpPr>
          <p:cNvPr id="682002" name="Text Box 18"/>
          <p:cNvSpPr txBox="1">
            <a:spLocks noChangeArrowheads="1"/>
          </p:cNvSpPr>
          <p:nvPr/>
        </p:nvSpPr>
        <p:spPr bwMode="auto">
          <a:xfrm>
            <a:off x="2827338" y="3308350"/>
            <a:ext cx="300037"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3</a:t>
            </a:r>
            <a:endParaRPr lang="en-US" altLang="zh-CN" sz="1500">
              <a:ea typeface="宋体" charset="-122"/>
            </a:endParaRPr>
          </a:p>
        </p:txBody>
      </p:sp>
      <p:sp>
        <p:nvSpPr>
          <p:cNvPr id="682003" name="Line 19"/>
          <p:cNvSpPr>
            <a:spLocks noChangeShapeType="1"/>
          </p:cNvSpPr>
          <p:nvPr/>
        </p:nvSpPr>
        <p:spPr bwMode="auto">
          <a:xfrm flipV="1">
            <a:off x="4572000" y="4687888"/>
            <a:ext cx="1566863" cy="238125"/>
          </a:xfrm>
          <a:prstGeom prst="line">
            <a:avLst/>
          </a:prstGeom>
          <a:noFill/>
          <a:ln w="57150">
            <a:solidFill>
              <a:srgbClr val="BFBFB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82004" name="Line 20"/>
          <p:cNvSpPr>
            <a:spLocks noChangeShapeType="1"/>
          </p:cNvSpPr>
          <p:nvPr/>
        </p:nvSpPr>
        <p:spPr bwMode="auto">
          <a:xfrm flipV="1">
            <a:off x="2894013" y="4189413"/>
            <a:ext cx="2808287" cy="127000"/>
          </a:xfrm>
          <a:prstGeom prst="line">
            <a:avLst/>
          </a:prstGeom>
          <a:noFill/>
          <a:ln w="57150">
            <a:solidFill>
              <a:srgbClr val="BFBFB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82005" name="Freeform 21"/>
          <p:cNvSpPr>
            <a:spLocks/>
          </p:cNvSpPr>
          <p:nvPr/>
        </p:nvSpPr>
        <p:spPr bwMode="auto">
          <a:xfrm>
            <a:off x="2743200" y="2409825"/>
            <a:ext cx="3155950" cy="1473200"/>
          </a:xfrm>
          <a:custGeom>
            <a:avLst/>
            <a:gdLst>
              <a:gd name="T0" fmla="*/ 0 w 1702"/>
              <a:gd name="T1" fmla="*/ 95 h 353"/>
              <a:gd name="T2" fmla="*/ 634 w 1702"/>
              <a:gd name="T3" fmla="*/ 43 h 353"/>
              <a:gd name="T4" fmla="*/ 1702 w 1702"/>
              <a:gd name="T5" fmla="*/ 353 h 353"/>
            </a:gdLst>
            <a:ahLst/>
            <a:cxnLst>
              <a:cxn ang="0">
                <a:pos x="T0" y="T1"/>
              </a:cxn>
              <a:cxn ang="0">
                <a:pos x="T2" y="T3"/>
              </a:cxn>
              <a:cxn ang="0">
                <a:pos x="T4" y="T5"/>
              </a:cxn>
            </a:cxnLst>
            <a:rect l="0" t="0" r="r" b="b"/>
            <a:pathLst>
              <a:path w="1702" h="353">
                <a:moveTo>
                  <a:pt x="0" y="95"/>
                </a:moveTo>
                <a:cubicBezTo>
                  <a:pt x="175" y="47"/>
                  <a:pt x="350" y="0"/>
                  <a:pt x="634" y="43"/>
                </a:cubicBezTo>
                <a:cubicBezTo>
                  <a:pt x="918" y="86"/>
                  <a:pt x="1310" y="219"/>
                  <a:pt x="1702" y="353"/>
                </a:cubicBezTo>
              </a:path>
            </a:pathLst>
          </a:custGeom>
          <a:noFill/>
          <a:ln w="57150" cap="flat" cmpd="sng">
            <a:solidFill>
              <a:srgbClr val="5F5F5F"/>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82006" name="Line 22"/>
          <p:cNvSpPr>
            <a:spLocks noChangeShapeType="1"/>
          </p:cNvSpPr>
          <p:nvPr/>
        </p:nvSpPr>
        <p:spPr bwMode="auto">
          <a:xfrm>
            <a:off x="4495800" y="3478213"/>
            <a:ext cx="1905000" cy="838200"/>
          </a:xfrm>
          <a:prstGeom prst="line">
            <a:avLst/>
          </a:prstGeom>
          <a:noFill/>
          <a:ln w="571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82007" name="Oval 23"/>
          <p:cNvSpPr>
            <a:spLocks noChangeArrowheads="1"/>
          </p:cNvSpPr>
          <p:nvPr/>
        </p:nvSpPr>
        <p:spPr bwMode="auto">
          <a:xfrm>
            <a:off x="5703888" y="4127500"/>
            <a:ext cx="77787"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2008" name="Oval 24"/>
          <p:cNvSpPr>
            <a:spLocks noChangeArrowheads="1"/>
          </p:cNvSpPr>
          <p:nvPr/>
        </p:nvSpPr>
        <p:spPr bwMode="auto">
          <a:xfrm>
            <a:off x="5951538" y="3862388"/>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2009" name="Oval 25"/>
          <p:cNvSpPr>
            <a:spLocks noChangeArrowheads="1"/>
          </p:cNvSpPr>
          <p:nvPr/>
        </p:nvSpPr>
        <p:spPr bwMode="auto">
          <a:xfrm>
            <a:off x="6197600" y="4613275"/>
            <a:ext cx="77788"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2010" name="Oval 26"/>
          <p:cNvSpPr>
            <a:spLocks noChangeArrowheads="1"/>
          </p:cNvSpPr>
          <p:nvPr/>
        </p:nvSpPr>
        <p:spPr bwMode="auto">
          <a:xfrm>
            <a:off x="6481763" y="4376738"/>
            <a:ext cx="77787"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2011" name="Line 27"/>
          <p:cNvSpPr>
            <a:spLocks noChangeShapeType="1"/>
          </p:cNvSpPr>
          <p:nvPr/>
        </p:nvSpPr>
        <p:spPr bwMode="auto">
          <a:xfrm rot="16200000">
            <a:off x="5192713" y="484822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12" name="Text Box 28"/>
          <p:cNvSpPr txBox="1">
            <a:spLocks noChangeArrowheads="1"/>
          </p:cNvSpPr>
          <p:nvPr/>
        </p:nvSpPr>
        <p:spPr bwMode="auto">
          <a:xfrm>
            <a:off x="7399338" y="4487863"/>
            <a:ext cx="706437"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i="1"/>
              <a:t>h</a:t>
            </a:r>
            <a:r>
              <a:rPr lang="de-DE" baseline="-25000"/>
              <a:t>B</a:t>
            </a:r>
            <a:r>
              <a:rPr lang="de-DE"/>
              <a:t>(</a:t>
            </a:r>
            <a:r>
              <a:rPr lang="de-DE" i="1"/>
              <a:t>w</a:t>
            </a:r>
            <a:r>
              <a:rPr lang="de-DE"/>
              <a:t>)</a:t>
            </a:r>
            <a:endParaRPr lang="en-US" altLang="zh-CN">
              <a:ea typeface="宋体" charset="-122"/>
            </a:endParaRPr>
          </a:p>
        </p:txBody>
      </p:sp>
      <p:sp>
        <p:nvSpPr>
          <p:cNvPr id="682013" name="Line 29"/>
          <p:cNvSpPr>
            <a:spLocks noChangeShapeType="1"/>
          </p:cNvSpPr>
          <p:nvPr/>
        </p:nvSpPr>
        <p:spPr bwMode="auto">
          <a:xfrm>
            <a:off x="5484813"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14" name="Line 30"/>
          <p:cNvSpPr>
            <a:spLocks noChangeShapeType="1"/>
          </p:cNvSpPr>
          <p:nvPr/>
        </p:nvSpPr>
        <p:spPr bwMode="auto">
          <a:xfrm flipH="1">
            <a:off x="5181600" y="2181225"/>
            <a:ext cx="0" cy="3121025"/>
          </a:xfrm>
          <a:prstGeom prst="line">
            <a:avLst/>
          </a:prstGeom>
          <a:noFill/>
          <a:ln w="20701">
            <a:solidFill>
              <a:srgbClr val="000000"/>
            </a:solidFill>
            <a:round/>
            <a:headEnd type="triangle" w="lg" len="lg"/>
            <a:tailEnd/>
          </a:ln>
          <a:extLst>
            <a:ext uri="{909E8E84-426E-40DD-AFC4-6F175D3DCCD1}">
              <a14:hiddenFill xmlns:a14="http://schemas.microsoft.com/office/drawing/2010/main">
                <a:noFill/>
              </a14:hiddenFill>
            </a:ext>
          </a:extLst>
        </p:spPr>
        <p:txBody>
          <a:bodyPr/>
          <a:lstStyle/>
          <a:p>
            <a:endParaRPr lang="en-US"/>
          </a:p>
        </p:txBody>
      </p:sp>
      <p:sp>
        <p:nvSpPr>
          <p:cNvPr id="682015" name="Line 31"/>
          <p:cNvSpPr>
            <a:spLocks noChangeShapeType="1"/>
          </p:cNvSpPr>
          <p:nvPr/>
        </p:nvSpPr>
        <p:spPr bwMode="auto">
          <a:xfrm>
            <a:off x="5029200" y="5148263"/>
            <a:ext cx="2971800" cy="6350"/>
          </a:xfrm>
          <a:prstGeom prst="line">
            <a:avLst/>
          </a:prstGeom>
          <a:noFill/>
          <a:ln w="20701">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682016" name="Text Box 32"/>
          <p:cNvSpPr txBox="1">
            <a:spLocks noChangeArrowheads="1"/>
          </p:cNvSpPr>
          <p:nvPr/>
        </p:nvSpPr>
        <p:spPr bwMode="auto">
          <a:xfrm>
            <a:off x="7696200" y="5224463"/>
            <a:ext cx="36830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w</a:t>
            </a:r>
            <a:endParaRPr lang="en-US" altLang="zh-CN" sz="1900" i="1">
              <a:ea typeface="宋体" charset="-122"/>
            </a:endParaRPr>
          </a:p>
        </p:txBody>
      </p:sp>
      <p:sp>
        <p:nvSpPr>
          <p:cNvPr id="682017" name="Text Box 33"/>
          <p:cNvSpPr txBox="1">
            <a:spLocks noChangeArrowheads="1"/>
          </p:cNvSpPr>
          <p:nvPr/>
        </p:nvSpPr>
        <p:spPr bwMode="auto">
          <a:xfrm>
            <a:off x="5567363" y="5224463"/>
            <a:ext cx="300037"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2018" name="Text Box 34"/>
          <p:cNvSpPr txBox="1">
            <a:spLocks noChangeArrowheads="1"/>
          </p:cNvSpPr>
          <p:nvPr/>
        </p:nvSpPr>
        <p:spPr bwMode="auto">
          <a:xfrm>
            <a:off x="6635750" y="5224463"/>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2019" name="Line 35"/>
          <p:cNvSpPr>
            <a:spLocks noChangeShapeType="1"/>
          </p:cNvSpPr>
          <p:nvPr/>
        </p:nvSpPr>
        <p:spPr bwMode="auto">
          <a:xfrm>
            <a:off x="5715000"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20" name="Line 36"/>
          <p:cNvSpPr>
            <a:spLocks noChangeShapeType="1"/>
          </p:cNvSpPr>
          <p:nvPr/>
        </p:nvSpPr>
        <p:spPr bwMode="auto">
          <a:xfrm>
            <a:off x="5991225" y="5062538"/>
            <a:ext cx="0" cy="1539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21" name="Line 37"/>
          <p:cNvSpPr>
            <a:spLocks noChangeShapeType="1"/>
          </p:cNvSpPr>
          <p:nvPr/>
        </p:nvSpPr>
        <p:spPr bwMode="auto">
          <a:xfrm>
            <a:off x="6248400"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22" name="Line 38"/>
          <p:cNvSpPr>
            <a:spLocks noChangeShapeType="1"/>
          </p:cNvSpPr>
          <p:nvPr/>
        </p:nvSpPr>
        <p:spPr bwMode="auto">
          <a:xfrm>
            <a:off x="6477000"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23" name="Line 39"/>
          <p:cNvSpPr>
            <a:spLocks noChangeShapeType="1"/>
          </p:cNvSpPr>
          <p:nvPr/>
        </p:nvSpPr>
        <p:spPr bwMode="auto">
          <a:xfrm>
            <a:off x="6783388"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24" name="Line 40"/>
          <p:cNvSpPr>
            <a:spLocks noChangeShapeType="1"/>
          </p:cNvSpPr>
          <p:nvPr/>
        </p:nvSpPr>
        <p:spPr bwMode="auto">
          <a:xfrm>
            <a:off x="7011988"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25" name="Line 41"/>
          <p:cNvSpPr>
            <a:spLocks noChangeShapeType="1"/>
          </p:cNvSpPr>
          <p:nvPr/>
        </p:nvSpPr>
        <p:spPr bwMode="auto">
          <a:xfrm>
            <a:off x="7240588" y="507365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26" name="Line 42"/>
          <p:cNvSpPr>
            <a:spLocks noChangeShapeType="1"/>
          </p:cNvSpPr>
          <p:nvPr/>
        </p:nvSpPr>
        <p:spPr bwMode="auto">
          <a:xfrm rot="16200000">
            <a:off x="5192713" y="460057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27" name="Line 43"/>
          <p:cNvSpPr>
            <a:spLocks noChangeShapeType="1"/>
          </p:cNvSpPr>
          <p:nvPr/>
        </p:nvSpPr>
        <p:spPr bwMode="auto">
          <a:xfrm rot="16200000">
            <a:off x="5182394" y="4352131"/>
            <a:ext cx="0" cy="153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28" name="Line 44"/>
          <p:cNvSpPr>
            <a:spLocks noChangeShapeType="1"/>
          </p:cNvSpPr>
          <p:nvPr/>
        </p:nvSpPr>
        <p:spPr bwMode="auto">
          <a:xfrm rot="16200000">
            <a:off x="5192713" y="410527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29" name="Line 45"/>
          <p:cNvSpPr>
            <a:spLocks noChangeShapeType="1"/>
          </p:cNvSpPr>
          <p:nvPr/>
        </p:nvSpPr>
        <p:spPr bwMode="auto">
          <a:xfrm rot="16200000">
            <a:off x="5192713" y="3859213"/>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30" name="Line 46"/>
          <p:cNvSpPr>
            <a:spLocks noChangeShapeType="1"/>
          </p:cNvSpPr>
          <p:nvPr/>
        </p:nvSpPr>
        <p:spPr bwMode="auto">
          <a:xfrm rot="16200000">
            <a:off x="5192713" y="360997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31" name="Line 47"/>
          <p:cNvSpPr>
            <a:spLocks noChangeShapeType="1"/>
          </p:cNvSpPr>
          <p:nvPr/>
        </p:nvSpPr>
        <p:spPr bwMode="auto">
          <a:xfrm rot="16200000">
            <a:off x="5192713" y="3362325"/>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32" name="Line 48"/>
          <p:cNvSpPr>
            <a:spLocks noChangeShapeType="1"/>
          </p:cNvSpPr>
          <p:nvPr/>
        </p:nvSpPr>
        <p:spPr bwMode="auto">
          <a:xfrm rot="16200000">
            <a:off x="5192713" y="3116263"/>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33" name="Text Box 49"/>
          <p:cNvSpPr txBox="1">
            <a:spLocks noChangeArrowheads="1"/>
          </p:cNvSpPr>
          <p:nvPr/>
        </p:nvSpPr>
        <p:spPr bwMode="auto">
          <a:xfrm>
            <a:off x="4806950" y="4521200"/>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2034" name="Text Box 50"/>
          <p:cNvSpPr txBox="1">
            <a:spLocks noChangeArrowheads="1"/>
          </p:cNvSpPr>
          <p:nvPr/>
        </p:nvSpPr>
        <p:spPr bwMode="auto">
          <a:xfrm>
            <a:off x="4800600" y="4011613"/>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2035" name="Text Box 51"/>
          <p:cNvSpPr txBox="1">
            <a:spLocks noChangeArrowheads="1"/>
          </p:cNvSpPr>
          <p:nvPr/>
        </p:nvSpPr>
        <p:spPr bwMode="auto">
          <a:xfrm>
            <a:off x="4800600" y="2174875"/>
            <a:ext cx="328613"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h</a:t>
            </a:r>
            <a:endParaRPr lang="en-US" altLang="zh-CN" sz="1900" i="1">
              <a:ea typeface="宋体" charset="-122"/>
            </a:endParaRPr>
          </a:p>
        </p:txBody>
      </p:sp>
      <p:sp>
        <p:nvSpPr>
          <p:cNvPr id="682036" name="Line 52"/>
          <p:cNvSpPr>
            <a:spLocks noChangeShapeType="1"/>
          </p:cNvSpPr>
          <p:nvPr/>
        </p:nvSpPr>
        <p:spPr bwMode="auto">
          <a:xfrm rot="16200000">
            <a:off x="5182394" y="2867819"/>
            <a:ext cx="0" cy="153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37" name="Text Box 53"/>
          <p:cNvSpPr txBox="1">
            <a:spLocks noChangeArrowheads="1"/>
          </p:cNvSpPr>
          <p:nvPr/>
        </p:nvSpPr>
        <p:spPr bwMode="auto">
          <a:xfrm>
            <a:off x="6102350" y="5232400"/>
            <a:ext cx="298450"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2038" name="Text Box 54"/>
          <p:cNvSpPr txBox="1">
            <a:spLocks noChangeArrowheads="1"/>
          </p:cNvSpPr>
          <p:nvPr/>
        </p:nvSpPr>
        <p:spPr bwMode="auto">
          <a:xfrm>
            <a:off x="4800600" y="3536950"/>
            <a:ext cx="298450" cy="322263"/>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2039" name="Line 55"/>
          <p:cNvSpPr>
            <a:spLocks noChangeShapeType="1"/>
          </p:cNvSpPr>
          <p:nvPr/>
        </p:nvSpPr>
        <p:spPr bwMode="auto">
          <a:xfrm>
            <a:off x="7469188" y="50800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2040" name="Text Box 56"/>
          <p:cNvSpPr txBox="1">
            <a:spLocks noChangeArrowheads="1"/>
          </p:cNvSpPr>
          <p:nvPr/>
        </p:nvSpPr>
        <p:spPr bwMode="auto">
          <a:xfrm>
            <a:off x="7391400" y="4113213"/>
            <a:ext cx="706438"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i="1"/>
              <a:t>h</a:t>
            </a:r>
            <a:r>
              <a:rPr lang="de-DE" baseline="-25000"/>
              <a:t>A</a:t>
            </a:r>
            <a:r>
              <a:rPr lang="de-DE"/>
              <a:t>(</a:t>
            </a:r>
            <a:r>
              <a:rPr lang="de-DE" i="1"/>
              <a:t>w</a:t>
            </a:r>
            <a:r>
              <a:rPr lang="de-DE"/>
              <a:t>)</a:t>
            </a:r>
            <a:endParaRPr lang="en-US" altLang="zh-CN">
              <a:ea typeface="宋体" charset="-122"/>
            </a:endParaRPr>
          </a:p>
        </p:txBody>
      </p:sp>
      <p:sp>
        <p:nvSpPr>
          <p:cNvPr id="682041" name="Rectangle 57"/>
          <p:cNvSpPr>
            <a:spLocks noChangeArrowheads="1"/>
          </p:cNvSpPr>
          <p:nvPr/>
        </p:nvSpPr>
        <p:spPr bwMode="auto">
          <a:xfrm>
            <a:off x="1908175" y="2551113"/>
            <a:ext cx="766763" cy="1277937"/>
          </a:xfrm>
          <a:prstGeom prst="rect">
            <a:avLst/>
          </a:prstGeom>
          <a:solidFill>
            <a:srgbClr val="808080"/>
          </a:solidFill>
          <a:ln w="0">
            <a:solidFill>
              <a:srgbClr val="808080"/>
            </a:solidFill>
            <a:miter lim="800000"/>
            <a:headEnd/>
            <a:tailEnd/>
          </a:ln>
        </p:spPr>
        <p:txBody>
          <a:bodyPr/>
          <a:lstStyle/>
          <a:p>
            <a:endParaRPr lang="en-US"/>
          </a:p>
        </p:txBody>
      </p:sp>
      <p:sp>
        <p:nvSpPr>
          <p:cNvPr id="682042" name="Rectangle 58"/>
          <p:cNvSpPr>
            <a:spLocks noChangeArrowheads="1"/>
          </p:cNvSpPr>
          <p:nvPr/>
        </p:nvSpPr>
        <p:spPr bwMode="auto">
          <a:xfrm>
            <a:off x="1908175" y="2551113"/>
            <a:ext cx="766763" cy="1277937"/>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82043" name="Group 59"/>
          <p:cNvGrpSpPr>
            <a:grpSpLocks/>
          </p:cNvGrpSpPr>
          <p:nvPr/>
        </p:nvGrpSpPr>
        <p:grpSpPr bwMode="auto">
          <a:xfrm>
            <a:off x="3405188" y="4645025"/>
            <a:ext cx="1022350" cy="509588"/>
            <a:chOff x="4512" y="2010"/>
            <a:chExt cx="609" cy="304"/>
          </a:xfrm>
        </p:grpSpPr>
        <p:sp>
          <p:nvSpPr>
            <p:cNvPr id="682044" name="Rectangle 60"/>
            <p:cNvSpPr>
              <a:spLocks noChangeArrowheads="1"/>
            </p:cNvSpPr>
            <p:nvPr/>
          </p:nvSpPr>
          <p:spPr bwMode="auto">
            <a:xfrm>
              <a:off x="4512" y="2010"/>
              <a:ext cx="609" cy="304"/>
            </a:xfrm>
            <a:prstGeom prst="rect">
              <a:avLst/>
            </a:prstGeom>
            <a:solidFill>
              <a:srgbClr val="BFBFBF"/>
            </a:solidFill>
            <a:ln w="0">
              <a:solidFill>
                <a:srgbClr val="BFBFBF"/>
              </a:solidFill>
              <a:miter lim="800000"/>
              <a:headEnd/>
              <a:tailEnd/>
            </a:ln>
          </p:spPr>
          <p:txBody>
            <a:bodyPr/>
            <a:lstStyle/>
            <a:p>
              <a:endParaRPr lang="en-US"/>
            </a:p>
          </p:txBody>
        </p:sp>
        <p:sp>
          <p:nvSpPr>
            <p:cNvPr id="682045" name="Rectangle 61"/>
            <p:cNvSpPr>
              <a:spLocks noChangeArrowheads="1"/>
            </p:cNvSpPr>
            <p:nvPr/>
          </p:nvSpPr>
          <p:spPr bwMode="auto">
            <a:xfrm>
              <a:off x="4512" y="2010"/>
              <a:ext cx="609" cy="304"/>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82046" name="Rectangle 62"/>
          <p:cNvSpPr>
            <a:spLocks noChangeArrowheads="1"/>
          </p:cNvSpPr>
          <p:nvPr/>
        </p:nvSpPr>
        <p:spPr bwMode="auto">
          <a:xfrm rot="5400000">
            <a:off x="1658144" y="4388644"/>
            <a:ext cx="1022350" cy="509588"/>
          </a:xfrm>
          <a:prstGeom prst="rect">
            <a:avLst/>
          </a:prstGeom>
          <a:solidFill>
            <a:srgbClr val="C0C0C0"/>
          </a:solidFill>
          <a:ln w="0">
            <a:solidFill>
              <a:srgbClr val="BFBFBF"/>
            </a:solidFill>
            <a:miter lim="800000"/>
            <a:headEnd/>
            <a:tailEnd/>
          </a:ln>
        </p:spPr>
        <p:txBody>
          <a:bodyPr/>
          <a:lstStyle/>
          <a:p>
            <a:endParaRPr lang="en-US"/>
          </a:p>
        </p:txBody>
      </p:sp>
      <p:sp>
        <p:nvSpPr>
          <p:cNvPr id="682047" name="Rectangle 63"/>
          <p:cNvSpPr>
            <a:spLocks noChangeArrowheads="1"/>
          </p:cNvSpPr>
          <p:nvPr/>
        </p:nvSpPr>
        <p:spPr bwMode="auto">
          <a:xfrm rot="5400000">
            <a:off x="1658144" y="4388644"/>
            <a:ext cx="1022350" cy="509588"/>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82048" name="Group 64"/>
          <p:cNvGrpSpPr>
            <a:grpSpLocks/>
          </p:cNvGrpSpPr>
          <p:nvPr/>
        </p:nvGrpSpPr>
        <p:grpSpPr bwMode="auto">
          <a:xfrm rot="5400000">
            <a:off x="3387725" y="2836863"/>
            <a:ext cx="766763" cy="1277937"/>
            <a:chOff x="4512" y="1250"/>
            <a:chExt cx="456" cy="760"/>
          </a:xfrm>
        </p:grpSpPr>
        <p:sp>
          <p:nvSpPr>
            <p:cNvPr id="682049" name="Rectangle 65"/>
            <p:cNvSpPr>
              <a:spLocks noChangeArrowheads="1"/>
            </p:cNvSpPr>
            <p:nvPr/>
          </p:nvSpPr>
          <p:spPr bwMode="auto">
            <a:xfrm>
              <a:off x="4512" y="1250"/>
              <a:ext cx="456" cy="760"/>
            </a:xfrm>
            <a:prstGeom prst="rect">
              <a:avLst/>
            </a:prstGeom>
            <a:solidFill>
              <a:srgbClr val="808080"/>
            </a:solidFill>
            <a:ln w="0">
              <a:solidFill>
                <a:srgbClr val="808080"/>
              </a:solidFill>
              <a:miter lim="800000"/>
              <a:headEnd/>
              <a:tailEnd/>
            </a:ln>
          </p:spPr>
          <p:txBody>
            <a:bodyPr/>
            <a:lstStyle/>
            <a:p>
              <a:endParaRPr lang="en-US"/>
            </a:p>
          </p:txBody>
        </p:sp>
        <p:sp>
          <p:nvSpPr>
            <p:cNvPr id="682050" name="Rectangle 66"/>
            <p:cNvSpPr>
              <a:spLocks noChangeArrowheads="1"/>
            </p:cNvSpPr>
            <p:nvPr/>
          </p:nvSpPr>
          <p:spPr bwMode="auto">
            <a:xfrm>
              <a:off x="4512" y="1250"/>
              <a:ext cx="456" cy="760"/>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82054" name="Text Box 70"/>
          <p:cNvSpPr txBox="1">
            <a:spLocks noChangeArrowheads="1"/>
          </p:cNvSpPr>
          <p:nvPr/>
        </p:nvSpPr>
        <p:spPr bwMode="auto">
          <a:xfrm>
            <a:off x="755650" y="1284288"/>
            <a:ext cx="5761038" cy="344487"/>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algn="l" defTabSz="871538">
              <a:defRPr>
                <a:solidFill>
                  <a:schemeClr val="tx1"/>
                </a:solidFill>
                <a:latin typeface="Arial" charset="0"/>
              </a:defRPr>
            </a:lvl1pPr>
            <a:lvl2pPr marL="436563" algn="l" defTabSz="871538">
              <a:defRPr>
                <a:solidFill>
                  <a:schemeClr val="tx1"/>
                </a:solidFill>
                <a:latin typeface="Arial" charset="0"/>
              </a:defRPr>
            </a:lvl2pPr>
            <a:lvl3pPr marL="871538" algn="l" defTabSz="871538">
              <a:defRPr>
                <a:solidFill>
                  <a:schemeClr val="tx1"/>
                </a:solidFill>
                <a:latin typeface="Arial" charset="0"/>
              </a:defRPr>
            </a:lvl3pPr>
            <a:lvl4pPr marL="1309688" algn="l" defTabSz="871538">
              <a:defRPr>
                <a:solidFill>
                  <a:schemeClr val="tx1"/>
                </a:solidFill>
                <a:latin typeface="Arial" charset="0"/>
              </a:defRPr>
            </a:lvl4pPr>
            <a:lvl5pPr marL="1746250" algn="l" defTabSz="871538">
              <a:defRPr>
                <a:solidFill>
                  <a:schemeClr val="tx1"/>
                </a:solidFill>
                <a:latin typeface="Arial" charset="0"/>
              </a:defRPr>
            </a:lvl5pPr>
            <a:lvl6pPr marL="2203450" defTabSz="871538" fontAlgn="base">
              <a:spcBef>
                <a:spcPct val="0"/>
              </a:spcBef>
              <a:spcAft>
                <a:spcPct val="0"/>
              </a:spcAft>
              <a:defRPr>
                <a:solidFill>
                  <a:schemeClr val="tx1"/>
                </a:solidFill>
                <a:latin typeface="Arial" charset="0"/>
              </a:defRPr>
            </a:lvl6pPr>
            <a:lvl7pPr marL="2660650" defTabSz="871538" fontAlgn="base">
              <a:spcBef>
                <a:spcPct val="0"/>
              </a:spcBef>
              <a:spcAft>
                <a:spcPct val="0"/>
              </a:spcAft>
              <a:defRPr>
                <a:solidFill>
                  <a:schemeClr val="tx1"/>
                </a:solidFill>
                <a:latin typeface="Arial" charset="0"/>
              </a:defRPr>
            </a:lvl7pPr>
            <a:lvl8pPr marL="3117850" defTabSz="871538" fontAlgn="base">
              <a:spcBef>
                <a:spcPct val="0"/>
              </a:spcBef>
              <a:spcAft>
                <a:spcPct val="0"/>
              </a:spcAft>
              <a:defRPr>
                <a:solidFill>
                  <a:schemeClr val="tx1"/>
                </a:solidFill>
                <a:latin typeface="Arial" charset="0"/>
              </a:defRPr>
            </a:lvl8pPr>
            <a:lvl9pPr marL="3575050" defTabSz="871538" fontAlgn="base">
              <a:spcBef>
                <a:spcPct val="0"/>
              </a:spcBef>
              <a:spcAft>
                <a:spcPct val="0"/>
              </a:spcAft>
              <a:defRPr>
                <a:solidFill>
                  <a:schemeClr val="tx1"/>
                </a:solidFill>
                <a:latin typeface="Arial" charset="0"/>
              </a:defRPr>
            </a:lvl9pPr>
          </a:lstStyle>
          <a:p>
            <a:pPr>
              <a:spcBef>
                <a:spcPct val="50000"/>
              </a:spcBef>
            </a:pPr>
            <a:r>
              <a:rPr lang="de-DE"/>
              <a:t>Step 1:   </a:t>
            </a:r>
            <a:r>
              <a:rPr lang="en-US" altLang="zh-CN">
                <a:ea typeface="宋体" charset="-122"/>
                <a:sym typeface="Symbol" pitchFamily="18" charset="2"/>
              </a:rPr>
              <a:t>Construct the shape functions of the blocks</a:t>
            </a:r>
            <a:endParaRPr lang="de-DE">
              <a:sym typeface="Symbol" pitchFamily="18" charset="2"/>
            </a:endParaRPr>
          </a:p>
        </p:txBody>
      </p:sp>
    </p:spTree>
    <p:extLst>
      <p:ext uri="{BB962C8B-B14F-4D97-AF65-F5344CB8AC3E}">
        <p14:creationId xmlns:p14="http://schemas.microsoft.com/office/powerpoint/2010/main" val="8860567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Slide Number Placeholder 3"/>
          <p:cNvSpPr>
            <a:spLocks noGrp="1"/>
          </p:cNvSpPr>
          <p:nvPr>
            <p:ph type="sldNum" sz="quarter" idx="10"/>
          </p:nvPr>
        </p:nvSpPr>
        <p:spPr/>
        <p:txBody>
          <a:bodyPr/>
          <a:lstStyle/>
          <a:p>
            <a:fld id="{569A5868-3BA0-4B72-94EB-347FD2F65CF7}" type="slidenum">
              <a:rPr lang="en-US" altLang="de-DE"/>
              <a:pPr/>
              <a:t>32</a:t>
            </a:fld>
            <a:endParaRPr lang="en-US" altLang="de-DE"/>
          </a:p>
        </p:txBody>
      </p:sp>
      <p:grpSp>
        <p:nvGrpSpPr>
          <p:cNvPr id="5" name="Group 4"/>
          <p:cNvGrpSpPr/>
          <p:nvPr/>
        </p:nvGrpSpPr>
        <p:grpSpPr>
          <a:xfrm>
            <a:off x="769938" y="2562225"/>
            <a:ext cx="2725737" cy="2828925"/>
            <a:chOff x="769938" y="2562225"/>
            <a:chExt cx="2725737" cy="2828925"/>
          </a:xfrm>
        </p:grpSpPr>
        <p:sp>
          <p:nvSpPr>
            <p:cNvPr id="685065" name="Freeform 9"/>
            <p:cNvSpPr>
              <a:spLocks/>
            </p:cNvSpPr>
            <p:nvPr/>
          </p:nvSpPr>
          <p:spPr bwMode="auto">
            <a:xfrm>
              <a:off x="1501775" y="2573338"/>
              <a:ext cx="1227138" cy="1985962"/>
            </a:xfrm>
            <a:custGeom>
              <a:avLst/>
              <a:gdLst>
                <a:gd name="T0" fmla="*/ 913 w 913"/>
                <a:gd name="T1" fmla="*/ 868 h 1476"/>
                <a:gd name="T2" fmla="*/ 913 w 913"/>
                <a:gd name="T3" fmla="*/ 1476 h 1476"/>
                <a:gd name="T4" fmla="*/ 304 w 913"/>
                <a:gd name="T5" fmla="*/ 1476 h 1476"/>
                <a:gd name="T6" fmla="*/ 304 w 913"/>
                <a:gd name="T7" fmla="*/ 1181 h 1476"/>
                <a:gd name="T8" fmla="*/ 0 w 913"/>
                <a:gd name="T9" fmla="*/ 1181 h 1476"/>
                <a:gd name="T10" fmla="*/ 0 w 913"/>
                <a:gd name="T11" fmla="*/ 0 h 1476"/>
                <a:gd name="T12" fmla="*/ 913 w 913"/>
                <a:gd name="T13" fmla="*/ 0 h 1476"/>
                <a:gd name="T14" fmla="*/ 913 w 913"/>
                <a:gd name="T15" fmla="*/ 868 h 14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13" h="1476">
                  <a:moveTo>
                    <a:pt x="913" y="868"/>
                  </a:moveTo>
                  <a:lnTo>
                    <a:pt x="913" y="1476"/>
                  </a:lnTo>
                  <a:lnTo>
                    <a:pt x="304" y="1476"/>
                  </a:lnTo>
                  <a:lnTo>
                    <a:pt x="304" y="1181"/>
                  </a:lnTo>
                  <a:lnTo>
                    <a:pt x="0" y="1181"/>
                  </a:lnTo>
                  <a:lnTo>
                    <a:pt x="0" y="0"/>
                  </a:lnTo>
                  <a:lnTo>
                    <a:pt x="913" y="0"/>
                  </a:lnTo>
                  <a:lnTo>
                    <a:pt x="913" y="868"/>
                  </a:lnTo>
                  <a:close/>
                </a:path>
              </a:pathLst>
            </a:custGeom>
            <a:solidFill>
              <a:srgbClr val="BFBFBF"/>
            </a:solidFill>
            <a:ln w="0">
              <a:solidFill>
                <a:srgbClr val="BFBFBF"/>
              </a:solidFill>
              <a:prstDash val="solid"/>
              <a:round/>
              <a:headEnd/>
              <a:tailEnd/>
            </a:ln>
          </p:spPr>
          <p:txBody>
            <a:bodyPr/>
            <a:lstStyle/>
            <a:p>
              <a:endParaRPr lang="en-US"/>
            </a:p>
          </p:txBody>
        </p:sp>
        <p:sp>
          <p:nvSpPr>
            <p:cNvPr id="685066" name="Freeform 10"/>
            <p:cNvSpPr>
              <a:spLocks/>
            </p:cNvSpPr>
            <p:nvPr/>
          </p:nvSpPr>
          <p:spPr bwMode="auto">
            <a:xfrm>
              <a:off x="1508125" y="2574925"/>
              <a:ext cx="1227138" cy="1985963"/>
            </a:xfrm>
            <a:custGeom>
              <a:avLst/>
              <a:gdLst>
                <a:gd name="T0" fmla="*/ 913 w 913"/>
                <a:gd name="T1" fmla="*/ 1476 h 1476"/>
                <a:gd name="T2" fmla="*/ 304 w 913"/>
                <a:gd name="T3" fmla="*/ 1476 h 1476"/>
                <a:gd name="T4" fmla="*/ 304 w 913"/>
                <a:gd name="T5" fmla="*/ 1181 h 1476"/>
                <a:gd name="T6" fmla="*/ 0 w 913"/>
                <a:gd name="T7" fmla="*/ 1181 h 1476"/>
                <a:gd name="T8" fmla="*/ 0 w 913"/>
                <a:gd name="T9" fmla="*/ 0 h 1476"/>
              </a:gdLst>
              <a:ahLst/>
              <a:cxnLst>
                <a:cxn ang="0">
                  <a:pos x="T0" y="T1"/>
                </a:cxn>
                <a:cxn ang="0">
                  <a:pos x="T2" y="T3"/>
                </a:cxn>
                <a:cxn ang="0">
                  <a:pos x="T4" y="T5"/>
                </a:cxn>
                <a:cxn ang="0">
                  <a:pos x="T6" y="T7"/>
                </a:cxn>
                <a:cxn ang="0">
                  <a:pos x="T8" y="T9"/>
                </a:cxn>
              </a:cxnLst>
              <a:rect l="0" t="0" r="r" b="b"/>
              <a:pathLst>
                <a:path w="913" h="1476">
                  <a:moveTo>
                    <a:pt x="913" y="1476"/>
                  </a:moveTo>
                  <a:lnTo>
                    <a:pt x="304" y="1476"/>
                  </a:lnTo>
                  <a:lnTo>
                    <a:pt x="304" y="1181"/>
                  </a:lnTo>
                  <a:lnTo>
                    <a:pt x="0" y="1181"/>
                  </a:lnTo>
                  <a:lnTo>
                    <a:pt x="0" y="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5067" name="Freeform 11"/>
            <p:cNvSpPr>
              <a:spLocks/>
            </p:cNvSpPr>
            <p:nvPr/>
          </p:nvSpPr>
          <p:spPr bwMode="auto">
            <a:xfrm>
              <a:off x="1712913" y="2922588"/>
              <a:ext cx="1022350" cy="1431925"/>
            </a:xfrm>
            <a:custGeom>
              <a:avLst/>
              <a:gdLst>
                <a:gd name="T0" fmla="*/ 760 w 760"/>
                <a:gd name="T1" fmla="*/ 1065 h 1065"/>
                <a:gd name="T2" fmla="*/ 760 w 760"/>
                <a:gd name="T3" fmla="*/ 0 h 1065"/>
                <a:gd name="T4" fmla="*/ 0 w 760"/>
                <a:gd name="T5" fmla="*/ 0 h 1065"/>
                <a:gd name="T6" fmla="*/ 0 w 760"/>
                <a:gd name="T7" fmla="*/ 761 h 1065"/>
                <a:gd name="T8" fmla="*/ 304 w 760"/>
                <a:gd name="T9" fmla="*/ 761 h 1065"/>
                <a:gd name="T10" fmla="*/ 304 w 760"/>
                <a:gd name="T11" fmla="*/ 1065 h 1065"/>
                <a:gd name="T12" fmla="*/ 760 w 760"/>
                <a:gd name="T13" fmla="*/ 1065 h 1065"/>
              </a:gdLst>
              <a:ahLst/>
              <a:cxnLst>
                <a:cxn ang="0">
                  <a:pos x="T0" y="T1"/>
                </a:cxn>
                <a:cxn ang="0">
                  <a:pos x="T2" y="T3"/>
                </a:cxn>
                <a:cxn ang="0">
                  <a:pos x="T4" y="T5"/>
                </a:cxn>
                <a:cxn ang="0">
                  <a:pos x="T6" y="T7"/>
                </a:cxn>
                <a:cxn ang="0">
                  <a:pos x="T8" y="T9"/>
                </a:cxn>
                <a:cxn ang="0">
                  <a:pos x="T10" y="T11"/>
                </a:cxn>
                <a:cxn ang="0">
                  <a:pos x="T12" y="T13"/>
                </a:cxn>
              </a:cxnLst>
              <a:rect l="0" t="0" r="r" b="b"/>
              <a:pathLst>
                <a:path w="760" h="1065">
                  <a:moveTo>
                    <a:pt x="760" y="1065"/>
                  </a:moveTo>
                  <a:lnTo>
                    <a:pt x="760" y="0"/>
                  </a:lnTo>
                  <a:lnTo>
                    <a:pt x="0" y="0"/>
                  </a:lnTo>
                  <a:lnTo>
                    <a:pt x="0" y="761"/>
                  </a:lnTo>
                  <a:lnTo>
                    <a:pt x="304" y="761"/>
                  </a:lnTo>
                  <a:lnTo>
                    <a:pt x="304" y="1065"/>
                  </a:lnTo>
                  <a:lnTo>
                    <a:pt x="760" y="1065"/>
                  </a:lnTo>
                  <a:close/>
                </a:path>
              </a:pathLst>
            </a:custGeom>
            <a:solidFill>
              <a:srgbClr val="808080"/>
            </a:solidFill>
            <a:ln w="0">
              <a:solidFill>
                <a:srgbClr val="808080"/>
              </a:solidFill>
              <a:prstDash val="solid"/>
              <a:round/>
              <a:headEnd/>
              <a:tailEnd/>
            </a:ln>
          </p:spPr>
          <p:txBody>
            <a:bodyPr/>
            <a:lstStyle/>
            <a:p>
              <a:endParaRPr lang="en-US"/>
            </a:p>
          </p:txBody>
        </p:sp>
        <p:sp>
          <p:nvSpPr>
            <p:cNvPr id="685068" name="Freeform 12"/>
            <p:cNvSpPr>
              <a:spLocks/>
            </p:cNvSpPr>
            <p:nvPr/>
          </p:nvSpPr>
          <p:spPr bwMode="auto">
            <a:xfrm>
              <a:off x="1712913" y="2922588"/>
              <a:ext cx="1022350" cy="1431925"/>
            </a:xfrm>
            <a:custGeom>
              <a:avLst/>
              <a:gdLst>
                <a:gd name="T0" fmla="*/ 0 w 760"/>
                <a:gd name="T1" fmla="*/ 0 h 1065"/>
                <a:gd name="T2" fmla="*/ 0 w 760"/>
                <a:gd name="T3" fmla="*/ 761 h 1065"/>
                <a:gd name="T4" fmla="*/ 304 w 760"/>
                <a:gd name="T5" fmla="*/ 761 h 1065"/>
                <a:gd name="T6" fmla="*/ 304 w 760"/>
                <a:gd name="T7" fmla="*/ 1065 h 1065"/>
                <a:gd name="T8" fmla="*/ 760 w 760"/>
                <a:gd name="T9" fmla="*/ 1065 h 1065"/>
              </a:gdLst>
              <a:ahLst/>
              <a:cxnLst>
                <a:cxn ang="0">
                  <a:pos x="T0" y="T1"/>
                </a:cxn>
                <a:cxn ang="0">
                  <a:pos x="T2" y="T3"/>
                </a:cxn>
                <a:cxn ang="0">
                  <a:pos x="T4" y="T5"/>
                </a:cxn>
                <a:cxn ang="0">
                  <a:pos x="T6" y="T7"/>
                </a:cxn>
                <a:cxn ang="0">
                  <a:pos x="T8" y="T9"/>
                </a:cxn>
              </a:cxnLst>
              <a:rect l="0" t="0" r="r" b="b"/>
              <a:pathLst>
                <a:path w="760" h="1065">
                  <a:moveTo>
                    <a:pt x="0" y="0"/>
                  </a:moveTo>
                  <a:lnTo>
                    <a:pt x="0" y="761"/>
                  </a:lnTo>
                  <a:lnTo>
                    <a:pt x="304" y="761"/>
                  </a:lnTo>
                  <a:lnTo>
                    <a:pt x="304" y="1065"/>
                  </a:lnTo>
                  <a:lnTo>
                    <a:pt x="760" y="1065"/>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5069" name="Rectangle 13"/>
            <p:cNvSpPr>
              <a:spLocks noChangeArrowheads="1"/>
            </p:cNvSpPr>
            <p:nvPr/>
          </p:nvSpPr>
          <p:spPr bwMode="auto">
            <a:xfrm>
              <a:off x="1717675" y="2566988"/>
              <a:ext cx="1020763" cy="365125"/>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070" name="Line 14"/>
            <p:cNvSpPr>
              <a:spLocks noChangeShapeType="1"/>
            </p:cNvSpPr>
            <p:nvPr/>
          </p:nvSpPr>
          <p:spPr bwMode="auto">
            <a:xfrm flipV="1">
              <a:off x="1712913" y="2568575"/>
              <a:ext cx="0" cy="3667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71" name="Oval 15"/>
            <p:cNvSpPr>
              <a:spLocks noChangeArrowheads="1"/>
            </p:cNvSpPr>
            <p:nvPr/>
          </p:nvSpPr>
          <p:spPr bwMode="auto">
            <a:xfrm>
              <a:off x="1685925" y="3914775"/>
              <a:ext cx="60325" cy="603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072" name="Oval 16"/>
            <p:cNvSpPr>
              <a:spLocks noChangeArrowheads="1"/>
            </p:cNvSpPr>
            <p:nvPr/>
          </p:nvSpPr>
          <p:spPr bwMode="auto">
            <a:xfrm>
              <a:off x="2097088" y="4319588"/>
              <a:ext cx="60325" cy="603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073" name="Oval 17"/>
            <p:cNvSpPr>
              <a:spLocks noChangeArrowheads="1"/>
            </p:cNvSpPr>
            <p:nvPr/>
          </p:nvSpPr>
          <p:spPr bwMode="auto">
            <a:xfrm>
              <a:off x="1874838" y="4521200"/>
              <a:ext cx="63500" cy="603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074" name="Oval 18"/>
            <p:cNvSpPr>
              <a:spLocks noChangeArrowheads="1"/>
            </p:cNvSpPr>
            <p:nvPr/>
          </p:nvSpPr>
          <p:spPr bwMode="auto">
            <a:xfrm>
              <a:off x="1477963" y="4116388"/>
              <a:ext cx="60325" cy="603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075" name="Line 19"/>
            <p:cNvSpPr>
              <a:spLocks noChangeShapeType="1"/>
            </p:cNvSpPr>
            <p:nvPr/>
          </p:nvSpPr>
          <p:spPr bwMode="auto">
            <a:xfrm>
              <a:off x="1714500" y="3975100"/>
              <a:ext cx="0" cy="18415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76" name="Oval 20"/>
            <p:cNvSpPr>
              <a:spLocks noChangeArrowheads="1"/>
            </p:cNvSpPr>
            <p:nvPr/>
          </p:nvSpPr>
          <p:spPr bwMode="auto">
            <a:xfrm>
              <a:off x="1685925" y="3092450"/>
              <a:ext cx="60325" cy="60325"/>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077" name="Freeform 21"/>
            <p:cNvSpPr>
              <a:spLocks/>
            </p:cNvSpPr>
            <p:nvPr/>
          </p:nvSpPr>
          <p:spPr bwMode="auto">
            <a:xfrm>
              <a:off x="1730375" y="3192463"/>
              <a:ext cx="131763" cy="1016000"/>
            </a:xfrm>
            <a:custGeom>
              <a:avLst/>
              <a:gdLst>
                <a:gd name="T0" fmla="*/ 0 w 143"/>
                <a:gd name="T1" fmla="*/ 726 h 756"/>
                <a:gd name="T2" fmla="*/ 136 w 143"/>
                <a:gd name="T3" fmla="*/ 635 h 756"/>
                <a:gd name="T4" fmla="*/ 45 w 143"/>
                <a:gd name="T5" fmla="*/ 0 h 756"/>
              </a:gdLst>
              <a:ahLst/>
              <a:cxnLst>
                <a:cxn ang="0">
                  <a:pos x="T0" y="T1"/>
                </a:cxn>
                <a:cxn ang="0">
                  <a:pos x="T2" y="T3"/>
                </a:cxn>
                <a:cxn ang="0">
                  <a:pos x="T4" y="T5"/>
                </a:cxn>
              </a:cxnLst>
              <a:rect l="0" t="0" r="r" b="b"/>
              <a:pathLst>
                <a:path w="143" h="756">
                  <a:moveTo>
                    <a:pt x="0" y="726"/>
                  </a:moveTo>
                  <a:cubicBezTo>
                    <a:pt x="64" y="741"/>
                    <a:pt x="129" y="756"/>
                    <a:pt x="136" y="635"/>
                  </a:cubicBezTo>
                  <a:cubicBezTo>
                    <a:pt x="143" y="514"/>
                    <a:pt x="94" y="257"/>
                    <a:pt x="45" y="0"/>
                  </a:cubicBezTo>
                </a:path>
              </a:pathLst>
            </a:custGeom>
            <a:noFill/>
            <a:ln w="12700" cmpd="sng">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78" name="Oval 22"/>
            <p:cNvSpPr>
              <a:spLocks noChangeArrowheads="1"/>
            </p:cNvSpPr>
            <p:nvPr/>
          </p:nvSpPr>
          <p:spPr bwMode="auto">
            <a:xfrm>
              <a:off x="1866900" y="3487738"/>
              <a:ext cx="61913" cy="60325"/>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079" name="Oval 23"/>
            <p:cNvSpPr>
              <a:spLocks noChangeArrowheads="1"/>
            </p:cNvSpPr>
            <p:nvPr/>
          </p:nvSpPr>
          <p:spPr bwMode="auto">
            <a:xfrm>
              <a:off x="2076450" y="3910013"/>
              <a:ext cx="63500" cy="60325"/>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080" name="Freeform 24"/>
            <p:cNvSpPr>
              <a:spLocks/>
            </p:cNvSpPr>
            <p:nvPr/>
          </p:nvSpPr>
          <p:spPr bwMode="auto">
            <a:xfrm>
              <a:off x="1928813" y="3975100"/>
              <a:ext cx="60325" cy="549275"/>
            </a:xfrm>
            <a:custGeom>
              <a:avLst/>
              <a:gdLst>
                <a:gd name="T0" fmla="*/ 0 w 46"/>
                <a:gd name="T1" fmla="*/ 408 h 408"/>
                <a:gd name="T2" fmla="*/ 46 w 46"/>
                <a:gd name="T3" fmla="*/ 272 h 408"/>
                <a:gd name="T4" fmla="*/ 0 w 46"/>
                <a:gd name="T5" fmla="*/ 0 h 408"/>
              </a:gdLst>
              <a:ahLst/>
              <a:cxnLst>
                <a:cxn ang="0">
                  <a:pos x="T0" y="T1"/>
                </a:cxn>
                <a:cxn ang="0">
                  <a:pos x="T2" y="T3"/>
                </a:cxn>
                <a:cxn ang="0">
                  <a:pos x="T4" y="T5"/>
                </a:cxn>
              </a:cxnLst>
              <a:rect l="0" t="0" r="r" b="b"/>
              <a:pathLst>
                <a:path w="46" h="408">
                  <a:moveTo>
                    <a:pt x="0" y="408"/>
                  </a:moveTo>
                  <a:cubicBezTo>
                    <a:pt x="23" y="374"/>
                    <a:pt x="46" y="340"/>
                    <a:pt x="46" y="272"/>
                  </a:cubicBezTo>
                  <a:cubicBezTo>
                    <a:pt x="46" y="204"/>
                    <a:pt x="23" y="102"/>
                    <a:pt x="0" y="0"/>
                  </a:cubicBezTo>
                </a:path>
              </a:pathLst>
            </a:custGeom>
            <a:noFill/>
            <a:ln w="12700" cmpd="sng">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81" name="Freeform 25"/>
            <p:cNvSpPr>
              <a:spLocks/>
            </p:cNvSpPr>
            <p:nvPr/>
          </p:nvSpPr>
          <p:spPr bwMode="auto">
            <a:xfrm>
              <a:off x="1916113" y="3565525"/>
              <a:ext cx="61912" cy="366713"/>
            </a:xfrm>
            <a:custGeom>
              <a:avLst/>
              <a:gdLst>
                <a:gd name="T0" fmla="*/ 0 w 46"/>
                <a:gd name="T1" fmla="*/ 272 h 272"/>
                <a:gd name="T2" fmla="*/ 46 w 46"/>
                <a:gd name="T3" fmla="*/ 136 h 272"/>
                <a:gd name="T4" fmla="*/ 0 w 46"/>
                <a:gd name="T5" fmla="*/ 0 h 272"/>
              </a:gdLst>
              <a:ahLst/>
              <a:cxnLst>
                <a:cxn ang="0">
                  <a:pos x="T0" y="T1"/>
                </a:cxn>
                <a:cxn ang="0">
                  <a:pos x="T2" y="T3"/>
                </a:cxn>
                <a:cxn ang="0">
                  <a:pos x="T4" y="T5"/>
                </a:cxn>
              </a:cxnLst>
              <a:rect l="0" t="0" r="r" b="b"/>
              <a:pathLst>
                <a:path w="46" h="272">
                  <a:moveTo>
                    <a:pt x="0" y="272"/>
                  </a:moveTo>
                  <a:cubicBezTo>
                    <a:pt x="23" y="226"/>
                    <a:pt x="46" y="181"/>
                    <a:pt x="46" y="136"/>
                  </a:cubicBezTo>
                  <a:cubicBezTo>
                    <a:pt x="46" y="91"/>
                    <a:pt x="23" y="45"/>
                    <a:pt x="0" y="0"/>
                  </a:cubicBezTo>
                </a:path>
              </a:pathLst>
            </a:custGeom>
            <a:noFill/>
            <a:ln w="12700" cmpd="sng">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82" name="Line 26"/>
            <p:cNvSpPr>
              <a:spLocks noChangeShapeType="1"/>
            </p:cNvSpPr>
            <p:nvPr/>
          </p:nvSpPr>
          <p:spPr bwMode="auto">
            <a:xfrm>
              <a:off x="2120900" y="4387850"/>
              <a:ext cx="0" cy="18097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83" name="Freeform 27"/>
            <p:cNvSpPr>
              <a:spLocks/>
            </p:cNvSpPr>
            <p:nvPr/>
          </p:nvSpPr>
          <p:spPr bwMode="auto">
            <a:xfrm>
              <a:off x="2144713" y="3998913"/>
              <a:ext cx="60325" cy="549275"/>
            </a:xfrm>
            <a:custGeom>
              <a:avLst/>
              <a:gdLst>
                <a:gd name="T0" fmla="*/ 0 w 46"/>
                <a:gd name="T1" fmla="*/ 408 h 408"/>
                <a:gd name="T2" fmla="*/ 46 w 46"/>
                <a:gd name="T3" fmla="*/ 272 h 408"/>
                <a:gd name="T4" fmla="*/ 0 w 46"/>
                <a:gd name="T5" fmla="*/ 0 h 408"/>
              </a:gdLst>
              <a:ahLst/>
              <a:cxnLst>
                <a:cxn ang="0">
                  <a:pos x="T0" y="T1"/>
                </a:cxn>
                <a:cxn ang="0">
                  <a:pos x="T2" y="T3"/>
                </a:cxn>
                <a:cxn ang="0">
                  <a:pos x="T4" y="T5"/>
                </a:cxn>
              </a:cxnLst>
              <a:rect l="0" t="0" r="r" b="b"/>
              <a:pathLst>
                <a:path w="46" h="408">
                  <a:moveTo>
                    <a:pt x="0" y="408"/>
                  </a:moveTo>
                  <a:cubicBezTo>
                    <a:pt x="23" y="374"/>
                    <a:pt x="46" y="340"/>
                    <a:pt x="46" y="272"/>
                  </a:cubicBezTo>
                  <a:cubicBezTo>
                    <a:pt x="46" y="204"/>
                    <a:pt x="23" y="102"/>
                    <a:pt x="0" y="0"/>
                  </a:cubicBezTo>
                </a:path>
              </a:pathLst>
            </a:custGeom>
            <a:noFill/>
            <a:ln w="12700" cmpd="sng">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12" name="Line 56"/>
            <p:cNvSpPr>
              <a:spLocks noChangeShapeType="1"/>
            </p:cNvSpPr>
            <p:nvPr/>
          </p:nvSpPr>
          <p:spPr bwMode="auto">
            <a:xfrm flipH="1">
              <a:off x="1073150" y="2568575"/>
              <a:ext cx="0" cy="2495550"/>
            </a:xfrm>
            <a:prstGeom prst="line">
              <a:avLst/>
            </a:prstGeom>
            <a:noFill/>
            <a:ln w="20701">
              <a:solidFill>
                <a:srgbClr val="000000"/>
              </a:solidFill>
              <a:round/>
              <a:headEnd type="triangle" w="lg" len="lg"/>
              <a:tailEnd/>
            </a:ln>
            <a:extLst>
              <a:ext uri="{909E8E84-426E-40DD-AFC4-6F175D3DCCD1}">
                <a14:hiddenFill xmlns:a14="http://schemas.microsoft.com/office/drawing/2010/main">
                  <a:noFill/>
                </a14:hiddenFill>
              </a:ext>
            </a:extLst>
          </p:spPr>
          <p:txBody>
            <a:bodyPr/>
            <a:lstStyle/>
            <a:p>
              <a:endParaRPr lang="en-US"/>
            </a:p>
          </p:txBody>
        </p:sp>
        <p:sp>
          <p:nvSpPr>
            <p:cNvPr id="685113" name="Line 57"/>
            <p:cNvSpPr>
              <a:spLocks noChangeShapeType="1"/>
            </p:cNvSpPr>
            <p:nvPr/>
          </p:nvSpPr>
          <p:spPr bwMode="auto">
            <a:xfrm>
              <a:off x="952500" y="4941888"/>
              <a:ext cx="2378075" cy="4762"/>
            </a:xfrm>
            <a:prstGeom prst="line">
              <a:avLst/>
            </a:prstGeom>
            <a:noFill/>
            <a:ln w="20701">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685114" name="Text Box 58"/>
            <p:cNvSpPr txBox="1">
              <a:spLocks noChangeArrowheads="1"/>
            </p:cNvSpPr>
            <p:nvPr/>
          </p:nvSpPr>
          <p:spPr bwMode="auto">
            <a:xfrm>
              <a:off x="3086100" y="5002213"/>
              <a:ext cx="369888" cy="38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w</a:t>
              </a:r>
              <a:endParaRPr lang="en-US" altLang="zh-CN" sz="1900" i="1">
                <a:ea typeface="宋体" charset="-122"/>
              </a:endParaRPr>
            </a:p>
          </p:txBody>
        </p:sp>
        <p:sp>
          <p:nvSpPr>
            <p:cNvPr id="685115" name="Text Box 59"/>
            <p:cNvSpPr txBox="1">
              <a:spLocks noChangeArrowheads="1"/>
            </p:cNvSpPr>
            <p:nvPr/>
          </p:nvSpPr>
          <p:spPr bwMode="auto">
            <a:xfrm>
              <a:off x="1382713" y="5002213"/>
              <a:ext cx="300037"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5116" name="Text Box 60"/>
            <p:cNvSpPr txBox="1">
              <a:spLocks noChangeArrowheads="1"/>
            </p:cNvSpPr>
            <p:nvPr/>
          </p:nvSpPr>
          <p:spPr bwMode="auto">
            <a:xfrm>
              <a:off x="2238375" y="5002213"/>
              <a:ext cx="300038"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5117" name="Line 61"/>
            <p:cNvSpPr>
              <a:spLocks noChangeShapeType="1"/>
            </p:cNvSpPr>
            <p:nvPr/>
          </p:nvSpPr>
          <p:spPr bwMode="auto">
            <a:xfrm>
              <a:off x="1501775"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18" name="Line 62"/>
            <p:cNvSpPr>
              <a:spLocks noChangeShapeType="1"/>
            </p:cNvSpPr>
            <p:nvPr/>
          </p:nvSpPr>
          <p:spPr bwMode="auto">
            <a:xfrm>
              <a:off x="1722438" y="4873625"/>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19" name="Line 63"/>
            <p:cNvSpPr>
              <a:spLocks noChangeShapeType="1"/>
            </p:cNvSpPr>
            <p:nvPr/>
          </p:nvSpPr>
          <p:spPr bwMode="auto">
            <a:xfrm>
              <a:off x="1928813"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20" name="Line 64"/>
            <p:cNvSpPr>
              <a:spLocks noChangeShapeType="1"/>
            </p:cNvSpPr>
            <p:nvPr/>
          </p:nvSpPr>
          <p:spPr bwMode="auto">
            <a:xfrm>
              <a:off x="2111375"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21" name="Line 65"/>
            <p:cNvSpPr>
              <a:spLocks noChangeShapeType="1"/>
            </p:cNvSpPr>
            <p:nvPr/>
          </p:nvSpPr>
          <p:spPr bwMode="auto">
            <a:xfrm>
              <a:off x="2355850"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22" name="Line 66"/>
            <p:cNvSpPr>
              <a:spLocks noChangeShapeType="1"/>
            </p:cNvSpPr>
            <p:nvPr/>
          </p:nvSpPr>
          <p:spPr bwMode="auto">
            <a:xfrm>
              <a:off x="2540000"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23" name="Line 67"/>
            <p:cNvSpPr>
              <a:spLocks noChangeShapeType="1"/>
            </p:cNvSpPr>
            <p:nvPr/>
          </p:nvSpPr>
          <p:spPr bwMode="auto">
            <a:xfrm>
              <a:off x="2722563"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24" name="Line 68"/>
            <p:cNvSpPr>
              <a:spLocks noChangeShapeType="1"/>
            </p:cNvSpPr>
            <p:nvPr/>
          </p:nvSpPr>
          <p:spPr bwMode="auto">
            <a:xfrm rot="16200000">
              <a:off x="1083469" y="4501356"/>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25" name="Line 69"/>
            <p:cNvSpPr>
              <a:spLocks noChangeShapeType="1"/>
            </p:cNvSpPr>
            <p:nvPr/>
          </p:nvSpPr>
          <p:spPr bwMode="auto">
            <a:xfrm rot="16200000">
              <a:off x="1074738" y="4302125"/>
              <a:ext cx="0" cy="123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26" name="Line 70"/>
            <p:cNvSpPr>
              <a:spLocks noChangeShapeType="1"/>
            </p:cNvSpPr>
            <p:nvPr/>
          </p:nvSpPr>
          <p:spPr bwMode="auto">
            <a:xfrm rot="16200000">
              <a:off x="1083469" y="4104481"/>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27" name="Line 71"/>
            <p:cNvSpPr>
              <a:spLocks noChangeShapeType="1"/>
            </p:cNvSpPr>
            <p:nvPr/>
          </p:nvSpPr>
          <p:spPr bwMode="auto">
            <a:xfrm rot="16200000">
              <a:off x="1083469" y="3907631"/>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28" name="Line 72"/>
            <p:cNvSpPr>
              <a:spLocks noChangeShapeType="1"/>
            </p:cNvSpPr>
            <p:nvPr/>
          </p:nvSpPr>
          <p:spPr bwMode="auto">
            <a:xfrm rot="16200000">
              <a:off x="1083469" y="3709194"/>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29" name="Line 73"/>
            <p:cNvSpPr>
              <a:spLocks noChangeShapeType="1"/>
            </p:cNvSpPr>
            <p:nvPr/>
          </p:nvSpPr>
          <p:spPr bwMode="auto">
            <a:xfrm rot="16200000">
              <a:off x="1083469" y="3510756"/>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30" name="Line 74"/>
            <p:cNvSpPr>
              <a:spLocks noChangeShapeType="1"/>
            </p:cNvSpPr>
            <p:nvPr/>
          </p:nvSpPr>
          <p:spPr bwMode="auto">
            <a:xfrm rot="16200000">
              <a:off x="1083469" y="3313906"/>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31" name="Text Box 75"/>
            <p:cNvSpPr txBox="1">
              <a:spLocks noChangeArrowheads="1"/>
            </p:cNvSpPr>
            <p:nvPr/>
          </p:nvSpPr>
          <p:spPr bwMode="auto">
            <a:xfrm>
              <a:off x="774700" y="4440238"/>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5132" name="Text Box 76"/>
            <p:cNvSpPr txBox="1">
              <a:spLocks noChangeArrowheads="1"/>
            </p:cNvSpPr>
            <p:nvPr/>
          </p:nvSpPr>
          <p:spPr bwMode="auto">
            <a:xfrm>
              <a:off x="769938" y="4030663"/>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5133" name="Text Box 77"/>
            <p:cNvSpPr txBox="1">
              <a:spLocks noChangeArrowheads="1"/>
            </p:cNvSpPr>
            <p:nvPr/>
          </p:nvSpPr>
          <p:spPr bwMode="auto">
            <a:xfrm>
              <a:off x="769938" y="2562225"/>
              <a:ext cx="328612" cy="38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h</a:t>
              </a:r>
              <a:endParaRPr lang="en-US" altLang="zh-CN" sz="1900" i="1">
                <a:ea typeface="宋体" charset="-122"/>
              </a:endParaRPr>
            </a:p>
          </p:txBody>
        </p:sp>
        <p:sp>
          <p:nvSpPr>
            <p:cNvPr id="685134" name="Line 78"/>
            <p:cNvSpPr>
              <a:spLocks noChangeShapeType="1"/>
            </p:cNvSpPr>
            <p:nvPr/>
          </p:nvSpPr>
          <p:spPr bwMode="auto">
            <a:xfrm rot="16200000">
              <a:off x="1074738" y="3116262"/>
              <a:ext cx="0" cy="123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35" name="Text Box 79"/>
            <p:cNvSpPr txBox="1">
              <a:spLocks noChangeArrowheads="1"/>
            </p:cNvSpPr>
            <p:nvPr/>
          </p:nvSpPr>
          <p:spPr bwMode="auto">
            <a:xfrm>
              <a:off x="1811338" y="5008563"/>
              <a:ext cx="300037"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5136" name="Text Box 80"/>
            <p:cNvSpPr txBox="1">
              <a:spLocks noChangeArrowheads="1"/>
            </p:cNvSpPr>
            <p:nvPr/>
          </p:nvSpPr>
          <p:spPr bwMode="auto">
            <a:xfrm>
              <a:off x="769938" y="3651250"/>
              <a:ext cx="298450" cy="3222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5137" name="Line 81"/>
            <p:cNvSpPr>
              <a:spLocks noChangeShapeType="1"/>
            </p:cNvSpPr>
            <p:nvPr/>
          </p:nvSpPr>
          <p:spPr bwMode="auto">
            <a:xfrm>
              <a:off x="2903538" y="4886325"/>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38" name="Line 82"/>
            <p:cNvSpPr>
              <a:spLocks noChangeShapeType="1"/>
            </p:cNvSpPr>
            <p:nvPr/>
          </p:nvSpPr>
          <p:spPr bwMode="auto">
            <a:xfrm>
              <a:off x="1289050"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39" name="Line 83"/>
            <p:cNvSpPr>
              <a:spLocks noChangeShapeType="1"/>
            </p:cNvSpPr>
            <p:nvPr/>
          </p:nvSpPr>
          <p:spPr bwMode="auto">
            <a:xfrm rot="16200000">
              <a:off x="1073944" y="4698206"/>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40" name="Text Box 84"/>
            <p:cNvSpPr txBox="1">
              <a:spLocks noChangeArrowheads="1"/>
            </p:cNvSpPr>
            <p:nvPr/>
          </p:nvSpPr>
          <p:spPr bwMode="auto">
            <a:xfrm>
              <a:off x="2789238" y="4484688"/>
              <a:ext cx="706437"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i="1"/>
                <a:t>h</a:t>
              </a:r>
              <a:r>
                <a:rPr lang="de-DE" baseline="-25000"/>
                <a:t>B</a:t>
              </a:r>
              <a:r>
                <a:rPr lang="de-DE"/>
                <a:t>(</a:t>
              </a:r>
              <a:r>
                <a:rPr lang="de-DE" i="1"/>
                <a:t>w</a:t>
              </a:r>
              <a:r>
                <a:rPr lang="de-DE"/>
                <a:t>)</a:t>
              </a:r>
              <a:endParaRPr lang="en-US" altLang="zh-CN">
                <a:ea typeface="宋体" charset="-122"/>
              </a:endParaRPr>
            </a:p>
          </p:txBody>
        </p:sp>
        <p:sp>
          <p:nvSpPr>
            <p:cNvPr id="685141" name="Text Box 85"/>
            <p:cNvSpPr txBox="1">
              <a:spLocks noChangeArrowheads="1"/>
            </p:cNvSpPr>
            <p:nvPr/>
          </p:nvSpPr>
          <p:spPr bwMode="auto">
            <a:xfrm>
              <a:off x="2782888" y="4184650"/>
              <a:ext cx="706437"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i="1"/>
                <a:t>h</a:t>
              </a:r>
              <a:r>
                <a:rPr lang="de-DE" baseline="-25000"/>
                <a:t>A</a:t>
              </a:r>
              <a:r>
                <a:rPr lang="de-DE"/>
                <a:t>(</a:t>
              </a:r>
              <a:r>
                <a:rPr lang="de-DE" i="1"/>
                <a:t>w</a:t>
              </a:r>
              <a:r>
                <a:rPr lang="de-DE"/>
                <a:t>)</a:t>
              </a:r>
              <a:endParaRPr lang="en-US" altLang="zh-CN">
                <a:ea typeface="宋体" charset="-122"/>
              </a:endParaRPr>
            </a:p>
          </p:txBody>
        </p:sp>
        <p:sp>
          <p:nvSpPr>
            <p:cNvPr id="685153" name="Text Box 97"/>
            <p:cNvSpPr txBox="1">
              <a:spLocks noChangeArrowheads="1"/>
            </p:cNvSpPr>
            <p:nvPr/>
          </p:nvSpPr>
          <p:spPr bwMode="auto">
            <a:xfrm>
              <a:off x="769938" y="3224213"/>
              <a:ext cx="298450" cy="3222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8</a:t>
              </a:r>
              <a:endParaRPr lang="en-US" altLang="zh-CN" sz="1500">
                <a:ea typeface="宋体" charset="-122"/>
              </a:endParaRPr>
            </a:p>
          </p:txBody>
        </p:sp>
      </p:grpSp>
      <p:grpSp>
        <p:nvGrpSpPr>
          <p:cNvPr id="4" name="Group 3"/>
          <p:cNvGrpSpPr/>
          <p:nvPr/>
        </p:nvGrpSpPr>
        <p:grpSpPr>
          <a:xfrm>
            <a:off x="3392488" y="2566988"/>
            <a:ext cx="3359150" cy="2827337"/>
            <a:chOff x="3392488" y="2566988"/>
            <a:chExt cx="3359150" cy="2827337"/>
          </a:xfrm>
        </p:grpSpPr>
        <p:sp>
          <p:nvSpPr>
            <p:cNvPr id="685084" name="AutoShape 28"/>
            <p:cNvSpPr>
              <a:spLocks noChangeArrowheads="1"/>
            </p:cNvSpPr>
            <p:nvPr/>
          </p:nvSpPr>
          <p:spPr bwMode="auto">
            <a:xfrm>
              <a:off x="3392488" y="3421063"/>
              <a:ext cx="487362" cy="609600"/>
            </a:xfrm>
            <a:prstGeom prst="rightArrow">
              <a:avLst>
                <a:gd name="adj1" fmla="val 50000"/>
                <a:gd name="adj2" fmla="val 25000"/>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 name="Group 2"/>
            <p:cNvGrpSpPr/>
            <p:nvPr/>
          </p:nvGrpSpPr>
          <p:grpSpPr>
            <a:xfrm>
              <a:off x="4064000" y="2566988"/>
              <a:ext cx="2687638" cy="2827337"/>
              <a:chOff x="4064000" y="2566988"/>
              <a:chExt cx="2687638" cy="2827337"/>
            </a:xfrm>
          </p:grpSpPr>
          <p:sp>
            <p:nvSpPr>
              <p:cNvPr id="685059" name="Freeform 3"/>
              <p:cNvSpPr>
                <a:spLocks/>
              </p:cNvSpPr>
              <p:nvPr/>
            </p:nvSpPr>
            <p:spPr bwMode="auto">
              <a:xfrm>
                <a:off x="4787900" y="2573338"/>
                <a:ext cx="1227138" cy="1985962"/>
              </a:xfrm>
              <a:custGeom>
                <a:avLst/>
                <a:gdLst>
                  <a:gd name="T0" fmla="*/ 913 w 913"/>
                  <a:gd name="T1" fmla="*/ 868 h 1476"/>
                  <a:gd name="T2" fmla="*/ 913 w 913"/>
                  <a:gd name="T3" fmla="*/ 1476 h 1476"/>
                  <a:gd name="T4" fmla="*/ 304 w 913"/>
                  <a:gd name="T5" fmla="*/ 1476 h 1476"/>
                  <a:gd name="T6" fmla="*/ 304 w 913"/>
                  <a:gd name="T7" fmla="*/ 1181 h 1476"/>
                  <a:gd name="T8" fmla="*/ 0 w 913"/>
                  <a:gd name="T9" fmla="*/ 1181 h 1476"/>
                  <a:gd name="T10" fmla="*/ 0 w 913"/>
                  <a:gd name="T11" fmla="*/ 0 h 1476"/>
                  <a:gd name="T12" fmla="*/ 913 w 913"/>
                  <a:gd name="T13" fmla="*/ 0 h 1476"/>
                  <a:gd name="T14" fmla="*/ 913 w 913"/>
                  <a:gd name="T15" fmla="*/ 868 h 14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13" h="1476">
                    <a:moveTo>
                      <a:pt x="913" y="868"/>
                    </a:moveTo>
                    <a:lnTo>
                      <a:pt x="913" y="1476"/>
                    </a:lnTo>
                    <a:lnTo>
                      <a:pt x="304" y="1476"/>
                    </a:lnTo>
                    <a:lnTo>
                      <a:pt x="304" y="1181"/>
                    </a:lnTo>
                    <a:lnTo>
                      <a:pt x="0" y="1181"/>
                    </a:lnTo>
                    <a:lnTo>
                      <a:pt x="0" y="0"/>
                    </a:lnTo>
                    <a:lnTo>
                      <a:pt x="913" y="0"/>
                    </a:lnTo>
                    <a:lnTo>
                      <a:pt x="913" y="868"/>
                    </a:lnTo>
                    <a:close/>
                  </a:path>
                </a:pathLst>
              </a:custGeom>
              <a:solidFill>
                <a:srgbClr val="BFBFBF"/>
              </a:solidFill>
              <a:ln w="0">
                <a:solidFill>
                  <a:srgbClr val="BFBFBF"/>
                </a:solidFill>
                <a:prstDash val="solid"/>
                <a:round/>
                <a:headEnd/>
                <a:tailEnd/>
              </a:ln>
            </p:spPr>
            <p:txBody>
              <a:bodyPr/>
              <a:lstStyle/>
              <a:p>
                <a:endParaRPr lang="en-US"/>
              </a:p>
            </p:txBody>
          </p:sp>
          <p:sp>
            <p:nvSpPr>
              <p:cNvPr id="685060" name="Freeform 4"/>
              <p:cNvSpPr>
                <a:spLocks/>
              </p:cNvSpPr>
              <p:nvPr/>
            </p:nvSpPr>
            <p:spPr bwMode="auto">
              <a:xfrm>
                <a:off x="4787900" y="2573338"/>
                <a:ext cx="1227138" cy="1985962"/>
              </a:xfrm>
              <a:custGeom>
                <a:avLst/>
                <a:gdLst>
                  <a:gd name="T0" fmla="*/ 913 w 913"/>
                  <a:gd name="T1" fmla="*/ 1476 h 1476"/>
                  <a:gd name="T2" fmla="*/ 304 w 913"/>
                  <a:gd name="T3" fmla="*/ 1476 h 1476"/>
                  <a:gd name="T4" fmla="*/ 304 w 913"/>
                  <a:gd name="T5" fmla="*/ 1181 h 1476"/>
                  <a:gd name="T6" fmla="*/ 0 w 913"/>
                  <a:gd name="T7" fmla="*/ 1181 h 1476"/>
                  <a:gd name="T8" fmla="*/ 0 w 913"/>
                  <a:gd name="T9" fmla="*/ 0 h 1476"/>
                </a:gdLst>
                <a:ahLst/>
                <a:cxnLst>
                  <a:cxn ang="0">
                    <a:pos x="T0" y="T1"/>
                  </a:cxn>
                  <a:cxn ang="0">
                    <a:pos x="T2" y="T3"/>
                  </a:cxn>
                  <a:cxn ang="0">
                    <a:pos x="T4" y="T5"/>
                  </a:cxn>
                  <a:cxn ang="0">
                    <a:pos x="T6" y="T7"/>
                  </a:cxn>
                  <a:cxn ang="0">
                    <a:pos x="T8" y="T9"/>
                  </a:cxn>
                </a:cxnLst>
                <a:rect l="0" t="0" r="r" b="b"/>
                <a:pathLst>
                  <a:path w="913" h="1476">
                    <a:moveTo>
                      <a:pt x="913" y="1476"/>
                    </a:moveTo>
                    <a:lnTo>
                      <a:pt x="304" y="1476"/>
                    </a:lnTo>
                    <a:lnTo>
                      <a:pt x="304" y="1181"/>
                    </a:lnTo>
                    <a:lnTo>
                      <a:pt x="0" y="1181"/>
                    </a:lnTo>
                    <a:lnTo>
                      <a:pt x="0" y="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5061" name="Freeform 5"/>
              <p:cNvSpPr>
                <a:spLocks/>
              </p:cNvSpPr>
              <p:nvPr/>
            </p:nvSpPr>
            <p:spPr bwMode="auto">
              <a:xfrm>
                <a:off x="4992688" y="2921000"/>
                <a:ext cx="1022350" cy="1431925"/>
              </a:xfrm>
              <a:custGeom>
                <a:avLst/>
                <a:gdLst>
                  <a:gd name="T0" fmla="*/ 760 w 760"/>
                  <a:gd name="T1" fmla="*/ 1065 h 1065"/>
                  <a:gd name="T2" fmla="*/ 760 w 760"/>
                  <a:gd name="T3" fmla="*/ 0 h 1065"/>
                  <a:gd name="T4" fmla="*/ 0 w 760"/>
                  <a:gd name="T5" fmla="*/ 0 h 1065"/>
                  <a:gd name="T6" fmla="*/ 0 w 760"/>
                  <a:gd name="T7" fmla="*/ 761 h 1065"/>
                  <a:gd name="T8" fmla="*/ 304 w 760"/>
                  <a:gd name="T9" fmla="*/ 761 h 1065"/>
                  <a:gd name="T10" fmla="*/ 304 w 760"/>
                  <a:gd name="T11" fmla="*/ 1065 h 1065"/>
                  <a:gd name="T12" fmla="*/ 760 w 760"/>
                  <a:gd name="T13" fmla="*/ 1065 h 1065"/>
                </a:gdLst>
                <a:ahLst/>
                <a:cxnLst>
                  <a:cxn ang="0">
                    <a:pos x="T0" y="T1"/>
                  </a:cxn>
                  <a:cxn ang="0">
                    <a:pos x="T2" y="T3"/>
                  </a:cxn>
                  <a:cxn ang="0">
                    <a:pos x="T4" y="T5"/>
                  </a:cxn>
                  <a:cxn ang="0">
                    <a:pos x="T6" y="T7"/>
                  </a:cxn>
                  <a:cxn ang="0">
                    <a:pos x="T8" y="T9"/>
                  </a:cxn>
                  <a:cxn ang="0">
                    <a:pos x="T10" y="T11"/>
                  </a:cxn>
                  <a:cxn ang="0">
                    <a:pos x="T12" y="T13"/>
                  </a:cxn>
                </a:cxnLst>
                <a:rect l="0" t="0" r="r" b="b"/>
                <a:pathLst>
                  <a:path w="760" h="1065">
                    <a:moveTo>
                      <a:pt x="760" y="1065"/>
                    </a:moveTo>
                    <a:lnTo>
                      <a:pt x="760" y="0"/>
                    </a:lnTo>
                    <a:lnTo>
                      <a:pt x="0" y="0"/>
                    </a:lnTo>
                    <a:lnTo>
                      <a:pt x="0" y="761"/>
                    </a:lnTo>
                    <a:lnTo>
                      <a:pt x="304" y="761"/>
                    </a:lnTo>
                    <a:lnTo>
                      <a:pt x="304" y="1065"/>
                    </a:lnTo>
                    <a:lnTo>
                      <a:pt x="760" y="1065"/>
                    </a:lnTo>
                    <a:close/>
                  </a:path>
                </a:pathLst>
              </a:custGeom>
              <a:solidFill>
                <a:srgbClr val="808080"/>
              </a:solidFill>
              <a:ln w="0">
                <a:solidFill>
                  <a:srgbClr val="808080"/>
                </a:solidFill>
                <a:prstDash val="solid"/>
                <a:round/>
                <a:headEnd/>
                <a:tailEnd/>
              </a:ln>
            </p:spPr>
            <p:txBody>
              <a:bodyPr/>
              <a:lstStyle/>
              <a:p>
                <a:endParaRPr lang="en-US"/>
              </a:p>
            </p:txBody>
          </p:sp>
          <p:sp>
            <p:nvSpPr>
              <p:cNvPr id="685062" name="Freeform 6"/>
              <p:cNvSpPr>
                <a:spLocks/>
              </p:cNvSpPr>
              <p:nvPr/>
            </p:nvSpPr>
            <p:spPr bwMode="auto">
              <a:xfrm>
                <a:off x="4992688" y="2921000"/>
                <a:ext cx="1022350" cy="1431925"/>
              </a:xfrm>
              <a:custGeom>
                <a:avLst/>
                <a:gdLst>
                  <a:gd name="T0" fmla="*/ 0 w 760"/>
                  <a:gd name="T1" fmla="*/ 0 h 1065"/>
                  <a:gd name="T2" fmla="*/ 0 w 760"/>
                  <a:gd name="T3" fmla="*/ 761 h 1065"/>
                  <a:gd name="T4" fmla="*/ 304 w 760"/>
                  <a:gd name="T5" fmla="*/ 761 h 1065"/>
                  <a:gd name="T6" fmla="*/ 304 w 760"/>
                  <a:gd name="T7" fmla="*/ 1065 h 1065"/>
                  <a:gd name="T8" fmla="*/ 760 w 760"/>
                  <a:gd name="T9" fmla="*/ 1065 h 1065"/>
                </a:gdLst>
                <a:ahLst/>
                <a:cxnLst>
                  <a:cxn ang="0">
                    <a:pos x="T0" y="T1"/>
                  </a:cxn>
                  <a:cxn ang="0">
                    <a:pos x="T2" y="T3"/>
                  </a:cxn>
                  <a:cxn ang="0">
                    <a:pos x="T4" y="T5"/>
                  </a:cxn>
                  <a:cxn ang="0">
                    <a:pos x="T6" y="T7"/>
                  </a:cxn>
                  <a:cxn ang="0">
                    <a:pos x="T8" y="T9"/>
                  </a:cxn>
                </a:cxnLst>
                <a:rect l="0" t="0" r="r" b="b"/>
                <a:pathLst>
                  <a:path w="760" h="1065">
                    <a:moveTo>
                      <a:pt x="0" y="0"/>
                    </a:moveTo>
                    <a:lnTo>
                      <a:pt x="0" y="761"/>
                    </a:lnTo>
                    <a:lnTo>
                      <a:pt x="304" y="761"/>
                    </a:lnTo>
                    <a:lnTo>
                      <a:pt x="304" y="1065"/>
                    </a:lnTo>
                    <a:lnTo>
                      <a:pt x="760" y="1065"/>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685063"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70488" y="3635375"/>
                <a:ext cx="111125" cy="11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5064" name="Freeform 8"/>
              <p:cNvSpPr>
                <a:spLocks/>
              </p:cNvSpPr>
              <p:nvPr/>
            </p:nvSpPr>
            <p:spPr bwMode="auto">
              <a:xfrm>
                <a:off x="4992688" y="2573338"/>
                <a:ext cx="1022350" cy="1371600"/>
              </a:xfrm>
              <a:custGeom>
                <a:avLst/>
                <a:gdLst>
                  <a:gd name="T0" fmla="*/ 760 w 760"/>
                  <a:gd name="T1" fmla="*/ 1020 h 1020"/>
                  <a:gd name="T2" fmla="*/ 304 w 760"/>
                  <a:gd name="T3" fmla="*/ 1020 h 1020"/>
                  <a:gd name="T4" fmla="*/ 304 w 760"/>
                  <a:gd name="T5" fmla="*/ 715 h 1020"/>
                  <a:gd name="T6" fmla="*/ 151 w 760"/>
                  <a:gd name="T7" fmla="*/ 715 h 1020"/>
                  <a:gd name="T8" fmla="*/ 151 w 760"/>
                  <a:gd name="T9" fmla="*/ 411 h 1020"/>
                  <a:gd name="T10" fmla="*/ 0 w 760"/>
                  <a:gd name="T11" fmla="*/ 411 h 1020"/>
                  <a:gd name="T12" fmla="*/ 0 w 760"/>
                  <a:gd name="T13" fmla="*/ 0 h 1020"/>
                </a:gdLst>
                <a:ahLst/>
                <a:cxnLst>
                  <a:cxn ang="0">
                    <a:pos x="T0" y="T1"/>
                  </a:cxn>
                  <a:cxn ang="0">
                    <a:pos x="T2" y="T3"/>
                  </a:cxn>
                  <a:cxn ang="0">
                    <a:pos x="T4" y="T5"/>
                  </a:cxn>
                  <a:cxn ang="0">
                    <a:pos x="T6" y="T7"/>
                  </a:cxn>
                  <a:cxn ang="0">
                    <a:pos x="T8" y="T9"/>
                  </a:cxn>
                  <a:cxn ang="0">
                    <a:pos x="T10" y="T11"/>
                  </a:cxn>
                  <a:cxn ang="0">
                    <a:pos x="T12" y="T13"/>
                  </a:cxn>
                </a:cxnLst>
                <a:rect l="0" t="0" r="r" b="b"/>
                <a:pathLst>
                  <a:path w="760" h="1020">
                    <a:moveTo>
                      <a:pt x="760" y="1020"/>
                    </a:moveTo>
                    <a:lnTo>
                      <a:pt x="304" y="1020"/>
                    </a:lnTo>
                    <a:lnTo>
                      <a:pt x="304" y="715"/>
                    </a:lnTo>
                    <a:lnTo>
                      <a:pt x="151" y="715"/>
                    </a:lnTo>
                    <a:lnTo>
                      <a:pt x="151" y="411"/>
                    </a:lnTo>
                    <a:lnTo>
                      <a:pt x="0" y="411"/>
                    </a:lnTo>
                    <a:lnTo>
                      <a:pt x="0" y="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5085" name="Line 29"/>
              <p:cNvSpPr>
                <a:spLocks noChangeShapeType="1"/>
              </p:cNvSpPr>
              <p:nvPr/>
            </p:nvSpPr>
            <p:spPr bwMode="auto">
              <a:xfrm flipH="1">
                <a:off x="4368800" y="2571750"/>
                <a:ext cx="0" cy="2495550"/>
              </a:xfrm>
              <a:prstGeom prst="line">
                <a:avLst/>
              </a:prstGeom>
              <a:noFill/>
              <a:ln w="20701">
                <a:solidFill>
                  <a:srgbClr val="000000"/>
                </a:solidFill>
                <a:round/>
                <a:headEnd type="triangle" w="lg" len="lg"/>
                <a:tailEnd/>
              </a:ln>
              <a:extLst>
                <a:ext uri="{909E8E84-426E-40DD-AFC4-6F175D3DCCD1}">
                  <a14:hiddenFill xmlns:a14="http://schemas.microsoft.com/office/drawing/2010/main">
                    <a:noFill/>
                  </a14:hiddenFill>
                </a:ext>
              </a:extLst>
            </p:spPr>
            <p:txBody>
              <a:bodyPr/>
              <a:lstStyle/>
              <a:p>
                <a:endParaRPr lang="en-US"/>
              </a:p>
            </p:txBody>
          </p:sp>
          <p:sp>
            <p:nvSpPr>
              <p:cNvPr id="685086" name="Line 30"/>
              <p:cNvSpPr>
                <a:spLocks noChangeShapeType="1"/>
              </p:cNvSpPr>
              <p:nvPr/>
            </p:nvSpPr>
            <p:spPr bwMode="auto">
              <a:xfrm>
                <a:off x="4246563" y="4945063"/>
                <a:ext cx="2378075" cy="6350"/>
              </a:xfrm>
              <a:prstGeom prst="line">
                <a:avLst/>
              </a:prstGeom>
              <a:noFill/>
              <a:ln w="20701">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685087" name="Text Box 31"/>
              <p:cNvSpPr txBox="1">
                <a:spLocks noChangeArrowheads="1"/>
              </p:cNvSpPr>
              <p:nvPr/>
            </p:nvSpPr>
            <p:spPr bwMode="auto">
              <a:xfrm>
                <a:off x="6381750" y="5005388"/>
                <a:ext cx="369888" cy="38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w</a:t>
                </a:r>
                <a:endParaRPr lang="en-US" altLang="zh-CN" sz="1900" i="1">
                  <a:ea typeface="宋体" charset="-122"/>
                </a:endParaRPr>
              </a:p>
            </p:txBody>
          </p:sp>
          <p:sp>
            <p:nvSpPr>
              <p:cNvPr id="685088" name="Text Box 32"/>
              <p:cNvSpPr txBox="1">
                <a:spLocks noChangeArrowheads="1"/>
              </p:cNvSpPr>
              <p:nvPr/>
            </p:nvSpPr>
            <p:spPr bwMode="auto">
              <a:xfrm>
                <a:off x="4678363" y="5005388"/>
                <a:ext cx="300037"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5089" name="Text Box 33"/>
              <p:cNvSpPr txBox="1">
                <a:spLocks noChangeArrowheads="1"/>
              </p:cNvSpPr>
              <p:nvPr/>
            </p:nvSpPr>
            <p:spPr bwMode="auto">
              <a:xfrm>
                <a:off x="5532438" y="5005388"/>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5090" name="Line 34"/>
              <p:cNvSpPr>
                <a:spLocks noChangeShapeType="1"/>
              </p:cNvSpPr>
              <p:nvPr/>
            </p:nvSpPr>
            <p:spPr bwMode="auto">
              <a:xfrm>
                <a:off x="4795838"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91" name="Line 35"/>
              <p:cNvSpPr>
                <a:spLocks noChangeShapeType="1"/>
              </p:cNvSpPr>
              <p:nvPr/>
            </p:nvSpPr>
            <p:spPr bwMode="auto">
              <a:xfrm>
                <a:off x="5016500" y="4878388"/>
                <a:ext cx="0" cy="120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92" name="Line 36"/>
              <p:cNvSpPr>
                <a:spLocks noChangeShapeType="1"/>
              </p:cNvSpPr>
              <p:nvPr/>
            </p:nvSpPr>
            <p:spPr bwMode="auto">
              <a:xfrm>
                <a:off x="5222875"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93" name="Line 37"/>
              <p:cNvSpPr>
                <a:spLocks noChangeShapeType="1"/>
              </p:cNvSpPr>
              <p:nvPr/>
            </p:nvSpPr>
            <p:spPr bwMode="auto">
              <a:xfrm>
                <a:off x="5407025"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94" name="Line 38"/>
              <p:cNvSpPr>
                <a:spLocks noChangeShapeType="1"/>
              </p:cNvSpPr>
              <p:nvPr/>
            </p:nvSpPr>
            <p:spPr bwMode="auto">
              <a:xfrm>
                <a:off x="5649913"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95" name="Line 39"/>
              <p:cNvSpPr>
                <a:spLocks noChangeShapeType="1"/>
              </p:cNvSpPr>
              <p:nvPr/>
            </p:nvSpPr>
            <p:spPr bwMode="auto">
              <a:xfrm>
                <a:off x="5834063"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96" name="Line 40"/>
              <p:cNvSpPr>
                <a:spLocks noChangeShapeType="1"/>
              </p:cNvSpPr>
              <p:nvPr/>
            </p:nvSpPr>
            <p:spPr bwMode="auto">
              <a:xfrm>
                <a:off x="6016625"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97" name="Line 41"/>
              <p:cNvSpPr>
                <a:spLocks noChangeShapeType="1"/>
              </p:cNvSpPr>
              <p:nvPr/>
            </p:nvSpPr>
            <p:spPr bwMode="auto">
              <a:xfrm rot="16200000">
                <a:off x="4377532" y="4504531"/>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98" name="Line 42"/>
              <p:cNvSpPr>
                <a:spLocks noChangeShapeType="1"/>
              </p:cNvSpPr>
              <p:nvPr/>
            </p:nvSpPr>
            <p:spPr bwMode="auto">
              <a:xfrm rot="16200000">
                <a:off x="4369594" y="4306094"/>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099" name="Line 43"/>
              <p:cNvSpPr>
                <a:spLocks noChangeShapeType="1"/>
              </p:cNvSpPr>
              <p:nvPr/>
            </p:nvSpPr>
            <p:spPr bwMode="auto">
              <a:xfrm rot="16200000">
                <a:off x="4377532" y="4109244"/>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00" name="Line 44"/>
              <p:cNvSpPr>
                <a:spLocks noChangeShapeType="1"/>
              </p:cNvSpPr>
              <p:nvPr/>
            </p:nvSpPr>
            <p:spPr bwMode="auto">
              <a:xfrm rot="16200000">
                <a:off x="4377532" y="3910806"/>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01" name="Line 45"/>
              <p:cNvSpPr>
                <a:spLocks noChangeShapeType="1"/>
              </p:cNvSpPr>
              <p:nvPr/>
            </p:nvSpPr>
            <p:spPr bwMode="auto">
              <a:xfrm rot="16200000">
                <a:off x="4377532" y="3712369"/>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02" name="Line 46"/>
              <p:cNvSpPr>
                <a:spLocks noChangeShapeType="1"/>
              </p:cNvSpPr>
              <p:nvPr/>
            </p:nvSpPr>
            <p:spPr bwMode="auto">
              <a:xfrm rot="16200000">
                <a:off x="4377532" y="3317081"/>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03" name="Text Box 47"/>
              <p:cNvSpPr txBox="1">
                <a:spLocks noChangeArrowheads="1"/>
              </p:cNvSpPr>
              <p:nvPr/>
            </p:nvSpPr>
            <p:spPr bwMode="auto">
              <a:xfrm>
                <a:off x="4068763" y="4445000"/>
                <a:ext cx="298450"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5104" name="Text Box 48"/>
              <p:cNvSpPr txBox="1">
                <a:spLocks noChangeArrowheads="1"/>
              </p:cNvSpPr>
              <p:nvPr/>
            </p:nvSpPr>
            <p:spPr bwMode="auto">
              <a:xfrm>
                <a:off x="4064000" y="4030663"/>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5105" name="Text Box 49"/>
              <p:cNvSpPr txBox="1">
                <a:spLocks noChangeArrowheads="1"/>
              </p:cNvSpPr>
              <p:nvPr/>
            </p:nvSpPr>
            <p:spPr bwMode="auto">
              <a:xfrm>
                <a:off x="4064000" y="2566988"/>
                <a:ext cx="328613" cy="38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h</a:t>
                </a:r>
                <a:endParaRPr lang="en-US" altLang="zh-CN" sz="1900" i="1">
                  <a:ea typeface="宋体" charset="-122"/>
                </a:endParaRPr>
              </a:p>
            </p:txBody>
          </p:sp>
          <p:sp>
            <p:nvSpPr>
              <p:cNvPr id="685106" name="Line 50"/>
              <p:cNvSpPr>
                <a:spLocks noChangeShapeType="1"/>
              </p:cNvSpPr>
              <p:nvPr/>
            </p:nvSpPr>
            <p:spPr bwMode="auto">
              <a:xfrm rot="16200000">
                <a:off x="4369594" y="3120231"/>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07" name="Text Box 51"/>
              <p:cNvSpPr txBox="1">
                <a:spLocks noChangeArrowheads="1"/>
              </p:cNvSpPr>
              <p:nvPr/>
            </p:nvSpPr>
            <p:spPr bwMode="auto">
              <a:xfrm>
                <a:off x="5105400" y="5011738"/>
                <a:ext cx="300038"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5108" name="Text Box 52"/>
              <p:cNvSpPr txBox="1">
                <a:spLocks noChangeArrowheads="1"/>
              </p:cNvSpPr>
              <p:nvPr/>
            </p:nvSpPr>
            <p:spPr bwMode="auto">
              <a:xfrm>
                <a:off x="4064000" y="3651250"/>
                <a:ext cx="298450" cy="322263"/>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5109" name="Line 53"/>
              <p:cNvSpPr>
                <a:spLocks noChangeShapeType="1"/>
              </p:cNvSpPr>
              <p:nvPr/>
            </p:nvSpPr>
            <p:spPr bwMode="auto">
              <a:xfrm>
                <a:off x="6199188" y="4891088"/>
                <a:ext cx="0" cy="120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10" name="Line 54"/>
              <p:cNvSpPr>
                <a:spLocks noChangeShapeType="1"/>
              </p:cNvSpPr>
              <p:nvPr/>
            </p:nvSpPr>
            <p:spPr bwMode="auto">
              <a:xfrm>
                <a:off x="4583113"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11" name="Line 55"/>
              <p:cNvSpPr>
                <a:spLocks noChangeShapeType="1"/>
              </p:cNvSpPr>
              <p:nvPr/>
            </p:nvSpPr>
            <p:spPr bwMode="auto">
              <a:xfrm rot="16200000">
                <a:off x="4368801" y="4702175"/>
                <a:ext cx="0" cy="123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42" name="Text Box 86"/>
              <p:cNvSpPr txBox="1">
                <a:spLocks noChangeArrowheads="1"/>
              </p:cNvSpPr>
              <p:nvPr/>
            </p:nvSpPr>
            <p:spPr bwMode="auto">
              <a:xfrm>
                <a:off x="6021388" y="4503738"/>
                <a:ext cx="706437"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i="1"/>
                  <a:t>h</a:t>
                </a:r>
                <a:r>
                  <a:rPr lang="de-DE" baseline="-25000"/>
                  <a:t>B</a:t>
                </a:r>
                <a:r>
                  <a:rPr lang="de-DE"/>
                  <a:t>(</a:t>
                </a:r>
                <a:r>
                  <a:rPr lang="de-DE" i="1"/>
                  <a:t>w</a:t>
                </a:r>
                <a:r>
                  <a:rPr lang="de-DE"/>
                  <a:t>)</a:t>
                </a:r>
                <a:endParaRPr lang="en-US" altLang="zh-CN">
                  <a:ea typeface="宋体" charset="-122"/>
                </a:endParaRPr>
              </a:p>
            </p:txBody>
          </p:sp>
          <p:sp>
            <p:nvSpPr>
              <p:cNvPr id="685143" name="Text Box 87"/>
              <p:cNvSpPr txBox="1">
                <a:spLocks noChangeArrowheads="1"/>
              </p:cNvSpPr>
              <p:nvPr/>
            </p:nvSpPr>
            <p:spPr bwMode="auto">
              <a:xfrm>
                <a:off x="6015038" y="4202113"/>
                <a:ext cx="706437"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i="1"/>
                  <a:t>h</a:t>
                </a:r>
                <a:r>
                  <a:rPr lang="de-DE" baseline="-25000"/>
                  <a:t>A</a:t>
                </a:r>
                <a:r>
                  <a:rPr lang="de-DE"/>
                  <a:t>(</a:t>
                </a:r>
                <a:r>
                  <a:rPr lang="de-DE" i="1"/>
                  <a:t>w</a:t>
                </a:r>
                <a:r>
                  <a:rPr lang="de-DE"/>
                  <a:t>)</a:t>
                </a:r>
                <a:endParaRPr lang="en-US" altLang="zh-CN">
                  <a:ea typeface="宋体" charset="-122"/>
                </a:endParaRPr>
              </a:p>
            </p:txBody>
          </p:sp>
          <p:sp>
            <p:nvSpPr>
              <p:cNvPr id="685144" name="Text Box 88"/>
              <p:cNvSpPr txBox="1">
                <a:spLocks noChangeArrowheads="1"/>
              </p:cNvSpPr>
              <p:nvPr/>
            </p:nvSpPr>
            <p:spPr bwMode="auto">
              <a:xfrm>
                <a:off x="6015038" y="3776663"/>
                <a:ext cx="71437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i="1"/>
                  <a:t>h</a:t>
                </a:r>
                <a:r>
                  <a:rPr lang="de-DE" baseline="-25000"/>
                  <a:t>C</a:t>
                </a:r>
                <a:r>
                  <a:rPr lang="de-DE"/>
                  <a:t>(</a:t>
                </a:r>
                <a:r>
                  <a:rPr lang="de-DE" i="1"/>
                  <a:t>w</a:t>
                </a:r>
                <a:r>
                  <a:rPr lang="de-DE"/>
                  <a:t>)</a:t>
                </a:r>
                <a:endParaRPr lang="en-US" altLang="zh-CN">
                  <a:ea typeface="宋体" charset="-122"/>
                </a:endParaRPr>
              </a:p>
            </p:txBody>
          </p:sp>
          <p:sp>
            <p:nvSpPr>
              <p:cNvPr id="685145" name="Rectangle 89" descr="Diagonal weit nach oben"/>
              <p:cNvSpPr>
                <a:spLocks noChangeArrowheads="1"/>
              </p:cNvSpPr>
              <p:nvPr/>
            </p:nvSpPr>
            <p:spPr bwMode="auto">
              <a:xfrm>
                <a:off x="5003800" y="2570163"/>
                <a:ext cx="1012825" cy="549275"/>
              </a:xfrm>
              <a:prstGeom prst="rect">
                <a:avLst/>
              </a:prstGeom>
              <a:pattFill prst="wdUpDiag">
                <a:fgClr>
                  <a:schemeClr val="tx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146" name="Rectangle 90" descr="Diagonal weit nach oben"/>
              <p:cNvSpPr>
                <a:spLocks noChangeArrowheads="1"/>
              </p:cNvSpPr>
              <p:nvPr/>
            </p:nvSpPr>
            <p:spPr bwMode="auto">
              <a:xfrm>
                <a:off x="5210175" y="2976563"/>
                <a:ext cx="804863" cy="547687"/>
              </a:xfrm>
              <a:prstGeom prst="rect">
                <a:avLst/>
              </a:prstGeom>
              <a:pattFill prst="wdUpDiag">
                <a:fgClr>
                  <a:schemeClr val="tx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147" name="Rectangle 91" descr="Diagonal weit nach oben"/>
              <p:cNvSpPr>
                <a:spLocks noChangeArrowheads="1"/>
              </p:cNvSpPr>
              <p:nvPr/>
            </p:nvSpPr>
            <p:spPr bwMode="auto">
              <a:xfrm>
                <a:off x="5408613" y="3381375"/>
                <a:ext cx="609600" cy="549275"/>
              </a:xfrm>
              <a:prstGeom prst="rect">
                <a:avLst/>
              </a:prstGeom>
              <a:pattFill prst="wdUpDiag">
                <a:fgClr>
                  <a:schemeClr val="tx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148" name="Oval 92"/>
              <p:cNvSpPr>
                <a:spLocks noChangeArrowheads="1"/>
              </p:cNvSpPr>
              <p:nvPr/>
            </p:nvSpPr>
            <p:spPr bwMode="auto">
              <a:xfrm>
                <a:off x="4964113" y="3095625"/>
                <a:ext cx="61912" cy="60325"/>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149" name="Oval 93"/>
              <p:cNvSpPr>
                <a:spLocks noChangeArrowheads="1"/>
              </p:cNvSpPr>
              <p:nvPr/>
            </p:nvSpPr>
            <p:spPr bwMode="auto">
              <a:xfrm>
                <a:off x="5365750" y="3911600"/>
                <a:ext cx="61913" cy="60325"/>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150" name="Line 94"/>
              <p:cNvSpPr>
                <a:spLocks noChangeShapeType="1"/>
              </p:cNvSpPr>
              <p:nvPr/>
            </p:nvSpPr>
            <p:spPr bwMode="auto">
              <a:xfrm rot="16200000">
                <a:off x="4377532" y="3515519"/>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5151" name="Oval 95"/>
              <p:cNvSpPr>
                <a:spLocks noChangeArrowheads="1"/>
              </p:cNvSpPr>
              <p:nvPr/>
            </p:nvSpPr>
            <p:spPr bwMode="auto">
              <a:xfrm>
                <a:off x="5175250" y="3508375"/>
                <a:ext cx="61913" cy="60325"/>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5152" name="Text Box 96"/>
              <p:cNvSpPr txBox="1">
                <a:spLocks noChangeArrowheads="1"/>
              </p:cNvSpPr>
              <p:nvPr/>
            </p:nvSpPr>
            <p:spPr bwMode="auto">
              <a:xfrm>
                <a:off x="4067175" y="3224213"/>
                <a:ext cx="298450" cy="3222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8</a:t>
                </a:r>
                <a:endParaRPr lang="en-US" altLang="zh-CN" sz="1500">
                  <a:ea typeface="宋体" charset="-122"/>
                </a:endParaRPr>
              </a:p>
            </p:txBody>
          </p:sp>
        </p:grpSp>
        <p:sp>
          <p:nvSpPr>
            <p:cNvPr id="685155" name="AutoShape 99"/>
            <p:cNvSpPr>
              <a:spLocks noChangeArrowheads="1"/>
            </p:cNvSpPr>
            <p:nvPr/>
          </p:nvSpPr>
          <p:spPr bwMode="auto">
            <a:xfrm>
              <a:off x="3562350" y="3524250"/>
              <a:ext cx="317500" cy="592138"/>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p>
              <a:endParaRPr lang="en-US"/>
            </a:p>
          </p:txBody>
        </p:sp>
      </p:grpSp>
      <p:sp>
        <p:nvSpPr>
          <p:cNvPr id="685158" name="Text Box 102"/>
          <p:cNvSpPr txBox="1">
            <a:spLocks noChangeArrowheads="1"/>
          </p:cNvSpPr>
          <p:nvPr/>
        </p:nvSpPr>
        <p:spPr bwMode="auto">
          <a:xfrm>
            <a:off x="755650" y="1284288"/>
            <a:ext cx="7777163" cy="344487"/>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algn="l" defTabSz="871538">
              <a:defRPr>
                <a:solidFill>
                  <a:schemeClr val="tx1"/>
                </a:solidFill>
                <a:latin typeface="Arial" charset="0"/>
              </a:defRPr>
            </a:lvl1pPr>
            <a:lvl2pPr marL="436563" algn="l" defTabSz="871538">
              <a:defRPr>
                <a:solidFill>
                  <a:schemeClr val="tx1"/>
                </a:solidFill>
                <a:latin typeface="Arial" charset="0"/>
              </a:defRPr>
            </a:lvl2pPr>
            <a:lvl3pPr marL="871538" algn="l" defTabSz="871538">
              <a:defRPr>
                <a:solidFill>
                  <a:schemeClr val="tx1"/>
                </a:solidFill>
                <a:latin typeface="Arial" charset="0"/>
              </a:defRPr>
            </a:lvl3pPr>
            <a:lvl4pPr marL="1309688" algn="l" defTabSz="871538">
              <a:defRPr>
                <a:solidFill>
                  <a:schemeClr val="tx1"/>
                </a:solidFill>
                <a:latin typeface="Arial" charset="0"/>
              </a:defRPr>
            </a:lvl4pPr>
            <a:lvl5pPr marL="1746250" algn="l" defTabSz="871538">
              <a:defRPr>
                <a:solidFill>
                  <a:schemeClr val="tx1"/>
                </a:solidFill>
                <a:latin typeface="Arial" charset="0"/>
              </a:defRPr>
            </a:lvl5pPr>
            <a:lvl6pPr marL="2203450" defTabSz="871538" fontAlgn="base">
              <a:spcBef>
                <a:spcPct val="0"/>
              </a:spcBef>
              <a:spcAft>
                <a:spcPct val="0"/>
              </a:spcAft>
              <a:defRPr>
                <a:solidFill>
                  <a:schemeClr val="tx1"/>
                </a:solidFill>
                <a:latin typeface="Arial" charset="0"/>
              </a:defRPr>
            </a:lvl6pPr>
            <a:lvl7pPr marL="2660650" defTabSz="871538" fontAlgn="base">
              <a:spcBef>
                <a:spcPct val="0"/>
              </a:spcBef>
              <a:spcAft>
                <a:spcPct val="0"/>
              </a:spcAft>
              <a:defRPr>
                <a:solidFill>
                  <a:schemeClr val="tx1"/>
                </a:solidFill>
                <a:latin typeface="Arial" charset="0"/>
              </a:defRPr>
            </a:lvl7pPr>
            <a:lvl8pPr marL="3117850" defTabSz="871538" fontAlgn="base">
              <a:spcBef>
                <a:spcPct val="0"/>
              </a:spcBef>
              <a:spcAft>
                <a:spcPct val="0"/>
              </a:spcAft>
              <a:defRPr>
                <a:solidFill>
                  <a:schemeClr val="tx1"/>
                </a:solidFill>
                <a:latin typeface="Arial" charset="0"/>
              </a:defRPr>
            </a:lvl8pPr>
            <a:lvl9pPr marL="3575050" defTabSz="871538" fontAlgn="base">
              <a:spcBef>
                <a:spcPct val="0"/>
              </a:spcBef>
              <a:spcAft>
                <a:spcPct val="0"/>
              </a:spcAft>
              <a:defRPr>
                <a:solidFill>
                  <a:schemeClr val="tx1"/>
                </a:solidFill>
                <a:latin typeface="Arial" charset="0"/>
              </a:defRPr>
            </a:lvl9pPr>
          </a:lstStyle>
          <a:p>
            <a:pPr>
              <a:spcBef>
                <a:spcPct val="50000"/>
              </a:spcBef>
            </a:pPr>
            <a:r>
              <a:rPr lang="de-DE"/>
              <a:t>Step 2:   </a:t>
            </a:r>
            <a:r>
              <a:rPr lang="en-US" altLang="zh-CN">
                <a:ea typeface="宋体" charset="-122"/>
                <a:sym typeface="Symbol" pitchFamily="18" charset="2"/>
              </a:rPr>
              <a:t>Determine the shape function of the top-level floorplan (vertical)</a:t>
            </a:r>
            <a:endParaRPr lang="de-DE">
              <a:sym typeface="Symbol" pitchFamily="18" charset="2"/>
            </a:endParaRPr>
          </a:p>
        </p:txBody>
      </p:sp>
    </p:spTree>
    <p:extLst>
      <p:ext uri="{BB962C8B-B14F-4D97-AF65-F5344CB8AC3E}">
        <p14:creationId xmlns:p14="http://schemas.microsoft.com/office/powerpoint/2010/main" val="931524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lide Number Placeholder 3"/>
          <p:cNvSpPr>
            <a:spLocks noGrp="1"/>
          </p:cNvSpPr>
          <p:nvPr>
            <p:ph type="sldNum" sz="quarter" idx="10"/>
          </p:nvPr>
        </p:nvSpPr>
        <p:spPr/>
        <p:txBody>
          <a:bodyPr/>
          <a:lstStyle/>
          <a:p>
            <a:fld id="{D17F3321-F57C-4C0E-9765-70C5F2D67123}" type="slidenum">
              <a:rPr lang="en-US" altLang="de-DE"/>
              <a:pPr/>
              <a:t>33</a:t>
            </a:fld>
            <a:endParaRPr lang="en-US" altLang="de-DE"/>
          </a:p>
        </p:txBody>
      </p:sp>
      <p:sp>
        <p:nvSpPr>
          <p:cNvPr id="688131" name="Freeform 3"/>
          <p:cNvSpPr>
            <a:spLocks/>
          </p:cNvSpPr>
          <p:nvPr/>
        </p:nvSpPr>
        <p:spPr bwMode="auto">
          <a:xfrm>
            <a:off x="4787900" y="2573338"/>
            <a:ext cx="1227138" cy="1985962"/>
          </a:xfrm>
          <a:custGeom>
            <a:avLst/>
            <a:gdLst>
              <a:gd name="T0" fmla="*/ 913 w 913"/>
              <a:gd name="T1" fmla="*/ 868 h 1476"/>
              <a:gd name="T2" fmla="*/ 913 w 913"/>
              <a:gd name="T3" fmla="*/ 1476 h 1476"/>
              <a:gd name="T4" fmla="*/ 304 w 913"/>
              <a:gd name="T5" fmla="*/ 1476 h 1476"/>
              <a:gd name="T6" fmla="*/ 304 w 913"/>
              <a:gd name="T7" fmla="*/ 1181 h 1476"/>
              <a:gd name="T8" fmla="*/ 0 w 913"/>
              <a:gd name="T9" fmla="*/ 1181 h 1476"/>
              <a:gd name="T10" fmla="*/ 0 w 913"/>
              <a:gd name="T11" fmla="*/ 0 h 1476"/>
              <a:gd name="T12" fmla="*/ 913 w 913"/>
              <a:gd name="T13" fmla="*/ 0 h 1476"/>
              <a:gd name="T14" fmla="*/ 913 w 913"/>
              <a:gd name="T15" fmla="*/ 868 h 14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13" h="1476">
                <a:moveTo>
                  <a:pt x="913" y="868"/>
                </a:moveTo>
                <a:lnTo>
                  <a:pt x="913" y="1476"/>
                </a:lnTo>
                <a:lnTo>
                  <a:pt x="304" y="1476"/>
                </a:lnTo>
                <a:lnTo>
                  <a:pt x="304" y="1181"/>
                </a:lnTo>
                <a:lnTo>
                  <a:pt x="0" y="1181"/>
                </a:lnTo>
                <a:lnTo>
                  <a:pt x="0" y="0"/>
                </a:lnTo>
                <a:lnTo>
                  <a:pt x="913" y="0"/>
                </a:lnTo>
                <a:lnTo>
                  <a:pt x="913" y="868"/>
                </a:lnTo>
                <a:close/>
              </a:path>
            </a:pathLst>
          </a:custGeom>
          <a:solidFill>
            <a:srgbClr val="BFBFBF"/>
          </a:solidFill>
          <a:ln w="0">
            <a:solidFill>
              <a:srgbClr val="BFBFBF"/>
            </a:solidFill>
            <a:prstDash val="solid"/>
            <a:round/>
            <a:headEnd/>
            <a:tailEnd/>
          </a:ln>
        </p:spPr>
        <p:txBody>
          <a:bodyPr/>
          <a:lstStyle/>
          <a:p>
            <a:endParaRPr lang="en-US"/>
          </a:p>
        </p:txBody>
      </p:sp>
      <p:sp>
        <p:nvSpPr>
          <p:cNvPr id="688132" name="Freeform 4"/>
          <p:cNvSpPr>
            <a:spLocks/>
          </p:cNvSpPr>
          <p:nvPr/>
        </p:nvSpPr>
        <p:spPr bwMode="auto">
          <a:xfrm>
            <a:off x="4787900" y="2573338"/>
            <a:ext cx="1227138" cy="1985962"/>
          </a:xfrm>
          <a:custGeom>
            <a:avLst/>
            <a:gdLst>
              <a:gd name="T0" fmla="*/ 913 w 913"/>
              <a:gd name="T1" fmla="*/ 1476 h 1476"/>
              <a:gd name="T2" fmla="*/ 304 w 913"/>
              <a:gd name="T3" fmla="*/ 1476 h 1476"/>
              <a:gd name="T4" fmla="*/ 304 w 913"/>
              <a:gd name="T5" fmla="*/ 1181 h 1476"/>
              <a:gd name="T6" fmla="*/ 0 w 913"/>
              <a:gd name="T7" fmla="*/ 1181 h 1476"/>
              <a:gd name="T8" fmla="*/ 0 w 913"/>
              <a:gd name="T9" fmla="*/ 0 h 1476"/>
            </a:gdLst>
            <a:ahLst/>
            <a:cxnLst>
              <a:cxn ang="0">
                <a:pos x="T0" y="T1"/>
              </a:cxn>
              <a:cxn ang="0">
                <a:pos x="T2" y="T3"/>
              </a:cxn>
              <a:cxn ang="0">
                <a:pos x="T4" y="T5"/>
              </a:cxn>
              <a:cxn ang="0">
                <a:pos x="T6" y="T7"/>
              </a:cxn>
              <a:cxn ang="0">
                <a:pos x="T8" y="T9"/>
              </a:cxn>
            </a:cxnLst>
            <a:rect l="0" t="0" r="r" b="b"/>
            <a:pathLst>
              <a:path w="913" h="1476">
                <a:moveTo>
                  <a:pt x="913" y="1476"/>
                </a:moveTo>
                <a:lnTo>
                  <a:pt x="304" y="1476"/>
                </a:lnTo>
                <a:lnTo>
                  <a:pt x="304" y="1181"/>
                </a:lnTo>
                <a:lnTo>
                  <a:pt x="0" y="1181"/>
                </a:lnTo>
                <a:lnTo>
                  <a:pt x="0" y="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8133" name="Freeform 5"/>
          <p:cNvSpPr>
            <a:spLocks/>
          </p:cNvSpPr>
          <p:nvPr/>
        </p:nvSpPr>
        <p:spPr bwMode="auto">
          <a:xfrm>
            <a:off x="4992688" y="2921000"/>
            <a:ext cx="1022350" cy="1431925"/>
          </a:xfrm>
          <a:custGeom>
            <a:avLst/>
            <a:gdLst>
              <a:gd name="T0" fmla="*/ 760 w 760"/>
              <a:gd name="T1" fmla="*/ 1065 h 1065"/>
              <a:gd name="T2" fmla="*/ 760 w 760"/>
              <a:gd name="T3" fmla="*/ 0 h 1065"/>
              <a:gd name="T4" fmla="*/ 0 w 760"/>
              <a:gd name="T5" fmla="*/ 0 h 1065"/>
              <a:gd name="T6" fmla="*/ 0 w 760"/>
              <a:gd name="T7" fmla="*/ 761 h 1065"/>
              <a:gd name="T8" fmla="*/ 304 w 760"/>
              <a:gd name="T9" fmla="*/ 761 h 1065"/>
              <a:gd name="T10" fmla="*/ 304 w 760"/>
              <a:gd name="T11" fmla="*/ 1065 h 1065"/>
              <a:gd name="T12" fmla="*/ 760 w 760"/>
              <a:gd name="T13" fmla="*/ 1065 h 1065"/>
            </a:gdLst>
            <a:ahLst/>
            <a:cxnLst>
              <a:cxn ang="0">
                <a:pos x="T0" y="T1"/>
              </a:cxn>
              <a:cxn ang="0">
                <a:pos x="T2" y="T3"/>
              </a:cxn>
              <a:cxn ang="0">
                <a:pos x="T4" y="T5"/>
              </a:cxn>
              <a:cxn ang="0">
                <a:pos x="T6" y="T7"/>
              </a:cxn>
              <a:cxn ang="0">
                <a:pos x="T8" y="T9"/>
              </a:cxn>
              <a:cxn ang="0">
                <a:pos x="T10" y="T11"/>
              </a:cxn>
              <a:cxn ang="0">
                <a:pos x="T12" y="T13"/>
              </a:cxn>
            </a:cxnLst>
            <a:rect l="0" t="0" r="r" b="b"/>
            <a:pathLst>
              <a:path w="760" h="1065">
                <a:moveTo>
                  <a:pt x="760" y="1065"/>
                </a:moveTo>
                <a:lnTo>
                  <a:pt x="760" y="0"/>
                </a:lnTo>
                <a:lnTo>
                  <a:pt x="0" y="0"/>
                </a:lnTo>
                <a:lnTo>
                  <a:pt x="0" y="761"/>
                </a:lnTo>
                <a:lnTo>
                  <a:pt x="304" y="761"/>
                </a:lnTo>
                <a:lnTo>
                  <a:pt x="304" y="1065"/>
                </a:lnTo>
                <a:lnTo>
                  <a:pt x="760" y="1065"/>
                </a:lnTo>
                <a:close/>
              </a:path>
            </a:pathLst>
          </a:custGeom>
          <a:solidFill>
            <a:srgbClr val="808080"/>
          </a:solidFill>
          <a:ln w="0">
            <a:solidFill>
              <a:srgbClr val="808080"/>
            </a:solidFill>
            <a:prstDash val="solid"/>
            <a:round/>
            <a:headEnd/>
            <a:tailEnd/>
          </a:ln>
        </p:spPr>
        <p:txBody>
          <a:bodyPr/>
          <a:lstStyle/>
          <a:p>
            <a:endParaRPr lang="en-US"/>
          </a:p>
        </p:txBody>
      </p:sp>
      <p:sp>
        <p:nvSpPr>
          <p:cNvPr id="688134" name="Freeform 6"/>
          <p:cNvSpPr>
            <a:spLocks/>
          </p:cNvSpPr>
          <p:nvPr/>
        </p:nvSpPr>
        <p:spPr bwMode="auto">
          <a:xfrm>
            <a:off x="4992688" y="2921000"/>
            <a:ext cx="1022350" cy="1431925"/>
          </a:xfrm>
          <a:custGeom>
            <a:avLst/>
            <a:gdLst>
              <a:gd name="T0" fmla="*/ 0 w 760"/>
              <a:gd name="T1" fmla="*/ 0 h 1065"/>
              <a:gd name="T2" fmla="*/ 0 w 760"/>
              <a:gd name="T3" fmla="*/ 761 h 1065"/>
              <a:gd name="T4" fmla="*/ 304 w 760"/>
              <a:gd name="T5" fmla="*/ 761 h 1065"/>
              <a:gd name="T6" fmla="*/ 304 w 760"/>
              <a:gd name="T7" fmla="*/ 1065 h 1065"/>
              <a:gd name="T8" fmla="*/ 760 w 760"/>
              <a:gd name="T9" fmla="*/ 1065 h 1065"/>
            </a:gdLst>
            <a:ahLst/>
            <a:cxnLst>
              <a:cxn ang="0">
                <a:pos x="T0" y="T1"/>
              </a:cxn>
              <a:cxn ang="0">
                <a:pos x="T2" y="T3"/>
              </a:cxn>
              <a:cxn ang="0">
                <a:pos x="T4" y="T5"/>
              </a:cxn>
              <a:cxn ang="0">
                <a:pos x="T6" y="T7"/>
              </a:cxn>
              <a:cxn ang="0">
                <a:pos x="T8" y="T9"/>
              </a:cxn>
            </a:cxnLst>
            <a:rect l="0" t="0" r="r" b="b"/>
            <a:pathLst>
              <a:path w="760" h="1065">
                <a:moveTo>
                  <a:pt x="0" y="0"/>
                </a:moveTo>
                <a:lnTo>
                  <a:pt x="0" y="761"/>
                </a:lnTo>
                <a:lnTo>
                  <a:pt x="304" y="761"/>
                </a:lnTo>
                <a:lnTo>
                  <a:pt x="304" y="1065"/>
                </a:lnTo>
                <a:lnTo>
                  <a:pt x="760" y="1065"/>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688135"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70488" y="3635375"/>
            <a:ext cx="111125" cy="11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8136" name="Freeform 8"/>
          <p:cNvSpPr>
            <a:spLocks/>
          </p:cNvSpPr>
          <p:nvPr/>
        </p:nvSpPr>
        <p:spPr bwMode="auto">
          <a:xfrm>
            <a:off x="4992688" y="2573338"/>
            <a:ext cx="1022350" cy="1371600"/>
          </a:xfrm>
          <a:custGeom>
            <a:avLst/>
            <a:gdLst>
              <a:gd name="T0" fmla="*/ 760 w 760"/>
              <a:gd name="T1" fmla="*/ 1020 h 1020"/>
              <a:gd name="T2" fmla="*/ 304 w 760"/>
              <a:gd name="T3" fmla="*/ 1020 h 1020"/>
              <a:gd name="T4" fmla="*/ 304 w 760"/>
              <a:gd name="T5" fmla="*/ 715 h 1020"/>
              <a:gd name="T6" fmla="*/ 151 w 760"/>
              <a:gd name="T7" fmla="*/ 715 h 1020"/>
              <a:gd name="T8" fmla="*/ 151 w 760"/>
              <a:gd name="T9" fmla="*/ 411 h 1020"/>
              <a:gd name="T10" fmla="*/ 0 w 760"/>
              <a:gd name="T11" fmla="*/ 411 h 1020"/>
              <a:gd name="T12" fmla="*/ 0 w 760"/>
              <a:gd name="T13" fmla="*/ 0 h 1020"/>
            </a:gdLst>
            <a:ahLst/>
            <a:cxnLst>
              <a:cxn ang="0">
                <a:pos x="T0" y="T1"/>
              </a:cxn>
              <a:cxn ang="0">
                <a:pos x="T2" y="T3"/>
              </a:cxn>
              <a:cxn ang="0">
                <a:pos x="T4" y="T5"/>
              </a:cxn>
              <a:cxn ang="0">
                <a:pos x="T6" y="T7"/>
              </a:cxn>
              <a:cxn ang="0">
                <a:pos x="T8" y="T9"/>
              </a:cxn>
              <a:cxn ang="0">
                <a:pos x="T10" y="T11"/>
              </a:cxn>
              <a:cxn ang="0">
                <a:pos x="T12" y="T13"/>
              </a:cxn>
            </a:cxnLst>
            <a:rect l="0" t="0" r="r" b="b"/>
            <a:pathLst>
              <a:path w="760" h="1020">
                <a:moveTo>
                  <a:pt x="760" y="1020"/>
                </a:moveTo>
                <a:lnTo>
                  <a:pt x="304" y="1020"/>
                </a:lnTo>
                <a:lnTo>
                  <a:pt x="304" y="715"/>
                </a:lnTo>
                <a:lnTo>
                  <a:pt x="151" y="715"/>
                </a:lnTo>
                <a:lnTo>
                  <a:pt x="151" y="411"/>
                </a:lnTo>
                <a:lnTo>
                  <a:pt x="0" y="411"/>
                </a:lnTo>
                <a:lnTo>
                  <a:pt x="0" y="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8137" name="Rectangle 9"/>
          <p:cNvSpPr>
            <a:spLocks noChangeArrowheads="1"/>
          </p:cNvSpPr>
          <p:nvPr/>
        </p:nvSpPr>
        <p:spPr bwMode="auto">
          <a:xfrm>
            <a:off x="7491413" y="5092700"/>
            <a:ext cx="820737" cy="411163"/>
          </a:xfrm>
          <a:prstGeom prst="rect">
            <a:avLst/>
          </a:prstGeom>
          <a:solidFill>
            <a:srgbClr val="BFBFBF"/>
          </a:solidFill>
          <a:ln w="0">
            <a:solidFill>
              <a:srgbClr val="BFBFBF"/>
            </a:solidFill>
            <a:miter lim="800000"/>
            <a:headEnd/>
            <a:tailEnd/>
          </a:ln>
        </p:spPr>
        <p:txBody>
          <a:bodyPr/>
          <a:lstStyle/>
          <a:p>
            <a:endParaRPr lang="en-US"/>
          </a:p>
        </p:txBody>
      </p:sp>
      <p:sp>
        <p:nvSpPr>
          <p:cNvPr id="688138" name="Rectangle 10"/>
          <p:cNvSpPr>
            <a:spLocks noChangeArrowheads="1"/>
          </p:cNvSpPr>
          <p:nvPr/>
        </p:nvSpPr>
        <p:spPr bwMode="auto">
          <a:xfrm>
            <a:off x="7491413" y="5092700"/>
            <a:ext cx="820737" cy="411163"/>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8139" name="Rectangle 11"/>
          <p:cNvSpPr>
            <a:spLocks noChangeArrowheads="1"/>
          </p:cNvSpPr>
          <p:nvPr/>
        </p:nvSpPr>
        <p:spPr bwMode="auto">
          <a:xfrm>
            <a:off x="7491413" y="4479925"/>
            <a:ext cx="1022350" cy="612775"/>
          </a:xfrm>
          <a:prstGeom prst="rect">
            <a:avLst/>
          </a:prstGeom>
          <a:solidFill>
            <a:srgbClr val="808080"/>
          </a:solidFill>
          <a:ln w="0">
            <a:solidFill>
              <a:srgbClr val="808080"/>
            </a:solidFill>
            <a:miter lim="800000"/>
            <a:headEnd/>
            <a:tailEnd/>
          </a:ln>
        </p:spPr>
        <p:txBody>
          <a:bodyPr/>
          <a:lstStyle/>
          <a:p>
            <a:endParaRPr lang="en-US"/>
          </a:p>
        </p:txBody>
      </p:sp>
      <p:sp>
        <p:nvSpPr>
          <p:cNvPr id="688140" name="Rectangle 12"/>
          <p:cNvSpPr>
            <a:spLocks noChangeArrowheads="1"/>
          </p:cNvSpPr>
          <p:nvPr/>
        </p:nvSpPr>
        <p:spPr bwMode="auto">
          <a:xfrm>
            <a:off x="7491413" y="4479925"/>
            <a:ext cx="1022350" cy="612775"/>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8141" name="Rectangle 13"/>
          <p:cNvSpPr>
            <a:spLocks noChangeArrowheads="1"/>
          </p:cNvSpPr>
          <p:nvPr/>
        </p:nvSpPr>
        <p:spPr bwMode="auto">
          <a:xfrm>
            <a:off x="7478713" y="2589213"/>
            <a:ext cx="611187" cy="1020762"/>
          </a:xfrm>
          <a:prstGeom prst="rect">
            <a:avLst/>
          </a:prstGeom>
          <a:solidFill>
            <a:srgbClr val="808080"/>
          </a:solidFill>
          <a:ln w="0">
            <a:solidFill>
              <a:srgbClr val="808080"/>
            </a:solidFill>
            <a:miter lim="800000"/>
            <a:headEnd/>
            <a:tailEnd/>
          </a:ln>
        </p:spPr>
        <p:txBody>
          <a:bodyPr/>
          <a:lstStyle/>
          <a:p>
            <a:endParaRPr lang="en-US"/>
          </a:p>
        </p:txBody>
      </p:sp>
      <p:sp>
        <p:nvSpPr>
          <p:cNvPr id="688142" name="Rectangle 14"/>
          <p:cNvSpPr>
            <a:spLocks noChangeArrowheads="1"/>
          </p:cNvSpPr>
          <p:nvPr/>
        </p:nvSpPr>
        <p:spPr bwMode="auto">
          <a:xfrm>
            <a:off x="7478713" y="2589213"/>
            <a:ext cx="611187" cy="1020762"/>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8143" name="Rectangle 15"/>
          <p:cNvSpPr>
            <a:spLocks noChangeArrowheads="1"/>
          </p:cNvSpPr>
          <p:nvPr/>
        </p:nvSpPr>
        <p:spPr bwMode="auto">
          <a:xfrm>
            <a:off x="7478713" y="3609975"/>
            <a:ext cx="817562" cy="409575"/>
          </a:xfrm>
          <a:prstGeom prst="rect">
            <a:avLst/>
          </a:prstGeom>
          <a:solidFill>
            <a:srgbClr val="BFBFBF"/>
          </a:solidFill>
          <a:ln w="0">
            <a:solidFill>
              <a:srgbClr val="BFBFBF"/>
            </a:solidFill>
            <a:miter lim="800000"/>
            <a:headEnd/>
            <a:tailEnd/>
          </a:ln>
        </p:spPr>
        <p:txBody>
          <a:bodyPr/>
          <a:lstStyle/>
          <a:p>
            <a:endParaRPr lang="en-US"/>
          </a:p>
        </p:txBody>
      </p:sp>
      <p:sp>
        <p:nvSpPr>
          <p:cNvPr id="688144" name="Rectangle 16"/>
          <p:cNvSpPr>
            <a:spLocks noChangeArrowheads="1"/>
          </p:cNvSpPr>
          <p:nvPr/>
        </p:nvSpPr>
        <p:spPr bwMode="auto">
          <a:xfrm>
            <a:off x="7478713" y="3609975"/>
            <a:ext cx="817562" cy="409575"/>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8145" name="Rectangle 17"/>
          <p:cNvSpPr>
            <a:spLocks noChangeArrowheads="1"/>
          </p:cNvSpPr>
          <p:nvPr/>
        </p:nvSpPr>
        <p:spPr bwMode="auto">
          <a:xfrm>
            <a:off x="6559550" y="1655763"/>
            <a:ext cx="612775" cy="1022350"/>
          </a:xfrm>
          <a:prstGeom prst="rect">
            <a:avLst/>
          </a:prstGeom>
          <a:solidFill>
            <a:srgbClr val="808080"/>
          </a:solidFill>
          <a:ln w="0">
            <a:solidFill>
              <a:srgbClr val="808080"/>
            </a:solidFill>
            <a:miter lim="800000"/>
            <a:headEnd/>
            <a:tailEnd/>
          </a:ln>
        </p:spPr>
        <p:txBody>
          <a:bodyPr/>
          <a:lstStyle/>
          <a:p>
            <a:endParaRPr lang="en-US"/>
          </a:p>
        </p:txBody>
      </p:sp>
      <p:sp>
        <p:nvSpPr>
          <p:cNvPr id="688146" name="Rectangle 18"/>
          <p:cNvSpPr>
            <a:spLocks noChangeArrowheads="1"/>
          </p:cNvSpPr>
          <p:nvPr/>
        </p:nvSpPr>
        <p:spPr bwMode="auto">
          <a:xfrm>
            <a:off x="6559550" y="1654175"/>
            <a:ext cx="612775" cy="1023938"/>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8147" name="Rectangle 19"/>
          <p:cNvSpPr>
            <a:spLocks noChangeArrowheads="1"/>
          </p:cNvSpPr>
          <p:nvPr/>
        </p:nvSpPr>
        <p:spPr bwMode="auto">
          <a:xfrm>
            <a:off x="6559550" y="2681288"/>
            <a:ext cx="407988" cy="819150"/>
          </a:xfrm>
          <a:prstGeom prst="rect">
            <a:avLst/>
          </a:prstGeom>
          <a:solidFill>
            <a:srgbClr val="BFBFBF"/>
          </a:solidFill>
          <a:ln w="0">
            <a:solidFill>
              <a:srgbClr val="BFBFBF"/>
            </a:solidFill>
            <a:miter lim="800000"/>
            <a:headEnd/>
            <a:tailEnd/>
          </a:ln>
        </p:spPr>
        <p:txBody>
          <a:bodyPr/>
          <a:lstStyle/>
          <a:p>
            <a:endParaRPr lang="en-US"/>
          </a:p>
        </p:txBody>
      </p:sp>
      <p:sp>
        <p:nvSpPr>
          <p:cNvPr id="688148" name="Rectangle 20"/>
          <p:cNvSpPr>
            <a:spLocks noChangeArrowheads="1"/>
          </p:cNvSpPr>
          <p:nvPr/>
        </p:nvSpPr>
        <p:spPr bwMode="auto">
          <a:xfrm>
            <a:off x="6559550" y="2681288"/>
            <a:ext cx="407988" cy="819150"/>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8149" name="Line 21"/>
          <p:cNvSpPr>
            <a:spLocks noChangeShapeType="1"/>
          </p:cNvSpPr>
          <p:nvPr/>
        </p:nvSpPr>
        <p:spPr bwMode="auto">
          <a:xfrm flipH="1" flipV="1">
            <a:off x="5441950" y="3968750"/>
            <a:ext cx="1790700" cy="450850"/>
          </a:xfrm>
          <a:prstGeom prst="line">
            <a:avLst/>
          </a:prstGeom>
          <a:noFill/>
          <a:ln w="571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50" name="Freeform 22"/>
          <p:cNvSpPr>
            <a:spLocks/>
          </p:cNvSpPr>
          <p:nvPr/>
        </p:nvSpPr>
        <p:spPr bwMode="auto">
          <a:xfrm>
            <a:off x="1501775" y="2573338"/>
            <a:ext cx="1227138" cy="1985962"/>
          </a:xfrm>
          <a:custGeom>
            <a:avLst/>
            <a:gdLst>
              <a:gd name="T0" fmla="*/ 913 w 913"/>
              <a:gd name="T1" fmla="*/ 868 h 1476"/>
              <a:gd name="T2" fmla="*/ 913 w 913"/>
              <a:gd name="T3" fmla="*/ 1476 h 1476"/>
              <a:gd name="T4" fmla="*/ 304 w 913"/>
              <a:gd name="T5" fmla="*/ 1476 h 1476"/>
              <a:gd name="T6" fmla="*/ 304 w 913"/>
              <a:gd name="T7" fmla="*/ 1181 h 1476"/>
              <a:gd name="T8" fmla="*/ 0 w 913"/>
              <a:gd name="T9" fmla="*/ 1181 h 1476"/>
              <a:gd name="T10" fmla="*/ 0 w 913"/>
              <a:gd name="T11" fmla="*/ 0 h 1476"/>
              <a:gd name="T12" fmla="*/ 913 w 913"/>
              <a:gd name="T13" fmla="*/ 0 h 1476"/>
              <a:gd name="T14" fmla="*/ 913 w 913"/>
              <a:gd name="T15" fmla="*/ 868 h 14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13" h="1476">
                <a:moveTo>
                  <a:pt x="913" y="868"/>
                </a:moveTo>
                <a:lnTo>
                  <a:pt x="913" y="1476"/>
                </a:lnTo>
                <a:lnTo>
                  <a:pt x="304" y="1476"/>
                </a:lnTo>
                <a:lnTo>
                  <a:pt x="304" y="1181"/>
                </a:lnTo>
                <a:lnTo>
                  <a:pt x="0" y="1181"/>
                </a:lnTo>
                <a:lnTo>
                  <a:pt x="0" y="0"/>
                </a:lnTo>
                <a:lnTo>
                  <a:pt x="913" y="0"/>
                </a:lnTo>
                <a:lnTo>
                  <a:pt x="913" y="868"/>
                </a:lnTo>
                <a:close/>
              </a:path>
            </a:pathLst>
          </a:custGeom>
          <a:solidFill>
            <a:srgbClr val="BFBFBF"/>
          </a:solidFill>
          <a:ln w="0">
            <a:solidFill>
              <a:srgbClr val="BFBFBF"/>
            </a:solidFill>
            <a:prstDash val="solid"/>
            <a:round/>
            <a:headEnd/>
            <a:tailEnd/>
          </a:ln>
        </p:spPr>
        <p:txBody>
          <a:bodyPr/>
          <a:lstStyle/>
          <a:p>
            <a:endParaRPr lang="en-US"/>
          </a:p>
        </p:txBody>
      </p:sp>
      <p:sp>
        <p:nvSpPr>
          <p:cNvPr id="688151" name="Freeform 23"/>
          <p:cNvSpPr>
            <a:spLocks/>
          </p:cNvSpPr>
          <p:nvPr/>
        </p:nvSpPr>
        <p:spPr bwMode="auto">
          <a:xfrm>
            <a:off x="1508125" y="2574925"/>
            <a:ext cx="1227138" cy="1985963"/>
          </a:xfrm>
          <a:custGeom>
            <a:avLst/>
            <a:gdLst>
              <a:gd name="T0" fmla="*/ 913 w 913"/>
              <a:gd name="T1" fmla="*/ 1476 h 1476"/>
              <a:gd name="T2" fmla="*/ 304 w 913"/>
              <a:gd name="T3" fmla="*/ 1476 h 1476"/>
              <a:gd name="T4" fmla="*/ 304 w 913"/>
              <a:gd name="T5" fmla="*/ 1181 h 1476"/>
              <a:gd name="T6" fmla="*/ 0 w 913"/>
              <a:gd name="T7" fmla="*/ 1181 h 1476"/>
              <a:gd name="T8" fmla="*/ 0 w 913"/>
              <a:gd name="T9" fmla="*/ 0 h 1476"/>
            </a:gdLst>
            <a:ahLst/>
            <a:cxnLst>
              <a:cxn ang="0">
                <a:pos x="T0" y="T1"/>
              </a:cxn>
              <a:cxn ang="0">
                <a:pos x="T2" y="T3"/>
              </a:cxn>
              <a:cxn ang="0">
                <a:pos x="T4" y="T5"/>
              </a:cxn>
              <a:cxn ang="0">
                <a:pos x="T6" y="T7"/>
              </a:cxn>
              <a:cxn ang="0">
                <a:pos x="T8" y="T9"/>
              </a:cxn>
            </a:cxnLst>
            <a:rect l="0" t="0" r="r" b="b"/>
            <a:pathLst>
              <a:path w="913" h="1476">
                <a:moveTo>
                  <a:pt x="913" y="1476"/>
                </a:moveTo>
                <a:lnTo>
                  <a:pt x="304" y="1476"/>
                </a:lnTo>
                <a:lnTo>
                  <a:pt x="304" y="1181"/>
                </a:lnTo>
                <a:lnTo>
                  <a:pt x="0" y="1181"/>
                </a:lnTo>
                <a:lnTo>
                  <a:pt x="0" y="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8152" name="Freeform 24"/>
          <p:cNvSpPr>
            <a:spLocks/>
          </p:cNvSpPr>
          <p:nvPr/>
        </p:nvSpPr>
        <p:spPr bwMode="auto">
          <a:xfrm>
            <a:off x="1712913" y="2922588"/>
            <a:ext cx="1022350" cy="1431925"/>
          </a:xfrm>
          <a:custGeom>
            <a:avLst/>
            <a:gdLst>
              <a:gd name="T0" fmla="*/ 760 w 760"/>
              <a:gd name="T1" fmla="*/ 1065 h 1065"/>
              <a:gd name="T2" fmla="*/ 760 w 760"/>
              <a:gd name="T3" fmla="*/ 0 h 1065"/>
              <a:gd name="T4" fmla="*/ 0 w 760"/>
              <a:gd name="T5" fmla="*/ 0 h 1065"/>
              <a:gd name="T6" fmla="*/ 0 w 760"/>
              <a:gd name="T7" fmla="*/ 761 h 1065"/>
              <a:gd name="T8" fmla="*/ 304 w 760"/>
              <a:gd name="T9" fmla="*/ 761 h 1065"/>
              <a:gd name="T10" fmla="*/ 304 w 760"/>
              <a:gd name="T11" fmla="*/ 1065 h 1065"/>
              <a:gd name="T12" fmla="*/ 760 w 760"/>
              <a:gd name="T13" fmla="*/ 1065 h 1065"/>
            </a:gdLst>
            <a:ahLst/>
            <a:cxnLst>
              <a:cxn ang="0">
                <a:pos x="T0" y="T1"/>
              </a:cxn>
              <a:cxn ang="0">
                <a:pos x="T2" y="T3"/>
              </a:cxn>
              <a:cxn ang="0">
                <a:pos x="T4" y="T5"/>
              </a:cxn>
              <a:cxn ang="0">
                <a:pos x="T6" y="T7"/>
              </a:cxn>
              <a:cxn ang="0">
                <a:pos x="T8" y="T9"/>
              </a:cxn>
              <a:cxn ang="0">
                <a:pos x="T10" y="T11"/>
              </a:cxn>
              <a:cxn ang="0">
                <a:pos x="T12" y="T13"/>
              </a:cxn>
            </a:cxnLst>
            <a:rect l="0" t="0" r="r" b="b"/>
            <a:pathLst>
              <a:path w="760" h="1065">
                <a:moveTo>
                  <a:pt x="760" y="1065"/>
                </a:moveTo>
                <a:lnTo>
                  <a:pt x="760" y="0"/>
                </a:lnTo>
                <a:lnTo>
                  <a:pt x="0" y="0"/>
                </a:lnTo>
                <a:lnTo>
                  <a:pt x="0" y="761"/>
                </a:lnTo>
                <a:lnTo>
                  <a:pt x="304" y="761"/>
                </a:lnTo>
                <a:lnTo>
                  <a:pt x="304" y="1065"/>
                </a:lnTo>
                <a:lnTo>
                  <a:pt x="760" y="1065"/>
                </a:lnTo>
                <a:close/>
              </a:path>
            </a:pathLst>
          </a:custGeom>
          <a:solidFill>
            <a:srgbClr val="808080"/>
          </a:solidFill>
          <a:ln w="0">
            <a:solidFill>
              <a:srgbClr val="808080"/>
            </a:solidFill>
            <a:prstDash val="solid"/>
            <a:round/>
            <a:headEnd/>
            <a:tailEnd/>
          </a:ln>
        </p:spPr>
        <p:txBody>
          <a:bodyPr/>
          <a:lstStyle/>
          <a:p>
            <a:endParaRPr lang="en-US"/>
          </a:p>
        </p:txBody>
      </p:sp>
      <p:sp>
        <p:nvSpPr>
          <p:cNvPr id="688153" name="Freeform 25"/>
          <p:cNvSpPr>
            <a:spLocks/>
          </p:cNvSpPr>
          <p:nvPr/>
        </p:nvSpPr>
        <p:spPr bwMode="auto">
          <a:xfrm>
            <a:off x="1712913" y="2922588"/>
            <a:ext cx="1022350" cy="1431925"/>
          </a:xfrm>
          <a:custGeom>
            <a:avLst/>
            <a:gdLst>
              <a:gd name="T0" fmla="*/ 0 w 760"/>
              <a:gd name="T1" fmla="*/ 0 h 1065"/>
              <a:gd name="T2" fmla="*/ 0 w 760"/>
              <a:gd name="T3" fmla="*/ 761 h 1065"/>
              <a:gd name="T4" fmla="*/ 304 w 760"/>
              <a:gd name="T5" fmla="*/ 761 h 1065"/>
              <a:gd name="T6" fmla="*/ 304 w 760"/>
              <a:gd name="T7" fmla="*/ 1065 h 1065"/>
              <a:gd name="T8" fmla="*/ 760 w 760"/>
              <a:gd name="T9" fmla="*/ 1065 h 1065"/>
            </a:gdLst>
            <a:ahLst/>
            <a:cxnLst>
              <a:cxn ang="0">
                <a:pos x="T0" y="T1"/>
              </a:cxn>
              <a:cxn ang="0">
                <a:pos x="T2" y="T3"/>
              </a:cxn>
              <a:cxn ang="0">
                <a:pos x="T4" y="T5"/>
              </a:cxn>
              <a:cxn ang="0">
                <a:pos x="T6" y="T7"/>
              </a:cxn>
              <a:cxn ang="0">
                <a:pos x="T8" y="T9"/>
              </a:cxn>
            </a:cxnLst>
            <a:rect l="0" t="0" r="r" b="b"/>
            <a:pathLst>
              <a:path w="760" h="1065">
                <a:moveTo>
                  <a:pt x="0" y="0"/>
                </a:moveTo>
                <a:lnTo>
                  <a:pt x="0" y="761"/>
                </a:lnTo>
                <a:lnTo>
                  <a:pt x="304" y="761"/>
                </a:lnTo>
                <a:lnTo>
                  <a:pt x="304" y="1065"/>
                </a:lnTo>
                <a:lnTo>
                  <a:pt x="760" y="1065"/>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8154" name="Rectangle 26"/>
          <p:cNvSpPr>
            <a:spLocks noChangeArrowheads="1"/>
          </p:cNvSpPr>
          <p:nvPr/>
        </p:nvSpPr>
        <p:spPr bwMode="auto">
          <a:xfrm>
            <a:off x="1717675" y="2566988"/>
            <a:ext cx="1020763" cy="365125"/>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155" name="Line 27"/>
          <p:cNvSpPr>
            <a:spLocks noChangeShapeType="1"/>
          </p:cNvSpPr>
          <p:nvPr/>
        </p:nvSpPr>
        <p:spPr bwMode="auto">
          <a:xfrm flipV="1">
            <a:off x="1712913" y="2568575"/>
            <a:ext cx="0" cy="3667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56" name="Oval 28"/>
          <p:cNvSpPr>
            <a:spLocks noChangeArrowheads="1"/>
          </p:cNvSpPr>
          <p:nvPr/>
        </p:nvSpPr>
        <p:spPr bwMode="auto">
          <a:xfrm>
            <a:off x="1685925" y="3914775"/>
            <a:ext cx="60325" cy="603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157" name="Oval 29"/>
          <p:cNvSpPr>
            <a:spLocks noChangeArrowheads="1"/>
          </p:cNvSpPr>
          <p:nvPr/>
        </p:nvSpPr>
        <p:spPr bwMode="auto">
          <a:xfrm>
            <a:off x="2097088" y="4319588"/>
            <a:ext cx="60325" cy="603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158" name="Oval 30"/>
          <p:cNvSpPr>
            <a:spLocks noChangeArrowheads="1"/>
          </p:cNvSpPr>
          <p:nvPr/>
        </p:nvSpPr>
        <p:spPr bwMode="auto">
          <a:xfrm>
            <a:off x="1874838" y="4521200"/>
            <a:ext cx="63500" cy="603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159" name="Oval 31"/>
          <p:cNvSpPr>
            <a:spLocks noChangeArrowheads="1"/>
          </p:cNvSpPr>
          <p:nvPr/>
        </p:nvSpPr>
        <p:spPr bwMode="auto">
          <a:xfrm>
            <a:off x="1477963" y="4116388"/>
            <a:ext cx="60325" cy="603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160" name="Line 32"/>
          <p:cNvSpPr>
            <a:spLocks noChangeShapeType="1"/>
          </p:cNvSpPr>
          <p:nvPr/>
        </p:nvSpPr>
        <p:spPr bwMode="auto">
          <a:xfrm>
            <a:off x="1714500" y="3975100"/>
            <a:ext cx="0" cy="18415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61" name="Oval 33"/>
          <p:cNvSpPr>
            <a:spLocks noChangeArrowheads="1"/>
          </p:cNvSpPr>
          <p:nvPr/>
        </p:nvSpPr>
        <p:spPr bwMode="auto">
          <a:xfrm>
            <a:off x="1685925" y="3092450"/>
            <a:ext cx="60325" cy="60325"/>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162" name="Freeform 34"/>
          <p:cNvSpPr>
            <a:spLocks/>
          </p:cNvSpPr>
          <p:nvPr/>
        </p:nvSpPr>
        <p:spPr bwMode="auto">
          <a:xfrm>
            <a:off x="1730375" y="3192463"/>
            <a:ext cx="131763" cy="1016000"/>
          </a:xfrm>
          <a:custGeom>
            <a:avLst/>
            <a:gdLst>
              <a:gd name="T0" fmla="*/ 0 w 143"/>
              <a:gd name="T1" fmla="*/ 726 h 756"/>
              <a:gd name="T2" fmla="*/ 136 w 143"/>
              <a:gd name="T3" fmla="*/ 635 h 756"/>
              <a:gd name="T4" fmla="*/ 45 w 143"/>
              <a:gd name="T5" fmla="*/ 0 h 756"/>
            </a:gdLst>
            <a:ahLst/>
            <a:cxnLst>
              <a:cxn ang="0">
                <a:pos x="T0" y="T1"/>
              </a:cxn>
              <a:cxn ang="0">
                <a:pos x="T2" y="T3"/>
              </a:cxn>
              <a:cxn ang="0">
                <a:pos x="T4" y="T5"/>
              </a:cxn>
            </a:cxnLst>
            <a:rect l="0" t="0" r="r" b="b"/>
            <a:pathLst>
              <a:path w="143" h="756">
                <a:moveTo>
                  <a:pt x="0" y="726"/>
                </a:moveTo>
                <a:cubicBezTo>
                  <a:pt x="64" y="741"/>
                  <a:pt x="129" y="756"/>
                  <a:pt x="136" y="635"/>
                </a:cubicBezTo>
                <a:cubicBezTo>
                  <a:pt x="143" y="514"/>
                  <a:pt x="94" y="257"/>
                  <a:pt x="45" y="0"/>
                </a:cubicBezTo>
              </a:path>
            </a:pathLst>
          </a:custGeom>
          <a:noFill/>
          <a:ln w="12700" cmpd="sng">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63" name="Oval 35"/>
          <p:cNvSpPr>
            <a:spLocks noChangeArrowheads="1"/>
          </p:cNvSpPr>
          <p:nvPr/>
        </p:nvSpPr>
        <p:spPr bwMode="auto">
          <a:xfrm>
            <a:off x="1866900" y="3487738"/>
            <a:ext cx="61913" cy="60325"/>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164" name="Oval 36"/>
          <p:cNvSpPr>
            <a:spLocks noChangeArrowheads="1"/>
          </p:cNvSpPr>
          <p:nvPr/>
        </p:nvSpPr>
        <p:spPr bwMode="auto">
          <a:xfrm>
            <a:off x="2076450" y="3910013"/>
            <a:ext cx="63500" cy="60325"/>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165" name="Freeform 37"/>
          <p:cNvSpPr>
            <a:spLocks/>
          </p:cNvSpPr>
          <p:nvPr/>
        </p:nvSpPr>
        <p:spPr bwMode="auto">
          <a:xfrm>
            <a:off x="1928813" y="3975100"/>
            <a:ext cx="60325" cy="549275"/>
          </a:xfrm>
          <a:custGeom>
            <a:avLst/>
            <a:gdLst>
              <a:gd name="T0" fmla="*/ 0 w 46"/>
              <a:gd name="T1" fmla="*/ 408 h 408"/>
              <a:gd name="T2" fmla="*/ 46 w 46"/>
              <a:gd name="T3" fmla="*/ 272 h 408"/>
              <a:gd name="T4" fmla="*/ 0 w 46"/>
              <a:gd name="T5" fmla="*/ 0 h 408"/>
            </a:gdLst>
            <a:ahLst/>
            <a:cxnLst>
              <a:cxn ang="0">
                <a:pos x="T0" y="T1"/>
              </a:cxn>
              <a:cxn ang="0">
                <a:pos x="T2" y="T3"/>
              </a:cxn>
              <a:cxn ang="0">
                <a:pos x="T4" y="T5"/>
              </a:cxn>
            </a:cxnLst>
            <a:rect l="0" t="0" r="r" b="b"/>
            <a:pathLst>
              <a:path w="46" h="408">
                <a:moveTo>
                  <a:pt x="0" y="408"/>
                </a:moveTo>
                <a:cubicBezTo>
                  <a:pt x="23" y="374"/>
                  <a:pt x="46" y="340"/>
                  <a:pt x="46" y="272"/>
                </a:cubicBezTo>
                <a:cubicBezTo>
                  <a:pt x="46" y="204"/>
                  <a:pt x="23" y="102"/>
                  <a:pt x="0" y="0"/>
                </a:cubicBezTo>
              </a:path>
            </a:pathLst>
          </a:custGeom>
          <a:noFill/>
          <a:ln w="12700" cmpd="sng">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66" name="Freeform 38"/>
          <p:cNvSpPr>
            <a:spLocks/>
          </p:cNvSpPr>
          <p:nvPr/>
        </p:nvSpPr>
        <p:spPr bwMode="auto">
          <a:xfrm>
            <a:off x="1916113" y="3565525"/>
            <a:ext cx="61912" cy="366713"/>
          </a:xfrm>
          <a:custGeom>
            <a:avLst/>
            <a:gdLst>
              <a:gd name="T0" fmla="*/ 0 w 46"/>
              <a:gd name="T1" fmla="*/ 272 h 272"/>
              <a:gd name="T2" fmla="*/ 46 w 46"/>
              <a:gd name="T3" fmla="*/ 136 h 272"/>
              <a:gd name="T4" fmla="*/ 0 w 46"/>
              <a:gd name="T5" fmla="*/ 0 h 272"/>
            </a:gdLst>
            <a:ahLst/>
            <a:cxnLst>
              <a:cxn ang="0">
                <a:pos x="T0" y="T1"/>
              </a:cxn>
              <a:cxn ang="0">
                <a:pos x="T2" y="T3"/>
              </a:cxn>
              <a:cxn ang="0">
                <a:pos x="T4" y="T5"/>
              </a:cxn>
            </a:cxnLst>
            <a:rect l="0" t="0" r="r" b="b"/>
            <a:pathLst>
              <a:path w="46" h="272">
                <a:moveTo>
                  <a:pt x="0" y="272"/>
                </a:moveTo>
                <a:cubicBezTo>
                  <a:pt x="23" y="226"/>
                  <a:pt x="46" y="181"/>
                  <a:pt x="46" y="136"/>
                </a:cubicBezTo>
                <a:cubicBezTo>
                  <a:pt x="46" y="91"/>
                  <a:pt x="23" y="45"/>
                  <a:pt x="0" y="0"/>
                </a:cubicBezTo>
              </a:path>
            </a:pathLst>
          </a:custGeom>
          <a:noFill/>
          <a:ln w="12700" cmpd="sng">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67" name="Line 39"/>
          <p:cNvSpPr>
            <a:spLocks noChangeShapeType="1"/>
          </p:cNvSpPr>
          <p:nvPr/>
        </p:nvSpPr>
        <p:spPr bwMode="auto">
          <a:xfrm>
            <a:off x="2120900" y="4387850"/>
            <a:ext cx="0" cy="18097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68" name="Freeform 40"/>
          <p:cNvSpPr>
            <a:spLocks/>
          </p:cNvSpPr>
          <p:nvPr/>
        </p:nvSpPr>
        <p:spPr bwMode="auto">
          <a:xfrm>
            <a:off x="2144713" y="3998913"/>
            <a:ext cx="60325" cy="549275"/>
          </a:xfrm>
          <a:custGeom>
            <a:avLst/>
            <a:gdLst>
              <a:gd name="T0" fmla="*/ 0 w 46"/>
              <a:gd name="T1" fmla="*/ 408 h 408"/>
              <a:gd name="T2" fmla="*/ 46 w 46"/>
              <a:gd name="T3" fmla="*/ 272 h 408"/>
              <a:gd name="T4" fmla="*/ 0 w 46"/>
              <a:gd name="T5" fmla="*/ 0 h 408"/>
            </a:gdLst>
            <a:ahLst/>
            <a:cxnLst>
              <a:cxn ang="0">
                <a:pos x="T0" y="T1"/>
              </a:cxn>
              <a:cxn ang="0">
                <a:pos x="T2" y="T3"/>
              </a:cxn>
              <a:cxn ang="0">
                <a:pos x="T4" y="T5"/>
              </a:cxn>
            </a:cxnLst>
            <a:rect l="0" t="0" r="r" b="b"/>
            <a:pathLst>
              <a:path w="46" h="408">
                <a:moveTo>
                  <a:pt x="0" y="408"/>
                </a:moveTo>
                <a:cubicBezTo>
                  <a:pt x="23" y="374"/>
                  <a:pt x="46" y="340"/>
                  <a:pt x="46" y="272"/>
                </a:cubicBezTo>
                <a:cubicBezTo>
                  <a:pt x="46" y="204"/>
                  <a:pt x="23" y="102"/>
                  <a:pt x="0" y="0"/>
                </a:cubicBezTo>
              </a:path>
            </a:pathLst>
          </a:custGeom>
          <a:noFill/>
          <a:ln w="12700" cmpd="sng">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69" name="AutoShape 41"/>
          <p:cNvSpPr>
            <a:spLocks noChangeArrowheads="1"/>
          </p:cNvSpPr>
          <p:nvPr/>
        </p:nvSpPr>
        <p:spPr bwMode="auto">
          <a:xfrm>
            <a:off x="3392488" y="3421063"/>
            <a:ext cx="487362" cy="609600"/>
          </a:xfrm>
          <a:prstGeom prst="rightArrow">
            <a:avLst>
              <a:gd name="adj1" fmla="val 50000"/>
              <a:gd name="adj2" fmla="val 25000"/>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170" name="Line 42"/>
          <p:cNvSpPr>
            <a:spLocks noChangeShapeType="1"/>
          </p:cNvSpPr>
          <p:nvPr/>
        </p:nvSpPr>
        <p:spPr bwMode="auto">
          <a:xfrm flipH="1">
            <a:off x="4368800" y="2571750"/>
            <a:ext cx="0" cy="2495550"/>
          </a:xfrm>
          <a:prstGeom prst="line">
            <a:avLst/>
          </a:prstGeom>
          <a:noFill/>
          <a:ln w="20701">
            <a:solidFill>
              <a:srgbClr val="000000"/>
            </a:solidFill>
            <a:round/>
            <a:headEnd type="triangle" w="lg" len="lg"/>
            <a:tailEnd/>
          </a:ln>
          <a:extLst>
            <a:ext uri="{909E8E84-426E-40DD-AFC4-6F175D3DCCD1}">
              <a14:hiddenFill xmlns:a14="http://schemas.microsoft.com/office/drawing/2010/main">
                <a:noFill/>
              </a14:hiddenFill>
            </a:ext>
          </a:extLst>
        </p:spPr>
        <p:txBody>
          <a:bodyPr/>
          <a:lstStyle/>
          <a:p>
            <a:endParaRPr lang="en-US"/>
          </a:p>
        </p:txBody>
      </p:sp>
      <p:sp>
        <p:nvSpPr>
          <p:cNvPr id="688171" name="Line 43"/>
          <p:cNvSpPr>
            <a:spLocks noChangeShapeType="1"/>
          </p:cNvSpPr>
          <p:nvPr/>
        </p:nvSpPr>
        <p:spPr bwMode="auto">
          <a:xfrm>
            <a:off x="4246563" y="4945063"/>
            <a:ext cx="2378075" cy="6350"/>
          </a:xfrm>
          <a:prstGeom prst="line">
            <a:avLst/>
          </a:prstGeom>
          <a:noFill/>
          <a:ln w="20701">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688172" name="Text Box 44"/>
          <p:cNvSpPr txBox="1">
            <a:spLocks noChangeArrowheads="1"/>
          </p:cNvSpPr>
          <p:nvPr/>
        </p:nvSpPr>
        <p:spPr bwMode="auto">
          <a:xfrm>
            <a:off x="6381750" y="5005388"/>
            <a:ext cx="369888" cy="38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w</a:t>
            </a:r>
            <a:endParaRPr lang="en-US" altLang="zh-CN" sz="1900" i="1">
              <a:ea typeface="宋体" charset="-122"/>
            </a:endParaRPr>
          </a:p>
        </p:txBody>
      </p:sp>
      <p:sp>
        <p:nvSpPr>
          <p:cNvPr id="688173" name="Text Box 45"/>
          <p:cNvSpPr txBox="1">
            <a:spLocks noChangeArrowheads="1"/>
          </p:cNvSpPr>
          <p:nvPr/>
        </p:nvSpPr>
        <p:spPr bwMode="auto">
          <a:xfrm>
            <a:off x="4678363" y="5005388"/>
            <a:ext cx="300037"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8174" name="Text Box 46"/>
          <p:cNvSpPr txBox="1">
            <a:spLocks noChangeArrowheads="1"/>
          </p:cNvSpPr>
          <p:nvPr/>
        </p:nvSpPr>
        <p:spPr bwMode="auto">
          <a:xfrm>
            <a:off x="5532438" y="5005388"/>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8175" name="Line 47"/>
          <p:cNvSpPr>
            <a:spLocks noChangeShapeType="1"/>
          </p:cNvSpPr>
          <p:nvPr/>
        </p:nvSpPr>
        <p:spPr bwMode="auto">
          <a:xfrm>
            <a:off x="4795838"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76" name="Line 48"/>
          <p:cNvSpPr>
            <a:spLocks noChangeShapeType="1"/>
          </p:cNvSpPr>
          <p:nvPr/>
        </p:nvSpPr>
        <p:spPr bwMode="auto">
          <a:xfrm>
            <a:off x="5016500" y="4878388"/>
            <a:ext cx="0" cy="120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77" name="Line 49"/>
          <p:cNvSpPr>
            <a:spLocks noChangeShapeType="1"/>
          </p:cNvSpPr>
          <p:nvPr/>
        </p:nvSpPr>
        <p:spPr bwMode="auto">
          <a:xfrm>
            <a:off x="5222875"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78" name="Line 50"/>
          <p:cNvSpPr>
            <a:spLocks noChangeShapeType="1"/>
          </p:cNvSpPr>
          <p:nvPr/>
        </p:nvSpPr>
        <p:spPr bwMode="auto">
          <a:xfrm>
            <a:off x="5407025"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79" name="Line 51"/>
          <p:cNvSpPr>
            <a:spLocks noChangeShapeType="1"/>
          </p:cNvSpPr>
          <p:nvPr/>
        </p:nvSpPr>
        <p:spPr bwMode="auto">
          <a:xfrm>
            <a:off x="5649913"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80" name="Line 52"/>
          <p:cNvSpPr>
            <a:spLocks noChangeShapeType="1"/>
          </p:cNvSpPr>
          <p:nvPr/>
        </p:nvSpPr>
        <p:spPr bwMode="auto">
          <a:xfrm>
            <a:off x="5834063"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81" name="Line 53"/>
          <p:cNvSpPr>
            <a:spLocks noChangeShapeType="1"/>
          </p:cNvSpPr>
          <p:nvPr/>
        </p:nvSpPr>
        <p:spPr bwMode="auto">
          <a:xfrm>
            <a:off x="6016625"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82" name="Line 54"/>
          <p:cNvSpPr>
            <a:spLocks noChangeShapeType="1"/>
          </p:cNvSpPr>
          <p:nvPr/>
        </p:nvSpPr>
        <p:spPr bwMode="auto">
          <a:xfrm rot="16200000">
            <a:off x="4377532" y="4504531"/>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83" name="Line 55"/>
          <p:cNvSpPr>
            <a:spLocks noChangeShapeType="1"/>
          </p:cNvSpPr>
          <p:nvPr/>
        </p:nvSpPr>
        <p:spPr bwMode="auto">
          <a:xfrm rot="16200000">
            <a:off x="4369594" y="4306094"/>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84" name="Line 56"/>
          <p:cNvSpPr>
            <a:spLocks noChangeShapeType="1"/>
          </p:cNvSpPr>
          <p:nvPr/>
        </p:nvSpPr>
        <p:spPr bwMode="auto">
          <a:xfrm rot="16200000">
            <a:off x="4377532" y="4109244"/>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85" name="Line 57"/>
          <p:cNvSpPr>
            <a:spLocks noChangeShapeType="1"/>
          </p:cNvSpPr>
          <p:nvPr/>
        </p:nvSpPr>
        <p:spPr bwMode="auto">
          <a:xfrm rot="16200000">
            <a:off x="4377532" y="3910806"/>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86" name="Line 58"/>
          <p:cNvSpPr>
            <a:spLocks noChangeShapeType="1"/>
          </p:cNvSpPr>
          <p:nvPr/>
        </p:nvSpPr>
        <p:spPr bwMode="auto">
          <a:xfrm rot="16200000">
            <a:off x="4377532" y="3712369"/>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87" name="Line 59"/>
          <p:cNvSpPr>
            <a:spLocks noChangeShapeType="1"/>
          </p:cNvSpPr>
          <p:nvPr/>
        </p:nvSpPr>
        <p:spPr bwMode="auto">
          <a:xfrm rot="16200000">
            <a:off x="4377532" y="3317081"/>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88" name="Text Box 60"/>
          <p:cNvSpPr txBox="1">
            <a:spLocks noChangeArrowheads="1"/>
          </p:cNvSpPr>
          <p:nvPr/>
        </p:nvSpPr>
        <p:spPr bwMode="auto">
          <a:xfrm>
            <a:off x="4068763" y="4445000"/>
            <a:ext cx="298450"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8189" name="Text Box 61"/>
          <p:cNvSpPr txBox="1">
            <a:spLocks noChangeArrowheads="1"/>
          </p:cNvSpPr>
          <p:nvPr/>
        </p:nvSpPr>
        <p:spPr bwMode="auto">
          <a:xfrm>
            <a:off x="4064000" y="4030663"/>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8190" name="Text Box 62"/>
          <p:cNvSpPr txBox="1">
            <a:spLocks noChangeArrowheads="1"/>
          </p:cNvSpPr>
          <p:nvPr/>
        </p:nvSpPr>
        <p:spPr bwMode="auto">
          <a:xfrm>
            <a:off x="4064000" y="2566988"/>
            <a:ext cx="328613" cy="38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h</a:t>
            </a:r>
            <a:endParaRPr lang="en-US" altLang="zh-CN" sz="1900" i="1">
              <a:ea typeface="宋体" charset="-122"/>
            </a:endParaRPr>
          </a:p>
        </p:txBody>
      </p:sp>
      <p:sp>
        <p:nvSpPr>
          <p:cNvPr id="688191" name="Line 63"/>
          <p:cNvSpPr>
            <a:spLocks noChangeShapeType="1"/>
          </p:cNvSpPr>
          <p:nvPr/>
        </p:nvSpPr>
        <p:spPr bwMode="auto">
          <a:xfrm rot="16200000">
            <a:off x="4369594" y="3120231"/>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92" name="Text Box 64"/>
          <p:cNvSpPr txBox="1">
            <a:spLocks noChangeArrowheads="1"/>
          </p:cNvSpPr>
          <p:nvPr/>
        </p:nvSpPr>
        <p:spPr bwMode="auto">
          <a:xfrm>
            <a:off x="5105400" y="5011738"/>
            <a:ext cx="300038"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8193" name="Text Box 65"/>
          <p:cNvSpPr txBox="1">
            <a:spLocks noChangeArrowheads="1"/>
          </p:cNvSpPr>
          <p:nvPr/>
        </p:nvSpPr>
        <p:spPr bwMode="auto">
          <a:xfrm>
            <a:off x="4064000" y="3651250"/>
            <a:ext cx="298450" cy="322263"/>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8194" name="Line 66"/>
          <p:cNvSpPr>
            <a:spLocks noChangeShapeType="1"/>
          </p:cNvSpPr>
          <p:nvPr/>
        </p:nvSpPr>
        <p:spPr bwMode="auto">
          <a:xfrm>
            <a:off x="6199188" y="4891088"/>
            <a:ext cx="0" cy="120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95" name="Line 67"/>
          <p:cNvSpPr>
            <a:spLocks noChangeShapeType="1"/>
          </p:cNvSpPr>
          <p:nvPr/>
        </p:nvSpPr>
        <p:spPr bwMode="auto">
          <a:xfrm>
            <a:off x="4583113" y="4884738"/>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96" name="Line 68"/>
          <p:cNvSpPr>
            <a:spLocks noChangeShapeType="1"/>
          </p:cNvSpPr>
          <p:nvPr/>
        </p:nvSpPr>
        <p:spPr bwMode="auto">
          <a:xfrm rot="16200000">
            <a:off x="4368801" y="4702175"/>
            <a:ext cx="0" cy="123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197" name="Line 69"/>
          <p:cNvSpPr>
            <a:spLocks noChangeShapeType="1"/>
          </p:cNvSpPr>
          <p:nvPr/>
        </p:nvSpPr>
        <p:spPr bwMode="auto">
          <a:xfrm flipH="1">
            <a:off x="1073150" y="2568575"/>
            <a:ext cx="0" cy="2495550"/>
          </a:xfrm>
          <a:prstGeom prst="line">
            <a:avLst/>
          </a:prstGeom>
          <a:noFill/>
          <a:ln w="20701">
            <a:solidFill>
              <a:srgbClr val="000000"/>
            </a:solidFill>
            <a:round/>
            <a:headEnd type="triangle" w="lg" len="lg"/>
            <a:tailEnd/>
          </a:ln>
          <a:extLst>
            <a:ext uri="{909E8E84-426E-40DD-AFC4-6F175D3DCCD1}">
              <a14:hiddenFill xmlns:a14="http://schemas.microsoft.com/office/drawing/2010/main">
                <a:noFill/>
              </a14:hiddenFill>
            </a:ext>
          </a:extLst>
        </p:spPr>
        <p:txBody>
          <a:bodyPr/>
          <a:lstStyle/>
          <a:p>
            <a:endParaRPr lang="en-US"/>
          </a:p>
        </p:txBody>
      </p:sp>
      <p:sp>
        <p:nvSpPr>
          <p:cNvPr id="688198" name="Line 70"/>
          <p:cNvSpPr>
            <a:spLocks noChangeShapeType="1"/>
          </p:cNvSpPr>
          <p:nvPr/>
        </p:nvSpPr>
        <p:spPr bwMode="auto">
          <a:xfrm>
            <a:off x="952500" y="4941888"/>
            <a:ext cx="2378075" cy="4762"/>
          </a:xfrm>
          <a:prstGeom prst="line">
            <a:avLst/>
          </a:prstGeom>
          <a:noFill/>
          <a:ln w="20701">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688199" name="Text Box 71"/>
          <p:cNvSpPr txBox="1">
            <a:spLocks noChangeArrowheads="1"/>
          </p:cNvSpPr>
          <p:nvPr/>
        </p:nvSpPr>
        <p:spPr bwMode="auto">
          <a:xfrm>
            <a:off x="3086100" y="5002213"/>
            <a:ext cx="369888" cy="38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w</a:t>
            </a:r>
            <a:endParaRPr lang="en-US" altLang="zh-CN" sz="1900" i="1">
              <a:ea typeface="宋体" charset="-122"/>
            </a:endParaRPr>
          </a:p>
        </p:txBody>
      </p:sp>
      <p:sp>
        <p:nvSpPr>
          <p:cNvPr id="688200" name="Text Box 72"/>
          <p:cNvSpPr txBox="1">
            <a:spLocks noChangeArrowheads="1"/>
          </p:cNvSpPr>
          <p:nvPr/>
        </p:nvSpPr>
        <p:spPr bwMode="auto">
          <a:xfrm>
            <a:off x="1382713" y="5002213"/>
            <a:ext cx="300037"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8201" name="Text Box 73"/>
          <p:cNvSpPr txBox="1">
            <a:spLocks noChangeArrowheads="1"/>
          </p:cNvSpPr>
          <p:nvPr/>
        </p:nvSpPr>
        <p:spPr bwMode="auto">
          <a:xfrm>
            <a:off x="2238375" y="5002213"/>
            <a:ext cx="300038"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8202" name="Line 74"/>
          <p:cNvSpPr>
            <a:spLocks noChangeShapeType="1"/>
          </p:cNvSpPr>
          <p:nvPr/>
        </p:nvSpPr>
        <p:spPr bwMode="auto">
          <a:xfrm>
            <a:off x="1501775"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03" name="Line 75"/>
          <p:cNvSpPr>
            <a:spLocks noChangeShapeType="1"/>
          </p:cNvSpPr>
          <p:nvPr/>
        </p:nvSpPr>
        <p:spPr bwMode="auto">
          <a:xfrm>
            <a:off x="1722438" y="4873625"/>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04" name="Line 76"/>
          <p:cNvSpPr>
            <a:spLocks noChangeShapeType="1"/>
          </p:cNvSpPr>
          <p:nvPr/>
        </p:nvSpPr>
        <p:spPr bwMode="auto">
          <a:xfrm>
            <a:off x="1928813"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05" name="Line 77"/>
          <p:cNvSpPr>
            <a:spLocks noChangeShapeType="1"/>
          </p:cNvSpPr>
          <p:nvPr/>
        </p:nvSpPr>
        <p:spPr bwMode="auto">
          <a:xfrm>
            <a:off x="2111375"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06" name="Line 78"/>
          <p:cNvSpPr>
            <a:spLocks noChangeShapeType="1"/>
          </p:cNvSpPr>
          <p:nvPr/>
        </p:nvSpPr>
        <p:spPr bwMode="auto">
          <a:xfrm>
            <a:off x="2355850"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07" name="Line 79"/>
          <p:cNvSpPr>
            <a:spLocks noChangeShapeType="1"/>
          </p:cNvSpPr>
          <p:nvPr/>
        </p:nvSpPr>
        <p:spPr bwMode="auto">
          <a:xfrm>
            <a:off x="2540000"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08" name="Line 80"/>
          <p:cNvSpPr>
            <a:spLocks noChangeShapeType="1"/>
          </p:cNvSpPr>
          <p:nvPr/>
        </p:nvSpPr>
        <p:spPr bwMode="auto">
          <a:xfrm>
            <a:off x="2722563"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09" name="Line 81"/>
          <p:cNvSpPr>
            <a:spLocks noChangeShapeType="1"/>
          </p:cNvSpPr>
          <p:nvPr/>
        </p:nvSpPr>
        <p:spPr bwMode="auto">
          <a:xfrm rot="16200000">
            <a:off x="1083469" y="4501356"/>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10" name="Line 82"/>
          <p:cNvSpPr>
            <a:spLocks noChangeShapeType="1"/>
          </p:cNvSpPr>
          <p:nvPr/>
        </p:nvSpPr>
        <p:spPr bwMode="auto">
          <a:xfrm rot="16200000">
            <a:off x="1074738" y="4302125"/>
            <a:ext cx="0" cy="123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11" name="Line 83"/>
          <p:cNvSpPr>
            <a:spLocks noChangeShapeType="1"/>
          </p:cNvSpPr>
          <p:nvPr/>
        </p:nvSpPr>
        <p:spPr bwMode="auto">
          <a:xfrm rot="16200000">
            <a:off x="1083469" y="4104481"/>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12" name="Line 84"/>
          <p:cNvSpPr>
            <a:spLocks noChangeShapeType="1"/>
          </p:cNvSpPr>
          <p:nvPr/>
        </p:nvSpPr>
        <p:spPr bwMode="auto">
          <a:xfrm rot="16200000">
            <a:off x="1083469" y="3907631"/>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13" name="Line 85"/>
          <p:cNvSpPr>
            <a:spLocks noChangeShapeType="1"/>
          </p:cNvSpPr>
          <p:nvPr/>
        </p:nvSpPr>
        <p:spPr bwMode="auto">
          <a:xfrm rot="16200000">
            <a:off x="1083469" y="3709194"/>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14" name="Line 86"/>
          <p:cNvSpPr>
            <a:spLocks noChangeShapeType="1"/>
          </p:cNvSpPr>
          <p:nvPr/>
        </p:nvSpPr>
        <p:spPr bwMode="auto">
          <a:xfrm rot="16200000">
            <a:off x="1083469" y="3510756"/>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15" name="Line 87"/>
          <p:cNvSpPr>
            <a:spLocks noChangeShapeType="1"/>
          </p:cNvSpPr>
          <p:nvPr/>
        </p:nvSpPr>
        <p:spPr bwMode="auto">
          <a:xfrm rot="16200000">
            <a:off x="1083469" y="3313906"/>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16" name="Text Box 88"/>
          <p:cNvSpPr txBox="1">
            <a:spLocks noChangeArrowheads="1"/>
          </p:cNvSpPr>
          <p:nvPr/>
        </p:nvSpPr>
        <p:spPr bwMode="auto">
          <a:xfrm>
            <a:off x="774700" y="4440238"/>
            <a:ext cx="2984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88217" name="Text Box 89"/>
          <p:cNvSpPr txBox="1">
            <a:spLocks noChangeArrowheads="1"/>
          </p:cNvSpPr>
          <p:nvPr/>
        </p:nvSpPr>
        <p:spPr bwMode="auto">
          <a:xfrm>
            <a:off x="769938" y="4030663"/>
            <a:ext cx="29845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8218" name="Text Box 90"/>
          <p:cNvSpPr txBox="1">
            <a:spLocks noChangeArrowheads="1"/>
          </p:cNvSpPr>
          <p:nvPr/>
        </p:nvSpPr>
        <p:spPr bwMode="auto">
          <a:xfrm>
            <a:off x="769938" y="2562225"/>
            <a:ext cx="328612" cy="38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900" i="1"/>
              <a:t>h</a:t>
            </a:r>
            <a:endParaRPr lang="en-US" altLang="zh-CN" sz="1900" i="1">
              <a:ea typeface="宋体" charset="-122"/>
            </a:endParaRPr>
          </a:p>
        </p:txBody>
      </p:sp>
      <p:sp>
        <p:nvSpPr>
          <p:cNvPr id="688219" name="Line 91"/>
          <p:cNvSpPr>
            <a:spLocks noChangeShapeType="1"/>
          </p:cNvSpPr>
          <p:nvPr/>
        </p:nvSpPr>
        <p:spPr bwMode="auto">
          <a:xfrm rot="16200000">
            <a:off x="1074738" y="3116262"/>
            <a:ext cx="0" cy="123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20" name="Text Box 92"/>
          <p:cNvSpPr txBox="1">
            <a:spLocks noChangeArrowheads="1"/>
          </p:cNvSpPr>
          <p:nvPr/>
        </p:nvSpPr>
        <p:spPr bwMode="auto">
          <a:xfrm>
            <a:off x="1811338" y="5008563"/>
            <a:ext cx="300037"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88221" name="Text Box 93"/>
          <p:cNvSpPr txBox="1">
            <a:spLocks noChangeArrowheads="1"/>
          </p:cNvSpPr>
          <p:nvPr/>
        </p:nvSpPr>
        <p:spPr bwMode="auto">
          <a:xfrm>
            <a:off x="769938" y="3651250"/>
            <a:ext cx="298450" cy="3222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88222" name="Line 94"/>
          <p:cNvSpPr>
            <a:spLocks noChangeShapeType="1"/>
          </p:cNvSpPr>
          <p:nvPr/>
        </p:nvSpPr>
        <p:spPr bwMode="auto">
          <a:xfrm>
            <a:off x="2903538" y="4886325"/>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23" name="Line 95"/>
          <p:cNvSpPr>
            <a:spLocks noChangeShapeType="1"/>
          </p:cNvSpPr>
          <p:nvPr/>
        </p:nvSpPr>
        <p:spPr bwMode="auto">
          <a:xfrm>
            <a:off x="1289050" y="4881563"/>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24" name="Line 96"/>
          <p:cNvSpPr>
            <a:spLocks noChangeShapeType="1"/>
          </p:cNvSpPr>
          <p:nvPr/>
        </p:nvSpPr>
        <p:spPr bwMode="auto">
          <a:xfrm rot="16200000">
            <a:off x="1073944" y="4698206"/>
            <a:ext cx="0" cy="122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25" name="Text Box 97"/>
          <p:cNvSpPr txBox="1">
            <a:spLocks noChangeArrowheads="1"/>
          </p:cNvSpPr>
          <p:nvPr/>
        </p:nvSpPr>
        <p:spPr bwMode="auto">
          <a:xfrm>
            <a:off x="2789238" y="4484688"/>
            <a:ext cx="706437"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i="1"/>
              <a:t>h</a:t>
            </a:r>
            <a:r>
              <a:rPr lang="de-DE" baseline="-25000"/>
              <a:t>B</a:t>
            </a:r>
            <a:r>
              <a:rPr lang="de-DE"/>
              <a:t>(</a:t>
            </a:r>
            <a:r>
              <a:rPr lang="de-DE" i="1"/>
              <a:t>w</a:t>
            </a:r>
            <a:r>
              <a:rPr lang="de-DE"/>
              <a:t>)</a:t>
            </a:r>
            <a:endParaRPr lang="en-US" altLang="zh-CN">
              <a:ea typeface="宋体" charset="-122"/>
            </a:endParaRPr>
          </a:p>
        </p:txBody>
      </p:sp>
      <p:sp>
        <p:nvSpPr>
          <p:cNvPr id="688226" name="Text Box 98"/>
          <p:cNvSpPr txBox="1">
            <a:spLocks noChangeArrowheads="1"/>
          </p:cNvSpPr>
          <p:nvPr/>
        </p:nvSpPr>
        <p:spPr bwMode="auto">
          <a:xfrm>
            <a:off x="2782888" y="4184650"/>
            <a:ext cx="706437"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i="1"/>
              <a:t>h</a:t>
            </a:r>
            <a:r>
              <a:rPr lang="de-DE" baseline="-25000"/>
              <a:t>A</a:t>
            </a:r>
            <a:r>
              <a:rPr lang="de-DE"/>
              <a:t>(</a:t>
            </a:r>
            <a:r>
              <a:rPr lang="de-DE" i="1"/>
              <a:t>w</a:t>
            </a:r>
            <a:r>
              <a:rPr lang="de-DE"/>
              <a:t>)</a:t>
            </a:r>
            <a:endParaRPr lang="en-US" altLang="zh-CN">
              <a:ea typeface="宋体" charset="-122"/>
            </a:endParaRPr>
          </a:p>
        </p:txBody>
      </p:sp>
      <p:sp>
        <p:nvSpPr>
          <p:cNvPr id="688227" name="Text Box 99"/>
          <p:cNvSpPr txBox="1">
            <a:spLocks noChangeArrowheads="1"/>
          </p:cNvSpPr>
          <p:nvPr/>
        </p:nvSpPr>
        <p:spPr bwMode="auto">
          <a:xfrm>
            <a:off x="6021388" y="4503738"/>
            <a:ext cx="706437"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i="1"/>
              <a:t>h</a:t>
            </a:r>
            <a:r>
              <a:rPr lang="de-DE" baseline="-25000"/>
              <a:t>B</a:t>
            </a:r>
            <a:r>
              <a:rPr lang="de-DE"/>
              <a:t>(</a:t>
            </a:r>
            <a:r>
              <a:rPr lang="de-DE" i="1"/>
              <a:t>w</a:t>
            </a:r>
            <a:r>
              <a:rPr lang="de-DE"/>
              <a:t>)</a:t>
            </a:r>
            <a:endParaRPr lang="en-US" altLang="zh-CN">
              <a:ea typeface="宋体" charset="-122"/>
            </a:endParaRPr>
          </a:p>
        </p:txBody>
      </p:sp>
      <p:sp>
        <p:nvSpPr>
          <p:cNvPr id="688228" name="Text Box 100"/>
          <p:cNvSpPr txBox="1">
            <a:spLocks noChangeArrowheads="1"/>
          </p:cNvSpPr>
          <p:nvPr/>
        </p:nvSpPr>
        <p:spPr bwMode="auto">
          <a:xfrm>
            <a:off x="6015038" y="4202113"/>
            <a:ext cx="706437"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i="1"/>
              <a:t>h</a:t>
            </a:r>
            <a:r>
              <a:rPr lang="de-DE" baseline="-25000"/>
              <a:t>A</a:t>
            </a:r>
            <a:r>
              <a:rPr lang="de-DE"/>
              <a:t>(</a:t>
            </a:r>
            <a:r>
              <a:rPr lang="de-DE" i="1"/>
              <a:t>w</a:t>
            </a:r>
            <a:r>
              <a:rPr lang="de-DE"/>
              <a:t>)</a:t>
            </a:r>
            <a:endParaRPr lang="en-US" altLang="zh-CN">
              <a:ea typeface="宋体" charset="-122"/>
            </a:endParaRPr>
          </a:p>
        </p:txBody>
      </p:sp>
      <p:sp>
        <p:nvSpPr>
          <p:cNvPr id="688229" name="Text Box 101"/>
          <p:cNvSpPr txBox="1">
            <a:spLocks noChangeArrowheads="1"/>
          </p:cNvSpPr>
          <p:nvPr/>
        </p:nvSpPr>
        <p:spPr bwMode="auto">
          <a:xfrm>
            <a:off x="6015038" y="3776663"/>
            <a:ext cx="71437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i="1"/>
              <a:t>h</a:t>
            </a:r>
            <a:r>
              <a:rPr lang="de-DE" baseline="-25000"/>
              <a:t>C</a:t>
            </a:r>
            <a:r>
              <a:rPr lang="de-DE"/>
              <a:t>(</a:t>
            </a:r>
            <a:r>
              <a:rPr lang="de-DE" i="1"/>
              <a:t>w</a:t>
            </a:r>
            <a:r>
              <a:rPr lang="de-DE"/>
              <a:t>)</a:t>
            </a:r>
            <a:endParaRPr lang="en-US" altLang="zh-CN">
              <a:ea typeface="宋体" charset="-122"/>
            </a:endParaRPr>
          </a:p>
        </p:txBody>
      </p:sp>
      <p:sp>
        <p:nvSpPr>
          <p:cNvPr id="688230" name="Rectangle 102" descr="Diagonal weit nach oben"/>
          <p:cNvSpPr>
            <a:spLocks noChangeArrowheads="1"/>
          </p:cNvSpPr>
          <p:nvPr/>
        </p:nvSpPr>
        <p:spPr bwMode="auto">
          <a:xfrm>
            <a:off x="5003800" y="2570163"/>
            <a:ext cx="1012825" cy="549275"/>
          </a:xfrm>
          <a:prstGeom prst="rect">
            <a:avLst/>
          </a:prstGeom>
          <a:pattFill prst="wdUpDiag">
            <a:fgClr>
              <a:schemeClr val="tx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231" name="Rectangle 103" descr="Diagonal weit nach oben"/>
          <p:cNvSpPr>
            <a:spLocks noChangeArrowheads="1"/>
          </p:cNvSpPr>
          <p:nvPr/>
        </p:nvSpPr>
        <p:spPr bwMode="auto">
          <a:xfrm>
            <a:off x="5210175" y="2976563"/>
            <a:ext cx="804863" cy="547687"/>
          </a:xfrm>
          <a:prstGeom prst="rect">
            <a:avLst/>
          </a:prstGeom>
          <a:pattFill prst="wdUpDiag">
            <a:fgClr>
              <a:schemeClr val="tx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232" name="Rectangle 104" descr="Diagonal weit nach oben"/>
          <p:cNvSpPr>
            <a:spLocks noChangeArrowheads="1"/>
          </p:cNvSpPr>
          <p:nvPr/>
        </p:nvSpPr>
        <p:spPr bwMode="auto">
          <a:xfrm>
            <a:off x="5408613" y="3381375"/>
            <a:ext cx="609600" cy="549275"/>
          </a:xfrm>
          <a:prstGeom prst="rect">
            <a:avLst/>
          </a:prstGeom>
          <a:pattFill prst="wdUpDiag">
            <a:fgClr>
              <a:schemeClr val="tx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233" name="Oval 105"/>
          <p:cNvSpPr>
            <a:spLocks noChangeArrowheads="1"/>
          </p:cNvSpPr>
          <p:nvPr/>
        </p:nvSpPr>
        <p:spPr bwMode="auto">
          <a:xfrm>
            <a:off x="4964113" y="3095625"/>
            <a:ext cx="61912" cy="60325"/>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234" name="Oval 106"/>
          <p:cNvSpPr>
            <a:spLocks noChangeArrowheads="1"/>
          </p:cNvSpPr>
          <p:nvPr/>
        </p:nvSpPr>
        <p:spPr bwMode="auto">
          <a:xfrm>
            <a:off x="5365750" y="3911600"/>
            <a:ext cx="61913" cy="60325"/>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235" name="Line 107"/>
          <p:cNvSpPr>
            <a:spLocks noChangeShapeType="1"/>
          </p:cNvSpPr>
          <p:nvPr/>
        </p:nvSpPr>
        <p:spPr bwMode="auto">
          <a:xfrm flipH="1" flipV="1">
            <a:off x="5453063" y="3392488"/>
            <a:ext cx="1779587" cy="233362"/>
          </a:xfrm>
          <a:prstGeom prst="line">
            <a:avLst/>
          </a:prstGeom>
          <a:noFill/>
          <a:ln w="571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36" name="Line 108"/>
          <p:cNvSpPr>
            <a:spLocks noChangeShapeType="1"/>
          </p:cNvSpPr>
          <p:nvPr/>
        </p:nvSpPr>
        <p:spPr bwMode="auto">
          <a:xfrm flipH="1">
            <a:off x="5222875" y="3382963"/>
            <a:ext cx="244475" cy="123825"/>
          </a:xfrm>
          <a:prstGeom prst="line">
            <a:avLst/>
          </a:prstGeom>
          <a:noFill/>
          <a:ln w="571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37" name="Line 109"/>
          <p:cNvSpPr>
            <a:spLocks noChangeShapeType="1"/>
          </p:cNvSpPr>
          <p:nvPr/>
        </p:nvSpPr>
        <p:spPr bwMode="auto">
          <a:xfrm rot="16200000">
            <a:off x="4377532" y="3515519"/>
            <a:ext cx="0" cy="122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38" name="Oval 110"/>
          <p:cNvSpPr>
            <a:spLocks noChangeArrowheads="1"/>
          </p:cNvSpPr>
          <p:nvPr/>
        </p:nvSpPr>
        <p:spPr bwMode="auto">
          <a:xfrm>
            <a:off x="5175250" y="3508375"/>
            <a:ext cx="61913" cy="60325"/>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239" name="Line 111"/>
          <p:cNvSpPr>
            <a:spLocks noChangeShapeType="1"/>
          </p:cNvSpPr>
          <p:nvPr/>
        </p:nvSpPr>
        <p:spPr bwMode="auto">
          <a:xfrm flipH="1">
            <a:off x="5040313" y="2468563"/>
            <a:ext cx="1401762" cy="612775"/>
          </a:xfrm>
          <a:prstGeom prst="line">
            <a:avLst/>
          </a:prstGeom>
          <a:noFill/>
          <a:ln w="571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8240" name="Rectangle 112"/>
          <p:cNvSpPr>
            <a:spLocks noChangeArrowheads="1"/>
          </p:cNvSpPr>
          <p:nvPr/>
        </p:nvSpPr>
        <p:spPr bwMode="auto">
          <a:xfrm>
            <a:off x="6559550" y="1663700"/>
            <a:ext cx="619125" cy="183197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241" name="Text Box 113"/>
          <p:cNvSpPr txBox="1">
            <a:spLocks noChangeArrowheads="1"/>
          </p:cNvSpPr>
          <p:nvPr/>
        </p:nvSpPr>
        <p:spPr bwMode="auto">
          <a:xfrm>
            <a:off x="6381750" y="2349500"/>
            <a:ext cx="536575" cy="2603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7170" tIns="11434" rIns="57170" bIns="1143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500"/>
              <a:t>3 x 9</a:t>
            </a:r>
            <a:endParaRPr lang="en-US" altLang="zh-CN" sz="1500">
              <a:ea typeface="宋体" charset="-122"/>
            </a:endParaRPr>
          </a:p>
        </p:txBody>
      </p:sp>
      <p:sp>
        <p:nvSpPr>
          <p:cNvPr id="688242" name="Rectangle 114"/>
          <p:cNvSpPr>
            <a:spLocks noChangeArrowheads="1"/>
          </p:cNvSpPr>
          <p:nvPr/>
        </p:nvSpPr>
        <p:spPr bwMode="auto">
          <a:xfrm>
            <a:off x="7478713" y="2592388"/>
            <a:ext cx="820737" cy="143033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243" name="Text Box 115"/>
          <p:cNvSpPr txBox="1">
            <a:spLocks noChangeArrowheads="1"/>
          </p:cNvSpPr>
          <p:nvPr/>
        </p:nvSpPr>
        <p:spPr bwMode="auto">
          <a:xfrm>
            <a:off x="7234238" y="3568700"/>
            <a:ext cx="531812" cy="2587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7170" tIns="11434" rIns="57170" bIns="1143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500"/>
              <a:t>4 x 7</a:t>
            </a:r>
            <a:endParaRPr lang="en-US" altLang="zh-CN" sz="1500">
              <a:ea typeface="宋体" charset="-122"/>
            </a:endParaRPr>
          </a:p>
        </p:txBody>
      </p:sp>
      <p:sp>
        <p:nvSpPr>
          <p:cNvPr id="688244" name="Rectangle 116"/>
          <p:cNvSpPr>
            <a:spLocks noChangeArrowheads="1"/>
          </p:cNvSpPr>
          <p:nvPr/>
        </p:nvSpPr>
        <p:spPr bwMode="auto">
          <a:xfrm>
            <a:off x="7497763" y="4476750"/>
            <a:ext cx="1016000" cy="103187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8245" name="Text Box 117"/>
          <p:cNvSpPr txBox="1">
            <a:spLocks noChangeArrowheads="1"/>
          </p:cNvSpPr>
          <p:nvPr/>
        </p:nvSpPr>
        <p:spPr bwMode="auto">
          <a:xfrm>
            <a:off x="7173913" y="4360863"/>
            <a:ext cx="531812" cy="2587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7170" tIns="11434" rIns="57170" bIns="1143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500"/>
              <a:t>5 x 5</a:t>
            </a:r>
            <a:endParaRPr lang="en-US" altLang="zh-CN" sz="1500">
              <a:ea typeface="宋体" charset="-122"/>
            </a:endParaRPr>
          </a:p>
        </p:txBody>
      </p:sp>
      <p:sp>
        <p:nvSpPr>
          <p:cNvPr id="688246" name="Text Box 118"/>
          <p:cNvSpPr txBox="1">
            <a:spLocks noChangeArrowheads="1"/>
          </p:cNvSpPr>
          <p:nvPr/>
        </p:nvSpPr>
        <p:spPr bwMode="auto">
          <a:xfrm>
            <a:off x="4067175" y="3224213"/>
            <a:ext cx="298450" cy="3222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8</a:t>
            </a:r>
            <a:endParaRPr lang="en-US" altLang="zh-CN" sz="1500">
              <a:ea typeface="宋体" charset="-122"/>
            </a:endParaRPr>
          </a:p>
        </p:txBody>
      </p:sp>
      <p:sp>
        <p:nvSpPr>
          <p:cNvPr id="688247" name="Text Box 119"/>
          <p:cNvSpPr txBox="1">
            <a:spLocks noChangeArrowheads="1"/>
          </p:cNvSpPr>
          <p:nvPr/>
        </p:nvSpPr>
        <p:spPr bwMode="auto">
          <a:xfrm>
            <a:off x="769938" y="3224213"/>
            <a:ext cx="298450" cy="3222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8</a:t>
            </a:r>
            <a:endParaRPr lang="en-US" altLang="zh-CN" sz="1500">
              <a:ea typeface="宋体" charset="-122"/>
            </a:endParaRPr>
          </a:p>
        </p:txBody>
      </p:sp>
      <p:sp>
        <p:nvSpPr>
          <p:cNvPr id="688249" name="AutoShape 121"/>
          <p:cNvSpPr>
            <a:spLocks noChangeArrowheads="1"/>
          </p:cNvSpPr>
          <p:nvPr/>
        </p:nvSpPr>
        <p:spPr bwMode="auto">
          <a:xfrm>
            <a:off x="3562350" y="3524250"/>
            <a:ext cx="317500" cy="592138"/>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p>
            <a:endParaRPr lang="en-US"/>
          </a:p>
        </p:txBody>
      </p:sp>
      <p:sp>
        <p:nvSpPr>
          <p:cNvPr id="688250" name="Oval 122"/>
          <p:cNvSpPr>
            <a:spLocks noChangeArrowheads="1"/>
          </p:cNvSpPr>
          <p:nvPr/>
        </p:nvSpPr>
        <p:spPr bwMode="auto">
          <a:xfrm>
            <a:off x="6721475" y="4176713"/>
            <a:ext cx="2243138" cy="1773237"/>
          </a:xfrm>
          <a:prstGeom prst="ellipse">
            <a:avLst/>
          </a:prstGeom>
          <a:noFill/>
          <a:ln w="19050"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688251" name="Text Box 123"/>
          <p:cNvSpPr txBox="1">
            <a:spLocks noChangeArrowheads="1"/>
          </p:cNvSpPr>
          <p:nvPr/>
        </p:nvSpPr>
        <p:spPr bwMode="auto">
          <a:xfrm>
            <a:off x="4614863" y="5764213"/>
            <a:ext cx="3151187" cy="630237"/>
          </a:xfrm>
          <a:prstGeom prst="rect">
            <a:avLst/>
          </a:prstGeom>
          <a:solidFill>
            <a:srgbClr val="CCCC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r>
              <a:rPr lang="en-US" altLang="zh-CN">
                <a:ea typeface="宋体" charset="-122"/>
              </a:rPr>
              <a:t>Minimimum top-level floorplan</a:t>
            </a:r>
          </a:p>
          <a:p>
            <a:r>
              <a:rPr lang="en-US" altLang="zh-CN">
                <a:ea typeface="宋体" charset="-122"/>
              </a:rPr>
              <a:t>with vertical composition</a:t>
            </a:r>
          </a:p>
        </p:txBody>
      </p:sp>
      <p:sp>
        <p:nvSpPr>
          <p:cNvPr id="688254" name="Text Box 126"/>
          <p:cNvSpPr txBox="1">
            <a:spLocks noChangeArrowheads="1"/>
          </p:cNvSpPr>
          <p:nvPr/>
        </p:nvSpPr>
        <p:spPr bwMode="auto">
          <a:xfrm>
            <a:off x="755650" y="1284288"/>
            <a:ext cx="7777163" cy="344487"/>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algn="l" defTabSz="871538">
              <a:defRPr>
                <a:solidFill>
                  <a:schemeClr val="tx1"/>
                </a:solidFill>
                <a:latin typeface="Arial" charset="0"/>
              </a:defRPr>
            </a:lvl1pPr>
            <a:lvl2pPr marL="436563" algn="l" defTabSz="871538">
              <a:defRPr>
                <a:solidFill>
                  <a:schemeClr val="tx1"/>
                </a:solidFill>
                <a:latin typeface="Arial" charset="0"/>
              </a:defRPr>
            </a:lvl2pPr>
            <a:lvl3pPr marL="871538" algn="l" defTabSz="871538">
              <a:defRPr>
                <a:solidFill>
                  <a:schemeClr val="tx1"/>
                </a:solidFill>
                <a:latin typeface="Arial" charset="0"/>
              </a:defRPr>
            </a:lvl3pPr>
            <a:lvl4pPr marL="1309688" algn="l" defTabSz="871538">
              <a:defRPr>
                <a:solidFill>
                  <a:schemeClr val="tx1"/>
                </a:solidFill>
                <a:latin typeface="Arial" charset="0"/>
              </a:defRPr>
            </a:lvl4pPr>
            <a:lvl5pPr marL="1746250" algn="l" defTabSz="871538">
              <a:defRPr>
                <a:solidFill>
                  <a:schemeClr val="tx1"/>
                </a:solidFill>
                <a:latin typeface="Arial" charset="0"/>
              </a:defRPr>
            </a:lvl5pPr>
            <a:lvl6pPr marL="2203450" defTabSz="871538" fontAlgn="base">
              <a:spcBef>
                <a:spcPct val="0"/>
              </a:spcBef>
              <a:spcAft>
                <a:spcPct val="0"/>
              </a:spcAft>
              <a:defRPr>
                <a:solidFill>
                  <a:schemeClr val="tx1"/>
                </a:solidFill>
                <a:latin typeface="Arial" charset="0"/>
              </a:defRPr>
            </a:lvl6pPr>
            <a:lvl7pPr marL="2660650" defTabSz="871538" fontAlgn="base">
              <a:spcBef>
                <a:spcPct val="0"/>
              </a:spcBef>
              <a:spcAft>
                <a:spcPct val="0"/>
              </a:spcAft>
              <a:defRPr>
                <a:solidFill>
                  <a:schemeClr val="tx1"/>
                </a:solidFill>
                <a:latin typeface="Arial" charset="0"/>
              </a:defRPr>
            </a:lvl7pPr>
            <a:lvl8pPr marL="3117850" defTabSz="871538" fontAlgn="base">
              <a:spcBef>
                <a:spcPct val="0"/>
              </a:spcBef>
              <a:spcAft>
                <a:spcPct val="0"/>
              </a:spcAft>
              <a:defRPr>
                <a:solidFill>
                  <a:schemeClr val="tx1"/>
                </a:solidFill>
                <a:latin typeface="Arial" charset="0"/>
              </a:defRPr>
            </a:lvl8pPr>
            <a:lvl9pPr marL="3575050" defTabSz="871538" fontAlgn="base">
              <a:spcBef>
                <a:spcPct val="0"/>
              </a:spcBef>
              <a:spcAft>
                <a:spcPct val="0"/>
              </a:spcAft>
              <a:defRPr>
                <a:solidFill>
                  <a:schemeClr val="tx1"/>
                </a:solidFill>
                <a:latin typeface="Arial" charset="0"/>
              </a:defRPr>
            </a:lvl9pPr>
          </a:lstStyle>
          <a:p>
            <a:pPr>
              <a:spcBef>
                <a:spcPct val="50000"/>
              </a:spcBef>
            </a:pPr>
            <a:r>
              <a:rPr lang="de-DE"/>
              <a:t>Step 2:   </a:t>
            </a:r>
            <a:r>
              <a:rPr lang="en-US" altLang="zh-CN">
                <a:ea typeface="宋体" charset="-122"/>
                <a:sym typeface="Symbol" pitchFamily="18" charset="2"/>
              </a:rPr>
              <a:t>Determine the shape function of the top-level floorplan (vertical)</a:t>
            </a:r>
            <a:endParaRPr lang="de-DE">
              <a:sym typeface="Symbol" pitchFamily="18" charset="2"/>
            </a:endParaRPr>
          </a:p>
        </p:txBody>
      </p:sp>
    </p:spTree>
    <p:extLst>
      <p:ext uri="{BB962C8B-B14F-4D97-AF65-F5344CB8AC3E}">
        <p14:creationId xmlns:p14="http://schemas.microsoft.com/office/powerpoint/2010/main" val="10289506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lide Number Placeholder 3"/>
          <p:cNvSpPr>
            <a:spLocks noGrp="1"/>
          </p:cNvSpPr>
          <p:nvPr>
            <p:ph type="sldNum" sz="quarter" idx="10"/>
          </p:nvPr>
        </p:nvSpPr>
        <p:spPr/>
        <p:txBody>
          <a:bodyPr/>
          <a:lstStyle/>
          <a:p>
            <a:fld id="{DB4C1E2C-A4F5-4478-B0B2-70FB90D92894}" type="slidenum">
              <a:rPr lang="en-US" altLang="de-DE"/>
              <a:pPr/>
              <a:t>34</a:t>
            </a:fld>
            <a:endParaRPr lang="en-US" altLang="de-DE"/>
          </a:p>
        </p:txBody>
      </p:sp>
      <p:sp>
        <p:nvSpPr>
          <p:cNvPr id="698422" name="Rectangle 54"/>
          <p:cNvSpPr>
            <a:spLocks noChangeArrowheads="1"/>
          </p:cNvSpPr>
          <p:nvPr/>
        </p:nvSpPr>
        <p:spPr bwMode="auto">
          <a:xfrm>
            <a:off x="8188325" y="3875088"/>
            <a:ext cx="765175" cy="1277937"/>
          </a:xfrm>
          <a:prstGeom prst="rect">
            <a:avLst/>
          </a:prstGeom>
          <a:solidFill>
            <a:srgbClr val="808080"/>
          </a:solidFill>
          <a:ln w="0">
            <a:solidFill>
              <a:srgbClr val="808080"/>
            </a:solidFill>
            <a:miter lim="800000"/>
            <a:headEnd/>
            <a:tailEnd/>
          </a:ln>
        </p:spPr>
        <p:txBody>
          <a:bodyPr/>
          <a:lstStyle/>
          <a:p>
            <a:endParaRPr lang="en-US"/>
          </a:p>
        </p:txBody>
      </p:sp>
      <p:sp>
        <p:nvSpPr>
          <p:cNvPr id="698423" name="Rectangle 55"/>
          <p:cNvSpPr>
            <a:spLocks noChangeArrowheads="1"/>
          </p:cNvSpPr>
          <p:nvPr/>
        </p:nvSpPr>
        <p:spPr bwMode="auto">
          <a:xfrm>
            <a:off x="8188325" y="3873500"/>
            <a:ext cx="765175" cy="1277938"/>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8424" name="Rectangle 56"/>
          <p:cNvSpPr>
            <a:spLocks noChangeArrowheads="1"/>
          </p:cNvSpPr>
          <p:nvPr/>
        </p:nvSpPr>
        <p:spPr bwMode="auto">
          <a:xfrm>
            <a:off x="7680325" y="4132263"/>
            <a:ext cx="511175" cy="1020762"/>
          </a:xfrm>
          <a:prstGeom prst="rect">
            <a:avLst/>
          </a:prstGeom>
          <a:solidFill>
            <a:srgbClr val="BFBFBF"/>
          </a:solidFill>
          <a:ln w="0">
            <a:solidFill>
              <a:srgbClr val="BFBFBF"/>
            </a:solidFill>
            <a:miter lim="800000"/>
            <a:headEnd/>
            <a:tailEnd/>
          </a:ln>
        </p:spPr>
        <p:txBody>
          <a:bodyPr/>
          <a:lstStyle/>
          <a:p>
            <a:endParaRPr lang="en-US"/>
          </a:p>
        </p:txBody>
      </p:sp>
      <p:sp>
        <p:nvSpPr>
          <p:cNvPr id="698425" name="Rectangle 57"/>
          <p:cNvSpPr>
            <a:spLocks noChangeArrowheads="1"/>
          </p:cNvSpPr>
          <p:nvPr/>
        </p:nvSpPr>
        <p:spPr bwMode="auto">
          <a:xfrm>
            <a:off x="7680325" y="4132263"/>
            <a:ext cx="511175" cy="1020762"/>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8426" name="Rectangle 58"/>
          <p:cNvSpPr>
            <a:spLocks noChangeArrowheads="1"/>
          </p:cNvSpPr>
          <p:nvPr/>
        </p:nvSpPr>
        <p:spPr bwMode="auto">
          <a:xfrm>
            <a:off x="7675563" y="3870325"/>
            <a:ext cx="1279525" cy="1284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8428" name="Text Box 60"/>
          <p:cNvSpPr txBox="1">
            <a:spLocks noChangeArrowheads="1"/>
          </p:cNvSpPr>
          <p:nvPr/>
        </p:nvSpPr>
        <p:spPr bwMode="auto">
          <a:xfrm>
            <a:off x="7397750" y="5257800"/>
            <a:ext cx="663575" cy="354013"/>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a:solidFill>
                  <a:srgbClr val="333399"/>
                </a:solidFill>
              </a:rPr>
              <a:t>2 x 4</a:t>
            </a:r>
          </a:p>
        </p:txBody>
      </p:sp>
      <p:sp>
        <p:nvSpPr>
          <p:cNvPr id="698429" name="Text Box 61"/>
          <p:cNvSpPr txBox="1">
            <a:spLocks noChangeArrowheads="1"/>
          </p:cNvSpPr>
          <p:nvPr/>
        </p:nvSpPr>
        <p:spPr bwMode="auto">
          <a:xfrm>
            <a:off x="8270875" y="5257800"/>
            <a:ext cx="663575" cy="354013"/>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a:solidFill>
                  <a:srgbClr val="006600"/>
                </a:solidFill>
              </a:rPr>
              <a:t>3 x 5</a:t>
            </a:r>
          </a:p>
        </p:txBody>
      </p:sp>
      <p:sp>
        <p:nvSpPr>
          <p:cNvPr id="698430" name="Text Box 62"/>
          <p:cNvSpPr txBox="1">
            <a:spLocks noChangeArrowheads="1"/>
          </p:cNvSpPr>
          <p:nvPr/>
        </p:nvSpPr>
        <p:spPr bwMode="auto">
          <a:xfrm>
            <a:off x="8194675" y="3275013"/>
            <a:ext cx="663575" cy="354012"/>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a:t>5 x 5</a:t>
            </a:r>
          </a:p>
        </p:txBody>
      </p:sp>
      <p:sp>
        <p:nvSpPr>
          <p:cNvPr id="698431" name="Line 63"/>
          <p:cNvSpPr>
            <a:spLocks noChangeShapeType="1"/>
          </p:cNvSpPr>
          <p:nvPr/>
        </p:nvSpPr>
        <p:spPr bwMode="auto">
          <a:xfrm>
            <a:off x="8497888" y="3630613"/>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47" name="Text Box 79"/>
          <p:cNvSpPr txBox="1">
            <a:spLocks noChangeArrowheads="1"/>
          </p:cNvSpPr>
          <p:nvPr/>
        </p:nvSpPr>
        <p:spPr bwMode="auto">
          <a:xfrm>
            <a:off x="755650" y="1284288"/>
            <a:ext cx="7777163" cy="344487"/>
          </a:xfrm>
          <a:prstGeom prst="rect">
            <a:avLst/>
          </a:prstGeom>
          <a:noFill/>
          <a:ln>
            <a:noFill/>
          </a:ln>
          <a:effectLst/>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algn="l" defTabSz="871538">
              <a:defRPr>
                <a:solidFill>
                  <a:schemeClr val="tx1"/>
                </a:solidFill>
                <a:latin typeface="Arial" charset="0"/>
              </a:defRPr>
            </a:lvl1pPr>
            <a:lvl2pPr marL="436563" algn="l" defTabSz="871538">
              <a:defRPr>
                <a:solidFill>
                  <a:schemeClr val="tx1"/>
                </a:solidFill>
                <a:latin typeface="Arial" charset="0"/>
              </a:defRPr>
            </a:lvl2pPr>
            <a:lvl3pPr marL="871538" algn="l" defTabSz="871538">
              <a:defRPr>
                <a:solidFill>
                  <a:schemeClr val="tx1"/>
                </a:solidFill>
                <a:latin typeface="Arial" charset="0"/>
              </a:defRPr>
            </a:lvl3pPr>
            <a:lvl4pPr marL="1309688" algn="l" defTabSz="871538">
              <a:defRPr>
                <a:solidFill>
                  <a:schemeClr val="tx1"/>
                </a:solidFill>
                <a:latin typeface="Arial" charset="0"/>
              </a:defRPr>
            </a:lvl4pPr>
            <a:lvl5pPr marL="1746250" algn="l" defTabSz="871538">
              <a:defRPr>
                <a:solidFill>
                  <a:schemeClr val="tx1"/>
                </a:solidFill>
                <a:latin typeface="Arial" charset="0"/>
              </a:defRPr>
            </a:lvl5pPr>
            <a:lvl6pPr marL="2203450" defTabSz="871538" fontAlgn="base">
              <a:spcBef>
                <a:spcPct val="0"/>
              </a:spcBef>
              <a:spcAft>
                <a:spcPct val="0"/>
              </a:spcAft>
              <a:defRPr>
                <a:solidFill>
                  <a:schemeClr val="tx1"/>
                </a:solidFill>
                <a:latin typeface="Arial" charset="0"/>
              </a:defRPr>
            </a:lvl6pPr>
            <a:lvl7pPr marL="2660650" defTabSz="871538" fontAlgn="base">
              <a:spcBef>
                <a:spcPct val="0"/>
              </a:spcBef>
              <a:spcAft>
                <a:spcPct val="0"/>
              </a:spcAft>
              <a:defRPr>
                <a:solidFill>
                  <a:schemeClr val="tx1"/>
                </a:solidFill>
                <a:latin typeface="Arial" charset="0"/>
              </a:defRPr>
            </a:lvl7pPr>
            <a:lvl8pPr marL="3117850" defTabSz="871538" fontAlgn="base">
              <a:spcBef>
                <a:spcPct val="0"/>
              </a:spcBef>
              <a:spcAft>
                <a:spcPct val="0"/>
              </a:spcAft>
              <a:defRPr>
                <a:solidFill>
                  <a:schemeClr val="tx1"/>
                </a:solidFill>
                <a:latin typeface="Arial" charset="0"/>
              </a:defRPr>
            </a:lvl8pPr>
            <a:lvl9pPr marL="3575050" defTabSz="871538" fontAlgn="base">
              <a:spcBef>
                <a:spcPct val="0"/>
              </a:spcBef>
              <a:spcAft>
                <a:spcPct val="0"/>
              </a:spcAft>
              <a:defRPr>
                <a:solidFill>
                  <a:schemeClr val="tx1"/>
                </a:solidFill>
                <a:latin typeface="Arial" charset="0"/>
              </a:defRPr>
            </a:lvl9pPr>
          </a:lstStyle>
          <a:p>
            <a:pPr>
              <a:spcBef>
                <a:spcPct val="50000"/>
              </a:spcBef>
            </a:pPr>
            <a:r>
              <a:rPr lang="de-DE"/>
              <a:t>Step 3:   </a:t>
            </a:r>
            <a:r>
              <a:rPr lang="en-US" altLang="zh-CN">
                <a:ea typeface="宋体" charset="-122"/>
                <a:sym typeface="Symbol" pitchFamily="18" charset="2"/>
              </a:rPr>
              <a:t>Find the individual blocks’ dimensions and locations</a:t>
            </a:r>
            <a:endParaRPr lang="de-DE">
              <a:sym typeface="Symbol" pitchFamily="18" charset="2"/>
            </a:endParaRPr>
          </a:p>
        </p:txBody>
      </p:sp>
      <p:grpSp>
        <p:nvGrpSpPr>
          <p:cNvPr id="698506" name="Group 138"/>
          <p:cNvGrpSpPr>
            <a:grpSpLocks/>
          </p:cNvGrpSpPr>
          <p:nvPr/>
        </p:nvGrpSpPr>
        <p:grpSpPr bwMode="auto">
          <a:xfrm>
            <a:off x="703263" y="2035175"/>
            <a:ext cx="6478587" cy="3427413"/>
            <a:chOff x="443" y="1282"/>
            <a:chExt cx="4081" cy="2159"/>
          </a:xfrm>
        </p:grpSpPr>
        <p:sp>
          <p:nvSpPr>
            <p:cNvPr id="698427" name="Line 59"/>
            <p:cNvSpPr>
              <a:spLocks noChangeShapeType="1"/>
            </p:cNvSpPr>
            <p:nvPr/>
          </p:nvSpPr>
          <p:spPr bwMode="auto">
            <a:xfrm>
              <a:off x="4200" y="2785"/>
              <a:ext cx="0" cy="19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32" name="Rectangle 64"/>
            <p:cNvSpPr>
              <a:spLocks noChangeArrowheads="1"/>
            </p:cNvSpPr>
            <p:nvPr/>
          </p:nvSpPr>
          <p:spPr bwMode="auto">
            <a:xfrm>
              <a:off x="4143" y="2744"/>
              <a:ext cx="94"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8439" name="Rectangle 71"/>
            <p:cNvSpPr>
              <a:spLocks noChangeArrowheads="1"/>
            </p:cNvSpPr>
            <p:nvPr/>
          </p:nvSpPr>
          <p:spPr bwMode="auto">
            <a:xfrm>
              <a:off x="4105" y="2792"/>
              <a:ext cx="82" cy="167"/>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8448" name="Rectangle 80"/>
            <p:cNvSpPr>
              <a:spLocks noChangeArrowheads="1"/>
            </p:cNvSpPr>
            <p:nvPr/>
          </p:nvSpPr>
          <p:spPr bwMode="auto">
            <a:xfrm>
              <a:off x="1939" y="1588"/>
              <a:ext cx="521" cy="1123"/>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8449" name="Freeform 81"/>
            <p:cNvSpPr>
              <a:spLocks/>
            </p:cNvSpPr>
            <p:nvPr/>
          </p:nvSpPr>
          <p:spPr bwMode="auto">
            <a:xfrm>
              <a:off x="1013" y="1312"/>
              <a:ext cx="966" cy="1563"/>
            </a:xfrm>
            <a:custGeom>
              <a:avLst/>
              <a:gdLst>
                <a:gd name="T0" fmla="*/ 913 w 913"/>
                <a:gd name="T1" fmla="*/ 868 h 1476"/>
                <a:gd name="T2" fmla="*/ 913 w 913"/>
                <a:gd name="T3" fmla="*/ 1476 h 1476"/>
                <a:gd name="T4" fmla="*/ 304 w 913"/>
                <a:gd name="T5" fmla="*/ 1476 h 1476"/>
                <a:gd name="T6" fmla="*/ 304 w 913"/>
                <a:gd name="T7" fmla="*/ 1181 h 1476"/>
                <a:gd name="T8" fmla="*/ 0 w 913"/>
                <a:gd name="T9" fmla="*/ 1181 h 1476"/>
                <a:gd name="T10" fmla="*/ 0 w 913"/>
                <a:gd name="T11" fmla="*/ 0 h 1476"/>
                <a:gd name="T12" fmla="*/ 913 w 913"/>
                <a:gd name="T13" fmla="*/ 0 h 1476"/>
                <a:gd name="T14" fmla="*/ 913 w 913"/>
                <a:gd name="T15" fmla="*/ 868 h 14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13" h="1476">
                  <a:moveTo>
                    <a:pt x="913" y="868"/>
                  </a:moveTo>
                  <a:lnTo>
                    <a:pt x="913" y="1476"/>
                  </a:lnTo>
                  <a:lnTo>
                    <a:pt x="304" y="1476"/>
                  </a:lnTo>
                  <a:lnTo>
                    <a:pt x="304" y="1181"/>
                  </a:lnTo>
                  <a:lnTo>
                    <a:pt x="0" y="1181"/>
                  </a:lnTo>
                  <a:lnTo>
                    <a:pt x="0" y="0"/>
                  </a:lnTo>
                  <a:lnTo>
                    <a:pt x="913" y="0"/>
                  </a:lnTo>
                  <a:lnTo>
                    <a:pt x="913" y="868"/>
                  </a:lnTo>
                  <a:close/>
                </a:path>
              </a:pathLst>
            </a:custGeom>
            <a:solidFill>
              <a:srgbClr val="BFBFBF"/>
            </a:solidFill>
            <a:ln w="0">
              <a:solidFill>
                <a:srgbClr val="BFBFBF"/>
              </a:solidFill>
              <a:prstDash val="solid"/>
              <a:round/>
              <a:headEnd/>
              <a:tailEnd/>
            </a:ln>
          </p:spPr>
          <p:txBody>
            <a:bodyPr/>
            <a:lstStyle/>
            <a:p>
              <a:endParaRPr lang="en-US"/>
            </a:p>
          </p:txBody>
        </p:sp>
        <p:sp>
          <p:nvSpPr>
            <p:cNvPr id="698450" name="Freeform 82"/>
            <p:cNvSpPr>
              <a:spLocks/>
            </p:cNvSpPr>
            <p:nvPr/>
          </p:nvSpPr>
          <p:spPr bwMode="auto">
            <a:xfrm>
              <a:off x="1013" y="1312"/>
              <a:ext cx="966" cy="1563"/>
            </a:xfrm>
            <a:custGeom>
              <a:avLst/>
              <a:gdLst>
                <a:gd name="T0" fmla="*/ 913 w 913"/>
                <a:gd name="T1" fmla="*/ 1476 h 1476"/>
                <a:gd name="T2" fmla="*/ 304 w 913"/>
                <a:gd name="T3" fmla="*/ 1476 h 1476"/>
                <a:gd name="T4" fmla="*/ 304 w 913"/>
                <a:gd name="T5" fmla="*/ 1181 h 1476"/>
                <a:gd name="T6" fmla="*/ 0 w 913"/>
                <a:gd name="T7" fmla="*/ 1181 h 1476"/>
                <a:gd name="T8" fmla="*/ 0 w 913"/>
                <a:gd name="T9" fmla="*/ 0 h 1476"/>
              </a:gdLst>
              <a:ahLst/>
              <a:cxnLst>
                <a:cxn ang="0">
                  <a:pos x="T0" y="T1"/>
                </a:cxn>
                <a:cxn ang="0">
                  <a:pos x="T2" y="T3"/>
                </a:cxn>
                <a:cxn ang="0">
                  <a:pos x="T4" y="T5"/>
                </a:cxn>
                <a:cxn ang="0">
                  <a:pos x="T6" y="T7"/>
                </a:cxn>
                <a:cxn ang="0">
                  <a:pos x="T8" y="T9"/>
                </a:cxn>
              </a:cxnLst>
              <a:rect l="0" t="0" r="r" b="b"/>
              <a:pathLst>
                <a:path w="913" h="1476">
                  <a:moveTo>
                    <a:pt x="913" y="1476"/>
                  </a:moveTo>
                  <a:lnTo>
                    <a:pt x="304" y="1476"/>
                  </a:lnTo>
                  <a:lnTo>
                    <a:pt x="304" y="1181"/>
                  </a:lnTo>
                  <a:lnTo>
                    <a:pt x="0" y="1181"/>
                  </a:lnTo>
                  <a:lnTo>
                    <a:pt x="0" y="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8451" name="Freeform 83"/>
            <p:cNvSpPr>
              <a:spLocks/>
            </p:cNvSpPr>
            <p:nvPr/>
          </p:nvSpPr>
          <p:spPr bwMode="auto">
            <a:xfrm>
              <a:off x="1174" y="1586"/>
              <a:ext cx="805" cy="1128"/>
            </a:xfrm>
            <a:custGeom>
              <a:avLst/>
              <a:gdLst>
                <a:gd name="T0" fmla="*/ 760 w 760"/>
                <a:gd name="T1" fmla="*/ 1065 h 1065"/>
                <a:gd name="T2" fmla="*/ 760 w 760"/>
                <a:gd name="T3" fmla="*/ 0 h 1065"/>
                <a:gd name="T4" fmla="*/ 0 w 760"/>
                <a:gd name="T5" fmla="*/ 0 h 1065"/>
                <a:gd name="T6" fmla="*/ 0 w 760"/>
                <a:gd name="T7" fmla="*/ 761 h 1065"/>
                <a:gd name="T8" fmla="*/ 304 w 760"/>
                <a:gd name="T9" fmla="*/ 761 h 1065"/>
                <a:gd name="T10" fmla="*/ 304 w 760"/>
                <a:gd name="T11" fmla="*/ 1065 h 1065"/>
                <a:gd name="T12" fmla="*/ 760 w 760"/>
                <a:gd name="T13" fmla="*/ 1065 h 1065"/>
              </a:gdLst>
              <a:ahLst/>
              <a:cxnLst>
                <a:cxn ang="0">
                  <a:pos x="T0" y="T1"/>
                </a:cxn>
                <a:cxn ang="0">
                  <a:pos x="T2" y="T3"/>
                </a:cxn>
                <a:cxn ang="0">
                  <a:pos x="T4" y="T5"/>
                </a:cxn>
                <a:cxn ang="0">
                  <a:pos x="T6" y="T7"/>
                </a:cxn>
                <a:cxn ang="0">
                  <a:pos x="T8" y="T9"/>
                </a:cxn>
                <a:cxn ang="0">
                  <a:pos x="T10" y="T11"/>
                </a:cxn>
                <a:cxn ang="0">
                  <a:pos x="T12" y="T13"/>
                </a:cxn>
              </a:cxnLst>
              <a:rect l="0" t="0" r="r" b="b"/>
              <a:pathLst>
                <a:path w="760" h="1065">
                  <a:moveTo>
                    <a:pt x="760" y="1065"/>
                  </a:moveTo>
                  <a:lnTo>
                    <a:pt x="760" y="0"/>
                  </a:lnTo>
                  <a:lnTo>
                    <a:pt x="0" y="0"/>
                  </a:lnTo>
                  <a:lnTo>
                    <a:pt x="0" y="761"/>
                  </a:lnTo>
                  <a:lnTo>
                    <a:pt x="304" y="761"/>
                  </a:lnTo>
                  <a:lnTo>
                    <a:pt x="304" y="1065"/>
                  </a:lnTo>
                  <a:lnTo>
                    <a:pt x="760" y="1065"/>
                  </a:lnTo>
                  <a:close/>
                </a:path>
              </a:pathLst>
            </a:custGeom>
            <a:solidFill>
              <a:srgbClr val="808080"/>
            </a:solidFill>
            <a:ln w="0">
              <a:solidFill>
                <a:srgbClr val="808080"/>
              </a:solidFill>
              <a:prstDash val="solid"/>
              <a:round/>
              <a:headEnd/>
              <a:tailEnd/>
            </a:ln>
          </p:spPr>
          <p:txBody>
            <a:bodyPr/>
            <a:lstStyle/>
            <a:p>
              <a:endParaRPr lang="en-US"/>
            </a:p>
          </p:txBody>
        </p:sp>
        <p:sp>
          <p:nvSpPr>
            <p:cNvPr id="698452" name="Freeform 84"/>
            <p:cNvSpPr>
              <a:spLocks/>
            </p:cNvSpPr>
            <p:nvPr/>
          </p:nvSpPr>
          <p:spPr bwMode="auto">
            <a:xfrm>
              <a:off x="1174" y="1586"/>
              <a:ext cx="805" cy="1128"/>
            </a:xfrm>
            <a:custGeom>
              <a:avLst/>
              <a:gdLst>
                <a:gd name="T0" fmla="*/ 0 w 760"/>
                <a:gd name="T1" fmla="*/ 0 h 1065"/>
                <a:gd name="T2" fmla="*/ 0 w 760"/>
                <a:gd name="T3" fmla="*/ 761 h 1065"/>
                <a:gd name="T4" fmla="*/ 304 w 760"/>
                <a:gd name="T5" fmla="*/ 761 h 1065"/>
                <a:gd name="T6" fmla="*/ 304 w 760"/>
                <a:gd name="T7" fmla="*/ 1065 h 1065"/>
                <a:gd name="T8" fmla="*/ 760 w 760"/>
                <a:gd name="T9" fmla="*/ 1065 h 1065"/>
              </a:gdLst>
              <a:ahLst/>
              <a:cxnLst>
                <a:cxn ang="0">
                  <a:pos x="T0" y="T1"/>
                </a:cxn>
                <a:cxn ang="0">
                  <a:pos x="T2" y="T3"/>
                </a:cxn>
                <a:cxn ang="0">
                  <a:pos x="T4" y="T5"/>
                </a:cxn>
                <a:cxn ang="0">
                  <a:pos x="T6" y="T7"/>
                </a:cxn>
                <a:cxn ang="0">
                  <a:pos x="T8" y="T9"/>
                </a:cxn>
              </a:cxnLst>
              <a:rect l="0" t="0" r="r" b="b"/>
              <a:pathLst>
                <a:path w="760" h="1065">
                  <a:moveTo>
                    <a:pt x="0" y="0"/>
                  </a:moveTo>
                  <a:lnTo>
                    <a:pt x="0" y="761"/>
                  </a:lnTo>
                  <a:lnTo>
                    <a:pt x="304" y="761"/>
                  </a:lnTo>
                  <a:lnTo>
                    <a:pt x="304" y="1065"/>
                  </a:lnTo>
                  <a:lnTo>
                    <a:pt x="760" y="1065"/>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8453" name="Line 85"/>
            <p:cNvSpPr>
              <a:spLocks noChangeShapeType="1"/>
            </p:cNvSpPr>
            <p:nvPr/>
          </p:nvSpPr>
          <p:spPr bwMode="auto">
            <a:xfrm flipH="1">
              <a:off x="683" y="1282"/>
              <a:ext cx="0" cy="1965"/>
            </a:xfrm>
            <a:prstGeom prst="line">
              <a:avLst/>
            </a:prstGeom>
            <a:noFill/>
            <a:ln w="20701">
              <a:solidFill>
                <a:srgbClr val="000000"/>
              </a:solidFill>
              <a:round/>
              <a:headEnd type="triangle" w="lg" len="lg"/>
              <a:tailEnd/>
            </a:ln>
            <a:extLst>
              <a:ext uri="{909E8E84-426E-40DD-AFC4-6F175D3DCCD1}">
                <a14:hiddenFill xmlns:a14="http://schemas.microsoft.com/office/drawing/2010/main">
                  <a:noFill/>
                </a14:hiddenFill>
              </a:ext>
            </a:extLst>
          </p:spPr>
          <p:txBody>
            <a:bodyPr/>
            <a:lstStyle/>
            <a:p>
              <a:endParaRPr lang="en-US"/>
            </a:p>
          </p:txBody>
        </p:sp>
        <p:sp>
          <p:nvSpPr>
            <p:cNvPr id="698454" name="Line 86"/>
            <p:cNvSpPr>
              <a:spLocks noChangeShapeType="1"/>
            </p:cNvSpPr>
            <p:nvPr/>
          </p:nvSpPr>
          <p:spPr bwMode="auto">
            <a:xfrm>
              <a:off x="587" y="3151"/>
              <a:ext cx="1873" cy="4"/>
            </a:xfrm>
            <a:prstGeom prst="line">
              <a:avLst/>
            </a:prstGeom>
            <a:noFill/>
            <a:ln w="20701">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698455" name="Text Box 87"/>
            <p:cNvSpPr txBox="1">
              <a:spLocks noChangeArrowheads="1"/>
            </p:cNvSpPr>
            <p:nvPr/>
          </p:nvSpPr>
          <p:spPr bwMode="auto">
            <a:xfrm>
              <a:off x="2267" y="3207"/>
              <a:ext cx="227"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de-DE" sz="1800" i="1"/>
                <a:t>w</a:t>
              </a:r>
              <a:endParaRPr lang="en-US" altLang="zh-CN" sz="1800" i="1">
                <a:ea typeface="宋体" charset="-122"/>
              </a:endParaRPr>
            </a:p>
          </p:txBody>
        </p:sp>
        <p:sp>
          <p:nvSpPr>
            <p:cNvPr id="698456" name="Text Box 88"/>
            <p:cNvSpPr txBox="1">
              <a:spLocks noChangeArrowheads="1"/>
            </p:cNvSpPr>
            <p:nvPr/>
          </p:nvSpPr>
          <p:spPr bwMode="auto">
            <a:xfrm>
              <a:off x="927" y="3199"/>
              <a:ext cx="188" cy="2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2</a:t>
              </a:r>
              <a:endParaRPr lang="en-US" altLang="zh-CN" sz="1500">
                <a:ea typeface="宋体" charset="-122"/>
              </a:endParaRPr>
            </a:p>
          </p:txBody>
        </p:sp>
        <p:sp>
          <p:nvSpPr>
            <p:cNvPr id="698457" name="Text Box 89"/>
            <p:cNvSpPr txBox="1">
              <a:spLocks noChangeArrowheads="1"/>
            </p:cNvSpPr>
            <p:nvPr/>
          </p:nvSpPr>
          <p:spPr bwMode="auto">
            <a:xfrm>
              <a:off x="1599" y="3199"/>
              <a:ext cx="188" cy="2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6</a:t>
              </a:r>
              <a:endParaRPr lang="en-US" altLang="zh-CN" sz="1500">
                <a:ea typeface="宋体" charset="-122"/>
              </a:endParaRPr>
            </a:p>
          </p:txBody>
        </p:sp>
        <p:sp>
          <p:nvSpPr>
            <p:cNvPr id="698458" name="Line 90"/>
            <p:cNvSpPr>
              <a:spLocks noChangeShapeType="1"/>
            </p:cNvSpPr>
            <p:nvPr/>
          </p:nvSpPr>
          <p:spPr bwMode="auto">
            <a:xfrm>
              <a:off x="1020" y="3103"/>
              <a:ext cx="0" cy="97"/>
            </a:xfrm>
            <a:prstGeom prst="line">
              <a:avLst/>
            </a:prstGeom>
            <a:noFill/>
            <a:ln w="19050">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59" name="Line 91"/>
            <p:cNvSpPr>
              <a:spLocks noChangeShapeType="1"/>
            </p:cNvSpPr>
            <p:nvPr/>
          </p:nvSpPr>
          <p:spPr bwMode="auto">
            <a:xfrm>
              <a:off x="1194" y="3097"/>
              <a:ext cx="0" cy="96"/>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60" name="Line 92"/>
            <p:cNvSpPr>
              <a:spLocks noChangeShapeType="1"/>
            </p:cNvSpPr>
            <p:nvPr/>
          </p:nvSpPr>
          <p:spPr bwMode="auto">
            <a:xfrm>
              <a:off x="1355" y="3103"/>
              <a:ext cx="0" cy="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61" name="Line 93"/>
            <p:cNvSpPr>
              <a:spLocks noChangeShapeType="1"/>
            </p:cNvSpPr>
            <p:nvPr/>
          </p:nvSpPr>
          <p:spPr bwMode="auto">
            <a:xfrm>
              <a:off x="1499" y="3103"/>
              <a:ext cx="0" cy="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62" name="Line 94"/>
            <p:cNvSpPr>
              <a:spLocks noChangeShapeType="1"/>
            </p:cNvSpPr>
            <p:nvPr/>
          </p:nvSpPr>
          <p:spPr bwMode="auto">
            <a:xfrm>
              <a:off x="1692" y="3103"/>
              <a:ext cx="0" cy="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63" name="Line 95"/>
            <p:cNvSpPr>
              <a:spLocks noChangeShapeType="1"/>
            </p:cNvSpPr>
            <p:nvPr/>
          </p:nvSpPr>
          <p:spPr bwMode="auto">
            <a:xfrm>
              <a:off x="1836" y="3103"/>
              <a:ext cx="0" cy="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64" name="Line 96"/>
            <p:cNvSpPr>
              <a:spLocks noChangeShapeType="1"/>
            </p:cNvSpPr>
            <p:nvPr/>
          </p:nvSpPr>
          <p:spPr bwMode="auto">
            <a:xfrm>
              <a:off x="1980" y="3103"/>
              <a:ext cx="0" cy="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65" name="Line 97"/>
            <p:cNvSpPr>
              <a:spLocks noChangeShapeType="1"/>
            </p:cNvSpPr>
            <p:nvPr/>
          </p:nvSpPr>
          <p:spPr bwMode="auto">
            <a:xfrm rot="16200000">
              <a:off x="690" y="2803"/>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66" name="Line 98"/>
            <p:cNvSpPr>
              <a:spLocks noChangeShapeType="1"/>
            </p:cNvSpPr>
            <p:nvPr/>
          </p:nvSpPr>
          <p:spPr bwMode="auto">
            <a:xfrm rot="16200000">
              <a:off x="684" y="2648"/>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67" name="Line 99"/>
            <p:cNvSpPr>
              <a:spLocks noChangeShapeType="1"/>
            </p:cNvSpPr>
            <p:nvPr/>
          </p:nvSpPr>
          <p:spPr bwMode="auto">
            <a:xfrm rot="16200000">
              <a:off x="690" y="2492"/>
              <a:ext cx="0" cy="96"/>
            </a:xfrm>
            <a:prstGeom prst="line">
              <a:avLst/>
            </a:prstGeom>
            <a:noFill/>
            <a:ln w="19050">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68" name="Line 100"/>
            <p:cNvSpPr>
              <a:spLocks noChangeShapeType="1"/>
            </p:cNvSpPr>
            <p:nvPr/>
          </p:nvSpPr>
          <p:spPr bwMode="auto">
            <a:xfrm rot="16200000">
              <a:off x="690" y="2336"/>
              <a:ext cx="0" cy="96"/>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69" name="Line 101"/>
            <p:cNvSpPr>
              <a:spLocks noChangeShapeType="1"/>
            </p:cNvSpPr>
            <p:nvPr/>
          </p:nvSpPr>
          <p:spPr bwMode="auto">
            <a:xfrm rot="16200000">
              <a:off x="690" y="2181"/>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70" name="Line 102"/>
            <p:cNvSpPr>
              <a:spLocks noChangeShapeType="1"/>
            </p:cNvSpPr>
            <p:nvPr/>
          </p:nvSpPr>
          <p:spPr bwMode="auto">
            <a:xfrm rot="16200000">
              <a:off x="690" y="1870"/>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71" name="Text Box 103"/>
            <p:cNvSpPr txBox="1">
              <a:spLocks noChangeArrowheads="1"/>
            </p:cNvSpPr>
            <p:nvPr/>
          </p:nvSpPr>
          <p:spPr bwMode="auto">
            <a:xfrm>
              <a:off x="447" y="2756"/>
              <a:ext cx="189" cy="2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en-US" altLang="zh-CN" sz="1500">
                  <a:ea typeface="宋体" charset="-122"/>
                </a:rPr>
                <a:t>2</a:t>
              </a:r>
            </a:p>
          </p:txBody>
        </p:sp>
        <p:sp>
          <p:nvSpPr>
            <p:cNvPr id="698472" name="Text Box 104"/>
            <p:cNvSpPr txBox="1">
              <a:spLocks noChangeArrowheads="1"/>
            </p:cNvSpPr>
            <p:nvPr/>
          </p:nvSpPr>
          <p:spPr bwMode="auto">
            <a:xfrm>
              <a:off x="443" y="2431"/>
              <a:ext cx="188" cy="2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en-US" altLang="zh-CN" sz="1500">
                  <a:ea typeface="宋体" charset="-122"/>
                </a:rPr>
                <a:t>4</a:t>
              </a:r>
            </a:p>
          </p:txBody>
        </p:sp>
        <p:sp>
          <p:nvSpPr>
            <p:cNvPr id="698473" name="Text Box 105"/>
            <p:cNvSpPr txBox="1">
              <a:spLocks noChangeArrowheads="1"/>
            </p:cNvSpPr>
            <p:nvPr/>
          </p:nvSpPr>
          <p:spPr bwMode="auto">
            <a:xfrm>
              <a:off x="443" y="1286"/>
              <a:ext cx="203"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en-US" altLang="zh-CN" sz="1800" i="1">
                  <a:ea typeface="宋体" charset="-122"/>
                </a:rPr>
                <a:t>h</a:t>
              </a:r>
            </a:p>
          </p:txBody>
        </p:sp>
        <p:sp>
          <p:nvSpPr>
            <p:cNvPr id="698474" name="Line 106"/>
            <p:cNvSpPr>
              <a:spLocks noChangeShapeType="1"/>
            </p:cNvSpPr>
            <p:nvPr/>
          </p:nvSpPr>
          <p:spPr bwMode="auto">
            <a:xfrm rot="16200000">
              <a:off x="684" y="1715"/>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75" name="Text Box 107"/>
            <p:cNvSpPr txBox="1">
              <a:spLocks noChangeArrowheads="1"/>
            </p:cNvSpPr>
            <p:nvPr/>
          </p:nvSpPr>
          <p:spPr bwMode="auto">
            <a:xfrm>
              <a:off x="1263" y="3204"/>
              <a:ext cx="189" cy="2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4</a:t>
              </a:r>
              <a:endParaRPr lang="en-US" altLang="zh-CN" sz="1500">
                <a:ea typeface="宋体" charset="-122"/>
              </a:endParaRPr>
            </a:p>
          </p:txBody>
        </p:sp>
        <p:sp>
          <p:nvSpPr>
            <p:cNvPr id="698476" name="Text Box 108"/>
            <p:cNvSpPr txBox="1">
              <a:spLocks noChangeArrowheads="1"/>
            </p:cNvSpPr>
            <p:nvPr/>
          </p:nvSpPr>
          <p:spPr bwMode="auto">
            <a:xfrm>
              <a:off x="443" y="2131"/>
              <a:ext cx="188" cy="204"/>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en-US" altLang="zh-CN" sz="1500">
                  <a:ea typeface="宋体" charset="-122"/>
                </a:rPr>
                <a:t>6</a:t>
              </a:r>
            </a:p>
          </p:txBody>
        </p:sp>
        <p:sp>
          <p:nvSpPr>
            <p:cNvPr id="698477" name="Line 109"/>
            <p:cNvSpPr>
              <a:spLocks noChangeShapeType="1"/>
            </p:cNvSpPr>
            <p:nvPr/>
          </p:nvSpPr>
          <p:spPr bwMode="auto">
            <a:xfrm>
              <a:off x="2124" y="3108"/>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78" name="Line 110"/>
            <p:cNvSpPr>
              <a:spLocks noChangeShapeType="1"/>
            </p:cNvSpPr>
            <p:nvPr/>
          </p:nvSpPr>
          <p:spPr bwMode="auto">
            <a:xfrm>
              <a:off x="852" y="3103"/>
              <a:ext cx="0" cy="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79" name="Line 111"/>
            <p:cNvSpPr>
              <a:spLocks noChangeShapeType="1"/>
            </p:cNvSpPr>
            <p:nvPr/>
          </p:nvSpPr>
          <p:spPr bwMode="auto">
            <a:xfrm rot="16200000">
              <a:off x="683" y="2959"/>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80" name="Line 112"/>
            <p:cNvSpPr>
              <a:spLocks noChangeShapeType="1"/>
            </p:cNvSpPr>
            <p:nvPr/>
          </p:nvSpPr>
          <p:spPr bwMode="auto">
            <a:xfrm rot="16200000">
              <a:off x="690" y="2025"/>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81" name="Line 113"/>
            <p:cNvSpPr>
              <a:spLocks noChangeShapeType="1"/>
            </p:cNvSpPr>
            <p:nvPr/>
          </p:nvSpPr>
          <p:spPr bwMode="auto">
            <a:xfrm>
              <a:off x="1975" y="2876"/>
              <a:ext cx="48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82" name="Line 114"/>
            <p:cNvSpPr>
              <a:spLocks noChangeShapeType="1"/>
            </p:cNvSpPr>
            <p:nvPr/>
          </p:nvSpPr>
          <p:spPr bwMode="auto">
            <a:xfrm flipV="1">
              <a:off x="1176" y="1310"/>
              <a:ext cx="0" cy="30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83" name="Rectangle 115"/>
            <p:cNvSpPr>
              <a:spLocks noChangeArrowheads="1"/>
            </p:cNvSpPr>
            <p:nvPr/>
          </p:nvSpPr>
          <p:spPr bwMode="auto">
            <a:xfrm>
              <a:off x="1181" y="1309"/>
              <a:ext cx="1279" cy="283"/>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8484" name="Rectangle 116"/>
            <p:cNvSpPr>
              <a:spLocks noChangeArrowheads="1"/>
            </p:cNvSpPr>
            <p:nvPr/>
          </p:nvSpPr>
          <p:spPr bwMode="auto">
            <a:xfrm>
              <a:off x="1979" y="2719"/>
              <a:ext cx="481" cy="153"/>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8485" name="Line 117"/>
            <p:cNvSpPr>
              <a:spLocks noChangeShapeType="1"/>
            </p:cNvSpPr>
            <p:nvPr/>
          </p:nvSpPr>
          <p:spPr bwMode="auto">
            <a:xfrm>
              <a:off x="1499" y="1327"/>
              <a:ext cx="0" cy="105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86" name="Line 118"/>
            <p:cNvSpPr>
              <a:spLocks noChangeShapeType="1"/>
            </p:cNvSpPr>
            <p:nvPr/>
          </p:nvSpPr>
          <p:spPr bwMode="auto">
            <a:xfrm flipV="1">
              <a:off x="1499" y="2380"/>
              <a:ext cx="357" cy="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87" name="Line 119"/>
            <p:cNvSpPr>
              <a:spLocks noChangeShapeType="1"/>
            </p:cNvSpPr>
            <p:nvPr/>
          </p:nvSpPr>
          <p:spPr bwMode="auto">
            <a:xfrm>
              <a:off x="2134" y="2557"/>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88" name="Rectangle 120" descr="Diagonal weit nach oben"/>
            <p:cNvSpPr>
              <a:spLocks noChangeArrowheads="1"/>
            </p:cNvSpPr>
            <p:nvPr/>
          </p:nvSpPr>
          <p:spPr bwMode="auto">
            <a:xfrm>
              <a:off x="1512" y="1314"/>
              <a:ext cx="950" cy="1058"/>
            </a:xfrm>
            <a:prstGeom prst="rect">
              <a:avLst/>
            </a:prstGeom>
            <a:pattFill prst="wdUpDiag">
              <a:fgClr>
                <a:schemeClr val="tx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8489" name="Rectangle 121" descr="Diagonal weit nach oben"/>
            <p:cNvSpPr>
              <a:spLocks noChangeArrowheads="1"/>
            </p:cNvSpPr>
            <p:nvPr/>
          </p:nvSpPr>
          <p:spPr bwMode="auto">
            <a:xfrm>
              <a:off x="2142" y="2533"/>
              <a:ext cx="316" cy="178"/>
            </a:xfrm>
            <a:prstGeom prst="rect">
              <a:avLst/>
            </a:prstGeom>
            <a:pattFill prst="wdUpDiag">
              <a:fgClr>
                <a:schemeClr val="tx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8490" name="Rectangle 122" descr="Diagonal weit nach oben"/>
            <p:cNvSpPr>
              <a:spLocks noChangeArrowheads="1"/>
            </p:cNvSpPr>
            <p:nvPr/>
          </p:nvSpPr>
          <p:spPr bwMode="auto">
            <a:xfrm>
              <a:off x="1871" y="2363"/>
              <a:ext cx="593" cy="178"/>
            </a:xfrm>
            <a:prstGeom prst="rect">
              <a:avLst/>
            </a:prstGeom>
            <a:pattFill prst="wdUpDiag">
              <a:fgClr>
                <a:schemeClr val="tx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8491" name="Line 123"/>
            <p:cNvSpPr>
              <a:spLocks noChangeShapeType="1"/>
            </p:cNvSpPr>
            <p:nvPr/>
          </p:nvSpPr>
          <p:spPr bwMode="auto">
            <a:xfrm>
              <a:off x="1858" y="2388"/>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92" name="Line 124"/>
            <p:cNvSpPr>
              <a:spLocks noChangeShapeType="1"/>
            </p:cNvSpPr>
            <p:nvPr/>
          </p:nvSpPr>
          <p:spPr bwMode="auto">
            <a:xfrm flipV="1">
              <a:off x="1868" y="2552"/>
              <a:ext cx="254" cy="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93" name="Line 125"/>
            <p:cNvSpPr>
              <a:spLocks noChangeShapeType="1"/>
            </p:cNvSpPr>
            <p:nvPr/>
          </p:nvSpPr>
          <p:spPr bwMode="auto">
            <a:xfrm flipH="1">
              <a:off x="1596" y="1999"/>
              <a:ext cx="528" cy="337"/>
            </a:xfrm>
            <a:prstGeom prst="line">
              <a:avLst/>
            </a:prstGeom>
            <a:noFill/>
            <a:ln w="571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94" name="Text Box 126"/>
            <p:cNvSpPr txBox="1">
              <a:spLocks noChangeArrowheads="1"/>
            </p:cNvSpPr>
            <p:nvPr/>
          </p:nvSpPr>
          <p:spPr bwMode="auto">
            <a:xfrm>
              <a:off x="2041" y="1885"/>
              <a:ext cx="2077" cy="183"/>
            </a:xfrm>
            <a:prstGeom prst="rect">
              <a:avLst/>
            </a:prstGeom>
            <a:solidFill>
              <a:srgbClr val="EDEDE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7170" tIns="11434" rIns="57170" bIns="1143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en-US" altLang="zh-CN">
                  <a:ea typeface="宋体" charset="-122"/>
                </a:rPr>
                <a:t>(1) Minimum area floorplan: 5 x 5</a:t>
              </a:r>
            </a:p>
          </p:txBody>
        </p:sp>
        <p:sp>
          <p:nvSpPr>
            <p:cNvPr id="698495" name="Oval 127"/>
            <p:cNvSpPr>
              <a:spLocks noChangeArrowheads="1"/>
            </p:cNvSpPr>
            <p:nvPr/>
          </p:nvSpPr>
          <p:spPr bwMode="auto">
            <a:xfrm>
              <a:off x="1115" y="2335"/>
              <a:ext cx="97" cy="95"/>
            </a:xfrm>
            <a:prstGeom prst="ellipse">
              <a:avLst/>
            </a:prstGeom>
            <a:solidFill>
              <a:schemeClr val="bg1"/>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8496" name="Oval 128"/>
            <p:cNvSpPr>
              <a:spLocks noChangeArrowheads="1"/>
            </p:cNvSpPr>
            <p:nvPr/>
          </p:nvSpPr>
          <p:spPr bwMode="auto">
            <a:xfrm>
              <a:off x="964" y="2334"/>
              <a:ext cx="96" cy="95"/>
            </a:xfrm>
            <a:prstGeom prst="ellipse">
              <a:avLst/>
            </a:prstGeom>
            <a:solidFill>
              <a:schemeClr val="bg1"/>
            </a:solidFill>
            <a:ln w="19050">
              <a:solidFill>
                <a:srgbClr val="3333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8497" name="Freeform 129"/>
            <p:cNvSpPr>
              <a:spLocks/>
            </p:cNvSpPr>
            <p:nvPr/>
          </p:nvSpPr>
          <p:spPr bwMode="auto">
            <a:xfrm>
              <a:off x="1164" y="2231"/>
              <a:ext cx="335" cy="152"/>
            </a:xfrm>
            <a:custGeom>
              <a:avLst/>
              <a:gdLst>
                <a:gd name="T0" fmla="*/ 317 w 317"/>
                <a:gd name="T1" fmla="*/ 144 h 144"/>
                <a:gd name="T2" fmla="*/ 181 w 317"/>
                <a:gd name="T3" fmla="*/ 8 h 144"/>
                <a:gd name="T4" fmla="*/ 0 w 317"/>
                <a:gd name="T5" fmla="*/ 98 h 144"/>
              </a:gdLst>
              <a:ahLst/>
              <a:cxnLst>
                <a:cxn ang="0">
                  <a:pos x="T0" y="T1"/>
                </a:cxn>
                <a:cxn ang="0">
                  <a:pos x="T2" y="T3"/>
                </a:cxn>
                <a:cxn ang="0">
                  <a:pos x="T4" y="T5"/>
                </a:cxn>
              </a:cxnLst>
              <a:rect l="0" t="0" r="r" b="b"/>
              <a:pathLst>
                <a:path w="317" h="144">
                  <a:moveTo>
                    <a:pt x="317" y="144"/>
                  </a:moveTo>
                  <a:cubicBezTo>
                    <a:pt x="275" y="80"/>
                    <a:pt x="234" y="16"/>
                    <a:pt x="181" y="8"/>
                  </a:cubicBezTo>
                  <a:cubicBezTo>
                    <a:pt x="128" y="0"/>
                    <a:pt x="64" y="49"/>
                    <a:pt x="0" y="98"/>
                  </a:cubicBezTo>
                </a:path>
              </a:pathLst>
            </a:custGeom>
            <a:noFill/>
            <a:ln w="38100" cmpd="sng">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98" name="Freeform 130"/>
            <p:cNvSpPr>
              <a:spLocks/>
            </p:cNvSpPr>
            <p:nvPr/>
          </p:nvSpPr>
          <p:spPr bwMode="auto">
            <a:xfrm>
              <a:off x="1020" y="2191"/>
              <a:ext cx="479" cy="192"/>
            </a:xfrm>
            <a:custGeom>
              <a:avLst/>
              <a:gdLst>
                <a:gd name="T0" fmla="*/ 317 w 317"/>
                <a:gd name="T1" fmla="*/ 144 h 144"/>
                <a:gd name="T2" fmla="*/ 181 w 317"/>
                <a:gd name="T3" fmla="*/ 8 h 144"/>
                <a:gd name="T4" fmla="*/ 0 w 317"/>
                <a:gd name="T5" fmla="*/ 98 h 144"/>
              </a:gdLst>
              <a:ahLst/>
              <a:cxnLst>
                <a:cxn ang="0">
                  <a:pos x="T0" y="T1"/>
                </a:cxn>
                <a:cxn ang="0">
                  <a:pos x="T2" y="T3"/>
                </a:cxn>
                <a:cxn ang="0">
                  <a:pos x="T4" y="T5"/>
                </a:cxn>
              </a:cxnLst>
              <a:rect l="0" t="0" r="r" b="b"/>
              <a:pathLst>
                <a:path w="317" h="144">
                  <a:moveTo>
                    <a:pt x="317" y="144"/>
                  </a:moveTo>
                  <a:cubicBezTo>
                    <a:pt x="275" y="80"/>
                    <a:pt x="234" y="16"/>
                    <a:pt x="181" y="8"/>
                  </a:cubicBezTo>
                  <a:cubicBezTo>
                    <a:pt x="128" y="0"/>
                    <a:pt x="64" y="49"/>
                    <a:pt x="0" y="98"/>
                  </a:cubicBezTo>
                </a:path>
              </a:pathLst>
            </a:custGeom>
            <a:noFill/>
            <a:ln w="38100" cmpd="sng">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99" name="Oval 131"/>
            <p:cNvSpPr>
              <a:spLocks noChangeAspect="1" noChangeArrowheads="1"/>
            </p:cNvSpPr>
            <p:nvPr/>
          </p:nvSpPr>
          <p:spPr bwMode="auto">
            <a:xfrm>
              <a:off x="1469" y="2365"/>
              <a:ext cx="60" cy="60"/>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8500" name="Line 132"/>
            <p:cNvSpPr>
              <a:spLocks noChangeShapeType="1"/>
            </p:cNvSpPr>
            <p:nvPr/>
          </p:nvSpPr>
          <p:spPr bwMode="auto">
            <a:xfrm flipH="1" flipV="1">
              <a:off x="1020" y="2431"/>
              <a:ext cx="623" cy="432"/>
            </a:xfrm>
            <a:prstGeom prst="line">
              <a:avLst/>
            </a:prstGeom>
            <a:noFill/>
            <a:ln w="571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501" name="Line 133"/>
            <p:cNvSpPr>
              <a:spLocks noChangeShapeType="1"/>
            </p:cNvSpPr>
            <p:nvPr/>
          </p:nvSpPr>
          <p:spPr bwMode="auto">
            <a:xfrm flipH="1" flipV="1">
              <a:off x="1164" y="2431"/>
              <a:ext cx="479" cy="432"/>
            </a:xfrm>
            <a:prstGeom prst="line">
              <a:avLst/>
            </a:prstGeom>
            <a:noFill/>
            <a:ln w="571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502" name="Text Box 134"/>
            <p:cNvSpPr txBox="1">
              <a:spLocks noChangeArrowheads="1"/>
            </p:cNvSpPr>
            <p:nvPr/>
          </p:nvSpPr>
          <p:spPr bwMode="auto">
            <a:xfrm>
              <a:off x="1011" y="2782"/>
              <a:ext cx="3129" cy="183"/>
            </a:xfrm>
            <a:prstGeom prst="rect">
              <a:avLst/>
            </a:prstGeom>
            <a:solidFill>
              <a:srgbClr val="EDEDE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7170" tIns="11434" rIns="57170" bIns="1143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eaLnBrk="1" hangingPunct="1"/>
              <a:r>
                <a:rPr lang="en-US" altLang="zh-CN">
                  <a:ea typeface="宋体" charset="-122"/>
                </a:rPr>
                <a:t>(2) Derived block dimensions : </a:t>
              </a:r>
              <a:r>
                <a:rPr lang="en-US" altLang="zh-CN">
                  <a:solidFill>
                    <a:srgbClr val="333399"/>
                  </a:solidFill>
                  <a:ea typeface="宋体" charset="-122"/>
                </a:rPr>
                <a:t>2 x 4</a:t>
              </a:r>
              <a:r>
                <a:rPr lang="en-US" altLang="zh-CN">
                  <a:ea typeface="宋体" charset="-122"/>
                </a:rPr>
                <a:t> and </a:t>
              </a:r>
              <a:r>
                <a:rPr lang="en-US" altLang="zh-CN">
                  <a:solidFill>
                    <a:srgbClr val="008000"/>
                  </a:solidFill>
                  <a:ea typeface="宋体" charset="-122"/>
                </a:rPr>
                <a:t>3 x 5</a:t>
              </a:r>
            </a:p>
          </p:txBody>
        </p:sp>
        <p:sp>
          <p:nvSpPr>
            <p:cNvPr id="698503" name="Text Box 135"/>
            <p:cNvSpPr txBox="1">
              <a:spLocks noChangeArrowheads="1"/>
            </p:cNvSpPr>
            <p:nvPr/>
          </p:nvSpPr>
          <p:spPr bwMode="auto">
            <a:xfrm>
              <a:off x="1887" y="3200"/>
              <a:ext cx="188" cy="2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algn="l" defTabSz="968375">
                <a:defRPr>
                  <a:solidFill>
                    <a:schemeClr val="tx1"/>
                  </a:solidFill>
                  <a:latin typeface="Arial" charset="0"/>
                </a:defRPr>
              </a:lvl1pPr>
              <a:lvl2pPr marL="484188" algn="l" defTabSz="968375">
                <a:defRPr>
                  <a:solidFill>
                    <a:schemeClr val="tx1"/>
                  </a:solidFill>
                  <a:latin typeface="Arial" charset="0"/>
                </a:defRPr>
              </a:lvl2pPr>
              <a:lvl3pPr marL="968375" algn="l" defTabSz="968375">
                <a:defRPr>
                  <a:solidFill>
                    <a:schemeClr val="tx1"/>
                  </a:solidFill>
                  <a:latin typeface="Arial" charset="0"/>
                </a:defRPr>
              </a:lvl3pPr>
              <a:lvl4pPr marL="1452563" algn="l" defTabSz="968375">
                <a:defRPr>
                  <a:solidFill>
                    <a:schemeClr val="tx1"/>
                  </a:solidFill>
                  <a:latin typeface="Arial" charset="0"/>
                </a:defRPr>
              </a:lvl4pPr>
              <a:lvl5pPr marL="1936750" algn="l" defTabSz="968375">
                <a:defRPr>
                  <a:solidFill>
                    <a:schemeClr val="tx1"/>
                  </a:solidFill>
                  <a:latin typeface="Arial" charset="0"/>
                </a:defRPr>
              </a:lvl5pPr>
              <a:lvl6pPr marL="2393950" defTabSz="968375" fontAlgn="base">
                <a:spcBef>
                  <a:spcPct val="0"/>
                </a:spcBef>
                <a:spcAft>
                  <a:spcPct val="0"/>
                </a:spcAft>
                <a:defRPr>
                  <a:solidFill>
                    <a:schemeClr val="tx1"/>
                  </a:solidFill>
                  <a:latin typeface="Arial" charset="0"/>
                </a:defRPr>
              </a:lvl6pPr>
              <a:lvl7pPr marL="2851150" defTabSz="968375" fontAlgn="base">
                <a:spcBef>
                  <a:spcPct val="0"/>
                </a:spcBef>
                <a:spcAft>
                  <a:spcPct val="0"/>
                </a:spcAft>
                <a:defRPr>
                  <a:solidFill>
                    <a:schemeClr val="tx1"/>
                  </a:solidFill>
                  <a:latin typeface="Arial" charset="0"/>
                </a:defRPr>
              </a:lvl7pPr>
              <a:lvl8pPr marL="3308350" defTabSz="968375" fontAlgn="base">
                <a:spcBef>
                  <a:spcPct val="0"/>
                </a:spcBef>
                <a:spcAft>
                  <a:spcPct val="0"/>
                </a:spcAft>
                <a:defRPr>
                  <a:solidFill>
                    <a:schemeClr val="tx1"/>
                  </a:solidFill>
                  <a:latin typeface="Arial" charset="0"/>
                </a:defRPr>
              </a:lvl8pPr>
              <a:lvl9pPr marL="3765550" defTabSz="968375" fontAlgn="base">
                <a:spcBef>
                  <a:spcPct val="0"/>
                </a:spcBef>
                <a:spcAft>
                  <a:spcPct val="0"/>
                </a:spcAft>
                <a:defRPr>
                  <a:solidFill>
                    <a:schemeClr val="tx1"/>
                  </a:solidFill>
                  <a:latin typeface="Arial" charset="0"/>
                </a:defRPr>
              </a:lvl9pPr>
            </a:lstStyle>
            <a:p>
              <a:pPr>
                <a:spcBef>
                  <a:spcPct val="50000"/>
                </a:spcBef>
              </a:pPr>
              <a:r>
                <a:rPr lang="de-DE" sz="1500"/>
                <a:t>8</a:t>
              </a:r>
              <a:endParaRPr lang="en-US" altLang="zh-CN" sz="1500">
                <a:ea typeface="宋体" charset="-122"/>
              </a:endParaRPr>
            </a:p>
          </p:txBody>
        </p:sp>
        <p:sp>
          <p:nvSpPr>
            <p:cNvPr id="698504" name="Line 136"/>
            <p:cNvSpPr>
              <a:spLocks noChangeShapeType="1"/>
            </p:cNvSpPr>
            <p:nvPr/>
          </p:nvSpPr>
          <p:spPr bwMode="auto">
            <a:xfrm>
              <a:off x="1979" y="2715"/>
              <a:ext cx="48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98435" name="Group 67"/>
            <p:cNvGrpSpPr>
              <a:grpSpLocks/>
            </p:cNvGrpSpPr>
            <p:nvPr/>
          </p:nvGrpSpPr>
          <p:grpSpPr bwMode="auto">
            <a:xfrm>
              <a:off x="4140" y="2622"/>
              <a:ext cx="384" cy="481"/>
              <a:chOff x="4059" y="2478"/>
              <a:chExt cx="363" cy="453"/>
            </a:xfrm>
          </p:grpSpPr>
          <p:sp>
            <p:nvSpPr>
              <p:cNvPr id="698436" name="Line 68"/>
              <p:cNvSpPr>
                <a:spLocks noChangeShapeType="1"/>
              </p:cNvSpPr>
              <p:nvPr/>
            </p:nvSpPr>
            <p:spPr bwMode="auto">
              <a:xfrm>
                <a:off x="4059" y="2478"/>
                <a:ext cx="363"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37" name="Line 69"/>
              <p:cNvSpPr>
                <a:spLocks noChangeShapeType="1"/>
              </p:cNvSpPr>
              <p:nvPr/>
            </p:nvSpPr>
            <p:spPr bwMode="auto">
              <a:xfrm flipH="1">
                <a:off x="4059" y="2704"/>
                <a:ext cx="363"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8438" name="Line 70"/>
              <p:cNvSpPr>
                <a:spLocks noChangeShapeType="1"/>
              </p:cNvSpPr>
              <p:nvPr/>
            </p:nvSpPr>
            <p:spPr bwMode="auto">
              <a:xfrm>
                <a:off x="4059" y="2478"/>
                <a:ext cx="0" cy="4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98505" name="Rectangle 137"/>
            <p:cNvSpPr>
              <a:spLocks noChangeArrowheads="1"/>
            </p:cNvSpPr>
            <p:nvPr/>
          </p:nvSpPr>
          <p:spPr bwMode="auto">
            <a:xfrm>
              <a:off x="4118" y="2792"/>
              <a:ext cx="69" cy="167"/>
            </a:xfrm>
            <a:prstGeom prst="rect">
              <a:avLst/>
            </a:prstGeom>
            <a:solidFill>
              <a:srgbClr val="EDEDED"/>
            </a:solidFill>
            <a:ln w="9525" algn="ctr">
              <a:solidFill>
                <a:srgbClr val="EDEDE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sp>
        <p:nvSpPr>
          <p:cNvPr id="698507" name="Text Box 139"/>
          <p:cNvSpPr txBox="1">
            <a:spLocks noChangeArrowheads="1"/>
          </p:cNvSpPr>
          <p:nvPr/>
        </p:nvSpPr>
        <p:spPr bwMode="auto">
          <a:xfrm>
            <a:off x="827088" y="5538788"/>
            <a:ext cx="2468562"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pPr algn="ctr">
              <a:lnSpc>
                <a:spcPts val="2350"/>
              </a:lnSpc>
            </a:pPr>
            <a:r>
              <a:rPr lang="en-US" altLang="zh-CN">
                <a:ea typeface="宋体" charset="-122"/>
              </a:rPr>
              <a:t>Horizontal composition</a:t>
            </a:r>
          </a:p>
        </p:txBody>
      </p:sp>
    </p:spTree>
    <p:extLst>
      <p:ext uri="{BB962C8B-B14F-4D97-AF65-F5344CB8AC3E}">
        <p14:creationId xmlns:p14="http://schemas.microsoft.com/office/powerpoint/2010/main" val="7608550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1219200"/>
            <a:ext cx="5403574" cy="43607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295400"/>
            <a:ext cx="4055502" cy="381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618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fade">
                                      <p:cBhvr>
                                        <p:cTn id="7"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675" y="738188"/>
            <a:ext cx="6724650" cy="5381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2136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3"/>
          <p:cNvSpPr>
            <a:spLocks noGrp="1"/>
          </p:cNvSpPr>
          <p:nvPr>
            <p:ph type="sldNum" sz="quarter" idx="10"/>
          </p:nvPr>
        </p:nvSpPr>
        <p:spPr/>
        <p:txBody>
          <a:bodyPr/>
          <a:lstStyle/>
          <a:p>
            <a:fld id="{9E759F86-17B2-4760-9D28-1171EBCD9269}" type="slidenum">
              <a:rPr lang="en-US" altLang="de-DE"/>
              <a:pPr/>
              <a:t>6</a:t>
            </a:fld>
            <a:endParaRPr lang="en-US" altLang="de-DE"/>
          </a:p>
        </p:txBody>
      </p:sp>
      <p:sp>
        <p:nvSpPr>
          <p:cNvPr id="662617" name="Rectangle 89"/>
          <p:cNvSpPr>
            <a:spLocks noChangeArrowheads="1"/>
          </p:cNvSpPr>
          <p:nvPr/>
        </p:nvSpPr>
        <p:spPr bwMode="auto">
          <a:xfrm rot="5400000">
            <a:off x="3319463" y="4321175"/>
            <a:ext cx="344488" cy="719137"/>
          </a:xfrm>
          <a:prstGeom prst="rect">
            <a:avLst/>
          </a:prstGeom>
          <a:solidFill>
            <a:srgbClr val="333399"/>
          </a:solidFill>
          <a:ln w="9525" algn="ctr">
            <a:solidFill>
              <a:srgbClr val="33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662618" name="Rectangle 90"/>
          <p:cNvSpPr>
            <a:spLocks noChangeArrowheads="1"/>
          </p:cNvSpPr>
          <p:nvPr/>
        </p:nvSpPr>
        <p:spPr bwMode="auto">
          <a:xfrm>
            <a:off x="3132138" y="3429000"/>
            <a:ext cx="344487" cy="720725"/>
          </a:xfrm>
          <a:prstGeom prst="rect">
            <a:avLst/>
          </a:prstGeom>
          <a:solidFill>
            <a:srgbClr val="333399"/>
          </a:solidFill>
          <a:ln w="9525" algn="ctr">
            <a:solidFill>
              <a:srgbClr val="33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nvGrpSpPr>
          <p:cNvPr id="662619" name="Group 91"/>
          <p:cNvGrpSpPr>
            <a:grpSpLocks/>
          </p:cNvGrpSpPr>
          <p:nvPr/>
        </p:nvGrpSpPr>
        <p:grpSpPr bwMode="auto">
          <a:xfrm>
            <a:off x="971550" y="3067050"/>
            <a:ext cx="344488" cy="1441450"/>
            <a:chOff x="612" y="1706"/>
            <a:chExt cx="217" cy="908"/>
          </a:xfrm>
        </p:grpSpPr>
        <p:sp>
          <p:nvSpPr>
            <p:cNvPr id="662620" name="Rectangle 92"/>
            <p:cNvSpPr>
              <a:spLocks noChangeArrowheads="1"/>
            </p:cNvSpPr>
            <p:nvPr/>
          </p:nvSpPr>
          <p:spPr bwMode="auto">
            <a:xfrm>
              <a:off x="612" y="2160"/>
              <a:ext cx="217" cy="454"/>
            </a:xfrm>
            <a:prstGeom prst="rect">
              <a:avLst/>
            </a:prstGeom>
            <a:solidFill>
              <a:srgbClr val="CC0000"/>
            </a:solidFill>
            <a:ln w="9525"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662621" name="Rectangle 93"/>
            <p:cNvSpPr>
              <a:spLocks noChangeArrowheads="1"/>
            </p:cNvSpPr>
            <p:nvPr/>
          </p:nvSpPr>
          <p:spPr bwMode="auto">
            <a:xfrm>
              <a:off x="612" y="1706"/>
              <a:ext cx="217" cy="454"/>
            </a:xfrm>
            <a:prstGeom prst="rect">
              <a:avLst/>
            </a:prstGeom>
            <a:solidFill>
              <a:srgbClr val="CC0000"/>
            </a:solidFill>
            <a:ln w="9525"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grpSp>
        <p:nvGrpSpPr>
          <p:cNvPr id="662622" name="Group 94"/>
          <p:cNvGrpSpPr>
            <a:grpSpLocks/>
          </p:cNvGrpSpPr>
          <p:nvPr/>
        </p:nvGrpSpPr>
        <p:grpSpPr bwMode="auto">
          <a:xfrm rot="5400000">
            <a:off x="1518444" y="4317207"/>
            <a:ext cx="344487" cy="1441450"/>
            <a:chOff x="612" y="1706"/>
            <a:chExt cx="217" cy="908"/>
          </a:xfrm>
        </p:grpSpPr>
        <p:sp>
          <p:nvSpPr>
            <p:cNvPr id="662623" name="Rectangle 95"/>
            <p:cNvSpPr>
              <a:spLocks noChangeArrowheads="1"/>
            </p:cNvSpPr>
            <p:nvPr/>
          </p:nvSpPr>
          <p:spPr bwMode="auto">
            <a:xfrm>
              <a:off x="612" y="2160"/>
              <a:ext cx="217" cy="454"/>
            </a:xfrm>
            <a:prstGeom prst="rect">
              <a:avLst/>
            </a:prstGeom>
            <a:solidFill>
              <a:srgbClr val="CC0000"/>
            </a:solidFill>
            <a:ln w="9525"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662624" name="Rectangle 96"/>
            <p:cNvSpPr>
              <a:spLocks noChangeArrowheads="1"/>
            </p:cNvSpPr>
            <p:nvPr/>
          </p:nvSpPr>
          <p:spPr bwMode="auto">
            <a:xfrm>
              <a:off x="612" y="1706"/>
              <a:ext cx="217" cy="454"/>
            </a:xfrm>
            <a:prstGeom prst="rect">
              <a:avLst/>
            </a:prstGeom>
            <a:solidFill>
              <a:srgbClr val="CC0000"/>
            </a:solidFill>
            <a:ln w="9525"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sp>
        <p:nvSpPr>
          <p:cNvPr id="662625" name="Rectangle 97"/>
          <p:cNvSpPr>
            <a:spLocks noChangeArrowheads="1"/>
          </p:cNvSpPr>
          <p:nvPr/>
        </p:nvSpPr>
        <p:spPr bwMode="auto">
          <a:xfrm>
            <a:off x="971550" y="5588000"/>
            <a:ext cx="344488" cy="720725"/>
          </a:xfrm>
          <a:prstGeom prst="rect">
            <a:avLst/>
          </a:prstGeom>
          <a:solidFill>
            <a:srgbClr val="CC0000"/>
          </a:solidFill>
          <a:ln w="9525"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662626" name="Rectangle 98"/>
          <p:cNvSpPr>
            <a:spLocks noChangeArrowheads="1"/>
          </p:cNvSpPr>
          <p:nvPr/>
        </p:nvSpPr>
        <p:spPr bwMode="auto">
          <a:xfrm>
            <a:off x="1316038" y="5588000"/>
            <a:ext cx="344487" cy="720725"/>
          </a:xfrm>
          <a:prstGeom prst="rect">
            <a:avLst/>
          </a:prstGeom>
          <a:solidFill>
            <a:srgbClr val="CC0000"/>
          </a:solidFill>
          <a:ln w="9525"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nvGrpSpPr>
          <p:cNvPr id="662627" name="Group 99"/>
          <p:cNvGrpSpPr>
            <a:grpSpLocks/>
          </p:cNvGrpSpPr>
          <p:nvPr/>
        </p:nvGrpSpPr>
        <p:grpSpPr bwMode="auto">
          <a:xfrm rot="5400000">
            <a:off x="5122069" y="4099719"/>
            <a:ext cx="344488" cy="1441450"/>
            <a:chOff x="612" y="1706"/>
            <a:chExt cx="217" cy="908"/>
          </a:xfrm>
        </p:grpSpPr>
        <p:sp>
          <p:nvSpPr>
            <p:cNvPr id="662628" name="Rectangle 100"/>
            <p:cNvSpPr>
              <a:spLocks noChangeArrowheads="1"/>
            </p:cNvSpPr>
            <p:nvPr/>
          </p:nvSpPr>
          <p:spPr bwMode="auto">
            <a:xfrm>
              <a:off x="612" y="2160"/>
              <a:ext cx="217" cy="454"/>
            </a:xfrm>
            <a:prstGeom prst="rect">
              <a:avLst/>
            </a:prstGeom>
            <a:solidFill>
              <a:srgbClr val="006600"/>
            </a:solidFill>
            <a:ln w="9525" algn="ctr">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662629" name="Rectangle 101"/>
            <p:cNvSpPr>
              <a:spLocks noChangeArrowheads="1"/>
            </p:cNvSpPr>
            <p:nvPr/>
          </p:nvSpPr>
          <p:spPr bwMode="auto">
            <a:xfrm>
              <a:off x="612" y="1706"/>
              <a:ext cx="217" cy="454"/>
            </a:xfrm>
            <a:prstGeom prst="rect">
              <a:avLst/>
            </a:prstGeom>
            <a:solidFill>
              <a:srgbClr val="006600"/>
            </a:solidFill>
            <a:ln w="9525" algn="ctr">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grpSp>
        <p:nvGrpSpPr>
          <p:cNvPr id="662632" name="Group 104"/>
          <p:cNvGrpSpPr>
            <a:grpSpLocks/>
          </p:cNvGrpSpPr>
          <p:nvPr/>
        </p:nvGrpSpPr>
        <p:grpSpPr bwMode="auto">
          <a:xfrm>
            <a:off x="4573588" y="3068638"/>
            <a:ext cx="344487" cy="1081087"/>
            <a:chOff x="612" y="1706"/>
            <a:chExt cx="217" cy="908"/>
          </a:xfrm>
        </p:grpSpPr>
        <p:sp>
          <p:nvSpPr>
            <p:cNvPr id="662633" name="Rectangle 105"/>
            <p:cNvSpPr>
              <a:spLocks noChangeArrowheads="1"/>
            </p:cNvSpPr>
            <p:nvPr/>
          </p:nvSpPr>
          <p:spPr bwMode="auto">
            <a:xfrm>
              <a:off x="612" y="2160"/>
              <a:ext cx="217" cy="454"/>
            </a:xfrm>
            <a:prstGeom prst="rect">
              <a:avLst/>
            </a:prstGeom>
            <a:solidFill>
              <a:srgbClr val="006600"/>
            </a:solidFill>
            <a:ln w="9525" algn="ctr">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662634" name="Rectangle 106"/>
            <p:cNvSpPr>
              <a:spLocks noChangeArrowheads="1"/>
            </p:cNvSpPr>
            <p:nvPr/>
          </p:nvSpPr>
          <p:spPr bwMode="auto">
            <a:xfrm>
              <a:off x="612" y="1706"/>
              <a:ext cx="217" cy="454"/>
            </a:xfrm>
            <a:prstGeom prst="rect">
              <a:avLst/>
            </a:prstGeom>
            <a:solidFill>
              <a:srgbClr val="006600"/>
            </a:solidFill>
            <a:ln w="9525" algn="ctr">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sp>
        <p:nvSpPr>
          <p:cNvPr id="662636" name="Text Box 108"/>
          <p:cNvSpPr txBox="1">
            <a:spLocks noChangeArrowheads="1"/>
          </p:cNvSpPr>
          <p:nvPr/>
        </p:nvSpPr>
        <p:spPr bwMode="auto">
          <a:xfrm>
            <a:off x="657225" y="1268413"/>
            <a:ext cx="5543550" cy="160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r>
              <a:rPr lang="en-US" altLang="zh-CN" sz="1400" dirty="0">
                <a:ea typeface="宋体" charset="-122"/>
              </a:rPr>
              <a:t>Example</a:t>
            </a:r>
          </a:p>
          <a:p>
            <a:r>
              <a:rPr lang="en-US" altLang="zh-CN" sz="1400" dirty="0">
                <a:ea typeface="宋体" charset="-122"/>
              </a:rPr>
              <a:t>Given: Three blocks with the following potential widths and heights </a:t>
            </a:r>
          </a:p>
          <a:p>
            <a:r>
              <a:rPr lang="en-US" altLang="zh-CN" sz="1400" dirty="0">
                <a:solidFill>
                  <a:srgbClr val="CC0000"/>
                </a:solidFill>
                <a:ea typeface="宋体" charset="-122"/>
              </a:rPr>
              <a:t>Block </a:t>
            </a:r>
            <a:r>
              <a:rPr lang="en-US" altLang="zh-CN" sz="1400" i="1" dirty="0">
                <a:solidFill>
                  <a:srgbClr val="CC0000"/>
                </a:solidFill>
                <a:ea typeface="宋体" charset="-122"/>
              </a:rPr>
              <a:t>A</a:t>
            </a:r>
            <a:r>
              <a:rPr lang="en-US" altLang="zh-CN" sz="1400" dirty="0">
                <a:ea typeface="宋体" charset="-122"/>
              </a:rPr>
              <a:t>: </a:t>
            </a:r>
            <a:r>
              <a:rPr lang="en-US" altLang="zh-CN" sz="1400" i="1" dirty="0">
                <a:ea typeface="宋体" charset="-122"/>
              </a:rPr>
              <a:t>w </a:t>
            </a:r>
            <a:r>
              <a:rPr lang="en-US" altLang="zh-CN" sz="1400" dirty="0">
                <a:ea typeface="宋体" charset="-122"/>
              </a:rPr>
              <a:t>= 1, </a:t>
            </a:r>
            <a:r>
              <a:rPr lang="en-US" altLang="zh-CN" sz="1400" i="1" dirty="0">
                <a:ea typeface="宋体" charset="-122"/>
              </a:rPr>
              <a:t>h </a:t>
            </a:r>
            <a:r>
              <a:rPr lang="en-US" altLang="zh-CN" sz="1400" dirty="0">
                <a:ea typeface="宋体" charset="-122"/>
              </a:rPr>
              <a:t>= 4  or  </a:t>
            </a:r>
            <a:r>
              <a:rPr lang="en-US" altLang="zh-CN" sz="1400" i="1" dirty="0">
                <a:ea typeface="宋体" charset="-122"/>
              </a:rPr>
              <a:t>w = </a:t>
            </a:r>
            <a:r>
              <a:rPr lang="en-US" altLang="zh-CN" sz="1400" dirty="0">
                <a:ea typeface="宋体" charset="-122"/>
              </a:rPr>
              <a:t> 4, </a:t>
            </a:r>
            <a:r>
              <a:rPr lang="en-US" altLang="zh-CN" sz="1400" i="1" dirty="0">
                <a:ea typeface="宋体" charset="-122"/>
              </a:rPr>
              <a:t>h </a:t>
            </a:r>
            <a:r>
              <a:rPr lang="en-US" altLang="zh-CN" sz="1400" dirty="0">
                <a:ea typeface="宋体" charset="-122"/>
              </a:rPr>
              <a:t>= 1  or  </a:t>
            </a:r>
            <a:r>
              <a:rPr lang="en-US" altLang="zh-CN" sz="1400" i="1" dirty="0">
                <a:ea typeface="宋体" charset="-122"/>
              </a:rPr>
              <a:t>w =</a:t>
            </a:r>
            <a:r>
              <a:rPr lang="en-US" altLang="zh-CN" sz="1400" dirty="0">
                <a:ea typeface="宋体" charset="-122"/>
              </a:rPr>
              <a:t> 2, </a:t>
            </a:r>
            <a:r>
              <a:rPr lang="en-US" altLang="zh-CN" sz="1400" i="1" dirty="0">
                <a:ea typeface="宋体" charset="-122"/>
              </a:rPr>
              <a:t>h </a:t>
            </a:r>
            <a:r>
              <a:rPr lang="en-US" altLang="zh-CN" sz="1400" dirty="0">
                <a:ea typeface="宋体" charset="-122"/>
              </a:rPr>
              <a:t>= 2</a:t>
            </a:r>
          </a:p>
          <a:p>
            <a:r>
              <a:rPr lang="en-US" altLang="zh-CN" sz="1400" dirty="0">
                <a:solidFill>
                  <a:srgbClr val="333399"/>
                </a:solidFill>
                <a:ea typeface="宋体" charset="-122"/>
              </a:rPr>
              <a:t>Block </a:t>
            </a:r>
            <a:r>
              <a:rPr lang="en-US" altLang="zh-CN" sz="1400" i="1" dirty="0">
                <a:solidFill>
                  <a:srgbClr val="333399"/>
                </a:solidFill>
                <a:ea typeface="宋体" charset="-122"/>
              </a:rPr>
              <a:t>B</a:t>
            </a:r>
            <a:r>
              <a:rPr lang="en-US" altLang="zh-CN" sz="1400" dirty="0">
                <a:ea typeface="宋体" charset="-122"/>
              </a:rPr>
              <a:t>: </a:t>
            </a:r>
            <a:r>
              <a:rPr lang="en-US" altLang="zh-CN" sz="1400" i="1" dirty="0">
                <a:ea typeface="宋体" charset="-122"/>
              </a:rPr>
              <a:t>w </a:t>
            </a:r>
            <a:r>
              <a:rPr lang="en-US" altLang="zh-CN" sz="1400" dirty="0">
                <a:ea typeface="宋体" charset="-122"/>
              </a:rPr>
              <a:t>= 1, </a:t>
            </a:r>
            <a:r>
              <a:rPr lang="en-US" altLang="zh-CN" sz="1400" i="1" dirty="0">
                <a:ea typeface="宋体" charset="-122"/>
              </a:rPr>
              <a:t>h </a:t>
            </a:r>
            <a:r>
              <a:rPr lang="en-US" altLang="zh-CN" sz="1400" dirty="0">
                <a:ea typeface="宋体" charset="-122"/>
              </a:rPr>
              <a:t>= 2  or  </a:t>
            </a:r>
            <a:r>
              <a:rPr lang="en-US" altLang="zh-CN" sz="1400" i="1" dirty="0">
                <a:ea typeface="宋体" charset="-122"/>
              </a:rPr>
              <a:t>w =</a:t>
            </a:r>
            <a:r>
              <a:rPr lang="en-US" altLang="zh-CN" sz="1400" dirty="0">
                <a:ea typeface="宋体" charset="-122"/>
              </a:rPr>
              <a:t> 2,  </a:t>
            </a:r>
            <a:r>
              <a:rPr lang="en-US" altLang="zh-CN" sz="1400" i="1" dirty="0">
                <a:ea typeface="宋体" charset="-122"/>
              </a:rPr>
              <a:t>h </a:t>
            </a:r>
            <a:r>
              <a:rPr lang="en-US" altLang="zh-CN" sz="1400" dirty="0">
                <a:ea typeface="宋体" charset="-122"/>
              </a:rPr>
              <a:t>= 1  </a:t>
            </a:r>
          </a:p>
          <a:p>
            <a:r>
              <a:rPr lang="en-US" altLang="zh-CN" sz="1400" dirty="0">
                <a:solidFill>
                  <a:srgbClr val="006600"/>
                </a:solidFill>
                <a:ea typeface="宋体" charset="-122"/>
              </a:rPr>
              <a:t>Block </a:t>
            </a:r>
            <a:r>
              <a:rPr lang="en-US" altLang="zh-CN" sz="1400" i="1" dirty="0">
                <a:solidFill>
                  <a:srgbClr val="006600"/>
                </a:solidFill>
                <a:ea typeface="宋体" charset="-122"/>
              </a:rPr>
              <a:t>C</a:t>
            </a:r>
            <a:r>
              <a:rPr lang="en-US" altLang="zh-CN" sz="1400" dirty="0">
                <a:ea typeface="宋体" charset="-122"/>
              </a:rPr>
              <a:t>: </a:t>
            </a:r>
            <a:r>
              <a:rPr lang="en-US" altLang="zh-CN" sz="1400" i="1" dirty="0">
                <a:ea typeface="宋体" charset="-122"/>
              </a:rPr>
              <a:t>w</a:t>
            </a:r>
            <a:r>
              <a:rPr lang="en-US" altLang="zh-CN" sz="1400" dirty="0">
                <a:ea typeface="宋体" charset="-122"/>
              </a:rPr>
              <a:t> = 1, </a:t>
            </a:r>
            <a:r>
              <a:rPr lang="en-US" altLang="zh-CN" sz="1400" i="1" dirty="0">
                <a:ea typeface="宋体" charset="-122"/>
              </a:rPr>
              <a:t>h </a:t>
            </a:r>
            <a:r>
              <a:rPr lang="en-US" altLang="zh-CN" sz="1400" dirty="0">
                <a:ea typeface="宋体" charset="-122"/>
              </a:rPr>
              <a:t>= 3  or  </a:t>
            </a:r>
            <a:r>
              <a:rPr lang="en-US" altLang="zh-CN" sz="1400" i="1" dirty="0">
                <a:ea typeface="宋体" charset="-122"/>
              </a:rPr>
              <a:t>w =</a:t>
            </a:r>
            <a:r>
              <a:rPr lang="en-US" altLang="zh-CN" sz="1400" dirty="0">
                <a:ea typeface="宋体" charset="-122"/>
              </a:rPr>
              <a:t> 3, </a:t>
            </a:r>
            <a:r>
              <a:rPr lang="en-US" altLang="zh-CN" sz="1400" i="1" dirty="0">
                <a:ea typeface="宋体" charset="-122"/>
              </a:rPr>
              <a:t>h </a:t>
            </a:r>
            <a:r>
              <a:rPr lang="en-US" altLang="zh-CN" sz="1400" dirty="0">
                <a:ea typeface="宋体" charset="-122"/>
              </a:rPr>
              <a:t>= 1</a:t>
            </a:r>
            <a:br>
              <a:rPr lang="en-US" altLang="zh-CN" sz="1400" dirty="0">
                <a:ea typeface="宋体" charset="-122"/>
              </a:rPr>
            </a:br>
            <a:endParaRPr lang="en-US" altLang="zh-CN" sz="1400" dirty="0">
              <a:ea typeface="宋体" charset="-122"/>
            </a:endParaRPr>
          </a:p>
          <a:p>
            <a:r>
              <a:rPr lang="en-US" altLang="zh-CN" sz="1400" dirty="0">
                <a:ea typeface="宋体" charset="-122"/>
              </a:rPr>
              <a:t>Task: Floorplan with minimum total area enclosed </a:t>
            </a:r>
          </a:p>
        </p:txBody>
      </p:sp>
      <p:sp>
        <p:nvSpPr>
          <p:cNvPr id="662638" name="Text Box 110"/>
          <p:cNvSpPr txBox="1">
            <a:spLocks noChangeArrowheads="1"/>
          </p:cNvSpPr>
          <p:nvPr/>
        </p:nvSpPr>
        <p:spPr bwMode="auto">
          <a:xfrm>
            <a:off x="900113" y="3594100"/>
            <a:ext cx="400050"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pPr>
              <a:lnSpc>
                <a:spcPts val="2350"/>
              </a:lnSpc>
            </a:pPr>
            <a:r>
              <a:rPr lang="de-DE" sz="1400" i="1">
                <a:solidFill>
                  <a:schemeClr val="bg1"/>
                </a:solidFill>
              </a:rPr>
              <a:t>A</a:t>
            </a:r>
            <a:endParaRPr lang="en-US" altLang="zh-CN" sz="1400" i="1">
              <a:solidFill>
                <a:schemeClr val="bg1"/>
              </a:solidFill>
              <a:ea typeface="宋体" charset="-122"/>
            </a:endParaRPr>
          </a:p>
        </p:txBody>
      </p:sp>
      <p:sp>
        <p:nvSpPr>
          <p:cNvPr id="662639" name="Text Box 111"/>
          <p:cNvSpPr txBox="1">
            <a:spLocks noChangeArrowheads="1"/>
          </p:cNvSpPr>
          <p:nvPr/>
        </p:nvSpPr>
        <p:spPr bwMode="auto">
          <a:xfrm>
            <a:off x="1292225" y="4818063"/>
            <a:ext cx="400050"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pPr>
              <a:lnSpc>
                <a:spcPts val="2350"/>
              </a:lnSpc>
            </a:pPr>
            <a:r>
              <a:rPr lang="de-DE" sz="1400" i="1">
                <a:solidFill>
                  <a:schemeClr val="bg1"/>
                </a:solidFill>
              </a:rPr>
              <a:t>A</a:t>
            </a:r>
            <a:endParaRPr lang="en-US" altLang="zh-CN" sz="1400" i="1">
              <a:solidFill>
                <a:schemeClr val="bg1"/>
              </a:solidFill>
              <a:ea typeface="宋体" charset="-122"/>
            </a:endParaRPr>
          </a:p>
        </p:txBody>
      </p:sp>
      <p:sp>
        <p:nvSpPr>
          <p:cNvPr id="662640" name="Text Box 112"/>
          <p:cNvSpPr txBox="1">
            <a:spLocks noChangeArrowheads="1"/>
          </p:cNvSpPr>
          <p:nvPr/>
        </p:nvSpPr>
        <p:spPr bwMode="auto">
          <a:xfrm>
            <a:off x="1076325" y="5734050"/>
            <a:ext cx="400050"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pPr>
              <a:lnSpc>
                <a:spcPts val="2350"/>
              </a:lnSpc>
            </a:pPr>
            <a:r>
              <a:rPr lang="de-DE" sz="1400" i="1">
                <a:solidFill>
                  <a:schemeClr val="bg1"/>
                </a:solidFill>
              </a:rPr>
              <a:t>A</a:t>
            </a:r>
            <a:endParaRPr lang="en-US" altLang="zh-CN" sz="1400" i="1">
              <a:solidFill>
                <a:schemeClr val="bg1"/>
              </a:solidFill>
              <a:ea typeface="宋体" charset="-122"/>
            </a:endParaRPr>
          </a:p>
        </p:txBody>
      </p:sp>
      <p:sp>
        <p:nvSpPr>
          <p:cNvPr id="662641" name="Text Box 113"/>
          <p:cNvSpPr txBox="1">
            <a:spLocks noChangeArrowheads="1"/>
          </p:cNvSpPr>
          <p:nvPr/>
        </p:nvSpPr>
        <p:spPr bwMode="auto">
          <a:xfrm>
            <a:off x="3203575" y="4457700"/>
            <a:ext cx="400050"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pPr>
              <a:lnSpc>
                <a:spcPts val="2350"/>
              </a:lnSpc>
            </a:pPr>
            <a:r>
              <a:rPr lang="de-DE" sz="1400" i="1">
                <a:solidFill>
                  <a:schemeClr val="bg1"/>
                </a:solidFill>
              </a:rPr>
              <a:t>B</a:t>
            </a:r>
            <a:endParaRPr lang="en-US" altLang="zh-CN" sz="1400" i="1">
              <a:solidFill>
                <a:schemeClr val="bg1"/>
              </a:solidFill>
              <a:ea typeface="宋体" charset="-122"/>
            </a:endParaRPr>
          </a:p>
        </p:txBody>
      </p:sp>
      <p:sp>
        <p:nvSpPr>
          <p:cNvPr id="662642" name="Text Box 114"/>
          <p:cNvSpPr txBox="1">
            <a:spLocks noChangeArrowheads="1"/>
          </p:cNvSpPr>
          <p:nvPr/>
        </p:nvSpPr>
        <p:spPr bwMode="auto">
          <a:xfrm>
            <a:off x="3059113" y="3581400"/>
            <a:ext cx="400050"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pPr>
              <a:lnSpc>
                <a:spcPts val="2350"/>
              </a:lnSpc>
            </a:pPr>
            <a:r>
              <a:rPr lang="de-DE" sz="1400" i="1">
                <a:solidFill>
                  <a:schemeClr val="bg1"/>
                </a:solidFill>
              </a:rPr>
              <a:t>B</a:t>
            </a:r>
            <a:endParaRPr lang="en-US" altLang="zh-CN" sz="1400" i="1">
              <a:solidFill>
                <a:schemeClr val="bg1"/>
              </a:solidFill>
              <a:ea typeface="宋体" charset="-122"/>
            </a:endParaRPr>
          </a:p>
        </p:txBody>
      </p:sp>
      <p:sp>
        <p:nvSpPr>
          <p:cNvPr id="662644" name="Text Box 116"/>
          <p:cNvSpPr txBox="1">
            <a:spLocks noChangeArrowheads="1"/>
          </p:cNvSpPr>
          <p:nvPr/>
        </p:nvSpPr>
        <p:spPr bwMode="auto">
          <a:xfrm>
            <a:off x="4500563" y="3378200"/>
            <a:ext cx="409575"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pPr>
              <a:lnSpc>
                <a:spcPts val="2350"/>
              </a:lnSpc>
            </a:pPr>
            <a:r>
              <a:rPr lang="de-DE" sz="1400" i="1">
                <a:solidFill>
                  <a:schemeClr val="bg1"/>
                </a:solidFill>
              </a:rPr>
              <a:t>C</a:t>
            </a:r>
            <a:endParaRPr lang="en-US" altLang="zh-CN" sz="1400" i="1">
              <a:solidFill>
                <a:schemeClr val="bg1"/>
              </a:solidFill>
              <a:ea typeface="宋体" charset="-122"/>
            </a:endParaRPr>
          </a:p>
        </p:txBody>
      </p:sp>
      <p:sp>
        <p:nvSpPr>
          <p:cNvPr id="662646" name="Text Box 118"/>
          <p:cNvSpPr txBox="1">
            <a:spLocks noChangeArrowheads="1"/>
          </p:cNvSpPr>
          <p:nvPr/>
        </p:nvSpPr>
        <p:spPr bwMode="auto">
          <a:xfrm>
            <a:off x="5003800" y="4581525"/>
            <a:ext cx="409575"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pPr>
              <a:lnSpc>
                <a:spcPts val="2350"/>
              </a:lnSpc>
            </a:pPr>
            <a:r>
              <a:rPr lang="de-DE" sz="1400" i="1">
                <a:solidFill>
                  <a:schemeClr val="bg1"/>
                </a:solidFill>
              </a:rPr>
              <a:t>C</a:t>
            </a:r>
            <a:endParaRPr lang="en-US" altLang="zh-CN" sz="1400" i="1">
              <a:solidFill>
                <a:schemeClr val="bg1"/>
              </a:solidFill>
              <a:ea typeface="宋体" charset="-122"/>
            </a:endParaRPr>
          </a:p>
        </p:txBody>
      </p:sp>
    </p:spTree>
    <p:extLst>
      <p:ext uri="{BB962C8B-B14F-4D97-AF65-F5344CB8AC3E}">
        <p14:creationId xmlns:p14="http://schemas.microsoft.com/office/powerpoint/2010/main" val="12569418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662619"/>
                                        </p:tgtEl>
                                        <p:attrNameLst>
                                          <p:attrName>style.visibility</p:attrName>
                                        </p:attrNameLst>
                                      </p:cBhvr>
                                      <p:to>
                                        <p:strVal val="visible"/>
                                      </p:to>
                                    </p:set>
                                    <p:animEffect transition="in" filter="dissolve">
                                      <p:cBhvr>
                                        <p:cTn id="7" dur="500"/>
                                        <p:tgtEl>
                                          <p:spTgt spid="662619"/>
                                        </p:tgtEl>
                                      </p:cBhvr>
                                    </p:animEffect>
                                  </p:childTnLst>
                                </p:cTn>
                              </p:par>
                              <p:par>
                                <p:cTn id="8" presetID="9" presetClass="entr" presetSubtype="0" fill="hold" nodeType="withEffect">
                                  <p:stCondLst>
                                    <p:cond delay="0"/>
                                  </p:stCondLst>
                                  <p:childTnLst>
                                    <p:set>
                                      <p:cBhvr>
                                        <p:cTn id="9" dur="1" fill="hold">
                                          <p:stCondLst>
                                            <p:cond delay="0"/>
                                          </p:stCondLst>
                                        </p:cTn>
                                        <p:tgtEl>
                                          <p:spTgt spid="662622"/>
                                        </p:tgtEl>
                                        <p:attrNameLst>
                                          <p:attrName>style.visibility</p:attrName>
                                        </p:attrNameLst>
                                      </p:cBhvr>
                                      <p:to>
                                        <p:strVal val="visible"/>
                                      </p:to>
                                    </p:set>
                                    <p:animEffect transition="in" filter="dissolve">
                                      <p:cBhvr>
                                        <p:cTn id="10" dur="500"/>
                                        <p:tgtEl>
                                          <p:spTgt spid="662622"/>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62625"/>
                                        </p:tgtEl>
                                        <p:attrNameLst>
                                          <p:attrName>style.visibility</p:attrName>
                                        </p:attrNameLst>
                                      </p:cBhvr>
                                      <p:to>
                                        <p:strVal val="visible"/>
                                      </p:to>
                                    </p:set>
                                    <p:animEffect transition="in" filter="dissolve">
                                      <p:cBhvr>
                                        <p:cTn id="13" dur="500"/>
                                        <p:tgtEl>
                                          <p:spTgt spid="66262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62638"/>
                                        </p:tgtEl>
                                        <p:attrNameLst>
                                          <p:attrName>style.visibility</p:attrName>
                                        </p:attrNameLst>
                                      </p:cBhvr>
                                      <p:to>
                                        <p:strVal val="visible"/>
                                      </p:to>
                                    </p:set>
                                    <p:animEffect transition="in" filter="dissolve">
                                      <p:cBhvr>
                                        <p:cTn id="16" dur="500"/>
                                        <p:tgtEl>
                                          <p:spTgt spid="662638"/>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662639"/>
                                        </p:tgtEl>
                                        <p:attrNameLst>
                                          <p:attrName>style.visibility</p:attrName>
                                        </p:attrNameLst>
                                      </p:cBhvr>
                                      <p:to>
                                        <p:strVal val="visible"/>
                                      </p:to>
                                    </p:set>
                                    <p:animEffect transition="in" filter="dissolve">
                                      <p:cBhvr>
                                        <p:cTn id="19" dur="500"/>
                                        <p:tgtEl>
                                          <p:spTgt spid="662639"/>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662640"/>
                                        </p:tgtEl>
                                        <p:attrNameLst>
                                          <p:attrName>style.visibility</p:attrName>
                                        </p:attrNameLst>
                                      </p:cBhvr>
                                      <p:to>
                                        <p:strVal val="visible"/>
                                      </p:to>
                                    </p:set>
                                    <p:animEffect transition="in" filter="dissolve">
                                      <p:cBhvr>
                                        <p:cTn id="22" dur="500"/>
                                        <p:tgtEl>
                                          <p:spTgt spid="662640"/>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662626"/>
                                        </p:tgtEl>
                                        <p:attrNameLst>
                                          <p:attrName>style.visibility</p:attrName>
                                        </p:attrNameLst>
                                      </p:cBhvr>
                                      <p:to>
                                        <p:strVal val="visible"/>
                                      </p:to>
                                    </p:set>
                                    <p:animEffect transition="in" filter="dissolve">
                                      <p:cBhvr>
                                        <p:cTn id="25" dur="500"/>
                                        <p:tgtEl>
                                          <p:spTgt spid="66262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662636">
                                            <p:txEl>
                                              <p:pRg st="3" end="3"/>
                                            </p:txEl>
                                          </p:spTgt>
                                        </p:tgtEl>
                                        <p:attrNameLst>
                                          <p:attrName>style.visibility</p:attrName>
                                        </p:attrNameLst>
                                      </p:cBhvr>
                                      <p:to>
                                        <p:strVal val="visible"/>
                                      </p:to>
                                    </p:set>
                                    <p:animEffect transition="in" filter="dissolve">
                                      <p:cBhvr>
                                        <p:cTn id="30" dur="500"/>
                                        <p:tgtEl>
                                          <p:spTgt spid="662636">
                                            <p:txEl>
                                              <p:pRg st="3" end="3"/>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662617"/>
                                        </p:tgtEl>
                                        <p:attrNameLst>
                                          <p:attrName>style.visibility</p:attrName>
                                        </p:attrNameLst>
                                      </p:cBhvr>
                                      <p:to>
                                        <p:strVal val="visible"/>
                                      </p:to>
                                    </p:set>
                                    <p:animEffect transition="in" filter="dissolve">
                                      <p:cBhvr>
                                        <p:cTn id="33" dur="500"/>
                                        <p:tgtEl>
                                          <p:spTgt spid="662617"/>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662618"/>
                                        </p:tgtEl>
                                        <p:attrNameLst>
                                          <p:attrName>style.visibility</p:attrName>
                                        </p:attrNameLst>
                                      </p:cBhvr>
                                      <p:to>
                                        <p:strVal val="visible"/>
                                      </p:to>
                                    </p:set>
                                    <p:animEffect transition="in" filter="dissolve">
                                      <p:cBhvr>
                                        <p:cTn id="36" dur="500"/>
                                        <p:tgtEl>
                                          <p:spTgt spid="662618"/>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662641"/>
                                        </p:tgtEl>
                                        <p:attrNameLst>
                                          <p:attrName>style.visibility</p:attrName>
                                        </p:attrNameLst>
                                      </p:cBhvr>
                                      <p:to>
                                        <p:strVal val="visible"/>
                                      </p:to>
                                    </p:set>
                                    <p:animEffect transition="in" filter="dissolve">
                                      <p:cBhvr>
                                        <p:cTn id="39" dur="500"/>
                                        <p:tgtEl>
                                          <p:spTgt spid="662641"/>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662642"/>
                                        </p:tgtEl>
                                        <p:attrNameLst>
                                          <p:attrName>style.visibility</p:attrName>
                                        </p:attrNameLst>
                                      </p:cBhvr>
                                      <p:to>
                                        <p:strVal val="visible"/>
                                      </p:to>
                                    </p:set>
                                    <p:animEffect transition="in" filter="dissolve">
                                      <p:cBhvr>
                                        <p:cTn id="42" dur="500"/>
                                        <p:tgtEl>
                                          <p:spTgt spid="66264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662636">
                                            <p:txEl>
                                              <p:pRg st="4" end="4"/>
                                            </p:txEl>
                                          </p:spTgt>
                                        </p:tgtEl>
                                        <p:attrNameLst>
                                          <p:attrName>style.visibility</p:attrName>
                                        </p:attrNameLst>
                                      </p:cBhvr>
                                      <p:to>
                                        <p:strVal val="visible"/>
                                      </p:to>
                                    </p:set>
                                    <p:animEffect transition="in" filter="dissolve">
                                      <p:cBhvr>
                                        <p:cTn id="47" dur="500"/>
                                        <p:tgtEl>
                                          <p:spTgt spid="662636">
                                            <p:txEl>
                                              <p:pRg st="4" end="4"/>
                                            </p:txEl>
                                          </p:spTgt>
                                        </p:tgtEl>
                                      </p:cBhvr>
                                    </p:animEffect>
                                  </p:childTnLst>
                                </p:cTn>
                              </p:par>
                              <p:par>
                                <p:cTn id="48" presetID="9" presetClass="entr" presetSubtype="0" fill="hold" nodeType="withEffect">
                                  <p:stCondLst>
                                    <p:cond delay="0"/>
                                  </p:stCondLst>
                                  <p:childTnLst>
                                    <p:set>
                                      <p:cBhvr>
                                        <p:cTn id="49" dur="1" fill="hold">
                                          <p:stCondLst>
                                            <p:cond delay="0"/>
                                          </p:stCondLst>
                                        </p:cTn>
                                        <p:tgtEl>
                                          <p:spTgt spid="662627"/>
                                        </p:tgtEl>
                                        <p:attrNameLst>
                                          <p:attrName>style.visibility</p:attrName>
                                        </p:attrNameLst>
                                      </p:cBhvr>
                                      <p:to>
                                        <p:strVal val="visible"/>
                                      </p:to>
                                    </p:set>
                                    <p:animEffect transition="in" filter="dissolve">
                                      <p:cBhvr>
                                        <p:cTn id="50" dur="500"/>
                                        <p:tgtEl>
                                          <p:spTgt spid="662627"/>
                                        </p:tgtEl>
                                      </p:cBhvr>
                                    </p:animEffect>
                                  </p:childTnLst>
                                </p:cTn>
                              </p:par>
                              <p:par>
                                <p:cTn id="51" presetID="9" presetClass="entr" presetSubtype="0" fill="hold" nodeType="withEffect">
                                  <p:stCondLst>
                                    <p:cond delay="0"/>
                                  </p:stCondLst>
                                  <p:childTnLst>
                                    <p:set>
                                      <p:cBhvr>
                                        <p:cTn id="52" dur="1" fill="hold">
                                          <p:stCondLst>
                                            <p:cond delay="0"/>
                                          </p:stCondLst>
                                        </p:cTn>
                                        <p:tgtEl>
                                          <p:spTgt spid="662632"/>
                                        </p:tgtEl>
                                        <p:attrNameLst>
                                          <p:attrName>style.visibility</p:attrName>
                                        </p:attrNameLst>
                                      </p:cBhvr>
                                      <p:to>
                                        <p:strVal val="visible"/>
                                      </p:to>
                                    </p:set>
                                    <p:animEffect transition="in" filter="dissolve">
                                      <p:cBhvr>
                                        <p:cTn id="53" dur="500"/>
                                        <p:tgtEl>
                                          <p:spTgt spid="662632"/>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662644"/>
                                        </p:tgtEl>
                                        <p:attrNameLst>
                                          <p:attrName>style.visibility</p:attrName>
                                        </p:attrNameLst>
                                      </p:cBhvr>
                                      <p:to>
                                        <p:strVal val="visible"/>
                                      </p:to>
                                    </p:set>
                                    <p:animEffect transition="in" filter="dissolve">
                                      <p:cBhvr>
                                        <p:cTn id="56" dur="500"/>
                                        <p:tgtEl>
                                          <p:spTgt spid="662644"/>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662646"/>
                                        </p:tgtEl>
                                        <p:attrNameLst>
                                          <p:attrName>style.visibility</p:attrName>
                                        </p:attrNameLst>
                                      </p:cBhvr>
                                      <p:to>
                                        <p:strVal val="visible"/>
                                      </p:to>
                                    </p:set>
                                    <p:animEffect transition="in" filter="dissolve">
                                      <p:cBhvr>
                                        <p:cTn id="59" dur="500"/>
                                        <p:tgtEl>
                                          <p:spTgt spid="662646"/>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9" presetClass="entr" presetSubtype="0" fill="hold" nodeType="clickEffect">
                                  <p:stCondLst>
                                    <p:cond delay="0"/>
                                  </p:stCondLst>
                                  <p:childTnLst>
                                    <p:set>
                                      <p:cBhvr>
                                        <p:cTn id="63" dur="1" fill="hold">
                                          <p:stCondLst>
                                            <p:cond delay="0"/>
                                          </p:stCondLst>
                                        </p:cTn>
                                        <p:tgtEl>
                                          <p:spTgt spid="662636">
                                            <p:txEl>
                                              <p:pRg st="5" end="5"/>
                                            </p:txEl>
                                          </p:spTgt>
                                        </p:tgtEl>
                                        <p:attrNameLst>
                                          <p:attrName>style.visibility</p:attrName>
                                        </p:attrNameLst>
                                      </p:cBhvr>
                                      <p:to>
                                        <p:strVal val="visible"/>
                                      </p:to>
                                    </p:set>
                                    <p:animEffect transition="in" filter="dissolve">
                                      <p:cBhvr>
                                        <p:cTn id="64" dur="500"/>
                                        <p:tgtEl>
                                          <p:spTgt spid="66263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2617" grpId="0" animBg="1"/>
      <p:bldP spid="662618" grpId="0" animBg="1"/>
      <p:bldP spid="662625" grpId="0" animBg="1"/>
      <p:bldP spid="662626" grpId="0" animBg="1"/>
      <p:bldP spid="662638" grpId="0"/>
      <p:bldP spid="662639" grpId="0"/>
      <p:bldP spid="662640" grpId="0"/>
      <p:bldP spid="662641" grpId="0"/>
      <p:bldP spid="662642" grpId="0"/>
      <p:bldP spid="662644" grpId="0"/>
      <p:bldP spid="66264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3"/>
          <p:cNvSpPr>
            <a:spLocks noGrp="1"/>
          </p:cNvSpPr>
          <p:nvPr>
            <p:ph type="sldNum" sz="quarter" idx="10"/>
          </p:nvPr>
        </p:nvSpPr>
        <p:spPr/>
        <p:txBody>
          <a:bodyPr/>
          <a:lstStyle/>
          <a:p>
            <a:fld id="{8F4F363D-58FF-4FB0-96E5-B4E52467A15E}" type="slidenum">
              <a:rPr lang="en-US" altLang="de-DE"/>
              <a:pPr/>
              <a:t>7</a:t>
            </a:fld>
            <a:endParaRPr lang="en-US" altLang="de-DE"/>
          </a:p>
        </p:txBody>
      </p:sp>
      <p:sp>
        <p:nvSpPr>
          <p:cNvPr id="663575" name="Rectangle 23"/>
          <p:cNvSpPr>
            <a:spLocks noChangeArrowheads="1"/>
          </p:cNvSpPr>
          <p:nvPr/>
        </p:nvSpPr>
        <p:spPr bwMode="auto">
          <a:xfrm rot="5400000">
            <a:off x="3311525" y="4329113"/>
            <a:ext cx="360363" cy="719137"/>
          </a:xfrm>
          <a:prstGeom prst="rect">
            <a:avLst/>
          </a:prstGeom>
          <a:solidFill>
            <a:srgbClr val="333399"/>
          </a:solidFill>
          <a:ln w="9525" algn="ctr">
            <a:solidFill>
              <a:srgbClr val="33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nvGrpSpPr>
          <p:cNvPr id="663576" name="Group 24"/>
          <p:cNvGrpSpPr>
            <a:grpSpLocks/>
          </p:cNvGrpSpPr>
          <p:nvPr/>
        </p:nvGrpSpPr>
        <p:grpSpPr bwMode="auto">
          <a:xfrm>
            <a:off x="971550" y="5588000"/>
            <a:ext cx="720725" cy="720725"/>
            <a:chOff x="612" y="3520"/>
            <a:chExt cx="454" cy="454"/>
          </a:xfrm>
        </p:grpSpPr>
        <p:sp>
          <p:nvSpPr>
            <p:cNvPr id="663577" name="Rectangle 25"/>
            <p:cNvSpPr>
              <a:spLocks noChangeArrowheads="1"/>
            </p:cNvSpPr>
            <p:nvPr/>
          </p:nvSpPr>
          <p:spPr bwMode="auto">
            <a:xfrm>
              <a:off x="612" y="3520"/>
              <a:ext cx="217" cy="454"/>
            </a:xfrm>
            <a:prstGeom prst="rect">
              <a:avLst/>
            </a:prstGeom>
            <a:solidFill>
              <a:srgbClr val="CC0000"/>
            </a:solidFill>
            <a:ln w="9525"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663578" name="Rectangle 26"/>
            <p:cNvSpPr>
              <a:spLocks noChangeArrowheads="1"/>
            </p:cNvSpPr>
            <p:nvPr/>
          </p:nvSpPr>
          <p:spPr bwMode="auto">
            <a:xfrm>
              <a:off x="829" y="3520"/>
              <a:ext cx="237" cy="454"/>
            </a:xfrm>
            <a:prstGeom prst="rect">
              <a:avLst/>
            </a:prstGeom>
            <a:solidFill>
              <a:srgbClr val="CC0000"/>
            </a:solidFill>
            <a:ln w="9525"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grpSp>
        <p:nvGrpSpPr>
          <p:cNvPr id="663579" name="Group 27"/>
          <p:cNvGrpSpPr>
            <a:grpSpLocks/>
          </p:cNvGrpSpPr>
          <p:nvPr/>
        </p:nvGrpSpPr>
        <p:grpSpPr bwMode="auto">
          <a:xfrm>
            <a:off x="4573588" y="3068638"/>
            <a:ext cx="344487" cy="1081087"/>
            <a:chOff x="612" y="1706"/>
            <a:chExt cx="217" cy="908"/>
          </a:xfrm>
        </p:grpSpPr>
        <p:sp>
          <p:nvSpPr>
            <p:cNvPr id="663580" name="Rectangle 28"/>
            <p:cNvSpPr>
              <a:spLocks noChangeArrowheads="1"/>
            </p:cNvSpPr>
            <p:nvPr/>
          </p:nvSpPr>
          <p:spPr bwMode="auto">
            <a:xfrm>
              <a:off x="612" y="2160"/>
              <a:ext cx="217" cy="454"/>
            </a:xfrm>
            <a:prstGeom prst="rect">
              <a:avLst/>
            </a:prstGeom>
            <a:solidFill>
              <a:srgbClr val="006600"/>
            </a:solidFill>
            <a:ln w="9525" algn="ctr">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663581" name="Rectangle 29"/>
            <p:cNvSpPr>
              <a:spLocks noChangeArrowheads="1"/>
            </p:cNvSpPr>
            <p:nvPr/>
          </p:nvSpPr>
          <p:spPr bwMode="auto">
            <a:xfrm>
              <a:off x="612" y="1706"/>
              <a:ext cx="217" cy="454"/>
            </a:xfrm>
            <a:prstGeom prst="rect">
              <a:avLst/>
            </a:prstGeom>
            <a:solidFill>
              <a:srgbClr val="006600"/>
            </a:solidFill>
            <a:ln w="9525" algn="ctr">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grpSp>
        <p:nvGrpSpPr>
          <p:cNvPr id="663584" name="Group 32"/>
          <p:cNvGrpSpPr>
            <a:grpSpLocks/>
          </p:cNvGrpSpPr>
          <p:nvPr/>
        </p:nvGrpSpPr>
        <p:grpSpPr bwMode="auto">
          <a:xfrm>
            <a:off x="971550" y="3429000"/>
            <a:ext cx="720725" cy="720725"/>
            <a:chOff x="612" y="2160"/>
            <a:chExt cx="454" cy="454"/>
          </a:xfrm>
        </p:grpSpPr>
        <p:sp>
          <p:nvSpPr>
            <p:cNvPr id="663585" name="Rectangle 33"/>
            <p:cNvSpPr>
              <a:spLocks noChangeArrowheads="1"/>
            </p:cNvSpPr>
            <p:nvPr/>
          </p:nvSpPr>
          <p:spPr bwMode="auto">
            <a:xfrm>
              <a:off x="612" y="2160"/>
              <a:ext cx="237" cy="454"/>
            </a:xfrm>
            <a:prstGeom prst="rect">
              <a:avLst/>
            </a:prstGeom>
            <a:solidFill>
              <a:srgbClr val="CC0000"/>
            </a:solidFill>
            <a:ln w="9525"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663586" name="Rectangle 34"/>
            <p:cNvSpPr>
              <a:spLocks noChangeArrowheads="1"/>
            </p:cNvSpPr>
            <p:nvPr/>
          </p:nvSpPr>
          <p:spPr bwMode="auto">
            <a:xfrm>
              <a:off x="849" y="2160"/>
              <a:ext cx="217" cy="454"/>
            </a:xfrm>
            <a:prstGeom prst="rect">
              <a:avLst/>
            </a:prstGeom>
            <a:solidFill>
              <a:srgbClr val="CC0000"/>
            </a:solidFill>
            <a:ln w="9525"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sp>
        <p:nvSpPr>
          <p:cNvPr id="663587" name="Rectangle 35"/>
          <p:cNvSpPr>
            <a:spLocks noChangeArrowheads="1"/>
          </p:cNvSpPr>
          <p:nvPr/>
        </p:nvSpPr>
        <p:spPr bwMode="auto">
          <a:xfrm rot="5400000">
            <a:off x="1150938" y="2889250"/>
            <a:ext cx="360362" cy="719138"/>
          </a:xfrm>
          <a:prstGeom prst="rect">
            <a:avLst/>
          </a:prstGeom>
          <a:solidFill>
            <a:srgbClr val="333399"/>
          </a:solidFill>
          <a:ln w="9525" algn="ctr">
            <a:solidFill>
              <a:srgbClr val="33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nvGrpSpPr>
          <p:cNvPr id="663588" name="Group 36"/>
          <p:cNvGrpSpPr>
            <a:grpSpLocks/>
          </p:cNvGrpSpPr>
          <p:nvPr/>
        </p:nvGrpSpPr>
        <p:grpSpPr bwMode="auto">
          <a:xfrm>
            <a:off x="1692275" y="3068638"/>
            <a:ext cx="344488" cy="1081087"/>
            <a:chOff x="612" y="1706"/>
            <a:chExt cx="217" cy="908"/>
          </a:xfrm>
        </p:grpSpPr>
        <p:sp>
          <p:nvSpPr>
            <p:cNvPr id="663589" name="Rectangle 37"/>
            <p:cNvSpPr>
              <a:spLocks noChangeArrowheads="1"/>
            </p:cNvSpPr>
            <p:nvPr/>
          </p:nvSpPr>
          <p:spPr bwMode="auto">
            <a:xfrm>
              <a:off x="612" y="2160"/>
              <a:ext cx="217" cy="454"/>
            </a:xfrm>
            <a:prstGeom prst="rect">
              <a:avLst/>
            </a:prstGeom>
            <a:solidFill>
              <a:srgbClr val="006600"/>
            </a:solidFill>
            <a:ln w="9525" algn="ctr">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663590" name="Rectangle 38"/>
            <p:cNvSpPr>
              <a:spLocks noChangeArrowheads="1"/>
            </p:cNvSpPr>
            <p:nvPr/>
          </p:nvSpPr>
          <p:spPr bwMode="auto">
            <a:xfrm>
              <a:off x="612" y="1706"/>
              <a:ext cx="217" cy="454"/>
            </a:xfrm>
            <a:prstGeom prst="rect">
              <a:avLst/>
            </a:prstGeom>
            <a:solidFill>
              <a:srgbClr val="006600"/>
            </a:solidFill>
            <a:ln w="9525" algn="ctr">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sp>
        <p:nvSpPr>
          <p:cNvPr id="663591" name="Line 39"/>
          <p:cNvSpPr>
            <a:spLocks noChangeShapeType="1"/>
          </p:cNvSpPr>
          <p:nvPr/>
        </p:nvSpPr>
        <p:spPr bwMode="auto">
          <a:xfrm flipV="1">
            <a:off x="1347788" y="4365625"/>
            <a:ext cx="0" cy="1079500"/>
          </a:xfrm>
          <a:prstGeom prst="line">
            <a:avLst/>
          </a:prstGeom>
          <a:noFill/>
          <a:ln w="381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663592" name="Freeform 40"/>
          <p:cNvSpPr>
            <a:spLocks/>
          </p:cNvSpPr>
          <p:nvPr/>
        </p:nvSpPr>
        <p:spPr bwMode="auto">
          <a:xfrm>
            <a:off x="1619250" y="2852738"/>
            <a:ext cx="1584325" cy="1524000"/>
          </a:xfrm>
          <a:custGeom>
            <a:avLst/>
            <a:gdLst>
              <a:gd name="T0" fmla="*/ 1316 w 1316"/>
              <a:gd name="T1" fmla="*/ 960 h 960"/>
              <a:gd name="T2" fmla="*/ 681 w 1316"/>
              <a:gd name="T3" fmla="*/ 144 h 960"/>
              <a:gd name="T4" fmla="*/ 0 w 1316"/>
              <a:gd name="T5" fmla="*/ 98 h 960"/>
            </a:gdLst>
            <a:ahLst/>
            <a:cxnLst>
              <a:cxn ang="0">
                <a:pos x="T0" y="T1"/>
              </a:cxn>
              <a:cxn ang="0">
                <a:pos x="T2" y="T3"/>
              </a:cxn>
              <a:cxn ang="0">
                <a:pos x="T4" y="T5"/>
              </a:cxn>
            </a:cxnLst>
            <a:rect l="0" t="0" r="r" b="b"/>
            <a:pathLst>
              <a:path w="1316" h="960">
                <a:moveTo>
                  <a:pt x="1316" y="960"/>
                </a:moveTo>
                <a:cubicBezTo>
                  <a:pt x="1108" y="624"/>
                  <a:pt x="900" y="288"/>
                  <a:pt x="681" y="144"/>
                </a:cubicBezTo>
                <a:cubicBezTo>
                  <a:pt x="462" y="0"/>
                  <a:pt x="231" y="49"/>
                  <a:pt x="0" y="98"/>
                </a:cubicBezTo>
              </a:path>
            </a:pathLst>
          </a:custGeom>
          <a:noFill/>
          <a:ln w="38100" cap="flat" cmpd="sng">
            <a:solidFill>
              <a:srgbClr val="3333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663593" name="Line 41"/>
          <p:cNvSpPr>
            <a:spLocks noChangeShapeType="1"/>
          </p:cNvSpPr>
          <p:nvPr/>
        </p:nvSpPr>
        <p:spPr bwMode="auto">
          <a:xfrm flipH="1">
            <a:off x="2195513" y="3609975"/>
            <a:ext cx="2232025" cy="0"/>
          </a:xfrm>
          <a:prstGeom prst="line">
            <a:avLst/>
          </a:prstGeom>
          <a:noFill/>
          <a:ln w="38100">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p>
            <a:endParaRPr lang="en-US"/>
          </a:p>
        </p:txBody>
      </p:sp>
      <p:sp>
        <p:nvSpPr>
          <p:cNvPr id="663595" name="Text Box 43"/>
          <p:cNvSpPr txBox="1">
            <a:spLocks noChangeArrowheads="1"/>
          </p:cNvSpPr>
          <p:nvPr/>
        </p:nvSpPr>
        <p:spPr bwMode="auto">
          <a:xfrm>
            <a:off x="657225" y="1268413"/>
            <a:ext cx="5543550" cy="160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r>
              <a:rPr lang="en-US" altLang="zh-CN" sz="1400" dirty="0">
                <a:ea typeface="宋体" charset="-122"/>
              </a:rPr>
              <a:t>Example</a:t>
            </a:r>
          </a:p>
          <a:p>
            <a:r>
              <a:rPr lang="en-US" altLang="zh-CN" sz="1400" dirty="0">
                <a:ea typeface="宋体" charset="-122"/>
              </a:rPr>
              <a:t>Given: Three blocks with the following potential widths and heights </a:t>
            </a:r>
          </a:p>
          <a:p>
            <a:r>
              <a:rPr lang="en-US" altLang="zh-CN" sz="1400" dirty="0">
                <a:solidFill>
                  <a:srgbClr val="CC0000"/>
                </a:solidFill>
                <a:ea typeface="宋体" charset="-122"/>
              </a:rPr>
              <a:t>Block </a:t>
            </a:r>
            <a:r>
              <a:rPr lang="en-US" altLang="zh-CN" sz="1400" i="1" dirty="0">
                <a:solidFill>
                  <a:srgbClr val="CC0000"/>
                </a:solidFill>
                <a:ea typeface="宋体" charset="-122"/>
              </a:rPr>
              <a:t>A</a:t>
            </a:r>
            <a:r>
              <a:rPr lang="en-US" altLang="zh-CN" sz="1400" dirty="0">
                <a:ea typeface="宋体" charset="-122"/>
              </a:rPr>
              <a:t>: </a:t>
            </a:r>
            <a:r>
              <a:rPr lang="en-US" altLang="zh-CN" sz="1400" i="1" dirty="0">
                <a:ea typeface="宋体" charset="-122"/>
              </a:rPr>
              <a:t>w </a:t>
            </a:r>
            <a:r>
              <a:rPr lang="en-US" altLang="zh-CN" sz="1400" dirty="0">
                <a:ea typeface="宋体" charset="-122"/>
              </a:rPr>
              <a:t>= 1, </a:t>
            </a:r>
            <a:r>
              <a:rPr lang="en-US" altLang="zh-CN" sz="1400" i="1" dirty="0">
                <a:ea typeface="宋体" charset="-122"/>
              </a:rPr>
              <a:t>h </a:t>
            </a:r>
            <a:r>
              <a:rPr lang="en-US" altLang="zh-CN" sz="1400" dirty="0">
                <a:ea typeface="宋体" charset="-122"/>
              </a:rPr>
              <a:t>= 4  or  </a:t>
            </a:r>
            <a:r>
              <a:rPr lang="en-US" altLang="zh-CN" sz="1400" i="1" dirty="0">
                <a:ea typeface="宋体" charset="-122"/>
              </a:rPr>
              <a:t>w = </a:t>
            </a:r>
            <a:r>
              <a:rPr lang="en-US" altLang="zh-CN" sz="1400" dirty="0">
                <a:ea typeface="宋体" charset="-122"/>
              </a:rPr>
              <a:t> 4, </a:t>
            </a:r>
            <a:r>
              <a:rPr lang="en-US" altLang="zh-CN" sz="1400" i="1" dirty="0">
                <a:ea typeface="宋体" charset="-122"/>
              </a:rPr>
              <a:t>h </a:t>
            </a:r>
            <a:r>
              <a:rPr lang="en-US" altLang="zh-CN" sz="1400" dirty="0">
                <a:ea typeface="宋体" charset="-122"/>
              </a:rPr>
              <a:t>= 1  or  </a:t>
            </a:r>
            <a:r>
              <a:rPr lang="en-US" altLang="zh-CN" sz="1400" i="1" dirty="0">
                <a:ea typeface="宋体" charset="-122"/>
              </a:rPr>
              <a:t>w =</a:t>
            </a:r>
            <a:r>
              <a:rPr lang="en-US" altLang="zh-CN" sz="1400" dirty="0">
                <a:ea typeface="宋体" charset="-122"/>
              </a:rPr>
              <a:t> 2, </a:t>
            </a:r>
            <a:r>
              <a:rPr lang="en-US" altLang="zh-CN" sz="1400" i="1" dirty="0">
                <a:ea typeface="宋体" charset="-122"/>
              </a:rPr>
              <a:t>h </a:t>
            </a:r>
            <a:r>
              <a:rPr lang="en-US" altLang="zh-CN" sz="1400" dirty="0">
                <a:ea typeface="宋体" charset="-122"/>
              </a:rPr>
              <a:t>= 2</a:t>
            </a:r>
          </a:p>
          <a:p>
            <a:r>
              <a:rPr lang="en-US" altLang="zh-CN" sz="1400" dirty="0">
                <a:solidFill>
                  <a:srgbClr val="333399"/>
                </a:solidFill>
                <a:ea typeface="宋体" charset="-122"/>
              </a:rPr>
              <a:t>Block </a:t>
            </a:r>
            <a:r>
              <a:rPr lang="en-US" altLang="zh-CN" sz="1400" i="1" dirty="0">
                <a:solidFill>
                  <a:srgbClr val="333399"/>
                </a:solidFill>
                <a:ea typeface="宋体" charset="-122"/>
              </a:rPr>
              <a:t>B</a:t>
            </a:r>
            <a:r>
              <a:rPr lang="en-US" altLang="zh-CN" sz="1400" dirty="0">
                <a:ea typeface="宋体" charset="-122"/>
              </a:rPr>
              <a:t>: </a:t>
            </a:r>
            <a:r>
              <a:rPr lang="en-US" altLang="zh-CN" sz="1400" i="1" dirty="0">
                <a:ea typeface="宋体" charset="-122"/>
              </a:rPr>
              <a:t>w </a:t>
            </a:r>
            <a:r>
              <a:rPr lang="en-US" altLang="zh-CN" sz="1400" dirty="0">
                <a:ea typeface="宋体" charset="-122"/>
              </a:rPr>
              <a:t>= 1, </a:t>
            </a:r>
            <a:r>
              <a:rPr lang="en-US" altLang="zh-CN" sz="1400" i="1" dirty="0">
                <a:ea typeface="宋体" charset="-122"/>
              </a:rPr>
              <a:t>h </a:t>
            </a:r>
            <a:r>
              <a:rPr lang="en-US" altLang="zh-CN" sz="1400" dirty="0">
                <a:ea typeface="宋体" charset="-122"/>
              </a:rPr>
              <a:t>= 2  or  </a:t>
            </a:r>
            <a:r>
              <a:rPr lang="en-US" altLang="zh-CN" sz="1400" i="1" dirty="0">
                <a:ea typeface="宋体" charset="-122"/>
              </a:rPr>
              <a:t>w =</a:t>
            </a:r>
            <a:r>
              <a:rPr lang="en-US" altLang="zh-CN" sz="1400" dirty="0">
                <a:ea typeface="宋体" charset="-122"/>
              </a:rPr>
              <a:t> 2,  </a:t>
            </a:r>
            <a:r>
              <a:rPr lang="en-US" altLang="zh-CN" sz="1400" i="1" dirty="0">
                <a:ea typeface="宋体" charset="-122"/>
              </a:rPr>
              <a:t>h </a:t>
            </a:r>
            <a:r>
              <a:rPr lang="en-US" altLang="zh-CN" sz="1400" dirty="0">
                <a:ea typeface="宋体" charset="-122"/>
              </a:rPr>
              <a:t>= 1  </a:t>
            </a:r>
          </a:p>
          <a:p>
            <a:r>
              <a:rPr lang="en-US" altLang="zh-CN" sz="1400" dirty="0">
                <a:solidFill>
                  <a:srgbClr val="006600"/>
                </a:solidFill>
                <a:ea typeface="宋体" charset="-122"/>
              </a:rPr>
              <a:t>Block </a:t>
            </a:r>
            <a:r>
              <a:rPr lang="en-US" altLang="zh-CN" sz="1400" i="1" dirty="0">
                <a:solidFill>
                  <a:srgbClr val="006600"/>
                </a:solidFill>
                <a:ea typeface="宋体" charset="-122"/>
              </a:rPr>
              <a:t>C</a:t>
            </a:r>
            <a:r>
              <a:rPr lang="en-US" altLang="zh-CN" sz="1400" dirty="0">
                <a:ea typeface="宋体" charset="-122"/>
              </a:rPr>
              <a:t>: </a:t>
            </a:r>
            <a:r>
              <a:rPr lang="en-US" altLang="zh-CN" sz="1400" i="1" dirty="0">
                <a:ea typeface="宋体" charset="-122"/>
              </a:rPr>
              <a:t>w</a:t>
            </a:r>
            <a:r>
              <a:rPr lang="en-US" altLang="zh-CN" sz="1400" dirty="0">
                <a:ea typeface="宋体" charset="-122"/>
              </a:rPr>
              <a:t> = 1, </a:t>
            </a:r>
            <a:r>
              <a:rPr lang="en-US" altLang="zh-CN" sz="1400" i="1" dirty="0">
                <a:ea typeface="宋体" charset="-122"/>
              </a:rPr>
              <a:t>h </a:t>
            </a:r>
            <a:r>
              <a:rPr lang="en-US" altLang="zh-CN" sz="1400" dirty="0">
                <a:ea typeface="宋体" charset="-122"/>
              </a:rPr>
              <a:t>= 3  or  </a:t>
            </a:r>
            <a:r>
              <a:rPr lang="en-US" altLang="zh-CN" sz="1400" i="1" dirty="0">
                <a:ea typeface="宋体" charset="-122"/>
              </a:rPr>
              <a:t>w =</a:t>
            </a:r>
            <a:r>
              <a:rPr lang="en-US" altLang="zh-CN" sz="1400" dirty="0">
                <a:ea typeface="宋体" charset="-122"/>
              </a:rPr>
              <a:t> 3, </a:t>
            </a:r>
            <a:r>
              <a:rPr lang="en-US" altLang="zh-CN" sz="1400" i="1" dirty="0">
                <a:ea typeface="宋体" charset="-122"/>
              </a:rPr>
              <a:t>h </a:t>
            </a:r>
            <a:r>
              <a:rPr lang="en-US" altLang="zh-CN" sz="1400" dirty="0">
                <a:ea typeface="宋体" charset="-122"/>
              </a:rPr>
              <a:t>= 1</a:t>
            </a:r>
            <a:br>
              <a:rPr lang="en-US" altLang="zh-CN" sz="1400" dirty="0">
                <a:ea typeface="宋体" charset="-122"/>
              </a:rPr>
            </a:br>
            <a:endParaRPr lang="en-US" altLang="zh-CN" sz="1400" dirty="0">
              <a:ea typeface="宋体" charset="-122"/>
            </a:endParaRPr>
          </a:p>
          <a:p>
            <a:r>
              <a:rPr lang="en-US" altLang="zh-CN" sz="1400" dirty="0">
                <a:ea typeface="宋体" charset="-122"/>
              </a:rPr>
              <a:t>Task: Floorplan with minimum total area enclosed </a:t>
            </a:r>
          </a:p>
        </p:txBody>
      </p:sp>
    </p:spTree>
    <p:extLst>
      <p:ext uri="{BB962C8B-B14F-4D97-AF65-F5344CB8AC3E}">
        <p14:creationId xmlns:p14="http://schemas.microsoft.com/office/powerpoint/2010/main" val="36187111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63591"/>
                                        </p:tgtEl>
                                        <p:attrNameLst>
                                          <p:attrName>style.visibility</p:attrName>
                                        </p:attrNameLst>
                                      </p:cBhvr>
                                      <p:to>
                                        <p:strVal val="visible"/>
                                      </p:to>
                                    </p:set>
                                    <p:animEffect transition="in" filter="dissolve">
                                      <p:cBhvr>
                                        <p:cTn id="7" dur="500"/>
                                        <p:tgtEl>
                                          <p:spTgt spid="663591"/>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663584"/>
                                        </p:tgtEl>
                                        <p:attrNameLst>
                                          <p:attrName>style.visibility</p:attrName>
                                        </p:attrNameLst>
                                      </p:cBhvr>
                                      <p:to>
                                        <p:strVal val="visible"/>
                                      </p:to>
                                    </p:set>
                                    <p:animEffect transition="in" filter="dissolve">
                                      <p:cBhvr>
                                        <p:cTn id="11" dur="500"/>
                                        <p:tgtEl>
                                          <p:spTgt spid="663584"/>
                                        </p:tgtEl>
                                      </p:cBhvr>
                                    </p:animEffect>
                                  </p:childTnLst>
                                </p:cTn>
                              </p:par>
                            </p:childTnLst>
                          </p:cTn>
                        </p:par>
                        <p:par>
                          <p:cTn id="12" fill="hold" nodeType="afterGroup">
                            <p:stCondLst>
                              <p:cond delay="1000"/>
                            </p:stCondLst>
                            <p:childTnLst>
                              <p:par>
                                <p:cTn id="13" presetID="3" presetClass="exit" presetSubtype="10" fill="hold" nodeType="afterEffect">
                                  <p:stCondLst>
                                    <p:cond delay="0"/>
                                  </p:stCondLst>
                                  <p:childTnLst>
                                    <p:animEffect transition="out" filter="blinds(horizontal)">
                                      <p:cBhvr>
                                        <p:cTn id="14" dur="500"/>
                                        <p:tgtEl>
                                          <p:spTgt spid="663576"/>
                                        </p:tgtEl>
                                      </p:cBhvr>
                                    </p:animEffect>
                                    <p:set>
                                      <p:cBhvr>
                                        <p:cTn id="15" dur="1" fill="hold">
                                          <p:stCondLst>
                                            <p:cond delay="499"/>
                                          </p:stCondLst>
                                        </p:cTn>
                                        <p:tgtEl>
                                          <p:spTgt spid="663576"/>
                                        </p:tgtEl>
                                        <p:attrNameLst>
                                          <p:attrName>style.visibility</p:attrName>
                                        </p:attrNameLst>
                                      </p:cBhvr>
                                      <p:to>
                                        <p:strVal val="hidden"/>
                                      </p:to>
                                    </p:set>
                                  </p:childTnLst>
                                </p:cTn>
                              </p:par>
                              <p:par>
                                <p:cTn id="16" presetID="3" presetClass="exit" presetSubtype="10" fill="hold" grpId="1" nodeType="withEffect">
                                  <p:stCondLst>
                                    <p:cond delay="0"/>
                                  </p:stCondLst>
                                  <p:childTnLst>
                                    <p:animEffect transition="out" filter="blinds(horizontal)">
                                      <p:cBhvr>
                                        <p:cTn id="17" dur="500"/>
                                        <p:tgtEl>
                                          <p:spTgt spid="663591"/>
                                        </p:tgtEl>
                                      </p:cBhvr>
                                    </p:animEffect>
                                    <p:set>
                                      <p:cBhvr>
                                        <p:cTn id="18" dur="1" fill="hold">
                                          <p:stCondLst>
                                            <p:cond delay="499"/>
                                          </p:stCondLst>
                                        </p:cTn>
                                        <p:tgtEl>
                                          <p:spTgt spid="663591"/>
                                        </p:tgtEl>
                                        <p:attrNameLst>
                                          <p:attrName>style.visibility</p:attrName>
                                        </p:attrNameLst>
                                      </p:cBhvr>
                                      <p:to>
                                        <p:strVal val="hidden"/>
                                      </p:to>
                                    </p:set>
                                  </p:childTnLst>
                                </p:cTn>
                              </p:par>
                            </p:childTnLst>
                          </p:cTn>
                        </p:par>
                        <p:par>
                          <p:cTn id="19" fill="hold" nodeType="afterGroup">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663592"/>
                                        </p:tgtEl>
                                        <p:attrNameLst>
                                          <p:attrName>style.visibility</p:attrName>
                                        </p:attrNameLst>
                                      </p:cBhvr>
                                      <p:to>
                                        <p:strVal val="visible"/>
                                      </p:to>
                                    </p:set>
                                    <p:animEffect transition="in" filter="dissolve">
                                      <p:cBhvr>
                                        <p:cTn id="22" dur="500"/>
                                        <p:tgtEl>
                                          <p:spTgt spid="663592"/>
                                        </p:tgtEl>
                                      </p:cBhvr>
                                    </p:animEffect>
                                  </p:childTnLst>
                                </p:cTn>
                              </p:par>
                            </p:childTnLst>
                          </p:cTn>
                        </p:par>
                        <p:par>
                          <p:cTn id="23" fill="hold" nodeType="afterGroup">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663587"/>
                                        </p:tgtEl>
                                        <p:attrNameLst>
                                          <p:attrName>style.visibility</p:attrName>
                                        </p:attrNameLst>
                                      </p:cBhvr>
                                      <p:to>
                                        <p:strVal val="visible"/>
                                      </p:to>
                                    </p:set>
                                    <p:animEffect transition="in" filter="dissolve">
                                      <p:cBhvr>
                                        <p:cTn id="26" dur="500"/>
                                        <p:tgtEl>
                                          <p:spTgt spid="663587"/>
                                        </p:tgtEl>
                                      </p:cBhvr>
                                    </p:animEffect>
                                  </p:childTnLst>
                                </p:cTn>
                              </p:par>
                            </p:childTnLst>
                          </p:cTn>
                        </p:par>
                        <p:par>
                          <p:cTn id="27" fill="hold" nodeType="afterGroup">
                            <p:stCondLst>
                              <p:cond delay="2500"/>
                            </p:stCondLst>
                            <p:childTnLst>
                              <p:par>
                                <p:cTn id="28" presetID="3" presetClass="exit" presetSubtype="10" fill="hold" grpId="0" nodeType="afterEffect">
                                  <p:stCondLst>
                                    <p:cond delay="0"/>
                                  </p:stCondLst>
                                  <p:childTnLst>
                                    <p:animEffect transition="out" filter="blinds(horizontal)">
                                      <p:cBhvr>
                                        <p:cTn id="29" dur="500"/>
                                        <p:tgtEl>
                                          <p:spTgt spid="663575"/>
                                        </p:tgtEl>
                                      </p:cBhvr>
                                    </p:animEffect>
                                    <p:set>
                                      <p:cBhvr>
                                        <p:cTn id="30" dur="1" fill="hold">
                                          <p:stCondLst>
                                            <p:cond delay="499"/>
                                          </p:stCondLst>
                                        </p:cTn>
                                        <p:tgtEl>
                                          <p:spTgt spid="663575"/>
                                        </p:tgtEl>
                                        <p:attrNameLst>
                                          <p:attrName>style.visibility</p:attrName>
                                        </p:attrNameLst>
                                      </p:cBhvr>
                                      <p:to>
                                        <p:strVal val="hidden"/>
                                      </p:to>
                                    </p:set>
                                  </p:childTnLst>
                                </p:cTn>
                              </p:par>
                              <p:par>
                                <p:cTn id="31" presetID="3" presetClass="exit" presetSubtype="10" fill="hold" grpId="1" nodeType="withEffect">
                                  <p:stCondLst>
                                    <p:cond delay="0"/>
                                  </p:stCondLst>
                                  <p:childTnLst>
                                    <p:animEffect transition="out" filter="blinds(horizontal)">
                                      <p:cBhvr>
                                        <p:cTn id="32" dur="500"/>
                                        <p:tgtEl>
                                          <p:spTgt spid="663592"/>
                                        </p:tgtEl>
                                      </p:cBhvr>
                                    </p:animEffect>
                                    <p:set>
                                      <p:cBhvr>
                                        <p:cTn id="33" dur="1" fill="hold">
                                          <p:stCondLst>
                                            <p:cond delay="499"/>
                                          </p:stCondLst>
                                        </p:cTn>
                                        <p:tgtEl>
                                          <p:spTgt spid="663592"/>
                                        </p:tgtEl>
                                        <p:attrNameLst>
                                          <p:attrName>style.visibility</p:attrName>
                                        </p:attrNameLst>
                                      </p:cBhvr>
                                      <p:to>
                                        <p:strVal val="hidden"/>
                                      </p:to>
                                    </p:set>
                                  </p:childTnLst>
                                </p:cTn>
                              </p:par>
                            </p:childTnLst>
                          </p:cTn>
                        </p:par>
                        <p:par>
                          <p:cTn id="34" fill="hold" nodeType="afterGroup">
                            <p:stCondLst>
                              <p:cond delay="3000"/>
                            </p:stCondLst>
                            <p:childTnLst>
                              <p:par>
                                <p:cTn id="35" presetID="9" presetClass="entr" presetSubtype="0" fill="hold" grpId="0" nodeType="afterEffect">
                                  <p:stCondLst>
                                    <p:cond delay="0"/>
                                  </p:stCondLst>
                                  <p:childTnLst>
                                    <p:set>
                                      <p:cBhvr>
                                        <p:cTn id="36" dur="1" fill="hold">
                                          <p:stCondLst>
                                            <p:cond delay="0"/>
                                          </p:stCondLst>
                                        </p:cTn>
                                        <p:tgtEl>
                                          <p:spTgt spid="663593"/>
                                        </p:tgtEl>
                                        <p:attrNameLst>
                                          <p:attrName>style.visibility</p:attrName>
                                        </p:attrNameLst>
                                      </p:cBhvr>
                                      <p:to>
                                        <p:strVal val="visible"/>
                                      </p:to>
                                    </p:set>
                                    <p:animEffect transition="in" filter="dissolve">
                                      <p:cBhvr>
                                        <p:cTn id="37" dur="500"/>
                                        <p:tgtEl>
                                          <p:spTgt spid="663593"/>
                                        </p:tgtEl>
                                      </p:cBhvr>
                                    </p:animEffect>
                                  </p:childTnLst>
                                </p:cTn>
                              </p:par>
                            </p:childTnLst>
                          </p:cTn>
                        </p:par>
                        <p:par>
                          <p:cTn id="38" fill="hold" nodeType="afterGroup">
                            <p:stCondLst>
                              <p:cond delay="3500"/>
                            </p:stCondLst>
                            <p:childTnLst>
                              <p:par>
                                <p:cTn id="39" presetID="9" presetClass="entr" presetSubtype="0" fill="hold" nodeType="afterEffect">
                                  <p:stCondLst>
                                    <p:cond delay="0"/>
                                  </p:stCondLst>
                                  <p:childTnLst>
                                    <p:set>
                                      <p:cBhvr>
                                        <p:cTn id="40" dur="1" fill="hold">
                                          <p:stCondLst>
                                            <p:cond delay="0"/>
                                          </p:stCondLst>
                                        </p:cTn>
                                        <p:tgtEl>
                                          <p:spTgt spid="663588"/>
                                        </p:tgtEl>
                                        <p:attrNameLst>
                                          <p:attrName>style.visibility</p:attrName>
                                        </p:attrNameLst>
                                      </p:cBhvr>
                                      <p:to>
                                        <p:strVal val="visible"/>
                                      </p:to>
                                    </p:set>
                                    <p:animEffect transition="in" filter="dissolve">
                                      <p:cBhvr>
                                        <p:cTn id="41" dur="500"/>
                                        <p:tgtEl>
                                          <p:spTgt spid="663588"/>
                                        </p:tgtEl>
                                      </p:cBhvr>
                                    </p:animEffect>
                                  </p:childTnLst>
                                </p:cTn>
                              </p:par>
                            </p:childTnLst>
                          </p:cTn>
                        </p:par>
                        <p:par>
                          <p:cTn id="42" fill="hold" nodeType="afterGroup">
                            <p:stCondLst>
                              <p:cond delay="4000"/>
                            </p:stCondLst>
                            <p:childTnLst>
                              <p:par>
                                <p:cTn id="43" presetID="3" presetClass="exit" presetSubtype="10" fill="hold" nodeType="afterEffect">
                                  <p:stCondLst>
                                    <p:cond delay="0"/>
                                  </p:stCondLst>
                                  <p:childTnLst>
                                    <p:animEffect transition="out" filter="blinds(horizontal)">
                                      <p:cBhvr>
                                        <p:cTn id="44" dur="500"/>
                                        <p:tgtEl>
                                          <p:spTgt spid="663579"/>
                                        </p:tgtEl>
                                      </p:cBhvr>
                                    </p:animEffect>
                                    <p:set>
                                      <p:cBhvr>
                                        <p:cTn id="45" dur="1" fill="hold">
                                          <p:stCondLst>
                                            <p:cond delay="499"/>
                                          </p:stCondLst>
                                        </p:cTn>
                                        <p:tgtEl>
                                          <p:spTgt spid="663579"/>
                                        </p:tgtEl>
                                        <p:attrNameLst>
                                          <p:attrName>style.visibility</p:attrName>
                                        </p:attrNameLst>
                                      </p:cBhvr>
                                      <p:to>
                                        <p:strVal val="hidden"/>
                                      </p:to>
                                    </p:set>
                                  </p:childTnLst>
                                </p:cTn>
                              </p:par>
                              <p:par>
                                <p:cTn id="46" presetID="3" presetClass="exit" presetSubtype="10" fill="hold" grpId="1" nodeType="withEffect">
                                  <p:stCondLst>
                                    <p:cond delay="0"/>
                                  </p:stCondLst>
                                  <p:childTnLst>
                                    <p:animEffect transition="out" filter="blinds(horizontal)">
                                      <p:cBhvr>
                                        <p:cTn id="47" dur="500"/>
                                        <p:tgtEl>
                                          <p:spTgt spid="663593"/>
                                        </p:tgtEl>
                                      </p:cBhvr>
                                    </p:animEffect>
                                    <p:set>
                                      <p:cBhvr>
                                        <p:cTn id="48" dur="1" fill="hold">
                                          <p:stCondLst>
                                            <p:cond delay="499"/>
                                          </p:stCondLst>
                                        </p:cTn>
                                        <p:tgtEl>
                                          <p:spTgt spid="66359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3575" grpId="0" animBg="1"/>
      <p:bldP spid="663587" grpId="0" animBg="1"/>
      <p:bldP spid="663591" grpId="0" animBg="1"/>
      <p:bldP spid="663591" grpId="1" animBg="1"/>
      <p:bldP spid="663592" grpId="0" animBg="1"/>
      <p:bldP spid="663592" grpId="1" animBg="1"/>
      <p:bldP spid="663593" grpId="0" animBg="1"/>
      <p:bldP spid="66359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10"/>
          </p:nvPr>
        </p:nvSpPr>
        <p:spPr/>
        <p:txBody>
          <a:bodyPr/>
          <a:lstStyle/>
          <a:p>
            <a:fld id="{68F0CEE4-FCC0-4913-8933-49B79AFCA41D}" type="slidenum">
              <a:rPr lang="en-US" altLang="de-DE"/>
              <a:pPr/>
              <a:t>8</a:t>
            </a:fld>
            <a:endParaRPr lang="en-US" altLang="de-DE"/>
          </a:p>
        </p:txBody>
      </p:sp>
      <p:grpSp>
        <p:nvGrpSpPr>
          <p:cNvPr id="755723" name="Group 11"/>
          <p:cNvGrpSpPr>
            <a:grpSpLocks/>
          </p:cNvGrpSpPr>
          <p:nvPr/>
        </p:nvGrpSpPr>
        <p:grpSpPr bwMode="auto">
          <a:xfrm>
            <a:off x="971550" y="3429000"/>
            <a:ext cx="720725" cy="720725"/>
            <a:chOff x="612" y="2160"/>
            <a:chExt cx="454" cy="454"/>
          </a:xfrm>
        </p:grpSpPr>
        <p:sp>
          <p:nvSpPr>
            <p:cNvPr id="755724" name="Rectangle 12"/>
            <p:cNvSpPr>
              <a:spLocks noChangeArrowheads="1"/>
            </p:cNvSpPr>
            <p:nvPr/>
          </p:nvSpPr>
          <p:spPr bwMode="auto">
            <a:xfrm>
              <a:off x="612" y="2160"/>
              <a:ext cx="237" cy="454"/>
            </a:xfrm>
            <a:prstGeom prst="rect">
              <a:avLst/>
            </a:prstGeom>
            <a:solidFill>
              <a:srgbClr val="CC0000"/>
            </a:solidFill>
            <a:ln w="9525"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755725" name="Rectangle 13"/>
            <p:cNvSpPr>
              <a:spLocks noChangeArrowheads="1"/>
            </p:cNvSpPr>
            <p:nvPr/>
          </p:nvSpPr>
          <p:spPr bwMode="auto">
            <a:xfrm>
              <a:off x="849" y="2160"/>
              <a:ext cx="217" cy="454"/>
            </a:xfrm>
            <a:prstGeom prst="rect">
              <a:avLst/>
            </a:prstGeom>
            <a:solidFill>
              <a:srgbClr val="CC0000"/>
            </a:solidFill>
            <a:ln w="9525"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sp>
        <p:nvSpPr>
          <p:cNvPr id="755726" name="Rectangle 14"/>
          <p:cNvSpPr>
            <a:spLocks noChangeArrowheads="1"/>
          </p:cNvSpPr>
          <p:nvPr/>
        </p:nvSpPr>
        <p:spPr bwMode="auto">
          <a:xfrm rot="5400000">
            <a:off x="1150938" y="2889250"/>
            <a:ext cx="360362" cy="719138"/>
          </a:xfrm>
          <a:prstGeom prst="rect">
            <a:avLst/>
          </a:prstGeom>
          <a:solidFill>
            <a:srgbClr val="333399"/>
          </a:solidFill>
          <a:ln w="9525" algn="ctr">
            <a:solidFill>
              <a:srgbClr val="33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nvGrpSpPr>
          <p:cNvPr id="755727" name="Group 15"/>
          <p:cNvGrpSpPr>
            <a:grpSpLocks/>
          </p:cNvGrpSpPr>
          <p:nvPr/>
        </p:nvGrpSpPr>
        <p:grpSpPr bwMode="auto">
          <a:xfrm>
            <a:off x="1692275" y="3068638"/>
            <a:ext cx="344488" cy="1081087"/>
            <a:chOff x="612" y="1706"/>
            <a:chExt cx="217" cy="908"/>
          </a:xfrm>
        </p:grpSpPr>
        <p:sp>
          <p:nvSpPr>
            <p:cNvPr id="755728" name="Rectangle 16"/>
            <p:cNvSpPr>
              <a:spLocks noChangeArrowheads="1"/>
            </p:cNvSpPr>
            <p:nvPr/>
          </p:nvSpPr>
          <p:spPr bwMode="auto">
            <a:xfrm>
              <a:off x="612" y="2160"/>
              <a:ext cx="217" cy="454"/>
            </a:xfrm>
            <a:prstGeom prst="rect">
              <a:avLst/>
            </a:prstGeom>
            <a:solidFill>
              <a:srgbClr val="006600"/>
            </a:solidFill>
            <a:ln w="9525" algn="ctr">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sp>
          <p:nvSpPr>
            <p:cNvPr id="755729" name="Rectangle 17"/>
            <p:cNvSpPr>
              <a:spLocks noChangeArrowheads="1"/>
            </p:cNvSpPr>
            <p:nvPr/>
          </p:nvSpPr>
          <p:spPr bwMode="auto">
            <a:xfrm>
              <a:off x="612" y="1706"/>
              <a:ext cx="217" cy="454"/>
            </a:xfrm>
            <a:prstGeom prst="rect">
              <a:avLst/>
            </a:prstGeom>
            <a:solidFill>
              <a:srgbClr val="006600"/>
            </a:solidFill>
            <a:ln w="9525" algn="ctr">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p>
              <a:endParaRPr lang="en-US"/>
            </a:p>
          </p:txBody>
        </p:sp>
      </p:grpSp>
      <p:sp>
        <p:nvSpPr>
          <p:cNvPr id="755733" name="Text Box 21"/>
          <p:cNvSpPr txBox="1">
            <a:spLocks noChangeArrowheads="1"/>
          </p:cNvSpPr>
          <p:nvPr/>
        </p:nvSpPr>
        <p:spPr bwMode="auto">
          <a:xfrm>
            <a:off x="647700" y="4557713"/>
            <a:ext cx="7027863" cy="1176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r>
              <a:rPr lang="de-DE" sz="1400" dirty="0"/>
              <a:t>Solution:</a:t>
            </a:r>
          </a:p>
          <a:p>
            <a:r>
              <a:rPr lang="de-DE" sz="1400" dirty="0"/>
              <a:t>Aspect ratios</a:t>
            </a:r>
            <a:br>
              <a:rPr lang="de-DE" sz="1400" dirty="0"/>
            </a:br>
            <a:r>
              <a:rPr lang="de-DE" sz="1400" dirty="0">
                <a:solidFill>
                  <a:srgbClr val="CC0000"/>
                </a:solidFill>
              </a:rPr>
              <a:t>Block </a:t>
            </a:r>
            <a:r>
              <a:rPr lang="de-DE" sz="1400" i="1" dirty="0">
                <a:solidFill>
                  <a:srgbClr val="CC0000"/>
                </a:solidFill>
              </a:rPr>
              <a:t>A</a:t>
            </a:r>
            <a:r>
              <a:rPr lang="de-DE" sz="1400" dirty="0">
                <a:solidFill>
                  <a:srgbClr val="CC0000"/>
                </a:solidFill>
              </a:rPr>
              <a:t> with </a:t>
            </a:r>
            <a:r>
              <a:rPr lang="de-DE" sz="1400" i="1" dirty="0">
                <a:solidFill>
                  <a:srgbClr val="CC0000"/>
                </a:solidFill>
              </a:rPr>
              <a:t>w =</a:t>
            </a:r>
            <a:r>
              <a:rPr lang="de-DE" sz="1400" dirty="0">
                <a:solidFill>
                  <a:srgbClr val="CC0000"/>
                </a:solidFill>
              </a:rPr>
              <a:t> 2, </a:t>
            </a:r>
            <a:r>
              <a:rPr lang="de-DE" sz="1400" i="1" dirty="0">
                <a:solidFill>
                  <a:srgbClr val="CC0000"/>
                </a:solidFill>
              </a:rPr>
              <a:t>h </a:t>
            </a:r>
            <a:r>
              <a:rPr lang="de-DE" sz="1400" dirty="0">
                <a:solidFill>
                  <a:srgbClr val="CC0000"/>
                </a:solidFill>
              </a:rPr>
              <a:t>= 2</a:t>
            </a:r>
            <a:r>
              <a:rPr lang="de-DE" sz="1400" dirty="0"/>
              <a:t>;  </a:t>
            </a:r>
            <a:r>
              <a:rPr lang="de-DE" sz="1400" dirty="0">
                <a:solidFill>
                  <a:srgbClr val="333399"/>
                </a:solidFill>
              </a:rPr>
              <a:t>Block </a:t>
            </a:r>
            <a:r>
              <a:rPr lang="de-DE" sz="1400" i="1" dirty="0">
                <a:solidFill>
                  <a:srgbClr val="333399"/>
                </a:solidFill>
              </a:rPr>
              <a:t>B</a:t>
            </a:r>
            <a:r>
              <a:rPr lang="de-DE" sz="1400" dirty="0">
                <a:solidFill>
                  <a:srgbClr val="333399"/>
                </a:solidFill>
              </a:rPr>
              <a:t> with </a:t>
            </a:r>
            <a:r>
              <a:rPr lang="de-DE" sz="1400" i="1" dirty="0">
                <a:solidFill>
                  <a:srgbClr val="333399"/>
                </a:solidFill>
              </a:rPr>
              <a:t>w</a:t>
            </a:r>
            <a:r>
              <a:rPr lang="de-DE" sz="1400" dirty="0">
                <a:solidFill>
                  <a:srgbClr val="333399"/>
                </a:solidFill>
              </a:rPr>
              <a:t> = 2, </a:t>
            </a:r>
            <a:r>
              <a:rPr lang="de-DE" sz="1400" i="1" dirty="0">
                <a:solidFill>
                  <a:srgbClr val="333399"/>
                </a:solidFill>
              </a:rPr>
              <a:t>h </a:t>
            </a:r>
            <a:r>
              <a:rPr lang="de-DE" sz="1400" dirty="0">
                <a:solidFill>
                  <a:srgbClr val="333399"/>
                </a:solidFill>
              </a:rPr>
              <a:t>= 1</a:t>
            </a:r>
            <a:r>
              <a:rPr lang="de-DE" sz="1400" dirty="0"/>
              <a:t>;  </a:t>
            </a:r>
            <a:r>
              <a:rPr lang="de-DE" sz="1400" dirty="0">
                <a:solidFill>
                  <a:srgbClr val="006600"/>
                </a:solidFill>
              </a:rPr>
              <a:t>Block </a:t>
            </a:r>
            <a:r>
              <a:rPr lang="de-DE" sz="1400" i="1" dirty="0">
                <a:solidFill>
                  <a:srgbClr val="006600"/>
                </a:solidFill>
              </a:rPr>
              <a:t>C</a:t>
            </a:r>
            <a:r>
              <a:rPr lang="de-DE" sz="1400" dirty="0">
                <a:solidFill>
                  <a:srgbClr val="006600"/>
                </a:solidFill>
              </a:rPr>
              <a:t> with </a:t>
            </a:r>
            <a:r>
              <a:rPr lang="de-DE" sz="1400" i="1" dirty="0">
                <a:solidFill>
                  <a:srgbClr val="006600"/>
                </a:solidFill>
              </a:rPr>
              <a:t>w =</a:t>
            </a:r>
            <a:r>
              <a:rPr lang="de-DE" sz="1400" dirty="0">
                <a:solidFill>
                  <a:srgbClr val="006600"/>
                </a:solidFill>
              </a:rPr>
              <a:t> 1, </a:t>
            </a:r>
            <a:r>
              <a:rPr lang="de-DE" sz="1400" i="1" dirty="0">
                <a:solidFill>
                  <a:srgbClr val="006600"/>
                </a:solidFill>
              </a:rPr>
              <a:t>h </a:t>
            </a:r>
            <a:r>
              <a:rPr lang="de-DE" sz="1400" dirty="0">
                <a:solidFill>
                  <a:srgbClr val="006600"/>
                </a:solidFill>
              </a:rPr>
              <a:t>= 3</a:t>
            </a:r>
          </a:p>
          <a:p>
            <a:endParaRPr lang="de-DE" sz="1400" dirty="0"/>
          </a:p>
          <a:p>
            <a:r>
              <a:rPr lang="en-US" altLang="zh-CN" sz="1400" dirty="0">
                <a:ea typeface="宋体" charset="-122"/>
              </a:rPr>
              <a:t>This floorplan has a global bounding box with minimum possible area (9 square units).</a:t>
            </a:r>
          </a:p>
        </p:txBody>
      </p:sp>
      <p:sp>
        <p:nvSpPr>
          <p:cNvPr id="755734" name="Text Box 22"/>
          <p:cNvSpPr txBox="1">
            <a:spLocks noChangeArrowheads="1"/>
          </p:cNvSpPr>
          <p:nvPr/>
        </p:nvSpPr>
        <p:spPr bwMode="auto">
          <a:xfrm>
            <a:off x="657225" y="1268413"/>
            <a:ext cx="5543550" cy="160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algn="l" defTabSz="898525">
              <a:defRPr>
                <a:solidFill>
                  <a:schemeClr val="tx1"/>
                </a:solidFill>
                <a:latin typeface="Arial" charset="0"/>
              </a:defRPr>
            </a:lvl1pPr>
            <a:lvl2pPr algn="l" defTabSz="898525">
              <a:defRPr>
                <a:solidFill>
                  <a:schemeClr val="tx1"/>
                </a:solidFill>
                <a:latin typeface="Arial" charset="0"/>
              </a:defRPr>
            </a:lvl2pPr>
            <a:lvl3pPr algn="l" defTabSz="898525">
              <a:defRPr>
                <a:solidFill>
                  <a:schemeClr val="tx1"/>
                </a:solidFill>
                <a:latin typeface="Arial" charset="0"/>
              </a:defRPr>
            </a:lvl3pPr>
            <a:lvl4pPr algn="l" defTabSz="898525">
              <a:defRPr>
                <a:solidFill>
                  <a:schemeClr val="tx1"/>
                </a:solidFill>
                <a:latin typeface="Arial" charset="0"/>
              </a:defRPr>
            </a:lvl4pPr>
            <a:lvl5pPr algn="l" defTabSz="898525">
              <a:defRPr>
                <a:solidFill>
                  <a:schemeClr val="tx1"/>
                </a:solidFill>
                <a:latin typeface="Arial" charset="0"/>
              </a:defRPr>
            </a:lvl5pPr>
            <a:lvl6pPr defTabSz="898525" fontAlgn="base">
              <a:spcBef>
                <a:spcPct val="0"/>
              </a:spcBef>
              <a:spcAft>
                <a:spcPct val="0"/>
              </a:spcAft>
              <a:defRPr>
                <a:solidFill>
                  <a:schemeClr val="tx1"/>
                </a:solidFill>
                <a:latin typeface="Arial" charset="0"/>
              </a:defRPr>
            </a:lvl6pPr>
            <a:lvl7pPr defTabSz="898525" fontAlgn="base">
              <a:spcBef>
                <a:spcPct val="0"/>
              </a:spcBef>
              <a:spcAft>
                <a:spcPct val="0"/>
              </a:spcAft>
              <a:defRPr>
                <a:solidFill>
                  <a:schemeClr val="tx1"/>
                </a:solidFill>
                <a:latin typeface="Arial" charset="0"/>
              </a:defRPr>
            </a:lvl7pPr>
            <a:lvl8pPr defTabSz="898525" fontAlgn="base">
              <a:spcBef>
                <a:spcPct val="0"/>
              </a:spcBef>
              <a:spcAft>
                <a:spcPct val="0"/>
              </a:spcAft>
              <a:defRPr>
                <a:solidFill>
                  <a:schemeClr val="tx1"/>
                </a:solidFill>
                <a:latin typeface="Arial" charset="0"/>
              </a:defRPr>
            </a:lvl8pPr>
            <a:lvl9pPr defTabSz="898525" fontAlgn="base">
              <a:spcBef>
                <a:spcPct val="0"/>
              </a:spcBef>
              <a:spcAft>
                <a:spcPct val="0"/>
              </a:spcAft>
              <a:defRPr>
                <a:solidFill>
                  <a:schemeClr val="tx1"/>
                </a:solidFill>
                <a:latin typeface="Arial" charset="0"/>
              </a:defRPr>
            </a:lvl9pPr>
          </a:lstStyle>
          <a:p>
            <a:r>
              <a:rPr lang="en-US" altLang="zh-CN" sz="1400" dirty="0">
                <a:ea typeface="宋体" charset="-122"/>
              </a:rPr>
              <a:t>Example</a:t>
            </a:r>
          </a:p>
          <a:p>
            <a:r>
              <a:rPr lang="en-US" altLang="zh-CN" sz="1400" dirty="0">
                <a:ea typeface="宋体" charset="-122"/>
              </a:rPr>
              <a:t>Given: Three blocks with the following potential widths and heights </a:t>
            </a:r>
          </a:p>
          <a:p>
            <a:r>
              <a:rPr lang="en-US" altLang="zh-CN" sz="1400" dirty="0">
                <a:solidFill>
                  <a:srgbClr val="CC0000"/>
                </a:solidFill>
                <a:ea typeface="宋体" charset="-122"/>
              </a:rPr>
              <a:t>Block </a:t>
            </a:r>
            <a:r>
              <a:rPr lang="en-US" altLang="zh-CN" sz="1400" i="1" dirty="0">
                <a:solidFill>
                  <a:srgbClr val="CC0000"/>
                </a:solidFill>
                <a:ea typeface="宋体" charset="-122"/>
              </a:rPr>
              <a:t>A</a:t>
            </a:r>
            <a:r>
              <a:rPr lang="en-US" altLang="zh-CN" sz="1400" dirty="0">
                <a:ea typeface="宋体" charset="-122"/>
              </a:rPr>
              <a:t>: </a:t>
            </a:r>
            <a:r>
              <a:rPr lang="en-US" altLang="zh-CN" sz="1400" i="1" dirty="0">
                <a:ea typeface="宋体" charset="-122"/>
              </a:rPr>
              <a:t>w </a:t>
            </a:r>
            <a:r>
              <a:rPr lang="en-US" altLang="zh-CN" sz="1400" dirty="0">
                <a:ea typeface="宋体" charset="-122"/>
              </a:rPr>
              <a:t>= 1, </a:t>
            </a:r>
            <a:r>
              <a:rPr lang="en-US" altLang="zh-CN" sz="1400" i="1" dirty="0">
                <a:ea typeface="宋体" charset="-122"/>
              </a:rPr>
              <a:t>h </a:t>
            </a:r>
            <a:r>
              <a:rPr lang="en-US" altLang="zh-CN" sz="1400" dirty="0">
                <a:ea typeface="宋体" charset="-122"/>
              </a:rPr>
              <a:t>= 4  or  </a:t>
            </a:r>
            <a:r>
              <a:rPr lang="en-US" altLang="zh-CN" sz="1400" i="1" dirty="0">
                <a:ea typeface="宋体" charset="-122"/>
              </a:rPr>
              <a:t>w = </a:t>
            </a:r>
            <a:r>
              <a:rPr lang="en-US" altLang="zh-CN" sz="1400" dirty="0">
                <a:ea typeface="宋体" charset="-122"/>
              </a:rPr>
              <a:t> 4, </a:t>
            </a:r>
            <a:r>
              <a:rPr lang="en-US" altLang="zh-CN" sz="1400" i="1" dirty="0">
                <a:ea typeface="宋体" charset="-122"/>
              </a:rPr>
              <a:t>h </a:t>
            </a:r>
            <a:r>
              <a:rPr lang="en-US" altLang="zh-CN" sz="1400" dirty="0">
                <a:ea typeface="宋体" charset="-122"/>
              </a:rPr>
              <a:t>= 1  or  </a:t>
            </a:r>
            <a:r>
              <a:rPr lang="en-US" altLang="zh-CN" sz="1400" i="1" dirty="0">
                <a:ea typeface="宋体" charset="-122"/>
              </a:rPr>
              <a:t>w =</a:t>
            </a:r>
            <a:r>
              <a:rPr lang="en-US" altLang="zh-CN" sz="1400" dirty="0">
                <a:ea typeface="宋体" charset="-122"/>
              </a:rPr>
              <a:t> 2, </a:t>
            </a:r>
            <a:r>
              <a:rPr lang="en-US" altLang="zh-CN" sz="1400" i="1" dirty="0">
                <a:ea typeface="宋体" charset="-122"/>
              </a:rPr>
              <a:t>h </a:t>
            </a:r>
            <a:r>
              <a:rPr lang="en-US" altLang="zh-CN" sz="1400" dirty="0">
                <a:ea typeface="宋体" charset="-122"/>
              </a:rPr>
              <a:t>= 2</a:t>
            </a:r>
          </a:p>
          <a:p>
            <a:r>
              <a:rPr lang="en-US" altLang="zh-CN" sz="1400" dirty="0">
                <a:solidFill>
                  <a:srgbClr val="333399"/>
                </a:solidFill>
                <a:ea typeface="宋体" charset="-122"/>
              </a:rPr>
              <a:t>Block </a:t>
            </a:r>
            <a:r>
              <a:rPr lang="en-US" altLang="zh-CN" sz="1400" i="1" dirty="0">
                <a:solidFill>
                  <a:srgbClr val="333399"/>
                </a:solidFill>
                <a:ea typeface="宋体" charset="-122"/>
              </a:rPr>
              <a:t>B</a:t>
            </a:r>
            <a:r>
              <a:rPr lang="en-US" altLang="zh-CN" sz="1400" dirty="0">
                <a:ea typeface="宋体" charset="-122"/>
              </a:rPr>
              <a:t>: </a:t>
            </a:r>
            <a:r>
              <a:rPr lang="en-US" altLang="zh-CN" sz="1400" i="1" dirty="0">
                <a:ea typeface="宋体" charset="-122"/>
              </a:rPr>
              <a:t>w </a:t>
            </a:r>
            <a:r>
              <a:rPr lang="en-US" altLang="zh-CN" sz="1400" dirty="0">
                <a:ea typeface="宋体" charset="-122"/>
              </a:rPr>
              <a:t>= 1, </a:t>
            </a:r>
            <a:r>
              <a:rPr lang="en-US" altLang="zh-CN" sz="1400" i="1" dirty="0">
                <a:ea typeface="宋体" charset="-122"/>
              </a:rPr>
              <a:t>h </a:t>
            </a:r>
            <a:r>
              <a:rPr lang="en-US" altLang="zh-CN" sz="1400" dirty="0">
                <a:ea typeface="宋体" charset="-122"/>
              </a:rPr>
              <a:t>= 2  or  </a:t>
            </a:r>
            <a:r>
              <a:rPr lang="en-US" altLang="zh-CN" sz="1400" i="1" dirty="0">
                <a:ea typeface="宋体" charset="-122"/>
              </a:rPr>
              <a:t>w =</a:t>
            </a:r>
            <a:r>
              <a:rPr lang="en-US" altLang="zh-CN" sz="1400" dirty="0">
                <a:ea typeface="宋体" charset="-122"/>
              </a:rPr>
              <a:t> 2,  </a:t>
            </a:r>
            <a:r>
              <a:rPr lang="en-US" altLang="zh-CN" sz="1400" i="1" dirty="0">
                <a:ea typeface="宋体" charset="-122"/>
              </a:rPr>
              <a:t>h </a:t>
            </a:r>
            <a:r>
              <a:rPr lang="en-US" altLang="zh-CN" sz="1400" dirty="0">
                <a:ea typeface="宋体" charset="-122"/>
              </a:rPr>
              <a:t>= 1  </a:t>
            </a:r>
          </a:p>
          <a:p>
            <a:r>
              <a:rPr lang="en-US" altLang="zh-CN" sz="1400" dirty="0">
                <a:solidFill>
                  <a:srgbClr val="006600"/>
                </a:solidFill>
                <a:ea typeface="宋体" charset="-122"/>
              </a:rPr>
              <a:t>Block </a:t>
            </a:r>
            <a:r>
              <a:rPr lang="en-US" altLang="zh-CN" sz="1400" i="1" dirty="0">
                <a:solidFill>
                  <a:srgbClr val="006600"/>
                </a:solidFill>
                <a:ea typeface="宋体" charset="-122"/>
              </a:rPr>
              <a:t>C</a:t>
            </a:r>
            <a:r>
              <a:rPr lang="en-US" altLang="zh-CN" sz="1400" dirty="0">
                <a:ea typeface="宋体" charset="-122"/>
              </a:rPr>
              <a:t>: </a:t>
            </a:r>
            <a:r>
              <a:rPr lang="en-US" altLang="zh-CN" sz="1400" i="1" dirty="0">
                <a:ea typeface="宋体" charset="-122"/>
              </a:rPr>
              <a:t>w</a:t>
            </a:r>
            <a:r>
              <a:rPr lang="en-US" altLang="zh-CN" sz="1400" dirty="0">
                <a:ea typeface="宋体" charset="-122"/>
              </a:rPr>
              <a:t> = 1, </a:t>
            </a:r>
            <a:r>
              <a:rPr lang="en-US" altLang="zh-CN" sz="1400" i="1" dirty="0">
                <a:ea typeface="宋体" charset="-122"/>
              </a:rPr>
              <a:t>h </a:t>
            </a:r>
            <a:r>
              <a:rPr lang="en-US" altLang="zh-CN" sz="1400" dirty="0">
                <a:ea typeface="宋体" charset="-122"/>
              </a:rPr>
              <a:t>= 3  or  </a:t>
            </a:r>
            <a:r>
              <a:rPr lang="en-US" altLang="zh-CN" sz="1400" i="1" dirty="0">
                <a:ea typeface="宋体" charset="-122"/>
              </a:rPr>
              <a:t>w =</a:t>
            </a:r>
            <a:r>
              <a:rPr lang="en-US" altLang="zh-CN" sz="1400" dirty="0">
                <a:ea typeface="宋体" charset="-122"/>
              </a:rPr>
              <a:t> 3, </a:t>
            </a:r>
            <a:r>
              <a:rPr lang="en-US" altLang="zh-CN" sz="1400" i="1" dirty="0">
                <a:ea typeface="宋体" charset="-122"/>
              </a:rPr>
              <a:t>h </a:t>
            </a:r>
            <a:r>
              <a:rPr lang="en-US" altLang="zh-CN" sz="1400" dirty="0">
                <a:ea typeface="宋体" charset="-122"/>
              </a:rPr>
              <a:t>= 1</a:t>
            </a:r>
            <a:br>
              <a:rPr lang="en-US" altLang="zh-CN" sz="1400" dirty="0">
                <a:ea typeface="宋体" charset="-122"/>
              </a:rPr>
            </a:br>
            <a:endParaRPr lang="en-US" altLang="zh-CN" sz="1400" dirty="0">
              <a:ea typeface="宋体" charset="-122"/>
            </a:endParaRPr>
          </a:p>
          <a:p>
            <a:r>
              <a:rPr lang="en-US" altLang="zh-CN" sz="1400" dirty="0">
                <a:ea typeface="宋体" charset="-122"/>
              </a:rPr>
              <a:t>Task: Floorplan with minimum total area enclosed </a:t>
            </a:r>
          </a:p>
        </p:txBody>
      </p:sp>
    </p:spTree>
    <p:extLst>
      <p:ext uri="{BB962C8B-B14F-4D97-AF65-F5344CB8AC3E}">
        <p14:creationId xmlns:p14="http://schemas.microsoft.com/office/powerpoint/2010/main" val="41144631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527F938-FC5C-4601-8F44-CBABED183FCC}" type="slidenum">
              <a:rPr lang="en-US" altLang="de-DE"/>
              <a:pPr/>
              <a:t>9</a:t>
            </a:fld>
            <a:endParaRPr lang="en-US" altLang="de-DE"/>
          </a:p>
        </p:txBody>
      </p:sp>
      <p:sp>
        <p:nvSpPr>
          <p:cNvPr id="634956" name="Rectangle 76"/>
          <p:cNvSpPr>
            <a:spLocks noGrp="1" noChangeArrowheads="1"/>
          </p:cNvSpPr>
          <p:nvPr>
            <p:ph type="body" idx="1"/>
          </p:nvPr>
        </p:nvSpPr>
        <p:spPr>
          <a:xfrm>
            <a:off x="533400" y="685800"/>
            <a:ext cx="8193087" cy="5230812"/>
          </a:xfrm>
          <a:noFill/>
          <a:ln/>
        </p:spPr>
        <p:txBody>
          <a:bodyPr>
            <a:noAutofit/>
          </a:bodyPr>
          <a:lstStyle/>
          <a:p>
            <a:pPr marL="323850" indent="-323850" defTabSz="849313">
              <a:tabLst>
                <a:tab pos="284163" algn="l"/>
                <a:tab pos="512763" algn="l"/>
              </a:tabLst>
            </a:pPr>
            <a:r>
              <a:rPr lang="en-US" altLang="zh-CN" sz="2800" dirty="0">
                <a:ea typeface="宋体" charset="-122"/>
              </a:rPr>
              <a:t>Area and shape of the global bounding box</a:t>
            </a:r>
          </a:p>
          <a:p>
            <a:pPr marL="588963" lvl="1" indent="-304800" defTabSz="849313">
              <a:tabLst>
                <a:tab pos="284163" algn="l"/>
                <a:tab pos="512763" algn="l"/>
              </a:tabLst>
            </a:pPr>
            <a:r>
              <a:rPr lang="en-US" altLang="zh-CN" sz="2400" dirty="0">
                <a:ea typeface="宋体" charset="-122"/>
              </a:rPr>
              <a:t>Global bounding</a:t>
            </a:r>
            <a:r>
              <a:rPr lang="en-US" altLang="zh-CN" sz="2400" i="1" dirty="0">
                <a:ea typeface="宋体" charset="-122"/>
              </a:rPr>
              <a:t> </a:t>
            </a:r>
            <a:r>
              <a:rPr lang="en-US" altLang="zh-CN" sz="2400" dirty="0">
                <a:ea typeface="宋体" charset="-122"/>
              </a:rPr>
              <a:t>box of a floorplan is the minimum axis-aligned rectangle</a:t>
            </a:r>
            <a:br>
              <a:rPr lang="en-US" altLang="zh-CN" sz="2400" dirty="0">
                <a:ea typeface="宋体" charset="-122"/>
              </a:rPr>
            </a:br>
            <a:r>
              <a:rPr lang="en-US" altLang="zh-CN" sz="2400" dirty="0">
                <a:ea typeface="宋体" charset="-122"/>
              </a:rPr>
              <a:t> that contains all floorplan blocks. </a:t>
            </a:r>
          </a:p>
          <a:p>
            <a:pPr marL="588963" lvl="1" indent="-304800" defTabSz="849313">
              <a:tabLst>
                <a:tab pos="284163" algn="l"/>
                <a:tab pos="512763" algn="l"/>
              </a:tabLst>
            </a:pPr>
            <a:r>
              <a:rPr lang="en-US" altLang="zh-CN" sz="2400" dirty="0">
                <a:ea typeface="宋体" charset="-122"/>
              </a:rPr>
              <a:t>Area of the global bounding box represents the area of the top-level floorplan</a:t>
            </a:r>
          </a:p>
          <a:p>
            <a:pPr marL="588963" lvl="1" indent="-304800" defTabSz="849313">
              <a:tabLst>
                <a:tab pos="284163" algn="l"/>
                <a:tab pos="512763" algn="l"/>
              </a:tabLst>
            </a:pPr>
            <a:r>
              <a:rPr lang="en-US" altLang="zh-CN" sz="2400" dirty="0">
                <a:ea typeface="宋体" charset="-122"/>
              </a:rPr>
              <a:t>Minimizing the area involves finding (</a:t>
            </a:r>
            <a:r>
              <a:rPr lang="en-US" altLang="zh-CN" sz="2400" i="1" dirty="0" err="1">
                <a:ea typeface="宋体" charset="-122"/>
              </a:rPr>
              <a:t>x</a:t>
            </a:r>
            <a:r>
              <a:rPr lang="en-US" altLang="zh-CN" sz="2400" dirty="0" err="1">
                <a:ea typeface="宋体" charset="-122"/>
              </a:rPr>
              <a:t>,</a:t>
            </a:r>
            <a:r>
              <a:rPr lang="en-US" altLang="zh-CN" sz="2400" i="1" dirty="0" err="1">
                <a:ea typeface="宋体" charset="-122"/>
              </a:rPr>
              <a:t>y</a:t>
            </a:r>
            <a:r>
              <a:rPr lang="en-US" altLang="zh-CN" sz="2400" dirty="0">
                <a:ea typeface="宋体" charset="-122"/>
              </a:rPr>
              <a:t>) locations, as well as shapes,</a:t>
            </a:r>
            <a:br>
              <a:rPr lang="en-US" altLang="zh-CN" sz="2400" dirty="0">
                <a:ea typeface="宋体" charset="-122"/>
              </a:rPr>
            </a:br>
            <a:r>
              <a:rPr lang="en-US" altLang="zh-CN" sz="2400" dirty="0">
                <a:ea typeface="宋体" charset="-122"/>
              </a:rPr>
              <a:t>of the individual blocks. </a:t>
            </a:r>
          </a:p>
          <a:p>
            <a:pPr marL="323850" indent="-323850" defTabSz="849313">
              <a:tabLst>
                <a:tab pos="284163" algn="l"/>
                <a:tab pos="512763" algn="l"/>
              </a:tabLst>
            </a:pPr>
            <a:r>
              <a:rPr lang="en-US" altLang="zh-CN" sz="2800" dirty="0">
                <a:ea typeface="宋体" charset="-122"/>
              </a:rPr>
              <a:t>Total </a:t>
            </a:r>
            <a:r>
              <a:rPr lang="en-US" altLang="zh-CN" sz="2800" dirty="0" smtClean="0">
                <a:ea typeface="宋体" charset="-122"/>
              </a:rPr>
              <a:t>wire length</a:t>
            </a:r>
            <a:endParaRPr lang="en-US" altLang="zh-CN" sz="2800" dirty="0">
              <a:ea typeface="宋体" charset="-122"/>
            </a:endParaRPr>
          </a:p>
          <a:p>
            <a:pPr marL="588963" lvl="1" indent="-304800" defTabSz="849313">
              <a:tabLst>
                <a:tab pos="284163" algn="l"/>
                <a:tab pos="512763" algn="l"/>
              </a:tabLst>
            </a:pPr>
            <a:r>
              <a:rPr lang="en-US" altLang="zh-CN" sz="2400" dirty="0">
                <a:ea typeface="宋体" charset="-122"/>
              </a:rPr>
              <a:t>Long connections between blocks may increase signal propagation delays </a:t>
            </a:r>
            <a:br>
              <a:rPr lang="en-US" altLang="zh-CN" sz="2400" dirty="0">
                <a:ea typeface="宋体" charset="-122"/>
              </a:rPr>
            </a:br>
            <a:r>
              <a:rPr lang="en-US" altLang="zh-CN" sz="2400" dirty="0">
                <a:ea typeface="宋体" charset="-122"/>
              </a:rPr>
              <a:t>in the design. </a:t>
            </a:r>
          </a:p>
        </p:txBody>
      </p:sp>
    </p:spTree>
    <p:extLst>
      <p:ext uri="{BB962C8B-B14F-4D97-AF65-F5344CB8AC3E}">
        <p14:creationId xmlns:p14="http://schemas.microsoft.com/office/powerpoint/2010/main" val="24632834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34956">
                                            <p:txEl>
                                              <p:pRg st="1" end="1"/>
                                            </p:txEl>
                                          </p:spTgt>
                                        </p:tgtEl>
                                        <p:attrNameLst>
                                          <p:attrName>style.visibility</p:attrName>
                                        </p:attrNameLst>
                                      </p:cBhvr>
                                      <p:to>
                                        <p:strVal val="visible"/>
                                      </p:to>
                                    </p:set>
                                    <p:animEffect transition="in" filter="fade">
                                      <p:cBhvr>
                                        <p:cTn id="7" dur="500"/>
                                        <p:tgtEl>
                                          <p:spTgt spid="63495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34956">
                                            <p:txEl>
                                              <p:pRg st="2" end="2"/>
                                            </p:txEl>
                                          </p:spTgt>
                                        </p:tgtEl>
                                        <p:attrNameLst>
                                          <p:attrName>style.visibility</p:attrName>
                                        </p:attrNameLst>
                                      </p:cBhvr>
                                      <p:to>
                                        <p:strVal val="visible"/>
                                      </p:to>
                                    </p:set>
                                    <p:animEffect transition="in" filter="fade">
                                      <p:cBhvr>
                                        <p:cTn id="12" dur="500"/>
                                        <p:tgtEl>
                                          <p:spTgt spid="63495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34956">
                                            <p:txEl>
                                              <p:pRg st="3" end="3"/>
                                            </p:txEl>
                                          </p:spTgt>
                                        </p:tgtEl>
                                        <p:attrNameLst>
                                          <p:attrName>style.visibility</p:attrName>
                                        </p:attrNameLst>
                                      </p:cBhvr>
                                      <p:to>
                                        <p:strVal val="visible"/>
                                      </p:to>
                                    </p:set>
                                    <p:animEffect transition="in" filter="fade">
                                      <p:cBhvr>
                                        <p:cTn id="17" dur="500"/>
                                        <p:tgtEl>
                                          <p:spTgt spid="63495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34956">
                                            <p:txEl>
                                              <p:pRg st="4" end="4"/>
                                            </p:txEl>
                                          </p:spTgt>
                                        </p:tgtEl>
                                        <p:attrNameLst>
                                          <p:attrName>style.visibility</p:attrName>
                                        </p:attrNameLst>
                                      </p:cBhvr>
                                      <p:to>
                                        <p:strVal val="visible"/>
                                      </p:to>
                                    </p:set>
                                    <p:animEffect transition="in" filter="fade">
                                      <p:cBhvr>
                                        <p:cTn id="22" dur="500"/>
                                        <p:tgtEl>
                                          <p:spTgt spid="634956">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634956">
                                            <p:txEl>
                                              <p:pRg st="5" end="5"/>
                                            </p:txEl>
                                          </p:spTgt>
                                        </p:tgtEl>
                                        <p:attrNameLst>
                                          <p:attrName>style.visibility</p:attrName>
                                        </p:attrNameLst>
                                      </p:cBhvr>
                                      <p:to>
                                        <p:strVal val="visible"/>
                                      </p:to>
                                    </p:set>
                                    <p:animEffect transition="in" filter="fade">
                                      <p:cBhvr>
                                        <p:cTn id="25" dur="500"/>
                                        <p:tgtEl>
                                          <p:spTgt spid="63495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1267</Words>
  <Application>Microsoft Office PowerPoint</Application>
  <PresentationFormat>On-screen Show (4:3)</PresentationFormat>
  <Paragraphs>507</Paragraphs>
  <Slides>34</Slides>
  <Notes>24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Office Theme</vt:lpstr>
      <vt:lpstr>MathType 6.0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Floorplan and Layout</vt:lpstr>
      <vt:lpstr>From Floorplan to Layout</vt:lpstr>
      <vt:lpstr>Area Minimization of Slicing Floorplan</vt:lpstr>
      <vt:lpstr>PowerPoint Presentation</vt:lpstr>
      <vt:lpstr>PowerPoint Presentation</vt:lpstr>
      <vt:lpstr>PowerPoint Presentation</vt:lpstr>
      <vt:lpstr>Sketch of Proof</vt:lpstr>
      <vt:lpstr>Sketch of Proof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Shmuel Wimer</dc:creator>
  <cp:lastModifiedBy>wimers</cp:lastModifiedBy>
  <cp:revision>12</cp:revision>
  <dcterms:created xsi:type="dcterms:W3CDTF">2006-08-16T00:00:00Z</dcterms:created>
  <dcterms:modified xsi:type="dcterms:W3CDTF">2013-04-18T11:49:22Z</dcterms:modified>
</cp:coreProperties>
</file>