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86" r:id="rId2"/>
    <p:sldId id="344" r:id="rId3"/>
    <p:sldId id="346" r:id="rId4"/>
    <p:sldId id="347" r:id="rId5"/>
    <p:sldId id="345" r:id="rId6"/>
    <p:sldId id="348" r:id="rId7"/>
    <p:sldId id="349" r:id="rId8"/>
    <p:sldId id="351" r:id="rId9"/>
    <p:sldId id="352" r:id="rId10"/>
    <p:sldId id="354" r:id="rId11"/>
    <p:sldId id="356" r:id="rId12"/>
    <p:sldId id="389" r:id="rId13"/>
    <p:sldId id="357" r:id="rId14"/>
    <p:sldId id="355" r:id="rId15"/>
    <p:sldId id="359" r:id="rId16"/>
    <p:sldId id="360" r:id="rId17"/>
    <p:sldId id="361" r:id="rId18"/>
    <p:sldId id="362" r:id="rId19"/>
    <p:sldId id="365" r:id="rId20"/>
    <p:sldId id="366" r:id="rId21"/>
    <p:sldId id="368" r:id="rId22"/>
    <p:sldId id="367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5" r:id="rId39"/>
    <p:sldId id="384" r:id="rId40"/>
    <p:sldId id="386" r:id="rId41"/>
    <p:sldId id="388" r:id="rId42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FF"/>
    <a:srgbClr val="0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3" autoAdjust="0"/>
    <p:restoredTop sz="94724" autoAdjust="0"/>
  </p:normalViewPr>
  <p:slideViewPr>
    <p:cSldViewPr>
      <p:cViewPr>
        <p:scale>
          <a:sx n="95" d="100"/>
          <a:sy n="95" d="100"/>
        </p:scale>
        <p:origin x="-10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6C2C74B-C0A5-443E-94D7-04D63D3906D9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9F2D6A8-F044-41C6-8960-F647B4118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6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6555" y="458670"/>
            <a:ext cx="8010890" cy="94510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Virtual Memory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6555" y="1403775"/>
            <a:ext cx="6400800" cy="11598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prepared and instructed by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 Shmuel Wimer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Eng. Faculty, Bar-Ilan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2611714"/>
            <a:ext cx="2487915" cy="361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1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595114"/>
            <a:ext cx="8382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US" sz="2800" dirty="0" smtClean="0"/>
              <a:t>Need HW support </a:t>
            </a:r>
            <a:r>
              <a:rPr lang="en-US" sz="2800" dirty="0"/>
              <a:t>to </a:t>
            </a:r>
            <a:r>
              <a:rPr lang="en-US" sz="2800" dirty="0" smtClean="0"/>
              <a:t>distinguish between pages in </a:t>
            </a:r>
            <a:r>
              <a:rPr lang="en-US" sz="2800" dirty="0"/>
              <a:t>memory and the pages </a:t>
            </a:r>
            <a:r>
              <a:rPr lang="en-US" sz="2800" dirty="0" smtClean="0"/>
              <a:t>on disk. </a:t>
            </a:r>
            <a:r>
              <a:rPr lang="en-US" sz="2800" b="1" dirty="0" smtClean="0"/>
              <a:t>Valid–invalid</a:t>
            </a:r>
            <a:r>
              <a:rPr lang="en-US" sz="2800" dirty="0" smtClean="0"/>
              <a:t> bit is used.</a:t>
            </a:r>
            <a:endParaRPr lang="en-US" sz="2800" dirty="0"/>
          </a:p>
          <a:p>
            <a:pPr algn="just">
              <a:spcAft>
                <a:spcPts val="2400"/>
              </a:spcAft>
            </a:pPr>
            <a:r>
              <a:rPr lang="en-US" sz="2800" b="1" dirty="0" smtClean="0"/>
              <a:t>Valid</a:t>
            </a:r>
            <a:r>
              <a:rPr lang="en-US" sz="2800" dirty="0" smtClean="0"/>
              <a:t> means </a:t>
            </a:r>
            <a:r>
              <a:rPr lang="en-US" sz="2800" dirty="0"/>
              <a:t>the </a:t>
            </a:r>
            <a:r>
              <a:rPr lang="en-US" sz="2800" dirty="0" smtClean="0"/>
              <a:t>page is </a:t>
            </a:r>
            <a:r>
              <a:rPr lang="en-US" sz="2800" dirty="0"/>
              <a:t>both </a:t>
            </a:r>
            <a:r>
              <a:rPr lang="en-US" sz="2800" b="1" dirty="0"/>
              <a:t>legal</a:t>
            </a:r>
            <a:r>
              <a:rPr lang="en-US" sz="2800" dirty="0"/>
              <a:t> and </a:t>
            </a:r>
            <a:r>
              <a:rPr lang="en-US" sz="2800" b="1" dirty="0"/>
              <a:t>in </a:t>
            </a:r>
            <a:r>
              <a:rPr lang="en-US" sz="2800" b="1" dirty="0" smtClean="0"/>
              <a:t>memory</a:t>
            </a:r>
            <a:r>
              <a:rPr lang="en-US" sz="2800" dirty="0" smtClean="0"/>
              <a:t>, </a:t>
            </a:r>
            <a:r>
              <a:rPr lang="en-US" sz="2800" b="1" dirty="0" smtClean="0"/>
              <a:t>Invalid</a:t>
            </a:r>
            <a:r>
              <a:rPr lang="en-US" sz="2800" dirty="0" smtClean="0"/>
              <a:t> means page is either not</a:t>
            </a:r>
            <a:r>
              <a:rPr lang="en-US" sz="2800" dirty="0"/>
              <a:t> </a:t>
            </a:r>
            <a:r>
              <a:rPr lang="en-US" sz="2800" dirty="0" smtClean="0"/>
              <a:t>in logical </a:t>
            </a:r>
            <a:r>
              <a:rPr lang="en-US" sz="2800" dirty="0"/>
              <a:t>address </a:t>
            </a:r>
            <a:r>
              <a:rPr lang="en-US" sz="2800" dirty="0" smtClean="0"/>
              <a:t>space, </a:t>
            </a:r>
            <a:r>
              <a:rPr lang="en-US" sz="2800" dirty="0"/>
              <a:t>or </a:t>
            </a:r>
            <a:r>
              <a:rPr lang="en-US" sz="2800" dirty="0" smtClean="0"/>
              <a:t>currently </a:t>
            </a:r>
            <a:r>
              <a:rPr lang="en-US" sz="2800" dirty="0"/>
              <a:t>on </a:t>
            </a:r>
            <a:r>
              <a:rPr lang="en-US" sz="2800" dirty="0" smtClean="0"/>
              <a:t>disk.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Entry </a:t>
            </a:r>
            <a:r>
              <a:rPr lang="en-US" sz="2800" dirty="0"/>
              <a:t>for a page </a:t>
            </a:r>
            <a:r>
              <a:rPr lang="en-US" sz="2800" dirty="0" smtClean="0"/>
              <a:t>not currently in </a:t>
            </a:r>
            <a:r>
              <a:rPr lang="en-US" sz="2800" dirty="0"/>
              <a:t>memory is either </a:t>
            </a:r>
            <a:r>
              <a:rPr lang="en-US" sz="2800" dirty="0" smtClean="0"/>
              <a:t>marked </a:t>
            </a:r>
            <a:r>
              <a:rPr lang="en-US" sz="2800" dirty="0"/>
              <a:t>invalid or contains the </a:t>
            </a:r>
            <a:r>
              <a:rPr lang="en-US" sz="2800" dirty="0" smtClean="0"/>
              <a:t>disk address </a:t>
            </a:r>
            <a:r>
              <a:rPr lang="en-US" sz="2800" dirty="0"/>
              <a:t>of the </a:t>
            </a:r>
            <a:r>
              <a:rPr lang="en-US" sz="2800" dirty="0" smtClean="0"/>
              <a:t>page.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i="1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89" y="674530"/>
            <a:ext cx="4962022" cy="486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5860" y="56792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Some </a:t>
            </a:r>
            <a:r>
              <a:rPr lang="en-US" sz="2800" b="1" dirty="0"/>
              <a:t>pages are not in main memory.</a:t>
            </a:r>
          </a:p>
        </p:txBody>
      </p:sp>
    </p:spTree>
    <p:extLst>
      <p:ext uri="{BB962C8B-B14F-4D97-AF65-F5344CB8AC3E}">
        <p14:creationId xmlns:p14="http://schemas.microsoft.com/office/powerpoint/2010/main" val="35650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944" y="683695"/>
            <a:ext cx="5657371" cy="468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5860" y="56792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Steps in handling a page fault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414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87517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Attempt to </a:t>
            </a:r>
            <a:r>
              <a:rPr lang="en-US" sz="2800" dirty="0"/>
              <a:t>access </a:t>
            </a:r>
            <a:r>
              <a:rPr lang="en-US" sz="2800" dirty="0" smtClean="0"/>
              <a:t>a page marked invalid </a:t>
            </a:r>
            <a:r>
              <a:rPr lang="en-US" sz="2800" dirty="0"/>
              <a:t>causes a </a:t>
            </a:r>
            <a:r>
              <a:rPr lang="en-US" sz="2800" b="1" dirty="0"/>
              <a:t>page </a:t>
            </a:r>
            <a:r>
              <a:rPr lang="en-US" sz="2800" b="1" dirty="0" smtClean="0"/>
              <a:t>fault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Paging HW notice at translation that invalid </a:t>
            </a:r>
            <a:r>
              <a:rPr lang="en-US" sz="2800" dirty="0"/>
              <a:t>bit is set, causing </a:t>
            </a:r>
            <a:r>
              <a:rPr lang="en-US" sz="2800" dirty="0" smtClean="0"/>
              <a:t>OS </a:t>
            </a:r>
            <a:r>
              <a:rPr lang="en-US" sz="2800" dirty="0"/>
              <a:t>trap of </a:t>
            </a:r>
            <a:r>
              <a:rPr lang="en-US" sz="2800" dirty="0" smtClean="0"/>
              <a:t>failure to bring page </a:t>
            </a:r>
            <a:r>
              <a:rPr lang="en-US" sz="2800" dirty="0"/>
              <a:t>into memory.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The procedure for handling </a:t>
            </a:r>
            <a:r>
              <a:rPr lang="en-US" sz="2800" dirty="0" smtClean="0"/>
              <a:t>page </a:t>
            </a:r>
            <a:r>
              <a:rPr lang="en-US" sz="2800" dirty="0"/>
              <a:t>fault </a:t>
            </a:r>
            <a:r>
              <a:rPr lang="en-US" sz="2800" dirty="0" smtClean="0"/>
              <a:t>is</a:t>
            </a:r>
            <a:endParaRPr lang="en-US" sz="2800" dirty="0"/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Check table (kept </a:t>
            </a:r>
            <a:r>
              <a:rPr lang="en-US" sz="2800" dirty="0"/>
              <a:t>with </a:t>
            </a:r>
            <a:r>
              <a:rPr lang="en-US" sz="2800" dirty="0" smtClean="0"/>
              <a:t>PCB) for </a:t>
            </a:r>
            <a:r>
              <a:rPr lang="en-US" sz="2800" dirty="0"/>
              <a:t>this process to determine whether the </a:t>
            </a:r>
            <a:r>
              <a:rPr lang="en-US" sz="2800" b="1" dirty="0"/>
              <a:t>reference</a:t>
            </a:r>
            <a:r>
              <a:rPr lang="en-US" sz="2800" dirty="0"/>
              <a:t> was </a:t>
            </a:r>
            <a:r>
              <a:rPr lang="en-US" sz="2800" dirty="0" smtClean="0"/>
              <a:t>valid invalid </a:t>
            </a:r>
            <a:r>
              <a:rPr lang="en-US" sz="2800" dirty="0"/>
              <a:t>memory access.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If </a:t>
            </a:r>
            <a:r>
              <a:rPr lang="en-US" sz="2800" b="1" dirty="0" smtClean="0"/>
              <a:t>invalid</a:t>
            </a:r>
            <a:r>
              <a:rPr lang="en-US" sz="2800" dirty="0"/>
              <a:t>, </a:t>
            </a:r>
            <a:r>
              <a:rPr lang="en-US" sz="2800" dirty="0" smtClean="0"/>
              <a:t>process terminated. </a:t>
            </a:r>
            <a:r>
              <a:rPr lang="en-US" sz="2800" dirty="0"/>
              <a:t>If </a:t>
            </a:r>
            <a:r>
              <a:rPr lang="en-US" sz="2800" b="1" dirty="0" smtClean="0"/>
              <a:t>valid</a:t>
            </a:r>
            <a:r>
              <a:rPr lang="en-US" sz="2800" dirty="0" smtClean="0"/>
              <a:t> but not </a:t>
            </a:r>
            <a:r>
              <a:rPr lang="en-US" sz="2800" dirty="0"/>
              <a:t>yet brought </a:t>
            </a:r>
            <a:r>
              <a:rPr lang="en-US" sz="2800" dirty="0" smtClean="0"/>
              <a:t>in, it is paged in.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i="1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3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02262"/>
            <a:ext cx="838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1200"/>
              </a:spcAft>
              <a:buFont typeface="+mj-lt"/>
              <a:buAutoNum type="arabicPeriod" startAt="3"/>
            </a:pPr>
            <a:r>
              <a:rPr lang="en-US" sz="2800" dirty="0" smtClean="0"/>
              <a:t>Find </a:t>
            </a:r>
            <a:r>
              <a:rPr lang="en-US" sz="2800" dirty="0"/>
              <a:t>a free frame </a:t>
            </a:r>
            <a:r>
              <a:rPr lang="en-US" sz="2800" dirty="0" smtClean="0"/>
              <a:t>(taking </a:t>
            </a:r>
            <a:r>
              <a:rPr lang="en-US" sz="2800" dirty="0"/>
              <a:t>one </a:t>
            </a:r>
            <a:r>
              <a:rPr lang="en-US" sz="2800" dirty="0" smtClean="0"/>
              <a:t>from the </a:t>
            </a:r>
            <a:r>
              <a:rPr lang="en-US" sz="2800" dirty="0"/>
              <a:t>free-frame </a:t>
            </a:r>
            <a:r>
              <a:rPr lang="en-US" sz="2800" dirty="0" smtClean="0"/>
              <a:t>list).</a:t>
            </a:r>
            <a:endParaRPr lang="en-US" sz="2800" dirty="0"/>
          </a:p>
          <a:p>
            <a:pPr marL="514350" indent="-514350" algn="just">
              <a:spcAft>
                <a:spcPts val="1200"/>
              </a:spcAft>
              <a:buFont typeface="+mj-lt"/>
              <a:buAutoNum type="arabicPeriod" startAt="3"/>
            </a:pPr>
            <a:r>
              <a:rPr lang="en-US" sz="2800" dirty="0" smtClean="0"/>
              <a:t>Schedule </a:t>
            </a:r>
            <a:r>
              <a:rPr lang="en-US" sz="2800" dirty="0"/>
              <a:t>a disk operation to read the desired page into </a:t>
            </a:r>
            <a:r>
              <a:rPr lang="en-US" sz="2800" dirty="0" smtClean="0"/>
              <a:t>newly allocated </a:t>
            </a:r>
            <a:r>
              <a:rPr lang="en-US" sz="2800" dirty="0"/>
              <a:t>frame.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 startAt="3"/>
            </a:pPr>
            <a:r>
              <a:rPr lang="en-US" sz="2800" dirty="0" smtClean="0"/>
              <a:t>When disk </a:t>
            </a:r>
            <a:r>
              <a:rPr lang="en-US" sz="2800" dirty="0"/>
              <a:t>read </a:t>
            </a:r>
            <a:r>
              <a:rPr lang="en-US" sz="2800" dirty="0" smtClean="0"/>
              <a:t>completes, modify the internal </a:t>
            </a:r>
            <a:r>
              <a:rPr lang="en-US" sz="2800" dirty="0"/>
              <a:t>table kept </a:t>
            </a:r>
            <a:r>
              <a:rPr lang="en-US" sz="2800" dirty="0" smtClean="0"/>
              <a:t>with PCB and </a:t>
            </a:r>
            <a:r>
              <a:rPr lang="en-US" sz="2800" dirty="0"/>
              <a:t>the page table to indicate </a:t>
            </a:r>
            <a:r>
              <a:rPr lang="en-US" sz="2800" dirty="0" smtClean="0"/>
              <a:t>page </a:t>
            </a:r>
            <a:r>
              <a:rPr lang="en-US" sz="2800" dirty="0"/>
              <a:t>is now in memory.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 startAt="3"/>
            </a:pPr>
            <a:r>
              <a:rPr lang="en-US" sz="2800" dirty="0" smtClean="0"/>
              <a:t>Restart </a:t>
            </a:r>
            <a:r>
              <a:rPr lang="en-US" sz="2800" dirty="0"/>
              <a:t>the instruction that was interrupted by the trap. The </a:t>
            </a:r>
            <a:r>
              <a:rPr lang="en-US" sz="2800" dirty="0" smtClean="0"/>
              <a:t>process can </a:t>
            </a:r>
            <a:r>
              <a:rPr lang="en-US" sz="2800" dirty="0"/>
              <a:t>now access the </a:t>
            </a:r>
            <a:r>
              <a:rPr lang="en-US" sz="2800" dirty="0" smtClean="0"/>
              <a:t>page.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i="1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1010628"/>
                <a:ext cx="8382000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</a:rPr>
                  <a:t>Memory access time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ranges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10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nSec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20</m:t>
                    </m:r>
                    <m:r>
                      <a:rPr lang="en-US" sz="2800" i="1" dirty="0">
                        <a:latin typeface="Cambria Math"/>
                      </a:rPr>
                      <m:t>0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nSec</m:t>
                    </m:r>
                  </m:oMath>
                </a14:m>
                <a:r>
                  <a:rPr lang="en-US" sz="2800" dirty="0" smtClean="0"/>
                  <a:t>. With no page faults this is the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effective access time</a:t>
                </a:r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0</m:t>
                    </m:r>
                    <m:r>
                      <a:rPr lang="en-US" sz="2800" i="1" dirty="0">
                        <a:latin typeface="Cambria Math"/>
                      </a:rPr>
                      <m:t>≤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  <m:r>
                      <a:rPr lang="en-US" sz="2800" i="1" dirty="0">
                        <a:latin typeface="Cambria Math"/>
                      </a:rPr>
                      <m:t>≤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be the probability of a page </a:t>
                </a:r>
                <a:r>
                  <a:rPr lang="en-US" sz="2800" dirty="0" smtClean="0"/>
                  <a:t>fault, desired to be close to zero. 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0</m:t>
                    </m:r>
                    <m:r>
                      <a:rPr lang="en-US" sz="2800" i="1" dirty="0" smtClean="0">
                        <a:latin typeface="Cambria Math"/>
                      </a:rPr>
                      <m:t>≤</m:t>
                    </m:r>
                    <m:r>
                      <a:rPr lang="en-US" sz="2800" i="1" dirty="0" smtClean="0">
                        <a:latin typeface="Cambria Math"/>
                      </a:rPr>
                      <m:t>𝑝</m:t>
                    </m:r>
                    <m:r>
                      <a:rPr lang="en-US" sz="2800" i="1" dirty="0" smtClean="0">
                        <a:latin typeface="Cambria Math"/>
                      </a:rPr>
                      <m:t>≤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/>
                  <a:t>). </a:t>
                </a:r>
                <a:endParaRPr lang="en-US" sz="2800" dirty="0" smtClean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</a:t>
                </a:r>
                <a:r>
                  <a:rPr lang="en-US" sz="2800" b="1" dirty="0" smtClean="0"/>
                  <a:t>effective </a:t>
                </a:r>
                <a:r>
                  <a:rPr lang="en-US" sz="2800" b="1" dirty="0"/>
                  <a:t>access time </a:t>
                </a:r>
                <a:r>
                  <a:rPr lang="en-US" sz="2800" dirty="0" smtClean="0"/>
                  <a:t>is: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>
                        <a:latin typeface="Cambria Math"/>
                      </a:rPr>
                      <m:t>−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  <m:r>
                      <a:rPr lang="en-US" sz="2800" i="1" dirty="0" smtClean="0">
                        <a:latin typeface="Cambria Math"/>
                      </a:rPr>
                      <m:t>) </m:t>
                    </m:r>
                    <m:r>
                      <a:rPr lang="en-US" sz="2800" i="1" dirty="0">
                        <a:latin typeface="Cambria Math"/>
                      </a:rPr>
                      <m:t>×</m:t>
                    </m:r>
                    <m:r>
                      <m:rPr>
                        <m:nor/>
                      </m:rPr>
                      <a:rPr lang="en-US" sz="2800" i="0" dirty="0">
                        <a:latin typeface="Cambria Math"/>
                      </a:rPr>
                      <m:t>ma</m:t>
                    </m:r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  <m:r>
                      <a:rPr lang="en-US" sz="2800" i="1" dirty="0" smtClean="0">
                        <a:latin typeface="Cambria Math"/>
                      </a:rPr>
                      <m:t>×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>
                        <a:latin typeface="Cambria Math"/>
                      </a:rPr>
                      <m:t>page</m:t>
                    </m:r>
                    <m:r>
                      <m:rPr>
                        <m:nor/>
                      </m:rPr>
                      <a:rPr lang="en-US" sz="2800" i="0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>
                        <a:latin typeface="Cambria Math"/>
                      </a:rPr>
                      <m:t>fault</m:t>
                    </m:r>
                    <m:r>
                      <m:rPr>
                        <m:nor/>
                      </m:rPr>
                      <a:rPr lang="en-US" sz="2800" i="0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>
                        <a:latin typeface="Cambria Math"/>
                      </a:rPr>
                      <m:t>time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 </a:t>
                </a:r>
                <a:r>
                  <a:rPr lang="en-US" sz="2800" dirty="0"/>
                  <a:t>page fault causes the following </a:t>
                </a:r>
                <a:r>
                  <a:rPr lang="en-US" sz="2800" dirty="0" smtClean="0"/>
                  <a:t>sequence:</a:t>
                </a:r>
                <a:endParaRPr lang="en-US" sz="2800" dirty="0"/>
              </a:p>
              <a:p>
                <a:pPr marL="514350" indent="-514350" algn="just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800" dirty="0" smtClean="0"/>
                  <a:t>Trap </a:t>
                </a:r>
                <a:r>
                  <a:rPr lang="en-US" sz="2800" dirty="0"/>
                  <a:t>to the operating system.</a:t>
                </a:r>
              </a:p>
              <a:p>
                <a:pPr marL="514350" indent="-514350" algn="just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800" dirty="0" smtClean="0"/>
                  <a:t>Save </a:t>
                </a:r>
                <a:r>
                  <a:rPr lang="en-US" sz="2800" dirty="0"/>
                  <a:t>the user registers and process state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10628"/>
                <a:ext cx="8382000" cy="4893647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121" r="-1455" b="-2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Performance of Demand Paging</a:t>
            </a:r>
          </a:p>
        </p:txBody>
      </p:sp>
    </p:spTree>
    <p:extLst>
      <p:ext uri="{BB962C8B-B14F-4D97-AF65-F5344CB8AC3E}">
        <p14:creationId xmlns:p14="http://schemas.microsoft.com/office/powerpoint/2010/main" val="139214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029501"/>
            <a:ext cx="8382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1200"/>
              </a:spcAft>
              <a:buFont typeface="+mj-lt"/>
              <a:buAutoNum type="arabicPeriod" startAt="3"/>
            </a:pPr>
            <a:r>
              <a:rPr lang="en-US" sz="2800" dirty="0" smtClean="0"/>
              <a:t>Determine </a:t>
            </a:r>
            <a:r>
              <a:rPr lang="en-US" sz="2800" dirty="0"/>
              <a:t>that </a:t>
            </a:r>
            <a:r>
              <a:rPr lang="en-US" sz="2800" dirty="0" smtClean="0"/>
              <a:t>interrupt </a:t>
            </a:r>
            <a:r>
              <a:rPr lang="en-US" sz="2800" dirty="0"/>
              <a:t>was a page fault.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 startAt="3"/>
            </a:pPr>
            <a:r>
              <a:rPr lang="en-US" sz="2800" dirty="0" smtClean="0"/>
              <a:t>Check </a:t>
            </a:r>
            <a:r>
              <a:rPr lang="en-US" sz="2800" dirty="0"/>
              <a:t>legal </a:t>
            </a:r>
            <a:r>
              <a:rPr lang="en-US" sz="2800" dirty="0" smtClean="0"/>
              <a:t>page ref and </a:t>
            </a:r>
            <a:r>
              <a:rPr lang="en-US" sz="2800" dirty="0"/>
              <a:t>determine </a:t>
            </a:r>
            <a:r>
              <a:rPr lang="en-US" sz="2800" dirty="0" smtClean="0"/>
              <a:t>disk location.</a:t>
            </a:r>
            <a:endParaRPr lang="en-US" sz="2800" dirty="0"/>
          </a:p>
          <a:p>
            <a:pPr marL="514350" indent="-514350" algn="just">
              <a:buFont typeface="+mj-lt"/>
              <a:buAutoNum type="arabicPeriod" startAt="3"/>
            </a:pPr>
            <a:r>
              <a:rPr lang="en-US" sz="2800" dirty="0" smtClean="0"/>
              <a:t>Issue </a:t>
            </a:r>
            <a:r>
              <a:rPr lang="en-US" sz="2800" dirty="0"/>
              <a:t>a read from the disk to a free frame: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Wait </a:t>
            </a:r>
            <a:r>
              <a:rPr lang="en-US" sz="2800" dirty="0"/>
              <a:t>in </a:t>
            </a:r>
            <a:r>
              <a:rPr lang="en-US" sz="2800" dirty="0" smtClean="0"/>
              <a:t>device queue until read request is </a:t>
            </a:r>
            <a:r>
              <a:rPr lang="en-US" sz="2800" dirty="0"/>
              <a:t>serviced.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Wait </a:t>
            </a:r>
            <a:r>
              <a:rPr lang="en-US" sz="2800" dirty="0"/>
              <a:t>for the device seek and/or latency time.</a:t>
            </a:r>
          </a:p>
          <a:p>
            <a:pPr marL="514350" indent="-5143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Begin </a:t>
            </a:r>
            <a:r>
              <a:rPr lang="en-US" sz="2800" dirty="0"/>
              <a:t>the transfer of the page to a free frame.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 startAt="6"/>
            </a:pPr>
            <a:r>
              <a:rPr lang="en-US" sz="2800" dirty="0" smtClean="0"/>
              <a:t>While </a:t>
            </a:r>
            <a:r>
              <a:rPr lang="en-US" sz="2800" dirty="0"/>
              <a:t>waiting, allocate the CPU to some other </a:t>
            </a:r>
            <a:r>
              <a:rPr lang="en-US" sz="2800" dirty="0" smtClean="0"/>
              <a:t>user.</a:t>
            </a:r>
            <a:endParaRPr lang="en-US" sz="2800" dirty="0"/>
          </a:p>
          <a:p>
            <a:pPr marL="514350" indent="-514350" algn="just">
              <a:spcAft>
                <a:spcPts val="1200"/>
              </a:spcAft>
              <a:buFont typeface="+mj-lt"/>
              <a:buAutoNum type="arabicPeriod" startAt="6"/>
            </a:pPr>
            <a:r>
              <a:rPr lang="en-US" sz="2800" dirty="0" smtClean="0"/>
              <a:t>Receive completion </a:t>
            </a:r>
            <a:r>
              <a:rPr lang="en-US" sz="2800" dirty="0"/>
              <a:t>interrupt from </a:t>
            </a:r>
            <a:r>
              <a:rPr lang="en-US" sz="2800" dirty="0" smtClean="0"/>
              <a:t>I/O subsystem.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 startAt="6"/>
            </a:pPr>
            <a:r>
              <a:rPr lang="en-US" sz="2800" dirty="0"/>
              <a:t>Save </a:t>
            </a:r>
            <a:r>
              <a:rPr lang="en-US" sz="2800" dirty="0" smtClean="0"/>
              <a:t>registers </a:t>
            </a:r>
            <a:r>
              <a:rPr lang="en-US" sz="2800" dirty="0"/>
              <a:t>and process state for the other user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4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901744"/>
                <a:ext cx="8382000" cy="5047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 algn="just">
                  <a:spcAft>
                    <a:spcPts val="1200"/>
                  </a:spcAft>
                  <a:buFont typeface="+mj-lt"/>
                  <a:buAutoNum type="arabicPeriod" startAt="9"/>
                </a:pPr>
                <a:r>
                  <a:rPr lang="en-US" sz="2800" dirty="0" smtClean="0"/>
                  <a:t>Determine </a:t>
                </a:r>
                <a:r>
                  <a:rPr lang="en-US" sz="2800" dirty="0"/>
                  <a:t>that the interrupt was from the disk.</a:t>
                </a:r>
              </a:p>
              <a:p>
                <a:pPr marL="514350" indent="-514350" algn="just">
                  <a:spcAft>
                    <a:spcPts val="1200"/>
                  </a:spcAft>
                  <a:buFont typeface="+mj-lt"/>
                  <a:buAutoNum type="arabicPeriod" startAt="9"/>
                </a:pPr>
                <a:r>
                  <a:rPr lang="en-US" sz="2800" dirty="0" smtClean="0"/>
                  <a:t>Correct tables </a:t>
                </a:r>
                <a:r>
                  <a:rPr lang="en-US" sz="2800" dirty="0"/>
                  <a:t>to show that </a:t>
                </a:r>
                <a:r>
                  <a:rPr lang="en-US" sz="2800" dirty="0" smtClean="0"/>
                  <a:t>page is now </a:t>
                </a:r>
                <a:r>
                  <a:rPr lang="en-US" sz="2800" dirty="0"/>
                  <a:t>in memory.</a:t>
                </a:r>
              </a:p>
              <a:p>
                <a:pPr marL="514350" indent="-514350" algn="just">
                  <a:spcAft>
                    <a:spcPts val="1200"/>
                  </a:spcAft>
                  <a:buFont typeface="+mj-lt"/>
                  <a:buAutoNum type="arabicPeriod" startAt="9"/>
                </a:pPr>
                <a:r>
                  <a:rPr lang="en-US" sz="2800" dirty="0" smtClean="0"/>
                  <a:t>Wait </a:t>
                </a:r>
                <a:r>
                  <a:rPr lang="en-US" sz="2800" dirty="0"/>
                  <a:t>for </a:t>
                </a:r>
                <a:r>
                  <a:rPr lang="en-US" sz="2800" dirty="0" smtClean="0"/>
                  <a:t>CPU </a:t>
                </a:r>
                <a:r>
                  <a:rPr lang="en-US" sz="2800" dirty="0"/>
                  <a:t>to be allocated to this process again.</a:t>
                </a:r>
              </a:p>
              <a:p>
                <a:pPr marL="514350" indent="-514350" algn="just">
                  <a:spcAft>
                    <a:spcPts val="1200"/>
                  </a:spcAft>
                  <a:buFont typeface="+mj-lt"/>
                  <a:buAutoNum type="arabicPeriod" startAt="9"/>
                </a:pPr>
                <a:r>
                  <a:rPr lang="en-US" sz="2800" dirty="0" smtClean="0"/>
                  <a:t>Restore user </a:t>
                </a:r>
                <a:r>
                  <a:rPr lang="en-US" sz="2800" dirty="0"/>
                  <a:t>registers, process state, and new page table, </a:t>
                </a:r>
                <a:r>
                  <a:rPr lang="en-US" sz="2800" dirty="0" smtClean="0"/>
                  <a:t>then resume </a:t>
                </a:r>
                <a:r>
                  <a:rPr lang="en-US" sz="2800" dirty="0"/>
                  <a:t>the interrupted instruction.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Three </a:t>
                </a:r>
                <a:r>
                  <a:rPr lang="en-US" sz="2800" dirty="0"/>
                  <a:t>major components of the </a:t>
                </a:r>
                <a:r>
                  <a:rPr lang="en-US" sz="2800" dirty="0" smtClean="0"/>
                  <a:t>page-fault service </a:t>
                </a:r>
                <a:r>
                  <a:rPr lang="en-US" sz="2800" dirty="0"/>
                  <a:t>time:</a:t>
                </a:r>
              </a:p>
              <a:p>
                <a:pPr marL="514350" indent="-514350" algn="just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800" dirty="0" smtClean="0"/>
                  <a:t>Service </a:t>
                </a:r>
                <a:r>
                  <a:rPr lang="en-US" sz="2800" dirty="0"/>
                  <a:t>the page-fault </a:t>
                </a:r>
                <a:r>
                  <a:rPr lang="en-US" sz="2800" dirty="0" smtClean="0"/>
                  <a:t>interrupt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1</m:t>
                    </m:r>
                    <m:r>
                      <m:rPr>
                        <m:sty m:val="p"/>
                      </m:rPr>
                      <a:rPr lang="el-GR" sz="2800" i="1" dirty="0">
                        <a:latin typeface="Cambria Math"/>
                        <a:ea typeface="Cambria Math"/>
                      </a:rPr>
                      <m:t>μ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Sec</m:t>
                    </m:r>
                  </m:oMath>
                </a14:m>
                <a:r>
                  <a:rPr lang="en-US" sz="2800" dirty="0"/>
                  <a:t> -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100</m:t>
                    </m:r>
                    <m:r>
                      <m:rPr>
                        <m:sty m:val="p"/>
                      </m:rPr>
                      <a:rPr lang="el-GR" sz="2800" i="1" dirty="0">
                        <a:latin typeface="Cambria Math"/>
                        <a:ea typeface="Cambria Math"/>
                      </a:rPr>
                      <m:t>μ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Sec</m:t>
                    </m:r>
                  </m:oMath>
                </a14:m>
                <a:r>
                  <a:rPr lang="en-US" sz="2800" dirty="0" smtClean="0"/>
                  <a:t>.</a:t>
                </a:r>
                <a:r>
                  <a:rPr lang="en-US" sz="2800" dirty="0"/>
                  <a:t> </a:t>
                </a:r>
              </a:p>
              <a:p>
                <a:pPr marL="514350" indent="-514350" algn="just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800" dirty="0" smtClean="0"/>
                  <a:t>Read </a:t>
                </a:r>
                <a:r>
                  <a:rPr lang="en-US" sz="2800" dirty="0"/>
                  <a:t>in the </a:t>
                </a:r>
                <a:r>
                  <a:rPr lang="en-US" sz="2800" dirty="0" smtClean="0"/>
                  <a:t>page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800" i="1" dirty="0">
                        <a:latin typeface="Cambria Math"/>
                      </a:rPr>
                      <m:t>8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  <a:ea typeface="Cambria Math"/>
                      </a:rPr>
                      <m:t>m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Sec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marL="514350" indent="-514350" algn="just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800" dirty="0" smtClean="0"/>
                  <a:t>Restart </a:t>
                </a:r>
                <a:r>
                  <a:rPr lang="en-US" sz="2800" dirty="0"/>
                  <a:t>the </a:t>
                </a:r>
                <a:r>
                  <a:rPr lang="en-US" sz="2800" dirty="0" smtClean="0"/>
                  <a:t>process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1</m:t>
                    </m:r>
                    <m:r>
                      <m:rPr>
                        <m:sty m:val="p"/>
                      </m:rPr>
                      <a:rPr lang="el-GR" sz="2800" i="1" dirty="0">
                        <a:latin typeface="Cambria Math"/>
                        <a:ea typeface="Cambria Math"/>
                      </a:rPr>
                      <m:t>μ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Sec</m:t>
                    </m:r>
                  </m:oMath>
                </a14:m>
                <a:r>
                  <a:rPr lang="en-US" sz="2800" dirty="0"/>
                  <a:t> -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100</m:t>
                    </m:r>
                    <m:r>
                      <m:rPr>
                        <m:sty m:val="p"/>
                      </m:rPr>
                      <a:rPr lang="el-GR" sz="2800" i="1" dirty="0">
                        <a:latin typeface="Cambria Math"/>
                        <a:ea typeface="Cambria Math"/>
                      </a:rPr>
                      <m:t>μ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Sec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01744"/>
                <a:ext cx="8382000" cy="5047536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208" r="-1455" b="-2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1043735"/>
                <a:ext cx="8382000" cy="4739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Page-switch takes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8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/>
                        <a:ea typeface="Cambria Math"/>
                      </a:rPr>
                      <m:t>m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Sec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(latency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3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  <a:ea typeface="Cambria Math"/>
                      </a:rPr>
                      <m:t>m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Sec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seek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5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  <a:ea typeface="Cambria Math"/>
                      </a:rPr>
                      <m:t>m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Sec</m:t>
                    </m:r>
                  </m:oMath>
                </a14:m>
                <a:r>
                  <a:rPr lang="en-US" sz="2800" dirty="0"/>
                  <a:t>, and </a:t>
                </a:r>
                <a:r>
                  <a:rPr lang="en-US" sz="2800" dirty="0" smtClean="0"/>
                  <a:t>transfer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0</m:t>
                    </m:r>
                    <m:r>
                      <a:rPr lang="en-US" sz="2800" b="0" i="0" dirty="0" smtClean="0">
                        <a:latin typeface="Cambria Math"/>
                      </a:rPr>
                      <m:t>.</m:t>
                    </m:r>
                    <m:r>
                      <a:rPr lang="en-US" sz="2800" b="0" i="0" dirty="0" smtClean="0">
                        <a:latin typeface="Cambria Math"/>
                      </a:rPr>
                      <m:t>0</m:t>
                    </m:r>
                    <m:r>
                      <a:rPr lang="en-US" sz="2800" i="1" dirty="0">
                        <a:latin typeface="Cambria Math"/>
                      </a:rPr>
                      <m:t>5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  <a:ea typeface="Cambria Math"/>
                      </a:rPr>
                      <m:t>m</m:t>
                    </m:r>
                    <m:r>
                      <m:rPr>
                        <m:nor/>
                      </m:rPr>
                      <a:rPr lang="en-US" sz="2800" dirty="0">
                        <a:latin typeface="Cambria Math"/>
                      </a:rPr>
                      <m:t>Sec</m:t>
                    </m:r>
                  </m:oMath>
                </a14:m>
                <a:r>
                  <a:rPr lang="en-US" sz="2800" dirty="0" smtClean="0"/>
                  <a:t>.)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Device-queueing </a:t>
                </a:r>
                <a:r>
                  <a:rPr lang="en-US" sz="2800" dirty="0"/>
                  <a:t>time </a:t>
                </a:r>
                <a:r>
                  <a:rPr lang="en-US" sz="2800" dirty="0" smtClean="0"/>
                  <a:t>is added, increasing time swap.</a:t>
                </a:r>
                <a:r>
                  <a:rPr lang="en-US" sz="2800" dirty="0"/>
                  <a:t> Page-fault may slow process execution dramatically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effective access time </a:t>
                </a:r>
                <a:r>
                  <a:rPr lang="en-US" sz="2800" dirty="0" smtClean="0"/>
                  <a:t>is</a:t>
                </a:r>
                <a:endParaRPr lang="en-US" sz="2800" dirty="0"/>
              </a:p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latin typeface="Cambria Math"/>
                        </a:rPr>
                        <m:t>1</m:t>
                      </m:r>
                      <m:r>
                        <a:rPr lang="en-US" sz="2800" i="1" dirty="0">
                          <a:latin typeface="Cambria Math"/>
                        </a:rPr>
                        <m:t>−</m:t>
                      </m:r>
                      <m:r>
                        <a:rPr lang="en-US" sz="2800" i="1" dirty="0">
                          <a:latin typeface="Cambria Math"/>
                        </a:rPr>
                        <m:t>𝑝</m:t>
                      </m:r>
                      <m:r>
                        <a:rPr lang="en-US" sz="2800" i="1" dirty="0">
                          <a:latin typeface="Cambria Math"/>
                        </a:rPr>
                        <m:t>)×</m:t>
                      </m:r>
                      <m:r>
                        <a:rPr lang="en-US" sz="2800" i="1" dirty="0" smtClean="0">
                          <a:latin typeface="Cambria Math"/>
                        </a:rPr>
                        <m:t>200</m:t>
                      </m:r>
                      <m:r>
                        <m:rPr>
                          <m:nor/>
                        </m:rPr>
                        <a:rPr lang="en-US" sz="2800" i="0" dirty="0" smtClean="0">
                          <a:latin typeface="Cambria Math"/>
                        </a:rPr>
                        <m:t>nSec</m:t>
                      </m:r>
                      <m:r>
                        <a:rPr lang="en-US" sz="2800" i="1" dirty="0"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latin typeface="Cambria Math"/>
                        </a:rPr>
                        <m:t>𝑝</m:t>
                      </m:r>
                      <m:r>
                        <a:rPr lang="en-US" sz="2800" i="1" dirty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800" i="1" dirty="0" smtClean="0">
                          <a:latin typeface="Cambria Math"/>
                        </a:rPr>
                        <m:t>8</m:t>
                      </m:r>
                      <m:r>
                        <a:rPr lang="en-US" sz="2800" b="0" i="1" dirty="0" smtClean="0">
                          <a:latin typeface="Cambria Math"/>
                        </a:rPr>
                        <m:t>,</m:t>
                      </m:r>
                      <m:r>
                        <a:rPr lang="en-US" sz="2800" b="0" i="1" dirty="0" smtClean="0">
                          <a:latin typeface="Cambria Math"/>
                        </a:rPr>
                        <m:t>000</m:t>
                      </m:r>
                      <m:r>
                        <a:rPr lang="en-US" sz="2800" b="0" i="1" dirty="0" smtClean="0">
                          <a:latin typeface="Cambria Math"/>
                        </a:rPr>
                        <m:t>,</m:t>
                      </m:r>
                      <m:r>
                        <a:rPr lang="en-US" sz="2800" b="0" i="1" dirty="0" smtClean="0">
                          <a:latin typeface="Cambria Math"/>
                        </a:rPr>
                        <m:t>000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800" i="0" dirty="0" smtClean="0">
                          <a:latin typeface="Cambria Math"/>
                        </a:rPr>
                        <m:t>Sec</m:t>
                      </m:r>
                    </m:oMath>
                  </m:oMathPara>
                </a14:m>
                <a:endParaRPr lang="en-US" sz="28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If 1/1,000 </a:t>
                </a:r>
                <a:r>
                  <a:rPr lang="en-US" sz="2800" dirty="0"/>
                  <a:t>causes </a:t>
                </a:r>
                <a:r>
                  <a:rPr lang="en-US" sz="2800" dirty="0" smtClean="0"/>
                  <a:t>page </a:t>
                </a:r>
                <a:r>
                  <a:rPr lang="en-US" sz="2800" dirty="0"/>
                  <a:t>fault, </a:t>
                </a:r>
                <a:r>
                  <a:rPr lang="en-US" sz="2800" b="1" dirty="0" smtClean="0"/>
                  <a:t>effective access time </a:t>
                </a:r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8</m:t>
                    </m:r>
                    <m:r>
                      <a:rPr lang="en-US" sz="2800" i="1" dirty="0" smtClean="0">
                        <a:latin typeface="Cambria Math"/>
                      </a:rPr>
                      <m:t>.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𝜇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Sec</m:t>
                    </m:r>
                  </m:oMath>
                </a14:m>
                <a:r>
                  <a:rPr lang="en-US" sz="2800" dirty="0" smtClean="0"/>
                  <a:t>, X40 computer slow down by demand paging!</a:t>
                </a:r>
                <a:endParaRPr lang="en-US" sz="28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Degradation &lt; 10%, requires less than 1/400,000 faults.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43735"/>
                <a:ext cx="8382000" cy="4739759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157" r="-1455" b="-2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Page Replacement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22" y="1133745"/>
            <a:ext cx="6028713" cy="43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5860" y="56792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Need for page replacement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grpSp>
        <p:nvGrpSpPr>
          <p:cNvPr id="58" name="Group 57"/>
          <p:cNvGrpSpPr/>
          <p:nvPr/>
        </p:nvGrpSpPr>
        <p:grpSpPr>
          <a:xfrm>
            <a:off x="2276745" y="1909121"/>
            <a:ext cx="4204443" cy="3140059"/>
            <a:chOff x="2276745" y="1909121"/>
            <a:chExt cx="4204443" cy="3140059"/>
          </a:xfrm>
        </p:grpSpPr>
        <p:grpSp>
          <p:nvGrpSpPr>
            <p:cNvPr id="15" name="Group 14"/>
            <p:cNvGrpSpPr/>
            <p:nvPr/>
          </p:nvGrpSpPr>
          <p:grpSpPr>
            <a:xfrm>
              <a:off x="2276745" y="3545302"/>
              <a:ext cx="3269225" cy="1503878"/>
              <a:chOff x="2276745" y="3545302"/>
              <a:chExt cx="3269225" cy="150387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276745" y="4699206"/>
                <a:ext cx="675075" cy="349973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594755" y="4801347"/>
                <a:ext cx="434634" cy="247833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870895" y="3545302"/>
                <a:ext cx="675075" cy="323313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/>
              <p:cNvCxnSpPr>
                <a:stCxn id="2" idx="3"/>
                <a:endCxn id="9" idx="1"/>
              </p:cNvCxnSpPr>
              <p:nvPr/>
            </p:nvCxnSpPr>
            <p:spPr>
              <a:xfrm>
                <a:off x="2951820" y="4874193"/>
                <a:ext cx="642935" cy="51071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9" idx="3"/>
                <a:endCxn id="11" idx="1"/>
              </p:cNvCxnSpPr>
              <p:nvPr/>
            </p:nvCxnSpPr>
            <p:spPr>
              <a:xfrm flipV="1">
                <a:off x="4029389" y="3706959"/>
                <a:ext cx="841506" cy="1218305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276745" y="1909121"/>
              <a:ext cx="3269225" cy="2892225"/>
              <a:chOff x="2276745" y="2269161"/>
              <a:chExt cx="3269225" cy="289222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276745" y="4741120"/>
                <a:ext cx="675075" cy="31812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594755" y="4957107"/>
                <a:ext cx="434634" cy="204279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870895" y="2269161"/>
                <a:ext cx="675075" cy="321613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>
                <a:stCxn id="18" idx="3"/>
                <a:endCxn id="19" idx="1"/>
              </p:cNvCxnSpPr>
              <p:nvPr/>
            </p:nvCxnSpPr>
            <p:spPr>
              <a:xfrm>
                <a:off x="2951820" y="4900184"/>
                <a:ext cx="642935" cy="15906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9" idx="3"/>
                <a:endCxn id="20" idx="1"/>
              </p:cNvCxnSpPr>
              <p:nvPr/>
            </p:nvCxnSpPr>
            <p:spPr>
              <a:xfrm flipV="1">
                <a:off x="4029389" y="2429968"/>
                <a:ext cx="841506" cy="2629279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2276745" y="3223689"/>
              <a:ext cx="3269224" cy="1135492"/>
              <a:chOff x="2276745" y="4230173"/>
              <a:chExt cx="3269224" cy="1135492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276745" y="4741120"/>
                <a:ext cx="675075" cy="31812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594755" y="5161386"/>
                <a:ext cx="434634" cy="204279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870894" y="4230173"/>
                <a:ext cx="675075" cy="321613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>
                <a:stCxn id="38" idx="3"/>
                <a:endCxn id="39" idx="1"/>
              </p:cNvCxnSpPr>
              <p:nvPr/>
            </p:nvCxnSpPr>
            <p:spPr>
              <a:xfrm>
                <a:off x="2951820" y="4900184"/>
                <a:ext cx="642935" cy="36334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9" idx="3"/>
                <a:endCxn id="40" idx="1"/>
              </p:cNvCxnSpPr>
              <p:nvPr/>
            </p:nvCxnSpPr>
            <p:spPr>
              <a:xfrm flipV="1">
                <a:off x="4029389" y="4390980"/>
                <a:ext cx="841505" cy="872546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>
              <a:off x="2276745" y="2332137"/>
              <a:ext cx="4204443" cy="2261468"/>
              <a:chOff x="2276745" y="3013766"/>
              <a:chExt cx="4204443" cy="2261468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2276745" y="4741120"/>
                <a:ext cx="675075" cy="31812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594755" y="5041664"/>
                <a:ext cx="434634" cy="233570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227422" y="3013766"/>
                <a:ext cx="253766" cy="230229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Connector 73"/>
              <p:cNvCxnSpPr>
                <a:stCxn id="71" idx="3"/>
                <a:endCxn id="72" idx="1"/>
              </p:cNvCxnSpPr>
              <p:nvPr/>
            </p:nvCxnSpPr>
            <p:spPr>
              <a:xfrm>
                <a:off x="2951820" y="4900184"/>
                <a:ext cx="642935" cy="258265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72" idx="3"/>
                <a:endCxn id="73" idx="1"/>
              </p:cNvCxnSpPr>
              <p:nvPr/>
            </p:nvCxnSpPr>
            <p:spPr>
              <a:xfrm flipV="1">
                <a:off x="4029389" y="3128881"/>
                <a:ext cx="2198033" cy="2029568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oup 94"/>
          <p:cNvGrpSpPr/>
          <p:nvPr/>
        </p:nvGrpSpPr>
        <p:grpSpPr>
          <a:xfrm>
            <a:off x="2276746" y="1264480"/>
            <a:ext cx="4937970" cy="2442479"/>
            <a:chOff x="2276746" y="1264480"/>
            <a:chExt cx="4937970" cy="2442479"/>
          </a:xfrm>
        </p:grpSpPr>
        <p:grpSp>
          <p:nvGrpSpPr>
            <p:cNvPr id="46" name="Group 45"/>
            <p:cNvGrpSpPr/>
            <p:nvPr/>
          </p:nvGrpSpPr>
          <p:grpSpPr>
            <a:xfrm>
              <a:off x="2276746" y="1264480"/>
              <a:ext cx="3269224" cy="1297887"/>
              <a:chOff x="2276745" y="4741120"/>
              <a:chExt cx="3269224" cy="1297887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2276745" y="4741120"/>
                <a:ext cx="675075" cy="31812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594754" y="5156362"/>
                <a:ext cx="434633" cy="22939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870894" y="5717422"/>
                <a:ext cx="675075" cy="32158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>
                <a:stCxn id="47" idx="3"/>
                <a:endCxn id="48" idx="1"/>
              </p:cNvCxnSpPr>
              <p:nvPr/>
            </p:nvCxnSpPr>
            <p:spPr>
              <a:xfrm>
                <a:off x="2951820" y="4900184"/>
                <a:ext cx="642934" cy="37087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8" idx="3"/>
                <a:endCxn id="49" idx="1"/>
              </p:cNvCxnSpPr>
              <p:nvPr/>
            </p:nvCxnSpPr>
            <p:spPr>
              <a:xfrm>
                <a:off x="4029387" y="5271062"/>
                <a:ext cx="841507" cy="60715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>
              <a:off x="2276746" y="1909121"/>
              <a:ext cx="3269224" cy="1297887"/>
              <a:chOff x="2276745" y="4741120"/>
              <a:chExt cx="3269224" cy="1297887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276745" y="4741120"/>
                <a:ext cx="675075" cy="31812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594755" y="4966273"/>
                <a:ext cx="434632" cy="20362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870894" y="5717422"/>
                <a:ext cx="675075" cy="32158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/>
              <p:cNvCxnSpPr>
                <a:stCxn id="62" idx="3"/>
                <a:endCxn id="63" idx="1"/>
              </p:cNvCxnSpPr>
              <p:nvPr/>
            </p:nvCxnSpPr>
            <p:spPr>
              <a:xfrm>
                <a:off x="2951820" y="4900184"/>
                <a:ext cx="642935" cy="16790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3" idx="3"/>
                <a:endCxn id="64" idx="1"/>
              </p:cNvCxnSpPr>
              <p:nvPr/>
            </p:nvCxnSpPr>
            <p:spPr>
              <a:xfrm>
                <a:off x="4029387" y="5068085"/>
                <a:ext cx="841507" cy="81013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>
            <a:xfrm>
              <a:off x="2276746" y="1582608"/>
              <a:ext cx="3269224" cy="1307997"/>
              <a:chOff x="2276745" y="4731010"/>
              <a:chExt cx="3269224" cy="1307997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2276745" y="4731010"/>
                <a:ext cx="675075" cy="32823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594755" y="5055882"/>
                <a:ext cx="434632" cy="22939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870894" y="5717422"/>
                <a:ext cx="675075" cy="32158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/>
              <p:cNvCxnSpPr>
                <a:stCxn id="104" idx="3"/>
                <a:endCxn id="105" idx="1"/>
              </p:cNvCxnSpPr>
              <p:nvPr/>
            </p:nvCxnSpPr>
            <p:spPr>
              <a:xfrm>
                <a:off x="2951820" y="4895129"/>
                <a:ext cx="642935" cy="27545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105" idx="3"/>
                <a:endCxn id="106" idx="1"/>
              </p:cNvCxnSpPr>
              <p:nvPr/>
            </p:nvCxnSpPr>
            <p:spPr>
              <a:xfrm>
                <a:off x="4029387" y="5170582"/>
                <a:ext cx="841507" cy="70763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/>
            <p:cNvGrpSpPr/>
            <p:nvPr/>
          </p:nvGrpSpPr>
          <p:grpSpPr>
            <a:xfrm>
              <a:off x="2276746" y="2227248"/>
              <a:ext cx="4937970" cy="1479711"/>
              <a:chOff x="2276745" y="4720953"/>
              <a:chExt cx="4937970" cy="1479711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2276745" y="4720953"/>
                <a:ext cx="675075" cy="33829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3594755" y="4831603"/>
                <a:ext cx="434633" cy="22302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6976024" y="5964024"/>
                <a:ext cx="238691" cy="23664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4" name="Straight Connector 113"/>
              <p:cNvCxnSpPr>
                <a:stCxn id="111" idx="3"/>
                <a:endCxn id="112" idx="1"/>
              </p:cNvCxnSpPr>
              <p:nvPr/>
            </p:nvCxnSpPr>
            <p:spPr>
              <a:xfrm>
                <a:off x="2951820" y="4890101"/>
                <a:ext cx="642935" cy="5301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12" idx="3"/>
                <a:endCxn id="113" idx="1"/>
              </p:cNvCxnSpPr>
              <p:nvPr/>
            </p:nvCxnSpPr>
            <p:spPr>
              <a:xfrm>
                <a:off x="4029388" y="4943113"/>
                <a:ext cx="2946636" cy="113923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4999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98730"/>
            <a:ext cx="838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So far the </a:t>
            </a:r>
            <a:r>
              <a:rPr lang="en-US" sz="2800" b="1" dirty="0"/>
              <a:t>entire</a:t>
            </a:r>
            <a:r>
              <a:rPr lang="en-US" sz="2800" dirty="0"/>
              <a:t> logical address space </a:t>
            </a:r>
            <a:r>
              <a:rPr lang="en-US" sz="2800" dirty="0" smtClean="0"/>
              <a:t>was placed in </a:t>
            </a:r>
            <a:r>
              <a:rPr lang="en-US" sz="2800" dirty="0"/>
              <a:t>physical </a:t>
            </a:r>
            <a:r>
              <a:rPr lang="en-US" sz="2800" dirty="0" smtClean="0"/>
              <a:t>memory.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Requiring executed instructions be </a:t>
            </a:r>
            <a:r>
              <a:rPr lang="en-US" sz="2800" dirty="0"/>
              <a:t>in physical memory </a:t>
            </a:r>
            <a:r>
              <a:rPr lang="en-US" sz="2800" dirty="0" smtClean="0"/>
              <a:t>is necessary </a:t>
            </a:r>
            <a:r>
              <a:rPr lang="en-US" sz="2800" dirty="0"/>
              <a:t>and </a:t>
            </a:r>
            <a:r>
              <a:rPr lang="en-US" sz="2800" dirty="0" smtClean="0"/>
              <a:t>reasonable.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is also </a:t>
            </a:r>
            <a:r>
              <a:rPr lang="en-US" sz="2800" dirty="0"/>
              <a:t>unfortunate, </a:t>
            </a:r>
            <a:r>
              <a:rPr lang="en-US" sz="2800" dirty="0" smtClean="0"/>
              <a:t>since it </a:t>
            </a:r>
            <a:r>
              <a:rPr lang="en-US" sz="2800" dirty="0"/>
              <a:t>limits the size of a program to the size of physical </a:t>
            </a:r>
            <a:r>
              <a:rPr lang="en-US" sz="2800" dirty="0" smtClean="0"/>
              <a:t>memory.</a:t>
            </a:r>
          </a:p>
          <a:p>
            <a:pPr algn="just"/>
            <a:r>
              <a:rPr lang="en-US" sz="2800" dirty="0" smtClean="0"/>
              <a:t>In </a:t>
            </a:r>
            <a:r>
              <a:rPr lang="en-US" sz="2800" dirty="0"/>
              <a:t>many cases, the entire </a:t>
            </a:r>
            <a:r>
              <a:rPr lang="en-US" sz="2800" dirty="0" smtClean="0"/>
              <a:t>program is </a:t>
            </a:r>
            <a:r>
              <a:rPr lang="en-US" sz="2800" dirty="0"/>
              <a:t>not needed</a:t>
            </a:r>
            <a:r>
              <a:rPr lang="en-US" sz="2800" dirty="0" smtClean="0"/>
              <a:t>.</a:t>
            </a:r>
            <a:endParaRPr lang="en-US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Code handling unusual </a:t>
            </a:r>
            <a:r>
              <a:rPr lang="en-US" sz="2800" dirty="0"/>
              <a:t>error conditions. </a:t>
            </a:r>
            <a:endParaRPr lang="en-US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Arrays</a:t>
            </a:r>
            <a:r>
              <a:rPr lang="en-US" sz="2800" dirty="0"/>
              <a:t>, lists, and tables are often allocated more memory than </a:t>
            </a:r>
            <a:r>
              <a:rPr lang="en-US" sz="2800" dirty="0" smtClean="0"/>
              <a:t>actually</a:t>
            </a:r>
            <a:r>
              <a:rPr lang="en-US" sz="2800" dirty="0"/>
              <a:t> </a:t>
            </a:r>
            <a:r>
              <a:rPr lang="en-US" sz="2800" dirty="0" smtClean="0"/>
              <a:t>needed.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i="1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Virtual Memory (VM) Concept</a:t>
            </a:r>
          </a:p>
        </p:txBody>
      </p:sp>
    </p:spTree>
    <p:extLst>
      <p:ext uri="{BB962C8B-B14F-4D97-AF65-F5344CB8AC3E}">
        <p14:creationId xmlns:p14="http://schemas.microsoft.com/office/powerpoint/2010/main" val="17128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23639"/>
            <a:ext cx="838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Page-fault </a:t>
            </a:r>
            <a:r>
              <a:rPr lang="en-US" sz="2800" dirty="0"/>
              <a:t>service routine </a:t>
            </a:r>
            <a:r>
              <a:rPr lang="en-US" sz="2800" dirty="0" smtClean="0"/>
              <a:t>does: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Finds location </a:t>
            </a:r>
            <a:r>
              <a:rPr lang="en-US" sz="2800" dirty="0"/>
              <a:t>of </a:t>
            </a:r>
            <a:r>
              <a:rPr lang="en-US" sz="2800" dirty="0" smtClean="0"/>
              <a:t>desired </a:t>
            </a:r>
            <a:r>
              <a:rPr lang="en-US" sz="2800" dirty="0"/>
              <a:t>page on the disk.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/>
              <a:t>Finds free </a:t>
            </a:r>
            <a:r>
              <a:rPr lang="en-US" sz="2800" dirty="0"/>
              <a:t>frame: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If </a:t>
            </a:r>
            <a:r>
              <a:rPr lang="en-US" sz="2800" dirty="0"/>
              <a:t>there </a:t>
            </a:r>
            <a:r>
              <a:rPr lang="en-US" sz="2800" dirty="0" smtClean="0"/>
              <a:t>is, it is used.</a:t>
            </a:r>
            <a:endParaRPr lang="en-US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If not, </a:t>
            </a:r>
            <a:r>
              <a:rPr lang="en-US" sz="2800" b="1" dirty="0" smtClean="0">
                <a:solidFill>
                  <a:srgbClr val="0000FF"/>
                </a:solidFill>
              </a:rPr>
              <a:t>replacement</a:t>
            </a:r>
            <a:r>
              <a:rPr lang="en-US" sz="2800" dirty="0" smtClean="0"/>
              <a:t> </a:t>
            </a:r>
            <a:r>
              <a:rPr lang="en-US" sz="2800" dirty="0"/>
              <a:t>algorithm </a:t>
            </a:r>
            <a:r>
              <a:rPr lang="en-US" sz="2800" dirty="0" smtClean="0"/>
              <a:t>selects </a:t>
            </a:r>
            <a:r>
              <a:rPr lang="en-US" sz="2800" b="1" dirty="0" smtClean="0">
                <a:solidFill>
                  <a:srgbClr val="0000FF"/>
                </a:solidFill>
              </a:rPr>
              <a:t>victim </a:t>
            </a:r>
            <a:r>
              <a:rPr lang="en-US" sz="2800" b="1" dirty="0">
                <a:solidFill>
                  <a:srgbClr val="0000FF"/>
                </a:solidFill>
              </a:rPr>
              <a:t>frame</a:t>
            </a:r>
            <a:r>
              <a:rPr lang="en-US" sz="2800" dirty="0"/>
              <a:t>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Victim written to disk, update page </a:t>
            </a:r>
            <a:r>
              <a:rPr lang="en-US" sz="2800" dirty="0"/>
              <a:t>and frame </a:t>
            </a:r>
            <a:r>
              <a:rPr lang="en-US" sz="2800" dirty="0" smtClean="0"/>
              <a:t>tables. 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 startAt="3"/>
            </a:pPr>
            <a:r>
              <a:rPr lang="en-US" sz="2800" dirty="0" smtClean="0"/>
              <a:t>Read desired page into freed frame, </a:t>
            </a:r>
            <a:r>
              <a:rPr lang="en-US" sz="2800" dirty="0"/>
              <a:t>update page and frame tables</a:t>
            </a:r>
            <a:r>
              <a:rPr lang="en-US" sz="2800" dirty="0" smtClean="0"/>
              <a:t>.</a:t>
            </a:r>
          </a:p>
          <a:p>
            <a:pPr marL="514350" indent="-514350" algn="just">
              <a:spcAft>
                <a:spcPts val="1200"/>
              </a:spcAft>
              <a:buFont typeface="+mj-lt"/>
              <a:buAutoNum type="arabicPeriod" startAt="3"/>
            </a:pPr>
            <a:r>
              <a:rPr lang="en-US" sz="2800" dirty="0" smtClean="0"/>
              <a:t>Continue process </a:t>
            </a:r>
            <a:r>
              <a:rPr lang="en-US" sz="2800" dirty="0"/>
              <a:t>from where </a:t>
            </a:r>
            <a:r>
              <a:rPr lang="en-US" sz="2800" dirty="0" smtClean="0"/>
              <a:t>page </a:t>
            </a:r>
            <a:r>
              <a:rPr lang="en-US" sz="2800" dirty="0"/>
              <a:t>fault occurred.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</a:t>
            </a:r>
            <a:r>
              <a:rPr lang="en-US" sz="2800" dirty="0"/>
              <a:t>no frames are free, </a:t>
            </a:r>
            <a:r>
              <a:rPr lang="en-US" sz="2800" b="1" dirty="0"/>
              <a:t>two</a:t>
            </a:r>
            <a:r>
              <a:rPr lang="en-US" sz="2800" b="1" i="1" dirty="0"/>
              <a:t> </a:t>
            </a:r>
            <a:r>
              <a:rPr lang="en-US" sz="2800" dirty="0"/>
              <a:t>page transfers </a:t>
            </a:r>
            <a:r>
              <a:rPr lang="en-US" sz="2800" dirty="0" smtClean="0"/>
              <a:t>are required.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9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18" y="818710"/>
            <a:ext cx="5610191" cy="41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5860" y="56792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Page replacement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05860" y="1043735"/>
            <a:ext cx="1995911" cy="1200329"/>
            <a:chOff x="791580" y="3519010"/>
            <a:chExt cx="1995911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791580" y="3519010"/>
              <a:ext cx="19959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physical frame f occupied this logic page</a:t>
              </a:r>
              <a:endParaRPr lang="en-US" sz="2400" dirty="0"/>
            </a:p>
          </p:txBody>
        </p:sp>
        <p:sp>
          <p:nvSpPr>
            <p:cNvPr id="7" name="Rectangular Callout 6"/>
            <p:cNvSpPr/>
            <p:nvPr/>
          </p:nvSpPr>
          <p:spPr>
            <a:xfrm>
              <a:off x="791581" y="3519010"/>
              <a:ext cx="1995910" cy="1200329"/>
            </a:xfrm>
            <a:prstGeom prst="wedgeRectCallout">
              <a:avLst>
                <a:gd name="adj1" fmla="val 95693"/>
                <a:gd name="adj2" fmla="val 37659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05254" y="2596487"/>
            <a:ext cx="1722332" cy="830997"/>
            <a:chOff x="791580" y="3519010"/>
            <a:chExt cx="1722332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791580" y="3519010"/>
              <a:ext cx="17223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logic page caused fault</a:t>
              </a:r>
              <a:endParaRPr lang="en-US" sz="2400" dirty="0"/>
            </a:p>
          </p:txBody>
        </p:sp>
        <p:sp>
          <p:nvSpPr>
            <p:cNvPr id="12" name="Rectangular Callout 11"/>
            <p:cNvSpPr/>
            <p:nvPr/>
          </p:nvSpPr>
          <p:spPr>
            <a:xfrm>
              <a:off x="791581" y="3519010"/>
              <a:ext cx="1722331" cy="830997"/>
            </a:xfrm>
            <a:prstGeom prst="wedgeRectCallout">
              <a:avLst>
                <a:gd name="adj1" fmla="val 96191"/>
                <a:gd name="adj2" fmla="val -81946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96825" y="3935212"/>
            <a:ext cx="1620179" cy="1200329"/>
            <a:chOff x="57704" y="3519010"/>
            <a:chExt cx="1620179" cy="1200329"/>
          </a:xfrm>
        </p:grpSpPr>
        <p:sp>
          <p:nvSpPr>
            <p:cNvPr id="14" name="TextBox 13"/>
            <p:cNvSpPr txBox="1"/>
            <p:nvPr/>
          </p:nvSpPr>
          <p:spPr>
            <a:xfrm>
              <a:off x="57704" y="3519010"/>
              <a:ext cx="16201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selected for eviction (paged out) </a:t>
              </a:r>
              <a:endParaRPr lang="en-US" sz="2400" dirty="0"/>
            </a:p>
          </p:txBody>
        </p:sp>
        <p:sp>
          <p:nvSpPr>
            <p:cNvPr id="15" name="Rectangular Callout 14"/>
            <p:cNvSpPr/>
            <p:nvPr/>
          </p:nvSpPr>
          <p:spPr>
            <a:xfrm>
              <a:off x="57705" y="3519010"/>
              <a:ext cx="1620178" cy="1200329"/>
            </a:xfrm>
            <a:prstGeom prst="wedgeRectCallout">
              <a:avLst>
                <a:gd name="adj1" fmla="val 102259"/>
                <a:gd name="adj2" fmla="val -144417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03676" y="4644135"/>
            <a:ext cx="2303082" cy="1200329"/>
            <a:chOff x="-625198" y="3519010"/>
            <a:chExt cx="2303082" cy="1200329"/>
          </a:xfrm>
        </p:grpSpPr>
        <p:sp>
          <p:nvSpPr>
            <p:cNvPr id="17" name="TextBox 16"/>
            <p:cNvSpPr txBox="1"/>
            <p:nvPr/>
          </p:nvSpPr>
          <p:spPr>
            <a:xfrm>
              <a:off x="-625198" y="3519010"/>
              <a:ext cx="23030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faulted page will occupy frame f (paged in) </a:t>
              </a:r>
              <a:endParaRPr lang="en-US" sz="2400" dirty="0"/>
            </a:p>
          </p:txBody>
        </p:sp>
        <p:sp>
          <p:nvSpPr>
            <p:cNvPr id="18" name="Rectangular Callout 17"/>
            <p:cNvSpPr/>
            <p:nvPr/>
          </p:nvSpPr>
          <p:spPr>
            <a:xfrm>
              <a:off x="-625198" y="3519010"/>
              <a:ext cx="2303082" cy="1200329"/>
            </a:xfrm>
            <a:prstGeom prst="wedgeRectCallout">
              <a:avLst>
                <a:gd name="adj1" fmla="val 28309"/>
                <a:gd name="adj2" fmla="val -149386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46874" y="1997134"/>
            <a:ext cx="585066" cy="499149"/>
            <a:chOff x="3446874" y="1997134"/>
            <a:chExt cx="585066" cy="499149"/>
          </a:xfrm>
        </p:grpSpPr>
        <p:grpSp>
          <p:nvGrpSpPr>
            <p:cNvPr id="19" name="Group 18"/>
            <p:cNvGrpSpPr/>
            <p:nvPr/>
          </p:nvGrpSpPr>
          <p:grpSpPr>
            <a:xfrm>
              <a:off x="3446874" y="2033843"/>
              <a:ext cx="585066" cy="425421"/>
              <a:chOff x="3446874" y="2033843"/>
              <a:chExt cx="585066" cy="425421"/>
            </a:xfrm>
            <a:solidFill>
              <a:schemeClr val="bg1"/>
            </a:solidFill>
          </p:grpSpPr>
          <p:sp>
            <p:nvSpPr>
              <p:cNvPr id="9" name="Rectangle 8"/>
              <p:cNvSpPr/>
              <p:nvPr/>
            </p:nvSpPr>
            <p:spPr>
              <a:xfrm>
                <a:off x="3446876" y="2033844"/>
                <a:ext cx="360040" cy="20358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446874" y="2251636"/>
                <a:ext cx="360040" cy="20358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800708" y="2255683"/>
                <a:ext cx="231232" cy="2035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800708" y="2033843"/>
                <a:ext cx="231232" cy="2035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826314" y="1997134"/>
              <a:ext cx="1800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v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26314" y="2219284"/>
              <a:ext cx="1800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i</a:t>
              </a:r>
              <a:endParaRPr lang="en-US" sz="120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7986487" y="3171372"/>
            <a:ext cx="257053" cy="2561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253516" y="1975111"/>
            <a:ext cx="257053" cy="2561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956330" y="4043970"/>
            <a:ext cx="1770465" cy="830997"/>
            <a:chOff x="57704" y="3519010"/>
            <a:chExt cx="1770465" cy="830997"/>
          </a:xfrm>
        </p:grpSpPr>
        <p:sp>
          <p:nvSpPr>
            <p:cNvPr id="31" name="TextBox 30"/>
            <p:cNvSpPr txBox="1"/>
            <p:nvPr/>
          </p:nvSpPr>
          <p:spPr>
            <a:xfrm>
              <a:off x="57705" y="3519010"/>
              <a:ext cx="1770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page table after update</a:t>
              </a:r>
              <a:endParaRPr lang="en-US" sz="2400" dirty="0"/>
            </a:p>
          </p:txBody>
        </p:sp>
        <p:sp>
          <p:nvSpPr>
            <p:cNvPr id="32" name="Rectangular Callout 31"/>
            <p:cNvSpPr/>
            <p:nvPr/>
          </p:nvSpPr>
          <p:spPr>
            <a:xfrm>
              <a:off x="57704" y="3519010"/>
              <a:ext cx="1770465" cy="830997"/>
            </a:xfrm>
            <a:prstGeom prst="wedgeRectCallout">
              <a:avLst>
                <a:gd name="adj1" fmla="val 104222"/>
                <a:gd name="adj2" fmla="val -157065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17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32522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Usage of a </a:t>
            </a:r>
            <a:r>
              <a:rPr lang="en-US" sz="2800" b="1" dirty="0"/>
              <a:t>dirty </a:t>
            </a:r>
            <a:r>
              <a:rPr lang="en-US" sz="2800" b="1" dirty="0" smtClean="0"/>
              <a:t>bit</a:t>
            </a:r>
            <a:r>
              <a:rPr lang="en-US" sz="2800" dirty="0" smtClean="0"/>
              <a:t> can save writing the victim back to disk. Also </a:t>
            </a:r>
            <a:r>
              <a:rPr lang="en-US" sz="2800" dirty="0"/>
              <a:t>applies to read-only pages </a:t>
            </a:r>
            <a:r>
              <a:rPr lang="en-US" sz="2800" dirty="0" smtClean="0"/>
              <a:t>(e.g. binary </a:t>
            </a:r>
            <a:r>
              <a:rPr lang="en-US" sz="2800" dirty="0"/>
              <a:t>code</a:t>
            </a:r>
            <a:r>
              <a:rPr lang="en-US" sz="2800" dirty="0" smtClean="0"/>
              <a:t>).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Page </a:t>
            </a:r>
            <a:r>
              <a:rPr lang="en-US" sz="2800" b="1" dirty="0"/>
              <a:t>replacement </a:t>
            </a:r>
            <a:r>
              <a:rPr lang="en-US" sz="2800" b="1" dirty="0" smtClean="0"/>
              <a:t>enables enormous VM for </a:t>
            </a:r>
            <a:r>
              <a:rPr lang="en-US" sz="2800" b="1" dirty="0"/>
              <a:t>programmers on a </a:t>
            </a:r>
            <a:r>
              <a:rPr lang="en-US" sz="2800" b="1" dirty="0" smtClean="0"/>
              <a:t>smaller physical memory.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Without demand </a:t>
            </a:r>
            <a:r>
              <a:rPr lang="en-US" sz="2800" dirty="0"/>
              <a:t>paging, </a:t>
            </a:r>
            <a:r>
              <a:rPr lang="en-US" sz="2800" dirty="0" smtClean="0"/>
              <a:t>all the pages </a:t>
            </a:r>
            <a:r>
              <a:rPr lang="en-US" sz="2800" dirty="0"/>
              <a:t>of a process </a:t>
            </a:r>
            <a:r>
              <a:rPr lang="en-US" sz="2800" dirty="0" smtClean="0"/>
              <a:t>must </a:t>
            </a:r>
            <a:r>
              <a:rPr lang="en-US" sz="2800" dirty="0"/>
              <a:t>be in physical </a:t>
            </a:r>
            <a:r>
              <a:rPr lang="en-US" sz="2800" dirty="0" smtClean="0"/>
              <a:t>memory. Two </a:t>
            </a:r>
            <a:r>
              <a:rPr lang="en-US" sz="2800" dirty="0"/>
              <a:t>major </a:t>
            </a:r>
            <a:r>
              <a:rPr lang="en-US" sz="2800" dirty="0" smtClean="0"/>
              <a:t>problems: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Frame-allocation algorithm. </a:t>
            </a:r>
            <a:r>
              <a:rPr lang="en-US" sz="2800" dirty="0" smtClean="0"/>
              <a:t>How many frames </a:t>
            </a:r>
            <a:r>
              <a:rPr lang="en-US" sz="2800" dirty="0"/>
              <a:t>to allocate to each </a:t>
            </a:r>
            <a:r>
              <a:rPr lang="en-US" sz="2800" dirty="0" smtClean="0"/>
              <a:t>process?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Page-replacement </a:t>
            </a:r>
            <a:r>
              <a:rPr lang="en-US" sz="2800" b="1" dirty="0">
                <a:solidFill>
                  <a:srgbClr val="0000FF"/>
                </a:solidFill>
              </a:rPr>
              <a:t>algorithm</a:t>
            </a:r>
            <a:r>
              <a:rPr lang="en-US" sz="2800" dirty="0" smtClean="0"/>
              <a:t>. When </a:t>
            </a:r>
            <a:r>
              <a:rPr lang="en-US" sz="2800" dirty="0"/>
              <a:t>page replacement is required</a:t>
            </a:r>
            <a:r>
              <a:rPr lang="en-US" sz="2800" dirty="0" smtClean="0"/>
              <a:t>, select </a:t>
            </a:r>
            <a:r>
              <a:rPr lang="en-US" sz="2800" dirty="0"/>
              <a:t>the frames </a:t>
            </a:r>
            <a:r>
              <a:rPr lang="en-US" sz="2800" dirty="0" smtClean="0"/>
              <a:t>to </a:t>
            </a:r>
            <a:r>
              <a:rPr lang="en-US" sz="2800" dirty="0"/>
              <a:t>be </a:t>
            </a:r>
            <a:r>
              <a:rPr lang="en-US" sz="2800" dirty="0" smtClean="0"/>
              <a:t>replaced.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868644"/>
                <a:ext cx="8382000" cy="5170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Algorithm evaluation is done by applying memory</a:t>
                </a:r>
                <a:r>
                  <a:rPr lang="en-US" sz="2800" b="1" dirty="0" smtClean="0"/>
                  <a:t>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reference strings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and computing </a:t>
                </a:r>
                <a:r>
                  <a:rPr lang="en-US" sz="2800" dirty="0" smtClean="0"/>
                  <a:t>the page </a:t>
                </a:r>
                <a:r>
                  <a:rPr lang="en-US" sz="2800" dirty="0"/>
                  <a:t>faults. </a:t>
                </a:r>
                <a:endParaRPr lang="en-US" sz="2800" dirty="0" smtClean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. A </a:t>
                </a:r>
                <a:r>
                  <a:rPr lang="en-US" sz="2800" dirty="0"/>
                  <a:t>100 bytes per page </a:t>
                </a:r>
                <a:r>
                  <a:rPr lang="en-US" sz="2800" dirty="0" smtClean="0"/>
                  <a:t>and address </a:t>
                </a:r>
                <a:r>
                  <a:rPr lang="en-US" sz="2800" dirty="0"/>
                  <a:t>sequence: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0100, 0432, 0101, 0612, 0102, 0103, 0104, 0101, 0611, 0102, </a:t>
                </a:r>
                <a:r>
                  <a:rPr lang="en-US" sz="2800" dirty="0" smtClean="0"/>
                  <a:t>0103, 0104</a:t>
                </a:r>
                <a:r>
                  <a:rPr lang="en-US" sz="2800" dirty="0"/>
                  <a:t>, 0101, 0610, 0102, 0103, 0104, 0101, 0609, 0102, 0105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i</a:t>
                </a:r>
                <a:r>
                  <a:rPr lang="en-US" sz="2800" dirty="0" smtClean="0"/>
                  <a:t>s shortened to the following reference string</a:t>
                </a:r>
                <a:r>
                  <a:rPr lang="en-US" sz="2800" dirty="0"/>
                  <a:t>: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1, 4, 1, 6, 1, 6, 1, 6, 1, 6, </a:t>
                </a:r>
                <a:r>
                  <a:rPr lang="en-US" sz="2800" dirty="0" smtClean="0"/>
                  <a:t>1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 smtClean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Need </a:t>
                </a:r>
                <a:r>
                  <a:rPr lang="en-US" sz="2800" dirty="0"/>
                  <a:t>to know the number of page </a:t>
                </a:r>
                <a:r>
                  <a:rPr lang="en-US" sz="2800" dirty="0" smtClean="0"/>
                  <a:t>frames available. Increasing their number decreases page faults.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68644"/>
                <a:ext cx="8382000" cy="5170646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060" r="-1455" b="-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6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908720"/>
            <a:ext cx="63912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5860" y="56792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Page </a:t>
            </a:r>
            <a:r>
              <a:rPr lang="en-US" sz="2800" b="1" dirty="0"/>
              <a:t>faults versus number of frames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355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53725"/>
            <a:ext cx="8382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For the reference</a:t>
            </a:r>
          </a:p>
          <a:p>
            <a:pPr algn="ctr">
              <a:spcAft>
                <a:spcPts val="1200"/>
              </a:spcAft>
            </a:pPr>
            <a:r>
              <a:rPr lang="en-US" sz="2800" dirty="0" smtClean="0"/>
              <a:t>7</a:t>
            </a:r>
            <a:r>
              <a:rPr lang="en-US" sz="2800" dirty="0"/>
              <a:t>, 0, 1, 2, 0, 3, 0, 4, 2, 3, 0, 3, 2, 1, 2, 0, 1, 7, 0, </a:t>
            </a:r>
            <a:r>
              <a:rPr lang="en-US" sz="2800" dirty="0" smtClean="0"/>
              <a:t>1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and 3 frames, FIFO yields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FIFO Page Replacement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08920"/>
            <a:ext cx="74295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6535" y="4815153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FIFO is easy to </a:t>
            </a:r>
            <a:r>
              <a:rPr lang="en-US" sz="2800"/>
              <a:t>implement </a:t>
            </a:r>
            <a:r>
              <a:rPr lang="en-US" sz="2800" smtClean="0"/>
              <a:t>but </a:t>
            </a:r>
            <a:r>
              <a:rPr lang="en-US" sz="2800" dirty="0"/>
              <a:t>may suffer of poor performance.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26695" y="3023955"/>
            <a:ext cx="675075" cy="775225"/>
            <a:chOff x="1826695" y="3023955"/>
            <a:chExt cx="675075" cy="775225"/>
          </a:xfrm>
        </p:grpSpPr>
        <p:sp>
          <p:nvSpPr>
            <p:cNvPr id="9" name="Rectangle 8"/>
            <p:cNvSpPr/>
            <p:nvPr/>
          </p:nvSpPr>
          <p:spPr>
            <a:xfrm>
              <a:off x="1826695" y="3429000"/>
              <a:ext cx="675075" cy="37018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96724" y="3023955"/>
              <a:ext cx="253037" cy="31503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23242" y="3041387"/>
            <a:ext cx="998608" cy="1040128"/>
            <a:chOff x="1503162" y="3023955"/>
            <a:chExt cx="998608" cy="1040128"/>
          </a:xfrm>
        </p:grpSpPr>
        <p:sp>
          <p:nvSpPr>
            <p:cNvPr id="13" name="Rectangle 12"/>
            <p:cNvSpPr/>
            <p:nvPr/>
          </p:nvSpPr>
          <p:spPr>
            <a:xfrm>
              <a:off x="1503162" y="3693903"/>
              <a:ext cx="998608" cy="37018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96724" y="3023955"/>
              <a:ext cx="253037" cy="31503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74946" y="3036221"/>
            <a:ext cx="706944" cy="1330342"/>
            <a:chOff x="1503162" y="2733741"/>
            <a:chExt cx="706944" cy="1330342"/>
          </a:xfrm>
        </p:grpSpPr>
        <p:sp>
          <p:nvSpPr>
            <p:cNvPr id="17" name="Rectangle 16"/>
            <p:cNvSpPr/>
            <p:nvPr/>
          </p:nvSpPr>
          <p:spPr>
            <a:xfrm>
              <a:off x="1503162" y="3693903"/>
              <a:ext cx="706944" cy="37018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5061" y="2733741"/>
              <a:ext cx="253037" cy="31503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66855" y="3023955"/>
            <a:ext cx="675075" cy="775225"/>
            <a:chOff x="1826695" y="3023955"/>
            <a:chExt cx="675075" cy="775225"/>
          </a:xfrm>
        </p:grpSpPr>
        <p:sp>
          <p:nvSpPr>
            <p:cNvPr id="20" name="Rectangle 19"/>
            <p:cNvSpPr/>
            <p:nvPr/>
          </p:nvSpPr>
          <p:spPr>
            <a:xfrm>
              <a:off x="1826695" y="3429000"/>
              <a:ext cx="675075" cy="37018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96724" y="3023955"/>
              <a:ext cx="253037" cy="31503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134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83695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To </a:t>
            </a:r>
            <a:r>
              <a:rPr lang="en-US" sz="2800" dirty="0"/>
              <a:t>illustrate the problems </a:t>
            </a:r>
            <a:r>
              <a:rPr lang="en-US" sz="2800" dirty="0" smtClean="0"/>
              <a:t>with FIFO, </a:t>
            </a:r>
            <a:r>
              <a:rPr lang="en-US" sz="2800" dirty="0"/>
              <a:t>consider the </a:t>
            </a:r>
            <a:r>
              <a:rPr lang="en-US" sz="2800" dirty="0" smtClean="0"/>
              <a:t>reference </a:t>
            </a:r>
            <a:r>
              <a:rPr lang="en-US" sz="2800" dirty="0"/>
              <a:t>1, 2, 3, 4, 1, 2, 5, 1, 2, 3, 4, </a:t>
            </a:r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15" y="1803555"/>
            <a:ext cx="5112405" cy="333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386535" y="5220198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Anomaly: the </a:t>
            </a:r>
            <a:r>
              <a:rPr lang="en-US" sz="2800" dirty="0"/>
              <a:t>page-fault rate may </a:t>
            </a:r>
            <a:r>
              <a:rPr lang="en-US" sz="2800" b="1" dirty="0"/>
              <a:t>increase</a:t>
            </a:r>
            <a:r>
              <a:rPr lang="en-US" sz="2800" b="1" i="1" dirty="0"/>
              <a:t> </a:t>
            </a:r>
            <a:r>
              <a:rPr lang="en-US" sz="2800" dirty="0"/>
              <a:t>as the number of allocated </a:t>
            </a:r>
            <a:r>
              <a:rPr lang="en-US" sz="2800" dirty="0" smtClean="0"/>
              <a:t>frames increases!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54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53725"/>
            <a:ext cx="8382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Optimal</a:t>
            </a:r>
            <a:r>
              <a:rPr lang="en-US" sz="2800" dirty="0"/>
              <a:t> </a:t>
            </a:r>
            <a:r>
              <a:rPr lang="en-US" sz="2800" dirty="0" smtClean="0"/>
              <a:t>replacement, </a:t>
            </a:r>
            <a:r>
              <a:rPr lang="en-US" sz="2800" dirty="0"/>
              <a:t>called </a:t>
            </a:r>
            <a:r>
              <a:rPr lang="en-US" sz="2800" b="1" dirty="0">
                <a:solidFill>
                  <a:srgbClr val="0000FF"/>
                </a:solidFill>
              </a:rPr>
              <a:t>OPT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or </a:t>
            </a:r>
            <a:r>
              <a:rPr lang="en-US" sz="2800" b="1" dirty="0" smtClean="0">
                <a:solidFill>
                  <a:srgbClr val="0000FF"/>
                </a:solidFill>
              </a:rPr>
              <a:t>MIN</a:t>
            </a:r>
            <a:r>
              <a:rPr lang="en-US" sz="2800" dirty="0" smtClean="0"/>
              <a:t>, has </a:t>
            </a:r>
            <a:r>
              <a:rPr lang="en-US" sz="2800" dirty="0"/>
              <a:t>the lowest </a:t>
            </a:r>
            <a:r>
              <a:rPr lang="en-US" sz="2800" dirty="0" smtClean="0"/>
              <a:t>page-fault rate and does not suffer </a:t>
            </a:r>
            <a:r>
              <a:rPr lang="en-US" sz="2800" dirty="0"/>
              <a:t>from </a:t>
            </a:r>
            <a:r>
              <a:rPr lang="en-US" sz="2800" dirty="0" smtClean="0"/>
              <a:t>anomaly: 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Replace </a:t>
            </a:r>
            <a:r>
              <a:rPr lang="en-US" sz="2800" b="1" dirty="0"/>
              <a:t>the page that will not be used for the longest period of time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Optimal Page Replacement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89092"/>
            <a:ext cx="8381999" cy="229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696014" y="3303743"/>
            <a:ext cx="6270193" cy="900482"/>
            <a:chOff x="1696014" y="4058686"/>
            <a:chExt cx="6270193" cy="900482"/>
          </a:xfrm>
        </p:grpSpPr>
        <p:sp>
          <p:nvSpPr>
            <p:cNvPr id="2" name="Rectangle 1"/>
            <p:cNvSpPr/>
            <p:nvPr/>
          </p:nvSpPr>
          <p:spPr>
            <a:xfrm>
              <a:off x="1696014" y="4554123"/>
              <a:ext cx="731098" cy="40504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51171" y="4058686"/>
              <a:ext cx="315036" cy="40504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12076" y="3303743"/>
            <a:ext cx="4233829" cy="1556831"/>
            <a:chOff x="3732378" y="4058686"/>
            <a:chExt cx="4233829" cy="1556831"/>
          </a:xfrm>
        </p:grpSpPr>
        <p:sp>
          <p:nvSpPr>
            <p:cNvPr id="15" name="Rectangle 14"/>
            <p:cNvSpPr/>
            <p:nvPr/>
          </p:nvSpPr>
          <p:spPr>
            <a:xfrm>
              <a:off x="3732378" y="5210472"/>
              <a:ext cx="1134068" cy="40504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51171" y="4058686"/>
              <a:ext cx="315036" cy="40504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31107" y="3303742"/>
            <a:ext cx="2169418" cy="1215568"/>
            <a:chOff x="1696013" y="3743600"/>
            <a:chExt cx="2169418" cy="1215568"/>
          </a:xfrm>
        </p:grpSpPr>
        <p:sp>
          <p:nvSpPr>
            <p:cNvPr id="18" name="Rectangle 17"/>
            <p:cNvSpPr/>
            <p:nvPr/>
          </p:nvSpPr>
          <p:spPr>
            <a:xfrm>
              <a:off x="1696013" y="4554123"/>
              <a:ext cx="1130399" cy="40504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50395" y="3743600"/>
              <a:ext cx="315036" cy="40504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756685" y="4114266"/>
            <a:ext cx="1538981" cy="405045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46160" y="4455529"/>
            <a:ext cx="1589276" cy="405045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219412" y="3799180"/>
            <a:ext cx="1959699" cy="405045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1000" y="5355213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Unfortunately</a:t>
            </a:r>
            <a:r>
              <a:rPr lang="en-US" sz="2800" dirty="0"/>
              <a:t>, </a:t>
            </a:r>
            <a:r>
              <a:rPr lang="en-US" sz="2800" dirty="0" smtClean="0"/>
              <a:t>MIN requires </a:t>
            </a:r>
            <a:r>
              <a:rPr lang="en-US" sz="2800" dirty="0"/>
              <a:t>future knowledge of </a:t>
            </a:r>
            <a:r>
              <a:rPr lang="en-US" sz="2800" dirty="0" smtClean="0"/>
              <a:t>reference, so it is </a:t>
            </a:r>
            <a:r>
              <a:rPr lang="en-US" sz="2800" dirty="0"/>
              <a:t>used mainly for </a:t>
            </a:r>
            <a:r>
              <a:rPr lang="en-US" sz="2800" dirty="0" smtClean="0"/>
              <a:t>comparison studies</a:t>
            </a:r>
            <a:r>
              <a:rPr lang="en-US" sz="2800" dirty="0"/>
              <a:t>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5226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 animBg="1"/>
      <p:bldP spid="24" grpId="1" animBg="1"/>
      <p:bldP spid="26" grpId="0" animBg="1"/>
      <p:bldP spid="26" grpId="1" animBg="1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53725"/>
            <a:ext cx="8382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Replace </a:t>
            </a:r>
            <a:r>
              <a:rPr lang="en-US" sz="2800" dirty="0"/>
              <a:t>the page </a:t>
            </a:r>
            <a:r>
              <a:rPr lang="en-US" sz="2800" dirty="0" smtClean="0"/>
              <a:t>that </a:t>
            </a:r>
            <a:r>
              <a:rPr lang="en-US" sz="2800" b="1" dirty="0" smtClean="0"/>
              <a:t>has </a:t>
            </a:r>
            <a:r>
              <a:rPr lang="en-US" sz="2800" b="1" dirty="0"/>
              <a:t>not been used </a:t>
            </a:r>
            <a:r>
              <a:rPr lang="en-US" sz="2800" dirty="0"/>
              <a:t>for the longest period of </a:t>
            </a:r>
            <a:r>
              <a:rPr lang="en-US" sz="2800" dirty="0" smtClean="0"/>
              <a:t>time, namely, the </a:t>
            </a:r>
            <a:r>
              <a:rPr lang="en-US" sz="2800" b="1" dirty="0" smtClean="0"/>
              <a:t>least recently </a:t>
            </a:r>
            <a:r>
              <a:rPr lang="en-US" sz="2800" b="1" dirty="0"/>
              <a:t>used (LRU</a:t>
            </a:r>
            <a:r>
              <a:rPr lang="en-US" sz="2800" b="1" dirty="0" smtClean="0"/>
              <a:t>)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This is </a:t>
            </a:r>
            <a:r>
              <a:rPr lang="en-US" sz="2800" b="1" dirty="0" smtClean="0"/>
              <a:t>MIN</a:t>
            </a:r>
            <a:r>
              <a:rPr lang="en-US" sz="2800" dirty="0" smtClean="0"/>
              <a:t> </a:t>
            </a:r>
            <a:r>
              <a:rPr lang="en-US" sz="2800" dirty="0"/>
              <a:t>looking backward in </a:t>
            </a:r>
            <a:r>
              <a:rPr lang="en-US" sz="2800" dirty="0" smtClean="0"/>
              <a:t>time.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LRU Page Replacement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08920"/>
            <a:ext cx="8381999" cy="232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56565" y="3014415"/>
            <a:ext cx="1770547" cy="900482"/>
            <a:chOff x="656565" y="4058686"/>
            <a:chExt cx="1770547" cy="900482"/>
          </a:xfrm>
        </p:grpSpPr>
        <p:sp>
          <p:nvSpPr>
            <p:cNvPr id="9" name="Rectangle 8"/>
            <p:cNvSpPr/>
            <p:nvPr/>
          </p:nvSpPr>
          <p:spPr>
            <a:xfrm>
              <a:off x="1696014" y="4554123"/>
              <a:ext cx="731098" cy="40504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6565" y="4058686"/>
              <a:ext cx="315036" cy="40504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66655" y="3014415"/>
            <a:ext cx="1770547" cy="1575557"/>
            <a:chOff x="656565" y="3383611"/>
            <a:chExt cx="1770547" cy="1575557"/>
          </a:xfrm>
        </p:grpSpPr>
        <p:sp>
          <p:nvSpPr>
            <p:cNvPr id="13" name="Rectangle 12"/>
            <p:cNvSpPr/>
            <p:nvPr/>
          </p:nvSpPr>
          <p:spPr>
            <a:xfrm>
              <a:off x="1307468" y="4554123"/>
              <a:ext cx="1119644" cy="40504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6565" y="3383611"/>
              <a:ext cx="315036" cy="40504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04045" y="3014415"/>
            <a:ext cx="2138819" cy="900482"/>
            <a:chOff x="288293" y="4058686"/>
            <a:chExt cx="2138819" cy="900482"/>
          </a:xfrm>
        </p:grpSpPr>
        <p:sp>
          <p:nvSpPr>
            <p:cNvPr id="16" name="Rectangle 15"/>
            <p:cNvSpPr/>
            <p:nvPr/>
          </p:nvSpPr>
          <p:spPr>
            <a:xfrm>
              <a:off x="1307468" y="4554123"/>
              <a:ext cx="1119644" cy="40504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8293" y="4058686"/>
              <a:ext cx="315036" cy="40504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14172" y="3014414"/>
            <a:ext cx="1769596" cy="1575558"/>
            <a:chOff x="288293" y="3383610"/>
            <a:chExt cx="1769596" cy="1575558"/>
          </a:xfrm>
        </p:grpSpPr>
        <p:sp>
          <p:nvSpPr>
            <p:cNvPr id="19" name="Rectangle 18"/>
            <p:cNvSpPr/>
            <p:nvPr/>
          </p:nvSpPr>
          <p:spPr>
            <a:xfrm>
              <a:off x="1307468" y="4554123"/>
              <a:ext cx="750421" cy="40504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8293" y="3383610"/>
              <a:ext cx="315036" cy="40504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1930" y="3014413"/>
            <a:ext cx="1753554" cy="1575560"/>
            <a:chOff x="689346" y="3383608"/>
            <a:chExt cx="1753554" cy="1575560"/>
          </a:xfrm>
        </p:grpSpPr>
        <p:sp>
          <p:nvSpPr>
            <p:cNvPr id="22" name="Rectangle 21"/>
            <p:cNvSpPr/>
            <p:nvPr/>
          </p:nvSpPr>
          <p:spPr>
            <a:xfrm>
              <a:off x="1307468" y="4554123"/>
              <a:ext cx="1135432" cy="40504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9346" y="3383608"/>
              <a:ext cx="315036" cy="40504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386535" y="5130477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LRU is popular and considered good, but its HW implementation is expensive.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362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38690"/>
            <a:ext cx="8382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Two SW implementations </a:t>
            </a:r>
            <a:r>
              <a:rPr lang="en-US" sz="2800" dirty="0"/>
              <a:t>are </a:t>
            </a:r>
            <a:r>
              <a:rPr lang="en-US" sz="2800" dirty="0" smtClean="0"/>
              <a:t>possible: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Time-stamp</a:t>
            </a:r>
            <a:r>
              <a:rPr lang="en-US" sz="2800" dirty="0" smtClean="0"/>
              <a:t> associated </a:t>
            </a:r>
            <a:r>
              <a:rPr lang="en-US" sz="2800" dirty="0"/>
              <a:t>with each page-table </a:t>
            </a:r>
            <a:r>
              <a:rPr lang="en-US" sz="2800" dirty="0" smtClean="0"/>
              <a:t>entry, updated at page reference</a:t>
            </a:r>
            <a:r>
              <a:rPr lang="en-US" sz="2800" dirty="0"/>
              <a:t>. </a:t>
            </a:r>
            <a:r>
              <a:rPr lang="en-US" sz="2800" dirty="0" smtClean="0"/>
              <a:t>Page with smallest is replaced.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Stack</a:t>
            </a:r>
            <a:r>
              <a:rPr lang="en-US" sz="2800" dirty="0" smtClean="0"/>
              <a:t>.</a:t>
            </a:r>
            <a:r>
              <a:rPr lang="en-US" sz="2800" b="1" dirty="0" smtClean="0"/>
              <a:t> </a:t>
            </a:r>
            <a:r>
              <a:rPr lang="en-US" sz="2800" dirty="0" smtClean="0"/>
              <a:t>A </a:t>
            </a:r>
            <a:r>
              <a:rPr lang="en-US" sz="2800" dirty="0"/>
              <a:t>referenced page is </a:t>
            </a:r>
            <a:r>
              <a:rPr lang="en-US" sz="2800" dirty="0" smtClean="0"/>
              <a:t>removed</a:t>
            </a:r>
            <a:r>
              <a:rPr lang="en-US" sz="2800" dirty="0"/>
              <a:t> </a:t>
            </a:r>
            <a:r>
              <a:rPr lang="en-US" sz="2800" dirty="0" smtClean="0"/>
              <a:t>from </a:t>
            </a:r>
            <a:r>
              <a:rPr lang="en-US" sz="2800" dirty="0"/>
              <a:t>the stack and put on the top. </a:t>
            </a:r>
            <a:r>
              <a:rPr lang="en-US" sz="2800" dirty="0" smtClean="0"/>
              <a:t>MRU is at </a:t>
            </a:r>
            <a:r>
              <a:rPr lang="en-US" sz="2800" dirty="0"/>
              <a:t>the top </a:t>
            </a:r>
            <a:r>
              <a:rPr lang="en-US" sz="2800" dirty="0" smtClean="0"/>
              <a:t>and LRU is</a:t>
            </a:r>
            <a:r>
              <a:rPr lang="en-US" sz="2800" dirty="0"/>
              <a:t> </a:t>
            </a:r>
            <a:r>
              <a:rPr lang="en-US" sz="2800" dirty="0" smtClean="0"/>
              <a:t>at </a:t>
            </a:r>
            <a:r>
              <a:rPr lang="en-US" sz="2800" dirty="0"/>
              <a:t>the </a:t>
            </a:r>
            <a:r>
              <a:rPr lang="en-US" sz="2800" dirty="0" smtClean="0"/>
              <a:t>bottom (implementation with doubly linked list).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Both implementation require HW assistance, since updated occurs at each memory reference.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Using interrupt </a:t>
            </a:r>
            <a:r>
              <a:rPr lang="en-US" sz="2800" dirty="0"/>
              <a:t>for every reference to allow </a:t>
            </a:r>
            <a:r>
              <a:rPr lang="en-US" sz="2800" dirty="0" smtClean="0"/>
              <a:t>SW update would </a:t>
            </a:r>
            <a:r>
              <a:rPr lang="en-US" sz="2800" dirty="0"/>
              <a:t>slow </a:t>
            </a:r>
            <a:r>
              <a:rPr lang="en-US" sz="2800" dirty="0" smtClean="0"/>
              <a:t>memory </a:t>
            </a:r>
            <a:r>
              <a:rPr lang="en-US" sz="2800" dirty="0"/>
              <a:t>reference by </a:t>
            </a:r>
            <a:r>
              <a:rPr lang="en-US" sz="2800" dirty="0" smtClean="0"/>
              <a:t>X10!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0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96400"/>
            <a:ext cx="8382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Even if the </a:t>
            </a:r>
            <a:r>
              <a:rPr lang="en-US" sz="2800" dirty="0"/>
              <a:t>entire program is needed, it may not all </a:t>
            </a:r>
            <a:r>
              <a:rPr lang="en-US" sz="2800" dirty="0" smtClean="0"/>
              <a:t>be needed </a:t>
            </a:r>
            <a:r>
              <a:rPr lang="en-US" sz="2800" dirty="0"/>
              <a:t>at the same time.</a:t>
            </a:r>
          </a:p>
          <a:p>
            <a:pPr algn="just"/>
            <a:r>
              <a:rPr lang="en-US" sz="2800" dirty="0" smtClean="0"/>
              <a:t>Executing program only </a:t>
            </a:r>
            <a:r>
              <a:rPr lang="en-US" sz="2800" dirty="0"/>
              <a:t>partially in memory </a:t>
            </a:r>
            <a:r>
              <a:rPr lang="en-US" sz="2800" dirty="0" smtClean="0"/>
              <a:t>would have many </a:t>
            </a:r>
            <a:r>
              <a:rPr lang="en-US" sz="2800" dirty="0"/>
              <a:t>benefits: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Program no longer constrained </a:t>
            </a:r>
            <a:r>
              <a:rPr lang="en-US" sz="2800" dirty="0"/>
              <a:t>by </a:t>
            </a:r>
            <a:r>
              <a:rPr lang="en-US" sz="2800" dirty="0" smtClean="0"/>
              <a:t>available physical</a:t>
            </a:r>
            <a:r>
              <a:rPr lang="en-US" sz="2800" dirty="0"/>
              <a:t> </a:t>
            </a:r>
            <a:r>
              <a:rPr lang="en-US" sz="2800" dirty="0" smtClean="0"/>
              <a:t>memory, simplifying programming.</a:t>
            </a:r>
            <a:endParaRPr lang="en-US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Programs using less </a:t>
            </a:r>
            <a:r>
              <a:rPr lang="en-US" sz="2800" dirty="0"/>
              <a:t>physical </a:t>
            </a:r>
            <a:r>
              <a:rPr lang="en-US" sz="2800" dirty="0" smtClean="0"/>
              <a:t>memory enable more programs running concurrently, increasing CPU </a:t>
            </a:r>
            <a:r>
              <a:rPr lang="en-US" sz="2800" dirty="0"/>
              <a:t>utilization and </a:t>
            </a:r>
            <a:r>
              <a:rPr lang="en-US" sz="2800" dirty="0" smtClean="0"/>
              <a:t>throughput.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Less </a:t>
            </a:r>
            <a:r>
              <a:rPr lang="en-US" sz="2800" dirty="0"/>
              <a:t>I/O needed to load or swap user programs into memory, so user program would run faster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i="1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5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953725"/>
                <a:ext cx="8382000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</a:rPr>
                  <a:t>Additional-reference-bits algorithm</a:t>
                </a:r>
                <a:r>
                  <a:rPr lang="en-US" sz="2800" dirty="0" smtClean="0"/>
                  <a:t>. Each page table is supplemented with 8-bit shift register. Reference to page sets the MSB. </a:t>
                </a:r>
                <a:endParaRPr lang="en-US" sz="28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At regular intervals </a:t>
                </a:r>
                <a:r>
                  <a:rPr lang="en-US" sz="2800" dirty="0" smtClean="0"/>
                  <a:t>(e.g.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100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mSec</m:t>
                    </m:r>
                  </m:oMath>
                </a14:m>
                <a:r>
                  <a:rPr lang="en-US" sz="2800" dirty="0" smtClean="0"/>
                  <a:t>), an interrupt transfers control </a:t>
                </a:r>
                <a:r>
                  <a:rPr lang="en-US" sz="2800" dirty="0"/>
                  <a:t>to </a:t>
                </a:r>
                <a:r>
                  <a:rPr lang="en-US" sz="2800" dirty="0" smtClean="0"/>
                  <a:t>OS, which shifts the bits right.</a:t>
                </a:r>
                <a:endParaRPr lang="en-US" sz="28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shift </a:t>
                </a:r>
                <a:r>
                  <a:rPr lang="en-US" sz="2800" dirty="0"/>
                  <a:t>registers </a:t>
                </a:r>
                <a:r>
                  <a:rPr lang="en-US" sz="2800" dirty="0" smtClean="0"/>
                  <a:t>thus contain the history </a:t>
                </a:r>
                <a:r>
                  <a:rPr lang="en-US" sz="2800" dirty="0"/>
                  <a:t>of page use for the last eight time </a:t>
                </a:r>
                <a:r>
                  <a:rPr lang="en-US" sz="2800" dirty="0" smtClean="0"/>
                  <a:t>periods.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00000000 means the </a:t>
                </a:r>
                <a:r>
                  <a:rPr lang="en-US" sz="2800" dirty="0"/>
                  <a:t>page has not been used for eight time </a:t>
                </a:r>
                <a:r>
                  <a:rPr lang="en-US" sz="2800" dirty="0" smtClean="0"/>
                  <a:t>periods, 11111111 means it was used at each.</a:t>
                </a:r>
                <a:endParaRPr lang="en-US" sz="28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page with the lowest number </a:t>
                </a:r>
                <a:r>
                  <a:rPr lang="en-US" sz="2800" dirty="0" smtClean="0"/>
                  <a:t>is replaced</a:t>
                </a:r>
                <a:r>
                  <a:rPr lang="en-US" sz="2800" dirty="0"/>
                  <a:t>. 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53725"/>
                <a:ext cx="8382000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094" r="-1455" b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LRU-Approximation</a:t>
            </a:r>
          </a:p>
        </p:txBody>
      </p:sp>
    </p:spTree>
    <p:extLst>
      <p:ext uri="{BB962C8B-B14F-4D97-AF65-F5344CB8AC3E}">
        <p14:creationId xmlns:p14="http://schemas.microsoft.com/office/powerpoint/2010/main" val="41982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83695"/>
            <a:ext cx="8382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We can either swap out all pages with the smallest value or use FIFO method to choose among them.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number of bits of history included in the shift register can vary and is selected to make the updating as fast as possible.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In the extreme case, the number can be reduced to zero, leaving only </a:t>
            </a:r>
            <a:r>
              <a:rPr lang="en-US" sz="2800" b="1" dirty="0" smtClean="0"/>
              <a:t>reference bit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</a:rPr>
              <a:t>S</a:t>
            </a:r>
            <a:r>
              <a:rPr lang="en-US" sz="2800" b="1" dirty="0" smtClean="0">
                <a:solidFill>
                  <a:srgbClr val="0000FF"/>
                </a:solidFill>
              </a:rPr>
              <a:t>econd-chance </a:t>
            </a:r>
            <a:r>
              <a:rPr lang="en-US" sz="2800" b="1" dirty="0">
                <a:solidFill>
                  <a:srgbClr val="0000FF"/>
                </a:solidFill>
              </a:rPr>
              <a:t>page-replacement algorithm</a:t>
            </a:r>
            <a:r>
              <a:rPr lang="en-US" sz="2800" dirty="0" smtClean="0">
                <a:solidFill>
                  <a:srgbClr val="0000FF"/>
                </a:solidFill>
              </a:rPr>
              <a:t>. </a:t>
            </a:r>
            <a:r>
              <a:rPr lang="en-US" sz="2800" dirty="0" smtClean="0"/>
              <a:t>Basic FIFO with inspection of reference bit.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0</a:t>
            </a:r>
            <a:r>
              <a:rPr lang="en-US" sz="2800" dirty="0"/>
              <a:t>, </a:t>
            </a:r>
            <a:r>
              <a:rPr lang="en-US" sz="2800" dirty="0" smtClean="0"/>
              <a:t>replacement takes place, else, page is given a </a:t>
            </a:r>
            <a:r>
              <a:rPr lang="en-US" sz="2800" dirty="0"/>
              <a:t>second </a:t>
            </a:r>
            <a:r>
              <a:rPr lang="en-US" sz="2800" dirty="0" smtClean="0"/>
              <a:t>chance, moving to next FIFO page.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9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83695"/>
            <a:ext cx="8382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Second chance clears the reference bit, and its </a:t>
            </a:r>
            <a:r>
              <a:rPr lang="en-US" sz="2800" dirty="0"/>
              <a:t>arrival time is reset to the current time.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Page given second chance </a:t>
            </a:r>
            <a:r>
              <a:rPr lang="en-US" sz="2800" dirty="0"/>
              <a:t>will not be replaced until all other pages </a:t>
            </a:r>
            <a:r>
              <a:rPr lang="en-US" sz="2800" dirty="0" smtClean="0"/>
              <a:t>are replaced or given </a:t>
            </a:r>
            <a:r>
              <a:rPr lang="en-US" sz="2800" dirty="0"/>
              <a:t>second </a:t>
            </a:r>
            <a:r>
              <a:rPr lang="en-US" sz="2800" dirty="0" smtClean="0"/>
              <a:t>chances.</a:t>
            </a:r>
            <a:r>
              <a:rPr lang="en-US" sz="2800" dirty="0"/>
              <a:t> </a:t>
            </a:r>
            <a:r>
              <a:rPr lang="en-US" sz="2800" dirty="0" smtClean="0"/>
              <a:t>Page used </a:t>
            </a:r>
            <a:r>
              <a:rPr lang="en-US" sz="2800" dirty="0"/>
              <a:t>often </a:t>
            </a:r>
            <a:r>
              <a:rPr lang="en-US" sz="2800" dirty="0" smtClean="0"/>
              <a:t>enough, will </a:t>
            </a:r>
            <a:r>
              <a:rPr lang="en-US" sz="2800" dirty="0"/>
              <a:t>never be replaced.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Second-chance uses a circular queue, where pointer indicates the next page to </a:t>
            </a:r>
            <a:r>
              <a:rPr lang="en-US" sz="2800" dirty="0"/>
              <a:t>be </a:t>
            </a:r>
            <a:r>
              <a:rPr lang="en-US" sz="2800" dirty="0" smtClean="0"/>
              <a:t>replaced.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pointer advances </a:t>
            </a:r>
            <a:r>
              <a:rPr lang="en-US" sz="2800" dirty="0" smtClean="0"/>
              <a:t>until it finds page </a:t>
            </a:r>
            <a:r>
              <a:rPr lang="en-US" sz="2800" dirty="0"/>
              <a:t>with </a:t>
            </a:r>
            <a:r>
              <a:rPr lang="en-US" sz="2800" dirty="0" smtClean="0"/>
              <a:t>0 </a:t>
            </a:r>
            <a:r>
              <a:rPr lang="en-US" sz="2800" dirty="0"/>
              <a:t>reference </a:t>
            </a:r>
            <a:r>
              <a:rPr lang="en-US" sz="2800" dirty="0" smtClean="0"/>
              <a:t>bit, clearing reference bits along  advancements.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Once victim is </a:t>
            </a:r>
            <a:r>
              <a:rPr lang="en-US" sz="2800" dirty="0"/>
              <a:t>found, </a:t>
            </a:r>
            <a:r>
              <a:rPr lang="en-US" sz="2800" dirty="0" smtClean="0"/>
              <a:t>it is </a:t>
            </a:r>
            <a:r>
              <a:rPr lang="en-US" sz="2800" dirty="0"/>
              <a:t>replaced, and </a:t>
            </a:r>
            <a:r>
              <a:rPr lang="en-US" sz="2800" dirty="0" smtClean="0"/>
              <a:t>new </a:t>
            </a:r>
            <a:r>
              <a:rPr lang="en-US" sz="2800" dirty="0"/>
              <a:t>page is inserted in the circular queue in that position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72" y="638690"/>
            <a:ext cx="5802656" cy="486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5860" y="56792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Second-chance </a:t>
            </a:r>
            <a:r>
              <a:rPr lang="en-US" sz="2800" b="1" dirty="0" smtClean="0"/>
              <a:t>page-replacement </a:t>
            </a:r>
            <a:r>
              <a:rPr lang="en-US" sz="2800" b="1" dirty="0"/>
              <a:t>algorithm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114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778634"/>
            <a:ext cx="838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</a:rPr>
              <a:t>Enhanced </a:t>
            </a:r>
            <a:r>
              <a:rPr lang="en-US" sz="2800" b="1" dirty="0" smtClean="0">
                <a:solidFill>
                  <a:srgbClr val="0000FF"/>
                </a:solidFill>
              </a:rPr>
              <a:t>second-chance algorithm </a:t>
            </a:r>
            <a:r>
              <a:rPr lang="en-US" sz="2800" dirty="0" smtClean="0"/>
              <a:t>uses two bits. </a:t>
            </a:r>
            <a:r>
              <a:rPr lang="en-US" sz="2800" dirty="0"/>
              <a:t>Each page is in one of </a:t>
            </a:r>
            <a:r>
              <a:rPr lang="en-US" sz="2800" dirty="0" smtClean="0"/>
              <a:t>four classes: 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(0,0</a:t>
            </a:r>
            <a:r>
              <a:rPr lang="en-US" sz="2800" b="1" dirty="0"/>
              <a:t>) </a:t>
            </a:r>
            <a:r>
              <a:rPr lang="en-US" sz="2800" dirty="0" smtClean="0"/>
              <a:t>Neither recent use </a:t>
            </a:r>
            <a:r>
              <a:rPr lang="en-US" sz="2800" dirty="0"/>
              <a:t>nor </a:t>
            </a:r>
            <a:r>
              <a:rPr lang="en-US" sz="2800" dirty="0" smtClean="0"/>
              <a:t>modified, best to replace.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(0,1</a:t>
            </a:r>
            <a:r>
              <a:rPr lang="en-US" sz="2800" b="1" dirty="0"/>
              <a:t>) </a:t>
            </a:r>
            <a:r>
              <a:rPr lang="en-US" sz="2800" dirty="0" smtClean="0"/>
              <a:t>Not recent use </a:t>
            </a:r>
            <a:r>
              <a:rPr lang="en-US" sz="2800" dirty="0"/>
              <a:t>but </a:t>
            </a:r>
            <a:r>
              <a:rPr lang="en-US" sz="2800" dirty="0" smtClean="0"/>
              <a:t>modified, page need written out before replaced.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(1,0</a:t>
            </a:r>
            <a:r>
              <a:rPr lang="en-US" sz="2800" b="1" dirty="0"/>
              <a:t>) </a:t>
            </a:r>
            <a:r>
              <a:rPr lang="en-US" sz="2800" dirty="0" smtClean="0"/>
              <a:t>Recent use </a:t>
            </a:r>
            <a:r>
              <a:rPr lang="en-US" sz="2800" dirty="0"/>
              <a:t>but </a:t>
            </a:r>
            <a:r>
              <a:rPr lang="en-US" sz="2800" dirty="0" smtClean="0"/>
              <a:t>clean, probably used </a:t>
            </a:r>
            <a:r>
              <a:rPr lang="en-US" sz="2800" dirty="0"/>
              <a:t>again </a:t>
            </a:r>
            <a:r>
              <a:rPr lang="en-US" sz="2800" dirty="0" smtClean="0"/>
              <a:t>soon.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(1,1</a:t>
            </a:r>
            <a:r>
              <a:rPr lang="en-US" sz="2800" b="1" dirty="0"/>
              <a:t>) </a:t>
            </a:r>
            <a:r>
              <a:rPr lang="en-US" sz="2800" dirty="0" smtClean="0"/>
              <a:t>Recent use </a:t>
            </a:r>
            <a:r>
              <a:rPr lang="en-US" sz="2800" dirty="0"/>
              <a:t>and </a:t>
            </a:r>
            <a:r>
              <a:rPr lang="en-US" sz="2800" dirty="0" smtClean="0"/>
              <a:t>modified, probably used </a:t>
            </a:r>
            <a:r>
              <a:rPr lang="en-US" sz="2800" dirty="0"/>
              <a:t>again soon, page need written out before </a:t>
            </a:r>
            <a:r>
              <a:rPr lang="en-US" sz="2800" dirty="0" smtClean="0"/>
              <a:t>replaced.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Same </a:t>
            </a:r>
            <a:r>
              <a:rPr lang="en-US" sz="2800" dirty="0"/>
              <a:t>scheme as </a:t>
            </a:r>
            <a:r>
              <a:rPr lang="en-US" sz="2800" dirty="0" smtClean="0"/>
              <a:t>second-chance, replacing </a:t>
            </a:r>
            <a:r>
              <a:rPr lang="en-US" sz="2800" dirty="0"/>
              <a:t>the first </a:t>
            </a:r>
            <a:r>
              <a:rPr lang="en-US" sz="2800" dirty="0" smtClean="0"/>
              <a:t>page encountered </a:t>
            </a:r>
            <a:r>
              <a:rPr lang="en-US" sz="2800" dirty="0"/>
              <a:t>in the lowest nonempty class.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1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53725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Least </a:t>
            </a:r>
            <a:r>
              <a:rPr lang="en-US" sz="2800" b="1" dirty="0">
                <a:solidFill>
                  <a:srgbClr val="0000FF"/>
                </a:solidFill>
              </a:rPr>
              <a:t>frequently used (LFU) </a:t>
            </a:r>
            <a:r>
              <a:rPr lang="en-US" sz="2800" dirty="0" smtClean="0"/>
              <a:t>replaces the </a:t>
            </a:r>
            <a:r>
              <a:rPr lang="en-US" sz="2800" dirty="0"/>
              <a:t>page with </a:t>
            </a:r>
            <a:r>
              <a:rPr lang="en-US" sz="2800" dirty="0" smtClean="0"/>
              <a:t>smallest count. 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Problem</a:t>
            </a:r>
            <a:r>
              <a:rPr lang="en-US" sz="2800" dirty="0" smtClean="0"/>
              <a:t>: page used </a:t>
            </a:r>
            <a:r>
              <a:rPr lang="en-US" sz="2800" dirty="0"/>
              <a:t>heavily </a:t>
            </a:r>
            <a:r>
              <a:rPr lang="en-US" sz="2800" dirty="0" smtClean="0"/>
              <a:t>initially but never </a:t>
            </a:r>
            <a:r>
              <a:rPr lang="en-US" sz="2800" dirty="0"/>
              <a:t>used again.  </a:t>
            </a:r>
            <a:r>
              <a:rPr lang="en-US" sz="2800" dirty="0" smtClean="0"/>
              <a:t>Due to the large count it </a:t>
            </a:r>
            <a:r>
              <a:rPr lang="en-US" sz="2800" dirty="0"/>
              <a:t>remains in memory </a:t>
            </a:r>
            <a:r>
              <a:rPr lang="en-US" sz="2800" dirty="0" smtClean="0"/>
              <a:t>though not needed</a:t>
            </a:r>
            <a:r>
              <a:rPr lang="en-US" sz="28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Solved by 1-bit shift right at </a:t>
            </a:r>
            <a:r>
              <a:rPr lang="en-US" sz="2800" dirty="0"/>
              <a:t>regular intervals, </a:t>
            </a:r>
            <a:r>
              <a:rPr lang="en-US" sz="2800" dirty="0" smtClean="0"/>
              <a:t>forming </a:t>
            </a:r>
            <a:r>
              <a:rPr lang="en-US" sz="2800" b="1" dirty="0" smtClean="0"/>
              <a:t>exponentially </a:t>
            </a:r>
            <a:r>
              <a:rPr lang="en-US" sz="2800" b="1" dirty="0"/>
              <a:t>decaying </a:t>
            </a:r>
            <a:r>
              <a:rPr lang="en-US" sz="2800" dirty="0"/>
              <a:t>average usage count.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Most </a:t>
            </a:r>
            <a:r>
              <a:rPr lang="en-US" sz="2800" b="1" dirty="0">
                <a:solidFill>
                  <a:srgbClr val="0000FF"/>
                </a:solidFill>
              </a:rPr>
              <a:t>frequently used (MFU) </a:t>
            </a:r>
            <a:r>
              <a:rPr lang="en-US" sz="2800" dirty="0" smtClean="0"/>
              <a:t>assumes that page </a:t>
            </a:r>
            <a:r>
              <a:rPr lang="en-US" sz="2800" dirty="0"/>
              <a:t>with </a:t>
            </a:r>
            <a:r>
              <a:rPr lang="en-US" sz="2800" dirty="0" smtClean="0"/>
              <a:t>smallest </a:t>
            </a:r>
            <a:r>
              <a:rPr lang="en-US" sz="2800" dirty="0"/>
              <a:t>count was </a:t>
            </a:r>
            <a:r>
              <a:rPr lang="en-US" sz="2800" dirty="0" smtClean="0"/>
              <a:t>just brought in, yet </a:t>
            </a:r>
            <a:r>
              <a:rPr lang="en-US" sz="2800" dirty="0"/>
              <a:t>to be used.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Both uncommon. Expensive</a:t>
            </a:r>
            <a:r>
              <a:rPr lang="en-US" sz="2800" dirty="0"/>
              <a:t>, </a:t>
            </a:r>
            <a:r>
              <a:rPr lang="en-US" sz="2800" dirty="0" smtClean="0"/>
              <a:t>badly approximate OPT.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Counting-Based Page Replacement</a:t>
            </a:r>
          </a:p>
        </p:txBody>
      </p:sp>
    </p:spTree>
    <p:extLst>
      <p:ext uri="{BB962C8B-B14F-4D97-AF65-F5344CB8AC3E}">
        <p14:creationId xmlns:p14="http://schemas.microsoft.com/office/powerpoint/2010/main" val="240251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96400"/>
            <a:ext cx="838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How to allocate </a:t>
            </a:r>
            <a:r>
              <a:rPr lang="en-US" sz="2800" dirty="0"/>
              <a:t>the fixed </a:t>
            </a:r>
            <a:r>
              <a:rPr lang="en-US" sz="2800" dirty="0" smtClean="0"/>
              <a:t>amount of </a:t>
            </a:r>
            <a:r>
              <a:rPr lang="en-US" sz="2800" dirty="0"/>
              <a:t>free memory among </a:t>
            </a:r>
            <a:r>
              <a:rPr lang="en-US" sz="2800" dirty="0" smtClean="0"/>
              <a:t>processes</a:t>
            </a:r>
            <a:r>
              <a:rPr lang="en-US" sz="2800" dirty="0"/>
              <a:t>?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architecture (ISA) determines the </a:t>
            </a:r>
            <a:r>
              <a:rPr lang="en-US" sz="2800" b="1" dirty="0" smtClean="0"/>
              <a:t>minimum number </a:t>
            </a:r>
            <a:r>
              <a:rPr lang="en-US" sz="2800" b="1" dirty="0"/>
              <a:t>of </a:t>
            </a:r>
            <a:r>
              <a:rPr lang="en-US" sz="2800" b="1" dirty="0" smtClean="0"/>
              <a:t>frames</a:t>
            </a:r>
            <a:r>
              <a:rPr lang="en-US" sz="2800" dirty="0" smtClean="0"/>
              <a:t> allocated to process.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ISA with </a:t>
            </a:r>
            <a:r>
              <a:rPr lang="en-US" sz="2800" b="1" dirty="0" smtClean="0"/>
              <a:t>memory</a:t>
            </a:r>
            <a:r>
              <a:rPr lang="en-US" sz="2800" dirty="0" smtClean="0"/>
              <a:t> instructions of direct address requires at least two frames, one</a:t>
            </a:r>
            <a:r>
              <a:rPr lang="en-US" sz="2800" dirty="0"/>
              <a:t> </a:t>
            </a:r>
            <a:r>
              <a:rPr lang="en-US" sz="2800" dirty="0" smtClean="0"/>
              <a:t>for </a:t>
            </a:r>
            <a:r>
              <a:rPr lang="en-US" sz="2800" dirty="0"/>
              <a:t>the instruction and one </a:t>
            </a:r>
            <a:r>
              <a:rPr lang="en-US" sz="2800" dirty="0" smtClean="0"/>
              <a:t>for </a:t>
            </a:r>
            <a:r>
              <a:rPr lang="en-US" sz="2800" dirty="0"/>
              <a:t>the memory </a:t>
            </a:r>
            <a:r>
              <a:rPr lang="en-US" sz="2800" dirty="0" smtClean="0"/>
              <a:t>reference.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ISA with indirect </a:t>
            </a:r>
            <a:r>
              <a:rPr lang="en-US" sz="2800" dirty="0"/>
              <a:t>addressing </a:t>
            </a:r>
            <a:r>
              <a:rPr lang="en-US" sz="2800" dirty="0" smtClean="0"/>
              <a:t>require at least three frames, e.g. </a:t>
            </a:r>
            <a:r>
              <a:rPr lang="en-US" sz="2800" b="1" dirty="0" smtClean="0"/>
              <a:t>load</a:t>
            </a:r>
            <a:r>
              <a:rPr lang="en-US" sz="2800" dirty="0" smtClean="0"/>
              <a:t> </a:t>
            </a:r>
            <a:r>
              <a:rPr lang="en-US" sz="2800" dirty="0"/>
              <a:t>instruction </a:t>
            </a:r>
            <a:r>
              <a:rPr lang="en-US" sz="2800" dirty="0" smtClean="0"/>
              <a:t>on page </a:t>
            </a:r>
            <a:r>
              <a:rPr lang="en-US" sz="2800" dirty="0"/>
              <a:t>16 </a:t>
            </a:r>
            <a:r>
              <a:rPr lang="en-US" sz="2800" dirty="0" smtClean="0"/>
              <a:t>refers </a:t>
            </a:r>
            <a:r>
              <a:rPr lang="en-US" sz="2800" dirty="0"/>
              <a:t>to </a:t>
            </a:r>
            <a:r>
              <a:rPr lang="en-US" sz="2800" dirty="0" smtClean="0"/>
              <a:t>address </a:t>
            </a:r>
            <a:r>
              <a:rPr lang="en-US" sz="2800" dirty="0"/>
              <a:t>on page 0, which is </a:t>
            </a:r>
            <a:r>
              <a:rPr lang="en-US" sz="2800" dirty="0" smtClean="0"/>
              <a:t>indirectly referring page 23.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Allocation of Frames</a:t>
            </a:r>
          </a:p>
        </p:txBody>
      </p:sp>
    </p:spTree>
    <p:extLst>
      <p:ext uri="{BB962C8B-B14F-4D97-AF65-F5344CB8AC3E}">
        <p14:creationId xmlns:p14="http://schemas.microsoft.com/office/powerpoint/2010/main" val="416398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81000" y="1216490"/>
                <a:ext cx="8382000" cy="4462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2400"/>
                  </a:spcAft>
                </a:pPr>
                <a:r>
                  <a:rPr lang="en-US" sz="2800" dirty="0" smtClean="0"/>
                  <a:t>What happens </a:t>
                </a:r>
                <a:r>
                  <a:rPr lang="en-US" sz="2800" dirty="0"/>
                  <a:t>if a process had only two </a:t>
                </a:r>
                <a:r>
                  <a:rPr lang="en-US" sz="2800" dirty="0" smtClean="0"/>
                  <a:t>frames?</a:t>
                </a:r>
                <a:endParaRPr lang="en-US" sz="2800" dirty="0"/>
              </a:p>
              <a:p>
                <a:pPr algn="just">
                  <a:spcAft>
                    <a:spcPts val="2400"/>
                  </a:spcAft>
                </a:pPr>
                <a:r>
                  <a:rPr lang="en-US" sz="2800" dirty="0" smtClean="0"/>
                  <a:t>The </a:t>
                </a:r>
                <a:r>
                  <a:rPr lang="en-US" sz="2800" b="1" dirty="0"/>
                  <a:t>maximum number </a:t>
                </a:r>
                <a:r>
                  <a:rPr lang="en-US" sz="2800" b="1" dirty="0" smtClean="0"/>
                  <a:t>of frames </a:t>
                </a:r>
                <a:r>
                  <a:rPr lang="en-US" sz="2800" dirty="0" smtClean="0"/>
                  <a:t>per process is </a:t>
                </a:r>
                <a:r>
                  <a:rPr lang="en-US" sz="2800" dirty="0"/>
                  <a:t>defined by the amount of </a:t>
                </a:r>
                <a:r>
                  <a:rPr lang="en-US" sz="2800" dirty="0" smtClean="0"/>
                  <a:t>available physical memory.</a:t>
                </a:r>
              </a:p>
              <a:p>
                <a:pPr algn="just">
                  <a:spcAft>
                    <a:spcPts val="24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</a:rPr>
                  <a:t>Equal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allocation </a:t>
                </a:r>
                <a:r>
                  <a:rPr lang="en-US" sz="2800" dirty="0" smtClean="0"/>
                  <a:t>splits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frames among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processes </a:t>
                </a:r>
                <a:r>
                  <a:rPr lang="en-US" sz="2800" dirty="0" smtClean="0"/>
                  <a:t>giving </a:t>
                </a:r>
                <a:r>
                  <a:rPr lang="en-US" sz="2800" dirty="0"/>
                  <a:t>everyone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𝑚</m:t>
                    </m:r>
                    <m:r>
                      <a:rPr lang="en-US" sz="2800" i="1" dirty="0" smtClean="0">
                        <a:latin typeface="Cambria Math"/>
                      </a:rPr>
                      <m:t>/</m:t>
                    </m:r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 smtClean="0"/>
                  <a:t>frames.</a:t>
                </a:r>
              </a:p>
              <a:p>
                <a:pPr algn="just">
                  <a:spcAft>
                    <a:spcPts val="24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</a:rPr>
                  <a:t>Proportional allocation </a:t>
                </a:r>
                <a:r>
                  <a:rPr lang="en-US" sz="2800" dirty="0" smtClean="0"/>
                  <a:t>recognizes </a:t>
                </a:r>
                <a:r>
                  <a:rPr lang="en-US" sz="2800" dirty="0"/>
                  <a:t>that various processes </a:t>
                </a:r>
                <a:r>
                  <a:rPr lang="en-US" sz="2800" dirty="0" smtClean="0"/>
                  <a:t>need different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amounts </a:t>
                </a:r>
                <a:r>
                  <a:rPr lang="en-US" sz="2800" dirty="0"/>
                  <a:t>of </a:t>
                </a:r>
                <a:r>
                  <a:rPr lang="en-US" sz="2800" dirty="0" smtClean="0"/>
                  <a:t>memory, allocating memory </a:t>
                </a:r>
                <a:r>
                  <a:rPr lang="en-US" sz="2800" dirty="0"/>
                  <a:t>to </a:t>
                </a:r>
                <a:r>
                  <a:rPr lang="en-US" sz="2800" dirty="0" smtClean="0"/>
                  <a:t>process </a:t>
                </a:r>
                <a:r>
                  <a:rPr lang="en-US" sz="2800" dirty="0"/>
                  <a:t>according to its </a:t>
                </a:r>
                <a:r>
                  <a:rPr lang="en-US" sz="2800" dirty="0" smtClean="0"/>
                  <a:t>size.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16490"/>
                <a:ext cx="8382000" cy="4462760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230" r="-1455" b="-3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4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138384"/>
            <a:ext cx="838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Page-replacement </a:t>
            </a:r>
            <a:r>
              <a:rPr lang="en-US" sz="2800" dirty="0"/>
              <a:t>algorithms </a:t>
            </a:r>
            <a:r>
              <a:rPr lang="en-US" sz="2800" dirty="0" smtClean="0"/>
              <a:t>are classified into: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Global</a:t>
            </a:r>
            <a:r>
              <a:rPr lang="en-US" sz="2800" dirty="0" smtClean="0"/>
              <a:t>: selecting replacement </a:t>
            </a:r>
            <a:r>
              <a:rPr lang="en-US" sz="2800" dirty="0"/>
              <a:t>frame from </a:t>
            </a:r>
            <a:r>
              <a:rPr lang="en-US" sz="2800" dirty="0" smtClean="0"/>
              <a:t>all </a:t>
            </a:r>
            <a:r>
              <a:rPr lang="en-US" sz="2800" dirty="0"/>
              <a:t>frames, even if </a:t>
            </a:r>
            <a:r>
              <a:rPr lang="en-US" sz="2800" dirty="0" smtClean="0"/>
              <a:t>currently </a:t>
            </a:r>
            <a:r>
              <a:rPr lang="en-US" sz="2800" dirty="0"/>
              <a:t>allocated to </a:t>
            </a:r>
            <a:r>
              <a:rPr lang="en-US" sz="2800" dirty="0" smtClean="0"/>
              <a:t>other process.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allows high-priority </a:t>
            </a:r>
            <a:r>
              <a:rPr lang="en-US" sz="2800" dirty="0"/>
              <a:t>process </a:t>
            </a:r>
            <a:r>
              <a:rPr lang="en-US" sz="2800" dirty="0" smtClean="0"/>
              <a:t>increasing </a:t>
            </a:r>
            <a:r>
              <a:rPr lang="en-US" sz="2800" dirty="0"/>
              <a:t>its </a:t>
            </a:r>
            <a:r>
              <a:rPr lang="en-US" sz="2800" dirty="0" smtClean="0"/>
              <a:t>frames on the account </a:t>
            </a:r>
            <a:r>
              <a:rPr lang="en-US" sz="2800" dirty="0"/>
              <a:t>of a low-priority process.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Local</a:t>
            </a:r>
            <a:r>
              <a:rPr lang="en-US" sz="2800" dirty="0" smtClean="0"/>
              <a:t>: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selecting from process’s own allocated </a:t>
            </a:r>
            <a:r>
              <a:rPr lang="en-US" sz="2800" dirty="0"/>
              <a:t>frames.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Problem </a:t>
            </a:r>
            <a:r>
              <a:rPr lang="en-US" sz="2800" dirty="0"/>
              <a:t>with </a:t>
            </a:r>
            <a:r>
              <a:rPr lang="en-US" sz="2800" b="1" dirty="0" smtClean="0"/>
              <a:t>global</a:t>
            </a:r>
            <a:r>
              <a:rPr lang="en-US" sz="2800" dirty="0" smtClean="0"/>
              <a:t> is that process’s pages </a:t>
            </a:r>
            <a:r>
              <a:rPr lang="en-US" sz="2800" dirty="0"/>
              <a:t>in memory </a:t>
            </a:r>
            <a:r>
              <a:rPr lang="en-US" sz="2800" dirty="0" smtClean="0"/>
              <a:t>depend </a:t>
            </a:r>
            <a:r>
              <a:rPr lang="en-US" sz="2800" dirty="0"/>
              <a:t>not </a:t>
            </a:r>
            <a:r>
              <a:rPr lang="en-US" sz="2800" dirty="0" smtClean="0"/>
              <a:t>only on its paging behavior but </a:t>
            </a:r>
            <a:r>
              <a:rPr lang="en-US" sz="2800" dirty="0"/>
              <a:t>also on </a:t>
            </a:r>
            <a:r>
              <a:rPr lang="en-US" sz="2800" dirty="0" smtClean="0"/>
              <a:t>other processes.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Global </a:t>
            </a:r>
            <a:r>
              <a:rPr lang="en-US" sz="3200" b="1" dirty="0" smtClean="0"/>
              <a:t>and Local </a:t>
            </a:r>
            <a:r>
              <a:rPr lang="en-US" sz="3200" b="1" dirty="0"/>
              <a:t>Allocation</a:t>
            </a:r>
          </a:p>
        </p:txBody>
      </p:sp>
    </p:spTree>
    <p:extLst>
      <p:ext uri="{BB962C8B-B14F-4D97-AF65-F5344CB8AC3E}">
        <p14:creationId xmlns:p14="http://schemas.microsoft.com/office/powerpoint/2010/main" val="14183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96400"/>
            <a:ext cx="838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If the number of </a:t>
            </a:r>
            <a:r>
              <a:rPr lang="en-US" sz="2800" dirty="0" smtClean="0"/>
              <a:t>process’s allocated </a:t>
            </a:r>
            <a:r>
              <a:rPr lang="en-US" sz="2800" dirty="0"/>
              <a:t>frames </a:t>
            </a:r>
            <a:r>
              <a:rPr lang="en-US" sz="2800" b="1" dirty="0" smtClean="0"/>
              <a:t>falls </a:t>
            </a:r>
            <a:r>
              <a:rPr lang="en-US" sz="2800" b="1" dirty="0"/>
              <a:t>below </a:t>
            </a:r>
            <a:r>
              <a:rPr lang="en-US" sz="2800" dirty="0" smtClean="0"/>
              <a:t>the </a:t>
            </a:r>
            <a:r>
              <a:rPr lang="en-US" sz="2800" b="1" dirty="0" smtClean="0"/>
              <a:t>minimum</a:t>
            </a:r>
            <a:r>
              <a:rPr lang="en-US" sz="2800" dirty="0" smtClean="0"/>
              <a:t> required </a:t>
            </a:r>
            <a:r>
              <a:rPr lang="en-US" sz="2800" dirty="0"/>
              <a:t>by </a:t>
            </a:r>
            <a:r>
              <a:rPr lang="en-US" sz="2800" dirty="0" smtClean="0"/>
              <a:t>ISA, it </a:t>
            </a:r>
            <a:r>
              <a:rPr lang="en-US" sz="2800" dirty="0"/>
              <a:t>must </a:t>
            </a:r>
            <a:r>
              <a:rPr lang="en-US" sz="2800" dirty="0" smtClean="0"/>
              <a:t>be suspended.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Its </a:t>
            </a:r>
            <a:r>
              <a:rPr lang="en-US" sz="2800" dirty="0"/>
              <a:t>remaining </a:t>
            </a:r>
            <a:r>
              <a:rPr lang="en-US" sz="2800" dirty="0" smtClean="0"/>
              <a:t>pages are paged out and all </a:t>
            </a:r>
            <a:r>
              <a:rPr lang="en-US" sz="2800" dirty="0"/>
              <a:t>its allocated </a:t>
            </a:r>
            <a:r>
              <a:rPr lang="en-US" sz="2800" dirty="0" smtClean="0"/>
              <a:t>frames are freed, resulting </a:t>
            </a:r>
            <a:r>
              <a:rPr lang="en-US" sz="2800" b="1" dirty="0" smtClean="0"/>
              <a:t>swap in/out intermediate </a:t>
            </a:r>
            <a:r>
              <a:rPr lang="en-US" sz="2800" b="1" dirty="0"/>
              <a:t>CPU scheduling</a:t>
            </a:r>
            <a:r>
              <a:rPr lang="en-US" sz="28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Process having not number </a:t>
            </a:r>
            <a:r>
              <a:rPr lang="en-US" sz="2800" dirty="0"/>
              <a:t>of frames </a:t>
            </a:r>
            <a:r>
              <a:rPr lang="en-US" sz="2800" dirty="0" smtClean="0"/>
              <a:t>needed </a:t>
            </a:r>
            <a:r>
              <a:rPr lang="en-US" sz="2800" dirty="0"/>
              <a:t>to support pages </a:t>
            </a:r>
            <a:r>
              <a:rPr lang="en-US" sz="2800" dirty="0" smtClean="0"/>
              <a:t>in active use, will </a:t>
            </a:r>
            <a:r>
              <a:rPr lang="en-US" sz="2800" dirty="0"/>
              <a:t>quickly </a:t>
            </a:r>
            <a:r>
              <a:rPr lang="en-US" sz="2800" dirty="0" smtClean="0"/>
              <a:t>page-fault, replacing needed very soon.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This results in extensive paging, called </a:t>
            </a:r>
            <a:r>
              <a:rPr lang="en-US" sz="2800" b="1" dirty="0" smtClean="0">
                <a:solidFill>
                  <a:srgbClr val="0000FF"/>
                </a:solidFill>
              </a:rPr>
              <a:t>thrashing</a:t>
            </a:r>
            <a:r>
              <a:rPr lang="en-US" sz="2800" dirty="0" smtClean="0"/>
              <a:t>, where process spending </a:t>
            </a:r>
            <a:r>
              <a:rPr lang="en-US" sz="2800" dirty="0"/>
              <a:t>more time paging than executing.</a:t>
            </a: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Thrashing</a:t>
            </a:r>
          </a:p>
        </p:txBody>
      </p:sp>
    </p:spTree>
    <p:extLst>
      <p:ext uri="{BB962C8B-B14F-4D97-AF65-F5344CB8AC3E}">
        <p14:creationId xmlns:p14="http://schemas.microsoft.com/office/powerpoint/2010/main" val="234817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5860" y="56792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VM that </a:t>
            </a:r>
            <a:r>
              <a:rPr lang="en-US" sz="2800" b="1" dirty="0"/>
              <a:t>is larger than physical memory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376645" y="683695"/>
            <a:ext cx="6345705" cy="4905545"/>
            <a:chOff x="1061610" y="368660"/>
            <a:chExt cx="6345705" cy="490554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304" y="728700"/>
              <a:ext cx="5702011" cy="4545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61610" y="368660"/>
              <a:ext cx="20702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logical addresses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96825" y="1583795"/>
              <a:ext cx="8550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page table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56966" y="515869"/>
              <a:ext cx="11251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main memory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47175" y="695889"/>
              <a:ext cx="8550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hard disk</a:t>
              </a:r>
              <a:endParaRPr lang="en-US" sz="2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61809" y="1465042"/>
            <a:ext cx="1755195" cy="369332"/>
            <a:chOff x="6147175" y="5094185"/>
            <a:chExt cx="1755195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6147175" y="5094185"/>
              <a:ext cx="17551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page in memory</a:t>
              </a:r>
              <a:endParaRPr lang="en-US" dirty="0"/>
            </a:p>
          </p:txBody>
        </p:sp>
        <p:sp>
          <p:nvSpPr>
            <p:cNvPr id="13" name="Rectangular Callout 12"/>
            <p:cNvSpPr/>
            <p:nvPr/>
          </p:nvSpPr>
          <p:spPr>
            <a:xfrm>
              <a:off x="6147175" y="5094185"/>
              <a:ext cx="1755195" cy="369332"/>
            </a:xfrm>
            <a:prstGeom prst="wedgeRectCallout">
              <a:avLst>
                <a:gd name="adj1" fmla="val 45576"/>
                <a:gd name="adj2" fmla="val 348172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31840" y="5004175"/>
            <a:ext cx="1305146" cy="369332"/>
            <a:chOff x="6417206" y="5094185"/>
            <a:chExt cx="1305146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6417206" y="5094185"/>
              <a:ext cx="1305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page in disk</a:t>
              </a:r>
              <a:endParaRPr lang="en-US" dirty="0"/>
            </a:p>
          </p:txBody>
        </p:sp>
        <p:sp>
          <p:nvSpPr>
            <p:cNvPr id="19" name="Rectangular Callout 18"/>
            <p:cNvSpPr/>
            <p:nvPr/>
          </p:nvSpPr>
          <p:spPr>
            <a:xfrm>
              <a:off x="6417206" y="5094185"/>
              <a:ext cx="1305146" cy="369332"/>
            </a:xfrm>
            <a:prstGeom prst="wedgeRectCallout">
              <a:avLst>
                <a:gd name="adj1" fmla="val 62356"/>
                <a:gd name="adj2" fmla="val -389133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62109" y="458670"/>
            <a:ext cx="1575176" cy="369332"/>
            <a:chOff x="6417205" y="5094185"/>
            <a:chExt cx="1575176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6417206" y="5094185"/>
              <a:ext cx="1575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page swapping</a:t>
              </a:r>
              <a:endParaRPr lang="en-US" dirty="0"/>
            </a:p>
          </p:txBody>
        </p:sp>
        <p:sp>
          <p:nvSpPr>
            <p:cNvPr id="22" name="Rectangular Callout 21"/>
            <p:cNvSpPr/>
            <p:nvPr/>
          </p:nvSpPr>
          <p:spPr>
            <a:xfrm>
              <a:off x="6417205" y="5094185"/>
              <a:ext cx="1575175" cy="369332"/>
            </a:xfrm>
            <a:prstGeom prst="wedgeRectCallout">
              <a:avLst>
                <a:gd name="adj1" fmla="val -35289"/>
                <a:gd name="adj2" fmla="val 505973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51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32522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cause of trashing is the OS monitoring </a:t>
            </a:r>
            <a:r>
              <a:rPr lang="en-US" sz="2800" dirty="0"/>
              <a:t>CPU </a:t>
            </a:r>
            <a:r>
              <a:rPr lang="en-US" sz="2800" dirty="0" smtClean="0"/>
              <a:t>utilization, if </a:t>
            </a:r>
            <a:r>
              <a:rPr lang="en-US" sz="2800" b="1" dirty="0" smtClean="0"/>
              <a:t>too low </a:t>
            </a:r>
            <a:r>
              <a:rPr lang="en-US" sz="2800" dirty="0" smtClean="0"/>
              <a:t>it increases </a:t>
            </a:r>
            <a:r>
              <a:rPr lang="en-US" sz="2800" dirty="0"/>
              <a:t>the </a:t>
            </a:r>
            <a:r>
              <a:rPr lang="en-US" sz="2800" b="1" dirty="0" smtClean="0"/>
              <a:t>multiprogramming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Global </a:t>
            </a:r>
            <a:r>
              <a:rPr lang="en-US" sz="2800" dirty="0"/>
              <a:t>page-replacement </a:t>
            </a:r>
            <a:r>
              <a:rPr lang="en-US" sz="2800" dirty="0" smtClean="0"/>
              <a:t>replaces pages regardless of </a:t>
            </a:r>
            <a:r>
              <a:rPr lang="en-US" sz="2800" dirty="0"/>
              <a:t>process to which they </a:t>
            </a:r>
            <a:r>
              <a:rPr lang="en-US" sz="2800" dirty="0" smtClean="0"/>
              <a:t>belong.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process entering new execution phase needs </a:t>
            </a:r>
            <a:r>
              <a:rPr lang="en-US" sz="2800" dirty="0"/>
              <a:t>more </a:t>
            </a:r>
            <a:r>
              <a:rPr lang="en-US" sz="2800" dirty="0" smtClean="0"/>
              <a:t>frames, starting faulting, taking other processes’ frames.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As processes wait </a:t>
            </a:r>
            <a:r>
              <a:rPr lang="en-US" sz="2800" dirty="0"/>
              <a:t>for the paging device, CPU utilization </a:t>
            </a:r>
            <a:r>
              <a:rPr lang="en-US" sz="2800" b="1" dirty="0" smtClean="0"/>
              <a:t>decreases</a:t>
            </a:r>
            <a:r>
              <a:rPr lang="en-US" sz="2800" dirty="0" smtClean="0"/>
              <a:t>, causing CPU scheduler to </a:t>
            </a:r>
            <a:r>
              <a:rPr lang="en-US" sz="2800" b="1" dirty="0" smtClean="0"/>
              <a:t>increase</a:t>
            </a:r>
            <a:r>
              <a:rPr lang="en-US" sz="2800" b="1" i="1" dirty="0" smtClean="0"/>
              <a:t> </a:t>
            </a:r>
            <a:r>
              <a:rPr lang="en-US" sz="2800" dirty="0"/>
              <a:t>multiprogramming </a:t>
            </a:r>
            <a:r>
              <a:rPr lang="en-US" sz="2800" dirty="0" smtClean="0"/>
              <a:t>degree.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Eventually, no </a:t>
            </a:r>
            <a:r>
              <a:rPr lang="en-US" sz="2800" dirty="0"/>
              <a:t>work is </a:t>
            </a:r>
            <a:r>
              <a:rPr lang="en-US" sz="2800" dirty="0" smtClean="0"/>
              <a:t>done</a:t>
            </a:r>
            <a:r>
              <a:rPr lang="en-US" sz="2800" dirty="0"/>
              <a:t>, </a:t>
            </a:r>
            <a:r>
              <a:rPr lang="en-US" sz="2800" dirty="0" smtClean="0"/>
              <a:t>as processes just </a:t>
            </a:r>
            <a:r>
              <a:rPr lang="en-US" sz="2800" dirty="0"/>
              <a:t>paging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4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74" y="818710"/>
            <a:ext cx="7029116" cy="411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5860" y="56792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Thrashing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914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98730"/>
            <a:ext cx="838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Virtual Memory (VM)</a:t>
            </a:r>
            <a:r>
              <a:rPr lang="en-US" sz="2800" b="1" dirty="0" smtClean="0"/>
              <a:t> </a:t>
            </a:r>
            <a:r>
              <a:rPr lang="en-US" sz="2800" dirty="0" smtClean="0"/>
              <a:t>separates the logical memory as perceived by users from the physical memory. 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The </a:t>
            </a:r>
            <a:r>
              <a:rPr lang="en-US" sz="2800" b="1" dirty="0">
                <a:solidFill>
                  <a:srgbClr val="0000FF"/>
                </a:solidFill>
              </a:rPr>
              <a:t>virtual address space </a:t>
            </a:r>
            <a:r>
              <a:rPr lang="en-US" sz="2800" dirty="0"/>
              <a:t>of a process </a:t>
            </a:r>
            <a:r>
              <a:rPr lang="en-US" sz="2800" dirty="0" smtClean="0"/>
              <a:t>is the </a:t>
            </a:r>
            <a:r>
              <a:rPr lang="en-US" sz="2800" dirty="0"/>
              <a:t>logical </a:t>
            </a:r>
            <a:r>
              <a:rPr lang="en-US" sz="2800" dirty="0" smtClean="0"/>
              <a:t>view of </a:t>
            </a:r>
            <a:r>
              <a:rPr lang="en-US" sz="2800" dirty="0"/>
              <a:t>how a process is stored in memory. </a:t>
            </a:r>
            <a:endParaRPr lang="en-US" sz="2800" dirty="0" smtClean="0"/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Typically</a:t>
            </a:r>
            <a:r>
              <a:rPr lang="en-US" sz="2800" dirty="0"/>
              <a:t>, </a:t>
            </a:r>
            <a:r>
              <a:rPr lang="en-US" sz="2800" dirty="0" smtClean="0"/>
              <a:t>a process begins </a:t>
            </a:r>
            <a:r>
              <a:rPr lang="en-US" sz="2800" dirty="0"/>
              <a:t>at a certain logical </a:t>
            </a:r>
            <a:r>
              <a:rPr lang="en-US" sz="2800" dirty="0" smtClean="0"/>
              <a:t>address, say 0, and </a:t>
            </a:r>
            <a:r>
              <a:rPr lang="en-US" sz="2800" dirty="0"/>
              <a:t>exists in </a:t>
            </a:r>
            <a:r>
              <a:rPr lang="en-US" sz="2800" dirty="0" smtClean="0"/>
              <a:t>contiguous memory. 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Physical </a:t>
            </a:r>
            <a:r>
              <a:rPr lang="en-US" sz="2800" dirty="0"/>
              <a:t>memory </a:t>
            </a:r>
            <a:r>
              <a:rPr lang="en-US" sz="2800" dirty="0" smtClean="0"/>
              <a:t>is organized </a:t>
            </a:r>
            <a:r>
              <a:rPr lang="en-US" sz="2800" dirty="0"/>
              <a:t>in </a:t>
            </a:r>
            <a:r>
              <a:rPr lang="en-US" sz="2800" dirty="0" smtClean="0"/>
              <a:t>frames assigned </a:t>
            </a:r>
            <a:r>
              <a:rPr lang="en-US" sz="2800" dirty="0"/>
              <a:t>to </a:t>
            </a:r>
            <a:r>
              <a:rPr lang="en-US" sz="2800" dirty="0" smtClean="0"/>
              <a:t>process, which </a:t>
            </a:r>
            <a:r>
              <a:rPr lang="en-US" sz="2800" dirty="0"/>
              <a:t>may not be </a:t>
            </a:r>
            <a:r>
              <a:rPr lang="en-US" sz="2800" dirty="0" smtClean="0"/>
              <a:t>contiguous (MMU maps </a:t>
            </a:r>
            <a:r>
              <a:rPr lang="en-US" sz="2800" dirty="0"/>
              <a:t>logical </a:t>
            </a:r>
            <a:r>
              <a:rPr lang="en-US" sz="2800" dirty="0" smtClean="0"/>
              <a:t>pages to </a:t>
            </a:r>
            <a:r>
              <a:rPr lang="en-US" sz="2800" dirty="0"/>
              <a:t>physical </a:t>
            </a:r>
            <a:r>
              <a:rPr lang="en-US" sz="2800" dirty="0" smtClean="0"/>
              <a:t>page frames in memory).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i="1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728700"/>
            <a:ext cx="8382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large </a:t>
            </a:r>
            <a:r>
              <a:rPr lang="en-US" sz="2800" dirty="0" smtClean="0"/>
              <a:t>blank space (hole</a:t>
            </a:r>
            <a:r>
              <a:rPr lang="en-US" sz="2800" dirty="0"/>
              <a:t>) between the heap and the stack is part of the virtual </a:t>
            </a:r>
            <a:r>
              <a:rPr lang="en-US" sz="2800" dirty="0" smtClean="0"/>
              <a:t>address space.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</a:t>
            </a:r>
            <a:r>
              <a:rPr lang="en-US" sz="2800" dirty="0"/>
              <a:t>will require actual physical pages only if the heap or stack grows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i="1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71850" y="1807337"/>
            <a:ext cx="24003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5860" y="56792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Virtual address space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0229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63715"/>
            <a:ext cx="83820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2800" dirty="0" smtClean="0"/>
              <a:t>Virtual </a:t>
            </a:r>
            <a:r>
              <a:rPr lang="en-US" sz="2800" dirty="0"/>
              <a:t>address spaces that include holes </a:t>
            </a:r>
            <a:r>
              <a:rPr lang="en-US" sz="2800" dirty="0" smtClean="0"/>
              <a:t>can </a:t>
            </a:r>
            <a:r>
              <a:rPr lang="en-US" sz="2800" dirty="0"/>
              <a:t>be filled as </a:t>
            </a:r>
            <a:r>
              <a:rPr lang="en-US" sz="2800" dirty="0" smtClean="0"/>
              <a:t>the stack </a:t>
            </a:r>
            <a:r>
              <a:rPr lang="en-US" sz="2800" dirty="0"/>
              <a:t>or heap </a:t>
            </a:r>
            <a:r>
              <a:rPr lang="en-US" sz="2800" dirty="0" smtClean="0"/>
              <a:t>grow </a:t>
            </a:r>
            <a:r>
              <a:rPr lang="en-US" sz="2800" dirty="0"/>
              <a:t>or </a:t>
            </a:r>
            <a:r>
              <a:rPr lang="en-US" sz="2800" dirty="0" smtClean="0"/>
              <a:t>by dynamically </a:t>
            </a:r>
            <a:r>
              <a:rPr lang="en-US" sz="2800" dirty="0"/>
              <a:t>link libraries </a:t>
            </a:r>
            <a:r>
              <a:rPr lang="en-US" sz="2800" dirty="0" smtClean="0"/>
              <a:t>during </a:t>
            </a:r>
            <a:r>
              <a:rPr lang="en-US" sz="2800" dirty="0"/>
              <a:t>program execution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VM allows </a:t>
            </a:r>
            <a:r>
              <a:rPr lang="en-US" sz="2800" dirty="0"/>
              <a:t>files and memory to be shared by </a:t>
            </a:r>
            <a:r>
              <a:rPr lang="en-US" sz="2800" dirty="0" smtClean="0"/>
              <a:t>processes through </a:t>
            </a:r>
            <a:r>
              <a:rPr lang="en-US" sz="2800" dirty="0"/>
              <a:t>page </a:t>
            </a:r>
            <a:r>
              <a:rPr lang="en-US" sz="2800" dirty="0" smtClean="0"/>
              <a:t>sharing.</a:t>
            </a:r>
            <a:endParaRPr lang="en-US" sz="2800" dirty="0"/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System </a:t>
            </a:r>
            <a:r>
              <a:rPr lang="en-US" sz="2800" dirty="0"/>
              <a:t>libraries can be shared by </a:t>
            </a:r>
            <a:r>
              <a:rPr lang="en-US" sz="2800" dirty="0" smtClean="0"/>
              <a:t>processes </a:t>
            </a:r>
            <a:r>
              <a:rPr lang="en-US" sz="2800" dirty="0"/>
              <a:t>through mapping of </a:t>
            </a:r>
            <a:r>
              <a:rPr lang="en-US" sz="2800" dirty="0" smtClean="0"/>
              <a:t>shared </a:t>
            </a:r>
            <a:r>
              <a:rPr lang="en-US" sz="2800" dirty="0"/>
              <a:t>object into a virtual address </a:t>
            </a:r>
            <a:r>
              <a:rPr lang="en-US" sz="2800" dirty="0" smtClean="0"/>
              <a:t>space.</a:t>
            </a:r>
          </a:p>
          <a:p>
            <a:pPr algn="just">
              <a:spcAft>
                <a:spcPts val="1800"/>
              </a:spcAft>
            </a:pPr>
            <a:r>
              <a:rPr lang="en-US" sz="2800" dirty="0" smtClean="0"/>
              <a:t>Each </a:t>
            </a:r>
            <a:r>
              <a:rPr lang="en-US" sz="2800" dirty="0"/>
              <a:t>process </a:t>
            </a:r>
            <a:r>
              <a:rPr lang="en-US" sz="2800" dirty="0" smtClean="0"/>
              <a:t>considers the </a:t>
            </a:r>
            <a:r>
              <a:rPr lang="en-US" sz="2800" dirty="0"/>
              <a:t>libraries </a:t>
            </a:r>
            <a:r>
              <a:rPr lang="en-US" sz="2800" dirty="0" smtClean="0"/>
              <a:t>as part </a:t>
            </a:r>
            <a:r>
              <a:rPr lang="en-US" sz="2800" dirty="0"/>
              <a:t>of its virtual address space, </a:t>
            </a:r>
            <a:r>
              <a:rPr lang="en-US" sz="2800" dirty="0" smtClean="0"/>
              <a:t>but their frames in </a:t>
            </a:r>
            <a:r>
              <a:rPr lang="en-US" sz="2800" dirty="0"/>
              <a:t>physical memory are shared by all </a:t>
            </a:r>
            <a:r>
              <a:rPr lang="en-US" sz="2800" dirty="0" smtClean="0"/>
              <a:t>processes.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i="1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7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45" y="1223755"/>
            <a:ext cx="6383555" cy="427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5860" y="56792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Shared library using virtual memory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21650" y="622429"/>
            <a:ext cx="184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logical addresses (virtual, pages)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77145" y="638690"/>
            <a:ext cx="184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logical addresses (virtual</a:t>
            </a:r>
            <a:r>
              <a:rPr lang="en-US" dirty="0"/>
              <a:t> , pages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93746" y="1223755"/>
            <a:ext cx="1163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addresses (frames)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138384"/>
            <a:ext cx="838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Instead of loading entire </a:t>
            </a:r>
            <a:r>
              <a:rPr lang="en-US" sz="2800" dirty="0"/>
              <a:t>program in physical </a:t>
            </a:r>
            <a:r>
              <a:rPr lang="en-US" sz="2800" dirty="0" smtClean="0"/>
              <a:t>memory, pages are loaded only </a:t>
            </a:r>
            <a:r>
              <a:rPr lang="en-US" sz="2800" dirty="0"/>
              <a:t>as </a:t>
            </a:r>
            <a:r>
              <a:rPr lang="en-US" sz="2800" dirty="0" smtClean="0"/>
              <a:t>needed, called </a:t>
            </a:r>
            <a:r>
              <a:rPr lang="en-US" sz="2800" b="1" dirty="0" smtClean="0">
                <a:solidFill>
                  <a:srgbClr val="0000FF"/>
                </a:solidFill>
              </a:rPr>
              <a:t>demand paging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Pages never </a:t>
            </a:r>
            <a:r>
              <a:rPr lang="en-US" sz="2800" dirty="0"/>
              <a:t>accessed are </a:t>
            </a:r>
            <a:r>
              <a:rPr lang="en-US" sz="2800" dirty="0" smtClean="0"/>
              <a:t>never loaded.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/>
              <a:t>A demand-paging system is similar to a paging system with </a:t>
            </a:r>
            <a:r>
              <a:rPr lang="en-US" sz="2800" dirty="0" smtClean="0"/>
              <a:t>swapping, where </a:t>
            </a:r>
            <a:r>
              <a:rPr lang="en-US" sz="2800" dirty="0"/>
              <a:t>processes reside in </a:t>
            </a:r>
            <a:r>
              <a:rPr lang="en-US" sz="2800" dirty="0" smtClean="0"/>
              <a:t>disk.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/>
              <a:t>When </a:t>
            </a:r>
            <a:r>
              <a:rPr lang="en-US" sz="2800" dirty="0" smtClean="0"/>
              <a:t>process </a:t>
            </a:r>
            <a:r>
              <a:rPr lang="en-US" sz="2800" b="1" dirty="0" smtClean="0"/>
              <a:t>swapped </a:t>
            </a:r>
            <a:r>
              <a:rPr lang="en-US" sz="2800" b="1" dirty="0"/>
              <a:t>in</a:t>
            </a:r>
            <a:r>
              <a:rPr lang="en-US" sz="2800" dirty="0"/>
              <a:t>, </a:t>
            </a:r>
            <a:r>
              <a:rPr lang="en-US" sz="2800" b="1" dirty="0" smtClean="0"/>
              <a:t>pager</a:t>
            </a:r>
            <a:r>
              <a:rPr lang="en-US" sz="2800" dirty="0" smtClean="0"/>
              <a:t> </a:t>
            </a:r>
            <a:r>
              <a:rPr lang="en-US" sz="2800" dirty="0"/>
              <a:t>guesses which pages will </a:t>
            </a:r>
            <a:r>
              <a:rPr lang="en-US" sz="2800" dirty="0" smtClean="0"/>
              <a:t>be used, </a:t>
            </a:r>
            <a:r>
              <a:rPr lang="en-US" sz="2800" dirty="0"/>
              <a:t>before </a:t>
            </a:r>
            <a:r>
              <a:rPr lang="en-US" sz="2800" dirty="0" smtClean="0"/>
              <a:t>another </a:t>
            </a:r>
            <a:r>
              <a:rPr lang="en-US" sz="2800" dirty="0"/>
              <a:t>process </a:t>
            </a:r>
            <a:r>
              <a:rPr lang="en-US" sz="2800" b="1" dirty="0" smtClean="0"/>
              <a:t>swapped out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pager brings only those pages into </a:t>
            </a:r>
            <a:r>
              <a:rPr lang="en-US" sz="2800" dirty="0" smtClean="0"/>
              <a:t>memory, thus decreasing swap time and amount </a:t>
            </a:r>
            <a:r>
              <a:rPr lang="en-US" sz="2800" dirty="0"/>
              <a:t>of physical </a:t>
            </a:r>
            <a:r>
              <a:rPr lang="en-US" sz="2800" dirty="0" smtClean="0"/>
              <a:t>memory.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Demand Paging</a:t>
            </a:r>
          </a:p>
        </p:txBody>
      </p:sp>
    </p:spTree>
    <p:extLst>
      <p:ext uri="{BB962C8B-B14F-4D97-AF65-F5344CB8AC3E}">
        <p14:creationId xmlns:p14="http://schemas.microsoft.com/office/powerpoint/2010/main" val="103788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16013</TotalTime>
  <Words>2793</Words>
  <Application>Microsoft Office PowerPoint</Application>
  <PresentationFormat>On-screen Show (4:3)</PresentationFormat>
  <Paragraphs>319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Virtual Memory</vt:lpstr>
      <vt:lpstr>Virtual Memory (VM) Concept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Demand Paging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Performance of Demand Paging</vt:lpstr>
      <vt:lpstr>PowerPoint Presentation</vt:lpstr>
      <vt:lpstr>PowerPoint Presentation</vt:lpstr>
      <vt:lpstr>PowerPoint Presentation</vt:lpstr>
      <vt:lpstr>Page Replacement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FIFO Page Replacement</vt:lpstr>
      <vt:lpstr>PowerPoint Presentation</vt:lpstr>
      <vt:lpstr>Optimal Page Replacement</vt:lpstr>
      <vt:lpstr>LRU Page Replacement</vt:lpstr>
      <vt:lpstr>PowerPoint Presentation</vt:lpstr>
      <vt:lpstr>LRU-Approximation</vt:lpstr>
      <vt:lpstr>PowerPoint Presentation</vt:lpstr>
      <vt:lpstr>PowerPoint Presentation</vt:lpstr>
      <vt:lpstr>PowerPoint Presentation</vt:lpstr>
      <vt:lpstr>PowerPoint Presentation</vt:lpstr>
      <vt:lpstr>Counting-Based Page Replacement</vt:lpstr>
      <vt:lpstr>Allocation of Frames</vt:lpstr>
      <vt:lpstr>PowerPoint Presentation</vt:lpstr>
      <vt:lpstr>Global and Local Allocation</vt:lpstr>
      <vt:lpstr>Thrashing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Wimer</dc:creator>
  <cp:lastModifiedBy>ENG</cp:lastModifiedBy>
  <cp:revision>637</cp:revision>
  <cp:lastPrinted>2016-10-11T08:32:29Z</cp:lastPrinted>
  <dcterms:created xsi:type="dcterms:W3CDTF">2006-08-16T00:00:00Z</dcterms:created>
  <dcterms:modified xsi:type="dcterms:W3CDTF">2017-01-16T06:08:38Z</dcterms:modified>
</cp:coreProperties>
</file>