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86" r:id="rId2"/>
    <p:sldId id="356" r:id="rId3"/>
    <p:sldId id="365" r:id="rId4"/>
    <p:sldId id="342" r:id="rId5"/>
    <p:sldId id="357" r:id="rId6"/>
    <p:sldId id="288" r:id="rId7"/>
    <p:sldId id="343" r:id="rId8"/>
    <p:sldId id="344" r:id="rId9"/>
    <p:sldId id="345" r:id="rId10"/>
    <p:sldId id="358" r:id="rId11"/>
    <p:sldId id="346" r:id="rId12"/>
    <p:sldId id="347" r:id="rId13"/>
    <p:sldId id="348" r:id="rId14"/>
    <p:sldId id="349" r:id="rId15"/>
    <p:sldId id="350" r:id="rId16"/>
    <p:sldId id="351" r:id="rId17"/>
    <p:sldId id="353" r:id="rId18"/>
    <p:sldId id="355" r:id="rId19"/>
    <p:sldId id="359" r:id="rId20"/>
    <p:sldId id="360" r:id="rId21"/>
    <p:sldId id="361" r:id="rId22"/>
    <p:sldId id="363" r:id="rId23"/>
    <p:sldId id="362" r:id="rId24"/>
    <p:sldId id="364" r:id="rId25"/>
  </p:sldIdLst>
  <p:sldSz cx="9144000" cy="6858000" type="screen4x3"/>
  <p:notesSz cx="6888163" cy="100203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3950" autoAdjust="0"/>
    <p:restoredTop sz="94700" autoAdjust="0"/>
  </p:normalViewPr>
  <p:slideViewPr>
    <p:cSldViewPr>
      <p:cViewPr>
        <p:scale>
          <a:sx n="110" d="100"/>
          <a:sy n="110" d="100"/>
        </p:scale>
        <p:origin x="-1854" y="-2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76C2C74B-C0A5-443E-94D7-04D63D3906D9}" type="datetimeFigureOut">
              <a:rPr lang="en-US" smtClean="0"/>
              <a:t>1/23/2017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A9F2D6A8-F044-41C6-8960-F647B411887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2653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600"/>
            </a:lvl1pPr>
          </a:lstStyle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3900" y="0"/>
            <a:ext cx="80010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66555" y="458670"/>
            <a:ext cx="8010890" cy="945105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Threads</a:t>
            </a:r>
            <a:endParaRPr lang="en-US" sz="2800" b="1" dirty="0" smtClean="0">
              <a:solidFill>
                <a:srgbClr val="0000FF"/>
              </a:solidFill>
            </a:endParaRPr>
          </a:p>
        </p:txBody>
      </p:sp>
      <p:sp>
        <p:nvSpPr>
          <p:cNvPr id="2054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66555" y="1403775"/>
            <a:ext cx="6400800" cy="115989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prepared and instructed by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dirty="0" smtClean="0"/>
              <a:t> Shmuel Wimer</a:t>
            </a:r>
          </a:p>
          <a:p>
            <a:pPr>
              <a:lnSpc>
                <a:spcPct val="80000"/>
              </a:lnSpc>
              <a:spcBef>
                <a:spcPts val="0"/>
              </a:spcBef>
            </a:pPr>
            <a:r>
              <a:rPr lang="en-US" sz="2400" dirty="0" smtClean="0"/>
              <a:t>Eng. Faculty, Bar-Ilan University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860" y="2611714"/>
            <a:ext cx="2487915" cy="3619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0812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1000" y="700528"/>
            <a:ext cx="8382000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Like process, a thread can be in </a:t>
            </a:r>
            <a:r>
              <a:rPr lang="en-US" sz="2800" b="1" dirty="0" smtClean="0"/>
              <a:t>running</a:t>
            </a:r>
            <a:r>
              <a:rPr lang="en-US" sz="2800" dirty="0" smtClean="0"/>
              <a:t>, </a:t>
            </a:r>
            <a:r>
              <a:rPr lang="en-US" sz="2800" b="1" dirty="0" smtClean="0"/>
              <a:t>blocked</a:t>
            </a:r>
            <a:r>
              <a:rPr lang="en-US" sz="2800" dirty="0" smtClean="0"/>
              <a:t>, </a:t>
            </a:r>
            <a:r>
              <a:rPr lang="en-US" sz="2800" b="1" dirty="0" smtClean="0"/>
              <a:t>ready</a:t>
            </a:r>
            <a:r>
              <a:rPr lang="en-US" sz="2800" dirty="0" smtClean="0"/>
              <a:t>, or </a:t>
            </a:r>
            <a:r>
              <a:rPr lang="en-US" sz="2800" b="1" dirty="0" smtClean="0"/>
              <a:t>terminated</a:t>
            </a:r>
            <a:r>
              <a:rPr lang="en-US" sz="2800" dirty="0" smtClean="0"/>
              <a:t> states. state </a:t>
            </a:r>
            <a:r>
              <a:rPr lang="en-US" sz="2800" dirty="0"/>
              <a:t>transitions </a:t>
            </a:r>
            <a:r>
              <a:rPr lang="en-US" sz="2800" dirty="0" smtClean="0"/>
              <a:t>are same </a:t>
            </a:r>
            <a:r>
              <a:rPr lang="en-US" sz="2800" dirty="0"/>
              <a:t>as </a:t>
            </a:r>
            <a:r>
              <a:rPr lang="en-US" sz="2800" dirty="0" smtClean="0"/>
              <a:t>for process.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Running</a:t>
            </a:r>
            <a:r>
              <a:rPr lang="en-US" sz="2800" dirty="0" smtClean="0"/>
              <a:t> thread </a:t>
            </a:r>
            <a:r>
              <a:rPr lang="en-US" sz="2800" dirty="0"/>
              <a:t>currently has the CPU and is active. </a:t>
            </a:r>
            <a:r>
              <a:rPr lang="en-US" sz="2800" b="1" dirty="0" smtClean="0"/>
              <a:t>Blocked</a:t>
            </a:r>
            <a:r>
              <a:rPr lang="en-US" sz="2800" dirty="0" smtClean="0"/>
              <a:t> </a:t>
            </a:r>
            <a:r>
              <a:rPr lang="en-US" sz="2800" dirty="0"/>
              <a:t>thread is </a:t>
            </a:r>
            <a:r>
              <a:rPr lang="en-US" sz="2800" dirty="0" smtClean="0"/>
              <a:t>waiting for </a:t>
            </a:r>
            <a:r>
              <a:rPr lang="en-US" sz="2800" dirty="0"/>
              <a:t>some event to unblock </a:t>
            </a:r>
            <a:r>
              <a:rPr lang="en-US" sz="2800" dirty="0" smtClean="0"/>
              <a:t>it, e.g. read </a:t>
            </a:r>
            <a:r>
              <a:rPr lang="en-US" sz="2800" dirty="0"/>
              <a:t>from the </a:t>
            </a:r>
            <a:r>
              <a:rPr lang="en-US" sz="2800" dirty="0" smtClean="0"/>
              <a:t>keyboard.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Ready</a:t>
            </a:r>
            <a:r>
              <a:rPr lang="en-US" sz="2800" dirty="0" smtClean="0"/>
              <a:t> </a:t>
            </a:r>
            <a:r>
              <a:rPr lang="en-US" sz="2800" dirty="0"/>
              <a:t>thread is scheduled to run and will </a:t>
            </a:r>
            <a:r>
              <a:rPr lang="en-US" sz="2800" dirty="0" smtClean="0"/>
              <a:t>when its </a:t>
            </a:r>
            <a:r>
              <a:rPr lang="en-US" sz="2800" dirty="0"/>
              <a:t>turn comes </a:t>
            </a:r>
            <a:r>
              <a:rPr lang="en-US" sz="2800" dirty="0" smtClean="0"/>
              <a:t>up.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Each thread has its own stack, containing </a:t>
            </a:r>
            <a:r>
              <a:rPr lang="en-US" sz="2800" dirty="0"/>
              <a:t>one </a:t>
            </a:r>
            <a:r>
              <a:rPr lang="en-US" sz="2800" b="1" dirty="0"/>
              <a:t>frame</a:t>
            </a:r>
            <a:r>
              <a:rPr lang="en-US" sz="2800" dirty="0"/>
              <a:t> for each procedure </a:t>
            </a:r>
            <a:r>
              <a:rPr lang="en-US" sz="2800" dirty="0" smtClean="0"/>
              <a:t>called but not yet returned. It contains the procedure’s local variables and the return address.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4389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11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043735"/>
            <a:ext cx="838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Multiple CPUs, named </a:t>
            </a:r>
            <a:r>
              <a:rPr lang="en-US" sz="2800" b="1" dirty="0" smtClean="0"/>
              <a:t>multicore </a:t>
            </a:r>
            <a:r>
              <a:rPr lang="en-US" sz="2800" dirty="0" smtClean="0"/>
              <a:t>or</a:t>
            </a:r>
            <a:r>
              <a:rPr lang="en-US" sz="2800" b="1" dirty="0" smtClean="0"/>
              <a:t> multiprocessor (MP) </a:t>
            </a:r>
            <a:r>
              <a:rPr lang="en-US" sz="2800" dirty="0" smtClean="0"/>
              <a:t>systems, are integrated on single </a:t>
            </a:r>
            <a:r>
              <a:rPr lang="en-US" sz="2800" dirty="0"/>
              <a:t>chip. </a:t>
            </a:r>
            <a:endParaRPr lang="en-US" sz="2800" dirty="0" smtClean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Multicore Programming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81590" y="5679250"/>
            <a:ext cx="738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Parallel execution on a multicore system.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502205" y="2528900"/>
            <a:ext cx="8120245" cy="2443860"/>
            <a:chOff x="502205" y="2528900"/>
            <a:chExt cx="8120245" cy="2443860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205" y="2528900"/>
              <a:ext cx="8120245" cy="7430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26595" y="3564015"/>
              <a:ext cx="4860540" cy="14087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" name="Straight Arrow Connector 4"/>
            <p:cNvCxnSpPr/>
            <p:nvPr/>
          </p:nvCxnSpPr>
          <p:spPr>
            <a:xfrm>
              <a:off x="6327195" y="4239090"/>
              <a:ext cx="1845205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6642230" y="3834045"/>
              <a:ext cx="99011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time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93005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12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223755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 core appears as a separate processor to the OS. </a:t>
            </a:r>
            <a:r>
              <a:rPr lang="en-US" sz="2800" b="1" dirty="0"/>
              <a:t>Multithreaded programming </a:t>
            </a:r>
            <a:r>
              <a:rPr lang="en-US" sz="2800" dirty="0"/>
              <a:t>provides more efficiency and improved concurrency.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A </a:t>
            </a:r>
            <a:r>
              <a:rPr lang="en-US" sz="2800" dirty="0"/>
              <a:t>system is </a:t>
            </a:r>
            <a:r>
              <a:rPr lang="en-US" sz="2800" b="1" dirty="0"/>
              <a:t>parallel</a:t>
            </a:r>
            <a:r>
              <a:rPr lang="en-US" sz="2800" dirty="0"/>
              <a:t> if it </a:t>
            </a:r>
            <a:r>
              <a:rPr lang="en-US" sz="2800" dirty="0" smtClean="0"/>
              <a:t>performs </a:t>
            </a:r>
            <a:r>
              <a:rPr lang="en-US" sz="2800" dirty="0"/>
              <a:t>more than one task simultaneously.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In contrast, a </a:t>
            </a:r>
            <a:r>
              <a:rPr lang="en-US" sz="2800" b="1" dirty="0"/>
              <a:t>concurrent</a:t>
            </a:r>
            <a:r>
              <a:rPr lang="en-US" sz="2800" dirty="0"/>
              <a:t> system supports more than one task by allowing </a:t>
            </a:r>
            <a:r>
              <a:rPr lang="en-US" sz="2800" dirty="0" smtClean="0"/>
              <a:t>all the </a:t>
            </a:r>
            <a:r>
              <a:rPr lang="en-US" sz="2800" dirty="0"/>
              <a:t>tasks to make progress.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Modern </a:t>
            </a:r>
            <a:r>
              <a:rPr lang="en-US" sz="2800" dirty="0"/>
              <a:t>Intel CPUs </a:t>
            </a:r>
            <a:r>
              <a:rPr lang="en-US" sz="2800" dirty="0" smtClean="0"/>
              <a:t>support 2 threads per core (4-16), Oracle T5 </a:t>
            </a:r>
            <a:r>
              <a:rPr lang="en-US" sz="2800" dirty="0"/>
              <a:t>CPU supports </a:t>
            </a:r>
            <a:r>
              <a:rPr lang="en-US" sz="2800" dirty="0" smtClean="0"/>
              <a:t>16 threads </a:t>
            </a:r>
            <a:r>
              <a:rPr lang="en-US" sz="2800" dirty="0"/>
              <a:t>per </a:t>
            </a:r>
            <a:r>
              <a:rPr lang="en-US" sz="2800" dirty="0" smtClean="0"/>
              <a:t>core (16).</a:t>
            </a:r>
          </a:p>
        </p:txBody>
      </p:sp>
    </p:spTree>
    <p:extLst>
      <p:ext uri="{BB962C8B-B14F-4D97-AF65-F5344CB8AC3E}">
        <p14:creationId xmlns:p14="http://schemas.microsoft.com/office/powerpoint/2010/main" val="19702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13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99873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Identifying </a:t>
            </a:r>
            <a:r>
              <a:rPr lang="en-US" sz="2800" b="1" dirty="0"/>
              <a:t>tasks</a:t>
            </a:r>
            <a:r>
              <a:rPr lang="en-US" sz="2800" dirty="0"/>
              <a:t>. </a:t>
            </a:r>
            <a:r>
              <a:rPr lang="en-US" sz="2800" dirty="0" smtClean="0"/>
              <a:t>Divide application into </a:t>
            </a:r>
            <a:r>
              <a:rPr lang="en-US" sz="2800" dirty="0"/>
              <a:t>separate, </a:t>
            </a:r>
            <a:r>
              <a:rPr lang="en-US" sz="2800" dirty="0" smtClean="0"/>
              <a:t>concurrent tasks, running </a:t>
            </a:r>
            <a:r>
              <a:rPr lang="en-US" sz="2800" dirty="0"/>
              <a:t>in parallel on </a:t>
            </a:r>
            <a:r>
              <a:rPr lang="en-US" sz="2800" dirty="0" smtClean="0"/>
              <a:t>individual cores</a:t>
            </a:r>
            <a:r>
              <a:rPr lang="en-US" sz="2800" dirty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Balance</a:t>
            </a:r>
            <a:r>
              <a:rPr lang="en-US" sz="2800" dirty="0"/>
              <a:t>. </a:t>
            </a:r>
            <a:r>
              <a:rPr lang="en-US" sz="2800" dirty="0" smtClean="0"/>
              <a:t>Define tasks performing </a:t>
            </a:r>
            <a:r>
              <a:rPr lang="en-US" sz="2800" dirty="0"/>
              <a:t>equal work of equal value.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Data </a:t>
            </a:r>
            <a:r>
              <a:rPr lang="en-US" sz="2800" b="1" dirty="0"/>
              <a:t>splitting</a:t>
            </a:r>
            <a:r>
              <a:rPr lang="en-US" sz="2800" dirty="0"/>
              <a:t>. </a:t>
            </a:r>
            <a:r>
              <a:rPr lang="en-US" sz="2800" dirty="0" smtClean="0"/>
              <a:t>The</a:t>
            </a:r>
            <a:r>
              <a:rPr lang="en-US" sz="2800" dirty="0"/>
              <a:t> </a:t>
            </a:r>
            <a:r>
              <a:rPr lang="en-US" sz="2800" dirty="0" smtClean="0"/>
              <a:t>data </a:t>
            </a:r>
            <a:r>
              <a:rPr lang="en-US" sz="2800" dirty="0"/>
              <a:t>accessed and manipulated by the tasks </a:t>
            </a:r>
            <a:r>
              <a:rPr lang="en-US" sz="2800" dirty="0" smtClean="0"/>
              <a:t>should be </a:t>
            </a:r>
            <a:r>
              <a:rPr lang="en-US" sz="2800" dirty="0"/>
              <a:t>divided to run </a:t>
            </a:r>
            <a:r>
              <a:rPr lang="en-US" sz="2800" dirty="0" smtClean="0"/>
              <a:t>on separate </a:t>
            </a:r>
            <a:r>
              <a:rPr lang="en-US" sz="2800" dirty="0"/>
              <a:t>cores.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Data </a:t>
            </a:r>
            <a:r>
              <a:rPr lang="en-US" sz="2800" b="1" dirty="0"/>
              <a:t>dependency</a:t>
            </a:r>
            <a:r>
              <a:rPr lang="en-US" sz="2800" dirty="0"/>
              <a:t>. </a:t>
            </a:r>
            <a:r>
              <a:rPr lang="en-US" sz="2800" dirty="0" smtClean="0"/>
              <a:t>When task </a:t>
            </a:r>
            <a:r>
              <a:rPr lang="en-US" sz="2800" dirty="0"/>
              <a:t>depends </a:t>
            </a:r>
            <a:r>
              <a:rPr lang="en-US" sz="2800" dirty="0" smtClean="0"/>
              <a:t>on data of another</a:t>
            </a:r>
            <a:r>
              <a:rPr lang="en-US" sz="2800" dirty="0"/>
              <a:t>, </a:t>
            </a:r>
            <a:r>
              <a:rPr lang="en-US" sz="2800" dirty="0" smtClean="0"/>
              <a:t>ensure </a:t>
            </a:r>
            <a:r>
              <a:rPr lang="en-US" sz="2800" dirty="0"/>
              <a:t>that </a:t>
            </a:r>
            <a:r>
              <a:rPr lang="en-US" sz="2800" dirty="0" smtClean="0"/>
              <a:t>tasks execution is in sync.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Testing </a:t>
            </a:r>
            <a:r>
              <a:rPr lang="en-US" sz="2800" b="1" dirty="0"/>
              <a:t>and debugging</a:t>
            </a:r>
            <a:r>
              <a:rPr lang="en-US" sz="2800" dirty="0"/>
              <a:t>. </a:t>
            </a:r>
            <a:r>
              <a:rPr lang="en-US" sz="2800" dirty="0" smtClean="0"/>
              <a:t>It is </a:t>
            </a:r>
            <a:r>
              <a:rPr lang="en-US" sz="2800" dirty="0"/>
              <a:t>more difficult </a:t>
            </a:r>
            <a:r>
              <a:rPr lang="en-US" sz="2800" dirty="0" smtClean="0"/>
              <a:t>for concurrent </a:t>
            </a:r>
            <a:r>
              <a:rPr lang="en-US" sz="2800" dirty="0"/>
              <a:t>programs </a:t>
            </a:r>
            <a:r>
              <a:rPr lang="en-US" sz="2800" dirty="0" smtClean="0"/>
              <a:t>than single-threaded applications.</a:t>
            </a:r>
            <a:endParaRPr lang="en-US" sz="2800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MP Programming </a:t>
            </a:r>
            <a:r>
              <a:rPr lang="en-US" sz="3200" b="1" dirty="0"/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16497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14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533" y="908720"/>
                <a:ext cx="8382000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>
                    <a:solidFill>
                      <a:srgbClr val="0000FF"/>
                    </a:solidFill>
                  </a:rPr>
                  <a:t>Data parallelism</a:t>
                </a:r>
                <a:r>
                  <a:rPr lang="en-US" sz="2800" dirty="0" smtClean="0"/>
                  <a:t>.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dirty="0" smtClean="0"/>
                  <a:t>Distributes </a:t>
                </a:r>
                <a:r>
                  <a:rPr lang="en-US" sz="2800" dirty="0"/>
                  <a:t>subsets of </a:t>
                </a:r>
                <a:r>
                  <a:rPr lang="en-US" sz="2800" dirty="0" smtClean="0"/>
                  <a:t>same data across </a:t>
                </a:r>
                <a:r>
                  <a:rPr lang="en-US" sz="2800" dirty="0"/>
                  <a:t>multiple </a:t>
                </a:r>
                <a:r>
                  <a:rPr lang="en-US" sz="2800" dirty="0" smtClean="0"/>
                  <a:t>cores, each performing </a:t>
                </a:r>
                <a:r>
                  <a:rPr lang="en-US" sz="2800" dirty="0"/>
                  <a:t>the same </a:t>
                </a:r>
                <a:r>
                  <a:rPr lang="en-US" sz="2800" dirty="0" smtClean="0"/>
                  <a:t>operation.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</a:t>
                </a:r>
                <a:r>
                  <a:rPr lang="en-US" sz="2800" dirty="0"/>
                  <a:t>S</a:t>
                </a:r>
                <a:r>
                  <a:rPr lang="en-US" sz="2800" dirty="0" smtClean="0"/>
                  <a:t>umming an </a:t>
                </a:r>
                <a:r>
                  <a:rPr lang="en-US" sz="2800" i="1" dirty="0" smtClean="0"/>
                  <a:t>N</a:t>
                </a:r>
                <a:r>
                  <a:rPr lang="en-US" sz="2800" dirty="0" smtClean="0"/>
                  <a:t>-size array. </a:t>
                </a:r>
                <a:r>
                  <a:rPr lang="en-US" sz="2800" dirty="0"/>
                  <a:t>On </a:t>
                </a:r>
                <a:r>
                  <a:rPr lang="en-US" sz="2800" dirty="0" smtClean="0"/>
                  <a:t>single-core, </a:t>
                </a:r>
                <a:r>
                  <a:rPr lang="en-US" sz="2800" dirty="0"/>
                  <a:t>one thread </a:t>
                </a:r>
                <a:r>
                  <a:rPr lang="en-US" sz="2800" dirty="0" smtClean="0"/>
                  <a:t>sums </a:t>
                </a:r>
                <a:r>
                  <a:rPr lang="en-US" sz="2800" dirty="0"/>
                  <a:t>the elements [0] . . . [</a:t>
                </a:r>
                <a:r>
                  <a:rPr lang="en-US" sz="2800" i="1" dirty="0"/>
                  <a:t>N </a:t>
                </a:r>
                <a:r>
                  <a:rPr lang="en-US" sz="2800" dirty="0"/>
                  <a:t>− 1</a:t>
                </a:r>
                <a:r>
                  <a:rPr lang="en-US" sz="2800" dirty="0" smtClean="0"/>
                  <a:t>]. 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On dual-core the data can be split into two halves for two </a:t>
                </a:r>
                <a:r>
                  <a:rPr lang="en-US" sz="2800" dirty="0"/>
                  <a:t>threads </a:t>
                </a:r>
                <a:r>
                  <a:rPr lang="en-US" sz="2800" dirty="0" smtClean="0"/>
                  <a:t>running </a:t>
                </a:r>
                <a:r>
                  <a:rPr lang="en-US" sz="2800" dirty="0"/>
                  <a:t>in parallel </a:t>
                </a:r>
                <a:r>
                  <a:rPr lang="en-US" sz="2800" dirty="0" smtClean="0"/>
                  <a:t>on separate cores.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>
                    <a:solidFill>
                      <a:srgbClr val="0000FF"/>
                    </a:solidFill>
                  </a:rPr>
                  <a:t>Task 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parallelism</a:t>
                </a:r>
                <a:r>
                  <a:rPr lang="en-US" sz="2800" dirty="0" smtClean="0"/>
                  <a:t>.</a:t>
                </a:r>
                <a:r>
                  <a:rPr lang="en-US" sz="2800" b="1" dirty="0" smtClean="0">
                    <a:solidFill>
                      <a:srgbClr val="0000FF"/>
                    </a:solidFill>
                  </a:rPr>
                  <a:t> </a:t>
                </a:r>
                <a:r>
                  <a:rPr lang="en-US" sz="2800" smtClean="0"/>
                  <a:t>Distributes </a:t>
                </a:r>
                <a:r>
                  <a:rPr lang="en-US" sz="2800" dirty="0" smtClean="0"/>
                  <a:t>tasks </a:t>
                </a:r>
                <a:r>
                  <a:rPr lang="en-US" sz="2800" dirty="0"/>
                  <a:t>(threads) </a:t>
                </a:r>
                <a:r>
                  <a:rPr lang="en-US" sz="2800" dirty="0" smtClean="0"/>
                  <a:t>across multiple cores, </a:t>
                </a:r>
                <a:r>
                  <a:rPr lang="en-US" sz="2800" dirty="0"/>
                  <a:t>Each </a:t>
                </a:r>
                <a:r>
                  <a:rPr lang="en-US" sz="2800" dirty="0" smtClean="0"/>
                  <a:t>performing </a:t>
                </a:r>
                <a:r>
                  <a:rPr lang="en-US" sz="2800" dirty="0"/>
                  <a:t>a unique operation.</a:t>
                </a:r>
                <a:r>
                  <a:rPr lang="en-US" sz="2800" dirty="0">
                    <a:ea typeface="Cambria Math"/>
                  </a:rPr>
                  <a:t> </a:t>
                </a:r>
                <a:endParaRPr lang="en-US" sz="2800" dirty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Different threads may </a:t>
                </a:r>
                <a:r>
                  <a:rPr lang="en-US" sz="2800" dirty="0" smtClean="0"/>
                  <a:t>operate </a:t>
                </a:r>
                <a:r>
                  <a:rPr lang="en-US" sz="2800" dirty="0"/>
                  <a:t>on the </a:t>
                </a:r>
                <a:r>
                  <a:rPr lang="en-US" sz="2800" dirty="0" smtClean="0"/>
                  <a:t>same or </a:t>
                </a:r>
                <a:r>
                  <a:rPr lang="en-US" sz="2800" dirty="0"/>
                  <a:t>different</a:t>
                </a:r>
                <a:r>
                  <a:rPr lang="en-US" sz="2800" dirty="0" smtClean="0"/>
                  <a:t> data. Applications may use </a:t>
                </a:r>
                <a:r>
                  <a:rPr lang="en-US" sz="2800" dirty="0"/>
                  <a:t>a hybrid of </a:t>
                </a:r>
                <a:r>
                  <a:rPr lang="en-US" sz="2800" dirty="0" smtClean="0"/>
                  <a:t>parallelism types.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908720"/>
                <a:ext cx="8382000" cy="5447645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007" r="-1527" b="-22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Types of Parallelism</a:t>
            </a:r>
          </a:p>
        </p:txBody>
      </p:sp>
    </p:spTree>
    <p:extLst>
      <p:ext uri="{BB962C8B-B14F-4D97-AF65-F5344CB8AC3E}">
        <p14:creationId xmlns:p14="http://schemas.microsoft.com/office/powerpoint/2010/main" val="15621941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15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908720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User </a:t>
            </a:r>
            <a:r>
              <a:rPr lang="en-US" sz="2800" b="1" dirty="0"/>
              <a:t>threads </a:t>
            </a:r>
            <a:r>
              <a:rPr lang="en-US" sz="2800" dirty="0"/>
              <a:t>are </a:t>
            </a:r>
            <a:r>
              <a:rPr lang="en-US" sz="2800" dirty="0" smtClean="0"/>
              <a:t>managed </a:t>
            </a:r>
            <a:r>
              <a:rPr lang="en-US" sz="2800" dirty="0"/>
              <a:t>without kernel </a:t>
            </a:r>
            <a:r>
              <a:rPr lang="en-US" sz="2800" dirty="0" smtClean="0"/>
              <a:t>support. </a:t>
            </a:r>
            <a:r>
              <a:rPr lang="en-US" sz="2800" b="1" dirty="0" smtClean="0"/>
              <a:t>Kernel </a:t>
            </a:r>
            <a:r>
              <a:rPr lang="en-US" sz="2800" b="1" dirty="0"/>
              <a:t>threads </a:t>
            </a:r>
            <a:r>
              <a:rPr lang="en-US" sz="2800" dirty="0"/>
              <a:t>are </a:t>
            </a:r>
            <a:r>
              <a:rPr lang="en-US" sz="2800" dirty="0" smtClean="0"/>
              <a:t>supported and </a:t>
            </a:r>
            <a:r>
              <a:rPr lang="en-US" sz="2800" dirty="0"/>
              <a:t>managed directly by </a:t>
            </a:r>
            <a:r>
              <a:rPr lang="en-US" sz="2800" dirty="0" smtClean="0"/>
              <a:t>the OS.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Relationship exists </a:t>
            </a:r>
            <a:r>
              <a:rPr lang="en-US" sz="2800" dirty="0"/>
              <a:t>between user </a:t>
            </a:r>
            <a:r>
              <a:rPr lang="en-US" sz="2800" dirty="0" smtClean="0"/>
              <a:t>and kernel threads</a:t>
            </a:r>
            <a:r>
              <a:rPr lang="en-US" sz="2800" dirty="0"/>
              <a:t>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Multithreading Models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151621" y="2933945"/>
            <a:ext cx="6930770" cy="3270033"/>
            <a:chOff x="1151621" y="2933945"/>
            <a:chExt cx="6930770" cy="3270033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51621" y="2933945"/>
              <a:ext cx="3420379" cy="32700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4572001" y="4307351"/>
              <a:ext cx="351039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Many-to-one model.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02585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16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683695"/>
            <a:ext cx="8382000" cy="54476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0000FF"/>
                </a:solidFill>
              </a:rPr>
              <a:t>many-to-one</a:t>
            </a:r>
            <a:r>
              <a:rPr lang="en-US" sz="2800" dirty="0"/>
              <a:t> model </a:t>
            </a:r>
            <a:r>
              <a:rPr lang="en-US" sz="2800" dirty="0" smtClean="0"/>
              <a:t>maps </a:t>
            </a:r>
            <a:r>
              <a:rPr lang="en-US" sz="2800" dirty="0"/>
              <a:t>many user-level threads to </a:t>
            </a:r>
            <a:r>
              <a:rPr lang="en-US" sz="2800" dirty="0" smtClean="0"/>
              <a:t>one kernel thread.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Thread </a:t>
            </a:r>
            <a:r>
              <a:rPr lang="en-US" sz="2800" dirty="0"/>
              <a:t>management is done by the </a:t>
            </a:r>
            <a:r>
              <a:rPr lang="en-US" sz="2800" dirty="0" smtClean="0"/>
              <a:t>library </a:t>
            </a:r>
            <a:r>
              <a:rPr lang="en-US" sz="2800" dirty="0"/>
              <a:t>in user </a:t>
            </a:r>
            <a:r>
              <a:rPr lang="en-US" sz="2800" dirty="0" smtClean="0"/>
              <a:t>space, so </a:t>
            </a:r>
            <a:r>
              <a:rPr lang="en-US" sz="2800" dirty="0"/>
              <a:t>it is </a:t>
            </a:r>
            <a:r>
              <a:rPr lang="en-US" sz="2800" dirty="0" smtClean="0"/>
              <a:t>efficient.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 entire process </a:t>
            </a:r>
            <a:r>
              <a:rPr lang="en-US" sz="2800" dirty="0"/>
              <a:t>will block if a thread makes a blocking system </a:t>
            </a:r>
            <a:r>
              <a:rPr lang="en-US" sz="2800" dirty="0" smtClean="0"/>
              <a:t>call.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Because only one </a:t>
            </a:r>
            <a:r>
              <a:rPr lang="en-US" sz="2800" dirty="0"/>
              <a:t>thread can access the kernel at a time</a:t>
            </a:r>
            <a:r>
              <a:rPr lang="en-US" sz="2800" dirty="0" smtClean="0"/>
              <a:t>, multiple </a:t>
            </a:r>
            <a:r>
              <a:rPr lang="en-US" sz="2800" dirty="0"/>
              <a:t>threads are </a:t>
            </a:r>
            <a:r>
              <a:rPr lang="en-US" sz="2800" b="1" dirty="0"/>
              <a:t>unable</a:t>
            </a:r>
            <a:r>
              <a:rPr lang="en-US" sz="2800" dirty="0"/>
              <a:t> to run </a:t>
            </a:r>
            <a:r>
              <a:rPr lang="en-US" sz="2800" dirty="0" smtClean="0"/>
              <a:t>in </a:t>
            </a:r>
            <a:r>
              <a:rPr lang="en-US" sz="2800" b="1" dirty="0" smtClean="0"/>
              <a:t>parallel</a:t>
            </a:r>
            <a:r>
              <a:rPr lang="en-US" sz="2800" dirty="0" smtClean="0"/>
              <a:t> </a:t>
            </a:r>
            <a:r>
              <a:rPr lang="en-US" sz="2800" dirty="0"/>
              <a:t>on multicore systems</a:t>
            </a:r>
            <a:r>
              <a:rPr lang="en-US" sz="2800" dirty="0" smtClean="0"/>
              <a:t>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>
                <a:solidFill>
                  <a:srgbClr val="0000FF"/>
                </a:solidFill>
              </a:rPr>
              <a:t>One-to-one</a:t>
            </a:r>
            <a:r>
              <a:rPr lang="en-US" sz="2800" dirty="0" smtClean="0"/>
              <a:t> model maps </a:t>
            </a:r>
            <a:r>
              <a:rPr lang="en-US" sz="2800" dirty="0"/>
              <a:t>each user thread to a kernel </a:t>
            </a:r>
            <a:r>
              <a:rPr lang="en-US" sz="2800" dirty="0" smtClean="0"/>
              <a:t>thread.</a:t>
            </a:r>
          </a:p>
        </p:txBody>
      </p:sp>
    </p:spTree>
    <p:extLst>
      <p:ext uri="{BB962C8B-B14F-4D97-AF65-F5344CB8AC3E}">
        <p14:creationId xmlns:p14="http://schemas.microsoft.com/office/powerpoint/2010/main" val="1434475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17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3203975"/>
            <a:ext cx="8382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One-to-one provides </a:t>
            </a:r>
            <a:r>
              <a:rPr lang="en-US" sz="2800" dirty="0"/>
              <a:t>more concurrency than </a:t>
            </a:r>
            <a:r>
              <a:rPr lang="en-US" sz="2800" dirty="0" smtClean="0"/>
              <a:t>many-to-one by </a:t>
            </a:r>
            <a:r>
              <a:rPr lang="en-US" sz="2800" dirty="0"/>
              <a:t>allowing </a:t>
            </a:r>
            <a:r>
              <a:rPr lang="en-US" sz="2800" dirty="0" smtClean="0"/>
              <a:t>another thread </a:t>
            </a:r>
            <a:r>
              <a:rPr lang="en-US" sz="2800" dirty="0"/>
              <a:t>to run when </a:t>
            </a:r>
            <a:r>
              <a:rPr lang="en-US" sz="2800" dirty="0" smtClean="0"/>
              <a:t>thread </a:t>
            </a:r>
            <a:r>
              <a:rPr lang="en-US" sz="2800" dirty="0"/>
              <a:t>makes </a:t>
            </a:r>
            <a:r>
              <a:rPr lang="en-US" sz="2800" dirty="0" smtClean="0"/>
              <a:t>blocking </a:t>
            </a:r>
            <a:r>
              <a:rPr lang="en-US" sz="2800" dirty="0"/>
              <a:t>system </a:t>
            </a:r>
            <a:r>
              <a:rPr lang="en-US" sz="2800" dirty="0" smtClean="0"/>
              <a:t>call.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It </a:t>
            </a:r>
            <a:r>
              <a:rPr lang="en-US" sz="2800" dirty="0"/>
              <a:t>also </a:t>
            </a:r>
            <a:r>
              <a:rPr lang="en-US" sz="2800" dirty="0" smtClean="0"/>
              <a:t>allows multiple </a:t>
            </a:r>
            <a:r>
              <a:rPr lang="en-US" sz="2800" dirty="0"/>
              <a:t>threads to run in parallel on </a:t>
            </a:r>
            <a:r>
              <a:rPr lang="en-US" sz="2800" dirty="0" smtClean="0"/>
              <a:t>multiprocessors.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Linux and MS-Windows OS </a:t>
            </a:r>
            <a:r>
              <a:rPr lang="en-US" sz="2800" dirty="0"/>
              <a:t>implement </a:t>
            </a:r>
            <a:r>
              <a:rPr lang="en-US" sz="2800" dirty="0" smtClean="0"/>
              <a:t>one-to-one.</a:t>
            </a:r>
            <a:endParaRPr lang="en-US" sz="2800" dirty="0"/>
          </a:p>
        </p:txBody>
      </p:sp>
      <p:grpSp>
        <p:nvGrpSpPr>
          <p:cNvPr id="2" name="Group 1"/>
          <p:cNvGrpSpPr/>
          <p:nvPr/>
        </p:nvGrpSpPr>
        <p:grpSpPr>
          <a:xfrm>
            <a:off x="521550" y="953725"/>
            <a:ext cx="7785864" cy="1952625"/>
            <a:chOff x="521550" y="953725"/>
            <a:chExt cx="7785864" cy="1952625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1550" y="953725"/>
              <a:ext cx="4762500" cy="19526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5284049" y="1668427"/>
              <a:ext cx="302336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One-to-one model.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46147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18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247267"/>
            <a:ext cx="8382000" cy="4431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drawback is </a:t>
            </a:r>
            <a:r>
              <a:rPr lang="en-US" sz="2800" dirty="0"/>
              <a:t>that creating a user thread requires creating the </a:t>
            </a:r>
            <a:r>
              <a:rPr lang="en-US" sz="2800" dirty="0" smtClean="0"/>
              <a:t>corresponding kernel thread.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Because overhead </a:t>
            </a:r>
            <a:r>
              <a:rPr lang="en-US" sz="2800" dirty="0"/>
              <a:t>of creating kernel threads </a:t>
            </a:r>
            <a:r>
              <a:rPr lang="en-US" sz="2800" dirty="0" smtClean="0"/>
              <a:t>burden performance, one-to-one implementations restrict the number </a:t>
            </a:r>
            <a:r>
              <a:rPr lang="en-US" sz="2800" dirty="0"/>
              <a:t>of </a:t>
            </a:r>
            <a:r>
              <a:rPr lang="en-US" sz="2800" dirty="0" smtClean="0"/>
              <a:t>threads in the system.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/>
              <a:t>Many-to-one</a:t>
            </a:r>
            <a:r>
              <a:rPr lang="en-US" sz="2800" dirty="0"/>
              <a:t> allows creation of many user threads, but not true concurrency, because of the single thread.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/>
              <a:t>One-to-one</a:t>
            </a:r>
            <a:r>
              <a:rPr lang="en-US" sz="2800" dirty="0"/>
              <a:t> allows greater concurrency, but care must be taken not to create too many threads</a:t>
            </a:r>
            <a:r>
              <a:rPr lang="en-US" sz="2800" dirty="0" smtClean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105666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19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138384"/>
            <a:ext cx="8382000" cy="45858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/>
              <a:t>A </a:t>
            </a:r>
            <a:r>
              <a:rPr lang="en-US" sz="2800" b="1" dirty="0"/>
              <a:t>thread library </a:t>
            </a:r>
            <a:r>
              <a:rPr lang="en-US" sz="2800" dirty="0"/>
              <a:t>provides the programmer with an API for creating </a:t>
            </a:r>
            <a:r>
              <a:rPr lang="en-US" sz="2800" dirty="0" smtClean="0"/>
              <a:t>and managing threads.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There </a:t>
            </a:r>
            <a:r>
              <a:rPr lang="en-US" sz="2800" dirty="0"/>
              <a:t>are two </a:t>
            </a:r>
            <a:r>
              <a:rPr lang="en-US" sz="2800" dirty="0" smtClean="0"/>
              <a:t>ways </a:t>
            </a:r>
            <a:r>
              <a:rPr lang="en-US" sz="2800" dirty="0"/>
              <a:t>of implementing a </a:t>
            </a:r>
            <a:r>
              <a:rPr lang="en-US" sz="2800" dirty="0" smtClean="0"/>
              <a:t>thread library.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User </a:t>
            </a:r>
            <a:r>
              <a:rPr lang="en-US" sz="2800" b="1" dirty="0"/>
              <a:t>space </a:t>
            </a:r>
            <a:r>
              <a:rPr lang="en-US" sz="2800" dirty="0"/>
              <a:t>with </a:t>
            </a:r>
            <a:r>
              <a:rPr lang="en-US" sz="2800" dirty="0" smtClean="0"/>
              <a:t>no kernel support.</a:t>
            </a:r>
            <a:r>
              <a:rPr lang="en-US" sz="2800" dirty="0"/>
              <a:t> </a:t>
            </a:r>
            <a:r>
              <a:rPr lang="en-US" sz="2800" dirty="0" smtClean="0"/>
              <a:t>All </a:t>
            </a:r>
            <a:r>
              <a:rPr lang="en-US" sz="2800" dirty="0"/>
              <a:t>code and data structures for the library exist in user </a:t>
            </a:r>
            <a:r>
              <a:rPr lang="en-US" sz="2800" dirty="0" smtClean="0"/>
              <a:t>space.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Invoking </a:t>
            </a:r>
            <a:r>
              <a:rPr lang="en-US" sz="2800" dirty="0"/>
              <a:t>a function in the library results in a local </a:t>
            </a:r>
            <a:r>
              <a:rPr lang="en-US" sz="2800" dirty="0" smtClean="0"/>
              <a:t>function call </a:t>
            </a:r>
            <a:r>
              <a:rPr lang="en-US" sz="2800" dirty="0"/>
              <a:t>in user space and not a system call.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The second approach </a:t>
            </a:r>
            <a:r>
              <a:rPr lang="en-US" sz="2800" dirty="0" smtClean="0"/>
              <a:t>implements </a:t>
            </a:r>
            <a:r>
              <a:rPr lang="en-US" sz="2800" dirty="0"/>
              <a:t>a </a:t>
            </a:r>
            <a:r>
              <a:rPr lang="en-US" sz="2800" b="1" dirty="0"/>
              <a:t>kernel-leve</a:t>
            </a:r>
            <a:r>
              <a:rPr lang="en-US" sz="2800" dirty="0"/>
              <a:t>l library </a:t>
            </a:r>
            <a:r>
              <a:rPr lang="en-US" sz="2800" dirty="0" smtClean="0"/>
              <a:t>supported directly </a:t>
            </a:r>
            <a:r>
              <a:rPr lang="en-US" sz="2800" dirty="0"/>
              <a:t>by the </a:t>
            </a:r>
            <a:r>
              <a:rPr lang="en-US" sz="2800" dirty="0" smtClean="0"/>
              <a:t>OS.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/>
              <a:t>Thread Libraries</a:t>
            </a:r>
          </a:p>
        </p:txBody>
      </p:sp>
    </p:spTree>
    <p:extLst>
      <p:ext uri="{BB962C8B-B14F-4D97-AF65-F5344CB8AC3E}">
        <p14:creationId xmlns:p14="http://schemas.microsoft.com/office/powerpoint/2010/main" val="19550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6535" y="908720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/>
              <a:t>Threads</a:t>
            </a:r>
            <a:r>
              <a:rPr lang="en-US" sz="2800" dirty="0"/>
              <a:t> are kind of processes within a process, sharing address space, running as they were separate processes.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Useful </a:t>
            </a:r>
            <a:r>
              <a:rPr lang="en-US" sz="2800" dirty="0"/>
              <a:t>on systems with multiple CPUs, where real </a:t>
            </a:r>
            <a:r>
              <a:rPr lang="en-US" sz="2800" dirty="0" smtClean="0"/>
              <a:t>parallelism exists, also in single CPU with multiple ALUs.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In many applications </a:t>
            </a:r>
            <a:r>
              <a:rPr lang="en-US" sz="2800" dirty="0"/>
              <a:t>multiple activities are going on at once. Some </a:t>
            </a:r>
            <a:r>
              <a:rPr lang="en-US" sz="2800" dirty="0" smtClean="0"/>
              <a:t>may block from </a:t>
            </a:r>
            <a:r>
              <a:rPr lang="en-US" sz="2800" dirty="0"/>
              <a:t>time to </a:t>
            </a:r>
            <a:r>
              <a:rPr lang="en-US" sz="2800" dirty="0" smtClean="0"/>
              <a:t>time.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Decomposing it into </a:t>
            </a:r>
            <a:r>
              <a:rPr lang="en-US" sz="2800" dirty="0"/>
              <a:t>multiple </a:t>
            </a:r>
            <a:r>
              <a:rPr lang="en-US" sz="2800" dirty="0" smtClean="0"/>
              <a:t>sequential threads running </a:t>
            </a:r>
            <a:r>
              <a:rPr lang="en-US" sz="2800" dirty="0"/>
              <a:t>quasi-parallel </a:t>
            </a:r>
            <a:r>
              <a:rPr lang="en-US" sz="2800" dirty="0" smtClean="0"/>
              <a:t>simplifies </a:t>
            </a:r>
            <a:r>
              <a:rPr lang="en-US" sz="2800" dirty="0"/>
              <a:t>programming </a:t>
            </a:r>
            <a:r>
              <a:rPr lang="en-US" sz="2800" dirty="0" smtClean="0"/>
              <a:t>model.</a:t>
            </a:r>
          </a:p>
          <a:p>
            <a:pPr algn="just">
              <a:spcAft>
                <a:spcPts val="1200"/>
              </a:spcAft>
            </a:pPr>
            <a:r>
              <a:rPr lang="en-US" sz="2800" dirty="0"/>
              <a:t>Threads </a:t>
            </a:r>
            <a:r>
              <a:rPr lang="en-US" sz="2800" dirty="0" smtClean="0"/>
              <a:t>creation </a:t>
            </a:r>
            <a:r>
              <a:rPr lang="en-US" sz="2800" dirty="0"/>
              <a:t>and </a:t>
            </a:r>
            <a:r>
              <a:rPr lang="en-US" sz="2800" dirty="0" smtClean="0"/>
              <a:t>destruction is </a:t>
            </a:r>
            <a:r>
              <a:rPr lang="en-US" sz="2800" dirty="0"/>
              <a:t>X10-X100 </a:t>
            </a:r>
            <a:r>
              <a:rPr lang="en-US" sz="2800" dirty="0" smtClean="0"/>
              <a:t>faster than processes (context switch).</a:t>
            </a:r>
            <a:endParaRPr lang="en-US" sz="2800" dirty="0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Thread Usage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24106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20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533" y="773705"/>
                <a:ext cx="8382000" cy="5317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Library code </a:t>
                </a:r>
                <a:r>
                  <a:rPr lang="en-US" sz="2800" dirty="0"/>
                  <a:t>and data structures </a:t>
                </a:r>
                <a:r>
                  <a:rPr lang="en-US" sz="2800" dirty="0" smtClean="0"/>
                  <a:t>exist </a:t>
                </a:r>
                <a:r>
                  <a:rPr lang="en-US" sz="2800" dirty="0"/>
                  <a:t>in kernel </a:t>
                </a:r>
                <a:r>
                  <a:rPr lang="en-US" sz="2800" dirty="0" smtClean="0"/>
                  <a:t>space. Invoking </a:t>
                </a:r>
                <a:r>
                  <a:rPr lang="en-US" sz="2800" dirty="0"/>
                  <a:t>a function in the API for the </a:t>
                </a:r>
                <a:r>
                  <a:rPr lang="en-US" sz="2800" dirty="0" smtClean="0"/>
                  <a:t>library results </a:t>
                </a:r>
                <a:r>
                  <a:rPr lang="en-US" sz="2800" dirty="0"/>
                  <a:t>in a system call to the kernel.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A multithreaded program </a:t>
                </a:r>
                <a:r>
                  <a:rPr lang="en-US" sz="2800" dirty="0"/>
                  <a:t>that performs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𝑠𝑢𝑚</m:t>
                    </m:r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limLoc m:val="subSup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/>
                          </a:rPr>
                          <m:t>=</m:t>
                        </m:r>
                        <m:r>
                          <m:rPr>
                            <m:brk m:alnAt="25"/>
                          </m:rPr>
                          <a:rPr lang="en-US" sz="2800" b="0" i="1" smtClean="0">
                            <a:latin typeface="Cambria Math"/>
                          </a:rPr>
                          <m:t>0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e>
                    </m:nary>
                  </m:oMath>
                </a14:m>
                <a:r>
                  <a:rPr lang="en-US" sz="2800" dirty="0" smtClean="0"/>
                  <a:t>. The </a:t>
                </a:r>
                <a:r>
                  <a:rPr lang="en-US" sz="2800" dirty="0"/>
                  <a:t>upper bounds of the summation </a:t>
                </a:r>
                <a:r>
                  <a:rPr lang="en-US" sz="2800" dirty="0" smtClean="0"/>
                  <a:t>is entered </a:t>
                </a:r>
                <a:r>
                  <a:rPr lang="en-US" sz="2800" dirty="0"/>
                  <a:t>on the command </a:t>
                </a:r>
                <a:r>
                  <a:rPr lang="en-US" sz="2800" dirty="0" smtClean="0"/>
                  <a:t>line.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There are 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two strategies to create </a:t>
                </a:r>
                <a:r>
                  <a:rPr lang="en-US" sz="2800" dirty="0"/>
                  <a:t>multiple threads: </a:t>
                </a:r>
                <a:r>
                  <a:rPr lang="en-US" sz="2800" b="1" dirty="0" smtClean="0"/>
                  <a:t>asynchronous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and </a:t>
                </a:r>
                <a:r>
                  <a:rPr lang="en-US" sz="2800" b="1" dirty="0" smtClean="0"/>
                  <a:t>synchronous</a:t>
                </a:r>
                <a:r>
                  <a:rPr lang="en-US" sz="2800" dirty="0" smtClean="0"/>
                  <a:t>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With </a:t>
                </a:r>
                <a:r>
                  <a:rPr lang="en-US" sz="2800" b="1" dirty="0" smtClean="0"/>
                  <a:t>asynchronous</a:t>
                </a:r>
                <a:r>
                  <a:rPr lang="en-US" sz="2800" dirty="0" smtClean="0"/>
                  <a:t>, </a:t>
                </a:r>
                <a:r>
                  <a:rPr lang="en-US" sz="2800" dirty="0"/>
                  <a:t>once the </a:t>
                </a:r>
                <a:r>
                  <a:rPr lang="en-US" sz="2800" dirty="0" smtClean="0"/>
                  <a:t>parent thread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creates </a:t>
                </a:r>
                <a:r>
                  <a:rPr lang="en-US" sz="2800" dirty="0"/>
                  <a:t>a child thread, the parent resumes its execution, so </a:t>
                </a:r>
                <a:r>
                  <a:rPr lang="en-US" sz="2800" dirty="0" smtClean="0"/>
                  <a:t>parent</a:t>
                </a:r>
                <a:r>
                  <a:rPr lang="en-US" sz="2800" dirty="0"/>
                  <a:t> </a:t>
                </a:r>
                <a:r>
                  <a:rPr lang="en-US" sz="2800" dirty="0" smtClean="0"/>
                  <a:t>and </a:t>
                </a:r>
                <a:r>
                  <a:rPr lang="en-US" sz="2800" dirty="0"/>
                  <a:t>child execute </a:t>
                </a:r>
                <a:r>
                  <a:rPr lang="en-US" sz="2800" dirty="0" smtClean="0"/>
                  <a:t>concurrently. </a:t>
                </a: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773705"/>
                <a:ext cx="8382000" cy="5317674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032" r="-1527" b="-22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747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21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683695"/>
            <a:ext cx="8382000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Each </a:t>
            </a:r>
            <a:r>
              <a:rPr lang="en-US" sz="2800" dirty="0"/>
              <a:t>thread runs independently of </a:t>
            </a:r>
            <a:r>
              <a:rPr lang="en-US" sz="2800" dirty="0" smtClean="0"/>
              <a:t>other threads. The </a:t>
            </a:r>
            <a:r>
              <a:rPr lang="en-US" sz="2800" dirty="0"/>
              <a:t>parent </a:t>
            </a:r>
            <a:r>
              <a:rPr lang="en-US" sz="2800" dirty="0" smtClean="0"/>
              <a:t>need </a:t>
            </a:r>
            <a:r>
              <a:rPr lang="en-US" sz="2800" dirty="0"/>
              <a:t>not </a:t>
            </a:r>
            <a:r>
              <a:rPr lang="en-US" sz="2800" dirty="0" smtClean="0"/>
              <a:t>know when </a:t>
            </a:r>
            <a:r>
              <a:rPr lang="en-US" sz="2800" dirty="0"/>
              <a:t>its child </a:t>
            </a:r>
            <a:r>
              <a:rPr lang="en-US" sz="2800" dirty="0" smtClean="0"/>
              <a:t>terminates.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Because</a:t>
            </a:r>
            <a:r>
              <a:rPr lang="en-US" sz="2800" dirty="0"/>
              <a:t> </a:t>
            </a:r>
            <a:r>
              <a:rPr lang="en-US" sz="2800" dirty="0" smtClean="0"/>
              <a:t>of independency, </a:t>
            </a:r>
            <a:r>
              <a:rPr lang="en-US" sz="2800" dirty="0"/>
              <a:t>there is </a:t>
            </a:r>
            <a:r>
              <a:rPr lang="en-US" sz="2800" dirty="0" smtClean="0"/>
              <a:t>little </a:t>
            </a:r>
            <a:r>
              <a:rPr lang="en-US" sz="2800" dirty="0"/>
              <a:t>data sharing </a:t>
            </a:r>
            <a:r>
              <a:rPr lang="en-US" sz="2800" dirty="0" smtClean="0"/>
              <a:t>between threads.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81590" y="2753925"/>
            <a:ext cx="7335815" cy="1840067"/>
            <a:chOff x="656564" y="4284095"/>
            <a:chExt cx="7335815" cy="1840067"/>
          </a:xfrm>
        </p:grpSpPr>
        <p:pic>
          <p:nvPicPr>
            <p:cNvPr id="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64" y="4284095"/>
              <a:ext cx="7335815" cy="18400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31740" y="5405877"/>
              <a:ext cx="1935215" cy="7182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" name="Rectangle 10"/>
          <p:cNvSpPr/>
          <p:nvPr/>
        </p:nvSpPr>
        <p:spPr>
          <a:xfrm>
            <a:off x="372533" y="4763758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Synchronous</a:t>
            </a:r>
            <a:r>
              <a:rPr lang="en-US" sz="2800" dirty="0" smtClean="0"/>
              <a:t> </a:t>
            </a:r>
            <a:r>
              <a:rPr lang="en-US" sz="2800" dirty="0"/>
              <a:t>threading occurs when the parent </a:t>
            </a:r>
            <a:r>
              <a:rPr lang="en-US" sz="2800" dirty="0" smtClean="0"/>
              <a:t>must </a:t>
            </a:r>
            <a:r>
              <a:rPr lang="en-US" sz="2800" dirty="0"/>
              <a:t>wait for all of its children to terminate before it </a:t>
            </a:r>
            <a:r>
              <a:rPr lang="en-US" sz="2800" dirty="0" smtClean="0"/>
              <a:t>resumes, called </a:t>
            </a:r>
            <a:r>
              <a:rPr lang="en-US" sz="2800" b="1" dirty="0">
                <a:solidFill>
                  <a:srgbClr val="0000FF"/>
                </a:solidFill>
              </a:rPr>
              <a:t>fork-join</a:t>
            </a:r>
            <a:r>
              <a:rPr lang="en-US" sz="2800" b="1" i="1" dirty="0"/>
              <a:t> </a:t>
            </a:r>
            <a:r>
              <a:rPr lang="en-US" sz="2800" dirty="0" smtClean="0"/>
              <a:t>strategy.</a:t>
            </a:r>
          </a:p>
        </p:txBody>
      </p:sp>
    </p:spTree>
    <p:extLst>
      <p:ext uri="{BB962C8B-B14F-4D97-AF65-F5344CB8AC3E}">
        <p14:creationId xmlns:p14="http://schemas.microsoft.com/office/powerpoint/2010/main" val="623004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476545" y="773705"/>
            <a:ext cx="8161270" cy="5521889"/>
            <a:chOff x="476545" y="773705"/>
            <a:chExt cx="8161270" cy="5521889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45" y="773705"/>
              <a:ext cx="8161270" cy="28879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6545" y="3609020"/>
              <a:ext cx="6255695" cy="2686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8" name="Group 7"/>
          <p:cNvGrpSpPr/>
          <p:nvPr/>
        </p:nvGrpSpPr>
        <p:grpSpPr>
          <a:xfrm>
            <a:off x="5067055" y="565374"/>
            <a:ext cx="2025225" cy="461666"/>
            <a:chOff x="5067055" y="655384"/>
            <a:chExt cx="2025225" cy="461666"/>
          </a:xfrm>
        </p:grpSpPr>
        <p:sp>
          <p:nvSpPr>
            <p:cNvPr id="6" name="Rectangular Callout 5"/>
            <p:cNvSpPr/>
            <p:nvPr/>
          </p:nvSpPr>
          <p:spPr>
            <a:xfrm>
              <a:off x="5067055" y="655384"/>
              <a:ext cx="2025225" cy="461666"/>
            </a:xfrm>
            <a:prstGeom prst="wedgeRectCallout">
              <a:avLst>
                <a:gd name="adj1" fmla="val -131721"/>
                <a:gd name="adj2" fmla="val 27768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67055" y="655384"/>
              <a:ext cx="2025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Thread header</a:t>
              </a:r>
              <a:endParaRPr lang="en-US" sz="2400" dirty="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94975" y="2365574"/>
            <a:ext cx="2025225" cy="461666"/>
            <a:chOff x="5067055" y="655384"/>
            <a:chExt cx="2025225" cy="461666"/>
          </a:xfrm>
        </p:grpSpPr>
        <p:sp>
          <p:nvSpPr>
            <p:cNvPr id="13" name="Rectangular Callout 12"/>
            <p:cNvSpPr/>
            <p:nvPr/>
          </p:nvSpPr>
          <p:spPr>
            <a:xfrm>
              <a:off x="5067055" y="655384"/>
              <a:ext cx="2025225" cy="461666"/>
            </a:xfrm>
            <a:prstGeom prst="wedgeRectCallout">
              <a:avLst>
                <a:gd name="adj1" fmla="val -133602"/>
                <a:gd name="adj2" fmla="val 1720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5067055" y="655384"/>
              <a:ext cx="20252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Parent thread</a:t>
              </a:r>
              <a:endParaRPr lang="en-US" sz="2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72201" y="3957445"/>
            <a:ext cx="1012612" cy="461665"/>
            <a:chOff x="5067056" y="618508"/>
            <a:chExt cx="1012612" cy="461665"/>
          </a:xfrm>
        </p:grpSpPr>
        <p:sp>
          <p:nvSpPr>
            <p:cNvPr id="16" name="Rectangular Callout 15"/>
            <p:cNvSpPr/>
            <p:nvPr/>
          </p:nvSpPr>
          <p:spPr>
            <a:xfrm>
              <a:off x="5067056" y="655383"/>
              <a:ext cx="900100" cy="384649"/>
            </a:xfrm>
            <a:prstGeom prst="wedgeRectCallout">
              <a:avLst>
                <a:gd name="adj1" fmla="val -203837"/>
                <a:gd name="adj2" fmla="val 87406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5067056" y="618508"/>
              <a:ext cx="1012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fork</a:t>
              </a:r>
              <a:endParaRPr lang="en-US" sz="2400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5292080" y="5319210"/>
            <a:ext cx="1012612" cy="461665"/>
            <a:chOff x="5067056" y="618508"/>
            <a:chExt cx="1012612" cy="461665"/>
          </a:xfrm>
        </p:grpSpPr>
        <p:sp>
          <p:nvSpPr>
            <p:cNvPr id="22" name="Rectangular Callout 21"/>
            <p:cNvSpPr/>
            <p:nvPr/>
          </p:nvSpPr>
          <p:spPr>
            <a:xfrm>
              <a:off x="5067056" y="655383"/>
              <a:ext cx="900100" cy="384649"/>
            </a:xfrm>
            <a:prstGeom prst="wedgeRectCallout">
              <a:avLst>
                <a:gd name="adj1" fmla="val -184083"/>
                <a:gd name="adj2" fmla="val -67775"/>
              </a:avLst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067056" y="618508"/>
              <a:ext cx="10126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 smtClean="0"/>
                <a:t>join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32290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215820" y="683695"/>
            <a:ext cx="6686550" cy="5265585"/>
            <a:chOff x="1395840" y="458670"/>
            <a:chExt cx="6686550" cy="526558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0175" y="1495155"/>
              <a:ext cx="6343650" cy="4229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840" y="458670"/>
              <a:ext cx="668655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6715" y="876300"/>
              <a:ext cx="3952875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083649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45" y="1358770"/>
            <a:ext cx="8198830" cy="282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61610" y="4570965"/>
            <a:ext cx="69757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POSIX Pthread </a:t>
            </a:r>
            <a:r>
              <a:rPr lang="en-US" sz="2800" b="1" dirty="0"/>
              <a:t>code for joining ten threads.</a:t>
            </a:r>
          </a:p>
        </p:txBody>
      </p:sp>
    </p:spTree>
    <p:extLst>
      <p:ext uri="{BB962C8B-B14F-4D97-AF65-F5344CB8AC3E}">
        <p14:creationId xmlns:p14="http://schemas.microsoft.com/office/powerpoint/2010/main" val="133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403775"/>
            <a:ext cx="8229601" cy="3147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463518" y="4779150"/>
            <a:ext cx="822328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A thread </a:t>
            </a:r>
            <a:r>
              <a:rPr lang="en-US" sz="2800" dirty="0"/>
              <a:t>switch should be much more efficient than a process switch, which </a:t>
            </a:r>
            <a:r>
              <a:rPr lang="en-US" sz="2800" dirty="0" smtClean="0"/>
              <a:t>typically requires </a:t>
            </a:r>
            <a:r>
              <a:rPr lang="en-US" sz="2800" dirty="0"/>
              <a:t>hundreds to thousands of processor cycles</a:t>
            </a:r>
            <a:r>
              <a:rPr lang="en-US" sz="2800" dirty="0" smtClean="0"/>
              <a:t>.</a:t>
            </a:r>
            <a:endParaRPr lang="en-US" sz="2800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74638"/>
            <a:ext cx="8229600" cy="563562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dirty="0" smtClean="0"/>
              <a:t>Thread Hardware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860729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Autofit/>
          </a:bodyPr>
          <a:lstStyle/>
          <a:p>
            <a:r>
              <a:rPr lang="en-US" sz="3200" b="1" dirty="0"/>
              <a:t>Overview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81000" y="1216383"/>
            <a:ext cx="838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smtClean="0"/>
              <a:t>Having </a:t>
            </a:r>
            <a:r>
              <a:rPr lang="en-US" sz="2800" dirty="0"/>
              <a:t>multiple threads running in parallel in one process is analogous to </a:t>
            </a:r>
            <a:r>
              <a:rPr lang="en-US" sz="2800" dirty="0" smtClean="0"/>
              <a:t>having multiple </a:t>
            </a:r>
            <a:r>
              <a:rPr lang="en-US" sz="2800" dirty="0"/>
              <a:t>processes running in parallel in one </a:t>
            </a:r>
            <a:r>
              <a:rPr lang="en-US" sz="2800" dirty="0" smtClean="0"/>
              <a:t>computer.</a:t>
            </a: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62" y="3016583"/>
            <a:ext cx="7630675" cy="2842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3756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November 2016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Threads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80" y="1088740"/>
            <a:ext cx="7510767" cy="4365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881590" y="5679250"/>
            <a:ext cx="73808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Single-threaded and multithreaded processes.</a:t>
            </a:r>
          </a:p>
        </p:txBody>
      </p:sp>
    </p:spTree>
    <p:extLst>
      <p:ext uri="{BB962C8B-B14F-4D97-AF65-F5344CB8AC3E}">
        <p14:creationId xmlns:p14="http://schemas.microsoft.com/office/powerpoint/2010/main" val="2814423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6</a:t>
            </a:fld>
            <a:endParaRPr lang="en-US" sz="16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72533" y="728700"/>
                <a:ext cx="8382000" cy="544764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spcAft>
                    <a:spcPts val="1200"/>
                  </a:spcAft>
                </a:pPr>
                <a:r>
                  <a:rPr lang="en-US" sz="2800" dirty="0"/>
                  <a:t>Most </a:t>
                </a:r>
                <a:r>
                  <a:rPr lang="en-US" sz="2800" dirty="0" smtClean="0"/>
                  <a:t>applications running </a:t>
                </a:r>
                <a:r>
                  <a:rPr lang="en-US" sz="2800" dirty="0"/>
                  <a:t>on modern computers are </a:t>
                </a:r>
                <a:r>
                  <a:rPr lang="en-US" sz="2800" dirty="0" smtClean="0"/>
                  <a:t>multithreaded.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An </a:t>
                </a:r>
                <a:r>
                  <a:rPr lang="en-US" sz="2800" dirty="0"/>
                  <a:t>application </a:t>
                </a:r>
                <a:r>
                  <a:rPr lang="en-US" sz="2800" dirty="0" smtClean="0"/>
                  <a:t>is </a:t>
                </a:r>
                <a:r>
                  <a:rPr lang="en-US" sz="2800" dirty="0"/>
                  <a:t>implemented as a separate process with </a:t>
                </a:r>
                <a:r>
                  <a:rPr lang="en-US" sz="2800" dirty="0" smtClean="0"/>
                  <a:t>several threads.</a:t>
                </a:r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/>
                  <a:t>Example</a:t>
                </a:r>
                <a:r>
                  <a:rPr lang="en-US" sz="2800" dirty="0" smtClean="0"/>
                  <a:t>: Web </a:t>
                </a:r>
                <a:r>
                  <a:rPr lang="en-US" sz="2800" dirty="0"/>
                  <a:t>browser </a:t>
                </a:r>
                <a:r>
                  <a:rPr lang="en-US" sz="2800" dirty="0" smtClean="0"/>
                  <a:t>has a thread displaying images or text. </a:t>
                </a:r>
                <a:r>
                  <a:rPr lang="en-US" sz="2800" dirty="0"/>
                  <a:t>A</a:t>
                </a:r>
                <a:r>
                  <a:rPr lang="en-US" sz="2800" dirty="0" smtClean="0"/>
                  <a:t>nother </a:t>
                </a:r>
                <a:r>
                  <a:rPr lang="en-US" sz="2800" dirty="0"/>
                  <a:t>thread retrieves data from </a:t>
                </a:r>
                <a:r>
                  <a:rPr lang="en-US" sz="2800" dirty="0" smtClean="0"/>
                  <a:t>network.</a:t>
                </a:r>
                <a:r>
                  <a:rPr lang="en-US" sz="28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b="1" dirty="0" smtClean="0"/>
                  <a:t>Example</a:t>
                </a:r>
                <a:r>
                  <a:rPr lang="en-US" sz="2800" dirty="0" smtClean="0"/>
                  <a:t>: Word </a:t>
                </a:r>
                <a:r>
                  <a:rPr lang="en-US" sz="2800" dirty="0"/>
                  <a:t>processor </a:t>
                </a:r>
                <a:r>
                  <a:rPr lang="en-US" sz="2800" dirty="0" smtClean="0"/>
                  <a:t>has </a:t>
                </a:r>
                <a:r>
                  <a:rPr lang="en-US" sz="2800" dirty="0"/>
                  <a:t>graphics </a:t>
                </a:r>
                <a:r>
                  <a:rPr lang="en-US" sz="2800" dirty="0" smtClean="0"/>
                  <a:t>display thread, </a:t>
                </a:r>
                <a:r>
                  <a:rPr lang="en-US" sz="2800" dirty="0"/>
                  <a:t>another </a:t>
                </a:r>
                <a:r>
                  <a:rPr lang="en-US" sz="2800" dirty="0" smtClean="0"/>
                  <a:t>responding keystrokes, </a:t>
                </a:r>
                <a:r>
                  <a:rPr lang="en-US" sz="2800" dirty="0"/>
                  <a:t>and </a:t>
                </a:r>
                <a:r>
                  <a:rPr lang="en-US" sz="2800" dirty="0" smtClean="0"/>
                  <a:t>thread performing </a:t>
                </a:r>
                <a:r>
                  <a:rPr lang="en-US" sz="2800" dirty="0"/>
                  <a:t>background </a:t>
                </a:r>
                <a:r>
                  <a:rPr lang="en-US" sz="2800" dirty="0" smtClean="0"/>
                  <a:t>spelling </a:t>
                </a:r>
                <a:r>
                  <a:rPr lang="en-US" sz="2800" dirty="0"/>
                  <a:t>and grammar </a:t>
                </a:r>
                <a:r>
                  <a:rPr lang="en-US" sz="2800" dirty="0" smtClean="0"/>
                  <a:t>checking.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/>
                        <a:ea typeface="Cambria Math"/>
                      </a:rPr>
                      <m:t>∎</m:t>
                    </m:r>
                  </m:oMath>
                </a14:m>
                <a:endParaRPr lang="en-US" sz="2800" dirty="0" smtClean="0"/>
              </a:p>
              <a:p>
                <a:pPr algn="just">
                  <a:spcAft>
                    <a:spcPts val="1200"/>
                  </a:spcAft>
                </a:pPr>
                <a:r>
                  <a:rPr lang="en-US" sz="2800" dirty="0" smtClean="0"/>
                  <a:t>CPU-intensive  applications perform </a:t>
                </a:r>
                <a:r>
                  <a:rPr lang="en-US" sz="2800" dirty="0"/>
                  <a:t>tasks in parallel</a:t>
                </a:r>
                <a:r>
                  <a:rPr lang="en-US" sz="2800" dirty="0" smtClean="0"/>
                  <a:t>  to leverage </a:t>
                </a:r>
                <a:r>
                  <a:rPr lang="en-US" sz="2800" dirty="0"/>
                  <a:t>processing capabilities on multicore </a:t>
                </a:r>
                <a:r>
                  <a:rPr lang="en-US" sz="2800" dirty="0" smtClean="0"/>
                  <a:t>systems.</a:t>
                </a:r>
                <a:endParaRPr lang="en-US" sz="28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533" y="728700"/>
                <a:ext cx="8382000" cy="5447645"/>
              </a:xfrm>
              <a:prstGeom prst="rect">
                <a:avLst/>
              </a:prstGeom>
              <a:blipFill rotWithShape="1">
                <a:blip r:embed="rId2"/>
                <a:stretch>
                  <a:fillRect l="-1455" t="-1008" r="-1527" b="-23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524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7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728700"/>
            <a:ext cx="8382000" cy="29854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b="1" dirty="0" smtClean="0"/>
              <a:t>Example</a:t>
            </a:r>
            <a:r>
              <a:rPr lang="en-US" sz="2800" dirty="0" smtClean="0"/>
              <a:t>: A web </a:t>
            </a:r>
            <a:r>
              <a:rPr lang="en-US" sz="2800" dirty="0"/>
              <a:t>server accepts concurrently </a:t>
            </a:r>
            <a:r>
              <a:rPr lang="en-US" sz="2800" dirty="0" smtClean="0"/>
              <a:t>thousands client </a:t>
            </a:r>
            <a:r>
              <a:rPr lang="en-US" sz="2800" dirty="0"/>
              <a:t>requests </a:t>
            </a:r>
            <a:r>
              <a:rPr lang="en-US" sz="2800" dirty="0" smtClean="0"/>
              <a:t>for web </a:t>
            </a:r>
            <a:r>
              <a:rPr lang="en-US" sz="2800" dirty="0"/>
              <a:t>pages, images, sound, </a:t>
            </a:r>
            <a:r>
              <a:rPr lang="en-US" sz="2800" dirty="0" smtClean="0"/>
              <a:t>etc. </a:t>
            </a:r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Single-threaded process is able </a:t>
            </a:r>
            <a:r>
              <a:rPr lang="en-US" sz="2800" dirty="0"/>
              <a:t>to service only </a:t>
            </a:r>
            <a:r>
              <a:rPr lang="en-US" sz="2800" dirty="0" smtClean="0"/>
              <a:t>one client </a:t>
            </a:r>
            <a:r>
              <a:rPr lang="en-US" sz="2800" dirty="0"/>
              <a:t>at a </a:t>
            </a:r>
            <a:r>
              <a:rPr lang="en-US" sz="2800" dirty="0" smtClean="0"/>
              <a:t>time. Client will wait long </a:t>
            </a:r>
            <a:r>
              <a:rPr lang="en-US" sz="2800" dirty="0"/>
              <a:t>time for </a:t>
            </a:r>
            <a:r>
              <a:rPr lang="en-US" sz="2800" dirty="0" smtClean="0"/>
              <a:t>service.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Upon request the server creates </a:t>
            </a:r>
            <a:r>
              <a:rPr lang="en-US" sz="2800" dirty="0"/>
              <a:t>a </a:t>
            </a:r>
            <a:r>
              <a:rPr lang="en-US" sz="2800" dirty="0" smtClean="0"/>
              <a:t>separate, time and resource consuming process. A huge overhead.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881590" y="3834045"/>
            <a:ext cx="7335815" cy="2430270"/>
            <a:chOff x="881590" y="3834045"/>
            <a:chExt cx="7335815" cy="2430270"/>
          </a:xfrm>
        </p:grpSpPr>
        <p:grpSp>
          <p:nvGrpSpPr>
            <p:cNvPr id="2" name="Group 1"/>
            <p:cNvGrpSpPr/>
            <p:nvPr/>
          </p:nvGrpSpPr>
          <p:grpSpPr>
            <a:xfrm>
              <a:off x="881590" y="3834045"/>
              <a:ext cx="7335815" cy="1840067"/>
              <a:chOff x="656564" y="4284095"/>
              <a:chExt cx="7335815" cy="1840067"/>
            </a:xfrm>
          </p:grpSpPr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6564" y="4284095"/>
                <a:ext cx="7335815" cy="18400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" name="Picture 3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31740" y="5405877"/>
                <a:ext cx="1935215" cy="718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0" name="TextBox 9"/>
            <p:cNvSpPr txBox="1"/>
            <p:nvPr/>
          </p:nvSpPr>
          <p:spPr>
            <a:xfrm>
              <a:off x="1646675" y="5741095"/>
              <a:ext cx="580564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Multithreaded server architecture.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8970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8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932522"/>
            <a:ext cx="838200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en-US" sz="2800" dirty="0" smtClean="0"/>
              <a:t>Most today’s </a:t>
            </a:r>
            <a:r>
              <a:rPr lang="en-US" sz="2800" b="1" dirty="0" smtClean="0"/>
              <a:t>OS </a:t>
            </a:r>
            <a:r>
              <a:rPr lang="en-US" sz="2800" b="1" dirty="0"/>
              <a:t>kernels </a:t>
            </a:r>
            <a:r>
              <a:rPr lang="en-US" sz="2800" dirty="0"/>
              <a:t>are </a:t>
            </a:r>
            <a:r>
              <a:rPr lang="en-US" sz="2800" dirty="0" smtClean="0"/>
              <a:t>multithreaded</a:t>
            </a:r>
            <a:r>
              <a:rPr lang="en-US" sz="2800" dirty="0"/>
              <a:t>. </a:t>
            </a:r>
            <a:r>
              <a:rPr lang="en-US" sz="2800" dirty="0" smtClean="0"/>
              <a:t>Each </a:t>
            </a:r>
            <a:r>
              <a:rPr lang="en-US" sz="2800" dirty="0"/>
              <a:t>thread performs a specific task, </a:t>
            </a:r>
            <a:r>
              <a:rPr lang="en-US" sz="2800" dirty="0" smtClean="0"/>
              <a:t>such as </a:t>
            </a:r>
            <a:r>
              <a:rPr lang="en-US" sz="2800" dirty="0"/>
              <a:t>managing devices, managing memory, or interrupt handling.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/>
              <a:t>The benefits of multithreaded programming </a:t>
            </a:r>
            <a:r>
              <a:rPr lang="en-US" sz="2800" dirty="0" smtClean="0"/>
              <a:t>are:</a:t>
            </a:r>
            <a:endParaRPr lang="en-US" sz="2800" dirty="0"/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Responsiveness to user</a:t>
            </a:r>
            <a:r>
              <a:rPr lang="en-US" sz="2800" dirty="0" smtClean="0"/>
              <a:t>. For instance, </a:t>
            </a:r>
            <a:r>
              <a:rPr lang="en-US" sz="2800" dirty="0"/>
              <a:t>when </a:t>
            </a:r>
            <a:r>
              <a:rPr lang="en-US" sz="2800" dirty="0" smtClean="0"/>
              <a:t>user </a:t>
            </a:r>
            <a:r>
              <a:rPr lang="en-US" sz="2800" dirty="0"/>
              <a:t>clicks </a:t>
            </a:r>
            <a:r>
              <a:rPr lang="en-US" sz="2800" dirty="0" smtClean="0"/>
              <a:t>button triggering execution of time-consuming task. </a:t>
            </a:r>
          </a:p>
          <a:p>
            <a:pPr algn="just">
              <a:spcAft>
                <a:spcPts val="1200"/>
              </a:spcAft>
            </a:pPr>
            <a:r>
              <a:rPr lang="en-US" sz="2800" b="1" dirty="0" smtClean="0"/>
              <a:t>Resource </a:t>
            </a:r>
            <a:r>
              <a:rPr lang="en-US" sz="2800" b="1" dirty="0"/>
              <a:t>sharing</a:t>
            </a:r>
            <a:r>
              <a:rPr lang="en-US" sz="2800" dirty="0"/>
              <a:t>. Processes </a:t>
            </a:r>
            <a:r>
              <a:rPr lang="en-US" sz="2800" dirty="0" smtClean="0"/>
              <a:t>share </a:t>
            </a:r>
            <a:r>
              <a:rPr lang="en-US" sz="2800" dirty="0"/>
              <a:t>resources </a:t>
            </a:r>
            <a:r>
              <a:rPr lang="en-US" sz="2800" dirty="0" smtClean="0"/>
              <a:t>by </a:t>
            </a:r>
            <a:r>
              <a:rPr lang="en-US" sz="2800" dirty="0"/>
              <a:t>shared memory and message </a:t>
            </a:r>
            <a:r>
              <a:rPr lang="en-US" sz="2800" dirty="0" smtClean="0"/>
              <a:t>passing, handled by programmer</a:t>
            </a:r>
            <a:r>
              <a:rPr lang="en-US" sz="2800" dirty="0"/>
              <a:t>. </a:t>
            </a:r>
            <a:endParaRPr lang="en-US" sz="2800" dirty="0" smtClean="0"/>
          </a:p>
          <a:p>
            <a:pPr algn="just">
              <a:spcAft>
                <a:spcPts val="1200"/>
              </a:spcAft>
            </a:pPr>
            <a:r>
              <a:rPr lang="en-US" sz="2800" dirty="0" smtClean="0"/>
              <a:t>Threads </a:t>
            </a:r>
            <a:r>
              <a:rPr lang="en-US" sz="2800" dirty="0"/>
              <a:t>share </a:t>
            </a:r>
            <a:r>
              <a:rPr lang="en-US" sz="2800" dirty="0" smtClean="0"/>
              <a:t>automatically memory </a:t>
            </a:r>
            <a:r>
              <a:rPr lang="en-US" sz="2800" dirty="0"/>
              <a:t>and </a:t>
            </a:r>
            <a:r>
              <a:rPr lang="en-US" sz="2800" dirty="0" smtClean="0"/>
              <a:t>resources </a:t>
            </a:r>
            <a:r>
              <a:rPr lang="en-US" sz="2800" dirty="0"/>
              <a:t>of the process to which they </a:t>
            </a:r>
            <a:r>
              <a:rPr lang="en-US" sz="2800" dirty="0" smtClean="0"/>
              <a:t>belong.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42980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z="1600" smtClean="0"/>
              <a:t>November 2016</a:t>
            </a:r>
            <a:endParaRPr lang="en-US" sz="1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600" smtClean="0"/>
              <a:t>Threads</a:t>
            </a:r>
            <a:endParaRPr lang="en-US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z="1600" smtClean="0"/>
              <a:pPr/>
              <a:t>9</a:t>
            </a:fld>
            <a:endParaRPr lang="en-US" sz="1600" dirty="0"/>
          </a:p>
        </p:txBody>
      </p:sp>
      <p:sp>
        <p:nvSpPr>
          <p:cNvPr id="8" name="Rectangle 7"/>
          <p:cNvSpPr/>
          <p:nvPr/>
        </p:nvSpPr>
        <p:spPr>
          <a:xfrm>
            <a:off x="372533" y="1223755"/>
            <a:ext cx="8382000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2400"/>
              </a:spcAft>
            </a:pPr>
            <a:r>
              <a:rPr lang="en-US" sz="2800" b="1" dirty="0" smtClean="0"/>
              <a:t>Economy</a:t>
            </a:r>
            <a:r>
              <a:rPr lang="en-US" sz="2800" dirty="0" smtClean="0"/>
              <a:t>. Allocating </a:t>
            </a:r>
            <a:r>
              <a:rPr lang="en-US" sz="2800" dirty="0"/>
              <a:t>memory and resources for process creation is </a:t>
            </a:r>
            <a:r>
              <a:rPr lang="en-US" sz="2800" dirty="0" smtClean="0"/>
              <a:t>costly.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X30 slower process creation than thread</a:t>
            </a:r>
            <a:r>
              <a:rPr lang="en-US" sz="2800" dirty="0"/>
              <a:t>, </a:t>
            </a:r>
            <a:r>
              <a:rPr lang="en-US" sz="2800" dirty="0" smtClean="0"/>
              <a:t>X5 slower context </a:t>
            </a:r>
            <a:r>
              <a:rPr lang="en-US" sz="2800" dirty="0"/>
              <a:t>switching </a:t>
            </a:r>
            <a:r>
              <a:rPr lang="en-US" sz="2800" dirty="0" smtClean="0"/>
              <a:t>(</a:t>
            </a:r>
            <a:r>
              <a:rPr lang="en-US" sz="2800" b="1" dirty="0" smtClean="0"/>
              <a:t>Solaris</a:t>
            </a:r>
            <a:r>
              <a:rPr lang="en-US" sz="2800" dirty="0" smtClean="0"/>
              <a:t>).</a:t>
            </a:r>
            <a:endParaRPr lang="en-US" sz="2800" dirty="0"/>
          </a:p>
          <a:p>
            <a:pPr algn="just">
              <a:spcAft>
                <a:spcPts val="2400"/>
              </a:spcAft>
            </a:pPr>
            <a:r>
              <a:rPr lang="en-US" sz="2800" b="1" dirty="0" smtClean="0"/>
              <a:t>Scalability</a:t>
            </a:r>
            <a:r>
              <a:rPr lang="en-US" sz="2800" b="1" dirty="0"/>
              <a:t>. </a:t>
            </a:r>
            <a:r>
              <a:rPr lang="en-US" sz="2800" dirty="0" smtClean="0"/>
              <a:t>Benefits are greater </a:t>
            </a:r>
            <a:r>
              <a:rPr lang="en-US" sz="2800" dirty="0"/>
              <a:t>in </a:t>
            </a:r>
            <a:r>
              <a:rPr lang="en-US" sz="2800" dirty="0" smtClean="0"/>
              <a:t>multiprocessor, </a:t>
            </a:r>
            <a:r>
              <a:rPr lang="en-US" sz="2800" dirty="0"/>
              <a:t>where threads </a:t>
            </a:r>
            <a:r>
              <a:rPr lang="en-US" sz="2800" dirty="0" smtClean="0"/>
              <a:t>run </a:t>
            </a:r>
            <a:r>
              <a:rPr lang="en-US" sz="2800" dirty="0"/>
              <a:t>in </a:t>
            </a:r>
            <a:r>
              <a:rPr lang="en-US" sz="2800" dirty="0" smtClean="0"/>
              <a:t>parallel on </a:t>
            </a:r>
            <a:r>
              <a:rPr lang="en-US" sz="2800" dirty="0"/>
              <a:t>different </a:t>
            </a:r>
            <a:r>
              <a:rPr lang="en-US" sz="2800" dirty="0" smtClean="0"/>
              <a:t>cores.</a:t>
            </a:r>
          </a:p>
          <a:p>
            <a:pPr algn="just">
              <a:spcAft>
                <a:spcPts val="2400"/>
              </a:spcAft>
            </a:pPr>
            <a:r>
              <a:rPr lang="en-US" sz="2800" dirty="0" smtClean="0"/>
              <a:t>Single-threaded </a:t>
            </a:r>
            <a:r>
              <a:rPr lang="en-US" sz="2800" dirty="0"/>
              <a:t>process can run on </a:t>
            </a:r>
            <a:r>
              <a:rPr lang="en-US" sz="2800" dirty="0" smtClean="0"/>
              <a:t>only one </a:t>
            </a:r>
            <a:r>
              <a:rPr lang="en-US" sz="2800" dirty="0"/>
              <a:t>processor, regardless how many are available. 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5056394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7510</TotalTime>
  <Words>1388</Words>
  <Application>Microsoft Office PowerPoint</Application>
  <PresentationFormat>On-screen Show (4:3)</PresentationFormat>
  <Paragraphs>164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Threads</vt:lpstr>
      <vt:lpstr>PowerPoint Presentation</vt:lpstr>
      <vt:lpstr>PowerPoint Presentation</vt:lpstr>
      <vt:lpstr>Overview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Wimer</dc:creator>
  <cp:lastModifiedBy>ENG</cp:lastModifiedBy>
  <cp:revision>307</cp:revision>
  <cp:lastPrinted>2016-10-11T08:32:29Z</cp:lastPrinted>
  <dcterms:created xsi:type="dcterms:W3CDTF">2006-08-16T00:00:00Z</dcterms:created>
  <dcterms:modified xsi:type="dcterms:W3CDTF">2017-01-23T04:51:25Z</dcterms:modified>
</cp:coreProperties>
</file>