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50" r:id="rId10"/>
    <p:sldId id="349" r:id="rId11"/>
    <p:sldId id="359" r:id="rId12"/>
    <p:sldId id="351" r:id="rId13"/>
    <p:sldId id="352" r:id="rId14"/>
    <p:sldId id="354" r:id="rId15"/>
    <p:sldId id="355" r:id="rId16"/>
    <p:sldId id="357" r:id="rId17"/>
    <p:sldId id="356" r:id="rId18"/>
    <p:sldId id="358" r:id="rId19"/>
    <p:sldId id="361" r:id="rId20"/>
    <p:sldId id="362" r:id="rId21"/>
    <p:sldId id="364" r:id="rId22"/>
    <p:sldId id="365" r:id="rId23"/>
    <p:sldId id="366" r:id="rId24"/>
    <p:sldId id="370" r:id="rId25"/>
    <p:sldId id="376" r:id="rId26"/>
    <p:sldId id="375" r:id="rId27"/>
    <p:sldId id="377" r:id="rId28"/>
    <p:sldId id="378" r:id="rId29"/>
    <p:sldId id="379" r:id="rId30"/>
    <p:sldId id="381" r:id="rId31"/>
    <p:sldId id="382" r:id="rId32"/>
    <p:sldId id="383" r:id="rId33"/>
    <p:sldId id="391" r:id="rId34"/>
    <p:sldId id="392" r:id="rId35"/>
    <p:sldId id="393" r:id="rId36"/>
    <p:sldId id="390" r:id="rId37"/>
    <p:sldId id="394" r:id="rId38"/>
    <p:sldId id="395" r:id="rId39"/>
    <p:sldId id="396" r:id="rId40"/>
    <p:sldId id="397" r:id="rId41"/>
    <p:sldId id="398" r:id="rId42"/>
    <p:sldId id="399" r:id="rId43"/>
    <p:sldId id="384" r:id="rId44"/>
    <p:sldId id="385" r:id="rId45"/>
    <p:sldId id="387" r:id="rId46"/>
    <p:sldId id="386" r:id="rId47"/>
    <p:sldId id="388" r:id="rId48"/>
    <p:sldId id="400" r:id="rId49"/>
    <p:sldId id="401" r:id="rId50"/>
    <p:sldId id="402" r:id="rId51"/>
    <p:sldId id="403" r:id="rId5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50" autoAdjust="0"/>
    <p:restoredTop sz="94660"/>
  </p:normalViewPr>
  <p:slideViewPr>
    <p:cSldViewPr>
      <p:cViewPr>
        <p:scale>
          <a:sx n="75" d="100"/>
          <a:sy n="75" d="100"/>
        </p:scale>
        <p:origin x="-266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Process Synchronization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protocol should satisfy: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Mutual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exclusion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Only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executing in its critical </a:t>
                </a:r>
                <a:r>
                  <a:rPr lang="en-US" sz="2800" dirty="0" smtClean="0"/>
                  <a:t>section.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Progression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Decision </a:t>
                </a:r>
                <a:r>
                  <a:rPr lang="en-US" sz="2800" dirty="0"/>
                  <a:t>which </a:t>
                </a:r>
                <a:r>
                  <a:rPr lang="en-US" sz="2800" dirty="0" smtClean="0"/>
                  <a:t>enters </a:t>
                </a:r>
                <a:r>
                  <a:rPr lang="en-US" sz="2800" dirty="0"/>
                  <a:t>its critical section next </a:t>
                </a:r>
                <a:r>
                  <a:rPr lang="en-US" sz="2800" dirty="0" smtClean="0"/>
                  <a:t>is only from these </a:t>
                </a:r>
                <a:r>
                  <a:rPr lang="en-US" sz="2800" b="1" dirty="0" smtClean="0"/>
                  <a:t>not</a:t>
                </a:r>
                <a:r>
                  <a:rPr lang="en-US" sz="2800" dirty="0" smtClean="0"/>
                  <a:t> in </a:t>
                </a:r>
                <a:r>
                  <a:rPr lang="en-US" sz="2800" dirty="0"/>
                  <a:t>their </a:t>
                </a:r>
                <a:r>
                  <a:rPr lang="en-US" sz="2800" b="1" dirty="0"/>
                  <a:t>remainder </a:t>
                </a:r>
                <a:r>
                  <a:rPr lang="en-US" sz="2800" b="1" dirty="0" smtClean="0"/>
                  <a:t>sections. </a:t>
                </a:r>
                <a:r>
                  <a:rPr lang="en-US" sz="2800" dirty="0" smtClean="0"/>
                  <a:t>Selection cannot be </a:t>
                </a:r>
                <a:r>
                  <a:rPr lang="en-US" sz="2800" dirty="0"/>
                  <a:t>postponed indefinitely.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Bounded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waiting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Limit the </a:t>
                </a:r>
                <a:r>
                  <a:rPr lang="en-US" sz="2800" dirty="0"/>
                  <a:t>number of </a:t>
                </a:r>
                <a:r>
                  <a:rPr lang="en-US" sz="2800" dirty="0" smtClean="0"/>
                  <a:t>times other </a:t>
                </a:r>
                <a:r>
                  <a:rPr lang="en-US" sz="2800" dirty="0"/>
                  <a:t>processes </a:t>
                </a:r>
                <a:r>
                  <a:rPr lang="en-US" sz="2800" dirty="0" smtClean="0"/>
                  <a:t>enter critical </a:t>
                </a:r>
                <a:r>
                  <a:rPr lang="en-US" sz="2800" dirty="0"/>
                  <a:t>sections </a:t>
                </a:r>
                <a:r>
                  <a:rPr lang="en-US" sz="2800" b="1" dirty="0"/>
                  <a:t>after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process requested to </a:t>
                </a:r>
                <a:r>
                  <a:rPr lang="en-US" sz="2800" dirty="0"/>
                  <a:t>enter its critical section </a:t>
                </a:r>
                <a:r>
                  <a:rPr lang="en-US" sz="2800" dirty="0" smtClean="0"/>
                  <a:t>and </a:t>
                </a:r>
                <a:r>
                  <a:rPr lang="en-US" sz="2800" b="1" dirty="0" smtClean="0"/>
                  <a:t>before</a:t>
                </a:r>
                <a:r>
                  <a:rPr lang="en-US" sz="2800" dirty="0" smtClean="0"/>
                  <a:t> it is granted.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</a:t>
                </a:r>
                <a:r>
                  <a:rPr lang="en-US" sz="2800" b="1" dirty="0"/>
                  <a:t>kernel code</a:t>
                </a:r>
                <a:r>
                  <a:rPr lang="en-US" sz="2800" dirty="0"/>
                  <a:t> is subject to race conditions.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6" y="1319665"/>
            <a:ext cx="8490944" cy="417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Mutual exclusion using critical </a:t>
            </a:r>
            <a:r>
              <a:rPr lang="en-US" sz="2800" b="1" dirty="0" smtClean="0"/>
              <a:t>regions.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Kernel data structure maintaining list of open files, modified when new file is opened or closed.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two processes open files simultaneously, the separate updates could result in a race condition.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Similarly, data structures of memory allocation, process lists, and interrupt handling, subject to race conditions.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Two approaches are used to handle critical sections in OS: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preemptive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and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non-preemptive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kernels.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 smtClean="0"/>
                  <a:t>preemptive</a:t>
                </a:r>
                <a:r>
                  <a:rPr lang="en-US" sz="2800" dirty="0" smtClean="0"/>
                  <a:t> kernel allows a process to be preempted while it is running in kernel mode.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7901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/>
              <a:t>non-preemptive</a:t>
            </a:r>
            <a:r>
              <a:rPr lang="en-US" sz="2800" dirty="0" smtClean="0"/>
              <a:t> kernel-mode process runs until it exits kernel-mode, blocks, or voluntarily yields control of the CPU.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non-preemptive kernel </a:t>
            </a:r>
            <a:r>
              <a:rPr lang="en-US" sz="2800" dirty="0"/>
              <a:t>is race conditions </a:t>
            </a:r>
            <a:r>
              <a:rPr lang="en-US" sz="2800" dirty="0" smtClean="0"/>
              <a:t>free, only one process is active in the kernel at a time.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Preemptive kernels must be carefully designed to ensure that shared kernel data are free from race conditions.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Why a preemptive kernel is favored?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more responsive, since a kernel-mode process will not run for an arbitrarily long period</a:t>
            </a:r>
            <a:r>
              <a:rPr lang="en-US" sz="2800" dirty="0"/>
              <a:t>. </a:t>
            </a:r>
            <a:r>
              <a:rPr lang="en-US" sz="2800" dirty="0" smtClean="0"/>
              <a:t>Suitable </a:t>
            </a:r>
            <a:r>
              <a:rPr lang="en-US" sz="2800" dirty="0"/>
              <a:t>for real-time </a:t>
            </a:r>
            <a:r>
              <a:rPr lang="en-US" sz="2800" dirty="0" smtClean="0"/>
              <a:t>programming.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SW-based </a:t>
            </a:r>
            <a:r>
              <a:rPr lang="en-US" sz="2800" dirty="0"/>
              <a:t>solution to the </a:t>
            </a:r>
            <a:r>
              <a:rPr lang="en-US" sz="2800" dirty="0" smtClean="0"/>
              <a:t>critical-section problem is </a:t>
            </a:r>
            <a:r>
              <a:rPr lang="en-US" sz="2800" b="1" dirty="0" smtClean="0"/>
              <a:t>Peterson’s solution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</a:t>
            </a:r>
            <a:r>
              <a:rPr lang="en-US" sz="2800" dirty="0"/>
              <a:t>restricted to two processes </a:t>
            </a:r>
            <a:r>
              <a:rPr lang="en-US" sz="2800" dirty="0" smtClean="0"/>
              <a:t>alternating execution of their </a:t>
            </a:r>
            <a:r>
              <a:rPr lang="en-US" sz="2800" dirty="0"/>
              <a:t>critical </a:t>
            </a:r>
            <a:r>
              <a:rPr lang="en-US" sz="2800" dirty="0" smtClean="0"/>
              <a:t>and </a:t>
            </a:r>
            <a:r>
              <a:rPr lang="en-US" sz="2800" dirty="0"/>
              <a:t>remainder sections.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illustrates </a:t>
            </a:r>
            <a:r>
              <a:rPr lang="en-US" sz="2800" dirty="0" smtClean="0"/>
              <a:t>the </a:t>
            </a:r>
            <a:r>
              <a:rPr lang="en-US" sz="2800" dirty="0"/>
              <a:t>complexities </a:t>
            </a:r>
            <a:r>
              <a:rPr lang="en-US" sz="2800" dirty="0" smtClean="0"/>
              <a:t>in </a:t>
            </a:r>
            <a:r>
              <a:rPr lang="en-US" sz="2800" dirty="0"/>
              <a:t>designing </a:t>
            </a:r>
            <a:r>
              <a:rPr lang="en-US" sz="2800" dirty="0" smtClean="0"/>
              <a:t>SW addressing mutual </a:t>
            </a:r>
            <a:r>
              <a:rPr lang="en-US" sz="2800" dirty="0"/>
              <a:t>exclusion, progress, and bounded waiting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No correctness is guaranteed for </a:t>
            </a:r>
            <a:r>
              <a:rPr lang="en-US" sz="2800" dirty="0"/>
              <a:t>modern computer </a:t>
            </a:r>
            <a:r>
              <a:rPr lang="en-US" sz="2800" dirty="0" smtClean="0"/>
              <a:t>architectures, because </a:t>
            </a:r>
            <a:r>
              <a:rPr lang="en-US" sz="2800" dirty="0"/>
              <a:t>of </a:t>
            </a:r>
            <a:r>
              <a:rPr lang="en-US" sz="2800" dirty="0" smtClean="0"/>
              <a:t>how they perform </a:t>
            </a:r>
            <a:r>
              <a:rPr lang="en-US" sz="2800" dirty="0"/>
              <a:t>basic machine-language </a:t>
            </a:r>
            <a:r>
              <a:rPr lang="en-US" sz="2800" dirty="0" smtClean="0"/>
              <a:t>instructions.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Peterson’s Solution</a:t>
            </a:r>
          </a:p>
        </p:txBody>
      </p:sp>
    </p:spTree>
    <p:extLst>
      <p:ext uri="{BB962C8B-B14F-4D97-AF65-F5344CB8AC3E}">
        <p14:creationId xmlns:p14="http://schemas.microsoft.com/office/powerpoint/2010/main" val="31747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788949"/>
                <a:ext cx="8382000" cy="5205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two processes </a:t>
                </a:r>
                <a:r>
                  <a:rPr lang="en-US" sz="2800" dirty="0" smtClean="0"/>
                  <a:t>share </a:t>
                </a:r>
                <a:r>
                  <a:rPr lang="en-US" sz="2800" dirty="0"/>
                  <a:t>two data items</a:t>
                </a:r>
                <a:r>
                  <a:rPr lang="en-US" sz="2800" dirty="0" smtClean="0"/>
                  <a:t>:</a:t>
                </a:r>
              </a:p>
              <a:p>
                <a:pPr algn="just">
                  <a:spcAft>
                    <a:spcPts val="1200"/>
                  </a:spcAft>
                </a:pP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turn</m:t>
                    </m:r>
                    <m:r>
                      <a:rPr lang="en-US" sz="2800" b="0" i="0" smtClean="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/>
                  <a:t>allowed to execute in its critical section.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 smtClean="0"/>
                  <a:t> indicates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ready to </a:t>
                </a:r>
                <a:r>
                  <a:rPr lang="en-US" sz="2800" dirty="0" smtClean="0"/>
                  <a:t>enter its </a:t>
                </a:r>
                <a:r>
                  <a:rPr lang="en-US" sz="2800" dirty="0"/>
                  <a:t>critical </a:t>
                </a:r>
                <a:r>
                  <a:rPr lang="en-US" sz="2800" dirty="0" smtClean="0"/>
                  <a:t>section.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enter the critical 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first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/>
                  <a:t> , </a:t>
                </a:r>
                <a:r>
                  <a:rPr lang="en-US" sz="2800" dirty="0" smtClean="0"/>
                  <a:t>asserting </a:t>
                </a:r>
                <a:r>
                  <a:rPr lang="en-US" sz="2800" dirty="0"/>
                  <a:t>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wishes to </a:t>
                </a:r>
                <a:r>
                  <a:rPr lang="en-US" sz="2800" dirty="0"/>
                  <a:t>enter the critical section, it can do </a:t>
                </a:r>
                <a:r>
                  <a:rPr lang="en-US" sz="2800" dirty="0" smtClean="0"/>
                  <a:t>so.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88949"/>
                <a:ext cx="8382000" cy="5205336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54" r="-1455" b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63055"/>
            <a:ext cx="3343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1" y="728700"/>
            <a:ext cx="5928079" cy="475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590" y="5679250"/>
                <a:ext cx="7380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The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in Peterson’s </a:t>
                </a:r>
                <a:r>
                  <a:rPr lang="en-US" sz="2800" b="1" dirty="0" smtClean="0"/>
                  <a:t>solution.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5679250"/>
                <a:ext cx="738081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07736" y="3122934"/>
            <a:ext cx="2024189" cy="540060"/>
            <a:chOff x="6507214" y="3668570"/>
            <a:chExt cx="2024189" cy="540060"/>
          </a:xfrm>
        </p:grpSpPr>
        <p:sp>
          <p:nvSpPr>
            <p:cNvPr id="5" name="Rectangular Callout 4"/>
            <p:cNvSpPr/>
            <p:nvPr/>
          </p:nvSpPr>
          <p:spPr>
            <a:xfrm>
              <a:off x="6507214" y="3668570"/>
              <a:ext cx="2024187" cy="540060"/>
            </a:xfrm>
            <a:prstGeom prst="wedgeRectCallout">
              <a:avLst>
                <a:gd name="adj1" fmla="val 20849"/>
                <a:gd name="adj2" fmla="val -165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7215" y="3707767"/>
              <a:ext cx="2024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null statement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1556" y="1673805"/>
            <a:ext cx="1125125" cy="870429"/>
            <a:chOff x="6507214" y="3668569"/>
            <a:chExt cx="1125125" cy="870429"/>
          </a:xfrm>
        </p:grpSpPr>
        <p:sp>
          <p:nvSpPr>
            <p:cNvPr id="11" name="Rectangular Callout 10"/>
            <p:cNvSpPr/>
            <p:nvPr/>
          </p:nvSpPr>
          <p:spPr>
            <a:xfrm>
              <a:off x="6507214" y="3668569"/>
              <a:ext cx="1125125" cy="870429"/>
            </a:xfrm>
            <a:prstGeom prst="wedgeRectCallout">
              <a:avLst>
                <a:gd name="adj1" fmla="val 108892"/>
                <a:gd name="adj2" fmla="val -2261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07215" y="3707767"/>
              <a:ext cx="1125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entry section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30236" y="4149080"/>
            <a:ext cx="1732174" cy="540060"/>
            <a:chOff x="6507215" y="3668570"/>
            <a:chExt cx="1732174" cy="540060"/>
          </a:xfrm>
        </p:grpSpPr>
        <p:sp>
          <p:nvSpPr>
            <p:cNvPr id="14" name="Rectangular Callout 13"/>
            <p:cNvSpPr/>
            <p:nvPr/>
          </p:nvSpPr>
          <p:spPr>
            <a:xfrm>
              <a:off x="6507215" y="3668570"/>
              <a:ext cx="1732174" cy="540060"/>
            </a:xfrm>
            <a:prstGeom prst="wedgeRectCallout">
              <a:avLst>
                <a:gd name="adj1" fmla="val -119396"/>
                <a:gd name="adj2" fmla="val -9740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7215" y="3707767"/>
              <a:ext cx="1732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exit section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03695"/>
                <a:ext cx="8382000" cy="462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try to enter at the </a:t>
                </a:r>
                <a:r>
                  <a:rPr lang="en-US" sz="2800" dirty="0" smtClean="0"/>
                  <a:t>same time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turn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sets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/>
                  <a:t> at roughly the same </a:t>
                </a:r>
                <a:r>
                  <a:rPr lang="en-US" sz="2800" dirty="0" smtClean="0"/>
                  <a:t>time.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One will last, the other is overwritten </a:t>
                </a:r>
                <a:r>
                  <a:rPr lang="en-US" sz="2800" dirty="0"/>
                  <a:t>immediately.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eventual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turn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determines which </a:t>
                </a:r>
                <a:r>
                  <a:rPr lang="en-US" sz="2800" dirty="0" smtClean="0"/>
                  <a:t>processes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allowed to </a:t>
                </a:r>
                <a:r>
                  <a:rPr lang="en-US" sz="2800" dirty="0"/>
                  <a:t>enter its critical section first.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Need </a:t>
                </a:r>
                <a:r>
                  <a:rPr lang="en-US" sz="2800" dirty="0"/>
                  <a:t>to show </a:t>
                </a:r>
                <a:r>
                  <a:rPr lang="en-US" sz="2800" dirty="0" smtClean="0"/>
                  <a:t>that the protocol adheres </a:t>
                </a:r>
                <a:r>
                  <a:rPr lang="en-US" sz="2800" b="1" dirty="0" smtClean="0"/>
                  <a:t>mutual exclusion</a:t>
                </a:r>
                <a:r>
                  <a:rPr lang="en-US" sz="2800" dirty="0" smtClean="0"/>
                  <a:t>, </a:t>
                </a:r>
                <a:r>
                  <a:rPr lang="en-US" sz="2800" b="1" dirty="0" smtClean="0"/>
                  <a:t>progression</a:t>
                </a:r>
                <a:r>
                  <a:rPr lang="en-US" sz="2800" dirty="0" smtClean="0"/>
                  <a:t> and </a:t>
                </a:r>
                <a:r>
                  <a:rPr lang="en-US" sz="2800" b="1" dirty="0" smtClean="0"/>
                  <a:t>bounded-waiting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Mutual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exclusion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enters its critical section only if 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false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03695"/>
                <a:ext cx="8382000" cy="462056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87" r="-1455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638690"/>
                <a:ext cx="8382000" cy="5517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Since it is impossible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 smtClean="0"/>
                  <a:t> togather, </a:t>
                </a:r>
                <a:r>
                  <a:rPr lang="en-US" sz="2800" dirty="0"/>
                  <a:t>if both </a:t>
                </a:r>
                <a:r>
                  <a:rPr lang="en-US" sz="2800" dirty="0" smtClean="0"/>
                  <a:t>are in </a:t>
                </a:r>
                <a:r>
                  <a:rPr lang="en-US" sz="2800" dirty="0"/>
                  <a:t>critical sections at the same </a:t>
                </a:r>
                <a:r>
                  <a:rPr lang="en-US" sz="2800" dirty="0" smtClean="0"/>
                  <a:t>time, there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false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false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Both being in critical </a:t>
                </a:r>
                <a:r>
                  <a:rPr lang="en-US" sz="2800" dirty="0"/>
                  <a:t>sections at the same </a:t>
                </a:r>
                <a:r>
                  <a:rPr lang="en-US" sz="2800" dirty="0" smtClean="0"/>
                  <a:t>time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 smtClean="0"/>
                  <a:t>, a contradiction.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Progression and bounded waiting</a:t>
                </a:r>
                <a:r>
                  <a:rPr lang="en-US" sz="2800" dirty="0" smtClean="0"/>
                  <a:t>: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prevented from entering critical </a:t>
                </a:r>
                <a:r>
                  <a:rPr lang="en-US" sz="2800" dirty="0"/>
                  <a:t>section only if it is stuck in the while loop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Let us consider </a:t>
                </a:r>
                <a:r>
                  <a:rPr lang="en-US" sz="2800" dirty="0" smtClean="0"/>
                  <a:t>the various stages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can be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not ready to enter the critical section,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false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can enter its critical section.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38690"/>
                <a:ext cx="8382000" cy="551702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994" r="-1455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804082"/>
                <a:ext cx="8382000" cy="5190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has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is also executing in its </a:t>
                </a:r>
                <a:r>
                  <a:rPr lang="en-US" sz="2800" dirty="0" smtClean="0"/>
                  <a:t>while statement</a:t>
                </a:r>
                <a:r>
                  <a:rPr lang="en-US" sz="2800" dirty="0"/>
                  <a:t>, then 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will </a:t>
                </a:r>
                <a:r>
                  <a:rPr lang="en-US" sz="2800" dirty="0" smtClean="0"/>
                  <a:t>enter the </a:t>
                </a:r>
                <a:r>
                  <a:rPr lang="en-US" sz="2800" dirty="0"/>
                  <a:t>critical section.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enters critical section </a:t>
                </a:r>
                <a:r>
                  <a:rPr lang="en-US" sz="2800" dirty="0"/>
                  <a:t>(</a:t>
                </a:r>
                <a:r>
                  <a:rPr lang="en-US" sz="2800" b="1" dirty="0" smtClean="0"/>
                  <a:t>progression</a:t>
                </a:r>
                <a:r>
                  <a:rPr lang="en-US" sz="2800" dirty="0" smtClean="0"/>
                  <a:t>) 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exits its critical section, it will reset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false</m:t>
                    </m:r>
                  </m:oMath>
                </a14:m>
                <a:r>
                  <a:rPr lang="en-US" sz="2800" dirty="0"/>
                  <a:t> , allowing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to enter </a:t>
                </a:r>
                <a:r>
                  <a:rPr lang="en-US" sz="2800" dirty="0"/>
                  <a:t>its critical </a:t>
                </a:r>
                <a:r>
                  <a:rPr lang="en-US" sz="2800" dirty="0" smtClean="0"/>
                  <a:t>section.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flag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j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true</m:t>
                    </m:r>
                  </m:oMath>
                </a14:m>
                <a:r>
                  <a:rPr lang="en-US" sz="2800" dirty="0" smtClean="0"/>
                  <a:t> again, </a:t>
                </a:r>
                <a:r>
                  <a:rPr lang="en-US" sz="2800" dirty="0"/>
                  <a:t>it must also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turn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i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Thus,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does not change the value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turn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 the while loop,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will enter the critical section (</a:t>
                </a:r>
                <a:r>
                  <a:rPr lang="en-US" sz="2800" b="1" dirty="0"/>
                  <a:t>progress</a:t>
                </a:r>
                <a:r>
                  <a:rPr lang="en-US" sz="2800" dirty="0"/>
                  <a:t>) after at most one entry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:r>
                  <a:rPr lang="en-US" sz="2800" b="1" dirty="0"/>
                  <a:t>bounded waiting</a:t>
                </a:r>
                <a:r>
                  <a:rPr lang="en-US" sz="2800" dirty="0" smtClean="0"/>
                  <a:t>).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4082"/>
                <a:ext cx="8382000" cy="519020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58" r="-1455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</a:t>
            </a:r>
            <a:r>
              <a:rPr lang="en-US" sz="2800" dirty="0" smtClean="0"/>
              <a:t>process</a:t>
            </a:r>
            <a:r>
              <a:rPr lang="en-US" sz="2800" b="1" dirty="0" smtClean="0"/>
              <a:t> </a:t>
            </a:r>
            <a:r>
              <a:rPr lang="en-US" sz="2800" dirty="0" smtClean="0"/>
              <a:t>can </a:t>
            </a:r>
            <a:r>
              <a:rPr lang="en-US" sz="2800" dirty="0"/>
              <a:t>affect or be affected by other </a:t>
            </a:r>
            <a:r>
              <a:rPr lang="en-US" sz="2800" dirty="0" smtClean="0"/>
              <a:t>processes by sharing address space (e.g., by threads) or files.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Concurrent and parallel access </a:t>
            </a:r>
            <a:r>
              <a:rPr lang="en-US" sz="2800" dirty="0"/>
              <a:t>to shared data may result </a:t>
            </a:r>
            <a:r>
              <a:rPr lang="en-US" sz="2800" dirty="0" smtClean="0"/>
              <a:t>in data inconsistency.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CPU scheduler switches rapidly between </a:t>
            </a:r>
            <a:r>
              <a:rPr lang="en-US" sz="2800" dirty="0" smtClean="0"/>
              <a:t>processes, so </a:t>
            </a:r>
            <a:r>
              <a:rPr lang="en-US" sz="2800" dirty="0"/>
              <a:t>o</a:t>
            </a:r>
            <a:r>
              <a:rPr lang="en-US" sz="2800" dirty="0" smtClean="0"/>
              <a:t>ne </a:t>
            </a:r>
            <a:r>
              <a:rPr lang="en-US" sz="2800" dirty="0"/>
              <a:t>process may </a:t>
            </a:r>
            <a:r>
              <a:rPr lang="en-US" sz="2800" dirty="0" smtClean="0"/>
              <a:t>not </a:t>
            </a:r>
            <a:r>
              <a:rPr lang="en-US" sz="2800" dirty="0"/>
              <a:t>complete </a:t>
            </a:r>
            <a:r>
              <a:rPr lang="en-US" sz="2800" dirty="0" smtClean="0"/>
              <a:t>execution before </a:t>
            </a:r>
            <a:r>
              <a:rPr lang="en-US" sz="2800" dirty="0"/>
              <a:t>another </a:t>
            </a:r>
            <a:r>
              <a:rPr lang="en-US" sz="2800" dirty="0" smtClean="0"/>
              <a:t>one is scheduled.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parallel execution two </a:t>
            </a:r>
            <a:r>
              <a:rPr lang="en-US" sz="2800" dirty="0"/>
              <a:t>instruction streams </a:t>
            </a:r>
            <a:r>
              <a:rPr lang="en-US" sz="2800" dirty="0" smtClean="0"/>
              <a:t>execute </a:t>
            </a:r>
            <a:r>
              <a:rPr lang="en-US" sz="2800" dirty="0"/>
              <a:t>simultaneously on separate processing </a:t>
            </a:r>
            <a:r>
              <a:rPr lang="en-US" sz="2800" dirty="0" smtClean="0"/>
              <a:t>cores.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Race Conditions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37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2262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simple </a:t>
            </a:r>
            <a:r>
              <a:rPr lang="en-US" sz="2800" dirty="0"/>
              <a:t>OS </a:t>
            </a:r>
            <a:r>
              <a:rPr lang="en-US" sz="2800" dirty="0" smtClean="0"/>
              <a:t>SW tool </a:t>
            </a:r>
            <a:r>
              <a:rPr lang="en-US" sz="2800" dirty="0"/>
              <a:t>to solve the critical-section problem </a:t>
            </a:r>
            <a:r>
              <a:rPr lang="en-US" sz="2800" dirty="0" smtClean="0"/>
              <a:t>is the </a:t>
            </a:r>
            <a:r>
              <a:rPr lang="en-US" sz="2800" b="1" dirty="0" smtClean="0">
                <a:solidFill>
                  <a:srgbClr val="0000FF"/>
                </a:solidFill>
              </a:rPr>
              <a:t>mutex lock</a:t>
            </a:r>
            <a:r>
              <a:rPr lang="en-US" sz="2800" dirty="0" smtClean="0"/>
              <a:t> (short for </a:t>
            </a:r>
            <a:r>
              <a:rPr lang="en-US" sz="2800" b="1" dirty="0" smtClean="0"/>
              <a:t>mut</a:t>
            </a:r>
            <a:r>
              <a:rPr lang="en-US" sz="2800" dirty="0" smtClean="0"/>
              <a:t>ual </a:t>
            </a:r>
            <a:r>
              <a:rPr lang="en-US" sz="2800" b="1" dirty="0" smtClean="0"/>
              <a:t>ex</a:t>
            </a:r>
            <a:r>
              <a:rPr lang="en-US" sz="2800" dirty="0" smtClean="0"/>
              <a:t>clusion).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</a:t>
            </a:r>
            <a:r>
              <a:rPr lang="en-US" sz="2800" dirty="0"/>
              <a:t> </a:t>
            </a:r>
            <a:r>
              <a:rPr lang="en-US" sz="2800" dirty="0" smtClean="0"/>
              <a:t>process </a:t>
            </a:r>
            <a:r>
              <a:rPr lang="en-US" sz="2800" dirty="0"/>
              <a:t>must </a:t>
            </a:r>
            <a:r>
              <a:rPr lang="en-US" sz="2800" b="1" dirty="0"/>
              <a:t>acquire</a:t>
            </a:r>
            <a:r>
              <a:rPr lang="en-US" sz="2800" dirty="0"/>
              <a:t> the lock before entering a critical </a:t>
            </a:r>
            <a:r>
              <a:rPr lang="en-US" sz="2800" dirty="0" smtClean="0"/>
              <a:t>section, </a:t>
            </a:r>
            <a:r>
              <a:rPr lang="en-US" sz="2800" b="1" dirty="0" smtClean="0"/>
              <a:t>releasing</a:t>
            </a:r>
            <a:r>
              <a:rPr lang="en-US" sz="2800" dirty="0" smtClean="0"/>
              <a:t> it upon exits.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Mutex Locks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1590" y="3248980"/>
            <a:ext cx="7560840" cy="2962600"/>
            <a:chOff x="881590" y="3248980"/>
            <a:chExt cx="7560840" cy="2962600"/>
          </a:xfrm>
        </p:grpSpPr>
        <p:grpSp>
          <p:nvGrpSpPr>
            <p:cNvPr id="2" name="Group 1"/>
            <p:cNvGrpSpPr/>
            <p:nvPr/>
          </p:nvGrpSpPr>
          <p:grpSpPr>
            <a:xfrm>
              <a:off x="881590" y="3248980"/>
              <a:ext cx="3600400" cy="2962600"/>
              <a:chOff x="4114800" y="3181350"/>
              <a:chExt cx="3756180" cy="3075235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3181350"/>
                <a:ext cx="914400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030" y="3669255"/>
                <a:ext cx="2076450" cy="75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705" y="4421730"/>
                <a:ext cx="2438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705" y="4821780"/>
                <a:ext cx="19431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705" y="5445410"/>
                <a:ext cx="296227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120" y="5751760"/>
                <a:ext cx="232410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752022" y="3926260"/>
              <a:ext cx="36904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Solution to the critical-section problem using mutex locks.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1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70" y="3789040"/>
            <a:ext cx="4838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638690"/>
            <a:ext cx="838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mutex lock has a </a:t>
            </a:r>
            <a:r>
              <a:rPr lang="en-US" sz="2800" dirty="0" smtClean="0"/>
              <a:t>Boolean </a:t>
            </a:r>
            <a:r>
              <a:rPr lang="en-US" sz="2800" dirty="0"/>
              <a:t>variable </a:t>
            </a:r>
            <a:r>
              <a:rPr lang="en-US" sz="2800" b="1" dirty="0"/>
              <a:t>available</a:t>
            </a:r>
            <a:r>
              <a:rPr lang="en-US" sz="2800" dirty="0"/>
              <a:t> whose value indicates </a:t>
            </a:r>
            <a:r>
              <a:rPr lang="en-US" sz="2800" dirty="0" smtClean="0"/>
              <a:t>if the </a:t>
            </a:r>
            <a:r>
              <a:rPr lang="en-US" sz="2800" dirty="0"/>
              <a:t>lock is available or </a:t>
            </a:r>
            <a:r>
              <a:rPr lang="en-US" sz="2800" dirty="0" smtClean="0"/>
              <a:t>not.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the </a:t>
            </a:r>
            <a:r>
              <a:rPr lang="en-US" sz="2800" dirty="0"/>
              <a:t>lock is available, a</a:t>
            </a:r>
            <a:r>
              <a:rPr lang="en-US" sz="2800" dirty="0" smtClean="0"/>
              <a:t> call </a:t>
            </a:r>
            <a:r>
              <a:rPr lang="en-US" sz="2800" dirty="0"/>
              <a:t>to </a:t>
            </a:r>
            <a:r>
              <a:rPr lang="en-US" sz="2800" b="1" dirty="0"/>
              <a:t>acquire()</a:t>
            </a:r>
            <a:r>
              <a:rPr lang="en-US" sz="2800" dirty="0"/>
              <a:t> </a:t>
            </a:r>
            <a:r>
              <a:rPr lang="en-US" sz="2800" dirty="0" smtClean="0"/>
              <a:t>succeeds, and </a:t>
            </a:r>
            <a:r>
              <a:rPr lang="en-US" sz="2800" dirty="0"/>
              <a:t>the lock is then considered </a:t>
            </a:r>
            <a:r>
              <a:rPr lang="en-US" sz="2800" dirty="0" smtClean="0"/>
              <a:t>unavailable.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that attempts to </a:t>
            </a:r>
            <a:r>
              <a:rPr lang="en-US" sz="2800" dirty="0" smtClean="0"/>
              <a:t>acquire an </a:t>
            </a:r>
            <a:r>
              <a:rPr lang="en-US" sz="2800" dirty="0"/>
              <a:t>unavailable lock is blocked until the lock is released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0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50" y="728700"/>
            <a:ext cx="4029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5465" y="2078850"/>
            <a:ext cx="838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Calls to </a:t>
            </a:r>
            <a:r>
              <a:rPr lang="en-US" sz="2800" b="1" dirty="0" smtClean="0"/>
              <a:t>acquire</a:t>
            </a:r>
            <a:r>
              <a:rPr lang="en-US" sz="2800" b="1" dirty="0"/>
              <a:t>() </a:t>
            </a:r>
            <a:r>
              <a:rPr lang="en-US" sz="2800" dirty="0"/>
              <a:t>or </a:t>
            </a:r>
            <a:r>
              <a:rPr lang="en-US" sz="2800" b="1" dirty="0"/>
              <a:t>release() </a:t>
            </a:r>
            <a:r>
              <a:rPr lang="en-US" sz="2800" dirty="0" smtClean="0"/>
              <a:t>are performed atomically (no interrupts), requiring dedicated HW mechanisms.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disadvantage </a:t>
            </a:r>
            <a:r>
              <a:rPr lang="en-US" sz="2800" dirty="0" smtClean="0"/>
              <a:t>of the </a:t>
            </a:r>
            <a:r>
              <a:rPr lang="en-US" sz="2800" b="1" dirty="0" smtClean="0"/>
              <a:t>busy waiting</a:t>
            </a:r>
            <a:r>
              <a:rPr lang="en-US" sz="2800" dirty="0" smtClean="0"/>
              <a:t> is the continuous looping, wasting </a:t>
            </a:r>
            <a:r>
              <a:rPr lang="en-US" sz="2800" dirty="0"/>
              <a:t>CPU cycles that </a:t>
            </a:r>
            <a:r>
              <a:rPr lang="en-US" sz="2800" dirty="0" smtClean="0"/>
              <a:t>other </a:t>
            </a:r>
            <a:r>
              <a:rPr lang="en-US" sz="2800" dirty="0"/>
              <a:t>process </a:t>
            </a:r>
            <a:r>
              <a:rPr lang="en-US" sz="2800" dirty="0" smtClean="0"/>
              <a:t>may use </a:t>
            </a:r>
            <a:r>
              <a:rPr lang="en-US" sz="2800" dirty="0"/>
              <a:t>productively.</a:t>
            </a:r>
          </a:p>
        </p:txBody>
      </p:sp>
    </p:spTree>
    <p:extLst>
      <p:ext uri="{BB962C8B-B14F-4D97-AF65-F5344CB8AC3E}">
        <p14:creationId xmlns:p14="http://schemas.microsoft.com/office/powerpoint/2010/main" val="38905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372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semaphore</a:t>
            </a:r>
            <a:r>
              <a:rPr lang="en-US" sz="2800" b="1" dirty="0"/>
              <a:t> </a:t>
            </a:r>
            <a:r>
              <a:rPr lang="en-US" sz="2800" dirty="0"/>
              <a:t>S is an integer variable </a:t>
            </a:r>
            <a:r>
              <a:rPr lang="en-US" sz="2800" dirty="0" smtClean="0"/>
              <a:t>accessed </a:t>
            </a:r>
            <a:r>
              <a:rPr lang="en-US" sz="2800" dirty="0"/>
              <a:t>only through two </a:t>
            </a:r>
            <a:r>
              <a:rPr lang="en-US" sz="2800" dirty="0" smtClean="0"/>
              <a:t>atomic </a:t>
            </a:r>
            <a:r>
              <a:rPr lang="en-US" sz="2800" dirty="0"/>
              <a:t>operations: </a:t>
            </a:r>
            <a:r>
              <a:rPr lang="en-US" sz="2800" b="1" dirty="0"/>
              <a:t>wait() </a:t>
            </a:r>
            <a:r>
              <a:rPr lang="en-US" sz="2800" dirty="0"/>
              <a:t>and </a:t>
            </a:r>
            <a:r>
              <a:rPr lang="en-US" sz="2800" b="1" dirty="0"/>
              <a:t>signal</a:t>
            </a:r>
            <a:r>
              <a:rPr lang="en-US" sz="2800" b="1" dirty="0" smtClean="0"/>
              <a:t>()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Semaphores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6680" y="2123855"/>
            <a:ext cx="7200685" cy="2069112"/>
            <a:chOff x="656680" y="2393886"/>
            <a:chExt cx="7200685" cy="20691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80" y="2393886"/>
              <a:ext cx="4156697" cy="20691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065" y="2438890"/>
              <a:ext cx="2400300" cy="12477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5465" y="4194085"/>
                <a:ext cx="838200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When a process modifies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no other process can simultaneously </a:t>
                </a:r>
                <a:r>
                  <a:rPr lang="en-US" sz="2800" dirty="0" smtClean="0"/>
                  <a:t>modify it.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Testing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 ≤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S</m:t>
                    </m:r>
                    <m:r>
                      <a:rPr lang="en-US" sz="2800" b="0" i="0" dirty="0" smtClean="0">
                        <a:latin typeface="Cambria Math"/>
                      </a:rPr>
                      <m:t>−−</m:t>
                    </m:r>
                  </m:oMath>
                </a14:m>
                <a:r>
                  <a:rPr lang="en-US" sz="2800" dirty="0" smtClean="0"/>
                  <a:t>, must be </a:t>
                </a:r>
                <a:r>
                  <a:rPr lang="en-US" sz="2800" dirty="0"/>
                  <a:t>executed without </a:t>
                </a:r>
                <a:r>
                  <a:rPr lang="en-US" sz="2800" dirty="0" smtClean="0"/>
                  <a:t>interruption (atomic).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5" y="4194085"/>
                <a:ext cx="8382000" cy="1969770"/>
              </a:xfrm>
              <a:prstGeom prst="rect">
                <a:avLst/>
              </a:prstGeom>
              <a:blipFill rotWithShape="1">
                <a:blip r:embed="rId4"/>
                <a:stretch>
                  <a:fillRect l="-1527" t="-2786" r="-1455" b="-8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are </a:t>
            </a:r>
            <a:r>
              <a:rPr lang="en-US" sz="2800" b="1" dirty="0" smtClean="0">
                <a:solidFill>
                  <a:srgbClr val="0000FF"/>
                </a:solidFill>
              </a:rPr>
              <a:t>counting semaphore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having any integral value, and </a:t>
            </a:r>
            <a:r>
              <a:rPr lang="en-US" sz="2800" b="1" dirty="0" smtClean="0">
                <a:solidFill>
                  <a:srgbClr val="0000FF"/>
                </a:solidFill>
              </a:rPr>
              <a:t>binary </a:t>
            </a:r>
            <a:r>
              <a:rPr lang="en-US" sz="2800" b="1" dirty="0">
                <a:solidFill>
                  <a:srgbClr val="0000FF"/>
                </a:solidFill>
              </a:rPr>
              <a:t>semaphore </a:t>
            </a:r>
            <a:r>
              <a:rPr lang="en-US" sz="2800" dirty="0" smtClean="0"/>
              <a:t>having only 0 </a:t>
            </a:r>
            <a:r>
              <a:rPr lang="en-US" sz="2800" dirty="0"/>
              <a:t>and </a:t>
            </a:r>
            <a:r>
              <a:rPr lang="en-US" sz="2800" dirty="0" smtClean="0"/>
              <a:t>1 values.</a:t>
            </a:r>
          </a:p>
          <a:p>
            <a:r>
              <a:rPr lang="en-US" sz="2800" b="1" dirty="0" smtClean="0"/>
              <a:t>Binary semaphores </a:t>
            </a:r>
            <a:r>
              <a:rPr lang="en-US" sz="2800" dirty="0"/>
              <a:t>behave similarly to </a:t>
            </a:r>
            <a:r>
              <a:rPr lang="en-US" sz="2800" b="1" dirty="0"/>
              <a:t>mutex locks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Semaphore Usage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1000" y="3068960"/>
                <a:ext cx="8382000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Two </a:t>
                </a:r>
                <a:r>
                  <a:rPr lang="en-US" sz="2800" dirty="0"/>
                  <a:t>concurrent processes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executing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executing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It is required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be executed only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completed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Synchronization is obtained by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share a </a:t>
                </a:r>
                <a:r>
                  <a:rPr lang="en-US" sz="2800" dirty="0" smtClean="0"/>
                  <a:t>binary </a:t>
                </a:r>
                <a:r>
                  <a:rPr lang="en-US" sz="2800" dirty="0"/>
                  <a:t>semaphore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/>
                      </a:rPr>
                      <m:t>synch</m:t>
                    </m:r>
                  </m:oMath>
                </a14:m>
                <a:r>
                  <a:rPr lang="en-US" sz="2800" dirty="0"/>
                  <a:t>, initialized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synch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68960"/>
                <a:ext cx="8382000" cy="298543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837" r="-1455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000" y="773705"/>
                <a:ext cx="838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inserts </a:t>
                </a:r>
                <a:r>
                  <a:rPr lang="en-US" sz="2800" dirty="0"/>
                  <a:t>the statements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73705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441385"/>
            <a:ext cx="2847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1000" y="2590745"/>
                <a:ext cx="838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inserts </a:t>
                </a:r>
                <a:r>
                  <a:rPr lang="en-US" sz="2800" dirty="0"/>
                  <a:t>the statements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745"/>
                <a:ext cx="8382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346360"/>
            <a:ext cx="2514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6535" y="4429270"/>
                <a:ext cx="8382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Because synch is initialized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synch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will 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only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</a:t>
                </a:r>
                <a:r>
                  <a:rPr lang="en-US" sz="2800" dirty="0" smtClean="0"/>
                  <a:t>invoked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signal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synch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which is after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been executed.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429270"/>
                <a:ext cx="838200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455" t="-3965" r="-152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Counting </a:t>
                </a:r>
                <a:r>
                  <a:rPr lang="en-US" sz="2800" b="1" dirty="0"/>
                  <a:t>semaphores </a:t>
                </a:r>
                <a:r>
                  <a:rPr lang="en-US" sz="2800" dirty="0" smtClean="0"/>
                  <a:t>are used </a:t>
                </a:r>
                <a:r>
                  <a:rPr lang="en-US" sz="2800" dirty="0"/>
                  <a:t>to control access to a </a:t>
                </a:r>
                <a:r>
                  <a:rPr lang="en-US" sz="2800" dirty="0" smtClean="0"/>
                  <a:t>finite resource.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semaphore is initialized to </a:t>
                </a:r>
                <a:r>
                  <a:rPr lang="en-US" sz="2800" dirty="0" smtClean="0"/>
                  <a:t>the number </a:t>
                </a:r>
                <a:r>
                  <a:rPr lang="en-US" sz="2800" dirty="0"/>
                  <a:t>of resources </a:t>
                </a:r>
                <a:r>
                  <a:rPr lang="en-US" sz="2800" dirty="0" smtClean="0"/>
                  <a:t>available.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Each </a:t>
                </a:r>
                <a:r>
                  <a:rPr lang="en-US" sz="2800" dirty="0"/>
                  <a:t>process that wishes to use a </a:t>
                </a:r>
                <a:r>
                  <a:rPr lang="en-US" sz="2800" dirty="0" smtClean="0"/>
                  <a:t>resource performs </a:t>
                </a:r>
                <a:r>
                  <a:rPr lang="en-US" sz="2800" dirty="0"/>
                  <a:t>a </a:t>
                </a:r>
                <a:r>
                  <a:rPr lang="en-US" sz="2800" b="1" dirty="0"/>
                  <a:t>wait()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when </a:t>
                </a:r>
                <a:r>
                  <a:rPr lang="en-US" sz="2800" dirty="0"/>
                  <a:t>a process releases a resource, it performs </a:t>
                </a:r>
                <a:r>
                  <a:rPr lang="en-US" sz="2800" b="1" dirty="0" smtClean="0"/>
                  <a:t>signal()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When semaphore’s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count</m:t>
                    </m:r>
                    <m:r>
                      <a:rPr lang="en-US" sz="2800" i="1" dirty="0">
                        <a:latin typeface="Cambria Math"/>
                      </a:rPr>
                      <m:t>==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, all resources are used.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After that, processes wishing to use a resource will block until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count</m:t>
                    </m:r>
                    <m:r>
                      <a:rPr lang="en-US" sz="2800" i="1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w</a:t>
                </a:r>
                <a:r>
                  <a:rPr lang="en-US" sz="2800" b="1" dirty="0" smtClean="0"/>
                  <a:t>ait</a:t>
                </a:r>
                <a:r>
                  <a:rPr lang="en-US" sz="2800" b="1" dirty="0"/>
                  <a:t>()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signal()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semaphore still suffers from </a:t>
                </a:r>
                <a:r>
                  <a:rPr lang="en-US" sz="2800" b="1" dirty="0" smtClean="0"/>
                  <a:t>busy </a:t>
                </a:r>
                <a:r>
                  <a:rPr lang="en-US" sz="2800" b="1" dirty="0"/>
                  <a:t>waiting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problem.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To overcome, the </a:t>
                </a:r>
                <a:r>
                  <a:rPr lang="en-US" sz="2800" dirty="0"/>
                  <a:t>process can </a:t>
                </a:r>
                <a:r>
                  <a:rPr lang="en-US" sz="2800" b="1" dirty="0"/>
                  <a:t>block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itself, placing it into </a:t>
                </a:r>
                <a:r>
                  <a:rPr lang="en-US" sz="2800" dirty="0"/>
                  <a:t>a waiting queue associated with the semaphore, and </a:t>
                </a:r>
                <a:r>
                  <a:rPr lang="en-US" sz="2800" dirty="0" smtClean="0"/>
                  <a:t>its state is </a:t>
                </a:r>
                <a:r>
                  <a:rPr lang="en-US" sz="2800" dirty="0"/>
                  <a:t>switched to the </a:t>
                </a:r>
                <a:r>
                  <a:rPr lang="en-US" sz="2800" b="1" dirty="0" smtClean="0"/>
                  <a:t>waiting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Then </a:t>
                </a:r>
                <a:r>
                  <a:rPr lang="en-US" sz="2800" dirty="0"/>
                  <a:t>control is </a:t>
                </a:r>
                <a:r>
                  <a:rPr lang="en-US" sz="2800" dirty="0" smtClean="0"/>
                  <a:t>transferred to </a:t>
                </a:r>
                <a:r>
                  <a:rPr lang="en-US" sz="2800" dirty="0"/>
                  <a:t>the CPU scheduler, which selects another process to execute.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A blocked </a:t>
                </a:r>
                <a:r>
                  <a:rPr lang="en-US" sz="2800" dirty="0" smtClean="0"/>
                  <a:t>process waiting </a:t>
                </a:r>
                <a:r>
                  <a:rPr lang="en-US" sz="2800" dirty="0"/>
                  <a:t>on a semaphore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sz="2800" dirty="0" smtClean="0"/>
                  <a:t> is restarted when another </a:t>
                </a:r>
                <a:r>
                  <a:rPr lang="en-US" sz="2800" dirty="0"/>
                  <a:t>process executes </a:t>
                </a:r>
                <a:r>
                  <a:rPr lang="en-US" sz="2800" b="1" dirty="0" smtClean="0"/>
                  <a:t>signal()</a:t>
                </a:r>
                <a:r>
                  <a:rPr lang="en-US" sz="2800" dirty="0" smtClean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process is then placed in the ready queue.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Semaphore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198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semaphore is defined as</a:t>
            </a:r>
            <a:r>
              <a:rPr lang="en-US" sz="2800" dirty="0"/>
              <a:t> </a:t>
            </a:r>
            <a:r>
              <a:rPr lang="en-US" sz="2800" dirty="0" smtClean="0"/>
              <a:t>follows</a:t>
            </a:r>
            <a:r>
              <a:rPr lang="en-US" sz="2800" dirty="0"/>
              <a:t>: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10" y="1432937"/>
            <a:ext cx="5380490" cy="17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5465" y="339473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When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process must wait on a semaphore, it is added to the list of </a:t>
            </a:r>
            <a:r>
              <a:rPr lang="en-US" sz="2800" dirty="0" smtClean="0"/>
              <a:t>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</a:t>
            </a:r>
            <a:r>
              <a:rPr lang="en-US" sz="2800" dirty="0"/>
              <a:t> </a:t>
            </a:r>
            <a:r>
              <a:rPr lang="en-US" sz="2800" b="1" dirty="0" smtClean="0"/>
              <a:t>signal</a:t>
            </a:r>
            <a:r>
              <a:rPr lang="en-US" sz="2800" b="1" dirty="0"/>
              <a:t>() </a:t>
            </a:r>
            <a:r>
              <a:rPr lang="en-US" sz="2800" dirty="0"/>
              <a:t>operation removes one process from the list of waiting </a:t>
            </a:r>
            <a:r>
              <a:rPr lang="en-US" sz="2800" dirty="0" smtClean="0"/>
              <a:t>processes and </a:t>
            </a:r>
            <a:r>
              <a:rPr lang="en-US" sz="2800" dirty="0"/>
              <a:t>awakens that 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/>
              <a:t>wait() </a:t>
            </a:r>
            <a:r>
              <a:rPr lang="en-US" sz="2800" dirty="0"/>
              <a:t>and</a:t>
            </a:r>
            <a:r>
              <a:rPr lang="en-US" sz="2800" b="1" dirty="0"/>
              <a:t> signal() </a:t>
            </a:r>
            <a:r>
              <a:rPr lang="en-US" sz="2800" dirty="0"/>
              <a:t>operations are defined as</a:t>
            </a:r>
          </a:p>
        </p:txBody>
      </p:sp>
    </p:spTree>
    <p:extLst>
      <p:ext uri="{BB962C8B-B14F-4D97-AF65-F5344CB8AC3E}">
        <p14:creationId xmlns:p14="http://schemas.microsoft.com/office/powerpoint/2010/main" val="38176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575" y="638690"/>
            <a:ext cx="7650850" cy="2984187"/>
            <a:chOff x="746575" y="638690"/>
            <a:chExt cx="7650850" cy="29841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5" y="638690"/>
              <a:ext cx="7650850" cy="276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5112061" y="2663915"/>
              <a:ext cx="3240359" cy="958962"/>
              <a:chOff x="-2223754" y="3223030"/>
              <a:chExt cx="3240359" cy="958962"/>
            </a:xfrm>
          </p:grpSpPr>
          <p:sp>
            <p:nvSpPr>
              <p:cNvPr id="20" name="Rectangular Callout 19"/>
              <p:cNvSpPr/>
              <p:nvPr/>
            </p:nvSpPr>
            <p:spPr>
              <a:xfrm>
                <a:off x="-2178750" y="3223030"/>
                <a:ext cx="3105345" cy="958962"/>
              </a:xfrm>
              <a:prstGeom prst="wedgeRectCallout">
                <a:avLst>
                  <a:gd name="adj1" fmla="val -33308"/>
                  <a:gd name="adj2" fmla="val -82045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23754" y="3223030"/>
                <a:ext cx="32403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suspend operation of invoking process</a:t>
                </a:r>
                <a:endParaRPr lang="en-US" sz="2800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46575" y="3654025"/>
            <a:ext cx="7920879" cy="2544965"/>
            <a:chOff x="746575" y="3654025"/>
            <a:chExt cx="7920879" cy="254496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5" y="3654025"/>
              <a:ext cx="7650850" cy="254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2861810" y="5613245"/>
              <a:ext cx="5805644" cy="523220"/>
              <a:chOff x="161511" y="4266416"/>
              <a:chExt cx="5805644" cy="523220"/>
            </a:xfrm>
          </p:grpSpPr>
          <p:sp>
            <p:nvSpPr>
              <p:cNvPr id="23" name="Rectangular Callout 22"/>
              <p:cNvSpPr/>
              <p:nvPr/>
            </p:nvSpPr>
            <p:spPr>
              <a:xfrm>
                <a:off x="341531" y="4266416"/>
                <a:ext cx="5625624" cy="523220"/>
              </a:xfrm>
              <a:prstGeom prst="wedgeRectCallout">
                <a:avLst>
                  <a:gd name="adj1" fmla="val -21656"/>
                  <a:gd name="adj2" fmla="val -9350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1511" y="4266416"/>
                <a:ext cx="580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resume operation of blocked process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4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99718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Another producer-consumer implementation allows BUFFER_SIZE items by using a counter </a:t>
            </a:r>
            <a:r>
              <a:rPr lang="en-US" sz="2800" dirty="0"/>
              <a:t>initialized </a:t>
            </a:r>
            <a:r>
              <a:rPr lang="en-US" sz="2800" dirty="0" smtClean="0"/>
              <a:t>to 0.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2213865"/>
            <a:ext cx="7337709" cy="35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this implementation </a:t>
            </a:r>
            <a:r>
              <a:rPr lang="en-US" sz="2800" dirty="0"/>
              <a:t>semaphore </a:t>
            </a:r>
            <a:r>
              <a:rPr lang="en-US" sz="2800" dirty="0" smtClean="0"/>
              <a:t>may </a:t>
            </a:r>
            <a:r>
              <a:rPr lang="en-US" sz="2800" dirty="0"/>
              <a:t>be </a:t>
            </a:r>
            <a:r>
              <a:rPr lang="en-US" sz="2800" b="1" dirty="0" smtClean="0"/>
              <a:t>negative </a:t>
            </a:r>
            <a:r>
              <a:rPr lang="en-US" sz="2800" dirty="0" smtClean="0"/>
              <a:t>(</a:t>
            </a:r>
            <a:r>
              <a:rPr lang="en-US" sz="2800" dirty="0"/>
              <a:t>number of processes waiting on that semaphore</a:t>
            </a:r>
            <a:r>
              <a:rPr lang="en-US" sz="2800" dirty="0" smtClean="0"/>
              <a:t>), unlike semaphores </a:t>
            </a:r>
            <a:r>
              <a:rPr lang="en-US" sz="2800" dirty="0"/>
              <a:t>with </a:t>
            </a:r>
            <a:r>
              <a:rPr lang="en-US" sz="2800" b="1" dirty="0"/>
              <a:t>busy </a:t>
            </a:r>
            <a:r>
              <a:rPr lang="en-US" sz="2800" b="1" dirty="0" smtClean="0"/>
              <a:t>waiting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Semaphore </a:t>
            </a:r>
            <a:r>
              <a:rPr lang="en-US" sz="2800" dirty="0"/>
              <a:t>operations </a:t>
            </a:r>
            <a:r>
              <a:rPr lang="en-US" sz="2800" dirty="0" smtClean="0"/>
              <a:t>must be </a:t>
            </a:r>
            <a:r>
              <a:rPr lang="en-US" sz="2800" dirty="0"/>
              <a:t>executed </a:t>
            </a:r>
            <a:r>
              <a:rPr lang="en-US" sz="2800" b="1" dirty="0" smtClean="0"/>
              <a:t>atomically</a:t>
            </a:r>
            <a:r>
              <a:rPr lang="en-US" sz="2800" dirty="0" smtClean="0"/>
              <a:t>, so processes cannot </a:t>
            </a:r>
            <a:r>
              <a:rPr lang="en-US" sz="2800" dirty="0"/>
              <a:t>execute </a:t>
            </a:r>
            <a:r>
              <a:rPr lang="en-US" sz="2800" b="1" dirty="0"/>
              <a:t>wait() </a:t>
            </a:r>
            <a:r>
              <a:rPr lang="en-US" sz="2800" dirty="0"/>
              <a:t>and </a:t>
            </a:r>
            <a:r>
              <a:rPr lang="en-US" sz="2800" b="1" dirty="0"/>
              <a:t>signal() </a:t>
            </a:r>
            <a:r>
              <a:rPr lang="en-US" sz="2800" dirty="0" smtClean="0"/>
              <a:t>on </a:t>
            </a:r>
            <a:r>
              <a:rPr lang="en-US" sz="2800" dirty="0"/>
              <a:t>the same semaphore at the same time.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Single-processor solves it by simply inhibiting interrupts </a:t>
            </a:r>
            <a:r>
              <a:rPr lang="en-US" sz="2800" dirty="0"/>
              <a:t>during </a:t>
            </a:r>
            <a:r>
              <a:rPr lang="en-US" sz="2800" dirty="0" smtClean="0"/>
              <a:t>execution of </a:t>
            </a:r>
            <a:r>
              <a:rPr lang="en-US" sz="2800" b="1" dirty="0" smtClean="0"/>
              <a:t>wait</a:t>
            </a:r>
            <a:r>
              <a:rPr lang="en-US" sz="2800" b="1" dirty="0"/>
              <a:t>() </a:t>
            </a:r>
            <a:r>
              <a:rPr lang="en-US" sz="2800" dirty="0"/>
              <a:t>and </a:t>
            </a:r>
            <a:r>
              <a:rPr lang="en-US" sz="2800" b="1" dirty="0"/>
              <a:t>signal</a:t>
            </a:r>
            <a:r>
              <a:rPr lang="en-US" sz="2800" b="1" dirty="0" smtClean="0"/>
              <a:t>()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Multiprocessor must disabled </a:t>
            </a:r>
            <a:r>
              <a:rPr lang="en-US" sz="2800" dirty="0"/>
              <a:t>interrupts </a:t>
            </a:r>
            <a:r>
              <a:rPr lang="en-US" sz="2800" dirty="0" smtClean="0"/>
              <a:t>on </a:t>
            </a:r>
            <a:r>
              <a:rPr lang="en-US" sz="2800" dirty="0"/>
              <a:t>every </a:t>
            </a:r>
            <a:r>
              <a:rPr lang="en-US" sz="2800" dirty="0" smtClean="0"/>
              <a:t>processor, seriously diminishing performance.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SMP uses alternative </a:t>
            </a:r>
            <a:r>
              <a:rPr lang="en-US" sz="2800" dirty="0"/>
              <a:t>locking </a:t>
            </a:r>
            <a:r>
              <a:rPr lang="en-US" sz="2800" dirty="0" smtClean="0"/>
              <a:t>techniques (not discussed).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932522"/>
                <a:ext cx="83820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There are </a:t>
                </a:r>
                <a:r>
                  <a:rPr lang="en-US" sz="2800" dirty="0" smtClean="0"/>
                  <a:t>situations </a:t>
                </a:r>
                <a:r>
                  <a:rPr lang="en-US" sz="2800" dirty="0"/>
                  <a:t>where </a:t>
                </a:r>
                <a:r>
                  <a:rPr lang="en-US" sz="2800" dirty="0" smtClean="0"/>
                  <a:t>processes </a:t>
                </a:r>
                <a:r>
                  <a:rPr lang="en-US" sz="2800" dirty="0"/>
                  <a:t>are waiting indefinitely for </a:t>
                </a:r>
                <a:r>
                  <a:rPr lang="en-US" sz="2800" b="1" dirty="0" smtClean="0"/>
                  <a:t>signal</a:t>
                </a:r>
                <a:r>
                  <a:rPr lang="en-US" sz="2800" b="1" dirty="0"/>
                  <a:t>() </a:t>
                </a:r>
                <a:r>
                  <a:rPr lang="en-US" sz="2800" dirty="0" smtClean="0"/>
                  <a:t>obtained only </a:t>
                </a:r>
                <a:r>
                  <a:rPr lang="en-US" sz="2800" dirty="0"/>
                  <a:t>by one of the waiting </a:t>
                </a:r>
                <a:r>
                  <a:rPr lang="en-US" sz="2800" dirty="0" smtClean="0"/>
                  <a:t>processes, a situation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deadlocked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A </a:t>
                </a:r>
                <a:r>
                  <a:rPr lang="en-US" sz="2800" dirty="0"/>
                  <a:t>system consisting of two processes,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each </a:t>
                </a:r>
                <a:r>
                  <a:rPr lang="en-US" sz="2800" dirty="0"/>
                  <a:t>accessing </a:t>
                </a:r>
                <a:r>
                  <a:rPr lang="en-US" sz="2800" dirty="0" smtClean="0"/>
                  <a:t>semaphores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initialized to 1.</a:t>
                </a:r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27" t="-2284" r="-1455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Deadlocks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7400" y="3564015"/>
            <a:ext cx="6544970" cy="2571750"/>
            <a:chOff x="1357400" y="3564015"/>
            <a:chExt cx="6544970" cy="25717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150" y="3564015"/>
              <a:ext cx="44577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357400" y="3609020"/>
              <a:ext cx="1070455" cy="2385265"/>
              <a:chOff x="1357400" y="3609020"/>
              <a:chExt cx="1070455" cy="2385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357400" y="4540042"/>
                    <a:ext cx="54006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7400" y="4540042"/>
                    <a:ext cx="54006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Left Brace 3"/>
              <p:cNvSpPr/>
              <p:nvPr/>
            </p:nvSpPr>
            <p:spPr>
              <a:xfrm>
                <a:off x="1916705" y="3609020"/>
                <a:ext cx="511150" cy="2385265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flipH="1">
              <a:off x="6831915" y="3609020"/>
              <a:ext cx="1070455" cy="2385265"/>
              <a:chOff x="1357400" y="3609020"/>
              <a:chExt cx="1070455" cy="2385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357400" y="4540042"/>
                    <a:ext cx="54006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7400" y="4540042"/>
                    <a:ext cx="54006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Left Brace 13"/>
              <p:cNvSpPr/>
              <p:nvPr/>
            </p:nvSpPr>
            <p:spPr>
              <a:xfrm>
                <a:off x="1916705" y="3609020"/>
                <a:ext cx="511150" cy="2385265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2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2573905"/>
                <a:ext cx="8382000" cy="357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executes </a:t>
                </a:r>
                <a:r>
                  <a:rPr lang="en-US" sz="2800" b="1" dirty="0"/>
                  <a:t>wait(S)</a:t>
                </a:r>
                <a:r>
                  <a:rPr lang="en-US" sz="2800" dirty="0"/>
                  <a:t>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wait(Q)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executes </a:t>
                </a:r>
                <a:r>
                  <a:rPr lang="en-US" sz="2800" b="1" dirty="0"/>
                  <a:t>wait(Q)</a:t>
                </a:r>
                <a:r>
                  <a:rPr lang="en-US" sz="2800" dirty="0"/>
                  <a:t>, it must wait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executes </a:t>
                </a:r>
                <a:r>
                  <a:rPr lang="en-US" sz="2800" b="1" dirty="0"/>
                  <a:t>signal(Q</a:t>
                </a:r>
                <a:r>
                  <a:rPr lang="en-US" sz="2800" dirty="0" smtClean="0"/>
                  <a:t>).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Similarly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executes </a:t>
                </a:r>
                <a:r>
                  <a:rPr lang="en-US" sz="2800" b="1" dirty="0"/>
                  <a:t>wait(S)</a:t>
                </a:r>
                <a:r>
                  <a:rPr lang="en-US" sz="2800" dirty="0"/>
                  <a:t>, it must wait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executes </a:t>
                </a:r>
                <a:r>
                  <a:rPr lang="en-US" sz="2800" b="1" dirty="0"/>
                  <a:t>signal(S)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Since these </a:t>
                </a:r>
                <a:r>
                  <a:rPr lang="en-US" sz="2800" b="1" dirty="0" smtClean="0"/>
                  <a:t>signal</a:t>
                </a:r>
                <a:r>
                  <a:rPr lang="en-US" sz="2800" b="1" dirty="0"/>
                  <a:t>() </a:t>
                </a:r>
                <a:r>
                  <a:rPr lang="en-US" sz="2800" dirty="0"/>
                  <a:t>operations cannot be executed,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deadlocked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3905"/>
                <a:ext cx="8382000" cy="357020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536" b="-3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03675"/>
            <a:ext cx="4867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32522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/>
              <a:t>producer and consumer </a:t>
            </a:r>
            <a:r>
              <a:rPr lang="en-US" sz="2800" dirty="0"/>
              <a:t>processes share the </a:t>
            </a:r>
            <a:r>
              <a:rPr lang="en-US" sz="2800" dirty="0" smtClean="0"/>
              <a:t>following data </a:t>
            </a:r>
            <a:r>
              <a:rPr lang="en-US" sz="2800" dirty="0"/>
              <a:t>structures</a:t>
            </a:r>
            <a:r>
              <a:rPr lang="en-US" sz="2800" dirty="0" smtClean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</a:t>
            </a:r>
            <a:r>
              <a:rPr lang="en-US" sz="3200" b="1" dirty="0" smtClean="0"/>
              <a:t>Producer</a:t>
            </a:r>
            <a:r>
              <a:rPr lang="en-US" sz="3200" b="1" dirty="0"/>
              <a:t>–</a:t>
            </a:r>
            <a:r>
              <a:rPr lang="en-US" sz="3200" b="1" dirty="0" smtClean="0"/>
              <a:t>Consumer </a:t>
            </a:r>
            <a:r>
              <a:rPr lang="en-US" sz="3200" b="1" dirty="0"/>
              <a:t>Problem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43835"/>
            <a:ext cx="4275475" cy="1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75465" y="3789040"/>
                <a:ext cx="83820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Pool </a:t>
                </a:r>
                <a:r>
                  <a:rPr lang="en-US" sz="2800" dirty="0"/>
                  <a:t>consists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buffers, each </a:t>
                </a:r>
                <a:r>
                  <a:rPr lang="en-US" sz="2800" dirty="0" smtClean="0"/>
                  <a:t>holding </a:t>
                </a:r>
                <a:r>
                  <a:rPr lang="en-US" sz="2800" dirty="0"/>
                  <a:t>one </a:t>
                </a:r>
                <a:r>
                  <a:rPr lang="en-US" sz="2800" dirty="0" smtClean="0"/>
                  <a:t>item.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mutex semaphore provides mutual exclusion for accesses to the buffer </a:t>
                </a:r>
                <a:r>
                  <a:rPr lang="en-US" sz="2800" dirty="0" smtClean="0"/>
                  <a:t>pool.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Empty </a:t>
                </a:r>
                <a:r>
                  <a:rPr lang="en-US" sz="2800" dirty="0"/>
                  <a:t>and full semaphores count </a:t>
                </a:r>
                <a:r>
                  <a:rPr lang="en-US" sz="2800" dirty="0" smtClean="0"/>
                  <a:t>the </a:t>
                </a:r>
                <a:r>
                  <a:rPr lang="en-US" sz="2800" b="1" dirty="0" smtClean="0"/>
                  <a:t>empty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full buffers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5" y="3789040"/>
                <a:ext cx="8382000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527" t="-2148" r="-1455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638690"/>
            <a:ext cx="7736234" cy="48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structure of the producer process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81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0" y="1118955"/>
            <a:ext cx="8293090" cy="4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structure of the consumer process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9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2945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Note </a:t>
            </a:r>
            <a:r>
              <a:rPr lang="en-US" sz="2800" dirty="0"/>
              <a:t>the symmetry </a:t>
            </a:r>
            <a:r>
              <a:rPr lang="en-US" sz="2800" dirty="0" smtClean="0"/>
              <a:t>between the </a:t>
            </a:r>
            <a:r>
              <a:rPr lang="en-US" sz="2800" dirty="0"/>
              <a:t>producer and the </a:t>
            </a:r>
            <a:r>
              <a:rPr lang="en-US" sz="2800" dirty="0" smtClean="0"/>
              <a:t>consumer.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 producer producing </a:t>
            </a:r>
            <a:r>
              <a:rPr lang="en-US" sz="2800" dirty="0"/>
              <a:t>full buffers for the consumer </a:t>
            </a:r>
            <a:r>
              <a:rPr lang="en-US" sz="2800" dirty="0" smtClean="0"/>
              <a:t>and </a:t>
            </a:r>
            <a:r>
              <a:rPr lang="en-US" sz="2800" dirty="0"/>
              <a:t>the consumer producing </a:t>
            </a:r>
            <a:r>
              <a:rPr lang="en-US" sz="2800" dirty="0" smtClean="0"/>
              <a:t>empty buffers </a:t>
            </a:r>
            <a:r>
              <a:rPr lang="en-US" sz="2800" dirty="0"/>
              <a:t>for the producer.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88740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database is </a:t>
            </a:r>
            <a:r>
              <a:rPr lang="en-US" sz="2800" dirty="0" smtClean="0"/>
              <a:t>shared </a:t>
            </a:r>
            <a:r>
              <a:rPr lang="en-US" sz="2800" dirty="0"/>
              <a:t>among several concurrent </a:t>
            </a:r>
            <a:r>
              <a:rPr lang="en-US" sz="2800" dirty="0" smtClean="0"/>
              <a:t>processes, </a:t>
            </a:r>
            <a:r>
              <a:rPr lang="en-US" sz="2800" dirty="0"/>
              <a:t>s</a:t>
            </a:r>
            <a:r>
              <a:rPr lang="en-US" sz="2800" dirty="0" smtClean="0"/>
              <a:t>ome want </a:t>
            </a:r>
            <a:r>
              <a:rPr lang="en-US" sz="2800" dirty="0"/>
              <a:t>only to </a:t>
            </a:r>
            <a:r>
              <a:rPr lang="en-US" sz="2800" dirty="0" smtClean="0"/>
              <a:t>read, called </a:t>
            </a:r>
            <a:r>
              <a:rPr lang="en-US" sz="2800" b="1" dirty="0" smtClean="0">
                <a:solidFill>
                  <a:srgbClr val="0000FF"/>
                </a:solidFill>
              </a:rPr>
              <a:t>readers</a:t>
            </a:r>
            <a:r>
              <a:rPr lang="en-US" sz="2800" dirty="0" smtClean="0"/>
              <a:t>, others</a:t>
            </a:r>
            <a:r>
              <a:rPr lang="en-US" sz="2800" dirty="0"/>
              <a:t> </a:t>
            </a:r>
            <a:r>
              <a:rPr lang="en-US" sz="2800" dirty="0" smtClean="0"/>
              <a:t>want </a:t>
            </a:r>
            <a:r>
              <a:rPr lang="en-US" sz="2800" dirty="0"/>
              <a:t>to update </a:t>
            </a:r>
            <a:r>
              <a:rPr lang="en-US" sz="2800" dirty="0" smtClean="0"/>
              <a:t>(read/write), called </a:t>
            </a:r>
            <a:r>
              <a:rPr lang="en-US" sz="2800" b="1" dirty="0" smtClean="0">
                <a:solidFill>
                  <a:srgbClr val="0000FF"/>
                </a:solidFill>
              </a:rPr>
              <a:t>writers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Two simultaneous </a:t>
            </a:r>
            <a:r>
              <a:rPr lang="en-US" sz="2800" b="1" dirty="0" smtClean="0"/>
              <a:t>readers</a:t>
            </a:r>
            <a:r>
              <a:rPr lang="en-US" sz="2800" dirty="0" smtClean="0"/>
              <a:t> </a:t>
            </a:r>
            <a:r>
              <a:rPr lang="en-US" sz="2800" dirty="0"/>
              <a:t>access </a:t>
            </a:r>
            <a:r>
              <a:rPr lang="en-US" sz="2800" dirty="0" smtClean="0"/>
              <a:t>is okay, but </a:t>
            </a:r>
            <a:r>
              <a:rPr lang="en-US" sz="2800" dirty="0"/>
              <a:t>simultaneous</a:t>
            </a:r>
            <a:r>
              <a:rPr lang="en-US" sz="2800" dirty="0" smtClean="0"/>
              <a:t> </a:t>
            </a:r>
            <a:r>
              <a:rPr lang="en-US" sz="2800" b="1" dirty="0" smtClean="0"/>
              <a:t>writer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other </a:t>
            </a:r>
            <a:r>
              <a:rPr lang="en-US" sz="2800" dirty="0"/>
              <a:t>process </a:t>
            </a:r>
            <a:r>
              <a:rPr lang="en-US" sz="2800" dirty="0" smtClean="0"/>
              <a:t>may result chaos.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This requires </a:t>
            </a:r>
            <a:r>
              <a:rPr lang="en-US" sz="2800" dirty="0"/>
              <a:t>that </a:t>
            </a:r>
            <a:r>
              <a:rPr lang="en-US" sz="2800" dirty="0" smtClean="0"/>
              <a:t>writers</a:t>
            </a:r>
            <a:r>
              <a:rPr lang="en-US" sz="2800" dirty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exclusive access </a:t>
            </a:r>
            <a:r>
              <a:rPr lang="en-US" sz="2800" dirty="0" smtClean="0"/>
              <a:t>while </a:t>
            </a:r>
            <a:r>
              <a:rPr lang="en-US" sz="2800" dirty="0"/>
              <a:t>writing to the </a:t>
            </a:r>
            <a:r>
              <a:rPr lang="en-US" sz="2800" dirty="0" smtClean="0"/>
              <a:t>database.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This</a:t>
            </a:r>
            <a:r>
              <a:rPr lang="en-US" sz="2800" dirty="0"/>
              <a:t> </a:t>
            </a:r>
            <a:r>
              <a:rPr lang="en-US" sz="2800" dirty="0" smtClean="0"/>
              <a:t>synchronization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00FF"/>
                </a:solidFill>
              </a:rPr>
              <a:t>readers–writers </a:t>
            </a:r>
            <a:r>
              <a:rPr lang="en-US" sz="2800" b="1" dirty="0" smtClean="0">
                <a:solidFill>
                  <a:srgbClr val="0000FF"/>
                </a:solidFill>
              </a:rPr>
              <a:t>problem</a:t>
            </a:r>
            <a:r>
              <a:rPr lang="en-US" sz="2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</a:t>
            </a:r>
            <a:r>
              <a:rPr lang="en-US" sz="3200" b="1" dirty="0" smtClean="0"/>
              <a:t>Readers–Writers </a:t>
            </a:r>
            <a:r>
              <a:rPr lang="en-US" sz="3200" b="1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785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First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/>
              <a:t>readers–writers</a:t>
            </a:r>
            <a:r>
              <a:rPr lang="en-US" sz="2800" dirty="0"/>
              <a:t> </a:t>
            </a:r>
            <a:r>
              <a:rPr lang="en-US" sz="2800" dirty="0" smtClean="0"/>
              <a:t>problem requires </a:t>
            </a:r>
            <a:r>
              <a:rPr lang="en-US" sz="2800" dirty="0"/>
              <a:t>that no reader be </a:t>
            </a:r>
            <a:r>
              <a:rPr lang="en-US" sz="2800" dirty="0" smtClean="0"/>
              <a:t>waiting </a:t>
            </a:r>
            <a:r>
              <a:rPr lang="en-US" sz="2800" dirty="0"/>
              <a:t>unless a writer has already </a:t>
            </a:r>
            <a:r>
              <a:rPr lang="en-US" sz="2800" dirty="0" smtClean="0"/>
              <a:t>obtained permission </a:t>
            </a:r>
            <a:r>
              <a:rPr lang="en-US" sz="2800" dirty="0"/>
              <a:t>to use the shared </a:t>
            </a:r>
            <a:r>
              <a:rPr lang="en-US" sz="2800" dirty="0" smtClean="0"/>
              <a:t>object.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Second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readers–writers</a:t>
            </a:r>
            <a:r>
              <a:rPr lang="en-US" sz="2800" dirty="0" smtClean="0"/>
              <a:t> </a:t>
            </a:r>
            <a:r>
              <a:rPr lang="en-US" sz="2800" dirty="0"/>
              <a:t>problem requires </a:t>
            </a:r>
            <a:r>
              <a:rPr lang="en-US" sz="2800" dirty="0" smtClean="0"/>
              <a:t>that </a:t>
            </a:r>
            <a:r>
              <a:rPr lang="en-US" sz="2800" dirty="0"/>
              <a:t>once a writer is ready, </a:t>
            </a:r>
            <a:r>
              <a:rPr lang="en-US" sz="2800" dirty="0" smtClean="0"/>
              <a:t>it perform </a:t>
            </a:r>
            <a:r>
              <a:rPr lang="en-US" sz="2800" dirty="0" smtClean="0"/>
              <a:t>its write </a:t>
            </a:r>
            <a:r>
              <a:rPr lang="en-US" sz="2800" dirty="0"/>
              <a:t>as soon as </a:t>
            </a:r>
            <a:r>
              <a:rPr lang="en-US" sz="2800" dirty="0" smtClean="0"/>
              <a:t>possible.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solution to either problem may result in </a:t>
            </a:r>
            <a:r>
              <a:rPr lang="en-US" sz="2800" b="1" dirty="0">
                <a:solidFill>
                  <a:srgbClr val="0000FF"/>
                </a:solidFill>
              </a:rPr>
              <a:t>starvation</a:t>
            </a:r>
            <a:r>
              <a:rPr lang="en-US" sz="2800" dirty="0"/>
              <a:t>. In the </a:t>
            </a:r>
            <a:r>
              <a:rPr lang="en-US" sz="2800" b="1" dirty="0"/>
              <a:t>first</a:t>
            </a:r>
            <a:r>
              <a:rPr lang="en-US" sz="2800" dirty="0"/>
              <a:t> </a:t>
            </a:r>
            <a:r>
              <a:rPr lang="en-US" sz="2800" dirty="0" smtClean="0"/>
              <a:t>case, writers </a:t>
            </a:r>
            <a:r>
              <a:rPr lang="en-US" sz="2800" dirty="0"/>
              <a:t>may starve; in the </a:t>
            </a:r>
            <a:r>
              <a:rPr lang="en-US" sz="2800" b="1" dirty="0"/>
              <a:t>second</a:t>
            </a:r>
            <a:r>
              <a:rPr lang="en-US" sz="2800" dirty="0"/>
              <a:t> case, readers may </a:t>
            </a:r>
            <a:r>
              <a:rPr lang="en-US" sz="2800" dirty="0" smtClean="0"/>
              <a:t>starve.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the solution to the </a:t>
            </a:r>
            <a:r>
              <a:rPr lang="en-US" sz="2800" b="1" dirty="0"/>
              <a:t>first</a:t>
            </a:r>
            <a:r>
              <a:rPr lang="en-US" sz="2800" dirty="0"/>
              <a:t> </a:t>
            </a:r>
            <a:r>
              <a:rPr lang="en-US" sz="2800" dirty="0" smtClean="0"/>
              <a:t>problem</a:t>
            </a:r>
            <a:r>
              <a:rPr lang="en-US" sz="2800" dirty="0"/>
              <a:t>, the reader </a:t>
            </a:r>
            <a:r>
              <a:rPr lang="en-US" sz="2800" dirty="0" smtClean="0"/>
              <a:t>processes share </a:t>
            </a:r>
            <a:r>
              <a:rPr lang="en-US" sz="2800" dirty="0"/>
              <a:t>the following data structures: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2487955"/>
                <a:ext cx="83820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semaphore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rw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_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mutex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common to both reader and </a:t>
                </a:r>
                <a:r>
                  <a:rPr lang="en-US" sz="2800" dirty="0" smtClean="0"/>
                  <a:t>writer </a:t>
                </a:r>
                <a:r>
                  <a:rPr lang="en-US" sz="2800" dirty="0"/>
                  <a:t>processes, </a:t>
                </a:r>
                <a:r>
                  <a:rPr lang="en-US" sz="2800" dirty="0" smtClean="0"/>
                  <a:t>functioning </a:t>
                </a:r>
                <a:r>
                  <a:rPr lang="en-US" sz="2800" dirty="0"/>
                  <a:t>as a mutual exclusion semaphore for the writers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read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_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count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variable keeps track of </a:t>
                </a:r>
                <a:r>
                  <a:rPr lang="en-US" sz="2800" dirty="0" smtClean="0"/>
                  <a:t>how many </a:t>
                </a:r>
                <a:r>
                  <a:rPr lang="en-US" sz="2800" dirty="0"/>
                  <a:t>processes are currently reading the </a:t>
                </a:r>
                <a:r>
                  <a:rPr lang="en-US" sz="2800" dirty="0" smtClean="0"/>
                  <a:t>object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/>
                      </a:rPr>
                      <m:t>mutex</m:t>
                    </m:r>
                  </m:oMath>
                </a14:m>
                <a:r>
                  <a:rPr lang="en-US" sz="2800" dirty="0"/>
                  <a:t> semaphore is used to ensure mutual exclusion when </a:t>
                </a:r>
                <a:r>
                  <a:rPr lang="en-US" sz="2800" dirty="0"/>
                  <a:t>the variable </a:t>
                </a:r>
                <a:r>
                  <a:rPr lang="en-US" sz="2800" dirty="0"/>
                  <a:t>read count is </a:t>
                </a:r>
                <a:r>
                  <a:rPr lang="en-US" sz="2800" dirty="0"/>
                  <a:t>updated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87955"/>
                <a:ext cx="83820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604" r="-1455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972530"/>
            <a:ext cx="4543286" cy="12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638690"/>
            <a:ext cx="7337709" cy="34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23909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Although </a:t>
            </a:r>
            <a:r>
              <a:rPr lang="en-US" sz="2800" dirty="0" smtClean="0"/>
              <a:t>correct</a:t>
            </a:r>
            <a:r>
              <a:rPr lang="en-US" sz="2800" dirty="0"/>
              <a:t> </a:t>
            </a:r>
            <a:r>
              <a:rPr lang="en-US" sz="2800" dirty="0" smtClean="0"/>
              <a:t>separately</a:t>
            </a:r>
            <a:r>
              <a:rPr lang="en-US" sz="2800" dirty="0"/>
              <a:t>, </a:t>
            </a:r>
            <a:r>
              <a:rPr lang="en-US" sz="2800" dirty="0" smtClean="0"/>
              <a:t>producer-consumer </a:t>
            </a:r>
            <a:r>
              <a:rPr lang="en-US" sz="2800" dirty="0"/>
              <a:t>may not function correctly when executed </a:t>
            </a:r>
            <a:r>
              <a:rPr lang="en-US" sz="2800" dirty="0" smtClean="0"/>
              <a:t>concurrently.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counter is 5 and producer </a:t>
            </a:r>
            <a:r>
              <a:rPr lang="en-US" sz="2800" dirty="0"/>
              <a:t>and consumer </a:t>
            </a:r>
            <a:r>
              <a:rPr lang="en-US" sz="2800" dirty="0" smtClean="0"/>
              <a:t>concurrently </a:t>
            </a:r>
            <a:r>
              <a:rPr lang="en-US" sz="2800" dirty="0"/>
              <a:t>execute </a:t>
            </a:r>
            <a:r>
              <a:rPr lang="en-US" sz="2800" dirty="0" smtClean="0"/>
              <a:t>the ++ </a:t>
            </a:r>
            <a:r>
              <a:rPr lang="en-US" sz="2800" dirty="0"/>
              <a:t>and </a:t>
            </a:r>
            <a:r>
              <a:rPr lang="en-US" sz="2800" dirty="0" smtClean="0"/>
              <a:t>--, </a:t>
            </a:r>
            <a:r>
              <a:rPr lang="en-US" sz="2800" dirty="0"/>
              <a:t>counter may be 4, 5, or 6!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85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683695"/>
                <a:ext cx="8382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/>
                      </a:rPr>
                      <m:t>rw</m:t>
                    </m:r>
                    <m:r>
                      <m:rPr>
                        <m:nor/>
                      </m:rPr>
                      <a:rPr lang="en-US" sz="2800" b="1" dirty="0">
                        <a:latin typeface="Cambria Math"/>
                      </a:rPr>
                      <m:t>_</m:t>
                    </m:r>
                    <m:r>
                      <m:rPr>
                        <m:nor/>
                      </m:rPr>
                      <a:rPr lang="en-US" sz="2800" b="1" dirty="0">
                        <a:latin typeface="Cambria Math"/>
                      </a:rPr>
                      <m:t>mutex</m:t>
                    </m:r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is used </a:t>
                </a:r>
                <a:r>
                  <a:rPr lang="en-US" sz="2800" dirty="0" smtClean="0"/>
                  <a:t>by the </a:t>
                </a:r>
                <a:r>
                  <a:rPr lang="en-US" sz="2800" dirty="0"/>
                  <a:t>first or last reader </a:t>
                </a:r>
                <a:r>
                  <a:rPr lang="en-US" sz="2800" dirty="0" smtClean="0"/>
                  <a:t>entering </a:t>
                </a:r>
                <a:r>
                  <a:rPr lang="en-US" sz="2800" dirty="0"/>
                  <a:t>or </a:t>
                </a:r>
                <a:r>
                  <a:rPr lang="en-US" sz="2800" dirty="0" smtClean="0"/>
                  <a:t>exiting critical section, but not by readers </a:t>
                </a:r>
                <a:r>
                  <a:rPr lang="en-US" sz="2800" dirty="0" smtClean="0"/>
                  <a:t>while </a:t>
                </a:r>
                <a:r>
                  <a:rPr lang="en-US" sz="2800" dirty="0"/>
                  <a:t>other readers are in their critical sections.</a:t>
                </a:r>
                <a:r>
                  <a:rPr lang="en-US" sz="2800" dirty="0" smtClean="0"/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3695"/>
                <a:ext cx="8382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27" t="-3965" r="-145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5306" y="2528900"/>
            <a:ext cx="7827124" cy="3673570"/>
            <a:chOff x="615306" y="2528900"/>
            <a:chExt cx="7827124" cy="3673570"/>
          </a:xfrm>
        </p:grpSpPr>
        <p:grpSp>
          <p:nvGrpSpPr>
            <p:cNvPr id="2" name="Group 1"/>
            <p:cNvGrpSpPr/>
            <p:nvPr/>
          </p:nvGrpSpPr>
          <p:grpSpPr>
            <a:xfrm>
              <a:off x="881590" y="2528900"/>
              <a:ext cx="7380819" cy="3673570"/>
              <a:chOff x="881590" y="2528900"/>
              <a:chExt cx="7380819" cy="367357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061" y="2528900"/>
                <a:ext cx="5395239" cy="2744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81590" y="5679250"/>
                <a:ext cx="7380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The structure of a writer process</a:t>
                </a:r>
                <a:r>
                  <a:rPr lang="en-US" sz="2800" b="1" dirty="0" smtClean="0"/>
                  <a:t>.</a:t>
                </a:r>
                <a:endParaRPr lang="en-US" sz="28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55318" y="2798930"/>
              <a:ext cx="2121390" cy="523220"/>
              <a:chOff x="9516396" y="2380973"/>
              <a:chExt cx="2121390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516396" y="2380973"/>
                <a:ext cx="2121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entry section</a:t>
                </a:r>
                <a:endParaRPr lang="en-US" sz="2800" dirty="0"/>
              </a:p>
            </p:txBody>
          </p:sp>
          <p:sp>
            <p:nvSpPr>
              <p:cNvPr id="4" name="Rectangular Callout 3"/>
              <p:cNvSpPr/>
              <p:nvPr/>
            </p:nvSpPr>
            <p:spPr>
              <a:xfrm>
                <a:off x="9522550" y="2380973"/>
                <a:ext cx="2115236" cy="523220"/>
              </a:xfrm>
              <a:prstGeom prst="wedgeRectCallout">
                <a:avLst>
                  <a:gd name="adj1" fmla="val -97085"/>
                  <a:gd name="adj2" fmla="val 1638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07215" y="4329100"/>
              <a:ext cx="1935215" cy="523220"/>
              <a:chOff x="9516396" y="2380973"/>
              <a:chExt cx="1935215" cy="5232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516396" y="2380973"/>
                <a:ext cx="19352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exit section</a:t>
                </a:r>
                <a:endParaRPr lang="en-US" sz="2800" dirty="0"/>
              </a:p>
            </p:txBody>
          </p:sp>
          <p:sp>
            <p:nvSpPr>
              <p:cNvPr id="14" name="Rectangular Callout 13"/>
              <p:cNvSpPr/>
              <p:nvPr/>
            </p:nvSpPr>
            <p:spPr>
              <a:xfrm>
                <a:off x="9522550" y="2380973"/>
                <a:ext cx="1929061" cy="523220"/>
              </a:xfrm>
              <a:prstGeom prst="wedgeRectCallout">
                <a:avLst>
                  <a:gd name="adj1" fmla="val -97085"/>
                  <a:gd name="adj2" fmla="val 1638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5306" y="3338990"/>
              <a:ext cx="1305145" cy="954108"/>
              <a:chOff x="9907550" y="2380972"/>
              <a:chExt cx="1305145" cy="9541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907550" y="2380973"/>
                <a:ext cx="1305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critical section</a:t>
                </a:r>
                <a:endParaRPr lang="en-US" sz="2800" dirty="0"/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9907550" y="2380972"/>
                <a:ext cx="1305145" cy="951355"/>
              </a:xfrm>
              <a:prstGeom prst="wedgeRectCallout">
                <a:avLst>
                  <a:gd name="adj1" fmla="val 89745"/>
                  <a:gd name="adj2" fmla="val 1237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2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23" y="638690"/>
            <a:ext cx="4590032" cy="49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structure of a reader process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7168" name="Group 7167"/>
          <p:cNvGrpSpPr/>
          <p:nvPr/>
        </p:nvGrpSpPr>
        <p:grpSpPr>
          <a:xfrm>
            <a:off x="727085" y="908720"/>
            <a:ext cx="7107777" cy="1890210"/>
            <a:chOff x="727085" y="908720"/>
            <a:chExt cx="7107777" cy="1890210"/>
          </a:xfrm>
        </p:grpSpPr>
        <p:grpSp>
          <p:nvGrpSpPr>
            <p:cNvPr id="9" name="Group 8"/>
            <p:cNvGrpSpPr/>
            <p:nvPr/>
          </p:nvGrpSpPr>
          <p:grpSpPr>
            <a:xfrm>
              <a:off x="5652120" y="908720"/>
              <a:ext cx="2121390" cy="523220"/>
              <a:chOff x="9516396" y="2380973"/>
              <a:chExt cx="2121390" cy="5232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516396" y="2380973"/>
                <a:ext cx="2121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entry section</a:t>
                </a:r>
                <a:endParaRPr lang="en-US" sz="2800" dirty="0"/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9522550" y="2380973"/>
                <a:ext cx="2115236" cy="523220"/>
              </a:xfrm>
              <a:prstGeom prst="wedgeRectCallout">
                <a:avLst>
                  <a:gd name="adj1" fmla="val -97085"/>
                  <a:gd name="adj2" fmla="val 16382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99647" y="2275710"/>
              <a:ext cx="1935215" cy="523220"/>
              <a:chOff x="9516396" y="2380973"/>
              <a:chExt cx="1935215" cy="5232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516396" y="2380973"/>
                <a:ext cx="19352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exit section</a:t>
                </a:r>
                <a:endParaRPr lang="en-US" sz="2800" dirty="0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9522550" y="2380973"/>
                <a:ext cx="1929061" cy="523220"/>
              </a:xfrm>
              <a:prstGeom prst="wedgeRectCallout">
                <a:avLst>
                  <a:gd name="adj1" fmla="val -98402"/>
                  <a:gd name="adj2" fmla="val -7891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7085" y="954886"/>
              <a:ext cx="1305145" cy="954108"/>
              <a:chOff x="9907550" y="2380972"/>
              <a:chExt cx="1305145" cy="95410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907550" y="2380973"/>
                <a:ext cx="1305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critical section</a:t>
                </a:r>
                <a:endParaRPr lang="en-US" sz="2800" dirty="0"/>
              </a:p>
            </p:txBody>
          </p:sp>
          <p:sp>
            <p:nvSpPr>
              <p:cNvPr id="13" name="Rectangular Callout 12"/>
              <p:cNvSpPr/>
              <p:nvPr/>
            </p:nvSpPr>
            <p:spPr>
              <a:xfrm>
                <a:off x="9907550" y="2380972"/>
                <a:ext cx="1305145" cy="951355"/>
              </a:xfrm>
              <a:prstGeom prst="wedgeRectCallout">
                <a:avLst>
                  <a:gd name="adj1" fmla="val 105314"/>
                  <a:gd name="adj2" fmla="val 5702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72" name="Group 7171"/>
          <p:cNvGrpSpPr/>
          <p:nvPr/>
        </p:nvGrpSpPr>
        <p:grpSpPr>
          <a:xfrm>
            <a:off x="701570" y="3426405"/>
            <a:ext cx="7133291" cy="2027820"/>
            <a:chOff x="701570" y="3426405"/>
            <a:chExt cx="7133291" cy="2027820"/>
          </a:xfrm>
        </p:grpSpPr>
        <p:grpSp>
          <p:nvGrpSpPr>
            <p:cNvPr id="20" name="Group 19"/>
            <p:cNvGrpSpPr/>
            <p:nvPr/>
          </p:nvGrpSpPr>
          <p:grpSpPr>
            <a:xfrm>
              <a:off x="5670614" y="3426405"/>
              <a:ext cx="2121390" cy="523220"/>
              <a:chOff x="9516396" y="2380973"/>
              <a:chExt cx="2121390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516396" y="2380973"/>
                <a:ext cx="2121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entry section</a:t>
                </a:r>
                <a:endParaRPr lang="en-US" sz="2800" dirty="0"/>
              </a:p>
            </p:txBody>
          </p:sp>
          <p:sp>
            <p:nvSpPr>
              <p:cNvPr id="22" name="Rectangular Callout 21"/>
              <p:cNvSpPr/>
              <p:nvPr/>
            </p:nvSpPr>
            <p:spPr>
              <a:xfrm>
                <a:off x="9522550" y="2380973"/>
                <a:ext cx="2115236" cy="523220"/>
              </a:xfrm>
              <a:prstGeom prst="wedgeRectCallout">
                <a:avLst>
                  <a:gd name="adj1" fmla="val -97085"/>
                  <a:gd name="adj2" fmla="val 16382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1570" y="3564015"/>
              <a:ext cx="1305145" cy="954108"/>
              <a:chOff x="9907550" y="2380972"/>
              <a:chExt cx="1305145" cy="95410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9907550" y="2380973"/>
                <a:ext cx="1305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critical section</a:t>
                </a:r>
                <a:endParaRPr lang="en-US" sz="2800" dirty="0"/>
              </a:p>
            </p:txBody>
          </p:sp>
          <p:sp>
            <p:nvSpPr>
              <p:cNvPr id="25" name="Rectangular Callout 24"/>
              <p:cNvSpPr/>
              <p:nvPr/>
            </p:nvSpPr>
            <p:spPr>
              <a:xfrm>
                <a:off x="9907550" y="2380972"/>
                <a:ext cx="1305145" cy="951355"/>
              </a:xfrm>
              <a:prstGeom prst="wedgeRectCallout">
                <a:avLst>
                  <a:gd name="adj1" fmla="val 105314"/>
                  <a:gd name="adj2" fmla="val 5702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899646" y="4931005"/>
              <a:ext cx="1935215" cy="523220"/>
              <a:chOff x="9516396" y="2380973"/>
              <a:chExt cx="1935215" cy="5232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516396" y="2380973"/>
                <a:ext cx="19352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exit section</a:t>
                </a:r>
                <a:endParaRPr lang="en-US" sz="2800" dirty="0"/>
              </a:p>
            </p:txBody>
          </p:sp>
          <p:sp>
            <p:nvSpPr>
              <p:cNvPr id="28" name="Rectangular Callout 27"/>
              <p:cNvSpPr/>
              <p:nvPr/>
            </p:nvSpPr>
            <p:spPr>
              <a:xfrm>
                <a:off x="9522550" y="2380973"/>
                <a:ext cx="1929061" cy="523220"/>
              </a:xfrm>
              <a:prstGeom prst="wedgeRectCallout">
                <a:avLst>
                  <a:gd name="adj1" fmla="val -100377"/>
                  <a:gd name="adj2" fmla="val -17600"/>
                </a:avLst>
              </a:prstGeom>
              <a:solidFill>
                <a:srgbClr val="0000FF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73" name="Group 7172"/>
          <p:cNvGrpSpPr/>
          <p:nvPr/>
        </p:nvGrpSpPr>
        <p:grpSpPr>
          <a:xfrm>
            <a:off x="701569" y="1583795"/>
            <a:ext cx="7882031" cy="3105345"/>
            <a:chOff x="701569" y="1583795"/>
            <a:chExt cx="7882031" cy="3105345"/>
          </a:xfrm>
        </p:grpSpPr>
        <p:grpSp>
          <p:nvGrpSpPr>
            <p:cNvPr id="7171" name="Group 7170"/>
            <p:cNvGrpSpPr/>
            <p:nvPr/>
          </p:nvGrpSpPr>
          <p:grpSpPr>
            <a:xfrm>
              <a:off x="6462210" y="1583795"/>
              <a:ext cx="2121390" cy="3105345"/>
              <a:chOff x="6462210" y="1583795"/>
              <a:chExt cx="2121390" cy="310534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462210" y="1583795"/>
                <a:ext cx="2121390" cy="523220"/>
                <a:chOff x="9516396" y="2380973"/>
                <a:chExt cx="2121390" cy="523220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9516396" y="2380973"/>
                  <a:ext cx="21213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entry section</a:t>
                  </a:r>
                  <a:endParaRPr lang="en-US" sz="2800" dirty="0"/>
                </a:p>
              </p:txBody>
            </p:sp>
            <p:sp>
              <p:nvSpPr>
                <p:cNvPr id="31" name="Rectangular Callout 30"/>
                <p:cNvSpPr/>
                <p:nvPr/>
              </p:nvSpPr>
              <p:spPr>
                <a:xfrm>
                  <a:off x="9522550" y="2380973"/>
                  <a:ext cx="2115236" cy="523220"/>
                </a:xfrm>
                <a:prstGeom prst="wedgeRectCallout">
                  <a:avLst>
                    <a:gd name="adj1" fmla="val -100087"/>
                    <a:gd name="adj2" fmla="val 64928"/>
                  </a:avLst>
                </a:prstGeom>
                <a:solidFill>
                  <a:srgbClr val="FF0000">
                    <a:alpha val="30196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6648385" y="4165920"/>
                <a:ext cx="1935215" cy="523220"/>
                <a:chOff x="9516396" y="2380973"/>
                <a:chExt cx="1935215" cy="52322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516396" y="2380973"/>
                  <a:ext cx="19352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exit section</a:t>
                  </a:r>
                  <a:endParaRPr lang="en-US" sz="2800" dirty="0"/>
                </a:p>
              </p:txBody>
            </p:sp>
            <p:sp>
              <p:nvSpPr>
                <p:cNvPr id="37" name="Rectangular Callout 36"/>
                <p:cNvSpPr/>
                <p:nvPr/>
              </p:nvSpPr>
              <p:spPr>
                <a:xfrm>
                  <a:off x="9522550" y="2380973"/>
                  <a:ext cx="1929061" cy="523220"/>
                </a:xfrm>
                <a:prstGeom prst="wedgeRectCallout">
                  <a:avLst>
                    <a:gd name="adj1" fmla="val -96426"/>
                    <a:gd name="adj2" fmla="val 52791"/>
                  </a:avLst>
                </a:prstGeom>
                <a:solidFill>
                  <a:srgbClr val="FF0000">
                    <a:alpha val="30196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701569" y="2275710"/>
              <a:ext cx="1305145" cy="954108"/>
              <a:chOff x="9907550" y="2380972"/>
              <a:chExt cx="1305145" cy="95410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907550" y="2380973"/>
                <a:ext cx="1305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critical section</a:t>
                </a:r>
                <a:endParaRPr lang="en-US" sz="2800" dirty="0"/>
              </a:p>
            </p:txBody>
          </p:sp>
          <p:sp>
            <p:nvSpPr>
              <p:cNvPr id="45" name="Rectangular Callout 44"/>
              <p:cNvSpPr/>
              <p:nvPr/>
            </p:nvSpPr>
            <p:spPr>
              <a:xfrm>
                <a:off x="9907550" y="2380972"/>
                <a:ext cx="1305145" cy="951355"/>
              </a:xfrm>
              <a:prstGeom prst="wedgeRectCallout">
                <a:avLst>
                  <a:gd name="adj1" fmla="val 106287"/>
                  <a:gd name="adj2" fmla="val 32401"/>
                </a:avLst>
              </a:prstGeom>
              <a:solidFill>
                <a:srgbClr val="FF0000">
                  <a:alpha val="3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72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1550109"/>
                <a:ext cx="8382000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a writer is in the </a:t>
                </a:r>
                <a:r>
                  <a:rPr lang="en-US" sz="2800" dirty="0" smtClean="0"/>
                  <a:t>critical section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readers are waiting, then one reader is queued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rw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_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mutex</m:t>
                    </m:r>
                  </m:oMath>
                </a14:m>
                <a:r>
                  <a:rPr lang="en-US" sz="2800" dirty="0"/>
                  <a:t>, 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readers are queued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mutex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When </a:t>
                </a:r>
                <a:r>
                  <a:rPr lang="en-US" sz="2800" dirty="0"/>
                  <a:t>a writer executes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signal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rw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_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mutex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we may resume the execution of either the waiting </a:t>
                </a:r>
                <a:r>
                  <a:rPr lang="en-US" sz="2800" dirty="0" smtClean="0"/>
                  <a:t>readers or </a:t>
                </a:r>
                <a:r>
                  <a:rPr lang="en-US" sz="2800" dirty="0"/>
                  <a:t>a single waiting </a:t>
                </a:r>
                <a:r>
                  <a:rPr lang="en-US" sz="2800" dirty="0" smtClean="0"/>
                  <a:t>writer.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selection is made by the scheduler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50109"/>
                <a:ext cx="8382000" cy="3724096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473" r="-1455" b="-3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32522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the </a:t>
            </a:r>
            <a:r>
              <a:rPr lang="en-US" sz="2800" dirty="0"/>
              <a:t> </a:t>
            </a:r>
            <a:r>
              <a:rPr lang="en-US" sz="2800" b="1" dirty="0" smtClean="0"/>
              <a:t>dining </a:t>
            </a:r>
            <a:r>
              <a:rPr lang="en-US" sz="2800" b="1" dirty="0"/>
              <a:t>philosophers </a:t>
            </a:r>
            <a:r>
              <a:rPr lang="en-US" sz="2800" b="1" dirty="0" smtClean="0"/>
              <a:t>problem</a:t>
            </a:r>
            <a:r>
              <a:rPr lang="en-US" sz="2800" dirty="0" smtClean="0"/>
              <a:t>, five philosophers are siting around </a:t>
            </a:r>
            <a:r>
              <a:rPr lang="en-US" sz="2800" dirty="0"/>
              <a:t>a circular </a:t>
            </a:r>
            <a:r>
              <a:rPr lang="en-US" sz="2800" dirty="0" smtClean="0"/>
              <a:t>table, each has </a:t>
            </a:r>
            <a:r>
              <a:rPr lang="en-US" sz="2800" dirty="0"/>
              <a:t>a plate of spaghetti. a philosopher needs </a:t>
            </a:r>
            <a:r>
              <a:rPr lang="en-US" sz="2800" b="1" dirty="0"/>
              <a:t>two</a:t>
            </a:r>
            <a:r>
              <a:rPr lang="en-US" sz="2800" dirty="0"/>
              <a:t> forks to </a:t>
            </a:r>
            <a:r>
              <a:rPr lang="en-US" sz="2800" dirty="0" smtClean="0"/>
              <a:t>eat.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Dining Philosophers Problem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00" y="2303875"/>
            <a:ext cx="3261180" cy="33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Lunch time in the Philosophy Department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09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18710"/>
            <a:ext cx="838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A philosopher’s life </a:t>
            </a:r>
            <a:r>
              <a:rPr lang="en-US" sz="2800" dirty="0"/>
              <a:t>consists of alternating periods of eating and thinking.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Getting sufficiently hungry, a philosopher tries to acquire left </a:t>
            </a:r>
            <a:r>
              <a:rPr lang="en-US" sz="2800" dirty="0"/>
              <a:t>and right forks, </a:t>
            </a:r>
            <a:r>
              <a:rPr lang="en-US" sz="2800" b="1" dirty="0"/>
              <a:t>one at a time</a:t>
            </a:r>
            <a:r>
              <a:rPr lang="en-US" sz="2800" dirty="0"/>
              <a:t>, in either </a:t>
            </a:r>
            <a:r>
              <a:rPr lang="en-US" sz="2800" dirty="0" smtClean="0"/>
              <a:t>order.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If </a:t>
            </a:r>
            <a:r>
              <a:rPr lang="en-US" sz="2800" dirty="0" smtClean="0"/>
              <a:t>successful, </a:t>
            </a:r>
            <a:r>
              <a:rPr lang="en-US" sz="2800" dirty="0" smtClean="0"/>
              <a:t>the philosopher eats </a:t>
            </a:r>
            <a:r>
              <a:rPr lang="en-US" sz="2800" dirty="0"/>
              <a:t>for a while, then puts down the forks, and continues </a:t>
            </a:r>
            <a:r>
              <a:rPr lang="en-US" sz="2800" dirty="0" smtClean="0"/>
              <a:t>to think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2400"/>
              </a:spcAft>
            </a:pPr>
            <a:r>
              <a:rPr lang="en-US" sz="2800" b="1" dirty="0" smtClean="0"/>
              <a:t>Question</a:t>
            </a:r>
            <a:r>
              <a:rPr lang="en-US" sz="2800" dirty="0" smtClean="0"/>
              <a:t>: Is there a </a:t>
            </a:r>
            <a:r>
              <a:rPr lang="en-US" sz="2800" dirty="0"/>
              <a:t>program for each philosopher that </a:t>
            </a:r>
            <a:r>
              <a:rPr lang="en-US" sz="2800" dirty="0" smtClean="0"/>
              <a:t>enabling think-eat alternation and </a:t>
            </a:r>
            <a:r>
              <a:rPr lang="en-US" sz="2800" dirty="0"/>
              <a:t>never gets stuck</a:t>
            </a:r>
            <a:r>
              <a:rPr lang="en-US" sz="2800" dirty="0" smtClean="0"/>
              <a:t>?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Here is an obvious (yet wrong) solution</a:t>
            </a:r>
            <a:r>
              <a:rPr lang="en-US" sz="28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1550" y="863715"/>
            <a:ext cx="8055895" cy="5130570"/>
            <a:chOff x="521550" y="863715"/>
            <a:chExt cx="8055895" cy="513057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50" y="883363"/>
              <a:ext cx="4320480" cy="5110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842028" y="863715"/>
              <a:ext cx="3735417" cy="4014448"/>
              <a:chOff x="4481989" y="863715"/>
              <a:chExt cx="3735417" cy="401444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81989" y="2798930"/>
                <a:ext cx="3735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philosopher  thinking*/</a:t>
                </a:r>
                <a:endParaRPr lang="en-US" sz="2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81990" y="863715"/>
                <a:ext cx="3735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philosophers number*/</a:t>
                </a:r>
                <a:endParaRPr lang="en-US" sz="2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81990" y="3192360"/>
                <a:ext cx="3735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take left fork*/</a:t>
                </a:r>
                <a:endParaRPr lang="en-US" sz="2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81990" y="3564015"/>
                <a:ext cx="3735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take right fork*/</a:t>
                </a:r>
                <a:endParaRPr lang="en-US" sz="2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81990" y="3969060"/>
                <a:ext cx="3735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put left fork*/</a:t>
                </a:r>
                <a:endParaRPr lang="en-US" sz="2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81990" y="4385720"/>
                <a:ext cx="37354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/* put right fork*/</a:t>
                </a:r>
                <a:endParaRPr lang="en-US" sz="2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0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procedure </a:t>
            </a:r>
            <a:r>
              <a:rPr lang="en-US" sz="2800" b="1" dirty="0" smtClean="0"/>
              <a:t>take fork()</a:t>
            </a:r>
            <a:r>
              <a:rPr lang="en-US" sz="2800" i="1" dirty="0" smtClean="0"/>
              <a:t> </a:t>
            </a:r>
            <a:r>
              <a:rPr lang="en-US" sz="2800" dirty="0"/>
              <a:t>waits </a:t>
            </a:r>
            <a:r>
              <a:rPr lang="en-US" sz="2800" dirty="0" smtClean="0"/>
              <a:t>until the </a:t>
            </a:r>
            <a:r>
              <a:rPr lang="en-US" sz="2800" dirty="0"/>
              <a:t>specified fork is available and then seizes it.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/>
              <a:t>The solution is </a:t>
            </a:r>
            <a:r>
              <a:rPr lang="en-US" sz="2800" b="1" dirty="0"/>
              <a:t>wrong</a:t>
            </a:r>
            <a:r>
              <a:rPr lang="en-US" sz="2800" dirty="0"/>
              <a:t>. </a:t>
            </a:r>
            <a:r>
              <a:rPr lang="en-US" sz="2800" dirty="0" smtClean="0"/>
              <a:t>If all take left </a:t>
            </a:r>
            <a:r>
              <a:rPr lang="en-US" sz="2800" dirty="0"/>
              <a:t>forks </a:t>
            </a:r>
            <a:r>
              <a:rPr lang="en-US" sz="2800" dirty="0" smtClean="0"/>
              <a:t>simultaneously none </a:t>
            </a:r>
            <a:r>
              <a:rPr lang="en-US" sz="2800" dirty="0"/>
              <a:t>will be able to take </a:t>
            </a:r>
            <a:r>
              <a:rPr lang="en-US" sz="2800" dirty="0" smtClean="0"/>
              <a:t>right </a:t>
            </a:r>
            <a:r>
              <a:rPr lang="en-US" sz="2800" dirty="0"/>
              <a:t>forks, </a:t>
            </a:r>
            <a:r>
              <a:rPr lang="en-US" sz="2800" dirty="0" smtClean="0"/>
              <a:t>a </a:t>
            </a:r>
            <a:r>
              <a:rPr lang="en-US" sz="2800" dirty="0"/>
              <a:t>deadlock.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program </a:t>
            </a:r>
            <a:r>
              <a:rPr lang="en-US" sz="2800" dirty="0" smtClean="0"/>
              <a:t>could checks </a:t>
            </a:r>
            <a:r>
              <a:rPr lang="en-US" sz="2800" dirty="0"/>
              <a:t>after taking the left fork </a:t>
            </a:r>
            <a:r>
              <a:rPr lang="en-US" sz="2800" dirty="0" smtClean="0"/>
              <a:t>if </a:t>
            </a:r>
            <a:r>
              <a:rPr lang="en-US" sz="2800" dirty="0"/>
              <a:t>the right </a:t>
            </a:r>
            <a:r>
              <a:rPr lang="en-US" sz="2800" dirty="0" smtClean="0"/>
              <a:t>is available. </a:t>
            </a:r>
            <a:r>
              <a:rPr lang="en-US" sz="2800" dirty="0"/>
              <a:t>If </a:t>
            </a:r>
            <a:r>
              <a:rPr lang="en-US" sz="2800" dirty="0" smtClean="0"/>
              <a:t>not</a:t>
            </a:r>
            <a:r>
              <a:rPr lang="en-US" sz="2800" dirty="0"/>
              <a:t>, </a:t>
            </a:r>
            <a:r>
              <a:rPr lang="en-US" sz="2800" dirty="0" smtClean="0"/>
              <a:t>the philosopher puts the left, </a:t>
            </a:r>
            <a:r>
              <a:rPr lang="en-US" sz="2800" dirty="0"/>
              <a:t>waits </a:t>
            </a:r>
            <a:r>
              <a:rPr lang="en-US" sz="2800" dirty="0" smtClean="0"/>
              <a:t>some </a:t>
            </a:r>
            <a:r>
              <a:rPr lang="en-US" sz="2800" dirty="0"/>
              <a:t>time, and then repeats the whole process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fails too if all</a:t>
            </a:r>
            <a:r>
              <a:rPr lang="en-US" sz="2800" dirty="0"/>
              <a:t> </a:t>
            </a:r>
            <a:r>
              <a:rPr lang="en-US" sz="2800" dirty="0" smtClean="0"/>
              <a:t>start </a:t>
            </a:r>
            <a:r>
              <a:rPr lang="en-US" sz="2800" dirty="0"/>
              <a:t>the algorithm </a:t>
            </a:r>
            <a:r>
              <a:rPr lang="en-US" sz="2800" dirty="0" smtClean="0"/>
              <a:t>simultaneously.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philosophers waits random time before trying again, good chance it will work, though not desirable solution.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95" y="728700"/>
            <a:ext cx="4486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6545" y="1358770"/>
            <a:ext cx="2630565" cy="585065"/>
            <a:chOff x="476545" y="3834045"/>
            <a:chExt cx="2630565" cy="58506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52" y="3893214"/>
              <a:ext cx="24955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ular Callout 4"/>
            <p:cNvSpPr/>
            <p:nvPr/>
          </p:nvSpPr>
          <p:spPr>
            <a:xfrm>
              <a:off x="476545" y="3834045"/>
              <a:ext cx="2630565" cy="585065"/>
            </a:xfrm>
            <a:prstGeom prst="wedgeRectCallout">
              <a:avLst>
                <a:gd name="adj1" fmla="val 98077"/>
                <a:gd name="adj2" fmla="val -1489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6545" y="3519010"/>
            <a:ext cx="2630565" cy="585065"/>
            <a:chOff x="476545" y="3293985"/>
            <a:chExt cx="2630565" cy="58506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4" y="3391254"/>
              <a:ext cx="20669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ular Callout 12"/>
            <p:cNvSpPr/>
            <p:nvPr/>
          </p:nvSpPr>
          <p:spPr>
            <a:xfrm>
              <a:off x="476545" y="3293985"/>
              <a:ext cx="2630565" cy="585065"/>
            </a:xfrm>
            <a:prstGeom prst="wedgeRectCallout">
              <a:avLst>
                <a:gd name="adj1" fmla="val 98077"/>
                <a:gd name="adj2" fmla="val -1489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000" y="4532922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Will it work?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Yes, but only one eats at a time while two can.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What about that? (homework).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4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104 -0.1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1550" y="1673805"/>
            <a:ext cx="8055895" cy="3462648"/>
            <a:chOff x="386535" y="2258869"/>
            <a:chExt cx="8680619" cy="328262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5" y="2258869"/>
              <a:ext cx="3714670" cy="326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965" y="2258869"/>
              <a:ext cx="4810189" cy="328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7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1530" y="1721998"/>
            <a:ext cx="8504783" cy="3327182"/>
            <a:chOff x="2547938" y="2340903"/>
            <a:chExt cx="8504783" cy="301214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2348880"/>
              <a:ext cx="3160327" cy="300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271" y="2340903"/>
              <a:ext cx="5299450" cy="2377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5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818710"/>
            <a:ext cx="8382000" cy="2531605"/>
            <a:chOff x="381000" y="925560"/>
            <a:chExt cx="8382000" cy="2531605"/>
          </a:xfrm>
        </p:grpSpPr>
        <p:sp>
          <p:nvSpPr>
            <p:cNvPr id="7" name="Rectangle 6"/>
            <p:cNvSpPr/>
            <p:nvPr/>
          </p:nvSpPr>
          <p:spPr>
            <a:xfrm>
              <a:off x="381000" y="925560"/>
              <a:ext cx="838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“</a:t>
              </a:r>
              <a:r>
                <a:rPr lang="en-US" sz="2800" dirty="0"/>
                <a:t>counter++” </a:t>
              </a:r>
              <a:r>
                <a:rPr lang="en-US" sz="2800" dirty="0" smtClean="0"/>
                <a:t>is implemented </a:t>
              </a:r>
              <a:r>
                <a:rPr lang="en-US" sz="2800" dirty="0"/>
                <a:t>in machine </a:t>
              </a:r>
              <a:r>
                <a:rPr lang="en-US" sz="2800" dirty="0" smtClean="0"/>
                <a:t>level by:</a:t>
              </a:r>
              <a:endParaRPr lang="en-US" sz="28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1583795"/>
              <a:ext cx="37147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2933945"/>
              <a:ext cx="838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i="1" dirty="0" smtClean="0"/>
                <a:t>register</a:t>
              </a:r>
              <a:r>
                <a:rPr lang="en-US" sz="2800" dirty="0" smtClean="0"/>
                <a:t>1 </a:t>
              </a:r>
              <a:r>
                <a:rPr lang="en-US" sz="2800" dirty="0"/>
                <a:t>is </a:t>
              </a:r>
              <a:r>
                <a:rPr lang="en-US" sz="2800" dirty="0" smtClean="0"/>
                <a:t>a </a:t>
              </a:r>
              <a:r>
                <a:rPr lang="en-US" sz="2800" dirty="0"/>
                <a:t>local CPU registers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0999" y="3609020"/>
            <a:ext cx="8382001" cy="2565285"/>
            <a:chOff x="380999" y="3609020"/>
            <a:chExt cx="8382001" cy="25652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475" y="4258360"/>
              <a:ext cx="382905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1000" y="5651085"/>
              <a:ext cx="838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i="1" dirty="0" smtClean="0"/>
                <a:t>register</a:t>
              </a:r>
              <a:r>
                <a:rPr lang="en-US" sz="2800" dirty="0" smtClean="0"/>
                <a:t>2 </a:t>
              </a:r>
              <a:r>
                <a:rPr lang="en-US" sz="2800" dirty="0"/>
                <a:t>is a local CPU registers</a:t>
              </a:r>
              <a:r>
                <a:rPr lang="en-US" sz="2800" dirty="0" smtClean="0"/>
                <a:t>. 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0999" y="3609020"/>
              <a:ext cx="83820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“</a:t>
              </a:r>
              <a:r>
                <a:rPr lang="en-US" sz="2800" dirty="0"/>
                <a:t>counter--” is implemented </a:t>
              </a:r>
              <a:r>
                <a:rPr lang="en-US" sz="2800" dirty="0" smtClean="0"/>
                <a:t>by: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23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6545" y="683695"/>
            <a:ext cx="8145905" cy="5484206"/>
            <a:chOff x="1151620" y="715007"/>
            <a:chExt cx="8460940" cy="540789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735102"/>
              <a:ext cx="3232677" cy="538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715007"/>
              <a:ext cx="5220580" cy="506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35" y="1898830"/>
            <a:ext cx="8352420" cy="3065210"/>
            <a:chOff x="386535" y="2888940"/>
            <a:chExt cx="8352420" cy="306521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5" y="2888940"/>
              <a:ext cx="8352420" cy="109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045" y="3983188"/>
              <a:ext cx="3735415" cy="4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4419110"/>
              <a:ext cx="4140459" cy="153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68369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These registers are saved </a:t>
            </a:r>
            <a:r>
              <a:rPr lang="en-US" sz="2800" dirty="0"/>
              <a:t>and restored by the </a:t>
            </a:r>
            <a:r>
              <a:rPr lang="en-US" sz="2800" dirty="0" smtClean="0"/>
              <a:t>interrupt handler.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Concurrent </a:t>
            </a:r>
            <a:r>
              <a:rPr lang="en-US" sz="2800" dirty="0"/>
              <a:t>execution of “counter++” and “counter--” </a:t>
            </a:r>
            <a:r>
              <a:rPr lang="en-US" sz="2800" dirty="0" smtClean="0"/>
              <a:t>may result in the order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1" y="2798930"/>
            <a:ext cx="6617384" cy="23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5465" y="531921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Machine instructions are arbitrarily interleaved, but the </a:t>
            </a:r>
            <a:r>
              <a:rPr lang="en-US" sz="2800" dirty="0"/>
              <a:t>order within </a:t>
            </a:r>
            <a:r>
              <a:rPr lang="en-US" sz="2800" dirty="0" smtClean="0"/>
              <a:t>each </a:t>
            </a:r>
            <a:r>
              <a:rPr lang="en-US" sz="2800" dirty="0"/>
              <a:t> </a:t>
            </a:r>
            <a:r>
              <a:rPr lang="en-US" sz="2800" dirty="0" smtClean="0"/>
              <a:t>high-level </a:t>
            </a:r>
            <a:r>
              <a:rPr lang="en-US" sz="2800" dirty="0"/>
              <a:t>statement is </a:t>
            </a:r>
            <a:r>
              <a:rPr lang="en-US" sz="2800" dirty="0" smtClean="0"/>
              <a:t>preserved.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408125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The code yields “counter </a:t>
            </a:r>
            <a:r>
              <a:rPr lang="en-US" sz="2800" dirty="0"/>
              <a:t>== 4”, </a:t>
            </a:r>
            <a:r>
              <a:rPr lang="en-US" sz="2800" dirty="0" smtClean="0"/>
              <a:t>while </a:t>
            </a:r>
            <a:r>
              <a:rPr lang="en-US" sz="2800" dirty="0"/>
              <a:t>five buffers are full. </a:t>
            </a:r>
            <a:r>
              <a:rPr lang="en-US" sz="2800" dirty="0" smtClean="0"/>
              <a:t>Swapping the last statements yields “</a:t>
            </a:r>
            <a:r>
              <a:rPr lang="en-US" sz="2800" dirty="0"/>
              <a:t>counter == 6”.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This is </a:t>
            </a:r>
            <a:r>
              <a:rPr lang="en-US" sz="2800" dirty="0"/>
              <a:t>called a </a:t>
            </a:r>
            <a:r>
              <a:rPr lang="en-US" sz="2800" b="1" dirty="0"/>
              <a:t>race condition</a:t>
            </a:r>
            <a:r>
              <a:rPr lang="en-US" sz="2800" dirty="0"/>
              <a:t>. To guard against </a:t>
            </a:r>
            <a:r>
              <a:rPr lang="en-US" sz="2800" dirty="0" smtClean="0"/>
              <a:t>it only </a:t>
            </a:r>
            <a:r>
              <a:rPr lang="en-US" sz="2800" dirty="0"/>
              <a:t>one process at a time </a:t>
            </a:r>
            <a:r>
              <a:rPr lang="en-US" sz="2800" dirty="0" smtClean="0"/>
              <a:t>should be manipulating counter. 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 processes must be </a:t>
            </a:r>
            <a:r>
              <a:rPr lang="en-US" sz="2800" dirty="0"/>
              <a:t>synchronized in some way.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Any </a:t>
            </a:r>
            <a:r>
              <a:rPr lang="en-US" sz="2800" dirty="0"/>
              <a:t>changes that result from </a:t>
            </a:r>
            <a:r>
              <a:rPr lang="en-US" sz="2800" dirty="0" smtClean="0"/>
              <a:t>threads </a:t>
            </a:r>
            <a:r>
              <a:rPr lang="en-US" sz="2800" dirty="0"/>
              <a:t>sharing data </a:t>
            </a:r>
            <a:r>
              <a:rPr lang="en-US" sz="2800" dirty="0" smtClean="0"/>
              <a:t>running </a:t>
            </a:r>
            <a:r>
              <a:rPr lang="en-US" sz="2800" dirty="0"/>
              <a:t>in parallel on different processing </a:t>
            </a:r>
            <a:r>
              <a:rPr lang="en-US" sz="2800" dirty="0" smtClean="0"/>
              <a:t>cores should not interfere </a:t>
            </a:r>
            <a:r>
              <a:rPr lang="en-US" sz="2800" dirty="0"/>
              <a:t>with </a:t>
            </a:r>
            <a:r>
              <a:rPr lang="en-US" sz="2800" dirty="0" smtClean="0"/>
              <a:t>one another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98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088740"/>
                <a:ext cx="83820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system consists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processes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each has </a:t>
                </a:r>
                <a:r>
                  <a:rPr lang="en-US" sz="2800" dirty="0"/>
                  <a:t>a segment of code, called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critical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section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processes are changing </a:t>
                </a:r>
                <a:r>
                  <a:rPr lang="en-US" sz="2800" dirty="0"/>
                  <a:t>common variables, </a:t>
                </a:r>
                <a:r>
                  <a:rPr lang="en-US" sz="2800" dirty="0" smtClean="0"/>
                  <a:t>tables, files, etc.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No </a:t>
                </a:r>
                <a:r>
                  <a:rPr lang="en-US" sz="2800" dirty="0"/>
                  <a:t>two </a:t>
                </a:r>
                <a:r>
                  <a:rPr lang="en-US" sz="2800" dirty="0" smtClean="0"/>
                  <a:t>are </a:t>
                </a:r>
                <a:r>
                  <a:rPr lang="en-US" sz="2800" dirty="0"/>
                  <a:t>executing in </a:t>
                </a:r>
                <a:r>
                  <a:rPr lang="en-US" sz="2800" dirty="0" smtClean="0"/>
                  <a:t>their </a:t>
                </a:r>
                <a:r>
                  <a:rPr lang="en-US" sz="2800" b="1" dirty="0" smtClean="0"/>
                  <a:t>critical </a:t>
                </a:r>
                <a:r>
                  <a:rPr lang="en-US" sz="2800" b="1" dirty="0"/>
                  <a:t>sections </a:t>
                </a:r>
                <a:r>
                  <a:rPr lang="en-US" sz="2800" dirty="0" smtClean="0"/>
                  <a:t>simultaneously.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Design a cooperation protocol where each </a:t>
                </a:r>
                <a:r>
                  <a:rPr lang="en-US" sz="2800" dirty="0"/>
                  <a:t>process must </a:t>
                </a:r>
                <a:r>
                  <a:rPr lang="en-US" sz="2800" dirty="0" smtClean="0"/>
                  <a:t>request permission </a:t>
                </a:r>
                <a:r>
                  <a:rPr lang="en-US" sz="2800" dirty="0"/>
                  <a:t>to enter its </a:t>
                </a:r>
                <a:r>
                  <a:rPr lang="en-US" sz="2800" b="1" dirty="0"/>
                  <a:t>critical </a:t>
                </a:r>
                <a:r>
                  <a:rPr lang="en-US" sz="2800" b="1" dirty="0" smtClean="0"/>
                  <a:t>section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request </a:t>
                </a:r>
                <a:r>
                  <a:rPr lang="en-US" sz="2800" dirty="0" smtClean="0"/>
                  <a:t>code section is called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entry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section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The </a:t>
                </a:r>
                <a:r>
                  <a:rPr lang="en-US" sz="2800" b="1" dirty="0"/>
                  <a:t>critical </a:t>
                </a:r>
                <a:r>
                  <a:rPr lang="en-US" sz="2800" b="1" dirty="0" smtClean="0"/>
                  <a:t>section </a:t>
                </a:r>
                <a:r>
                  <a:rPr lang="en-US" sz="2800" dirty="0" smtClean="0"/>
                  <a:t>is followed </a:t>
                </a:r>
                <a:r>
                  <a:rPr lang="en-US" sz="2800" dirty="0"/>
                  <a:t>by an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exit section</a:t>
                </a:r>
                <a:r>
                  <a:rPr lang="en-US" sz="2800" dirty="0"/>
                  <a:t>. The remaining code is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remainder section</a:t>
                </a:r>
                <a:r>
                  <a:rPr lang="en-US" sz="2800" dirty="0"/>
                  <a:t>.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8740"/>
                <a:ext cx="8382000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29" r="-1455" b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critical-section problem</a:t>
            </a:r>
          </a:p>
        </p:txBody>
      </p:sp>
    </p:spTree>
    <p:extLst>
      <p:ext uri="{BB962C8B-B14F-4D97-AF65-F5344CB8AC3E}">
        <p14:creationId xmlns:p14="http://schemas.microsoft.com/office/powerpoint/2010/main" val="3917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Process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03" y="728700"/>
            <a:ext cx="4418142" cy="45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590" y="5679250"/>
                <a:ext cx="7380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General structure of a typical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5679250"/>
                <a:ext cx="738081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3034</Words>
  <Application>Microsoft Office PowerPoint</Application>
  <PresentationFormat>On-screen Show (4:3)</PresentationFormat>
  <Paragraphs>342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Process Synchronization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User</cp:lastModifiedBy>
  <cp:revision>396</cp:revision>
  <cp:lastPrinted>2016-10-11T08:32:29Z</cp:lastPrinted>
  <dcterms:created xsi:type="dcterms:W3CDTF">2006-08-16T00:00:00Z</dcterms:created>
  <dcterms:modified xsi:type="dcterms:W3CDTF">2017-01-30T04:47:22Z</dcterms:modified>
</cp:coreProperties>
</file>