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6" r:id="rId2"/>
    <p:sldId id="343" r:id="rId3"/>
    <p:sldId id="346" r:id="rId4"/>
    <p:sldId id="348" r:id="rId5"/>
    <p:sldId id="347" r:id="rId6"/>
    <p:sldId id="344" r:id="rId7"/>
    <p:sldId id="349" r:id="rId8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FF0000"/>
    <a:srgbClr val="00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707" autoAdjust="0"/>
  </p:normalViewPr>
  <p:slideViewPr>
    <p:cSldViewPr>
      <p:cViewPr varScale="1">
        <p:scale>
          <a:sx n="107" d="100"/>
          <a:sy n="107" d="100"/>
        </p:scale>
        <p:origin x="-1914" y="480"/>
      </p:cViewPr>
      <p:guideLst>
        <p:guide orient="horz" pos="221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76C2C74B-C0A5-443E-94D7-04D63D3906D9}" type="datetimeFigureOut">
              <a:rPr lang="en-US" smtClean="0"/>
              <a:t>1/4/2017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9F2D6A8-F044-41C6-8960-F647B41188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265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0"/>
            <a:ext cx="8001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0"/>
            <a:ext cx="8001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0"/>
            <a:ext cx="8001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6555" y="458670"/>
            <a:ext cx="8010890" cy="94510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Security</a:t>
            </a:r>
            <a:endParaRPr lang="en-US" sz="2800" b="1" dirty="0" smtClean="0">
              <a:solidFill>
                <a:srgbClr val="0000FF"/>
              </a:solidFill>
            </a:endParaRP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6555" y="1403775"/>
            <a:ext cx="6400800" cy="115989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400" dirty="0" smtClean="0"/>
              <a:t>prepared and instructed by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dirty="0" smtClean="0"/>
              <a:t> Shmuel Wimer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400" dirty="0" smtClean="0"/>
              <a:t>Eng. Faculty, Bar-Ilan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860" y="2611714"/>
            <a:ext cx="2487915" cy="361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812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998676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A </a:t>
            </a:r>
            <a:r>
              <a:rPr lang="en-US" sz="2800" dirty="0"/>
              <a:t>system is </a:t>
            </a:r>
            <a:r>
              <a:rPr lang="en-US" sz="2800" b="1" dirty="0">
                <a:solidFill>
                  <a:srgbClr val="0000FF"/>
                </a:solidFill>
              </a:rPr>
              <a:t>secure</a:t>
            </a:r>
            <a:r>
              <a:rPr lang="en-US" sz="2800" b="1" dirty="0"/>
              <a:t> </a:t>
            </a:r>
            <a:r>
              <a:rPr lang="en-US" sz="2800" dirty="0"/>
              <a:t>if its resources are used and </a:t>
            </a:r>
            <a:r>
              <a:rPr lang="en-US" sz="2800" dirty="0" smtClean="0"/>
              <a:t>accessed as </a:t>
            </a:r>
            <a:r>
              <a:rPr lang="en-US" sz="2800" dirty="0"/>
              <a:t>intended under all </a:t>
            </a:r>
            <a:r>
              <a:rPr lang="en-US" sz="2800" dirty="0" smtClean="0"/>
              <a:t>circumstances.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Security </a:t>
            </a:r>
            <a:r>
              <a:rPr lang="en-US" sz="2800" dirty="0"/>
              <a:t>violations </a:t>
            </a:r>
            <a:r>
              <a:rPr lang="en-US" sz="2800" dirty="0" smtClean="0"/>
              <a:t>can be</a:t>
            </a:r>
            <a:r>
              <a:rPr lang="en-US" sz="2800" b="1" dirty="0"/>
              <a:t> accidental</a:t>
            </a:r>
            <a:r>
              <a:rPr lang="en-US" sz="2800" dirty="0"/>
              <a:t> (easier to protect</a:t>
            </a:r>
            <a:r>
              <a:rPr lang="en-US" sz="2800" dirty="0" smtClean="0"/>
              <a:t>) or </a:t>
            </a:r>
            <a:r>
              <a:rPr lang="en-US" sz="2800" b="1" dirty="0" smtClean="0"/>
              <a:t>intentional</a:t>
            </a:r>
            <a:r>
              <a:rPr lang="en-US" sz="2800" b="1" dirty="0"/>
              <a:t> </a:t>
            </a:r>
            <a:r>
              <a:rPr lang="en-US" sz="2800" dirty="0" smtClean="0"/>
              <a:t>(malicious</a:t>
            </a:r>
            <a:r>
              <a:rPr lang="en-US" sz="2800" dirty="0"/>
              <a:t>) </a:t>
            </a:r>
            <a:r>
              <a:rPr lang="en-US" sz="2800" dirty="0" smtClean="0"/>
              <a:t>(harder to protect).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Some accidental </a:t>
            </a:r>
            <a:r>
              <a:rPr lang="en-US" sz="2800" dirty="0"/>
              <a:t>and malicious security </a:t>
            </a:r>
            <a:r>
              <a:rPr lang="en-US" sz="2800" dirty="0" smtClean="0"/>
              <a:t>violations are: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Confidentiality breach</a:t>
            </a:r>
            <a:r>
              <a:rPr lang="en-US" sz="2800" dirty="0" smtClean="0"/>
              <a:t>, unauthorized</a:t>
            </a:r>
            <a:r>
              <a:rPr lang="en-US" sz="2800" dirty="0"/>
              <a:t> </a:t>
            </a:r>
            <a:r>
              <a:rPr lang="en-US" sz="2800" dirty="0" smtClean="0"/>
              <a:t>data reading (info theft), credit-card info, identity info for identity theft.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b="1" dirty="0">
                <a:solidFill>
                  <a:srgbClr val="0000FF"/>
                </a:solidFill>
              </a:rPr>
              <a:t>Integrity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breach</a:t>
            </a:r>
            <a:r>
              <a:rPr lang="en-US" sz="2800" dirty="0" smtClean="0"/>
              <a:t>, unauthorized data modification, passing liability to innocent party, </a:t>
            </a:r>
            <a:r>
              <a:rPr lang="en-US" sz="2800" dirty="0"/>
              <a:t>commercial application </a:t>
            </a:r>
            <a:r>
              <a:rPr lang="en-US" sz="2800" dirty="0" smtClean="0"/>
              <a:t>source code modification.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/>
              <a:t>The Security Problem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0875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022532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Availability breach</a:t>
            </a:r>
            <a:r>
              <a:rPr lang="en-US" sz="2800" dirty="0" smtClean="0"/>
              <a:t>, unauthorized </a:t>
            </a:r>
            <a:r>
              <a:rPr lang="en-US" sz="2800" dirty="0"/>
              <a:t>data </a:t>
            </a:r>
            <a:r>
              <a:rPr lang="en-US" sz="2800" dirty="0" smtClean="0"/>
              <a:t>destruction, website defacement.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b="1" dirty="0">
                <a:solidFill>
                  <a:srgbClr val="0000FF"/>
                </a:solidFill>
              </a:rPr>
              <a:t>S</a:t>
            </a:r>
            <a:r>
              <a:rPr lang="en-US" sz="2800" b="1" dirty="0" smtClean="0">
                <a:solidFill>
                  <a:srgbClr val="0000FF"/>
                </a:solidFill>
              </a:rPr>
              <a:t>ervice theft</a:t>
            </a:r>
            <a:r>
              <a:rPr lang="en-US" sz="2800" dirty="0" smtClean="0"/>
              <a:t>, unauthorized </a:t>
            </a:r>
            <a:r>
              <a:rPr lang="en-US" sz="2800" dirty="0"/>
              <a:t>use of resources.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Denial </a:t>
            </a:r>
            <a:r>
              <a:rPr lang="en-US" sz="2800" b="1" dirty="0">
                <a:solidFill>
                  <a:srgbClr val="0000FF"/>
                </a:solidFill>
              </a:rPr>
              <a:t>of </a:t>
            </a:r>
            <a:r>
              <a:rPr lang="en-US" sz="2800" b="1" dirty="0" smtClean="0">
                <a:solidFill>
                  <a:srgbClr val="0000FF"/>
                </a:solidFill>
              </a:rPr>
              <a:t>service </a:t>
            </a:r>
            <a:r>
              <a:rPr lang="en-US" sz="2800" b="1" dirty="0">
                <a:solidFill>
                  <a:srgbClr val="0000FF"/>
                </a:solidFill>
              </a:rPr>
              <a:t>(DOS)</a:t>
            </a:r>
            <a:r>
              <a:rPr lang="en-US" sz="2800" dirty="0" smtClean="0"/>
              <a:t>, prevent </a:t>
            </a:r>
            <a:r>
              <a:rPr lang="en-US" sz="2800" dirty="0"/>
              <a:t>legitimate </a:t>
            </a:r>
            <a:r>
              <a:rPr lang="en-US" sz="2800" dirty="0" smtClean="0"/>
              <a:t>system use.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In </a:t>
            </a:r>
            <a:r>
              <a:rPr lang="en-US" sz="2800" b="1" dirty="0" smtClean="0">
                <a:solidFill>
                  <a:srgbClr val="0000FF"/>
                </a:solidFill>
              </a:rPr>
              <a:t>masquerading </a:t>
            </a:r>
            <a:r>
              <a:rPr lang="en-US" sz="2800" dirty="0"/>
              <a:t>attack method o</a:t>
            </a:r>
            <a:r>
              <a:rPr lang="en-US" sz="2800" dirty="0" smtClean="0"/>
              <a:t>ne </a:t>
            </a:r>
            <a:r>
              <a:rPr lang="en-US" sz="2800" dirty="0"/>
              <a:t>participant </a:t>
            </a:r>
            <a:r>
              <a:rPr lang="en-US" sz="2800" dirty="0" smtClean="0"/>
              <a:t>in a </a:t>
            </a:r>
            <a:r>
              <a:rPr lang="en-US" sz="2800" dirty="0"/>
              <a:t>communication pretends to be someone else (another host or </a:t>
            </a:r>
            <a:r>
              <a:rPr lang="en-US" sz="2800" dirty="0" smtClean="0"/>
              <a:t>another person</a:t>
            </a:r>
            <a:r>
              <a:rPr lang="en-US" sz="2800" dirty="0"/>
              <a:t>). </a:t>
            </a:r>
            <a:endParaRPr lang="en-US" sz="2800" dirty="0" smtClean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Attackers </a:t>
            </a:r>
            <a:r>
              <a:rPr lang="en-US" sz="2800" dirty="0"/>
              <a:t>breach </a:t>
            </a:r>
            <a:r>
              <a:rPr lang="en-US" sz="2800" b="1" dirty="0" smtClean="0"/>
              <a:t>authenticatio</a:t>
            </a:r>
            <a:r>
              <a:rPr lang="en-US" sz="2800" b="1" dirty="0"/>
              <a:t>n</a:t>
            </a:r>
            <a:r>
              <a:rPr lang="en-US" sz="2800" dirty="0" smtClean="0"/>
              <a:t>, </a:t>
            </a:r>
            <a:r>
              <a:rPr lang="en-US" sz="2800" dirty="0"/>
              <a:t>the </a:t>
            </a:r>
            <a:r>
              <a:rPr lang="en-US" sz="2800" dirty="0" smtClean="0"/>
              <a:t>correctness of identification, gaining </a:t>
            </a:r>
            <a:r>
              <a:rPr lang="en-US" sz="2800" dirty="0"/>
              <a:t>access </a:t>
            </a:r>
            <a:r>
              <a:rPr lang="en-US" sz="2800" dirty="0" smtClean="0"/>
              <a:t>they </a:t>
            </a:r>
            <a:r>
              <a:rPr lang="en-US" sz="2800" dirty="0"/>
              <a:t>would not </a:t>
            </a:r>
            <a:r>
              <a:rPr lang="en-US" sz="2800" dirty="0" smtClean="0"/>
              <a:t>normally be allowed.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03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770" y="484820"/>
            <a:ext cx="4129250" cy="5239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5860" y="5679250"/>
            <a:ext cx="8100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Standard security attacks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43109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022532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Replay </a:t>
            </a:r>
            <a:r>
              <a:rPr lang="en-US" sz="2800" dirty="0"/>
              <a:t>attack</a:t>
            </a:r>
            <a:r>
              <a:rPr lang="en-US" sz="2800" b="1" dirty="0"/>
              <a:t> </a:t>
            </a:r>
            <a:r>
              <a:rPr lang="en-US" sz="2800" dirty="0" smtClean="0"/>
              <a:t>is a malicious repeat of</a:t>
            </a:r>
            <a:r>
              <a:rPr lang="en-US" sz="2800" dirty="0"/>
              <a:t> </a:t>
            </a:r>
            <a:r>
              <a:rPr lang="en-US" sz="2800" dirty="0" smtClean="0"/>
              <a:t>valid </a:t>
            </a:r>
            <a:r>
              <a:rPr lang="en-US" sz="2800" dirty="0"/>
              <a:t>data </a:t>
            </a:r>
            <a:r>
              <a:rPr lang="en-US" sz="2800" dirty="0" smtClean="0"/>
              <a:t>transmission, e.g. transfer of money.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In </a:t>
            </a:r>
            <a:r>
              <a:rPr lang="en-US" sz="2800" b="1" dirty="0" smtClean="0">
                <a:solidFill>
                  <a:srgbClr val="0000FF"/>
                </a:solidFill>
              </a:rPr>
              <a:t>man-in-the-middle </a:t>
            </a:r>
            <a:r>
              <a:rPr lang="en-US" sz="2800" dirty="0" smtClean="0"/>
              <a:t>attacker </a:t>
            </a:r>
            <a:r>
              <a:rPr lang="en-US" sz="2800" dirty="0"/>
              <a:t>sits in the </a:t>
            </a:r>
            <a:r>
              <a:rPr lang="en-US" sz="2800" dirty="0" smtClean="0"/>
              <a:t>data flow </a:t>
            </a:r>
            <a:r>
              <a:rPr lang="en-US" sz="2800" dirty="0"/>
              <a:t>of a communication, masquerading as the sender to the receiver, </a:t>
            </a:r>
            <a:r>
              <a:rPr lang="en-US" sz="2800" dirty="0" smtClean="0"/>
              <a:t>and vice versa.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Security </a:t>
            </a:r>
            <a:r>
              <a:rPr lang="en-US" sz="2800" dirty="0"/>
              <a:t>measures </a:t>
            </a:r>
            <a:r>
              <a:rPr lang="en-US" sz="2800" dirty="0" smtClean="0"/>
              <a:t>have </a:t>
            </a:r>
            <a:r>
              <a:rPr lang="en-US" sz="2800" dirty="0"/>
              <a:t>four levels:</a:t>
            </a:r>
          </a:p>
          <a:p>
            <a:pPr algn="just">
              <a:spcAft>
                <a:spcPts val="1200"/>
              </a:spcAft>
            </a:pPr>
            <a:r>
              <a:rPr lang="en-US" sz="2800" b="1" dirty="0"/>
              <a:t>1. </a:t>
            </a:r>
            <a:r>
              <a:rPr lang="en-US" sz="2800" b="1" dirty="0" smtClean="0"/>
              <a:t>Physical</a:t>
            </a:r>
            <a:r>
              <a:rPr lang="en-US" sz="2800" dirty="0" smtClean="0"/>
              <a:t>, e.g. machine </a:t>
            </a:r>
            <a:r>
              <a:rPr lang="en-US" sz="2800" dirty="0"/>
              <a:t>rooms and the terminals or </a:t>
            </a:r>
            <a:r>
              <a:rPr lang="en-US" sz="2800" dirty="0" smtClean="0"/>
              <a:t>having</a:t>
            </a:r>
            <a:r>
              <a:rPr lang="en-US" sz="2800" dirty="0"/>
              <a:t> </a:t>
            </a:r>
            <a:r>
              <a:rPr lang="en-US" sz="2800" dirty="0" smtClean="0"/>
              <a:t>access </a:t>
            </a:r>
            <a:r>
              <a:rPr lang="en-US" sz="2800" dirty="0"/>
              <a:t>to the machines must be secured.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 smtClean="0"/>
              <a:t>2</a:t>
            </a:r>
            <a:r>
              <a:rPr lang="en-US" sz="2800" b="1" dirty="0"/>
              <a:t>. Human</a:t>
            </a:r>
            <a:r>
              <a:rPr lang="en-US" sz="2800" dirty="0"/>
              <a:t>. Authorization must be done carefully to assure that </a:t>
            </a:r>
            <a:r>
              <a:rPr lang="en-US" sz="2800" dirty="0" smtClean="0"/>
              <a:t>only </a:t>
            </a:r>
            <a:r>
              <a:rPr lang="en-US" sz="2800" dirty="0"/>
              <a:t> </a:t>
            </a:r>
            <a:r>
              <a:rPr lang="en-US" sz="2800" dirty="0" smtClean="0"/>
              <a:t>appropriate </a:t>
            </a:r>
            <a:r>
              <a:rPr lang="en-US" sz="2800" dirty="0"/>
              <a:t>users have </a:t>
            </a:r>
            <a:r>
              <a:rPr lang="en-US" sz="2800" dirty="0" smtClean="0"/>
              <a:t>system access. 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086410"/>
            <a:ext cx="838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b="1" dirty="0" smtClean="0"/>
              <a:t>3</a:t>
            </a:r>
            <a:r>
              <a:rPr lang="en-US" sz="2800" b="1" dirty="0"/>
              <a:t>. Operating </a:t>
            </a:r>
            <a:r>
              <a:rPr lang="en-US" sz="2800" b="1" dirty="0" smtClean="0"/>
              <a:t>system</a:t>
            </a:r>
            <a:r>
              <a:rPr lang="en-US" sz="2800" dirty="0" smtClean="0"/>
              <a:t>, e.g. runaway </a:t>
            </a:r>
            <a:r>
              <a:rPr lang="en-US" sz="2800" dirty="0"/>
              <a:t>process </a:t>
            </a:r>
            <a:r>
              <a:rPr lang="en-US" sz="2800" dirty="0" smtClean="0"/>
              <a:t>causing</a:t>
            </a:r>
            <a:r>
              <a:rPr lang="en-US" sz="2800" dirty="0"/>
              <a:t> </a:t>
            </a:r>
            <a:r>
              <a:rPr lang="en-US" sz="2800" dirty="0" smtClean="0"/>
              <a:t>accidental </a:t>
            </a:r>
            <a:r>
              <a:rPr lang="en-US" sz="2800" dirty="0"/>
              <a:t>denial-of-service </a:t>
            </a:r>
            <a:r>
              <a:rPr lang="en-US" sz="2800" dirty="0" smtClean="0"/>
              <a:t>attack, a query </a:t>
            </a:r>
            <a:r>
              <a:rPr lang="en-US" sz="2800" dirty="0"/>
              <a:t>to a service could reveal passwords.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 smtClean="0"/>
              <a:t>4</a:t>
            </a:r>
            <a:r>
              <a:rPr lang="en-US" sz="2800" b="1" dirty="0"/>
              <a:t>. </a:t>
            </a:r>
            <a:r>
              <a:rPr lang="en-US" sz="2800" b="1" dirty="0" smtClean="0"/>
              <a:t>Network</a:t>
            </a:r>
            <a:r>
              <a:rPr lang="en-US" sz="2800" dirty="0" smtClean="0"/>
              <a:t>.</a:t>
            </a:r>
            <a:r>
              <a:rPr lang="en-US" sz="2800" b="1" dirty="0" smtClean="0"/>
              <a:t> </a:t>
            </a:r>
            <a:r>
              <a:rPr lang="en-US" sz="2800" dirty="0" smtClean="0"/>
              <a:t>Data</a:t>
            </a:r>
            <a:r>
              <a:rPr lang="en-US" sz="2800" b="1" dirty="0" smtClean="0"/>
              <a:t> </a:t>
            </a:r>
            <a:r>
              <a:rPr lang="en-US" sz="2800" dirty="0" smtClean="0"/>
              <a:t>interception of private leased </a:t>
            </a:r>
            <a:r>
              <a:rPr lang="en-US" sz="2800" dirty="0"/>
              <a:t>lines, </a:t>
            </a:r>
            <a:r>
              <a:rPr lang="en-US" sz="2800" dirty="0" smtClean="0"/>
              <a:t>Internet</a:t>
            </a:r>
            <a:r>
              <a:rPr lang="en-US" sz="2800" dirty="0"/>
              <a:t>, wireless connections, </a:t>
            </a:r>
            <a:r>
              <a:rPr lang="en-US" sz="2800" dirty="0" smtClean="0"/>
              <a:t>dial-up</a:t>
            </a:r>
            <a:r>
              <a:rPr lang="en-US" sz="2800" dirty="0"/>
              <a:t> </a:t>
            </a:r>
            <a:r>
              <a:rPr lang="en-US" sz="2800" dirty="0" smtClean="0"/>
              <a:t>lines.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/>
              <a:t>OS cannot implement security measures or to run securely </a:t>
            </a:r>
            <a:r>
              <a:rPr lang="en-US" sz="2800" dirty="0" smtClean="0"/>
              <a:t>without ability </a:t>
            </a:r>
            <a:r>
              <a:rPr lang="en-US" sz="2800" dirty="0"/>
              <a:t>to authorize </a:t>
            </a:r>
            <a:r>
              <a:rPr lang="en-US" sz="2800" dirty="0" smtClean="0"/>
              <a:t>users, processes</a:t>
            </a:r>
            <a:r>
              <a:rPr lang="en-US" sz="2800" dirty="0"/>
              <a:t>, </a:t>
            </a:r>
            <a:r>
              <a:rPr lang="en-US" sz="2800" dirty="0" smtClean="0"/>
              <a:t>control </a:t>
            </a:r>
            <a:r>
              <a:rPr lang="en-US" sz="2800" dirty="0"/>
              <a:t>their access, and </a:t>
            </a:r>
            <a:r>
              <a:rPr lang="en-US" sz="2800" dirty="0" smtClean="0"/>
              <a:t>log </a:t>
            </a:r>
            <a:r>
              <a:rPr lang="en-US" sz="2800" dirty="0"/>
              <a:t>their </a:t>
            </a:r>
            <a:r>
              <a:rPr lang="en-US" sz="2800" dirty="0" smtClean="0"/>
              <a:t>activities.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Hardware protection, e.g. memory protection, </a:t>
            </a:r>
            <a:r>
              <a:rPr lang="en-US" sz="2800" dirty="0"/>
              <a:t>features are </a:t>
            </a:r>
            <a:r>
              <a:rPr lang="en-US" sz="2800" dirty="0" smtClean="0"/>
              <a:t>a must for overall protection </a:t>
            </a:r>
            <a:r>
              <a:rPr lang="en-US" sz="2800" dirty="0"/>
              <a:t>scheme. </a:t>
            </a:r>
            <a:endParaRPr 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05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998676"/>
            <a:ext cx="8382000" cy="914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Processes, along with the kernel, are the only means of accomplishing work</a:t>
            </a:r>
          </a:p>
          <a:p>
            <a:r>
              <a:rPr lang="en-US" sz="2800" dirty="0"/>
              <a:t>on a computer. Therefore, writing a program that creates a breach of security,</a:t>
            </a:r>
          </a:p>
          <a:p>
            <a:r>
              <a:rPr lang="en-US" sz="2800" dirty="0"/>
              <a:t>or causing a normal process to change its behavior and create a breach, is a</a:t>
            </a:r>
          </a:p>
          <a:p>
            <a:r>
              <a:rPr lang="en-US" sz="2800" dirty="0"/>
              <a:t>common goal of crackers. In fact, even most </a:t>
            </a:r>
            <a:r>
              <a:rPr lang="en-US" sz="2800" dirty="0" err="1"/>
              <a:t>nonprogram</a:t>
            </a:r>
            <a:r>
              <a:rPr lang="en-US" sz="2800" dirty="0"/>
              <a:t> security events have</a:t>
            </a:r>
          </a:p>
          <a:p>
            <a:r>
              <a:rPr lang="en-US" sz="2800" dirty="0"/>
              <a:t>as their goal causing a program threat. For example, while it is useful to log in</a:t>
            </a:r>
          </a:p>
          <a:p>
            <a:r>
              <a:rPr lang="en-US" sz="2800" dirty="0"/>
              <a:t>to a system without authorization, it is quite a lot more useful to leave behind</a:t>
            </a:r>
          </a:p>
          <a:p>
            <a:r>
              <a:rPr lang="en-US" sz="2800" dirty="0"/>
              <a:t>a </a:t>
            </a:r>
            <a:r>
              <a:rPr lang="en-US" sz="2800" b="1" dirty="0"/>
              <a:t>back-door </a:t>
            </a:r>
            <a:r>
              <a:rPr lang="en-US" sz="2800" dirty="0"/>
              <a:t>daemon that provides information or allows easy access even if</a:t>
            </a:r>
          </a:p>
          <a:p>
            <a:r>
              <a:rPr lang="en-US" sz="2800" dirty="0"/>
              <a:t>the original exploit is blocked. In this section, we describe common methods</a:t>
            </a:r>
          </a:p>
          <a:p>
            <a:r>
              <a:rPr lang="en-US" sz="2800" dirty="0"/>
              <a:t>by which programs cause security breaches. Note that there is considerable</a:t>
            </a:r>
          </a:p>
          <a:p>
            <a:r>
              <a:rPr lang="en-US" sz="2800" dirty="0"/>
              <a:t>variation in the naming conventions for security holes and that we use the</a:t>
            </a:r>
          </a:p>
          <a:p>
            <a:r>
              <a:rPr lang="en-US" sz="2800"/>
              <a:t>most common or descriptive terms.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Security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/>
              <a:t>Program Threats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9653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16450</TotalTime>
  <Words>525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Security</vt:lpstr>
      <vt:lpstr>The Security Problem</vt:lpstr>
      <vt:lpstr>PowerPoint Presentation</vt:lpstr>
      <vt:lpstr>PowerPoint Presentation</vt:lpstr>
      <vt:lpstr>PowerPoint Presentation</vt:lpstr>
      <vt:lpstr>PowerPoint Presentation</vt:lpstr>
      <vt:lpstr>Program Threats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Wimer</dc:creator>
  <cp:lastModifiedBy>User</cp:lastModifiedBy>
  <cp:revision>696</cp:revision>
  <cp:lastPrinted>2016-10-11T08:32:29Z</cp:lastPrinted>
  <dcterms:created xsi:type="dcterms:W3CDTF">2006-08-16T00:00:00Z</dcterms:created>
  <dcterms:modified xsi:type="dcterms:W3CDTF">2017-01-04T12:12:54Z</dcterms:modified>
</cp:coreProperties>
</file>