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6" r:id="rId2"/>
    <p:sldId id="342" r:id="rId3"/>
    <p:sldId id="344" r:id="rId4"/>
    <p:sldId id="343" r:id="rId5"/>
    <p:sldId id="345" r:id="rId6"/>
    <p:sldId id="346" r:id="rId7"/>
    <p:sldId id="347" r:id="rId8"/>
    <p:sldId id="348" r:id="rId9"/>
    <p:sldId id="350" r:id="rId10"/>
    <p:sldId id="351" r:id="rId11"/>
    <p:sldId id="352" r:id="rId12"/>
    <p:sldId id="354" r:id="rId13"/>
    <p:sldId id="353" r:id="rId14"/>
    <p:sldId id="356" r:id="rId15"/>
    <p:sldId id="357" r:id="rId16"/>
    <p:sldId id="355" r:id="rId17"/>
    <p:sldId id="358" r:id="rId18"/>
    <p:sldId id="359" r:id="rId19"/>
    <p:sldId id="360" r:id="rId20"/>
    <p:sldId id="362" r:id="rId21"/>
    <p:sldId id="361" r:id="rId22"/>
    <p:sldId id="363" r:id="rId23"/>
    <p:sldId id="364" r:id="rId24"/>
    <p:sldId id="365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5" r:id="rId33"/>
    <p:sldId id="374" r:id="rId34"/>
    <p:sldId id="376" r:id="rId35"/>
    <p:sldId id="378" r:id="rId36"/>
    <p:sldId id="377" r:id="rId37"/>
    <p:sldId id="379" r:id="rId38"/>
    <p:sldId id="381" r:id="rId39"/>
    <p:sldId id="380" r:id="rId40"/>
    <p:sldId id="382" r:id="rId4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07" autoAdjust="0"/>
  </p:normalViewPr>
  <p:slideViewPr>
    <p:cSldViewPr>
      <p:cViewPr>
        <p:scale>
          <a:sx n="90" d="100"/>
          <a:sy n="90" d="100"/>
        </p:scale>
        <p:origin x="-23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12/18/2016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CPU Scheduling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Scheduling Criteria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887517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Scheduling criteria include: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CPU </a:t>
            </a:r>
            <a:r>
              <a:rPr lang="en-US" sz="2800" b="1" dirty="0">
                <a:solidFill>
                  <a:srgbClr val="0000FF"/>
                </a:solidFill>
              </a:rPr>
              <a:t>utilization</a:t>
            </a:r>
            <a:r>
              <a:rPr lang="en-US" sz="2800" dirty="0"/>
              <a:t>. </a:t>
            </a:r>
            <a:r>
              <a:rPr lang="en-US" sz="2800" dirty="0" smtClean="0"/>
              <a:t>Keeping </a:t>
            </a:r>
            <a:r>
              <a:rPr lang="en-US" sz="2800" dirty="0"/>
              <a:t>the CPU as busy as possible. </a:t>
            </a:r>
            <a:r>
              <a:rPr lang="en-US" sz="2800" dirty="0" smtClean="0"/>
              <a:t>40% - 90% in real systems. </a:t>
            </a:r>
            <a:r>
              <a:rPr lang="en-US" sz="2800" b="1" dirty="0" smtClean="0"/>
              <a:t>Maximize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Throughput</a:t>
            </a:r>
            <a:r>
              <a:rPr lang="en-US" sz="2800" dirty="0"/>
              <a:t>. </a:t>
            </a:r>
            <a:r>
              <a:rPr lang="en-US" sz="2800" dirty="0" smtClean="0"/>
              <a:t>Completed processes per </a:t>
            </a:r>
            <a:r>
              <a:rPr lang="en-US" sz="2800" dirty="0"/>
              <a:t>time </a:t>
            </a:r>
            <a:r>
              <a:rPr lang="en-US" sz="2800" dirty="0" smtClean="0"/>
              <a:t>unit. </a:t>
            </a:r>
            <a:r>
              <a:rPr lang="en-US" sz="2800" b="1" dirty="0" smtClean="0"/>
              <a:t>Maximize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1/hours for long process, 10/Sec for </a:t>
            </a:r>
            <a:r>
              <a:rPr lang="en-US" sz="2800" dirty="0"/>
              <a:t>short </a:t>
            </a:r>
            <a:r>
              <a:rPr lang="en-US" sz="2800" dirty="0" smtClean="0"/>
              <a:t>transactions.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Turnaround </a:t>
            </a:r>
            <a:r>
              <a:rPr lang="en-US" sz="2800" b="1" dirty="0">
                <a:solidFill>
                  <a:srgbClr val="0000FF"/>
                </a:solidFill>
              </a:rPr>
              <a:t>time</a:t>
            </a:r>
            <a:r>
              <a:rPr lang="en-US" sz="2800" dirty="0"/>
              <a:t>. </a:t>
            </a:r>
            <a:r>
              <a:rPr lang="en-US" sz="2800" dirty="0" smtClean="0"/>
              <a:t>Time it </a:t>
            </a:r>
            <a:r>
              <a:rPr lang="en-US" sz="2800" dirty="0"/>
              <a:t>takes to execute </a:t>
            </a:r>
            <a:r>
              <a:rPr lang="en-US" sz="2800" dirty="0" smtClean="0"/>
              <a:t>a process,  from submission to completion. </a:t>
            </a:r>
            <a:r>
              <a:rPr lang="en-US" sz="2800" b="1" dirty="0" smtClean="0"/>
              <a:t>Minimize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Sum of time waiting to get into memory, waiting in ready queue, executing on CPU, doing I/O.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4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773705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Waiting </a:t>
            </a:r>
            <a:r>
              <a:rPr lang="en-US" sz="2800" b="1" dirty="0">
                <a:solidFill>
                  <a:srgbClr val="0000FF"/>
                </a:solidFill>
              </a:rPr>
              <a:t>time</a:t>
            </a:r>
            <a:r>
              <a:rPr lang="en-US" sz="2800" dirty="0"/>
              <a:t>. The CPU-scheduling algorithm </a:t>
            </a:r>
            <a:r>
              <a:rPr lang="en-US" sz="2800" dirty="0" smtClean="0"/>
              <a:t>affects the</a:t>
            </a:r>
            <a:r>
              <a:rPr lang="en-US" sz="2800" dirty="0"/>
              <a:t> </a:t>
            </a:r>
            <a:r>
              <a:rPr lang="en-US" sz="2800" dirty="0" smtClean="0"/>
              <a:t>total time a </a:t>
            </a:r>
            <a:r>
              <a:rPr lang="en-US" sz="2800" dirty="0"/>
              <a:t>process spends waiting in the ready queue</a:t>
            </a:r>
            <a:r>
              <a:rPr lang="en-US" sz="2800" dirty="0" smtClean="0"/>
              <a:t>. </a:t>
            </a:r>
            <a:r>
              <a:rPr lang="en-US" sz="2800" b="1" dirty="0"/>
              <a:t>Minimize</a:t>
            </a:r>
            <a:r>
              <a:rPr lang="en-US" sz="2800" dirty="0"/>
              <a:t>.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Response </a:t>
            </a:r>
            <a:r>
              <a:rPr lang="en-US" sz="2800" b="1" dirty="0">
                <a:solidFill>
                  <a:srgbClr val="0000FF"/>
                </a:solidFill>
              </a:rPr>
              <a:t>time</a:t>
            </a:r>
            <a:r>
              <a:rPr lang="en-US" sz="2800" dirty="0"/>
              <a:t>. </a:t>
            </a:r>
            <a:r>
              <a:rPr lang="en-US" sz="2800" dirty="0" smtClean="0"/>
              <a:t>From </a:t>
            </a:r>
            <a:r>
              <a:rPr lang="en-US" sz="2800" dirty="0"/>
              <a:t>the </a:t>
            </a:r>
            <a:r>
              <a:rPr lang="en-US" sz="2800" dirty="0" smtClean="0"/>
              <a:t>submission of </a:t>
            </a:r>
            <a:r>
              <a:rPr lang="en-US" sz="2800" dirty="0"/>
              <a:t>a request until </a:t>
            </a:r>
            <a:r>
              <a:rPr lang="en-US" sz="2800" dirty="0" smtClean="0"/>
              <a:t>it starts responding. Important for interaction.</a:t>
            </a:r>
            <a:r>
              <a:rPr lang="en-US" sz="2800" b="1" dirty="0" smtClean="0"/>
              <a:t> </a:t>
            </a:r>
            <a:r>
              <a:rPr lang="en-US" sz="2800" b="1" dirty="0"/>
              <a:t>Minimize</a:t>
            </a:r>
            <a:r>
              <a:rPr lang="en-US" sz="2800" dirty="0"/>
              <a:t>.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average</a:t>
            </a:r>
            <a:r>
              <a:rPr lang="en-US" sz="2800" dirty="0" smtClean="0"/>
              <a:t> is usually optimized. Sometimes </a:t>
            </a:r>
            <a:r>
              <a:rPr lang="en-US" sz="2800" b="1" dirty="0" smtClean="0"/>
              <a:t>min_max</a:t>
            </a:r>
            <a:r>
              <a:rPr lang="en-US" sz="2800" dirty="0" smtClean="0"/>
              <a:t> or </a:t>
            </a:r>
            <a:r>
              <a:rPr lang="en-US" sz="2800" b="1" dirty="0" smtClean="0"/>
              <a:t>max_min </a:t>
            </a:r>
            <a:r>
              <a:rPr lang="en-US" sz="2800" dirty="0" smtClean="0"/>
              <a:t>are preferred, e.g., getting </a:t>
            </a:r>
            <a:r>
              <a:rPr lang="en-US" sz="2800" dirty="0"/>
              <a:t>good service, </a:t>
            </a:r>
            <a:r>
              <a:rPr lang="en-US" sz="2800" b="1" dirty="0"/>
              <a:t>min_max</a:t>
            </a:r>
            <a:r>
              <a:rPr lang="en-US" sz="2800" dirty="0"/>
              <a:t> of response time is sought.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Interactive systems prefer minimizing </a:t>
            </a:r>
            <a:r>
              <a:rPr lang="en-US" sz="2800" dirty="0" smtClean="0"/>
              <a:t>response time</a:t>
            </a:r>
            <a:r>
              <a:rPr lang="en-US" sz="2800" dirty="0"/>
              <a:t> </a:t>
            </a:r>
            <a:r>
              <a:rPr lang="en-US" sz="2800" b="1" dirty="0"/>
              <a:t>variance</a:t>
            </a:r>
            <a:r>
              <a:rPr lang="en-US" sz="2800" dirty="0" smtClean="0"/>
              <a:t> rather than </a:t>
            </a:r>
            <a:r>
              <a:rPr lang="en-US" sz="2800" b="1" dirty="0" smtClean="0"/>
              <a:t>average</a:t>
            </a:r>
            <a:r>
              <a:rPr lang="en-US" sz="2800" dirty="0" smtClean="0"/>
              <a:t> (predicted response preferred over fast </a:t>
            </a:r>
            <a:r>
              <a:rPr lang="en-US" sz="2800" dirty="0"/>
              <a:t>on the average but highly </a:t>
            </a:r>
            <a:r>
              <a:rPr lang="en-US" sz="2800" dirty="0" smtClean="0"/>
              <a:t>variable).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8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First-Come, First-Served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453130"/>
            <a:ext cx="838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simplest CPU-scheduling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first-come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first-served </a:t>
            </a:r>
            <a:r>
              <a:rPr lang="en-US" sz="2800" b="1" dirty="0" smtClean="0"/>
              <a:t>(FCFS)</a:t>
            </a:r>
            <a:r>
              <a:rPr lang="en-US" sz="2800" dirty="0" smtClean="0"/>
              <a:t>, implemented with </a:t>
            </a:r>
            <a:r>
              <a:rPr lang="en-US" sz="2800" dirty="0"/>
              <a:t>a FIFO </a:t>
            </a:r>
            <a:r>
              <a:rPr lang="en-US" sz="2800" dirty="0" smtClean="0"/>
              <a:t>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a process enters the ready queue, </a:t>
            </a:r>
            <a:r>
              <a:rPr lang="en-US" sz="2800" dirty="0" smtClean="0"/>
              <a:t>its PCB </a:t>
            </a:r>
            <a:r>
              <a:rPr lang="en-US" sz="2800" dirty="0"/>
              <a:t>is linked onto the tail of the </a:t>
            </a:r>
            <a:r>
              <a:rPr lang="en-US" sz="2800" dirty="0" smtClean="0"/>
              <a:t>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the CPU is free, it is allocated </a:t>
            </a:r>
            <a:r>
              <a:rPr lang="en-US" sz="2800" dirty="0" smtClean="0"/>
              <a:t>to the </a:t>
            </a:r>
            <a:r>
              <a:rPr lang="en-US" sz="2800" dirty="0"/>
              <a:t>process at the head of the queue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average waiting time under the FCFS policy </a:t>
            </a:r>
            <a:r>
              <a:rPr lang="en-US" sz="2800" dirty="0" smtClean="0"/>
              <a:t>is often </a:t>
            </a:r>
            <a:r>
              <a:rPr lang="en-US" sz="2800" dirty="0"/>
              <a:t>quite long.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49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000" y="2854095"/>
                <a:ext cx="8382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the processes arrive in the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i="1" dirty="0" smtClean="0"/>
                  <a:t>, </a:t>
                </a:r>
                <a:r>
                  <a:rPr lang="en-US" sz="2800" dirty="0"/>
                  <a:t>and are served in FCFS order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following </a:t>
                </a:r>
                <a:r>
                  <a:rPr lang="en-US" sz="2800" b="1" dirty="0"/>
                  <a:t>Gantt </a:t>
                </a:r>
                <a:r>
                  <a:rPr lang="en-US" sz="2800" b="1" dirty="0" smtClean="0"/>
                  <a:t>chart</a:t>
                </a:r>
                <a:r>
                  <a:rPr lang="en-US" sz="2800" dirty="0" smtClean="0"/>
                  <a:t> illustrates the schedule.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54095"/>
                <a:ext cx="8382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27" t="-3965" r="-145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65" y="1133745"/>
            <a:ext cx="3339920" cy="18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5719"/>
            <a:ext cx="8381999" cy="10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1000" y="5606080"/>
                <a:ext cx="8381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average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waiting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time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27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17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06080"/>
                <a:ext cx="838199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1001" y="565520"/>
            <a:ext cx="838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Processes </a:t>
            </a:r>
            <a:r>
              <a:rPr lang="en-US" sz="2800" dirty="0"/>
              <a:t>arrive at time 0 with </a:t>
            </a:r>
            <a:r>
              <a:rPr lang="en-US" sz="2800" dirty="0" smtClean="0"/>
              <a:t>CPU </a:t>
            </a:r>
            <a:r>
              <a:rPr lang="en-US" sz="2800" dirty="0"/>
              <a:t>burst in </a:t>
            </a:r>
            <a:r>
              <a:rPr lang="en-US" sz="2800" dirty="0" err="1"/>
              <a:t>mSec.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000" y="728700"/>
                <a:ext cx="838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</a:t>
                </a:r>
                <a:r>
                  <a:rPr lang="en-US" sz="2800" dirty="0"/>
                  <a:t>the processes arrive in the </a:t>
                </a:r>
                <a:r>
                  <a:rPr lang="en-US" sz="2800" dirty="0" smtClean="0"/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i="1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/>
                  <a:t>,</a:t>
                </a:r>
                <a:r>
                  <a:rPr lang="en-US" sz="2800" dirty="0" smtClean="0"/>
                  <a:t> as shown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28700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3775"/>
            <a:ext cx="8382000" cy="102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465" y="320397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FCFS</a:t>
            </a:r>
            <a:r>
              <a:rPr lang="en-US" sz="2800" dirty="0" smtClean="0"/>
              <a:t> </a:t>
            </a:r>
            <a:r>
              <a:rPr lang="en-US" sz="2800" dirty="0"/>
              <a:t>average waiting time </a:t>
            </a:r>
            <a:r>
              <a:rPr lang="en-US" sz="2800" dirty="0" smtClean="0"/>
              <a:t>is not </a:t>
            </a:r>
            <a:r>
              <a:rPr lang="en-US" sz="2800" dirty="0"/>
              <a:t>minimal and </a:t>
            </a:r>
            <a:r>
              <a:rPr lang="en-US" sz="2800" dirty="0" smtClean="0"/>
              <a:t>vary </a:t>
            </a:r>
            <a:r>
              <a:rPr lang="en-US" sz="2800" dirty="0"/>
              <a:t>substantially if </a:t>
            </a:r>
            <a:r>
              <a:rPr lang="en-US" sz="2800" dirty="0" smtClean="0"/>
              <a:t>processes</a:t>
            </a:r>
            <a:r>
              <a:rPr lang="en-US" sz="2800" dirty="0"/>
              <a:t>’ CPU burst times </a:t>
            </a:r>
            <a:r>
              <a:rPr lang="en-US" sz="2800" dirty="0" smtClean="0"/>
              <a:t>vary greatly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Consider </a:t>
            </a:r>
            <a:r>
              <a:rPr lang="en-US" sz="2800" dirty="0"/>
              <a:t>FCFS</a:t>
            </a:r>
            <a:r>
              <a:rPr lang="en-US" sz="2800" dirty="0" smtClean="0"/>
              <a:t> </a:t>
            </a:r>
            <a:r>
              <a:rPr lang="en-US" sz="2800" dirty="0"/>
              <a:t>performance </a:t>
            </a:r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dirty="0" smtClean="0"/>
              <a:t>dynamic situation, with one </a:t>
            </a:r>
            <a:r>
              <a:rPr lang="en-US" sz="2800" dirty="0"/>
              <a:t>CPU-bound </a:t>
            </a:r>
            <a:r>
              <a:rPr lang="en-US" sz="2800" dirty="0" smtClean="0"/>
              <a:t>and </a:t>
            </a:r>
            <a:r>
              <a:rPr lang="en-US" sz="2800" dirty="0"/>
              <a:t>many </a:t>
            </a:r>
            <a:r>
              <a:rPr lang="en-US" sz="2800" dirty="0" smtClean="0"/>
              <a:t>I/O-bound 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CPU-bound process will get and hold the CPU</a:t>
            </a:r>
            <a:r>
              <a:rPr lang="en-US" sz="28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000" y="2528900"/>
                <a:ext cx="8381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average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waiting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time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8900"/>
                <a:ext cx="838199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5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Meanwhile, </a:t>
            </a:r>
            <a:r>
              <a:rPr lang="en-US" sz="2800" dirty="0"/>
              <a:t>all the other processes </a:t>
            </a:r>
            <a:r>
              <a:rPr lang="en-US" sz="2800" dirty="0" smtClean="0"/>
              <a:t>finish </a:t>
            </a:r>
            <a:r>
              <a:rPr lang="en-US" sz="2800" dirty="0"/>
              <a:t>their I/O and </a:t>
            </a:r>
            <a:r>
              <a:rPr lang="en-US" sz="2800" dirty="0" smtClean="0"/>
              <a:t>move </a:t>
            </a:r>
            <a:r>
              <a:rPr lang="en-US" sz="2800" dirty="0"/>
              <a:t>into the </a:t>
            </a:r>
            <a:r>
              <a:rPr lang="en-US" sz="2800" dirty="0" smtClean="0"/>
              <a:t>ready queue</a:t>
            </a:r>
            <a:r>
              <a:rPr lang="en-US" sz="2800" dirty="0"/>
              <a:t>, waiting for the </a:t>
            </a:r>
            <a:r>
              <a:rPr lang="en-US" sz="2800" dirty="0" smtClean="0"/>
              <a:t>CPU, leaving the </a:t>
            </a:r>
            <a:r>
              <a:rPr lang="en-US" sz="2800" b="1" dirty="0" smtClean="0"/>
              <a:t>I/O </a:t>
            </a:r>
            <a:r>
              <a:rPr lang="en-US" sz="2800" b="1" dirty="0"/>
              <a:t>devices </a:t>
            </a:r>
            <a:r>
              <a:rPr lang="en-US" sz="2800" b="1" dirty="0" smtClean="0"/>
              <a:t>idle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Eventually</a:t>
            </a:r>
            <a:r>
              <a:rPr lang="en-US" sz="2800" dirty="0"/>
              <a:t>, the CPU-bound </a:t>
            </a:r>
            <a:r>
              <a:rPr lang="en-US" sz="2800" dirty="0" smtClean="0"/>
              <a:t>finishes </a:t>
            </a:r>
            <a:r>
              <a:rPr lang="en-US" sz="2800" dirty="0"/>
              <a:t>its CPU </a:t>
            </a:r>
            <a:r>
              <a:rPr lang="en-US" sz="2800" dirty="0" smtClean="0"/>
              <a:t>burst and </a:t>
            </a:r>
            <a:r>
              <a:rPr lang="en-US" sz="2800" dirty="0"/>
              <a:t>moves to an I/O </a:t>
            </a:r>
            <a:r>
              <a:rPr lang="en-US" sz="2800" dirty="0" smtClean="0"/>
              <a:t>device.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All </a:t>
            </a:r>
            <a:r>
              <a:rPr lang="en-US" sz="2800" dirty="0"/>
              <a:t>the I/O-bound processes, </a:t>
            </a:r>
            <a:r>
              <a:rPr lang="en-US" sz="2800" dirty="0" smtClean="0"/>
              <a:t>having short CPU </a:t>
            </a:r>
            <a:r>
              <a:rPr lang="en-US" sz="2800" dirty="0"/>
              <a:t>bursts, execute quickly and move back to the I/O </a:t>
            </a:r>
            <a:r>
              <a:rPr lang="en-US" sz="2800" dirty="0" smtClean="0"/>
              <a:t>queues, leaving the </a:t>
            </a:r>
            <a:r>
              <a:rPr lang="en-US" sz="2800" b="1" dirty="0"/>
              <a:t>CPU </a:t>
            </a:r>
            <a:r>
              <a:rPr lang="en-US" sz="2800" b="1" dirty="0" smtClean="0"/>
              <a:t>idle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CPU-bound </a:t>
            </a:r>
            <a:r>
              <a:rPr lang="en-US" sz="2800" dirty="0" smtClean="0"/>
              <a:t>will </a:t>
            </a:r>
            <a:r>
              <a:rPr lang="en-US" sz="2800" dirty="0"/>
              <a:t>then move back to the </a:t>
            </a:r>
            <a:r>
              <a:rPr lang="en-US" sz="2800" dirty="0" smtClean="0"/>
              <a:t>ready queue for CPU allocation.</a:t>
            </a:r>
          </a:p>
        </p:txBody>
      </p:sp>
    </p:spTree>
    <p:extLst>
      <p:ext uri="{BB962C8B-B14F-4D97-AF65-F5344CB8AC3E}">
        <p14:creationId xmlns:p14="http://schemas.microsoft.com/office/powerpoint/2010/main" val="18356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5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Again</a:t>
            </a:r>
            <a:r>
              <a:rPr lang="en-US" sz="2800" dirty="0"/>
              <a:t>, all the I/O </a:t>
            </a:r>
            <a:r>
              <a:rPr lang="en-US" sz="2800" dirty="0" smtClean="0"/>
              <a:t>bound processes </a:t>
            </a:r>
            <a:r>
              <a:rPr lang="en-US" sz="2800" dirty="0"/>
              <a:t>end up waiting </a:t>
            </a:r>
            <a:r>
              <a:rPr lang="en-US" sz="2800" dirty="0" smtClean="0"/>
              <a:t>in the </a:t>
            </a:r>
            <a:r>
              <a:rPr lang="en-US" sz="2800" dirty="0"/>
              <a:t>ready queue until the CPU-bound process is </a:t>
            </a:r>
            <a:r>
              <a:rPr lang="en-US" sz="2800" dirty="0" smtClean="0"/>
              <a:t>done.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is a </a:t>
            </a:r>
            <a:r>
              <a:rPr lang="en-US" sz="2800" b="1" dirty="0"/>
              <a:t>convoy </a:t>
            </a:r>
            <a:r>
              <a:rPr lang="en-US" sz="2800" b="1" dirty="0" smtClean="0"/>
              <a:t>effect</a:t>
            </a:r>
            <a:r>
              <a:rPr lang="en-US" sz="2800" dirty="0" smtClean="0"/>
              <a:t>. All </a:t>
            </a:r>
            <a:r>
              <a:rPr lang="en-US" sz="2800" dirty="0"/>
              <a:t>the other processes wait for the </a:t>
            </a:r>
            <a:r>
              <a:rPr lang="en-US" sz="2800" dirty="0" smtClean="0"/>
              <a:t>big to </a:t>
            </a:r>
            <a:r>
              <a:rPr lang="en-US" sz="2800" dirty="0"/>
              <a:t>get off the </a:t>
            </a:r>
            <a:r>
              <a:rPr lang="en-US" sz="2800" dirty="0" smtClean="0"/>
              <a:t>CPU, yielding lower </a:t>
            </a:r>
            <a:r>
              <a:rPr lang="en-US" sz="2800" dirty="0"/>
              <a:t>CPU and device </a:t>
            </a:r>
            <a:r>
              <a:rPr lang="en-US" sz="2800" dirty="0" smtClean="0"/>
              <a:t>utilization.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Allowing the shorter </a:t>
            </a:r>
            <a:r>
              <a:rPr lang="en-US" sz="2800" dirty="0"/>
              <a:t>processes </a:t>
            </a:r>
            <a:r>
              <a:rPr lang="en-US" sz="2800" dirty="0" smtClean="0"/>
              <a:t>higher priority </a:t>
            </a:r>
            <a:r>
              <a:rPr lang="en-US" sz="2800" dirty="0" smtClean="0"/>
              <a:t>would be better.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FCFS algorithm </a:t>
            </a:r>
            <a:r>
              <a:rPr lang="en-US" sz="2800" dirty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non preemptive</a:t>
            </a:r>
            <a:r>
              <a:rPr lang="en-US" sz="2800" dirty="0"/>
              <a:t>. </a:t>
            </a:r>
            <a:r>
              <a:rPr lang="en-US" sz="2800" dirty="0" smtClean="0"/>
              <a:t>Process </a:t>
            </a:r>
            <a:r>
              <a:rPr lang="en-US" sz="2800" dirty="0"/>
              <a:t>keeps </a:t>
            </a:r>
            <a:r>
              <a:rPr lang="en-US" sz="2800" dirty="0" smtClean="0"/>
              <a:t>CPU </a:t>
            </a:r>
            <a:r>
              <a:rPr lang="en-US" sz="2800" dirty="0"/>
              <a:t>until </a:t>
            </a:r>
            <a:r>
              <a:rPr lang="en-US" sz="2800" dirty="0" smtClean="0"/>
              <a:t>releasing it, </a:t>
            </a:r>
            <a:r>
              <a:rPr lang="en-US" sz="2800" dirty="0"/>
              <a:t>either </a:t>
            </a:r>
            <a:r>
              <a:rPr lang="en-US" sz="2800" dirty="0" smtClean="0"/>
              <a:t>terminating </a:t>
            </a:r>
            <a:r>
              <a:rPr lang="en-US" sz="2800" dirty="0"/>
              <a:t>or </a:t>
            </a:r>
            <a:r>
              <a:rPr lang="en-US" sz="2800" dirty="0" smtClean="0"/>
              <a:t>requesting I/O.</a:t>
            </a:r>
          </a:p>
        </p:txBody>
      </p:sp>
    </p:spTree>
    <p:extLst>
      <p:ext uri="{BB962C8B-B14F-4D97-AF65-F5344CB8AC3E}">
        <p14:creationId xmlns:p14="http://schemas.microsoft.com/office/powerpoint/2010/main" val="42003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Shortest-Job-First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932522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Shortest-job-first </a:t>
            </a:r>
            <a:r>
              <a:rPr lang="en-US" sz="2800" b="1" dirty="0">
                <a:solidFill>
                  <a:srgbClr val="0000FF"/>
                </a:solidFill>
              </a:rPr>
              <a:t>(SJF) </a:t>
            </a:r>
            <a:r>
              <a:rPr lang="en-US" sz="2800" dirty="0" smtClean="0"/>
              <a:t>associates </a:t>
            </a:r>
            <a:r>
              <a:rPr lang="en-US" sz="2800" dirty="0"/>
              <a:t>with </a:t>
            </a:r>
            <a:r>
              <a:rPr lang="en-US" sz="2800" dirty="0" smtClean="0"/>
              <a:t>process </a:t>
            </a:r>
            <a:r>
              <a:rPr lang="en-US" sz="2800" dirty="0"/>
              <a:t>the length of </a:t>
            </a:r>
            <a:r>
              <a:rPr lang="en-US" sz="2800" dirty="0" smtClean="0"/>
              <a:t>its </a:t>
            </a:r>
            <a:r>
              <a:rPr lang="en-US" sz="2800" b="1" dirty="0"/>
              <a:t>next CPU </a:t>
            </a:r>
            <a:r>
              <a:rPr lang="en-US" sz="2800" b="1" dirty="0" smtClean="0"/>
              <a:t>predicted burst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assigns the CPU to the process having the </a:t>
            </a:r>
            <a:r>
              <a:rPr lang="en-US" sz="2800" b="1" dirty="0"/>
              <a:t>smallest</a:t>
            </a:r>
            <a:r>
              <a:rPr lang="en-US" sz="2800" dirty="0"/>
              <a:t> </a:t>
            </a:r>
            <a:r>
              <a:rPr lang="en-US" sz="2800" dirty="0" smtClean="0"/>
              <a:t>burst. </a:t>
            </a:r>
            <a:r>
              <a:rPr lang="en-US" sz="2800" dirty="0"/>
              <a:t> </a:t>
            </a:r>
            <a:r>
              <a:rPr lang="en-US" sz="2800" dirty="0" smtClean="0"/>
              <a:t>In case of tie </a:t>
            </a:r>
            <a:r>
              <a:rPr lang="en-US" sz="2800" b="1" dirty="0" smtClean="0"/>
              <a:t>FCFS</a:t>
            </a:r>
            <a:r>
              <a:rPr lang="en-US" sz="2800" dirty="0" smtClean="0"/>
              <a:t> </a:t>
            </a:r>
            <a:r>
              <a:rPr lang="en-US" sz="2800" dirty="0"/>
              <a:t>scheduling is </a:t>
            </a:r>
            <a:r>
              <a:rPr lang="en-US" sz="2800" dirty="0" smtClean="0"/>
              <a:t>used.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25" y="3919085"/>
            <a:ext cx="3539970" cy="23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2964978"/>
            <a:ext cx="838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following processes have length </a:t>
            </a:r>
            <a:r>
              <a:rPr lang="en-US" sz="2800" dirty="0"/>
              <a:t>of </a:t>
            </a:r>
            <a:r>
              <a:rPr lang="en-US" sz="2800" dirty="0" smtClean="0"/>
              <a:t>next predicted CPU bursts in mSec.</a:t>
            </a:r>
          </a:p>
        </p:txBody>
      </p:sp>
    </p:spTree>
    <p:extLst>
      <p:ext uri="{BB962C8B-B14F-4D97-AF65-F5344CB8AC3E}">
        <p14:creationId xmlns:p14="http://schemas.microsoft.com/office/powerpoint/2010/main" val="24607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5" y="68369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SJF scheduling is: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5" y="1268760"/>
            <a:ext cx="8382000" cy="10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5464" y="2393885"/>
                <a:ext cx="838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average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waiting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time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16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7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" y="2393885"/>
                <a:ext cx="83820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5465" y="315897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FCFS </a:t>
            </a:r>
            <a:r>
              <a:rPr lang="en-US" sz="2800" dirty="0"/>
              <a:t>scheduling </a:t>
            </a:r>
            <a:r>
              <a:rPr lang="en-US" sz="2800" dirty="0" smtClean="0"/>
              <a:t>yields </a:t>
            </a:r>
            <a:r>
              <a:rPr lang="en-US" sz="2800" dirty="0"/>
              <a:t>average waiting </a:t>
            </a:r>
            <a:r>
              <a:rPr lang="en-US" sz="2800" dirty="0" smtClean="0"/>
              <a:t>10.25 mSec.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SJF scheduling algorithm is provably </a:t>
            </a:r>
            <a:r>
              <a:rPr lang="en-US" sz="2800" dirty="0" smtClean="0"/>
              <a:t>optimal. (why?)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Problem</a:t>
            </a:r>
            <a:r>
              <a:rPr lang="en-US" sz="2800" dirty="0" smtClean="0"/>
              <a:t>: SJF requires knowing </a:t>
            </a:r>
            <a:r>
              <a:rPr lang="en-US" sz="2800" dirty="0"/>
              <a:t>the length of the </a:t>
            </a:r>
            <a:r>
              <a:rPr lang="en-US" sz="2800" dirty="0" smtClean="0"/>
              <a:t>next CPU </a:t>
            </a:r>
            <a:r>
              <a:rPr lang="en-US" sz="2800" dirty="0"/>
              <a:t>request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Batch system (long-term) uses user specified time limit. </a:t>
            </a:r>
            <a:r>
              <a:rPr lang="en-US" sz="2800" dirty="0"/>
              <a:t>SJF is used in </a:t>
            </a:r>
            <a:r>
              <a:rPr lang="en-US" sz="2800" b="1" dirty="0">
                <a:solidFill>
                  <a:srgbClr val="0000FF"/>
                </a:solidFill>
              </a:rPr>
              <a:t>long-term scheduling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9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465" y="863715"/>
            <a:ext cx="838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With </a:t>
            </a:r>
            <a:r>
              <a:rPr lang="en-US" sz="2800" b="1" dirty="0">
                <a:solidFill>
                  <a:srgbClr val="0000FF"/>
                </a:solidFill>
              </a:rPr>
              <a:t>short-term scheduling</a:t>
            </a:r>
            <a:r>
              <a:rPr lang="en-US" sz="2800" dirty="0"/>
              <a:t>, there is </a:t>
            </a:r>
            <a:r>
              <a:rPr lang="en-US" sz="2800" dirty="0" smtClean="0"/>
              <a:t>no way </a:t>
            </a:r>
            <a:r>
              <a:rPr lang="en-US" sz="2800" dirty="0"/>
              <a:t>to know the length of the next CPU </a:t>
            </a:r>
            <a:r>
              <a:rPr lang="en-US" sz="2800" dirty="0" smtClean="0"/>
              <a:t>burst and </a:t>
            </a:r>
            <a:r>
              <a:rPr lang="en-US" sz="2800" b="1" dirty="0" smtClean="0">
                <a:solidFill>
                  <a:srgbClr val="0000FF"/>
                </a:solidFill>
              </a:rPr>
              <a:t>prediction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used.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next CPU burst is generally predicted as an </a:t>
            </a:r>
            <a:r>
              <a:rPr lang="en-US" sz="2800" b="1" dirty="0">
                <a:solidFill>
                  <a:srgbClr val="0000FF"/>
                </a:solidFill>
              </a:rPr>
              <a:t>exponential average </a:t>
            </a:r>
            <a:r>
              <a:rPr lang="en-US" sz="2800" dirty="0" smtClean="0"/>
              <a:t>of the </a:t>
            </a:r>
            <a:r>
              <a:rPr lang="en-US" sz="2800" dirty="0"/>
              <a:t>measured lengths of previous CPU </a:t>
            </a:r>
            <a:r>
              <a:rPr lang="en-US" sz="2800" dirty="0" smtClean="0"/>
              <a:t>bursts.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5464" y="3293985"/>
            <a:ext cx="8382001" cy="2722082"/>
            <a:chOff x="375464" y="3293985"/>
            <a:chExt cx="8382001" cy="27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75464" y="4800932"/>
                  <a:ext cx="8382001" cy="677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</a:rPr>
                          <m:t>α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4" y="4800932"/>
                  <a:ext cx="8382001" cy="6771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75465" y="5492847"/>
                  <a:ext cx="8382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commonly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.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5" y="5492847"/>
                  <a:ext cx="83820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2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75464" y="3293985"/>
                  <a:ext cx="8382001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1200"/>
                    </a:spcAft>
                  </a:pPr>
                  <a:r>
                    <a:rPr lang="en-US" sz="2800" dirty="0" smtClean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 smtClean="0"/>
                    <a:t> be the length (measured) of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th</m:t>
                      </m:r>
                    </m:oMath>
                  </a14:m>
                  <a:r>
                    <a:rPr lang="en-US" sz="2800" dirty="0" smtClean="0"/>
                    <a:t> CPU burst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the prediction defined by averaging </a:t>
                  </a:r>
                  <a:r>
                    <a:rPr lang="en-US" sz="2800" dirty="0"/>
                    <a:t>the most recent measured and predicted </a:t>
                  </a:r>
                  <a:r>
                    <a:rPr lang="en-US" sz="2800" dirty="0" smtClean="0"/>
                    <a:t>bursts,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4" y="3293985"/>
                  <a:ext cx="8382001" cy="13849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27" t="-3947" r="-1455" b="-11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98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In a </a:t>
            </a:r>
            <a:r>
              <a:rPr lang="en-US" sz="2800" dirty="0" smtClean="0"/>
              <a:t>single-processor, </a:t>
            </a:r>
            <a:r>
              <a:rPr lang="en-US" sz="2800" dirty="0"/>
              <a:t>only one process can run at a time. </a:t>
            </a:r>
            <a:r>
              <a:rPr lang="en-US" sz="2800" dirty="0" smtClean="0"/>
              <a:t>Others wait </a:t>
            </a:r>
            <a:r>
              <a:rPr lang="en-US" sz="2800" dirty="0"/>
              <a:t>until </a:t>
            </a:r>
            <a:r>
              <a:rPr lang="en-US" sz="2800" dirty="0" smtClean="0"/>
              <a:t>CPU </a:t>
            </a:r>
            <a:r>
              <a:rPr lang="en-US" sz="2800" dirty="0"/>
              <a:t>is free and can be rescheduled.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Multiprogramming aims at maximizing CPU </a:t>
            </a:r>
            <a:r>
              <a:rPr lang="en-US" sz="2800" dirty="0"/>
              <a:t>utilization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is executed </a:t>
            </a:r>
            <a:r>
              <a:rPr lang="en-US" sz="2800" dirty="0" smtClean="0"/>
              <a:t>until it </a:t>
            </a:r>
            <a:r>
              <a:rPr lang="en-US" sz="2800" dirty="0"/>
              <a:t>must wait, </a:t>
            </a:r>
            <a:r>
              <a:rPr lang="en-US" sz="2800" dirty="0" smtClean="0"/>
              <a:t>e.g. for completion </a:t>
            </a:r>
            <a:r>
              <a:rPr lang="en-US" sz="2800" dirty="0"/>
              <a:t>of </a:t>
            </a:r>
            <a:r>
              <a:rPr lang="en-US" sz="2800" dirty="0" smtClean="0"/>
              <a:t>I/O request. Rather then CPU staying idle, multiprogramming uses this time productively.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one process has to wait, </a:t>
            </a:r>
            <a:r>
              <a:rPr lang="en-US" sz="2800" dirty="0" smtClean="0"/>
              <a:t>OS gives </a:t>
            </a:r>
            <a:r>
              <a:rPr lang="en-US" sz="2800" dirty="0"/>
              <a:t>the CPU to another </a:t>
            </a:r>
            <a:r>
              <a:rPr lang="en-US" sz="2800" dirty="0" smtClean="0"/>
              <a:t>process residing in memory.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Scheduling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</a:t>
            </a:r>
            <a:r>
              <a:rPr lang="en-US" sz="2800" dirty="0"/>
              <a:t>a fundamental </a:t>
            </a:r>
            <a:r>
              <a:rPr lang="en-US" sz="2800" dirty="0" smtClean="0"/>
              <a:t>OS </a:t>
            </a:r>
            <a:r>
              <a:rPr lang="en-US" sz="2800" dirty="0"/>
              <a:t>function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Basic Concepts</a:t>
            </a:r>
          </a:p>
        </p:txBody>
      </p:sp>
    </p:spTree>
    <p:extLst>
      <p:ext uri="{BB962C8B-B14F-4D97-AF65-F5344CB8AC3E}">
        <p14:creationId xmlns:p14="http://schemas.microsoft.com/office/powerpoint/2010/main" val="7237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90655" y="773705"/>
            <a:ext cx="7326750" cy="5275870"/>
            <a:chOff x="890655" y="773705"/>
            <a:chExt cx="7326750" cy="527587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55" y="773705"/>
              <a:ext cx="7326750" cy="527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012161" y="2663915"/>
                  <a:ext cx="157517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1" y="2663915"/>
                  <a:ext cx="157517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08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1" y="844532"/>
                <a:ext cx="8382000" cy="175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Exponentiation follows from 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+</m:t>
                      </m:r>
                      <m:r>
                        <a:rPr lang="en-US" sz="2800" dirty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2800" b="0" i="0" dirty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  <a:ea typeface="Cambria Math"/>
                        </a:rPr>
                        <m:t>α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dirty="0">
                          <a:latin typeface="Cambria Math"/>
                          <a:ea typeface="Cambria Math"/>
                        </a:rPr>
                        <m:t>⋯+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844532"/>
                <a:ext cx="8382000" cy="175131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1001" y="263690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SJF can behave </a:t>
            </a:r>
            <a:r>
              <a:rPr lang="en-US" sz="2800" b="1" dirty="0" smtClean="0"/>
              <a:t>preemptively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b="1" dirty="0" smtClean="0"/>
              <a:t>non-preemptively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next CPU burst </a:t>
            </a:r>
            <a:r>
              <a:rPr lang="en-US" sz="2800" dirty="0" smtClean="0"/>
              <a:t>of a new process arriving at the ready queue </a:t>
            </a:r>
            <a:r>
              <a:rPr lang="en-US" sz="2800" dirty="0"/>
              <a:t>may be shorter than what left of the currently </a:t>
            </a:r>
            <a:r>
              <a:rPr lang="en-US" sz="2800" dirty="0" smtClean="0"/>
              <a:t>executing.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Preemptive</a:t>
            </a:r>
            <a:r>
              <a:rPr lang="en-US" sz="2800" dirty="0" smtClean="0"/>
              <a:t> SJF</a:t>
            </a:r>
            <a:r>
              <a:rPr lang="en-US" sz="2800" dirty="0"/>
              <a:t> </a:t>
            </a:r>
            <a:r>
              <a:rPr lang="en-US" sz="2800" dirty="0" smtClean="0"/>
              <a:t>will </a:t>
            </a:r>
            <a:r>
              <a:rPr lang="en-US" sz="2800" dirty="0"/>
              <a:t>preempt the currently </a:t>
            </a:r>
            <a:r>
              <a:rPr lang="en-US" sz="2800" dirty="0" smtClean="0"/>
              <a:t>executing, </a:t>
            </a:r>
            <a:r>
              <a:rPr lang="en-US" sz="2800" dirty="0"/>
              <a:t>whereas a </a:t>
            </a:r>
            <a:r>
              <a:rPr lang="en-US" sz="2800" b="1" dirty="0" smtClean="0"/>
              <a:t>non-preemptive</a:t>
            </a:r>
            <a:r>
              <a:rPr lang="en-US" sz="2800" dirty="0" smtClean="0"/>
              <a:t> SJF algorithm </a:t>
            </a:r>
            <a:r>
              <a:rPr lang="en-US" sz="2800" dirty="0"/>
              <a:t>will allow the currently running </a:t>
            </a:r>
            <a:r>
              <a:rPr lang="en-US" sz="2800" dirty="0" smtClean="0"/>
              <a:t>finish </a:t>
            </a:r>
            <a:r>
              <a:rPr lang="en-US" sz="2800" dirty="0"/>
              <a:t>its CPU burst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5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5" y="932522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/>
              <a:t>: The following processes have length of next predicted CPU bursts in mSec.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25" y="2033845"/>
            <a:ext cx="5422075" cy="21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465" y="429483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preemptive</a:t>
            </a:r>
            <a:r>
              <a:rPr lang="en-US" sz="2800" dirty="0" smtClean="0"/>
              <a:t> </a:t>
            </a:r>
            <a:r>
              <a:rPr lang="en-US" sz="2800" dirty="0"/>
              <a:t>SJF schedule </a:t>
            </a:r>
            <a:r>
              <a:rPr lang="en-US" sz="2800" dirty="0" smtClean="0"/>
              <a:t>is: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5" y="4959170"/>
            <a:ext cx="8382000" cy="10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5464" y="683695"/>
                <a:ext cx="838200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average waiting time: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17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Non-preemptive </a:t>
                </a:r>
                <a:r>
                  <a:rPr lang="en-US" sz="2800" dirty="0"/>
                  <a:t>SJF scheduling would result in an average waiting time of </a:t>
                </a:r>
                <a:r>
                  <a:rPr lang="en-US" sz="2800" dirty="0" smtClean="0"/>
                  <a:t>7.75 mSec.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" y="683695"/>
                <a:ext cx="8382001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2579" r="-1455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7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Priority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000" y="932522"/>
                <a:ext cx="83820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priority</a:t>
                </a:r>
                <a:r>
                  <a:rPr lang="en-US" sz="2800" dirty="0" smtClean="0"/>
                  <a:t>, 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,…,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, is </a:t>
                </a:r>
                <a:r>
                  <a:rPr lang="en-US" sz="2800" dirty="0"/>
                  <a:t>associated with </a:t>
                </a:r>
                <a:r>
                  <a:rPr lang="en-US" sz="2800" dirty="0" smtClean="0"/>
                  <a:t>processes. Smallest is usually the highest priority. CPU is </a:t>
                </a:r>
                <a:r>
                  <a:rPr lang="en-US" sz="2800" dirty="0"/>
                  <a:t>allocated to highest </a:t>
                </a:r>
                <a:r>
                  <a:rPr lang="en-US" sz="2800" dirty="0" smtClean="0"/>
                  <a:t>priority.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Ties are resolved by </a:t>
                </a:r>
                <a:r>
                  <a:rPr lang="en-US" sz="2800" b="1" dirty="0" smtClean="0"/>
                  <a:t>FCFS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SJF</a:t>
                </a:r>
                <a:r>
                  <a:rPr lang="en-US" sz="2800" dirty="0" smtClean="0"/>
                  <a:t> is a </a:t>
                </a:r>
                <a:r>
                  <a:rPr lang="en-US" sz="2800" dirty="0"/>
                  <a:t>priority algorithm where the priority </a:t>
                </a:r>
                <a:r>
                  <a:rPr lang="en-US" sz="2800" dirty="0" smtClean="0"/>
                  <a:t>is the inverse </a:t>
                </a:r>
                <a:r>
                  <a:rPr lang="en-US" sz="2800" dirty="0"/>
                  <a:t>of the (predicted) next CPU </a:t>
                </a:r>
                <a:r>
                  <a:rPr lang="en-US" sz="2800" dirty="0" smtClean="0"/>
                  <a:t>burst.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32522"/>
                <a:ext cx="83820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27" t="-2284" r="-1455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21550" y="3637583"/>
            <a:ext cx="8010890" cy="2581727"/>
            <a:chOff x="521550" y="3637583"/>
            <a:chExt cx="8010890" cy="2581727"/>
          </a:xfrm>
        </p:grpSpPr>
        <p:sp>
          <p:nvSpPr>
            <p:cNvPr id="10" name="Rectangle 9"/>
            <p:cNvSpPr/>
            <p:nvPr/>
          </p:nvSpPr>
          <p:spPr>
            <a:xfrm>
              <a:off x="521550" y="4239090"/>
              <a:ext cx="310534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Example</a:t>
              </a:r>
              <a:r>
                <a:rPr lang="en-US" sz="2800" dirty="0" smtClean="0"/>
                <a:t>: Processes with burst time and priorities.</a:t>
              </a:r>
              <a:endParaRPr lang="en-US" sz="2800" dirty="0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220" y="3637583"/>
              <a:ext cx="4740220" cy="25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0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5464" y="2005680"/>
                <a:ext cx="838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Average waiting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" y="2005680"/>
                <a:ext cx="838200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4" y="842653"/>
            <a:ext cx="8382001" cy="10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464" y="2753925"/>
            <a:ext cx="8382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Internal priorities</a:t>
            </a:r>
            <a:r>
              <a:rPr lang="en-US" sz="2800" dirty="0" smtClean="0"/>
              <a:t> are based on OS measures, such as time </a:t>
            </a:r>
            <a:r>
              <a:rPr lang="en-US" sz="2800" dirty="0"/>
              <a:t>limits, memory requirements, </a:t>
            </a:r>
            <a:r>
              <a:rPr lang="en-US" sz="2800" dirty="0" smtClean="0"/>
              <a:t>number of open </a:t>
            </a:r>
            <a:r>
              <a:rPr lang="en-US" sz="2800" dirty="0"/>
              <a:t>files, </a:t>
            </a:r>
            <a:r>
              <a:rPr lang="en-US" sz="2800" dirty="0" smtClean="0"/>
              <a:t>the </a:t>
            </a:r>
            <a:r>
              <a:rPr lang="en-US" sz="2800" dirty="0"/>
              <a:t>ratio of average I/O burst to average CPU </a:t>
            </a:r>
            <a:r>
              <a:rPr lang="en-US" sz="2800" dirty="0" smtClean="0"/>
              <a:t>burst.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External </a:t>
            </a:r>
            <a:r>
              <a:rPr lang="en-US" sz="2800" b="1" dirty="0"/>
              <a:t>priorities </a:t>
            </a:r>
            <a:r>
              <a:rPr lang="en-US" sz="2800" dirty="0"/>
              <a:t>are set </a:t>
            </a:r>
            <a:r>
              <a:rPr lang="en-US" sz="2800" dirty="0" smtClean="0"/>
              <a:t>outside OS: importance, amount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funds </a:t>
            </a:r>
            <a:r>
              <a:rPr lang="en-US" sz="2800" dirty="0" smtClean="0"/>
              <a:t>paid, etc.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priority of an arriving process is </a:t>
            </a:r>
            <a:r>
              <a:rPr lang="en-US" sz="2800" dirty="0"/>
              <a:t>compared with </a:t>
            </a:r>
            <a:r>
              <a:rPr lang="en-US" sz="2800" dirty="0" smtClean="0"/>
              <a:t>that of the currently running.</a:t>
            </a:r>
          </a:p>
        </p:txBody>
      </p:sp>
    </p:spTree>
    <p:extLst>
      <p:ext uri="{BB962C8B-B14F-4D97-AF65-F5344CB8AC3E}">
        <p14:creationId xmlns:p14="http://schemas.microsoft.com/office/powerpoint/2010/main" val="3250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5464" y="908720"/>
                <a:ext cx="8382001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/>
                  <a:t>preemptive</a:t>
                </a:r>
                <a:r>
                  <a:rPr lang="en-US" sz="2800" dirty="0"/>
                  <a:t> priority scheduling </a:t>
                </a:r>
                <a:r>
                  <a:rPr lang="en-US" sz="2800" dirty="0" smtClean="0"/>
                  <a:t>will </a:t>
                </a:r>
                <a:r>
                  <a:rPr lang="en-US" sz="2800" dirty="0"/>
                  <a:t>preempt the CPU if the priority of the </a:t>
                </a:r>
                <a:r>
                  <a:rPr lang="en-US" sz="2800" dirty="0" smtClean="0"/>
                  <a:t>new is higher, whereas a </a:t>
                </a:r>
                <a:r>
                  <a:rPr lang="en-US" sz="2800" b="1" dirty="0" smtClean="0"/>
                  <a:t>non-preemptive</a:t>
                </a:r>
                <a:r>
                  <a:rPr lang="en-US" sz="2800" dirty="0" smtClean="0"/>
                  <a:t> put </a:t>
                </a:r>
                <a:r>
                  <a:rPr lang="en-US" sz="2800" dirty="0"/>
                  <a:t>the new </a:t>
                </a:r>
                <a:r>
                  <a:rPr lang="en-US" sz="2800" dirty="0" smtClean="0"/>
                  <a:t>at </a:t>
                </a:r>
                <a:r>
                  <a:rPr lang="en-US" sz="2800" dirty="0"/>
                  <a:t>the head of the </a:t>
                </a:r>
                <a:r>
                  <a:rPr lang="en-US" sz="2800" dirty="0" smtClean="0"/>
                  <a:t>ready queue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Low priority processes can sometimes wait indefinitely, situation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indefinite blocking</a:t>
                </a:r>
                <a:r>
                  <a:rPr lang="en-US" sz="2800" dirty="0" smtClean="0"/>
                  <a:t>, or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starvation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solution is by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aging</a:t>
                </a:r>
                <a:r>
                  <a:rPr lang="en-US" sz="2800" dirty="0" smtClean="0"/>
                  <a:t>, gradually </a:t>
                </a:r>
                <a:r>
                  <a:rPr lang="en-US" sz="2800" dirty="0"/>
                  <a:t>increasing the priority of processes that </a:t>
                </a:r>
                <a:r>
                  <a:rPr lang="en-US" sz="2800" dirty="0" smtClean="0"/>
                  <a:t>waiting in </a:t>
                </a:r>
                <a:r>
                  <a:rPr lang="en-US" sz="2800" dirty="0"/>
                  <a:t>the system for a long </a:t>
                </a:r>
                <a:r>
                  <a:rPr lang="en-US" sz="2800" dirty="0" smtClean="0"/>
                  <a:t>time.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Priorities from </a:t>
                </a:r>
                <a:r>
                  <a:rPr lang="en-US" sz="2800" dirty="0"/>
                  <a:t>127 (</a:t>
                </a:r>
                <a:r>
                  <a:rPr lang="en-US" sz="2800" dirty="0" smtClean="0"/>
                  <a:t>low) to </a:t>
                </a:r>
                <a:r>
                  <a:rPr lang="en-US" sz="2800" dirty="0"/>
                  <a:t>0 (high</a:t>
                </a:r>
                <a:r>
                  <a:rPr lang="en-US" sz="2800" dirty="0" smtClean="0"/>
                  <a:t>). Priority of waiting processes is increased by </a:t>
                </a:r>
                <a:r>
                  <a:rPr lang="en-US" sz="2800" dirty="0"/>
                  <a:t>1 every </a:t>
                </a:r>
                <a:r>
                  <a:rPr lang="en-US" sz="2800" dirty="0" smtClean="0"/>
                  <a:t>15 minutes.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Initial </a:t>
                </a:r>
                <a:r>
                  <a:rPr lang="en-US" sz="2800" dirty="0"/>
                  <a:t>priority of 127 </a:t>
                </a:r>
                <a:r>
                  <a:rPr lang="en-US" sz="2800" dirty="0" smtClean="0"/>
                  <a:t>would take 32 hours to </a:t>
                </a:r>
                <a:r>
                  <a:rPr lang="en-US" sz="2800" dirty="0"/>
                  <a:t>age to </a:t>
                </a:r>
                <a:r>
                  <a:rPr lang="en-US" sz="2800" dirty="0" smtClean="0"/>
                  <a:t>0.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" y="908720"/>
                <a:ext cx="8382001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1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Round-Robin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round-robin (RR) </a:t>
            </a:r>
            <a:r>
              <a:rPr lang="en-US" sz="2800" dirty="0" smtClean="0"/>
              <a:t>is a </a:t>
            </a:r>
            <a:r>
              <a:rPr lang="en-US" sz="2800" b="1" dirty="0" smtClean="0"/>
              <a:t>FCFS</a:t>
            </a:r>
            <a:r>
              <a:rPr lang="en-US" sz="2800" dirty="0" smtClean="0"/>
              <a:t> with preemption added to enable switching </a:t>
            </a:r>
            <a:r>
              <a:rPr lang="en-US" sz="2800" dirty="0"/>
              <a:t>between </a:t>
            </a:r>
            <a:r>
              <a:rPr lang="en-US" sz="2800" dirty="0" smtClean="0"/>
              <a:t>processes, especially </a:t>
            </a:r>
            <a:r>
              <a:rPr lang="en-US" sz="2800" dirty="0"/>
              <a:t>for </a:t>
            </a:r>
            <a:r>
              <a:rPr lang="en-US" sz="2800" dirty="0" smtClean="0"/>
              <a:t>timesharing systems.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RR uses a time </a:t>
            </a:r>
            <a:r>
              <a:rPr lang="en-US" sz="2800" dirty="0"/>
              <a:t>unit from </a:t>
            </a:r>
            <a:r>
              <a:rPr lang="en-US" sz="2800" dirty="0" smtClean="0"/>
              <a:t>10 to </a:t>
            </a:r>
            <a:r>
              <a:rPr lang="en-US" sz="2800" dirty="0"/>
              <a:t>100 </a:t>
            </a:r>
            <a:r>
              <a:rPr lang="en-US" sz="2800" dirty="0" smtClean="0"/>
              <a:t>milliseconds, </a:t>
            </a:r>
            <a:r>
              <a:rPr lang="en-US" sz="2800" dirty="0"/>
              <a:t>called </a:t>
            </a: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time </a:t>
            </a:r>
            <a:r>
              <a:rPr lang="en-US" sz="2800" b="1" dirty="0">
                <a:solidFill>
                  <a:srgbClr val="0000FF"/>
                </a:solidFill>
              </a:rPr>
              <a:t>quantum</a:t>
            </a:r>
            <a:r>
              <a:rPr lang="en-US" sz="2800" b="1" dirty="0"/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00FF"/>
                </a:solidFill>
              </a:rPr>
              <a:t>time </a:t>
            </a:r>
            <a:r>
              <a:rPr lang="en-US" sz="2800" b="1" dirty="0" smtClean="0">
                <a:solidFill>
                  <a:srgbClr val="0000FF"/>
                </a:solidFill>
              </a:rPr>
              <a:t>slice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ready queue is treated as a </a:t>
            </a:r>
            <a:r>
              <a:rPr lang="en-US" sz="2800" b="1" dirty="0"/>
              <a:t>circular queue</a:t>
            </a:r>
            <a:r>
              <a:rPr lang="en-US" sz="2800" dirty="0" smtClean="0"/>
              <a:t>. CPU is allocated to process </a:t>
            </a:r>
            <a:r>
              <a:rPr lang="en-US" sz="2800" dirty="0"/>
              <a:t>for a time interval of </a:t>
            </a:r>
            <a:r>
              <a:rPr lang="en-US" sz="2800" dirty="0" smtClean="0"/>
              <a:t>1quantum.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new process is added </a:t>
            </a:r>
            <a:r>
              <a:rPr lang="en-US" sz="2800" dirty="0"/>
              <a:t>to </a:t>
            </a:r>
            <a:r>
              <a:rPr lang="en-US" sz="2800" dirty="0" smtClean="0"/>
              <a:t>tail </a:t>
            </a:r>
            <a:r>
              <a:rPr lang="en-US" sz="2800" dirty="0"/>
              <a:t>of </a:t>
            </a:r>
            <a:r>
              <a:rPr lang="en-US" sz="2800" dirty="0" smtClean="0"/>
              <a:t>ready queue.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CPU </a:t>
            </a:r>
            <a:r>
              <a:rPr lang="en-US" sz="2800" dirty="0"/>
              <a:t>scheduler picks the first </a:t>
            </a:r>
            <a:r>
              <a:rPr lang="en-US" sz="2800" dirty="0" smtClean="0"/>
              <a:t>in queue</a:t>
            </a:r>
            <a:r>
              <a:rPr lang="en-US" sz="2800" dirty="0"/>
              <a:t>, sets a </a:t>
            </a:r>
            <a:r>
              <a:rPr lang="en-US" sz="2800" b="1" dirty="0"/>
              <a:t>timer</a:t>
            </a:r>
            <a:r>
              <a:rPr lang="en-US" sz="2800" dirty="0"/>
              <a:t> </a:t>
            </a:r>
            <a:r>
              <a:rPr lang="en-US" sz="2800" dirty="0" smtClean="0"/>
              <a:t>to interrupt </a:t>
            </a:r>
            <a:r>
              <a:rPr lang="en-US" sz="2800" dirty="0"/>
              <a:t>after 1 </a:t>
            </a:r>
            <a:r>
              <a:rPr lang="en-US" sz="2800" dirty="0" smtClean="0"/>
              <a:t>quantum</a:t>
            </a:r>
            <a:r>
              <a:rPr lang="en-US" sz="2800" dirty="0"/>
              <a:t>, and dispatches the process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62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32522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CPU </a:t>
            </a:r>
            <a:r>
              <a:rPr lang="en-US" sz="2800" dirty="0"/>
              <a:t>burst of </a:t>
            </a:r>
            <a:r>
              <a:rPr lang="en-US" sz="2800" dirty="0" smtClean="0"/>
              <a:t>current process </a:t>
            </a:r>
            <a:r>
              <a:rPr lang="en-US" sz="2800" dirty="0"/>
              <a:t>is longer than </a:t>
            </a:r>
            <a:r>
              <a:rPr lang="en-US" sz="2800" dirty="0" smtClean="0"/>
              <a:t>1</a:t>
            </a:r>
            <a:r>
              <a:rPr lang="en-US" sz="2800" dirty="0"/>
              <a:t> </a:t>
            </a:r>
            <a:r>
              <a:rPr lang="en-US" sz="2800" dirty="0" smtClean="0"/>
              <a:t>slice, </a:t>
            </a:r>
            <a:r>
              <a:rPr lang="en-US" sz="2800" dirty="0"/>
              <a:t>the timer will </a:t>
            </a:r>
            <a:r>
              <a:rPr lang="en-US" sz="2800" dirty="0" smtClean="0"/>
              <a:t>interrupt, the context will be switched, </a:t>
            </a:r>
            <a:r>
              <a:rPr lang="en-US" sz="2800" dirty="0"/>
              <a:t>and the process will be put at </a:t>
            </a:r>
            <a:r>
              <a:rPr lang="en-US" sz="2800" dirty="0" smtClean="0"/>
              <a:t>the </a:t>
            </a:r>
            <a:r>
              <a:rPr lang="en-US" sz="2800" dirty="0"/>
              <a:t>queue </a:t>
            </a:r>
            <a:r>
              <a:rPr lang="en-US" sz="2800" dirty="0" smtClean="0"/>
              <a:t>tail.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average waiting time under the RR </a:t>
            </a:r>
            <a:r>
              <a:rPr lang="en-US" sz="2800" dirty="0" smtClean="0"/>
              <a:t>is </a:t>
            </a:r>
            <a:r>
              <a:rPr lang="en-US" sz="2800" dirty="0"/>
              <a:t>often long. </a:t>
            </a:r>
            <a:endParaRPr lang="en-US" sz="2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6535" y="3059958"/>
            <a:ext cx="8382000" cy="2934327"/>
            <a:chOff x="386535" y="3059958"/>
            <a:chExt cx="8382000" cy="29343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206" y="4169550"/>
              <a:ext cx="3321588" cy="182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6535" y="3059958"/>
              <a:ext cx="838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Example</a:t>
              </a:r>
              <a:r>
                <a:rPr lang="en-US" sz="2800" dirty="0" smtClean="0"/>
                <a:t>: Processes arrive </a:t>
              </a:r>
              <a:r>
                <a:rPr lang="en-US" sz="2800" dirty="0"/>
                <a:t>at time 0, with the length of the CPU </a:t>
              </a:r>
              <a:r>
                <a:rPr lang="en-US" sz="2800" dirty="0" smtClean="0"/>
                <a:t>burst in mSec and time </a:t>
              </a:r>
              <a:r>
                <a:rPr lang="en-US" sz="2800" dirty="0"/>
                <a:t>quantum of 4 </a:t>
              </a:r>
              <a:r>
                <a:rPr lang="en-US" sz="2800" dirty="0" smtClean="0"/>
                <a:t>mSec.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5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4" y="2933945"/>
            <a:ext cx="8382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a process’s </a:t>
            </a:r>
            <a:r>
              <a:rPr lang="en-US" sz="2800" dirty="0"/>
              <a:t>CPU burst exceeds 1 </a:t>
            </a:r>
            <a:r>
              <a:rPr lang="en-US" sz="2800" dirty="0" smtClean="0"/>
              <a:t>quantum</a:t>
            </a:r>
            <a:r>
              <a:rPr lang="en-US" sz="2800" dirty="0"/>
              <a:t>, that process is preempted and </a:t>
            </a:r>
            <a:r>
              <a:rPr lang="en-US" sz="2800" dirty="0" smtClean="0"/>
              <a:t>is put </a:t>
            </a:r>
            <a:r>
              <a:rPr lang="en-US" sz="2800" dirty="0"/>
              <a:t>back in the ready </a:t>
            </a:r>
            <a:r>
              <a:rPr lang="en-US" sz="2800" dirty="0" smtClean="0"/>
              <a:t>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RR scheduling algorithm is thus </a:t>
            </a:r>
            <a:r>
              <a:rPr lang="en-US" sz="2800" b="1" dirty="0"/>
              <a:t>preemptive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performance of the RR algorithm depends heavily on the size of the </a:t>
            </a:r>
            <a:r>
              <a:rPr lang="en-US" sz="2800" dirty="0" smtClean="0"/>
              <a:t>time quantum.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the time quantum is extremely large, </a:t>
            </a:r>
            <a:r>
              <a:rPr lang="en-US" sz="2800" dirty="0" smtClean="0"/>
              <a:t>RR turns FCFS.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4" y="832442"/>
            <a:ext cx="8382001" cy="10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5464" y="2168860"/>
                <a:ext cx="838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b="0" dirty="0" smtClean="0"/>
                  <a:t>average waiting time: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66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" y="2168860"/>
                <a:ext cx="83820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6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1133745"/>
            <a:ext cx="4191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rocess </a:t>
            </a:r>
            <a:r>
              <a:rPr lang="en-US" sz="2800" dirty="0"/>
              <a:t>execution consists of a </a:t>
            </a:r>
            <a:r>
              <a:rPr lang="en-US" sz="2800" b="1" dirty="0"/>
              <a:t>cycle </a:t>
            </a:r>
            <a:r>
              <a:rPr lang="en-US" sz="2800" dirty="0"/>
              <a:t>of CPU execution and I/O </a:t>
            </a:r>
            <a:r>
              <a:rPr lang="en-US" sz="2800" dirty="0" smtClean="0"/>
              <a:t>wait alternation, beginning with a </a:t>
            </a:r>
            <a:r>
              <a:rPr lang="en-US" sz="2800" b="1" dirty="0" smtClean="0"/>
              <a:t>CPU burst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followed </a:t>
            </a:r>
            <a:r>
              <a:rPr lang="en-US" sz="2800" dirty="0"/>
              <a:t>by an </a:t>
            </a:r>
            <a:r>
              <a:rPr lang="en-US" sz="2800" b="1" dirty="0"/>
              <a:t>I/O </a:t>
            </a:r>
            <a:r>
              <a:rPr lang="en-US" sz="2800" b="1" dirty="0" smtClean="0"/>
              <a:t>burst</a:t>
            </a:r>
            <a:r>
              <a:rPr lang="en-US" sz="28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Eventually</a:t>
            </a:r>
            <a:r>
              <a:rPr lang="en-US" sz="2800" dirty="0"/>
              <a:t>, the final CPU burst ends with a </a:t>
            </a:r>
            <a:r>
              <a:rPr lang="en-US" sz="2800" dirty="0" smtClean="0"/>
              <a:t>system request </a:t>
            </a:r>
            <a:r>
              <a:rPr lang="en-US" sz="2800" dirty="0"/>
              <a:t>to terminate </a:t>
            </a:r>
            <a:r>
              <a:rPr lang="en-US" sz="2800" dirty="0" smtClean="0"/>
              <a:t>execution.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CPU–I/O Burst Cycle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839481"/>
            <a:ext cx="3285365" cy="555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4" y="728700"/>
            <a:ext cx="838200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Small quantum results </a:t>
            </a:r>
            <a:r>
              <a:rPr lang="en-US" sz="2800" dirty="0"/>
              <a:t>in a large number </a:t>
            </a:r>
            <a:r>
              <a:rPr lang="en-US" sz="2800" dirty="0" smtClean="0"/>
              <a:t>of context switches overhead.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One </a:t>
            </a:r>
            <a:r>
              <a:rPr lang="en-US" sz="2800" dirty="0"/>
              <a:t>process of </a:t>
            </a:r>
            <a:r>
              <a:rPr lang="en-US" sz="2800" dirty="0" smtClean="0"/>
              <a:t>10 time units.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3" y="2483895"/>
            <a:ext cx="7301882" cy="31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1550" y="56960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Time </a:t>
            </a:r>
            <a:r>
              <a:rPr lang="en-US" sz="2800" b="1" dirty="0"/>
              <a:t>quantum </a:t>
            </a:r>
            <a:r>
              <a:rPr lang="en-US" sz="2800" b="1" dirty="0" smtClean="0"/>
              <a:t>and context </a:t>
            </a:r>
            <a:r>
              <a:rPr lang="en-US" sz="2800" b="1" dirty="0"/>
              <a:t>switches.</a:t>
            </a:r>
          </a:p>
        </p:txBody>
      </p:sp>
    </p:spTree>
    <p:extLst>
      <p:ext uri="{BB962C8B-B14F-4D97-AF65-F5344CB8AC3E}">
        <p14:creationId xmlns:p14="http://schemas.microsoft.com/office/powerpoint/2010/main" val="39130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4" y="932522"/>
            <a:ext cx="83820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want the time quantum to be large with respect to the </a:t>
            </a:r>
            <a:r>
              <a:rPr lang="en-US" sz="2800" dirty="0" smtClean="0"/>
              <a:t>context switch</a:t>
            </a:r>
            <a:r>
              <a:rPr lang="en-US" sz="2800" dirty="0"/>
              <a:t> </a:t>
            </a:r>
            <a:r>
              <a:rPr lang="en-US" sz="2800" dirty="0" smtClean="0"/>
              <a:t>time.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the context-switch </a:t>
            </a:r>
            <a:r>
              <a:rPr lang="en-US" sz="2800" dirty="0" smtClean="0"/>
              <a:t>time is 10% of the quantum</a:t>
            </a:r>
            <a:r>
              <a:rPr lang="en-US" sz="2800" dirty="0"/>
              <a:t>, </a:t>
            </a:r>
            <a:r>
              <a:rPr lang="en-US" sz="2800" dirty="0" smtClean="0"/>
              <a:t>about 10% of </a:t>
            </a:r>
            <a:r>
              <a:rPr lang="en-US" sz="2800" dirty="0"/>
              <a:t>the CPU time will be spent in </a:t>
            </a:r>
            <a:r>
              <a:rPr lang="en-US" sz="2800" dirty="0" smtClean="0"/>
              <a:t>context switching.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Modern </a:t>
            </a:r>
            <a:r>
              <a:rPr lang="en-US" sz="2800" dirty="0"/>
              <a:t>systems have time quanta </a:t>
            </a:r>
            <a:r>
              <a:rPr lang="en-US" sz="2800" dirty="0" smtClean="0"/>
              <a:t>10 </a:t>
            </a:r>
            <a:r>
              <a:rPr lang="en-US" sz="2800" dirty="0"/>
              <a:t>to 100 </a:t>
            </a:r>
            <a:r>
              <a:rPr lang="en-US" sz="2800" dirty="0" smtClean="0"/>
              <a:t>mSec, while context </a:t>
            </a:r>
            <a:r>
              <a:rPr lang="en-US" sz="2800" dirty="0"/>
              <a:t>switch is </a:t>
            </a:r>
            <a:r>
              <a:rPr lang="en-US" sz="2800" dirty="0" smtClean="0"/>
              <a:t>less</a:t>
            </a:r>
            <a:r>
              <a:rPr lang="en-US" sz="2800" dirty="0"/>
              <a:t> </a:t>
            </a:r>
            <a:r>
              <a:rPr lang="en-US" sz="2800" dirty="0" smtClean="0"/>
              <a:t>than </a:t>
            </a:r>
            <a:r>
              <a:rPr lang="en-US" sz="2800" dirty="0"/>
              <a:t>10 </a:t>
            </a:r>
            <a:r>
              <a:rPr lang="el-GR" sz="2800" dirty="0" smtClean="0"/>
              <a:t>μ</a:t>
            </a:r>
            <a:r>
              <a:rPr lang="en-US" sz="2800" dirty="0" smtClean="0"/>
              <a:t>Sec.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Turnaround</a:t>
            </a:r>
            <a:r>
              <a:rPr lang="en-US" sz="2800" dirty="0" smtClean="0"/>
              <a:t> </a:t>
            </a:r>
            <a:r>
              <a:rPr lang="en-US" sz="2800" dirty="0"/>
              <a:t>time </a:t>
            </a:r>
            <a:r>
              <a:rPr lang="en-US" sz="2800" dirty="0" smtClean="0"/>
              <a:t>(from submission to completion) also </a:t>
            </a:r>
            <a:r>
              <a:rPr lang="en-US" sz="2800" dirty="0"/>
              <a:t>depends on </a:t>
            </a:r>
            <a:r>
              <a:rPr lang="en-US" sz="2800" dirty="0" smtClean="0"/>
              <a:t>quantum.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average turnaround time of a set of </a:t>
            </a:r>
            <a:r>
              <a:rPr lang="en-US" sz="2800" dirty="0" smtClean="0"/>
              <a:t>processes does </a:t>
            </a:r>
            <a:r>
              <a:rPr lang="en-US" sz="2800" dirty="0"/>
              <a:t>not necessarily improve </a:t>
            </a:r>
            <a:r>
              <a:rPr lang="en-US" sz="2800" dirty="0" smtClean="0"/>
              <a:t> with quantum increase.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7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548680"/>
            <a:ext cx="59245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1550" y="56960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Turnaround </a:t>
            </a:r>
            <a:r>
              <a:rPr lang="en-US" sz="2800" b="1" dirty="0"/>
              <a:t>time </a:t>
            </a:r>
            <a:r>
              <a:rPr lang="en-US" sz="2800" b="1" dirty="0" smtClean="0"/>
              <a:t>variation with </a:t>
            </a:r>
            <a:r>
              <a:rPr lang="en-US" sz="2800" b="1" dirty="0"/>
              <a:t>the time quantum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832140" y="3158970"/>
            <a:ext cx="2379583" cy="1941365"/>
            <a:chOff x="9702570" y="4725407"/>
            <a:chExt cx="2379583" cy="1941365"/>
          </a:xfrm>
        </p:grpSpPr>
        <p:sp>
          <p:nvSpPr>
            <p:cNvPr id="7" name="Rectangular Callout 6"/>
            <p:cNvSpPr/>
            <p:nvPr/>
          </p:nvSpPr>
          <p:spPr>
            <a:xfrm>
              <a:off x="9702570" y="4734145"/>
              <a:ext cx="2379583" cy="1932627"/>
            </a:xfrm>
            <a:prstGeom prst="wedgeRectCallout">
              <a:avLst>
                <a:gd name="adj1" fmla="val -89869"/>
                <a:gd name="adj2" fmla="val -6726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711335" y="4725407"/>
                  <a:ext cx="2370818" cy="1941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eqArr>
                                  </m:e>
                                </m:eqAr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1335" y="4725407"/>
                  <a:ext cx="2370818" cy="19413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0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5464" y="932522"/>
            <a:ext cx="83820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average turnaround time </a:t>
            </a:r>
            <a:r>
              <a:rPr lang="en-US" sz="2800" dirty="0" smtClean="0"/>
              <a:t>improves </a:t>
            </a:r>
            <a:r>
              <a:rPr lang="en-US" sz="2800" dirty="0"/>
              <a:t>if most processes finish </a:t>
            </a:r>
            <a:r>
              <a:rPr lang="en-US" sz="2800" dirty="0" smtClean="0"/>
              <a:t>next </a:t>
            </a:r>
            <a:r>
              <a:rPr lang="en-US" sz="2800" dirty="0"/>
              <a:t>CPU burst in a single </a:t>
            </a:r>
            <a:r>
              <a:rPr lang="en-US" sz="2800" dirty="0" smtClean="0"/>
              <a:t>quantum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three processes of </a:t>
            </a:r>
            <a:r>
              <a:rPr lang="en-US" sz="2800" dirty="0"/>
              <a:t>10 time units each and a quantum of </a:t>
            </a:r>
            <a:r>
              <a:rPr lang="en-US" sz="2800" dirty="0" smtClean="0"/>
              <a:t>1, </a:t>
            </a:r>
            <a:r>
              <a:rPr lang="en-US" sz="2800" dirty="0"/>
              <a:t>the average </a:t>
            </a:r>
            <a:r>
              <a:rPr lang="en-US" sz="2800" dirty="0" smtClean="0"/>
              <a:t>turnaround time </a:t>
            </a:r>
            <a:r>
              <a:rPr lang="en-US" sz="2800" dirty="0"/>
              <a:t>is </a:t>
            </a:r>
            <a:r>
              <a:rPr lang="en-US" sz="2800" dirty="0" smtClean="0"/>
              <a:t>29.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quantum </a:t>
            </a:r>
            <a:r>
              <a:rPr lang="en-US" sz="2800" dirty="0"/>
              <a:t>is 10, </a:t>
            </a:r>
            <a:r>
              <a:rPr lang="en-US" sz="2800" dirty="0" smtClean="0"/>
              <a:t>the </a:t>
            </a:r>
            <a:r>
              <a:rPr lang="en-US" sz="2800" dirty="0"/>
              <a:t>average turnaround </a:t>
            </a:r>
            <a:r>
              <a:rPr lang="en-US" sz="2800" dirty="0" smtClean="0"/>
              <a:t>time is 20.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b="1" dirty="0"/>
              <a:t>context-switch</a:t>
            </a:r>
            <a:r>
              <a:rPr lang="en-US" sz="2800" dirty="0"/>
              <a:t> time is added in, the average turnaround </a:t>
            </a:r>
            <a:r>
              <a:rPr lang="en-US" sz="2800" dirty="0" smtClean="0"/>
              <a:t>time increases </a:t>
            </a:r>
            <a:r>
              <a:rPr lang="en-US" sz="2800" dirty="0"/>
              <a:t>even more for a smaller time </a:t>
            </a:r>
            <a:r>
              <a:rPr lang="en-US" sz="2800" dirty="0" smtClean="0"/>
              <a:t>quantum.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rule </a:t>
            </a:r>
            <a:r>
              <a:rPr lang="en-US" sz="2800" dirty="0" smtClean="0"/>
              <a:t>of thumb </a:t>
            </a:r>
            <a:r>
              <a:rPr lang="en-US" sz="2800" dirty="0"/>
              <a:t>is that 80 percent of the CPU bursts should be shorter than the </a:t>
            </a:r>
            <a:r>
              <a:rPr lang="en-US" sz="2800" dirty="0" smtClean="0"/>
              <a:t>time quantum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5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Multilevel Queue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90872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Foreground </a:t>
            </a:r>
            <a:r>
              <a:rPr lang="en-US" sz="2800" dirty="0"/>
              <a:t>(interactive) processes </a:t>
            </a:r>
            <a:r>
              <a:rPr lang="en-US" sz="2800" dirty="0" smtClean="0"/>
              <a:t>and </a:t>
            </a:r>
            <a:r>
              <a:rPr lang="en-US" sz="2800" b="1" dirty="0" smtClean="0"/>
              <a:t>background </a:t>
            </a:r>
            <a:r>
              <a:rPr lang="en-US" sz="2800" dirty="0"/>
              <a:t>(batch) </a:t>
            </a:r>
            <a:r>
              <a:rPr lang="en-US" sz="2800" dirty="0" smtClean="0"/>
              <a:t>processes have different response-time requirements, hence different </a:t>
            </a:r>
            <a:r>
              <a:rPr lang="en-US" sz="2800" dirty="0"/>
              <a:t>scheduling needs.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Foreground</a:t>
            </a:r>
            <a:r>
              <a:rPr lang="en-US" sz="2800" dirty="0" smtClean="0"/>
              <a:t> may also have </a:t>
            </a:r>
            <a:r>
              <a:rPr lang="en-US" sz="2800" dirty="0"/>
              <a:t>priority </a:t>
            </a:r>
            <a:r>
              <a:rPr lang="en-US" sz="2800" dirty="0" smtClean="0"/>
              <a:t>over</a:t>
            </a:r>
            <a:r>
              <a:rPr lang="en-US" sz="2800" dirty="0"/>
              <a:t> </a:t>
            </a:r>
            <a:r>
              <a:rPr lang="en-US" sz="2800" b="1" dirty="0" smtClean="0"/>
              <a:t>background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Multilevel </a:t>
            </a:r>
            <a:r>
              <a:rPr lang="en-US" sz="2800" b="1" dirty="0">
                <a:solidFill>
                  <a:srgbClr val="0000FF"/>
                </a:solidFill>
              </a:rPr>
              <a:t>queue </a:t>
            </a:r>
            <a:r>
              <a:rPr lang="en-US" sz="2800" dirty="0"/>
              <a:t>scheduling </a:t>
            </a:r>
            <a:r>
              <a:rPr lang="en-US" sz="2800" dirty="0" smtClean="0"/>
              <a:t>partitions </a:t>
            </a:r>
            <a:r>
              <a:rPr lang="en-US" sz="2800" dirty="0"/>
              <a:t>the ready queue </a:t>
            </a:r>
            <a:r>
              <a:rPr lang="en-US" sz="2800" dirty="0" smtClean="0"/>
              <a:t>into several </a:t>
            </a:r>
            <a:r>
              <a:rPr lang="en-US" sz="2800" dirty="0"/>
              <a:t>separate </a:t>
            </a:r>
            <a:r>
              <a:rPr lang="en-US" sz="2800" dirty="0" smtClean="0"/>
              <a:t>queues.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Processes </a:t>
            </a:r>
            <a:r>
              <a:rPr lang="en-US" sz="2800" dirty="0"/>
              <a:t>are </a:t>
            </a:r>
            <a:r>
              <a:rPr lang="en-US" sz="2800" dirty="0" smtClean="0"/>
              <a:t>assigned to queues, based </a:t>
            </a:r>
            <a:r>
              <a:rPr lang="en-US" sz="2800" dirty="0"/>
              <a:t>on some </a:t>
            </a:r>
            <a:r>
              <a:rPr lang="en-US" sz="2800" dirty="0" smtClean="0"/>
              <a:t>memory</a:t>
            </a:r>
            <a:r>
              <a:rPr lang="en-US" sz="2800" dirty="0"/>
              <a:t> </a:t>
            </a:r>
            <a:r>
              <a:rPr lang="en-US" sz="2800" dirty="0" smtClean="0"/>
              <a:t>size</a:t>
            </a:r>
            <a:r>
              <a:rPr lang="en-US" sz="2800" dirty="0"/>
              <a:t>, </a:t>
            </a:r>
            <a:r>
              <a:rPr lang="en-US" sz="2800" dirty="0" smtClean="0"/>
              <a:t>priority</a:t>
            </a:r>
            <a:r>
              <a:rPr lang="en-US" sz="2800" dirty="0"/>
              <a:t>, </a:t>
            </a:r>
            <a:r>
              <a:rPr lang="en-US" sz="2800" dirty="0" smtClean="0"/>
              <a:t>process type, etc.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queue has its own </a:t>
            </a:r>
            <a:r>
              <a:rPr lang="en-US" sz="2800" dirty="0" smtClean="0"/>
              <a:t>scheduling algorithm, e.g. </a:t>
            </a:r>
            <a:r>
              <a:rPr lang="en-US" sz="2800" b="1" dirty="0" smtClean="0"/>
              <a:t>foreground</a:t>
            </a:r>
            <a:r>
              <a:rPr lang="en-US" sz="2800" dirty="0" smtClean="0"/>
              <a:t> by </a:t>
            </a:r>
            <a:r>
              <a:rPr lang="en-US" sz="2800" b="1" dirty="0" smtClean="0"/>
              <a:t>RR</a:t>
            </a:r>
            <a:r>
              <a:rPr lang="en-US" sz="2800" dirty="0" smtClean="0"/>
              <a:t> and </a:t>
            </a:r>
            <a:r>
              <a:rPr lang="en-US" sz="2800" b="1" dirty="0" smtClean="0"/>
              <a:t>background</a:t>
            </a:r>
            <a:r>
              <a:rPr lang="en-US" sz="2800" dirty="0" smtClean="0"/>
              <a:t> by </a:t>
            </a:r>
            <a:r>
              <a:rPr lang="en-US" sz="2800" b="1" dirty="0" smtClean="0"/>
              <a:t>FCFS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908720"/>
            <a:ext cx="7027681" cy="46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1550" y="56960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Multilevel queue scheduling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53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must be scheduling among the queues, </a:t>
            </a:r>
            <a:r>
              <a:rPr lang="en-US" sz="2800" dirty="0" smtClean="0"/>
              <a:t>commonly</a:t>
            </a:r>
            <a:r>
              <a:rPr lang="en-US" sz="2800" dirty="0"/>
              <a:t> </a:t>
            </a:r>
            <a:r>
              <a:rPr lang="en-US" sz="2800" dirty="0" smtClean="0"/>
              <a:t>fixed-priority, </a:t>
            </a:r>
            <a:r>
              <a:rPr lang="en-US" sz="2800" b="1" dirty="0" smtClean="0"/>
              <a:t>preemptive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queue has absolute priority over lower-priority queues. No </a:t>
            </a:r>
            <a:r>
              <a:rPr lang="en-US" sz="2800" dirty="0" smtClean="0"/>
              <a:t>batch could </a:t>
            </a:r>
            <a:r>
              <a:rPr lang="en-US" sz="2800" dirty="0"/>
              <a:t>run unless </a:t>
            </a:r>
            <a:r>
              <a:rPr lang="en-US" sz="2800" dirty="0" smtClean="0"/>
              <a:t>system, interactive, </a:t>
            </a:r>
            <a:r>
              <a:rPr lang="en-US" sz="2800" dirty="0"/>
              <a:t>and </a:t>
            </a:r>
            <a:r>
              <a:rPr lang="en-US" sz="2800" dirty="0" smtClean="0"/>
              <a:t>editing are empty.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editing </a:t>
            </a:r>
            <a:r>
              <a:rPr lang="en-US" sz="2800" dirty="0"/>
              <a:t>process entered the ready queue while a batch process </a:t>
            </a:r>
            <a:r>
              <a:rPr lang="en-US" sz="2800" dirty="0" smtClean="0"/>
              <a:t>was running</a:t>
            </a:r>
            <a:r>
              <a:rPr lang="en-US" sz="2800" dirty="0"/>
              <a:t>, the batch </a:t>
            </a:r>
            <a:r>
              <a:rPr lang="en-US" sz="2800" dirty="0" smtClean="0"/>
              <a:t>is preempted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Another possibility is to </a:t>
            </a:r>
            <a:r>
              <a:rPr lang="en-US" sz="2800" b="1" dirty="0"/>
              <a:t>time-slice</a:t>
            </a:r>
            <a:r>
              <a:rPr lang="en-US" sz="2800" dirty="0"/>
              <a:t> among the </a:t>
            </a:r>
            <a:r>
              <a:rPr lang="en-US" sz="2800" dirty="0" smtClean="0"/>
              <a:t>queues, foreground is given 80% for RR scheduling and background 20% for FCFS.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3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Multilevel Feedback Queue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Multilevel queue scheduling fixes processes to queue, </a:t>
            </a:r>
            <a:r>
              <a:rPr lang="en-US" sz="2800" dirty="0"/>
              <a:t>since </a:t>
            </a:r>
            <a:r>
              <a:rPr lang="en-US" sz="2800" dirty="0" smtClean="0"/>
              <a:t>their nature is unchanged. </a:t>
            </a:r>
            <a:r>
              <a:rPr lang="en-US" sz="2800" b="1" dirty="0" smtClean="0">
                <a:solidFill>
                  <a:srgbClr val="0000FF"/>
                </a:solidFill>
              </a:rPr>
              <a:t>Multilevel </a:t>
            </a:r>
            <a:r>
              <a:rPr lang="en-US" sz="2800" b="1" dirty="0">
                <a:solidFill>
                  <a:srgbClr val="0000FF"/>
                </a:solidFill>
              </a:rPr>
              <a:t>feedback </a:t>
            </a:r>
            <a:r>
              <a:rPr lang="en-US" sz="2800" b="1" dirty="0" smtClean="0">
                <a:solidFill>
                  <a:srgbClr val="0000FF"/>
                </a:solidFill>
              </a:rPr>
              <a:t>queue</a:t>
            </a:r>
            <a:r>
              <a:rPr lang="en-US" sz="2800" dirty="0" smtClean="0"/>
              <a:t> allows processes migrate between queues.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separates </a:t>
            </a:r>
            <a:r>
              <a:rPr lang="en-US" sz="2800" dirty="0"/>
              <a:t>processes </a:t>
            </a:r>
            <a:r>
              <a:rPr lang="en-US" sz="2800" dirty="0" smtClean="0"/>
              <a:t>according to their </a:t>
            </a:r>
            <a:r>
              <a:rPr lang="en-US" sz="2800" dirty="0"/>
              <a:t>CPU </a:t>
            </a:r>
            <a:r>
              <a:rPr lang="en-US" sz="2800" dirty="0" smtClean="0"/>
              <a:t>bursts. A </a:t>
            </a:r>
            <a:r>
              <a:rPr lang="en-US" sz="2800" dirty="0"/>
              <a:t>process </a:t>
            </a:r>
            <a:r>
              <a:rPr lang="en-US" sz="2800" dirty="0" smtClean="0"/>
              <a:t>using much CPU moves to lower-priority 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I/O-bound and interactive </a:t>
            </a:r>
            <a:r>
              <a:rPr lang="en-US" sz="2800" dirty="0"/>
              <a:t>processes </a:t>
            </a:r>
            <a:r>
              <a:rPr lang="en-US" sz="2800" dirty="0" smtClean="0"/>
              <a:t>migrate to higher-priority </a:t>
            </a:r>
            <a:r>
              <a:rPr lang="en-US" sz="2800" dirty="0"/>
              <a:t>queues. </a:t>
            </a:r>
            <a:r>
              <a:rPr lang="en-US" sz="2800" dirty="0" smtClean="0"/>
              <a:t>A process waiting </a:t>
            </a:r>
            <a:r>
              <a:rPr lang="en-US" sz="2800" dirty="0"/>
              <a:t>too long in a lower-priority queue may </a:t>
            </a:r>
            <a:r>
              <a:rPr lang="en-US" sz="2800" dirty="0" smtClean="0"/>
              <a:t>move to </a:t>
            </a:r>
            <a:r>
              <a:rPr lang="en-US" sz="2800" dirty="0"/>
              <a:t>a </a:t>
            </a:r>
            <a:r>
              <a:rPr lang="en-US" sz="2800" dirty="0" smtClean="0"/>
              <a:t>higher-priority queue.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Such aging </a:t>
            </a:r>
            <a:r>
              <a:rPr lang="en-US" sz="2800" dirty="0"/>
              <a:t>prevents </a:t>
            </a:r>
            <a:r>
              <a:rPr lang="en-US" sz="2800" b="1" dirty="0"/>
              <a:t>starvation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72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1550" y="56960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Multilevel queue scheduling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466655" y="1215766"/>
            <a:ext cx="6168600" cy="3878419"/>
            <a:chOff x="1466655" y="1215766"/>
            <a:chExt cx="6168600" cy="38784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55" y="1215766"/>
              <a:ext cx="6168600" cy="387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10504" y="1448780"/>
              <a:ext cx="585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1125" y="2978950"/>
              <a:ext cx="585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1124" y="4464115"/>
              <a:ext cx="585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3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0872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All </a:t>
            </a:r>
            <a:r>
              <a:rPr lang="en-US" sz="2800" dirty="0"/>
              <a:t>processes in </a:t>
            </a:r>
            <a:r>
              <a:rPr lang="en-US" sz="2800" dirty="0" smtClean="0"/>
              <a:t>0 are executed first. </a:t>
            </a:r>
            <a:r>
              <a:rPr lang="en-US" sz="2800" dirty="0"/>
              <a:t>1 is executed </a:t>
            </a:r>
            <a:r>
              <a:rPr lang="en-US" sz="2800" dirty="0" smtClean="0"/>
              <a:t>only </a:t>
            </a:r>
            <a:r>
              <a:rPr lang="en-US" sz="2800" dirty="0"/>
              <a:t>when </a:t>
            </a:r>
            <a:r>
              <a:rPr lang="en-US" sz="2800" dirty="0" smtClean="0"/>
              <a:t>0 </a:t>
            </a:r>
            <a:r>
              <a:rPr lang="en-US" sz="2800" dirty="0"/>
              <a:t>is </a:t>
            </a:r>
            <a:r>
              <a:rPr lang="en-US" sz="2800" dirty="0" smtClean="0"/>
              <a:t>empty. </a:t>
            </a:r>
            <a:r>
              <a:rPr lang="en-US" sz="2800" dirty="0"/>
              <a:t>2 </a:t>
            </a:r>
            <a:r>
              <a:rPr lang="en-US" sz="2800" dirty="0" smtClean="0"/>
              <a:t>is </a:t>
            </a:r>
            <a:r>
              <a:rPr lang="en-US" sz="2800" dirty="0"/>
              <a:t>executed </a:t>
            </a:r>
            <a:r>
              <a:rPr lang="en-US" sz="2800" dirty="0" smtClean="0"/>
              <a:t>only if 0 and 1 empty.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</a:t>
            </a:r>
            <a:r>
              <a:rPr lang="en-US" sz="2800" dirty="0" smtClean="0"/>
              <a:t>arriving 1 </a:t>
            </a:r>
            <a:r>
              <a:rPr lang="en-US" sz="2800" dirty="0"/>
              <a:t>will preempt a process </a:t>
            </a:r>
            <a:r>
              <a:rPr lang="en-US" sz="2800" dirty="0" smtClean="0"/>
              <a:t>in 2, but will be preempted by </a:t>
            </a:r>
            <a:r>
              <a:rPr lang="en-US" sz="2800" dirty="0"/>
              <a:t>a process in </a:t>
            </a:r>
            <a:r>
              <a:rPr lang="en-US" sz="2800" dirty="0" smtClean="0"/>
              <a:t>0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process in </a:t>
            </a:r>
            <a:r>
              <a:rPr lang="en-US" sz="2800" dirty="0" smtClean="0"/>
              <a:t>0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given </a:t>
            </a:r>
            <a:r>
              <a:rPr lang="en-US" sz="2800" dirty="0" smtClean="0"/>
              <a:t>quantum of 8. </a:t>
            </a:r>
            <a:r>
              <a:rPr lang="en-US" sz="2800" dirty="0"/>
              <a:t>If it does not finish within </a:t>
            </a:r>
            <a:r>
              <a:rPr lang="en-US" sz="2800" dirty="0" smtClean="0"/>
              <a:t>8,</a:t>
            </a:r>
            <a:r>
              <a:rPr lang="en-US" sz="2800" dirty="0"/>
              <a:t> </a:t>
            </a:r>
            <a:r>
              <a:rPr lang="en-US" sz="2800" dirty="0" smtClean="0"/>
              <a:t>it moves </a:t>
            </a:r>
            <a:r>
              <a:rPr lang="en-US" sz="2800" dirty="0"/>
              <a:t>to the tail of </a:t>
            </a:r>
            <a:r>
              <a:rPr lang="en-US" sz="2800" dirty="0" smtClean="0"/>
              <a:t>1.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0 </a:t>
            </a:r>
            <a:r>
              <a:rPr lang="en-US" sz="2800" dirty="0"/>
              <a:t>is empty, the </a:t>
            </a:r>
            <a:r>
              <a:rPr lang="en-US" sz="2800" dirty="0" smtClean="0"/>
              <a:t>head of 1 </a:t>
            </a:r>
            <a:r>
              <a:rPr lang="en-US" sz="2800" dirty="0"/>
              <a:t>is given a quantum of </a:t>
            </a:r>
            <a:r>
              <a:rPr lang="en-US" sz="2800" dirty="0" smtClean="0"/>
              <a:t>16. </a:t>
            </a:r>
            <a:r>
              <a:rPr lang="en-US" sz="2800" dirty="0"/>
              <a:t>If </a:t>
            </a:r>
            <a:r>
              <a:rPr lang="en-US" sz="2800" dirty="0" smtClean="0"/>
              <a:t>not completed, </a:t>
            </a:r>
            <a:r>
              <a:rPr lang="en-US" sz="2800" dirty="0"/>
              <a:t>it </a:t>
            </a:r>
            <a:r>
              <a:rPr lang="en-US" sz="2800" dirty="0" smtClean="0"/>
              <a:t>is put </a:t>
            </a:r>
            <a:r>
              <a:rPr lang="en-US" sz="2800" dirty="0"/>
              <a:t>into </a:t>
            </a:r>
            <a:r>
              <a:rPr lang="en-US" sz="2800" dirty="0" smtClean="0"/>
              <a:t>2, using FCFS scheduling.</a:t>
            </a:r>
            <a:endParaRPr lang="en-US" sz="2800" dirty="0"/>
          </a:p>
          <a:p>
            <a:r>
              <a:rPr lang="en-US" sz="2800" dirty="0"/>
              <a:t>This scheduling algorithm gives highest priority to any process with a </a:t>
            </a:r>
            <a:r>
              <a:rPr lang="en-US" sz="2800" dirty="0" smtClean="0"/>
              <a:t>CPU burst </a:t>
            </a:r>
            <a:r>
              <a:rPr lang="en-US" sz="2800" dirty="0"/>
              <a:t>of 8 </a:t>
            </a:r>
            <a:r>
              <a:rPr lang="en-US" sz="2800" dirty="0" smtClean="0"/>
              <a:t>or less.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47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550" y="56960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Histogram of CPU-burst </a:t>
            </a:r>
            <a:r>
              <a:rPr lang="en-US" sz="2800" b="1" dirty="0" smtClean="0"/>
              <a:t>durations.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0669"/>
            <a:ext cx="7155795" cy="474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16805" y="638690"/>
            <a:ext cx="2350740" cy="830997"/>
            <a:chOff x="2816805" y="638690"/>
            <a:chExt cx="2350740" cy="830997"/>
          </a:xfrm>
        </p:grpSpPr>
        <p:sp>
          <p:nvSpPr>
            <p:cNvPr id="10" name="Rectangular Callout 9"/>
            <p:cNvSpPr/>
            <p:nvPr/>
          </p:nvSpPr>
          <p:spPr>
            <a:xfrm>
              <a:off x="2816805" y="638690"/>
              <a:ext cx="2350740" cy="830997"/>
            </a:xfrm>
            <a:prstGeom prst="wedgeRectCallout">
              <a:avLst>
                <a:gd name="adj1" fmla="val -84043"/>
                <a:gd name="adj2" fmla="val 6861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27285" y="638690"/>
              <a:ext cx="2340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large number of short CPU </a:t>
              </a:r>
              <a:r>
                <a:rPr lang="en-US" sz="2400" dirty="0" smtClean="0"/>
                <a:t>bursts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110" y="3153575"/>
            <a:ext cx="2350740" cy="830997"/>
            <a:chOff x="2816805" y="638690"/>
            <a:chExt cx="2350740" cy="830997"/>
          </a:xfrm>
        </p:grpSpPr>
        <p:sp>
          <p:nvSpPr>
            <p:cNvPr id="18" name="Rectangular Callout 17"/>
            <p:cNvSpPr/>
            <p:nvPr/>
          </p:nvSpPr>
          <p:spPr>
            <a:xfrm>
              <a:off x="2816805" y="638690"/>
              <a:ext cx="2350740" cy="830997"/>
            </a:xfrm>
            <a:prstGeom prst="wedgeRectCallout">
              <a:avLst>
                <a:gd name="adj1" fmla="val -49467"/>
                <a:gd name="adj2" fmla="val 15114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7285" y="638690"/>
              <a:ext cx="2340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small number of long CPU bursts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6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Processes between</a:t>
            </a:r>
            <a:r>
              <a:rPr lang="en-US" sz="2800" dirty="0"/>
              <a:t> </a:t>
            </a:r>
            <a:r>
              <a:rPr lang="en-US" sz="2800" dirty="0" smtClean="0"/>
              <a:t>8 and 24 are </a:t>
            </a:r>
            <a:r>
              <a:rPr lang="en-US" sz="2800" dirty="0"/>
              <a:t>also served quickly, </a:t>
            </a:r>
            <a:r>
              <a:rPr lang="en-US" sz="2800" dirty="0" smtClean="0"/>
              <a:t>but lower priority </a:t>
            </a:r>
            <a:r>
              <a:rPr lang="en-US" sz="2800" dirty="0"/>
              <a:t>than </a:t>
            </a:r>
            <a:r>
              <a:rPr lang="en-US" sz="2800" dirty="0" smtClean="0"/>
              <a:t>shorter ones. Long ones sink </a:t>
            </a:r>
            <a:r>
              <a:rPr lang="en-US" sz="2800" dirty="0"/>
              <a:t>to </a:t>
            </a:r>
            <a:r>
              <a:rPr lang="en-US" sz="2800" dirty="0" smtClean="0"/>
              <a:t>2, served by </a:t>
            </a:r>
            <a:r>
              <a:rPr lang="en-US" sz="2800" dirty="0"/>
              <a:t>FCFS </a:t>
            </a:r>
            <a:r>
              <a:rPr lang="en-US" sz="2800" dirty="0" smtClean="0"/>
              <a:t>with </a:t>
            </a:r>
            <a:r>
              <a:rPr lang="en-US" sz="2800" dirty="0"/>
              <a:t>any CPU cycles left </a:t>
            </a:r>
            <a:r>
              <a:rPr lang="en-US" sz="2800" dirty="0" smtClean="0"/>
              <a:t>over.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Multilevel </a:t>
            </a:r>
            <a:r>
              <a:rPr lang="en-US" sz="2800" b="1" dirty="0"/>
              <a:t>feedback queue </a:t>
            </a:r>
            <a:r>
              <a:rPr lang="en-US" sz="2800" dirty="0"/>
              <a:t>scheduler is defined </a:t>
            </a:r>
            <a:r>
              <a:rPr lang="en-US" sz="2800" dirty="0" smtClean="0"/>
              <a:t>by: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Number </a:t>
            </a:r>
            <a:r>
              <a:rPr lang="en-US" sz="2800" dirty="0"/>
              <a:t>of </a:t>
            </a:r>
            <a:r>
              <a:rPr lang="en-US" sz="2800" dirty="0" smtClean="0"/>
              <a:t>queues.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Scheduling </a:t>
            </a:r>
            <a:r>
              <a:rPr lang="en-US" sz="2800" dirty="0"/>
              <a:t>algorithm for each </a:t>
            </a:r>
            <a:r>
              <a:rPr lang="en-US" sz="2800" dirty="0" smtClean="0"/>
              <a:t>queue.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Methods of process priority promotion / demotion.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Which </a:t>
            </a:r>
            <a:r>
              <a:rPr lang="en-US" sz="2800" dirty="0"/>
              <a:t>queue </a:t>
            </a:r>
            <a:r>
              <a:rPr lang="en-US" sz="2800" dirty="0" smtClean="0"/>
              <a:t>process enters </a:t>
            </a:r>
            <a:r>
              <a:rPr lang="en-US" sz="2800" dirty="0"/>
              <a:t>when </a:t>
            </a:r>
            <a:r>
              <a:rPr lang="en-US" sz="2800" dirty="0" smtClean="0"/>
              <a:t>it needs service.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it </a:t>
            </a:r>
            <a:r>
              <a:rPr lang="en-US" sz="2800" dirty="0"/>
              <a:t>the </a:t>
            </a:r>
            <a:r>
              <a:rPr lang="en-US" sz="2800" dirty="0" smtClean="0"/>
              <a:t>most general </a:t>
            </a:r>
            <a:r>
              <a:rPr lang="en-US" sz="2800" dirty="0"/>
              <a:t>CPU-scheduling </a:t>
            </a:r>
            <a:r>
              <a:rPr lang="en-US" sz="2800" dirty="0" smtClean="0"/>
              <a:t>which can </a:t>
            </a:r>
            <a:r>
              <a:rPr lang="en-US" sz="2800" dirty="0"/>
              <a:t>be configured to match a </a:t>
            </a:r>
            <a:r>
              <a:rPr lang="en-US" sz="2800" dirty="0" smtClean="0"/>
              <a:t>specific </a:t>
            </a:r>
            <a:r>
              <a:rPr lang="en-US" sz="2800" dirty="0"/>
              <a:t> </a:t>
            </a:r>
            <a:r>
              <a:rPr lang="en-US" sz="2800" dirty="0" smtClean="0"/>
              <a:t>system </a:t>
            </a:r>
            <a:r>
              <a:rPr lang="en-US" sz="2800" dirty="0"/>
              <a:t>under design.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43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144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An </a:t>
            </a:r>
            <a:r>
              <a:rPr lang="en-US" sz="2800" b="1" dirty="0">
                <a:solidFill>
                  <a:srgbClr val="0000FF"/>
                </a:solidFill>
              </a:rPr>
              <a:t>I/O-bound</a:t>
            </a:r>
            <a:r>
              <a:rPr lang="en-US" sz="2800" dirty="0"/>
              <a:t> program </a:t>
            </a:r>
            <a:r>
              <a:rPr lang="en-US" sz="2800" dirty="0" smtClean="0"/>
              <a:t>has </a:t>
            </a:r>
            <a:r>
              <a:rPr lang="en-US" sz="2800" dirty="0"/>
              <a:t>many short CPU bursts. A </a:t>
            </a:r>
            <a:r>
              <a:rPr lang="en-US" sz="2800" b="1" dirty="0" smtClean="0">
                <a:solidFill>
                  <a:srgbClr val="0000FF"/>
                </a:solidFill>
              </a:rPr>
              <a:t>CPU-bound</a:t>
            </a:r>
            <a:r>
              <a:rPr lang="en-US" sz="2800" dirty="0" smtClean="0"/>
              <a:t> program have long </a:t>
            </a:r>
            <a:r>
              <a:rPr lang="en-US" sz="2800" dirty="0"/>
              <a:t>CPU bursts.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CPU </a:t>
            </a:r>
            <a:r>
              <a:rPr lang="en-US" sz="2800" dirty="0"/>
              <a:t>becomes idle, </a:t>
            </a:r>
            <a:r>
              <a:rPr lang="en-US" sz="2800" dirty="0" smtClean="0"/>
              <a:t>OS selects </a:t>
            </a:r>
            <a:r>
              <a:rPr lang="en-US" sz="2800" dirty="0"/>
              <a:t>by the </a:t>
            </a:r>
            <a:r>
              <a:rPr lang="en-US" sz="2800" b="1" dirty="0">
                <a:solidFill>
                  <a:srgbClr val="0000FF"/>
                </a:solidFill>
              </a:rPr>
              <a:t>short-term scheduler</a:t>
            </a:r>
            <a:r>
              <a:rPr lang="en-US" sz="2800" b="1" dirty="0"/>
              <a:t> </a:t>
            </a:r>
            <a:r>
              <a:rPr lang="en-US" sz="2800" dirty="0" smtClean="0"/>
              <a:t>one </a:t>
            </a:r>
            <a:r>
              <a:rPr lang="en-US" sz="2800" dirty="0"/>
              <a:t>of </a:t>
            </a:r>
            <a:r>
              <a:rPr lang="en-US" sz="2800" dirty="0" smtClean="0"/>
              <a:t>the processes </a:t>
            </a:r>
            <a:r>
              <a:rPr lang="en-US" sz="2800" dirty="0"/>
              <a:t>in the </a:t>
            </a:r>
            <a:r>
              <a:rPr lang="en-US" sz="2800" b="1" dirty="0">
                <a:solidFill>
                  <a:srgbClr val="0000FF"/>
                </a:solidFill>
              </a:rPr>
              <a:t>ready queue </a:t>
            </a:r>
            <a:r>
              <a:rPr lang="en-US" sz="2800" dirty="0" smtClean="0"/>
              <a:t>for 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records in </a:t>
            </a:r>
            <a:r>
              <a:rPr lang="en-US" sz="2800" dirty="0" smtClean="0"/>
              <a:t>the queues </a:t>
            </a:r>
            <a:r>
              <a:rPr lang="en-US" sz="2800" dirty="0"/>
              <a:t>are </a:t>
            </a:r>
            <a:r>
              <a:rPr lang="en-US" sz="2800" dirty="0" smtClean="0"/>
              <a:t>process </a:t>
            </a:r>
            <a:r>
              <a:rPr lang="en-US" sz="2800" dirty="0"/>
              <a:t>control blocks (PCBs) of the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Preemptive Scheduling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8874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CPU-scheduling </a:t>
            </a:r>
            <a:r>
              <a:rPr lang="en-US" sz="2800" dirty="0" smtClean="0"/>
              <a:t>occurs when a process: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Switches </a:t>
            </a:r>
            <a:r>
              <a:rPr lang="en-US" sz="2800" dirty="0"/>
              <a:t>from the running state to the waiting state </a:t>
            </a:r>
            <a:r>
              <a:rPr lang="en-US" sz="2800" dirty="0" smtClean="0"/>
              <a:t>(e.g. I/O request, </a:t>
            </a:r>
            <a:r>
              <a:rPr lang="en-US" sz="2800" b="1" dirty="0" smtClean="0"/>
              <a:t>wait</a:t>
            </a:r>
            <a:r>
              <a:rPr lang="en-US" sz="2800" b="1" dirty="0"/>
              <a:t>() </a:t>
            </a:r>
            <a:r>
              <a:rPr lang="en-US" sz="2800" dirty="0" smtClean="0"/>
              <a:t>for termination </a:t>
            </a:r>
            <a:r>
              <a:rPr lang="en-US" sz="2800" dirty="0"/>
              <a:t>of a </a:t>
            </a:r>
            <a:r>
              <a:rPr lang="en-US" sz="2800" dirty="0" smtClean="0"/>
              <a:t>child).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Switches </a:t>
            </a:r>
            <a:r>
              <a:rPr lang="en-US" sz="2800" dirty="0"/>
              <a:t>from the running state to the ready state </a:t>
            </a:r>
            <a:r>
              <a:rPr lang="en-US" sz="2800" dirty="0" smtClean="0"/>
              <a:t>(</a:t>
            </a:r>
            <a:r>
              <a:rPr lang="en-US" sz="2800" dirty="0"/>
              <a:t>e.g.</a:t>
            </a:r>
            <a:r>
              <a:rPr lang="en-US" sz="2800" dirty="0" smtClean="0"/>
              <a:t> by interrupt).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Switches </a:t>
            </a:r>
            <a:r>
              <a:rPr lang="en-US" sz="2800" dirty="0"/>
              <a:t>from the waiting state to the ready state </a:t>
            </a:r>
            <a:r>
              <a:rPr lang="en-US" sz="2800" dirty="0" smtClean="0"/>
              <a:t>(</a:t>
            </a:r>
            <a:r>
              <a:rPr lang="en-US" sz="2800" dirty="0"/>
              <a:t>e.g. </a:t>
            </a:r>
            <a:r>
              <a:rPr lang="en-US" sz="2800" dirty="0" smtClean="0"/>
              <a:t>at </a:t>
            </a:r>
            <a:r>
              <a:rPr lang="en-US" sz="2800" dirty="0"/>
              <a:t>completion of I/O</a:t>
            </a:r>
            <a:r>
              <a:rPr lang="en-US" sz="2800" dirty="0" smtClean="0"/>
              <a:t>).</a:t>
            </a:r>
            <a:endParaRPr lang="en-US" sz="2800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Terminates.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situations </a:t>
            </a:r>
            <a:r>
              <a:rPr lang="en-US" sz="2800" dirty="0"/>
              <a:t>1 and </a:t>
            </a:r>
            <a:r>
              <a:rPr lang="en-US" sz="2800" dirty="0" smtClean="0"/>
              <a:t>4 a </a:t>
            </a:r>
            <a:r>
              <a:rPr lang="en-US" sz="2800" dirty="0"/>
              <a:t>new </a:t>
            </a:r>
            <a:r>
              <a:rPr lang="en-US" sz="2800" dirty="0" smtClean="0"/>
              <a:t>process (if ready queue</a:t>
            </a:r>
            <a:r>
              <a:rPr lang="en-US" sz="2800" dirty="0"/>
              <a:t> </a:t>
            </a:r>
            <a:r>
              <a:rPr lang="en-US" sz="2800" dirty="0" smtClean="0"/>
              <a:t>nonempty) is selected </a:t>
            </a:r>
            <a:r>
              <a:rPr lang="en-US" sz="2800" dirty="0"/>
              <a:t>for execution. </a:t>
            </a:r>
          </a:p>
        </p:txBody>
      </p:sp>
    </p:spTree>
    <p:extLst>
      <p:ext uri="{BB962C8B-B14F-4D97-AF65-F5344CB8AC3E}">
        <p14:creationId xmlns:p14="http://schemas.microsoft.com/office/powerpoint/2010/main" val="33524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Situations </a:t>
            </a:r>
            <a:r>
              <a:rPr lang="en-US" sz="2800" dirty="0"/>
              <a:t>2 and 3 </a:t>
            </a:r>
            <a:r>
              <a:rPr lang="en-US" sz="2800" dirty="0" smtClean="0"/>
              <a:t>may or may not imply scheduling.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S</a:t>
            </a:r>
            <a:r>
              <a:rPr lang="en-US" sz="2800" dirty="0" smtClean="0"/>
              <a:t>cheduling under 1 </a:t>
            </a:r>
            <a:r>
              <a:rPr lang="en-US" sz="2800" dirty="0"/>
              <a:t>and </a:t>
            </a:r>
            <a:r>
              <a:rPr lang="en-US" sz="2800" dirty="0" smtClean="0"/>
              <a:t>4 only is called </a:t>
            </a:r>
            <a:r>
              <a:rPr lang="en-US" sz="2800" b="1" dirty="0" smtClean="0">
                <a:solidFill>
                  <a:srgbClr val="0000FF"/>
                </a:solidFill>
              </a:rPr>
              <a:t>non-preemptive</a:t>
            </a:r>
            <a:r>
              <a:rPr lang="en-US" sz="2800" b="1" dirty="0" smtClean="0"/>
              <a:t> </a:t>
            </a:r>
            <a:r>
              <a:rPr lang="en-US" sz="2800" dirty="0"/>
              <a:t>or </a:t>
            </a:r>
            <a:r>
              <a:rPr lang="en-US" sz="2800" b="1" dirty="0"/>
              <a:t>cooperative</a:t>
            </a:r>
            <a:r>
              <a:rPr lang="en-US" sz="2800" dirty="0"/>
              <a:t>. </a:t>
            </a:r>
            <a:r>
              <a:rPr lang="en-US" sz="2800" dirty="0" smtClean="0"/>
              <a:t>Otherwise, it </a:t>
            </a:r>
            <a:r>
              <a:rPr lang="en-US" sz="2800" dirty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preemptive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Non-preemptive</a:t>
            </a:r>
            <a:r>
              <a:rPr lang="en-US" sz="2800" dirty="0" smtClean="0"/>
              <a:t> scheduling keeps </a:t>
            </a:r>
            <a:r>
              <a:rPr lang="en-US" sz="2800" dirty="0"/>
              <a:t>the </a:t>
            </a:r>
            <a:r>
              <a:rPr lang="en-US" sz="2800" dirty="0" smtClean="0"/>
              <a:t>CPU</a:t>
            </a:r>
            <a:r>
              <a:rPr lang="en-US" sz="2800" dirty="0"/>
              <a:t> </a:t>
            </a:r>
            <a:r>
              <a:rPr lang="en-US" sz="2800" dirty="0" smtClean="0"/>
              <a:t>allocated </a:t>
            </a:r>
            <a:r>
              <a:rPr lang="en-US" sz="2800" dirty="0"/>
              <a:t>to a </a:t>
            </a:r>
            <a:r>
              <a:rPr lang="en-US" sz="2800" dirty="0" smtClean="0"/>
              <a:t>process until </a:t>
            </a:r>
            <a:r>
              <a:rPr lang="en-US" sz="2800" dirty="0"/>
              <a:t>it </a:t>
            </a:r>
            <a:r>
              <a:rPr lang="en-US" sz="2800" dirty="0" smtClean="0"/>
              <a:t>either terminates or switched to waiting state (Windows 3.x).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Most OS use preemptive</a:t>
            </a:r>
            <a:r>
              <a:rPr lang="en-US" sz="2800" dirty="0"/>
              <a:t> </a:t>
            </a:r>
            <a:r>
              <a:rPr lang="en-US" sz="2800" dirty="0" smtClean="0"/>
              <a:t>scheduling, which can cause race </a:t>
            </a:r>
            <a:r>
              <a:rPr lang="en-US" sz="2800" dirty="0"/>
              <a:t>conditions </a:t>
            </a:r>
            <a:r>
              <a:rPr lang="en-US" sz="2800" dirty="0" smtClean="0"/>
              <a:t>when data </a:t>
            </a:r>
            <a:r>
              <a:rPr lang="en-US" sz="2800" dirty="0"/>
              <a:t>are shared among </a:t>
            </a:r>
            <a:r>
              <a:rPr lang="en-US" sz="2800" dirty="0" smtClean="0"/>
              <a:t>processes (see synchronization lecture).</a:t>
            </a:r>
          </a:p>
        </p:txBody>
      </p:sp>
    </p:spTree>
    <p:extLst>
      <p:ext uri="{BB962C8B-B14F-4D97-AF65-F5344CB8AC3E}">
        <p14:creationId xmlns:p14="http://schemas.microsoft.com/office/powerpoint/2010/main" val="36665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Preemption problems occur also in kernel processes.</a:t>
            </a:r>
            <a:r>
              <a:rPr lang="en-US" sz="2800" dirty="0"/>
              <a:t> </a:t>
            </a:r>
            <a:r>
              <a:rPr lang="en-US" sz="2800" dirty="0" smtClean="0"/>
              <a:t>It may be </a:t>
            </a:r>
            <a:r>
              <a:rPr lang="en-US" sz="2800" dirty="0"/>
              <a:t>busy </a:t>
            </a:r>
            <a:r>
              <a:rPr lang="en-US" sz="2800" dirty="0" smtClean="0"/>
              <a:t>on behalf of </a:t>
            </a:r>
            <a:r>
              <a:rPr lang="en-US" sz="2800" dirty="0"/>
              <a:t>a </a:t>
            </a:r>
            <a:r>
              <a:rPr lang="en-US" sz="2800" dirty="0" smtClean="0"/>
              <a:t>process, which may </a:t>
            </a:r>
            <a:r>
              <a:rPr lang="en-US" sz="2800" dirty="0"/>
              <a:t>involve changing important kernel data </a:t>
            </a:r>
            <a:r>
              <a:rPr lang="en-US" sz="2800" dirty="0" smtClean="0"/>
              <a:t>(e.g. </a:t>
            </a:r>
            <a:r>
              <a:rPr lang="en-US" sz="2800" dirty="0"/>
              <a:t>I/O queues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the process is preempted in the </a:t>
            </a:r>
            <a:r>
              <a:rPr lang="en-US" sz="2800" dirty="0" smtClean="0"/>
              <a:t>middle of </a:t>
            </a:r>
            <a:r>
              <a:rPr lang="en-US" sz="2800" dirty="0"/>
              <a:t>these changes and the kernel (or </a:t>
            </a:r>
            <a:r>
              <a:rPr lang="en-US" sz="2800" dirty="0" smtClean="0"/>
              <a:t>device </a:t>
            </a:r>
            <a:r>
              <a:rPr lang="en-US" sz="2800" dirty="0"/>
              <a:t>driver) needs to read or </a:t>
            </a:r>
            <a:r>
              <a:rPr lang="en-US" sz="2800" dirty="0" smtClean="0"/>
              <a:t>modify this structure a chaos occurs.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UNIX-based OSs wait </a:t>
            </a:r>
            <a:r>
              <a:rPr lang="en-US" sz="2800" dirty="0"/>
              <a:t>either for a system </a:t>
            </a:r>
            <a:r>
              <a:rPr lang="en-US" sz="2800" dirty="0" smtClean="0"/>
              <a:t>call to </a:t>
            </a:r>
            <a:r>
              <a:rPr lang="en-US" sz="2800" dirty="0"/>
              <a:t>complete or for an I/O </a:t>
            </a:r>
            <a:r>
              <a:rPr lang="en-US" sz="2800" dirty="0" smtClean="0"/>
              <a:t>block, before switching context.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kernel </a:t>
            </a:r>
            <a:r>
              <a:rPr lang="en-US" sz="2800" dirty="0" smtClean="0"/>
              <a:t>will not </a:t>
            </a:r>
            <a:r>
              <a:rPr lang="en-US" sz="2800" dirty="0"/>
              <a:t>preempt a process while the kernel data </a:t>
            </a:r>
            <a:r>
              <a:rPr lang="en-US" sz="2800" dirty="0" smtClean="0"/>
              <a:t>are inconsistent (bad for real-time systems).</a:t>
            </a:r>
          </a:p>
        </p:txBody>
      </p:sp>
    </p:spTree>
    <p:extLst>
      <p:ext uri="{BB962C8B-B14F-4D97-AF65-F5344CB8AC3E}">
        <p14:creationId xmlns:p14="http://schemas.microsoft.com/office/powerpoint/2010/main" val="2217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CPU Scheduling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Dispatcher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887517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dispatcher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is the module </a:t>
            </a:r>
            <a:r>
              <a:rPr lang="en-US" sz="2800" dirty="0" smtClean="0"/>
              <a:t>giving </a:t>
            </a:r>
            <a:r>
              <a:rPr lang="en-US" sz="2800" dirty="0"/>
              <a:t>control of the </a:t>
            </a:r>
            <a:r>
              <a:rPr lang="en-US" sz="2800" dirty="0" smtClean="0"/>
              <a:t>CPU to </a:t>
            </a:r>
            <a:r>
              <a:rPr lang="en-US" sz="2800" dirty="0"/>
              <a:t>the process </a:t>
            </a:r>
            <a:r>
              <a:rPr lang="en-US" sz="2800" dirty="0" smtClean="0"/>
              <a:t>selected by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short-term </a:t>
            </a:r>
            <a:r>
              <a:rPr lang="en-US" sz="2800" b="1" dirty="0" smtClean="0">
                <a:solidFill>
                  <a:srgbClr val="0000FF"/>
                </a:solidFill>
              </a:rPr>
              <a:t>scheduler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Dispatching involves: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Switching context.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Switching </a:t>
            </a:r>
            <a:r>
              <a:rPr lang="en-US" sz="2800" dirty="0"/>
              <a:t>to user </a:t>
            </a:r>
            <a:r>
              <a:rPr lang="en-US" sz="2800" dirty="0" smtClean="0"/>
              <a:t>mode.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Jumping </a:t>
            </a:r>
            <a:r>
              <a:rPr lang="en-US" sz="2800" dirty="0"/>
              <a:t>to the </a:t>
            </a:r>
            <a:r>
              <a:rPr lang="en-US" sz="2800" dirty="0" smtClean="0"/>
              <a:t>user’s program </a:t>
            </a:r>
            <a:r>
              <a:rPr lang="en-US" sz="2800" dirty="0"/>
              <a:t>PC location </a:t>
            </a:r>
            <a:r>
              <a:rPr lang="en-US" sz="2800" dirty="0" smtClean="0"/>
              <a:t>for restart.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dispatcher should be as fast as possible, since it is invoked during </a:t>
            </a:r>
            <a:r>
              <a:rPr lang="en-US" sz="2800" dirty="0" smtClean="0"/>
              <a:t>every process switch.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time it takes for the dispatcher </a:t>
            </a:r>
            <a:r>
              <a:rPr lang="en-US" sz="2800" dirty="0" smtClean="0"/>
              <a:t>to switch processes is called </a:t>
            </a:r>
            <a:r>
              <a:rPr lang="en-US" sz="2800" b="1" dirty="0" smtClean="0">
                <a:solidFill>
                  <a:srgbClr val="0000FF"/>
                </a:solidFill>
              </a:rPr>
              <a:t>dispatch </a:t>
            </a:r>
            <a:r>
              <a:rPr lang="en-US" sz="2800" b="1" dirty="0">
                <a:solidFill>
                  <a:srgbClr val="0000FF"/>
                </a:solidFill>
              </a:rPr>
              <a:t>latency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0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9178</TotalTime>
  <Words>2901</Words>
  <Application>Microsoft Office PowerPoint</Application>
  <PresentationFormat>On-screen Show (4:3)</PresentationFormat>
  <Paragraphs>295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CPU Scheduling</vt:lpstr>
      <vt:lpstr>Basic Concepts</vt:lpstr>
      <vt:lpstr>CPU–I/O Burst Cycle</vt:lpstr>
      <vt:lpstr>PowerPoint Presentation</vt:lpstr>
      <vt:lpstr>PowerPoint Presentation</vt:lpstr>
      <vt:lpstr>Preemptive Scheduling</vt:lpstr>
      <vt:lpstr>PowerPoint Presentation</vt:lpstr>
      <vt:lpstr>PowerPoint Presentation</vt:lpstr>
      <vt:lpstr>Dispatcher</vt:lpstr>
      <vt:lpstr>Scheduling Criteria</vt:lpstr>
      <vt:lpstr>PowerPoint Presentation</vt:lpstr>
      <vt:lpstr>First-Come, First-Served Scheduling</vt:lpstr>
      <vt:lpstr>PowerPoint Presentation</vt:lpstr>
      <vt:lpstr>PowerPoint Presentation</vt:lpstr>
      <vt:lpstr>PowerPoint Presentation</vt:lpstr>
      <vt:lpstr>PowerPoint Presentation</vt:lpstr>
      <vt:lpstr>Shortest-Job-First Scheduling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Scheduling</vt:lpstr>
      <vt:lpstr>PowerPoint Presentation</vt:lpstr>
      <vt:lpstr>PowerPoint Presentation</vt:lpstr>
      <vt:lpstr>Round-Robin Scheduling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Multilevel Queue Scheduling</vt:lpstr>
      <vt:lpstr>PowerPoint Presentation</vt:lpstr>
      <vt:lpstr>PowerPoint Presentation</vt:lpstr>
      <vt:lpstr>Multilevel Feedback Queue Scheduling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351</cp:revision>
  <cp:lastPrinted>2016-10-11T08:32:29Z</cp:lastPrinted>
  <dcterms:created xsi:type="dcterms:W3CDTF">2006-08-16T00:00:00Z</dcterms:created>
  <dcterms:modified xsi:type="dcterms:W3CDTF">2016-12-19T06:59:07Z</dcterms:modified>
</cp:coreProperties>
</file>