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6" r:id="rId2"/>
    <p:sldId id="342" r:id="rId3"/>
    <p:sldId id="288" r:id="rId4"/>
    <p:sldId id="287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301" r:id="rId15"/>
    <p:sldId id="302" r:id="rId16"/>
    <p:sldId id="304" r:id="rId17"/>
    <p:sldId id="303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6" r:id="rId47"/>
    <p:sldId id="335" r:id="rId48"/>
    <p:sldId id="337" r:id="rId49"/>
    <p:sldId id="339" r:id="rId50"/>
    <p:sldId id="340" r:id="rId51"/>
    <p:sldId id="341" r:id="rId52"/>
    <p:sldId id="338" r:id="rId5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07" autoAdjust="0"/>
  </p:normalViewPr>
  <p:slideViewPr>
    <p:cSldViewPr>
      <p:cViewPr>
        <p:scale>
          <a:sx n="120" d="100"/>
          <a:sy n="120" d="100"/>
        </p:scale>
        <p:origin x="-876" y="72"/>
      </p:cViewPr>
      <p:guideLst>
        <p:guide orient="horz" pos="19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Processes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11" y="638690"/>
            <a:ext cx="6158177" cy="4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6686" y="5814265"/>
            <a:ext cx="567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CPU </a:t>
            </a:r>
            <a:r>
              <a:rPr lang="en-US" sz="2800" b="1" dirty="0"/>
              <a:t>switch from process to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1650" y="1088740"/>
            <a:ext cx="6300700" cy="144016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1650" y="2528900"/>
            <a:ext cx="6300700" cy="22502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1650" y="4779150"/>
            <a:ext cx="6300700" cy="9001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Scheduling Queues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953725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All processes are put </a:t>
                </a:r>
                <a:r>
                  <a:rPr lang="en-US" sz="2800" dirty="0"/>
                  <a:t>into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job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queue</a:t>
                </a:r>
                <a:r>
                  <a:rPr lang="en-US" sz="2800" dirty="0" smtClean="0"/>
                  <a:t>. Those in memory and ready for execution </a:t>
                </a:r>
                <a:r>
                  <a:rPr lang="en-US" sz="2800" dirty="0"/>
                  <a:t>are </a:t>
                </a:r>
                <a:r>
                  <a:rPr lang="en-US" sz="2800" dirty="0" smtClean="0"/>
                  <a:t>put in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ready queue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There are other queues.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process </a:t>
                </a:r>
                <a:r>
                  <a:rPr lang="en-US" sz="2800" b="1" dirty="0" smtClean="0"/>
                  <a:t>executes</a:t>
                </a:r>
                <a:r>
                  <a:rPr lang="en-US" sz="2800" dirty="0" smtClean="0"/>
                  <a:t> for a while and eventually </a:t>
                </a:r>
                <a:r>
                  <a:rPr lang="en-US" sz="2800" b="1" dirty="0" smtClean="0"/>
                  <a:t>quits</a:t>
                </a:r>
                <a:r>
                  <a:rPr lang="en-US" sz="2800" dirty="0" smtClean="0"/>
                  <a:t>, </a:t>
                </a:r>
                <a:r>
                  <a:rPr lang="en-US" sz="2800" b="1" dirty="0" smtClean="0"/>
                  <a:t>interrupted</a:t>
                </a:r>
                <a:r>
                  <a:rPr lang="en-US" sz="2800" dirty="0" smtClean="0"/>
                  <a:t>, or </a:t>
                </a:r>
                <a:r>
                  <a:rPr lang="en-US" sz="2800" b="1" dirty="0" smtClean="0"/>
                  <a:t>waits</a:t>
                </a:r>
                <a:r>
                  <a:rPr lang="en-US" sz="2800" dirty="0" smtClean="0"/>
                  <a:t> for a particular event, e.g., completion of an I/O request.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A process makes I/O request to shared disk, which may be busy with request of another process.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list of processes waiting for a particular I/O device is called </a:t>
                </a:r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device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queue</a:t>
                </a:r>
                <a:r>
                  <a:rPr lang="en-US" sz="2800" dirty="0"/>
                  <a:t>. Each device has its </a:t>
                </a:r>
                <a:r>
                  <a:rPr lang="en-US" sz="2800" dirty="0" smtClean="0"/>
                  <a:t>queue.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953725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94" r="-1527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66" y="683695"/>
            <a:ext cx="5691049" cy="48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570" y="5814265"/>
            <a:ext cx="769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ready queue and various I/O device queues.</a:t>
            </a:r>
          </a:p>
        </p:txBody>
      </p:sp>
    </p:spTree>
    <p:extLst>
      <p:ext uri="{BB962C8B-B14F-4D97-AF65-F5344CB8AC3E}">
        <p14:creationId xmlns:p14="http://schemas.microsoft.com/office/powerpoint/2010/main" val="2276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64" y="2426138"/>
            <a:ext cx="6473096" cy="38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525" y="655530"/>
            <a:ext cx="856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Queueing-diagram representation of process scheduling.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6645" y="1441254"/>
            <a:ext cx="2880320" cy="1762721"/>
            <a:chOff x="1376645" y="1441254"/>
            <a:chExt cx="2880320" cy="1762721"/>
          </a:xfrm>
        </p:grpSpPr>
        <p:sp>
          <p:nvSpPr>
            <p:cNvPr id="7" name="Rectangle 6"/>
            <p:cNvSpPr/>
            <p:nvPr/>
          </p:nvSpPr>
          <p:spPr>
            <a:xfrm>
              <a:off x="1376645" y="1441254"/>
              <a:ext cx="2880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400" dirty="0" smtClean="0"/>
                <a:t>A new </a:t>
              </a:r>
              <a:r>
                <a:rPr lang="en-US" sz="2400" dirty="0"/>
                <a:t>process is </a:t>
              </a:r>
              <a:r>
                <a:rPr lang="en-US" sz="2400" dirty="0" smtClean="0"/>
                <a:t>put </a:t>
              </a:r>
              <a:r>
                <a:rPr lang="en-US" sz="2400" dirty="0"/>
                <a:t>in the ready </a:t>
              </a:r>
              <a:r>
                <a:rPr lang="en-US" sz="2400" dirty="0" smtClean="0"/>
                <a:t>queue. </a:t>
              </a:r>
              <a:endParaRPr lang="en-US" sz="2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781690" y="2272251"/>
              <a:ext cx="2025225" cy="931724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6985" y="1427873"/>
            <a:ext cx="4050449" cy="1807726"/>
            <a:chOff x="4436985" y="1427873"/>
            <a:chExt cx="4050449" cy="1807726"/>
          </a:xfrm>
        </p:grpSpPr>
        <p:sp>
          <p:nvSpPr>
            <p:cNvPr id="8" name="Rectangle 7"/>
            <p:cNvSpPr/>
            <p:nvPr/>
          </p:nvSpPr>
          <p:spPr>
            <a:xfrm>
              <a:off x="4436985" y="1427873"/>
              <a:ext cx="40504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400" dirty="0" smtClean="0"/>
                <a:t>It </a:t>
              </a:r>
              <a:r>
                <a:rPr lang="en-US" sz="2400" dirty="0"/>
                <a:t>waits there until it </a:t>
              </a:r>
              <a:r>
                <a:rPr lang="en-US" sz="2400" dirty="0" smtClean="0"/>
                <a:t>is selected </a:t>
              </a:r>
              <a:r>
                <a:rPr lang="en-US" sz="2400" dirty="0"/>
                <a:t>for execution, or </a:t>
              </a:r>
              <a:r>
                <a:rPr lang="en-US" sz="2400" b="1" dirty="0">
                  <a:solidFill>
                    <a:srgbClr val="0000FF"/>
                  </a:solidFill>
                </a:rPr>
                <a:t>dispatched</a:t>
              </a:r>
              <a:r>
                <a:rPr lang="en-US" sz="2400" dirty="0"/>
                <a:t>.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922150" y="2303875"/>
              <a:ext cx="990110" cy="931724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4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64" y="2426138"/>
            <a:ext cx="6473096" cy="38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60" y="773705"/>
            <a:ext cx="6300700" cy="3150350"/>
            <a:chOff x="611560" y="773705"/>
            <a:chExt cx="6300700" cy="3150350"/>
          </a:xfrm>
        </p:grpSpPr>
        <p:sp>
          <p:nvSpPr>
            <p:cNvPr id="7" name="Rectangle 6"/>
            <p:cNvSpPr/>
            <p:nvPr/>
          </p:nvSpPr>
          <p:spPr>
            <a:xfrm>
              <a:off x="611560" y="773705"/>
              <a:ext cx="35103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400" dirty="0"/>
                <a:t>The process could issue an I/O request and then be placed in an I/O queue.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932040" y="3127346"/>
              <a:ext cx="1980220" cy="796709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6986" y="818710"/>
            <a:ext cx="3780420" cy="4680520"/>
            <a:chOff x="4436986" y="818710"/>
            <a:chExt cx="3780420" cy="4680520"/>
          </a:xfrm>
        </p:grpSpPr>
        <p:sp>
          <p:nvSpPr>
            <p:cNvPr id="8" name="Rectangle 7"/>
            <p:cNvSpPr/>
            <p:nvPr/>
          </p:nvSpPr>
          <p:spPr>
            <a:xfrm>
              <a:off x="4436986" y="818710"/>
              <a:ext cx="37804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The process could create a new child process and wait for the </a:t>
              </a:r>
              <a:r>
                <a:rPr lang="en-US" sz="2400" dirty="0" smtClean="0"/>
                <a:t>child’s termination</a:t>
              </a:r>
              <a:r>
                <a:rPr lang="en-US" sz="2400" dirty="0"/>
                <a:t>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32040" y="4554125"/>
              <a:ext cx="2025225" cy="94510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4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64" y="2438890"/>
            <a:ext cx="6473096" cy="38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60" y="473476"/>
            <a:ext cx="6323202" cy="5835844"/>
            <a:chOff x="611560" y="1283566"/>
            <a:chExt cx="6323202" cy="5835844"/>
          </a:xfrm>
        </p:grpSpPr>
        <p:sp>
          <p:nvSpPr>
            <p:cNvPr id="7" name="Rectangle 6"/>
            <p:cNvSpPr/>
            <p:nvPr/>
          </p:nvSpPr>
          <p:spPr>
            <a:xfrm>
              <a:off x="611560" y="1283566"/>
              <a:ext cx="53330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The process could be removed forcibly from the CPU, as a result of </a:t>
              </a:r>
              <a:r>
                <a:rPr lang="en-US" sz="2400" dirty="0" smtClean="0"/>
                <a:t>an interrupt</a:t>
              </a:r>
              <a:r>
                <a:rPr lang="en-US" sz="2400" dirty="0"/>
                <a:t>, and be put back in the ready queue.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954542" y="6219310"/>
              <a:ext cx="1980220" cy="90010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87035" y="548680"/>
            <a:ext cx="3150350" cy="4185465"/>
            <a:chOff x="4887035" y="1358770"/>
            <a:chExt cx="3150350" cy="4185465"/>
          </a:xfrm>
        </p:grpSpPr>
        <p:sp>
          <p:nvSpPr>
            <p:cNvPr id="8" name="Rectangle 7"/>
            <p:cNvSpPr/>
            <p:nvPr/>
          </p:nvSpPr>
          <p:spPr>
            <a:xfrm>
              <a:off x="6327196" y="1358770"/>
              <a:ext cx="17101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/>
                <a:t>Expiration of time slot.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7035" y="4599130"/>
              <a:ext cx="2025225" cy="94510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2533" y="153879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Continues this </a:t>
            </a:r>
            <a:r>
              <a:rPr lang="en-US" sz="2400" dirty="0"/>
              <a:t>cycle until </a:t>
            </a:r>
            <a:r>
              <a:rPr lang="en-US" sz="2400" dirty="0" smtClean="0"/>
              <a:t>termination. Removed </a:t>
            </a:r>
            <a:r>
              <a:rPr lang="en-US" sz="2400" dirty="0"/>
              <a:t>from all </a:t>
            </a:r>
            <a:r>
              <a:rPr lang="en-US" sz="2400" dirty="0" smtClean="0"/>
              <a:t>queues. Deallocate PCB </a:t>
            </a:r>
            <a:r>
              <a:rPr lang="en-US" sz="2400" dirty="0"/>
              <a:t>and </a:t>
            </a:r>
            <a:r>
              <a:rPr lang="en-US" sz="2400" dirty="0" smtClean="0"/>
              <a:t>resources.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2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Schedulers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16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0872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selection process </a:t>
            </a:r>
            <a:r>
              <a:rPr lang="en-US" sz="2800" dirty="0" smtClean="0"/>
              <a:t>from queues is </a:t>
            </a:r>
            <a:r>
              <a:rPr lang="en-US" sz="2800" dirty="0"/>
              <a:t>carried out by </a:t>
            </a:r>
            <a:r>
              <a:rPr lang="en-US" sz="2800" dirty="0" smtClean="0"/>
              <a:t>an appropriate </a:t>
            </a:r>
            <a:r>
              <a:rPr lang="en-US" sz="2800" b="1" dirty="0">
                <a:solidFill>
                  <a:srgbClr val="0000FF"/>
                </a:solidFill>
              </a:rPr>
              <a:t>scheduler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batch system, </a:t>
            </a:r>
            <a:r>
              <a:rPr lang="en-US" sz="2800" dirty="0" smtClean="0"/>
              <a:t>processes </a:t>
            </a:r>
            <a:r>
              <a:rPr lang="en-US" sz="2800" dirty="0"/>
              <a:t>are spooled to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disk. </a:t>
            </a:r>
            <a:r>
              <a:rPr lang="en-US" sz="2800" b="1" dirty="0" smtClean="0">
                <a:solidFill>
                  <a:srgbClr val="0000FF"/>
                </a:solidFill>
              </a:rPr>
              <a:t>Long-term scheduler </a:t>
            </a:r>
            <a:r>
              <a:rPr lang="en-US" sz="2800" dirty="0"/>
              <a:t>selects processes from this pool and loads them into memory </a:t>
            </a:r>
            <a:r>
              <a:rPr lang="en-US" sz="2800" dirty="0" smtClean="0"/>
              <a:t>for 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It works in </a:t>
            </a:r>
            <a:r>
              <a:rPr lang="en-US" sz="2800" b="1" dirty="0"/>
              <a:t>seconds </a:t>
            </a:r>
            <a:r>
              <a:rPr lang="en-US" sz="2800" dirty="0" smtClean="0"/>
              <a:t>to</a:t>
            </a:r>
            <a:r>
              <a:rPr lang="en-US" sz="2800" b="1" dirty="0" smtClean="0"/>
              <a:t> </a:t>
            </a:r>
            <a:r>
              <a:rPr lang="en-US" sz="2800" b="1" dirty="0"/>
              <a:t>minutes</a:t>
            </a:r>
            <a:r>
              <a:rPr lang="en-US" sz="2800" dirty="0"/>
              <a:t> </a:t>
            </a:r>
            <a:r>
              <a:rPr lang="en-US" sz="2800" dirty="0" smtClean="0"/>
              <a:t>resolution.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long-term scheduler controls the </a:t>
            </a:r>
            <a:r>
              <a:rPr lang="en-US" sz="2800" b="1" dirty="0"/>
              <a:t>degree of multiprogramming </a:t>
            </a:r>
            <a:r>
              <a:rPr lang="en-US" sz="2800" dirty="0"/>
              <a:t>(the number of processes in memory).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Most </a:t>
            </a:r>
            <a:r>
              <a:rPr lang="en-US" sz="2800" dirty="0"/>
              <a:t>processes </a:t>
            </a:r>
            <a:r>
              <a:rPr lang="en-US" sz="2800" dirty="0" smtClean="0"/>
              <a:t>are either </a:t>
            </a:r>
            <a:r>
              <a:rPr lang="en-US" sz="2800" b="1" dirty="0">
                <a:solidFill>
                  <a:srgbClr val="0000FF"/>
                </a:solidFill>
              </a:rPr>
              <a:t>I/O bound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00FF"/>
                </a:solidFill>
              </a:rPr>
              <a:t>CPU </a:t>
            </a:r>
            <a:r>
              <a:rPr lang="en-US" sz="2800" b="1" dirty="0" smtClean="0">
                <a:solidFill>
                  <a:srgbClr val="0000FF"/>
                </a:solidFill>
              </a:rPr>
              <a:t>bound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31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17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Long-term </a:t>
            </a:r>
            <a:r>
              <a:rPr lang="en-US" sz="2800" dirty="0"/>
              <a:t>scheduler </a:t>
            </a:r>
            <a:r>
              <a:rPr lang="en-US" sz="2800" dirty="0" smtClean="0"/>
              <a:t>should select </a:t>
            </a:r>
            <a:r>
              <a:rPr lang="en-US" sz="2800" dirty="0"/>
              <a:t>a good </a:t>
            </a:r>
            <a:r>
              <a:rPr lang="en-US" sz="2800" b="1" dirty="0"/>
              <a:t>process mix</a:t>
            </a:r>
            <a:r>
              <a:rPr lang="en-US" sz="2800" b="1" i="1" dirty="0"/>
              <a:t> </a:t>
            </a:r>
            <a:r>
              <a:rPr lang="en-US" sz="2800" dirty="0"/>
              <a:t>of I/O-bound and CPU-bound </a:t>
            </a:r>
            <a:r>
              <a:rPr lang="en-US" sz="2800" dirty="0" smtClean="0"/>
              <a:t>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all are </a:t>
            </a:r>
            <a:r>
              <a:rPr lang="en-US" sz="2800" b="1" dirty="0"/>
              <a:t>I/O bound</a:t>
            </a:r>
            <a:r>
              <a:rPr lang="en-US" sz="2800" dirty="0"/>
              <a:t>, the </a:t>
            </a:r>
            <a:r>
              <a:rPr lang="en-US" sz="2800" b="1" dirty="0"/>
              <a:t>ready queue </a:t>
            </a:r>
            <a:r>
              <a:rPr lang="en-US" sz="2800" dirty="0" smtClean="0"/>
              <a:t>is almost </a:t>
            </a:r>
            <a:r>
              <a:rPr lang="en-US" sz="2800" dirty="0"/>
              <a:t>always </a:t>
            </a:r>
            <a:r>
              <a:rPr lang="en-US" sz="2800" dirty="0" smtClean="0"/>
              <a:t>empty</a:t>
            </a:r>
            <a:r>
              <a:rPr lang="en-US" sz="2800" dirty="0"/>
              <a:t>, and </a:t>
            </a:r>
            <a:r>
              <a:rPr lang="en-US" sz="2800" dirty="0" smtClean="0"/>
              <a:t>CPU may hardly work.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If all </a:t>
            </a:r>
            <a:r>
              <a:rPr lang="en-US" sz="2800" dirty="0" smtClean="0"/>
              <a:t>are </a:t>
            </a:r>
            <a:r>
              <a:rPr lang="en-US" sz="2800" b="1" dirty="0"/>
              <a:t>CPU bound</a:t>
            </a:r>
            <a:r>
              <a:rPr lang="en-US" sz="2800" dirty="0"/>
              <a:t>, the </a:t>
            </a:r>
            <a:r>
              <a:rPr lang="en-US" sz="2800" b="1" dirty="0"/>
              <a:t>I/O waiting queue </a:t>
            </a:r>
            <a:r>
              <a:rPr lang="en-US" sz="2800" dirty="0" smtClean="0"/>
              <a:t>is empty</a:t>
            </a:r>
            <a:r>
              <a:rPr lang="en-US" sz="2800" dirty="0"/>
              <a:t>, devices </a:t>
            </a:r>
            <a:r>
              <a:rPr lang="en-US" sz="2800" dirty="0" smtClean="0"/>
              <a:t>are unused</a:t>
            </a:r>
            <a:r>
              <a:rPr lang="en-US" sz="2800" dirty="0"/>
              <a:t>, and </a:t>
            </a:r>
            <a:r>
              <a:rPr lang="en-US" sz="2800" dirty="0" smtClean="0"/>
              <a:t>system is </a:t>
            </a:r>
            <a:r>
              <a:rPr lang="en-US" sz="2800" b="1" dirty="0" smtClean="0"/>
              <a:t>unbalanced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Best </a:t>
            </a:r>
            <a:r>
              <a:rPr lang="en-US" sz="2800" dirty="0"/>
              <a:t>performance </a:t>
            </a:r>
            <a:r>
              <a:rPr lang="en-US" sz="2800" dirty="0" smtClean="0"/>
              <a:t>requires a </a:t>
            </a:r>
            <a:r>
              <a:rPr lang="en-US" sz="2800" dirty="0"/>
              <a:t>combination of CPU-bound and I/O-bound processes.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/>
              <a:t>UNIX and MS Windows have no Long-term scheduler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96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18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Short-term scheduler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00FF"/>
                </a:solidFill>
              </a:rPr>
              <a:t>CPU scheduler</a:t>
            </a:r>
            <a:r>
              <a:rPr lang="en-US" sz="2800" dirty="0"/>
              <a:t>) selects one from </a:t>
            </a:r>
            <a:r>
              <a:rPr lang="en-US" sz="2800" b="1" dirty="0"/>
              <a:t>ready</a:t>
            </a:r>
            <a:r>
              <a:rPr lang="en-US" sz="2800" dirty="0"/>
              <a:t> </a:t>
            </a:r>
            <a:r>
              <a:rPr lang="en-US" sz="2800" dirty="0" smtClean="0"/>
              <a:t>processes and </a:t>
            </a:r>
            <a:r>
              <a:rPr lang="en-US" sz="2800" dirty="0"/>
              <a:t>allocates the CPU.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Executes </a:t>
            </a:r>
            <a:r>
              <a:rPr lang="en-US" sz="2800" dirty="0"/>
              <a:t>in </a:t>
            </a:r>
            <a:r>
              <a:rPr lang="en-US" sz="2800" b="1" dirty="0"/>
              <a:t>milliseconds</a:t>
            </a:r>
            <a:r>
              <a:rPr lang="en-US" sz="2800" dirty="0"/>
              <a:t> </a:t>
            </a:r>
            <a:r>
              <a:rPr lang="en-US" sz="2800" dirty="0" smtClean="0"/>
              <a:t>resolution since </a:t>
            </a:r>
            <a:r>
              <a:rPr lang="en-US" sz="2800" dirty="0"/>
              <a:t>process may execute only few milliseconds before waiting for </a:t>
            </a:r>
            <a:r>
              <a:rPr lang="en-US" sz="2800" dirty="0" smtClean="0"/>
              <a:t>I/O.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m</a:t>
            </a:r>
            <a:r>
              <a:rPr lang="en-US" sz="2800" dirty="0" smtClean="0"/>
              <a:t>ust work fast.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Some OSs use </a:t>
            </a:r>
            <a:r>
              <a:rPr lang="en-US" sz="2800" b="1" dirty="0" smtClean="0"/>
              <a:t>medium-term </a:t>
            </a:r>
            <a:r>
              <a:rPr lang="en-US" sz="2800" b="1" dirty="0"/>
              <a:t>scheduler </a:t>
            </a:r>
            <a:r>
              <a:rPr lang="en-US" sz="2800" dirty="0" smtClean="0"/>
              <a:t>to remove </a:t>
            </a:r>
            <a:r>
              <a:rPr lang="en-US" sz="2800" dirty="0"/>
              <a:t>a process from </a:t>
            </a:r>
            <a:r>
              <a:rPr lang="en-US" sz="2800" dirty="0" smtClean="0"/>
              <a:t>memory (CPU contention), reducing </a:t>
            </a:r>
            <a:r>
              <a:rPr lang="en-US" sz="2800" dirty="0"/>
              <a:t>the multiprogramming </a:t>
            </a:r>
            <a:r>
              <a:rPr lang="en-US" sz="2800" dirty="0" smtClean="0"/>
              <a:t>degree.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Process returns later to memory</a:t>
            </a:r>
            <a:r>
              <a:rPr lang="en-US" sz="2800" dirty="0"/>
              <a:t>, </a:t>
            </a:r>
            <a:r>
              <a:rPr lang="en-US" sz="2800" dirty="0" smtClean="0"/>
              <a:t>continuing execution, a scheme called </a:t>
            </a:r>
            <a:r>
              <a:rPr lang="en-US" sz="2800" b="1" dirty="0">
                <a:solidFill>
                  <a:srgbClr val="0000FF"/>
                </a:solidFill>
              </a:rPr>
              <a:t>swapping</a:t>
            </a:r>
            <a:r>
              <a:rPr lang="en-US" sz="2800" dirty="0" smtClean="0"/>
              <a:t>. It improve </a:t>
            </a:r>
            <a:r>
              <a:rPr lang="en-US" sz="2800" dirty="0"/>
              <a:t>the process </a:t>
            </a:r>
            <a:r>
              <a:rPr lang="en-US" sz="2800" dirty="0" smtClean="0"/>
              <a:t>mix.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5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" y="1268760"/>
            <a:ext cx="8369177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6695" y="5157191"/>
            <a:ext cx="549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Medium-term </a:t>
            </a:r>
            <a:r>
              <a:rPr lang="en-US" sz="2800" b="1" dirty="0"/>
              <a:t>scheduling </a:t>
            </a:r>
            <a:r>
              <a:rPr lang="en-US" sz="2800" b="1" dirty="0" smtClean="0"/>
              <a:t>addition to </a:t>
            </a:r>
            <a:r>
              <a:rPr lang="en-US" sz="2800" b="1" dirty="0"/>
              <a:t>the queueing diagram.</a:t>
            </a:r>
          </a:p>
        </p:txBody>
      </p:sp>
    </p:spTree>
    <p:extLst>
      <p:ext uri="{BB962C8B-B14F-4D97-AF65-F5344CB8AC3E}">
        <p14:creationId xmlns:p14="http://schemas.microsoft.com/office/powerpoint/2010/main" val="9780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Process Concept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Process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0000FF"/>
                </a:solidFill>
              </a:rPr>
              <a:t>job</a:t>
            </a:r>
            <a:r>
              <a:rPr lang="en-US" sz="2800" dirty="0" smtClean="0"/>
              <a:t>): instance </a:t>
            </a:r>
            <a:r>
              <a:rPr lang="en-US" sz="2800" dirty="0"/>
              <a:t>of </a:t>
            </a:r>
            <a:r>
              <a:rPr lang="en-US" sz="2800" dirty="0" smtClean="0"/>
              <a:t>executing </a:t>
            </a:r>
            <a:r>
              <a:rPr lang="en-US" sz="2800" dirty="0"/>
              <a:t>program, </a:t>
            </a:r>
            <a:r>
              <a:rPr lang="en-US" sz="2800" dirty="0" smtClean="0"/>
              <a:t>including current </a:t>
            </a:r>
            <a:r>
              <a:rPr lang="en-US" sz="2800" dirty="0"/>
              <a:t>values of </a:t>
            </a:r>
            <a:r>
              <a:rPr lang="en-US" sz="2800" dirty="0" smtClean="0"/>
              <a:t>PC, registers </a:t>
            </a:r>
            <a:r>
              <a:rPr lang="en-US" sz="2800" dirty="0"/>
              <a:t>and variables.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328" y="2033845"/>
            <a:ext cx="8403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Each </a:t>
            </a:r>
            <a:r>
              <a:rPr lang="en-US" sz="2800" dirty="0"/>
              <a:t>process has its own virtual CPU. In </a:t>
            </a:r>
            <a:r>
              <a:rPr lang="en-US" sz="2800" dirty="0" smtClean="0"/>
              <a:t>reality the </a:t>
            </a:r>
            <a:r>
              <a:rPr lang="en-US" sz="2800" dirty="0"/>
              <a:t>real </a:t>
            </a:r>
            <a:r>
              <a:rPr lang="en-US" sz="2800" dirty="0" smtClean="0"/>
              <a:t>CPU switches </a:t>
            </a:r>
            <a:r>
              <a:rPr lang="en-US" sz="2800" dirty="0"/>
              <a:t>back and forth </a:t>
            </a:r>
            <a:r>
              <a:rPr lang="en-US" sz="2800" dirty="0" smtClean="0"/>
              <a:t>from process </a:t>
            </a:r>
            <a:r>
              <a:rPr lang="en-US" sz="2800" dirty="0"/>
              <a:t>to </a:t>
            </a:r>
            <a:r>
              <a:rPr lang="en-US" sz="2800" dirty="0" smtClean="0"/>
              <a:t>process, called </a:t>
            </a:r>
            <a:r>
              <a:rPr lang="en-US" sz="2800" b="1" dirty="0" smtClean="0">
                <a:solidFill>
                  <a:srgbClr val="0000FF"/>
                </a:solidFill>
              </a:rPr>
              <a:t>multiprogramming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8268"/>
            <a:ext cx="8382000" cy="23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Context Switch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20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052145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Interrupts </a:t>
            </a:r>
            <a:r>
              <a:rPr lang="en-US" sz="2800" dirty="0"/>
              <a:t>cause </a:t>
            </a:r>
            <a:r>
              <a:rPr lang="en-US" sz="2800" dirty="0" smtClean="0"/>
              <a:t>OS to change the </a:t>
            </a:r>
            <a:r>
              <a:rPr lang="en-US" sz="2800" dirty="0"/>
              <a:t>CPU from </a:t>
            </a:r>
            <a:r>
              <a:rPr lang="en-US" sz="2800" b="1" dirty="0" smtClean="0"/>
              <a:t>user</a:t>
            </a:r>
            <a:r>
              <a:rPr lang="en-US" sz="2800" dirty="0" smtClean="0"/>
              <a:t> to </a:t>
            </a:r>
            <a:r>
              <a:rPr lang="en-US" sz="2800" b="1" dirty="0" smtClean="0"/>
              <a:t>kernel</a:t>
            </a:r>
            <a:r>
              <a:rPr lang="en-US" sz="2800" dirty="0" smtClean="0"/>
              <a:t> mode.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current </a:t>
            </a:r>
            <a:r>
              <a:rPr lang="en-US" sz="2800" b="1" dirty="0"/>
              <a:t>context </a:t>
            </a:r>
            <a:r>
              <a:rPr lang="en-US" sz="2800" dirty="0" smtClean="0"/>
              <a:t>(</a:t>
            </a:r>
            <a:r>
              <a:rPr lang="en-US" sz="2800" dirty="0"/>
              <a:t>represented in </a:t>
            </a:r>
            <a:r>
              <a:rPr lang="en-US" sz="2800" dirty="0" smtClean="0"/>
              <a:t>PCB) of </a:t>
            </a:r>
            <a:r>
              <a:rPr lang="en-US" sz="2800" dirty="0"/>
              <a:t>the </a:t>
            </a:r>
            <a:r>
              <a:rPr lang="en-US" sz="2800" dirty="0" smtClean="0"/>
              <a:t>running process is saved so that the CPU </a:t>
            </a:r>
            <a:r>
              <a:rPr lang="en-US" sz="2800" dirty="0"/>
              <a:t>can </a:t>
            </a:r>
            <a:r>
              <a:rPr lang="en-US" sz="2800" dirty="0" smtClean="0"/>
              <a:t>later restore 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Similarly, witching </a:t>
            </a:r>
            <a:r>
              <a:rPr lang="en-US" sz="2800" dirty="0"/>
              <a:t>the CPU to another process requires performing a state save </a:t>
            </a:r>
            <a:r>
              <a:rPr lang="en-US" sz="2800" dirty="0" smtClean="0"/>
              <a:t>and a later restore, known as </a:t>
            </a:r>
            <a:r>
              <a:rPr lang="en-US" sz="2800" b="1" dirty="0" smtClean="0">
                <a:solidFill>
                  <a:srgbClr val="0000FF"/>
                </a:solidFill>
              </a:rPr>
              <a:t>context switch</a:t>
            </a:r>
            <a:r>
              <a:rPr lang="en-US" sz="2800" dirty="0" smtClean="0"/>
              <a:t>, which is a </a:t>
            </a:r>
            <a:r>
              <a:rPr lang="en-US" sz="2800" b="1" dirty="0" smtClean="0"/>
              <a:t>timing overhead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Its speed (milliseconds) depends </a:t>
            </a:r>
            <a:r>
              <a:rPr lang="en-US" sz="2800" dirty="0"/>
              <a:t>on </a:t>
            </a:r>
            <a:r>
              <a:rPr lang="en-US" sz="2800" dirty="0" smtClean="0"/>
              <a:t>memory </a:t>
            </a:r>
            <a:r>
              <a:rPr lang="en-US" sz="2800" dirty="0"/>
              <a:t>speed, </a:t>
            </a:r>
            <a:r>
              <a:rPr lang="en-US" sz="2800" dirty="0" smtClean="0"/>
              <a:t>number </a:t>
            </a:r>
            <a:r>
              <a:rPr lang="en-US" sz="2800" dirty="0"/>
              <a:t>of </a:t>
            </a:r>
            <a:r>
              <a:rPr lang="en-US" sz="2800" dirty="0" smtClean="0"/>
              <a:t>copied registers, existence </a:t>
            </a:r>
            <a:r>
              <a:rPr lang="en-US" sz="2800" dirty="0"/>
              <a:t>of special instructions </a:t>
            </a:r>
            <a:r>
              <a:rPr lang="en-US" sz="2800" dirty="0" smtClean="0"/>
              <a:t>to </a:t>
            </a:r>
            <a:r>
              <a:rPr lang="en-US" sz="2800" dirty="0"/>
              <a:t>load or store all </a:t>
            </a:r>
            <a:r>
              <a:rPr lang="en-US" sz="2800" dirty="0" smtClean="0"/>
              <a:t>registers, and alike.</a:t>
            </a:r>
          </a:p>
        </p:txBody>
      </p:sp>
    </p:spTree>
    <p:extLst>
      <p:ext uri="{BB962C8B-B14F-4D97-AF65-F5344CB8AC3E}">
        <p14:creationId xmlns:p14="http://schemas.microsoft.com/office/powerpoint/2010/main" val="34583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 Creation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21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20255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During </a:t>
            </a:r>
            <a:r>
              <a:rPr lang="en-US" sz="2800" dirty="0" smtClean="0"/>
              <a:t>execution</a:t>
            </a:r>
            <a:r>
              <a:rPr lang="en-US" sz="2800" dirty="0"/>
              <a:t>, a </a:t>
            </a:r>
            <a:r>
              <a:rPr lang="en-US" sz="2800" dirty="0" smtClean="0"/>
              <a:t>process called </a:t>
            </a:r>
            <a:r>
              <a:rPr lang="en-US" sz="2800" b="1" dirty="0" smtClean="0">
                <a:solidFill>
                  <a:srgbClr val="0000FF"/>
                </a:solidFill>
              </a:rPr>
              <a:t>parent</a:t>
            </a:r>
            <a:r>
              <a:rPr lang="en-US" sz="2800" dirty="0" smtClean="0"/>
              <a:t>, may </a:t>
            </a:r>
            <a:r>
              <a:rPr lang="en-US" sz="2800" dirty="0"/>
              <a:t>create several new </a:t>
            </a:r>
            <a:r>
              <a:rPr lang="en-US" sz="2800" dirty="0" smtClean="0"/>
              <a:t>processes called </a:t>
            </a:r>
            <a:r>
              <a:rPr lang="en-US" sz="2800" b="1" dirty="0" smtClean="0">
                <a:solidFill>
                  <a:srgbClr val="0000FF"/>
                </a:solidFill>
              </a:rPr>
              <a:t>children</a:t>
            </a:r>
            <a:r>
              <a:rPr lang="en-US" sz="2800" dirty="0" smtClean="0"/>
              <a:t>, which may </a:t>
            </a:r>
            <a:r>
              <a:rPr lang="en-US" sz="2800" dirty="0"/>
              <a:t>in turn create other processes, forming a </a:t>
            </a:r>
            <a:r>
              <a:rPr lang="en-US" sz="2800" b="1" dirty="0" smtClean="0">
                <a:solidFill>
                  <a:srgbClr val="0000FF"/>
                </a:solidFill>
              </a:rPr>
              <a:t>tree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Most </a:t>
            </a:r>
            <a:r>
              <a:rPr lang="en-US" sz="2800" dirty="0" smtClean="0"/>
              <a:t>OSs (UNIX</a:t>
            </a:r>
            <a:r>
              <a:rPr lang="en-US" sz="2800" dirty="0"/>
              <a:t>, Linux, </a:t>
            </a:r>
            <a:r>
              <a:rPr lang="en-US" sz="2800" dirty="0" smtClean="0"/>
              <a:t>Windows</a:t>
            </a:r>
            <a:r>
              <a:rPr lang="en-US" sz="2800" dirty="0"/>
              <a:t>) </a:t>
            </a:r>
            <a:r>
              <a:rPr lang="en-US" sz="2800" dirty="0" smtClean="0"/>
              <a:t>identify processes by a unique </a:t>
            </a:r>
            <a:r>
              <a:rPr lang="en-US" sz="2800" dirty="0"/>
              <a:t>integer </a:t>
            </a:r>
            <a:r>
              <a:rPr lang="en-US" sz="2800" dirty="0" smtClean="0"/>
              <a:t>called </a:t>
            </a:r>
            <a:r>
              <a:rPr lang="en-US" sz="2800" b="1" dirty="0">
                <a:solidFill>
                  <a:srgbClr val="0000FF"/>
                </a:solidFill>
              </a:rPr>
              <a:t>process identifier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pid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pid is used </a:t>
            </a:r>
            <a:r>
              <a:rPr lang="en-US" sz="2800" dirty="0"/>
              <a:t>as an index to access various attributes of a </a:t>
            </a:r>
            <a:r>
              <a:rPr lang="en-US" sz="2800" dirty="0" smtClean="0"/>
              <a:t>process within </a:t>
            </a:r>
            <a:r>
              <a:rPr lang="en-US" sz="2800" dirty="0"/>
              <a:t>the kernel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init process </a:t>
            </a:r>
            <a:r>
              <a:rPr lang="en-US" sz="2800" dirty="0" smtClean="0"/>
              <a:t>(pid 1</a:t>
            </a:r>
            <a:r>
              <a:rPr lang="en-US" sz="2800" dirty="0"/>
              <a:t>) </a:t>
            </a:r>
            <a:r>
              <a:rPr lang="en-US" sz="2800" dirty="0" smtClean="0"/>
              <a:t>is the </a:t>
            </a:r>
            <a:r>
              <a:rPr lang="en-US" sz="2800" dirty="0"/>
              <a:t>root </a:t>
            </a:r>
            <a:r>
              <a:rPr lang="en-US" sz="2800" dirty="0" smtClean="0"/>
              <a:t>of the processes tree.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After boot the </a:t>
            </a:r>
            <a:r>
              <a:rPr lang="en-US" sz="2800" dirty="0"/>
              <a:t>init process can </a:t>
            </a:r>
            <a:r>
              <a:rPr lang="en-US" sz="2800" dirty="0" smtClean="0"/>
              <a:t>create </a:t>
            </a:r>
            <a:r>
              <a:rPr lang="en-US" sz="2800" dirty="0"/>
              <a:t>various user </a:t>
            </a:r>
            <a:r>
              <a:rPr lang="en-US" sz="2800" dirty="0" smtClean="0"/>
              <a:t>processes.</a:t>
            </a:r>
          </a:p>
        </p:txBody>
      </p:sp>
    </p:spTree>
    <p:extLst>
      <p:ext uri="{BB962C8B-B14F-4D97-AF65-F5344CB8AC3E}">
        <p14:creationId xmlns:p14="http://schemas.microsoft.com/office/powerpoint/2010/main" val="2659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" y="1164657"/>
            <a:ext cx="8113019" cy="388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471065"/>
            <a:ext cx="73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tree of processes on a typical Linux system.</a:t>
            </a:r>
          </a:p>
        </p:txBody>
      </p:sp>
    </p:spTree>
    <p:extLst>
      <p:ext uri="{BB962C8B-B14F-4D97-AF65-F5344CB8AC3E}">
        <p14:creationId xmlns:p14="http://schemas.microsoft.com/office/powerpoint/2010/main" val="19552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23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When parent creates child, the child needs resources (CPU, </a:t>
            </a:r>
            <a:r>
              <a:rPr lang="en-US" sz="2800" dirty="0"/>
              <a:t>memory, files, I/O devices) to </a:t>
            </a:r>
            <a:r>
              <a:rPr lang="en-US" sz="2800" dirty="0" smtClean="0"/>
              <a:t>accomplish its task.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These may be obtained directly from the OS, </a:t>
            </a:r>
            <a:r>
              <a:rPr lang="en-US" sz="2800" dirty="0"/>
              <a:t>or </a:t>
            </a:r>
            <a:r>
              <a:rPr lang="en-US" sz="2800" dirty="0" smtClean="0"/>
              <a:t>may </a:t>
            </a:r>
            <a:r>
              <a:rPr lang="en-US" sz="2800" dirty="0"/>
              <a:t>be constrained to a subset of the </a:t>
            </a:r>
            <a:r>
              <a:rPr lang="en-US" sz="2800" dirty="0" smtClean="0"/>
              <a:t>resources of </a:t>
            </a:r>
            <a:r>
              <a:rPr lang="en-US" sz="2800" dirty="0"/>
              <a:t>the </a:t>
            </a:r>
            <a:r>
              <a:rPr lang="en-US" sz="2800" dirty="0" smtClean="0"/>
              <a:t>parent.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parent </a:t>
            </a:r>
            <a:r>
              <a:rPr lang="en-US" sz="2800" dirty="0" smtClean="0"/>
              <a:t>can partition or share some its </a:t>
            </a:r>
            <a:r>
              <a:rPr lang="en-US" sz="2800" dirty="0"/>
              <a:t>resources </a:t>
            </a:r>
            <a:r>
              <a:rPr lang="en-US" sz="2800" dirty="0" smtClean="0"/>
              <a:t>(memory, files</a:t>
            </a:r>
            <a:r>
              <a:rPr lang="en-US" sz="2800" dirty="0"/>
              <a:t>) among </a:t>
            </a:r>
            <a:r>
              <a:rPr lang="en-US" sz="2800" dirty="0" smtClean="0"/>
              <a:t>children.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Such restriction prevents any process from overloading </a:t>
            </a:r>
            <a:r>
              <a:rPr lang="en-US" sz="2800" dirty="0"/>
              <a:t>the system </a:t>
            </a:r>
            <a:r>
              <a:rPr lang="en-US" sz="2800" dirty="0" smtClean="0"/>
              <a:t>by creating </a:t>
            </a:r>
            <a:r>
              <a:rPr lang="en-US" sz="2800" dirty="0"/>
              <a:t>too many child 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parent may </a:t>
            </a:r>
            <a:r>
              <a:rPr lang="en-US" sz="2800" dirty="0"/>
              <a:t>pass along initialization data (</a:t>
            </a:r>
            <a:r>
              <a:rPr lang="en-US" sz="2800" dirty="0" smtClean="0"/>
              <a:t>input file name, output device) </a:t>
            </a:r>
            <a:r>
              <a:rPr lang="en-US" sz="2800" dirty="0"/>
              <a:t>to the </a:t>
            </a:r>
            <a:r>
              <a:rPr lang="en-US" sz="2800" dirty="0" smtClean="0"/>
              <a:t>child.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24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New process creation has two </a:t>
            </a:r>
            <a:r>
              <a:rPr lang="en-US" sz="2800" dirty="0"/>
              <a:t>execution </a:t>
            </a:r>
            <a:r>
              <a:rPr lang="en-US" sz="2800" dirty="0" smtClean="0"/>
              <a:t>possibilities: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Parent </a:t>
            </a:r>
            <a:r>
              <a:rPr lang="en-US" sz="2800" dirty="0"/>
              <a:t>continues </a:t>
            </a:r>
            <a:r>
              <a:rPr lang="en-US" sz="2800" dirty="0" smtClean="0"/>
              <a:t>execute </a:t>
            </a:r>
            <a:r>
              <a:rPr lang="en-US" sz="2800" dirty="0"/>
              <a:t>concurrently with </a:t>
            </a:r>
            <a:r>
              <a:rPr lang="en-US" sz="2800" dirty="0" smtClean="0"/>
              <a:t>children</a:t>
            </a:r>
            <a:r>
              <a:rPr lang="en-US" sz="2800" dirty="0"/>
              <a:t>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Parent </a:t>
            </a:r>
            <a:r>
              <a:rPr lang="en-US" sz="2800" dirty="0"/>
              <a:t>waits until some or all </a:t>
            </a:r>
            <a:r>
              <a:rPr lang="en-US" sz="2800" dirty="0" smtClean="0"/>
              <a:t>children terminate.</a:t>
            </a:r>
            <a:endParaRPr lang="en-US" sz="2800" dirty="0"/>
          </a:p>
          <a:p>
            <a:pPr algn="just"/>
            <a:r>
              <a:rPr lang="en-US" sz="2800" dirty="0" smtClean="0"/>
              <a:t>New </a:t>
            </a:r>
            <a:r>
              <a:rPr lang="en-US" sz="2800" dirty="0"/>
              <a:t>process </a:t>
            </a:r>
            <a:r>
              <a:rPr lang="en-US" sz="2800" dirty="0" smtClean="0"/>
              <a:t>has two </a:t>
            </a:r>
            <a:r>
              <a:rPr lang="en-US" sz="2800" dirty="0"/>
              <a:t>address-space </a:t>
            </a:r>
            <a:r>
              <a:rPr lang="en-US" sz="2800" dirty="0" smtClean="0"/>
              <a:t>possibilities: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Child is </a:t>
            </a:r>
            <a:r>
              <a:rPr lang="en-US" sz="2800" dirty="0"/>
              <a:t>a duplicate of the </a:t>
            </a:r>
            <a:r>
              <a:rPr lang="en-US" sz="2800" dirty="0" smtClean="0"/>
              <a:t>parent, having same program </a:t>
            </a:r>
            <a:r>
              <a:rPr lang="en-US" sz="2800" dirty="0"/>
              <a:t>and </a:t>
            </a:r>
            <a:r>
              <a:rPr lang="en-US" sz="2800" dirty="0" smtClean="0"/>
              <a:t>data.</a:t>
            </a:r>
            <a:endParaRPr lang="en-US" sz="2800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child </a:t>
            </a:r>
            <a:r>
              <a:rPr lang="en-US" sz="2800" dirty="0" smtClean="0"/>
              <a:t>has </a:t>
            </a:r>
            <a:r>
              <a:rPr lang="en-US" sz="2800" dirty="0"/>
              <a:t>a new program loaded into 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UNIX, </a:t>
            </a:r>
            <a:r>
              <a:rPr lang="en-US" sz="2800" dirty="0" smtClean="0"/>
              <a:t>a new process is created </a:t>
            </a:r>
            <a:r>
              <a:rPr lang="en-US" sz="2800" dirty="0"/>
              <a:t>by </a:t>
            </a:r>
            <a:r>
              <a:rPr lang="en-US" sz="2800" b="1" dirty="0" smtClean="0">
                <a:solidFill>
                  <a:srgbClr val="0000FF"/>
                </a:solidFill>
              </a:rPr>
              <a:t>fork</a:t>
            </a:r>
            <a:r>
              <a:rPr lang="en-US" sz="2800" b="1" dirty="0">
                <a:solidFill>
                  <a:srgbClr val="0000FF"/>
                </a:solidFill>
              </a:rPr>
              <a:t>() </a:t>
            </a:r>
            <a:r>
              <a:rPr lang="en-US" sz="2800" dirty="0" smtClean="0"/>
              <a:t>system call.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copies </a:t>
            </a:r>
            <a:r>
              <a:rPr lang="en-US" sz="2800" dirty="0" smtClean="0"/>
              <a:t>parent’s address, allowing </a:t>
            </a:r>
            <a:r>
              <a:rPr lang="en-US" sz="2800" dirty="0"/>
              <a:t>the parent </a:t>
            </a:r>
            <a:r>
              <a:rPr lang="en-US" sz="2800" dirty="0" smtClean="0"/>
              <a:t>to </a:t>
            </a:r>
            <a:r>
              <a:rPr lang="en-US" sz="2800" dirty="0"/>
              <a:t>communicate easily </a:t>
            </a:r>
            <a:r>
              <a:rPr lang="en-US" sz="2800" dirty="0" smtClean="0"/>
              <a:t>with its child. </a:t>
            </a:r>
          </a:p>
        </p:txBody>
      </p:sp>
    </p:spTree>
    <p:extLst>
      <p:ext uri="{BB962C8B-B14F-4D97-AF65-F5344CB8AC3E}">
        <p14:creationId xmlns:p14="http://schemas.microsoft.com/office/powerpoint/2010/main" val="2562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25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87416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u="sng" dirty="0" smtClean="0"/>
              <a:t>Both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continue execution at </a:t>
            </a:r>
            <a:r>
              <a:rPr lang="en-US" sz="2800" dirty="0"/>
              <a:t>the instruction after the </a:t>
            </a:r>
            <a:r>
              <a:rPr lang="en-US" sz="2800" b="1" dirty="0"/>
              <a:t>fork</a:t>
            </a:r>
            <a:r>
              <a:rPr lang="en-US" sz="2800" b="1" dirty="0" smtClean="0"/>
              <a:t>()</a:t>
            </a:r>
            <a:r>
              <a:rPr lang="en-US" sz="28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return code </a:t>
            </a:r>
            <a:r>
              <a:rPr lang="en-US" sz="2800" dirty="0" smtClean="0"/>
              <a:t>for the </a:t>
            </a:r>
            <a:r>
              <a:rPr lang="en-US" sz="2800" dirty="0"/>
              <a:t>fork() is zero for the </a:t>
            </a:r>
            <a:r>
              <a:rPr lang="en-US" sz="2800" dirty="0" smtClean="0"/>
              <a:t>child, while nonzero pid of </a:t>
            </a:r>
            <a:r>
              <a:rPr lang="en-US" sz="2800" dirty="0"/>
              <a:t>the child is returned to the parent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3474005"/>
            <a:ext cx="8382000" cy="14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590" y="5471065"/>
            <a:ext cx="73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 creation using the fork() system call.</a:t>
            </a:r>
          </a:p>
        </p:txBody>
      </p:sp>
    </p:spTree>
    <p:extLst>
      <p:ext uri="{BB962C8B-B14F-4D97-AF65-F5344CB8AC3E}">
        <p14:creationId xmlns:p14="http://schemas.microsoft.com/office/powerpoint/2010/main" val="2627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26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7649" y="1403775"/>
            <a:ext cx="838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After </a:t>
            </a:r>
            <a:r>
              <a:rPr lang="en-US" sz="2800" b="1" dirty="0" smtClean="0"/>
              <a:t>fork</a:t>
            </a:r>
            <a:r>
              <a:rPr lang="en-US" sz="2800" b="1" dirty="0"/>
              <a:t>(</a:t>
            </a:r>
            <a:r>
              <a:rPr lang="en-US" sz="2800" dirty="0"/>
              <a:t>) </a:t>
            </a:r>
            <a:r>
              <a:rPr lang="en-US" sz="2800" dirty="0" smtClean="0"/>
              <a:t>one </a:t>
            </a:r>
            <a:r>
              <a:rPr lang="en-US" sz="2800" dirty="0"/>
              <a:t>of the two processes </a:t>
            </a:r>
            <a:r>
              <a:rPr lang="en-US" sz="2800" dirty="0" smtClean="0"/>
              <a:t>uses </a:t>
            </a:r>
            <a:r>
              <a:rPr lang="en-US" sz="2800" b="1" dirty="0" smtClean="0"/>
              <a:t>exec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replace the process’s memory space with </a:t>
            </a:r>
            <a:r>
              <a:rPr lang="en-US" sz="2800" dirty="0" smtClean="0"/>
              <a:t>new program.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/>
              <a:t>exec()</a:t>
            </a:r>
            <a:r>
              <a:rPr lang="en-US" sz="2800" dirty="0"/>
              <a:t> </a:t>
            </a:r>
            <a:r>
              <a:rPr lang="en-US" sz="2800" dirty="0" smtClean="0"/>
              <a:t>loads </a:t>
            </a:r>
            <a:r>
              <a:rPr lang="en-US" sz="2800" dirty="0"/>
              <a:t>a binary file into </a:t>
            </a:r>
            <a:r>
              <a:rPr lang="en-US" sz="2800" dirty="0" smtClean="0"/>
              <a:t>memory, destroying the memory image, and starts its 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two processes are able to communicate </a:t>
            </a:r>
            <a:r>
              <a:rPr lang="en-US" sz="2800" dirty="0" smtClean="0"/>
              <a:t>and then </a:t>
            </a:r>
            <a:r>
              <a:rPr lang="en-US" sz="2800" dirty="0"/>
              <a:t>go their separate ways.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parent can </a:t>
            </a:r>
            <a:r>
              <a:rPr lang="en-US" sz="2800" dirty="0" smtClean="0"/>
              <a:t>create </a:t>
            </a:r>
            <a:r>
              <a:rPr lang="en-US" sz="2800" dirty="0"/>
              <a:t>more </a:t>
            </a:r>
            <a:r>
              <a:rPr lang="en-US" sz="2800" dirty="0" smtClean="0"/>
              <a:t>children, or issue </a:t>
            </a:r>
            <a:r>
              <a:rPr lang="en-US" sz="2800" b="1" dirty="0" smtClean="0"/>
              <a:t>wait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 smtClean="0"/>
              <a:t>to move </a:t>
            </a:r>
            <a:r>
              <a:rPr lang="en-US" sz="2800" dirty="0"/>
              <a:t>itself off the ready queue until </a:t>
            </a:r>
            <a:r>
              <a:rPr lang="en-US" sz="2800" dirty="0" smtClean="0"/>
              <a:t>child terminates. </a:t>
            </a:r>
          </a:p>
        </p:txBody>
      </p:sp>
    </p:spTree>
    <p:extLst>
      <p:ext uri="{BB962C8B-B14F-4D97-AF65-F5344CB8AC3E}">
        <p14:creationId xmlns:p14="http://schemas.microsoft.com/office/powerpoint/2010/main" val="1344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15" y="593685"/>
            <a:ext cx="6220230" cy="52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876110"/>
            <a:ext cx="73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 creation using the fork() system call.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690" y="1448780"/>
            <a:ext cx="3285365" cy="6300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1690" y="2213864"/>
            <a:ext cx="4702046" cy="16651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1689" y="3892976"/>
            <a:ext cx="5985665" cy="1291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28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child </a:t>
            </a:r>
            <a:r>
              <a:rPr lang="en-US" sz="2800" dirty="0" smtClean="0"/>
              <a:t>may </a:t>
            </a:r>
            <a:r>
              <a:rPr lang="en-US" sz="2800" b="1" dirty="0" smtClean="0"/>
              <a:t>not</a:t>
            </a:r>
            <a:r>
              <a:rPr lang="en-US" sz="2800" b="1" i="1" dirty="0" smtClean="0"/>
              <a:t> </a:t>
            </a:r>
            <a:r>
              <a:rPr lang="en-US" sz="2800" dirty="0"/>
              <a:t>invoking </a:t>
            </a:r>
            <a:r>
              <a:rPr lang="en-US" sz="2800" b="1" dirty="0"/>
              <a:t>exec</a:t>
            </a:r>
            <a:r>
              <a:rPr lang="en-US" sz="2800" b="1" dirty="0" smtClean="0"/>
              <a:t>()</a:t>
            </a:r>
            <a:r>
              <a:rPr lang="en-US" sz="2800" dirty="0" smtClean="0"/>
              <a:t>, case it continues </a:t>
            </a:r>
            <a:r>
              <a:rPr lang="en-US" sz="2800" dirty="0"/>
              <a:t>to execute as a copy of the parent process.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Parent </a:t>
            </a:r>
            <a:r>
              <a:rPr lang="en-US" sz="2800" dirty="0"/>
              <a:t>and child are </a:t>
            </a:r>
            <a:r>
              <a:rPr lang="en-US" sz="2800" b="1" dirty="0"/>
              <a:t>concurrent</a:t>
            </a:r>
            <a:r>
              <a:rPr lang="en-US" sz="2800" dirty="0"/>
              <a:t> processes running the same </a:t>
            </a:r>
            <a:r>
              <a:rPr lang="en-US" sz="2800" dirty="0" smtClean="0"/>
              <a:t>code, each has </a:t>
            </a:r>
            <a:r>
              <a:rPr lang="en-US" sz="2800" dirty="0"/>
              <a:t>its </a:t>
            </a:r>
            <a:r>
              <a:rPr lang="en-US" sz="2800" dirty="0" smtClean="0"/>
              <a:t>own copy </a:t>
            </a:r>
            <a:r>
              <a:rPr lang="en-US" sz="2800" dirty="0"/>
              <a:t>of any data.</a:t>
            </a:r>
            <a:r>
              <a:rPr lang="en-US" sz="2800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MS-Windows processes </a:t>
            </a:r>
            <a:r>
              <a:rPr lang="en-US" sz="2800" dirty="0"/>
              <a:t>are created </a:t>
            </a:r>
            <a:r>
              <a:rPr lang="en-US" sz="2800" dirty="0" smtClean="0"/>
              <a:t>by </a:t>
            </a:r>
            <a:r>
              <a:rPr lang="en-US" sz="2800" b="1" dirty="0" smtClean="0"/>
              <a:t>CreateProcess()</a:t>
            </a:r>
            <a:r>
              <a:rPr lang="en-US" sz="2800" dirty="0" smtClean="0"/>
              <a:t>, which as in </a:t>
            </a:r>
            <a:r>
              <a:rPr lang="en-US" sz="2800" b="1" dirty="0" smtClean="0"/>
              <a:t>fork</a:t>
            </a:r>
            <a:r>
              <a:rPr lang="en-US" sz="2800" b="1" dirty="0"/>
              <a:t>() </a:t>
            </a:r>
            <a:r>
              <a:rPr lang="en-US" sz="2800" dirty="0" smtClean="0"/>
              <a:t>the </a:t>
            </a:r>
            <a:r>
              <a:rPr lang="en-US" sz="2800" dirty="0"/>
              <a:t>parent creates a new </a:t>
            </a:r>
            <a:r>
              <a:rPr lang="en-US" sz="2800" dirty="0" smtClean="0"/>
              <a:t>child.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Unlike </a:t>
            </a:r>
            <a:r>
              <a:rPr lang="en-US" sz="2800" b="1" dirty="0" smtClean="0"/>
              <a:t>fork()</a:t>
            </a:r>
            <a:r>
              <a:rPr lang="en-US" sz="2800" dirty="0" smtClean="0"/>
              <a:t>, </a:t>
            </a:r>
            <a:r>
              <a:rPr lang="en-US" sz="2800" b="1" dirty="0" smtClean="0"/>
              <a:t>CreateProcess</a:t>
            </a:r>
            <a:r>
              <a:rPr lang="en-US" sz="2800" b="1" dirty="0"/>
              <a:t>()</a:t>
            </a:r>
            <a:r>
              <a:rPr lang="en-US" sz="2800" dirty="0"/>
              <a:t> requires loading </a:t>
            </a:r>
            <a:r>
              <a:rPr lang="en-US" sz="2800" dirty="0" smtClean="0"/>
              <a:t>specified </a:t>
            </a:r>
            <a:r>
              <a:rPr lang="en-US" sz="2800" dirty="0"/>
              <a:t>program into </a:t>
            </a:r>
            <a:r>
              <a:rPr lang="en-US" sz="2800" dirty="0" smtClean="0"/>
              <a:t>the address </a:t>
            </a:r>
            <a:r>
              <a:rPr lang="en-US" sz="2800" dirty="0"/>
              <a:t>space of the </a:t>
            </a:r>
            <a:r>
              <a:rPr lang="en-US" sz="2800" dirty="0" smtClean="0"/>
              <a:t>child.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CreateProcess</a:t>
            </a:r>
            <a:r>
              <a:rPr lang="en-US" sz="2800" b="1" dirty="0"/>
              <a:t>() </a:t>
            </a:r>
            <a:r>
              <a:rPr lang="en-US" sz="2800" dirty="0"/>
              <a:t>expects </a:t>
            </a:r>
            <a:r>
              <a:rPr lang="en-US" sz="2800" dirty="0" smtClean="0"/>
              <a:t>ten parameters.</a:t>
            </a:r>
          </a:p>
        </p:txBody>
      </p:sp>
    </p:spTree>
    <p:extLst>
      <p:ext uri="{BB962C8B-B14F-4D97-AF65-F5344CB8AC3E}">
        <p14:creationId xmlns:p14="http://schemas.microsoft.com/office/powerpoint/2010/main" val="21908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 Termination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29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358770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process terminates </a:t>
            </a:r>
            <a:r>
              <a:rPr lang="en-US" sz="2800" dirty="0" smtClean="0"/>
              <a:t>by </a:t>
            </a:r>
            <a:r>
              <a:rPr lang="en-US" sz="2800" dirty="0"/>
              <a:t>using the </a:t>
            </a:r>
            <a:r>
              <a:rPr lang="en-US" sz="2800" b="1" dirty="0"/>
              <a:t>exit() </a:t>
            </a:r>
            <a:r>
              <a:rPr lang="en-US" sz="2800" dirty="0"/>
              <a:t>system </a:t>
            </a:r>
            <a:r>
              <a:rPr lang="en-US" sz="2800" dirty="0" smtClean="0"/>
              <a:t>call, returning </a:t>
            </a:r>
            <a:r>
              <a:rPr lang="en-US" sz="2800" dirty="0"/>
              <a:t>a status value </a:t>
            </a:r>
            <a:r>
              <a:rPr lang="en-US" sz="2800" dirty="0" smtClean="0"/>
              <a:t>(integer</a:t>
            </a:r>
            <a:r>
              <a:rPr lang="en-US" sz="2800" dirty="0"/>
              <a:t>) to </a:t>
            </a:r>
            <a:r>
              <a:rPr lang="en-US" sz="2800" dirty="0" smtClean="0"/>
              <a:t>parent.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deallocates all its resources (physical </a:t>
            </a:r>
            <a:r>
              <a:rPr lang="en-US" sz="2800" dirty="0"/>
              <a:t>and virtual memory, open files, </a:t>
            </a:r>
            <a:r>
              <a:rPr lang="en-US" sz="2800" dirty="0" smtClean="0"/>
              <a:t>I/O buffers).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Parent can forcibly terminate child via a system </a:t>
            </a:r>
            <a:r>
              <a:rPr lang="en-US" sz="2800" dirty="0"/>
              <a:t>call </a:t>
            </a:r>
            <a:r>
              <a:rPr lang="en-US" sz="2800" dirty="0" smtClean="0"/>
              <a:t>(</a:t>
            </a:r>
            <a:r>
              <a:rPr lang="en-US" sz="2800" b="1" dirty="0" smtClean="0"/>
              <a:t>TerminateProcess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 smtClean="0"/>
              <a:t>in MS-Windows), otherwise</a:t>
            </a:r>
            <a:r>
              <a:rPr lang="en-US" sz="2800" dirty="0"/>
              <a:t>, users </a:t>
            </a:r>
            <a:r>
              <a:rPr lang="en-US" sz="2800" dirty="0" smtClean="0"/>
              <a:t>could arbitrarily </a:t>
            </a:r>
            <a:r>
              <a:rPr lang="en-US" sz="2800" dirty="0"/>
              <a:t>kill each other’s jobs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A parent may terminate the execution </a:t>
            </a:r>
            <a:r>
              <a:rPr lang="en-US" sz="2800" dirty="0" smtClean="0"/>
              <a:t>of child </a:t>
            </a:r>
            <a:r>
              <a:rPr lang="en-US" sz="2800" dirty="0"/>
              <a:t>for a variety </a:t>
            </a:r>
            <a:r>
              <a:rPr lang="en-US" sz="2800" dirty="0" smtClean="0"/>
              <a:t>of reasons: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65623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process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more </a:t>
            </a:r>
            <a:r>
              <a:rPr lang="en-US" sz="2800" dirty="0"/>
              <a:t>than the program </a:t>
            </a:r>
            <a:r>
              <a:rPr lang="en-US" sz="2800" dirty="0" smtClean="0"/>
              <a:t>code (</a:t>
            </a:r>
            <a:r>
              <a:rPr lang="en-US" sz="2800" b="1" dirty="0" smtClean="0">
                <a:solidFill>
                  <a:srgbClr val="0000FF"/>
                </a:solidFill>
              </a:rPr>
              <a:t>text section</a:t>
            </a:r>
            <a:r>
              <a:rPr lang="en-US" sz="2800" dirty="0" smtClean="0"/>
              <a:t>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It also </a:t>
            </a:r>
            <a:r>
              <a:rPr lang="en-US" sz="2800" dirty="0" smtClean="0"/>
              <a:t>includes: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value </a:t>
            </a:r>
            <a:r>
              <a:rPr lang="en-US" sz="2800" dirty="0"/>
              <a:t>of </a:t>
            </a:r>
            <a:r>
              <a:rPr lang="en-US" sz="2800" b="1" dirty="0" smtClean="0">
                <a:solidFill>
                  <a:srgbClr val="0000FF"/>
                </a:solidFill>
              </a:rPr>
              <a:t>program counter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contents </a:t>
            </a:r>
            <a:r>
              <a:rPr lang="en-US" sz="2800" dirty="0"/>
              <a:t>of </a:t>
            </a:r>
            <a:r>
              <a:rPr lang="en-US" sz="2800" dirty="0" smtClean="0"/>
              <a:t>processor’s registers,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process </a:t>
            </a:r>
            <a:r>
              <a:rPr lang="en-US" sz="2800" b="1" dirty="0">
                <a:solidFill>
                  <a:srgbClr val="0000FF"/>
                </a:solidFill>
              </a:rPr>
              <a:t>stack</a:t>
            </a:r>
            <a:r>
              <a:rPr lang="en-US" sz="2800" dirty="0"/>
              <a:t>, </a:t>
            </a:r>
            <a:r>
              <a:rPr lang="en-US" sz="2800" dirty="0" smtClean="0"/>
              <a:t>containing </a:t>
            </a:r>
            <a:r>
              <a:rPr lang="en-US" sz="2800" dirty="0"/>
              <a:t>temporary data </a:t>
            </a:r>
            <a:r>
              <a:rPr lang="en-US" sz="2800" dirty="0" smtClean="0"/>
              <a:t>(function</a:t>
            </a:r>
            <a:r>
              <a:rPr lang="en-US" sz="2800" dirty="0"/>
              <a:t> </a:t>
            </a:r>
            <a:r>
              <a:rPr lang="en-US" sz="2800" dirty="0" smtClean="0"/>
              <a:t>parameters</a:t>
            </a:r>
            <a:r>
              <a:rPr lang="en-US" sz="2800" dirty="0"/>
              <a:t>, return addresses, </a:t>
            </a:r>
            <a:r>
              <a:rPr lang="en-US" sz="2800" dirty="0" smtClean="0"/>
              <a:t>local </a:t>
            </a:r>
            <a:r>
              <a:rPr lang="en-US" sz="2800" dirty="0"/>
              <a:t>variables</a:t>
            </a:r>
            <a:r>
              <a:rPr lang="en-US" sz="2800" dirty="0" smtClean="0"/>
              <a:t>),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data </a:t>
            </a:r>
            <a:r>
              <a:rPr lang="en-US" sz="2800" b="1" dirty="0">
                <a:solidFill>
                  <a:srgbClr val="0000FF"/>
                </a:solidFill>
              </a:rPr>
              <a:t>section</a:t>
            </a:r>
            <a:r>
              <a:rPr lang="en-US" sz="2800" dirty="0"/>
              <a:t>, </a:t>
            </a:r>
            <a:r>
              <a:rPr lang="en-US" sz="2800" dirty="0" smtClean="0"/>
              <a:t>which contains </a:t>
            </a:r>
            <a:r>
              <a:rPr lang="en-US" sz="2800" dirty="0"/>
              <a:t>global </a:t>
            </a:r>
            <a:r>
              <a:rPr lang="en-US" sz="2800" dirty="0" smtClean="0"/>
              <a:t>variables,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heap</a:t>
            </a:r>
            <a:r>
              <a:rPr lang="en-US" sz="2800" dirty="0" smtClean="0"/>
              <a:t>, </a:t>
            </a:r>
            <a:r>
              <a:rPr lang="en-US" sz="2800" dirty="0"/>
              <a:t>which </a:t>
            </a:r>
            <a:r>
              <a:rPr lang="en-US" sz="2800" dirty="0" smtClean="0"/>
              <a:t>is a dynamic memory allocated </a:t>
            </a:r>
            <a:r>
              <a:rPr lang="en-US" sz="2800" dirty="0"/>
              <a:t>during </a:t>
            </a:r>
            <a:r>
              <a:rPr lang="en-US" sz="2800" dirty="0" smtClean="0"/>
              <a:t>run </a:t>
            </a:r>
            <a:r>
              <a:rPr lang="en-US" sz="2800" dirty="0"/>
              <a:t>time. </a:t>
            </a:r>
          </a:p>
        </p:txBody>
      </p:sp>
    </p:spTree>
    <p:extLst>
      <p:ext uri="{BB962C8B-B14F-4D97-AF65-F5344CB8AC3E}">
        <p14:creationId xmlns:p14="http://schemas.microsoft.com/office/powerpoint/2010/main" val="1445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30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669461"/>
            <a:ext cx="838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Child exceeded a resource </a:t>
            </a:r>
            <a:r>
              <a:rPr lang="en-US" sz="2800" dirty="0"/>
              <a:t>that it has </a:t>
            </a:r>
            <a:r>
              <a:rPr lang="en-US" sz="2800" dirty="0" smtClean="0"/>
              <a:t>been allocated.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task assigned to </a:t>
            </a:r>
            <a:r>
              <a:rPr lang="en-US" sz="2800" dirty="0" smtClean="0"/>
              <a:t>child </a:t>
            </a:r>
            <a:r>
              <a:rPr lang="en-US" sz="2800" dirty="0"/>
              <a:t>is no longer required.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parent </a:t>
            </a:r>
            <a:r>
              <a:rPr lang="en-US" sz="2800" dirty="0" smtClean="0"/>
              <a:t>exits, </a:t>
            </a:r>
            <a:r>
              <a:rPr lang="en-US" sz="2800" dirty="0"/>
              <a:t>and </a:t>
            </a:r>
            <a:r>
              <a:rPr lang="en-US" sz="2800" dirty="0" smtClean="0"/>
              <a:t>OS prohibits child to continue </a:t>
            </a:r>
            <a:r>
              <a:rPr lang="en-US" sz="2800" dirty="0"/>
              <a:t>if its parent </a:t>
            </a:r>
            <a:r>
              <a:rPr lang="en-US" sz="2800" dirty="0" smtClean="0"/>
              <a:t>terminates, referred </a:t>
            </a:r>
            <a:r>
              <a:rPr lang="en-US" sz="2800" dirty="0"/>
              <a:t>to </a:t>
            </a:r>
            <a:r>
              <a:rPr lang="en-US" sz="2800" dirty="0" smtClean="0"/>
              <a:t>as </a:t>
            </a:r>
            <a:r>
              <a:rPr lang="en-US" sz="2800" b="1" dirty="0" smtClean="0"/>
              <a:t>cascading termination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Linux and UNIX, process terminates by </a:t>
            </a:r>
            <a:r>
              <a:rPr lang="en-US" sz="2800" dirty="0"/>
              <a:t>using </a:t>
            </a:r>
            <a:r>
              <a:rPr lang="en-US" sz="2800" b="1" dirty="0" smtClean="0"/>
              <a:t>exit()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providing </a:t>
            </a:r>
            <a:r>
              <a:rPr lang="en-US" sz="2800" dirty="0"/>
              <a:t>an exit </a:t>
            </a:r>
            <a:r>
              <a:rPr lang="en-US" sz="2800" dirty="0" smtClean="0"/>
              <a:t>status parameter, e.g., </a:t>
            </a:r>
            <a:r>
              <a:rPr lang="en-US" sz="2800" b="1" dirty="0" smtClean="0"/>
              <a:t>exit(1)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exit</a:t>
            </a:r>
            <a:r>
              <a:rPr lang="en-US" sz="2800" b="1" dirty="0"/>
              <a:t>() </a:t>
            </a:r>
            <a:r>
              <a:rPr lang="en-US" sz="2800" dirty="0"/>
              <a:t>may be called </a:t>
            </a:r>
            <a:r>
              <a:rPr lang="en-US" sz="2800" dirty="0" smtClean="0"/>
              <a:t>also indirectly by </a:t>
            </a:r>
            <a:r>
              <a:rPr lang="en-US" sz="2800" b="1" dirty="0" smtClean="0"/>
              <a:t>return</a:t>
            </a:r>
            <a:r>
              <a:rPr lang="en-US" sz="2800" dirty="0" smtClean="0"/>
              <a:t> statement.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arent may </a:t>
            </a:r>
            <a:r>
              <a:rPr lang="en-US" sz="2800" dirty="0"/>
              <a:t>wait for the termination of </a:t>
            </a:r>
            <a:r>
              <a:rPr lang="en-US" sz="2800" dirty="0" smtClean="0"/>
              <a:t>child by using </a:t>
            </a:r>
            <a:r>
              <a:rPr lang="en-US" sz="2800" b="1" dirty="0" smtClean="0"/>
              <a:t>wait()</a:t>
            </a:r>
            <a:r>
              <a:rPr lang="en-US" sz="2800" dirty="0" smtClean="0"/>
              <a:t> with a </a:t>
            </a:r>
            <a:r>
              <a:rPr lang="en-US" sz="2800" dirty="0"/>
              <a:t>parameter </a:t>
            </a:r>
            <a:r>
              <a:rPr lang="en-US" sz="2800" dirty="0" smtClean="0"/>
              <a:t>to </a:t>
            </a:r>
            <a:r>
              <a:rPr lang="en-US" sz="2800" dirty="0"/>
              <a:t>obtain </a:t>
            </a:r>
            <a:r>
              <a:rPr lang="en-US" sz="2800" dirty="0" smtClean="0"/>
              <a:t>exit </a:t>
            </a:r>
            <a:r>
              <a:rPr lang="en-US" sz="2800" dirty="0"/>
              <a:t>status of the </a:t>
            </a:r>
            <a:r>
              <a:rPr lang="en-US" sz="2800" dirty="0" smtClean="0"/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37120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31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68165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wait()</a:t>
            </a:r>
            <a:r>
              <a:rPr lang="en-US" sz="2800" b="1" dirty="0"/>
              <a:t> </a:t>
            </a:r>
            <a:r>
              <a:rPr lang="en-US" sz="2800" dirty="0" smtClean="0"/>
              <a:t>returns </a:t>
            </a:r>
            <a:r>
              <a:rPr lang="en-US" sz="2800" dirty="0"/>
              <a:t>the </a:t>
            </a:r>
            <a:r>
              <a:rPr lang="en-US" sz="2800" dirty="0" smtClean="0"/>
              <a:t>pid of </a:t>
            </a:r>
            <a:r>
              <a:rPr lang="en-US" sz="2800" dirty="0"/>
              <a:t>the </a:t>
            </a:r>
            <a:r>
              <a:rPr lang="en-US" sz="2800" dirty="0" smtClean="0"/>
              <a:t>terminated child </a:t>
            </a:r>
            <a:r>
              <a:rPr lang="en-US" sz="2800" dirty="0"/>
              <a:t>so </a:t>
            </a:r>
            <a:r>
              <a:rPr lang="en-US" sz="2800" dirty="0" smtClean="0"/>
              <a:t>parent knows what child is concerned.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Though child’s resources </a:t>
            </a:r>
            <a:r>
              <a:rPr lang="en-US" sz="2800" dirty="0"/>
              <a:t>are deallocated by </a:t>
            </a:r>
            <a:r>
              <a:rPr lang="en-US" sz="2800" dirty="0" smtClean="0"/>
              <a:t>OS, its entry </a:t>
            </a:r>
            <a:r>
              <a:rPr lang="en-US" sz="2800" dirty="0"/>
              <a:t>in the process table must remain </a:t>
            </a:r>
            <a:r>
              <a:rPr lang="en-US" sz="2800" dirty="0" smtClean="0"/>
              <a:t>until parent </a:t>
            </a:r>
            <a:r>
              <a:rPr lang="en-US" sz="2800" dirty="0"/>
              <a:t>calls </a:t>
            </a:r>
            <a:r>
              <a:rPr lang="en-US" sz="2800" b="1" dirty="0"/>
              <a:t>wait()</a:t>
            </a:r>
            <a:r>
              <a:rPr lang="en-US" sz="2800" dirty="0"/>
              <a:t>, because </a:t>
            </a:r>
            <a:r>
              <a:rPr lang="en-US" sz="2800" dirty="0" smtClean="0"/>
              <a:t>table </a:t>
            </a:r>
            <a:r>
              <a:rPr lang="en-US" sz="2800" dirty="0"/>
              <a:t>contains the child’s exit status.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A process that has terminated, but whose parent has not yet called </a:t>
            </a:r>
            <a:r>
              <a:rPr lang="en-US" sz="2800" b="1" dirty="0"/>
              <a:t>wait()</a:t>
            </a:r>
            <a:r>
              <a:rPr lang="en-US" sz="2800" dirty="0"/>
              <a:t>, </a:t>
            </a:r>
            <a:r>
              <a:rPr lang="en-US" sz="2800" dirty="0" smtClean="0"/>
              <a:t>is known </a:t>
            </a:r>
            <a:r>
              <a:rPr lang="en-US" sz="2800" dirty="0"/>
              <a:t>as </a:t>
            </a:r>
            <a:r>
              <a:rPr lang="en-US" sz="2800" b="1" dirty="0" smtClean="0"/>
              <a:t>zombie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All </a:t>
            </a:r>
            <a:r>
              <a:rPr lang="en-US" sz="2800" dirty="0"/>
              <a:t>processes transition </a:t>
            </a:r>
            <a:r>
              <a:rPr lang="en-US" sz="2800" dirty="0" smtClean="0"/>
              <a:t>to zombie </a:t>
            </a:r>
            <a:r>
              <a:rPr lang="en-US" sz="2800" dirty="0"/>
              <a:t>when </a:t>
            </a:r>
            <a:r>
              <a:rPr lang="en-US" sz="2800" dirty="0" smtClean="0"/>
              <a:t>terminate</a:t>
            </a:r>
            <a:r>
              <a:rPr lang="en-US" sz="2800" dirty="0"/>
              <a:t>, but </a:t>
            </a:r>
            <a:r>
              <a:rPr lang="en-US" sz="2800" dirty="0" smtClean="0"/>
              <a:t>exist such only briefly.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Once </a:t>
            </a:r>
            <a:r>
              <a:rPr lang="en-US" sz="2800" dirty="0"/>
              <a:t>the </a:t>
            </a:r>
            <a:r>
              <a:rPr lang="en-US" sz="2800" dirty="0" smtClean="0"/>
              <a:t>parent calls </a:t>
            </a:r>
            <a:r>
              <a:rPr lang="en-US" sz="2800" b="1" dirty="0"/>
              <a:t>wait()</a:t>
            </a:r>
            <a:r>
              <a:rPr lang="en-US" sz="2800" dirty="0"/>
              <a:t>, the </a:t>
            </a:r>
            <a:r>
              <a:rPr lang="en-US" sz="2800" dirty="0" smtClean="0"/>
              <a:t>pid of </a:t>
            </a:r>
            <a:r>
              <a:rPr lang="en-US" sz="2800" dirty="0"/>
              <a:t>the zombie </a:t>
            </a:r>
            <a:r>
              <a:rPr lang="en-US" sz="2800" dirty="0" smtClean="0"/>
              <a:t>and </a:t>
            </a:r>
            <a:r>
              <a:rPr lang="en-US" sz="2800" dirty="0"/>
              <a:t>its entry in </a:t>
            </a:r>
            <a:r>
              <a:rPr lang="en-US" sz="2800" dirty="0" smtClean="0"/>
              <a:t>the process </a:t>
            </a:r>
            <a:r>
              <a:rPr lang="en-US" sz="2800" dirty="0"/>
              <a:t>table are released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2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Interprocess Communication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32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50289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is </a:t>
            </a:r>
            <a:r>
              <a:rPr lang="en-US" sz="2800" b="1" dirty="0" smtClean="0"/>
              <a:t>independent </a:t>
            </a:r>
            <a:r>
              <a:rPr lang="en-US" sz="2800" dirty="0" smtClean="0"/>
              <a:t>if </a:t>
            </a:r>
            <a:r>
              <a:rPr lang="en-US" sz="2800" dirty="0"/>
              <a:t>it cannot affect or be affected by the other </a:t>
            </a:r>
            <a:r>
              <a:rPr lang="en-US" sz="2800" dirty="0" smtClean="0"/>
              <a:t>executing processes.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process </a:t>
            </a:r>
            <a:r>
              <a:rPr lang="en-US" sz="2800" dirty="0"/>
              <a:t>is </a:t>
            </a:r>
            <a:r>
              <a:rPr lang="en-US" sz="2800" b="1" dirty="0"/>
              <a:t>cooperating</a:t>
            </a:r>
            <a:r>
              <a:rPr lang="en-US" sz="2800" b="1" i="1" dirty="0"/>
              <a:t> </a:t>
            </a:r>
            <a:r>
              <a:rPr lang="en-US" sz="2800" dirty="0"/>
              <a:t>if it can affect or be affected by </a:t>
            </a:r>
            <a:r>
              <a:rPr lang="en-US" sz="2800" dirty="0" smtClean="0"/>
              <a:t>other </a:t>
            </a:r>
            <a:r>
              <a:rPr lang="en-US" sz="2800" dirty="0"/>
              <a:t>executing </a:t>
            </a:r>
            <a:r>
              <a:rPr lang="en-US" sz="2800" dirty="0" smtClean="0"/>
              <a:t>processes, e.g. sharing </a:t>
            </a:r>
            <a:r>
              <a:rPr lang="en-US" sz="2800" dirty="0"/>
              <a:t>data with </a:t>
            </a:r>
            <a:r>
              <a:rPr lang="en-US" sz="2800" dirty="0" smtClean="0"/>
              <a:t>others.</a:t>
            </a:r>
            <a:endParaRPr lang="en-US" sz="2800" dirty="0"/>
          </a:p>
          <a:p>
            <a:pPr algn="just"/>
            <a:r>
              <a:rPr lang="en-US" sz="2800" dirty="0" smtClean="0"/>
              <a:t>Reasons </a:t>
            </a:r>
            <a:r>
              <a:rPr lang="en-US" sz="2800" dirty="0"/>
              <a:t>for </a:t>
            </a:r>
            <a:r>
              <a:rPr lang="en-US" sz="2800" dirty="0" smtClean="0"/>
              <a:t>process</a:t>
            </a:r>
            <a:r>
              <a:rPr lang="en-US" sz="2800" dirty="0"/>
              <a:t> </a:t>
            </a:r>
            <a:r>
              <a:rPr lang="en-US" sz="2800" dirty="0" smtClean="0"/>
              <a:t>cooperation</a:t>
            </a:r>
            <a:r>
              <a:rPr lang="en-US" sz="2800" dirty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Information sharing</a:t>
            </a:r>
            <a:r>
              <a:rPr lang="en-US" sz="2800" dirty="0" smtClean="0"/>
              <a:t>, e.g. </a:t>
            </a:r>
            <a:r>
              <a:rPr lang="en-US" sz="2800" dirty="0"/>
              <a:t>concurrent access </a:t>
            </a:r>
            <a:r>
              <a:rPr lang="en-US" sz="2800" dirty="0" smtClean="0"/>
              <a:t>to file.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Speedup</a:t>
            </a:r>
            <a:r>
              <a:rPr lang="en-US" sz="2800" dirty="0" smtClean="0"/>
              <a:t>, </a:t>
            </a:r>
            <a:r>
              <a:rPr lang="en-US" sz="2800" dirty="0"/>
              <a:t>e.g</a:t>
            </a:r>
            <a:r>
              <a:rPr lang="en-US" sz="2800" dirty="0" smtClean="0"/>
              <a:t>. a task is broken into subtasks executed </a:t>
            </a:r>
            <a:r>
              <a:rPr lang="en-US" sz="2800" dirty="0"/>
              <a:t>in </a:t>
            </a:r>
            <a:r>
              <a:rPr lang="en-US" sz="2800" dirty="0" smtClean="0"/>
              <a:t>parallel (in multiple </a:t>
            </a:r>
            <a:r>
              <a:rPr lang="en-US" sz="2800" dirty="0"/>
              <a:t>processing </a:t>
            </a:r>
            <a:r>
              <a:rPr lang="en-US" sz="2800" dirty="0" smtClean="0"/>
              <a:t>cores).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Modularity</a:t>
            </a:r>
            <a:r>
              <a:rPr lang="en-US" sz="2800" dirty="0" smtClean="0"/>
              <a:t>, e.g. dividing system </a:t>
            </a:r>
            <a:r>
              <a:rPr lang="en-US" sz="2800" dirty="0"/>
              <a:t>functions into separate processes or </a:t>
            </a:r>
            <a:r>
              <a:rPr lang="en-US" sz="2800" dirty="0" smtClean="0"/>
              <a:t>threads.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33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63869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Cooperation requires </a:t>
            </a:r>
            <a:r>
              <a:rPr lang="en-US" sz="2800" dirty="0"/>
              <a:t>an </a:t>
            </a:r>
            <a:r>
              <a:rPr lang="en-US" sz="2800" b="1" dirty="0"/>
              <a:t>interprocess communication (IPC) </a:t>
            </a:r>
            <a:r>
              <a:rPr lang="en-US" sz="2800" dirty="0" smtClean="0"/>
              <a:t>mechanism to allow data and info exchange.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There are </a:t>
            </a:r>
            <a:r>
              <a:rPr lang="en-US" sz="2800" b="1" dirty="0" smtClean="0">
                <a:solidFill>
                  <a:srgbClr val="0000FF"/>
                </a:solidFill>
              </a:rPr>
              <a:t>shared memory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message passing</a:t>
            </a:r>
            <a:r>
              <a:rPr lang="en-US" sz="2800" dirty="0" smtClean="0"/>
              <a:t> models. OS </a:t>
            </a:r>
            <a:r>
              <a:rPr lang="en-US" sz="2800" dirty="0"/>
              <a:t>may implement both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2782375"/>
            <a:ext cx="5833919" cy="33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34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86371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Message </a:t>
            </a:r>
            <a:r>
              <a:rPr lang="en-US" sz="2800" b="1" dirty="0"/>
              <a:t>passing </a:t>
            </a:r>
            <a:r>
              <a:rPr lang="en-US" sz="2800" dirty="0"/>
              <a:t>is useful for </a:t>
            </a:r>
            <a:r>
              <a:rPr lang="en-US" sz="2800" dirty="0" smtClean="0"/>
              <a:t>exchanging smaller data</a:t>
            </a:r>
            <a:r>
              <a:rPr lang="en-US" sz="2800" dirty="0"/>
              <a:t>, because no conflicts need be avoided.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Shared </a:t>
            </a:r>
            <a:r>
              <a:rPr lang="en-US" sz="2800" b="1" dirty="0"/>
              <a:t>memory </a:t>
            </a:r>
            <a:r>
              <a:rPr lang="en-US" sz="2800" dirty="0" smtClean="0"/>
              <a:t>is faster </a:t>
            </a:r>
            <a:r>
              <a:rPr lang="en-US" sz="2800" dirty="0"/>
              <a:t>than message </a:t>
            </a:r>
            <a:r>
              <a:rPr lang="en-US" sz="2800" dirty="0" smtClean="0"/>
              <a:t>passing, which implementation uses </a:t>
            </a:r>
            <a:r>
              <a:rPr lang="en-US" sz="2800" dirty="0"/>
              <a:t>system </a:t>
            </a:r>
            <a:r>
              <a:rPr lang="en-US" sz="2800" dirty="0" smtClean="0"/>
              <a:t>calls. Shared-memory needs no kernel assistance.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Shared </a:t>
            </a:r>
            <a:r>
              <a:rPr lang="en-US" sz="2800" dirty="0"/>
              <a:t>memory suffers from </a:t>
            </a:r>
            <a:r>
              <a:rPr lang="en-US" sz="2800" b="1" dirty="0">
                <a:solidFill>
                  <a:srgbClr val="0000FF"/>
                </a:solidFill>
              </a:rPr>
              <a:t>cache coherency </a:t>
            </a:r>
            <a:r>
              <a:rPr lang="en-US" sz="2800" dirty="0" smtClean="0"/>
              <a:t>issues, arising from shared data migration </a:t>
            </a:r>
            <a:r>
              <a:rPr lang="en-US" sz="2800" dirty="0"/>
              <a:t>among </a:t>
            </a:r>
            <a:r>
              <a:rPr lang="en-US" sz="2800" dirty="0" smtClean="0"/>
              <a:t>few caches.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As </a:t>
            </a:r>
            <a:r>
              <a:rPr lang="en-US" sz="2800" dirty="0"/>
              <a:t>the number </a:t>
            </a:r>
            <a:r>
              <a:rPr lang="en-US" sz="2800" dirty="0" smtClean="0"/>
              <a:t>of processing </a:t>
            </a:r>
            <a:r>
              <a:rPr lang="en-US" sz="2800" dirty="0"/>
              <a:t>cores </a:t>
            </a:r>
            <a:r>
              <a:rPr lang="en-US" sz="2800" dirty="0" smtClean="0"/>
              <a:t>increases</a:t>
            </a:r>
            <a:r>
              <a:rPr lang="en-US" sz="2800" dirty="0"/>
              <a:t>, </a:t>
            </a:r>
            <a:r>
              <a:rPr lang="en-US" sz="2800" dirty="0" smtClean="0"/>
              <a:t>message passing may take over shared-memory.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6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Shared-Memory Systems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35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7642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Shared-memory resides </a:t>
            </a:r>
            <a:r>
              <a:rPr lang="en-US" sz="2800" dirty="0"/>
              <a:t>in the address space of the process creating </a:t>
            </a:r>
            <a:r>
              <a:rPr lang="en-US" sz="2800" dirty="0" smtClean="0"/>
              <a:t>it. The communicating </a:t>
            </a:r>
            <a:r>
              <a:rPr lang="en-US" sz="2800" dirty="0"/>
              <a:t>processes </a:t>
            </a:r>
            <a:r>
              <a:rPr lang="en-US" sz="2800" dirty="0" smtClean="0"/>
              <a:t>attach </a:t>
            </a:r>
            <a:r>
              <a:rPr lang="en-US" sz="2800" dirty="0"/>
              <a:t>it to their address space.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OS normally prevents one process from accessing another process’s memory, shared </a:t>
            </a:r>
            <a:r>
              <a:rPr lang="en-US" sz="2800" dirty="0"/>
              <a:t>memory requires </a:t>
            </a:r>
            <a:r>
              <a:rPr lang="en-US" sz="2800" dirty="0" smtClean="0"/>
              <a:t>to remove this restriction.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form of the data and the location are determined </a:t>
            </a:r>
            <a:r>
              <a:rPr lang="en-US" sz="2800" dirty="0" smtClean="0"/>
              <a:t>by the </a:t>
            </a:r>
            <a:r>
              <a:rPr lang="en-US" sz="2800" dirty="0"/>
              <a:t>processes and are not under the </a:t>
            </a:r>
            <a:r>
              <a:rPr lang="en-US" sz="2800" dirty="0" smtClean="0"/>
              <a:t>OS control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processes are responsible to not </a:t>
            </a:r>
            <a:r>
              <a:rPr lang="en-US" sz="2800" dirty="0"/>
              <a:t>writing to the same </a:t>
            </a:r>
            <a:r>
              <a:rPr lang="en-US" sz="2800" dirty="0" smtClean="0"/>
              <a:t>location simultaneously.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9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683695"/>
                <a:ext cx="838200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producer–consumer</a:t>
                </a:r>
                <a:r>
                  <a:rPr lang="en-US" sz="2800" dirty="0" smtClean="0"/>
                  <a:t> problem.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compiler </a:t>
                </a:r>
                <a:r>
                  <a:rPr lang="en-US" sz="2800" b="1" dirty="0" smtClean="0"/>
                  <a:t>produces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assembly </a:t>
                </a:r>
                <a:r>
                  <a:rPr lang="en-US" sz="2800" dirty="0" smtClean="0"/>
                  <a:t>code, </a:t>
                </a:r>
                <a:r>
                  <a:rPr lang="en-US" sz="2800" b="1" dirty="0" smtClean="0"/>
                  <a:t>consumed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by an assembler. The </a:t>
                </a:r>
                <a:r>
                  <a:rPr lang="en-US" sz="2800" dirty="0" smtClean="0"/>
                  <a:t>assembler </a:t>
                </a:r>
                <a:r>
                  <a:rPr lang="en-US" sz="2800" b="1" dirty="0" smtClean="0"/>
                  <a:t>produces</a:t>
                </a:r>
                <a:r>
                  <a:rPr lang="en-US" sz="2800" dirty="0" smtClean="0"/>
                  <a:t> object modules </a:t>
                </a:r>
                <a:r>
                  <a:rPr lang="en-US" sz="2800" b="1" dirty="0" smtClean="0"/>
                  <a:t>consumed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by the </a:t>
                </a:r>
                <a:r>
                  <a:rPr lang="en-US" sz="2800" dirty="0" smtClean="0"/>
                  <a:t>loader.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683695"/>
                <a:ext cx="8382000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2786" r="-1527" b="-8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46575" y="2843936"/>
            <a:ext cx="7650850" cy="3286829"/>
            <a:chOff x="476545" y="3519010"/>
            <a:chExt cx="6525725" cy="252687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3519010"/>
              <a:ext cx="3510390" cy="252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31940" y="5128852"/>
              <a:ext cx="2970330" cy="3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shared memory */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1940" y="5397605"/>
              <a:ext cx="2970330" cy="3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producer pointer*/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1940" y="5679250"/>
              <a:ext cx="2970330" cy="3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consumer pointer*/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0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1539" y="683695"/>
            <a:ext cx="8460942" cy="4027437"/>
            <a:chOff x="431539" y="1246768"/>
            <a:chExt cx="8460942" cy="4027437"/>
          </a:xfrm>
        </p:grpSpPr>
        <p:grpSp>
          <p:nvGrpSpPr>
            <p:cNvPr id="5" name="Group 4"/>
            <p:cNvGrpSpPr/>
            <p:nvPr/>
          </p:nvGrpSpPr>
          <p:grpSpPr>
            <a:xfrm>
              <a:off x="431539" y="1246768"/>
              <a:ext cx="7895722" cy="4027437"/>
              <a:chOff x="611560" y="1246768"/>
              <a:chExt cx="7895722" cy="4027437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828799"/>
                <a:ext cx="7895722" cy="344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246768"/>
                <a:ext cx="3577115" cy="51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67055" y="3248980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cyclic buffer is full */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47174" y="4059070"/>
              <a:ext cx="2745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produce item */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7175" y="4407495"/>
              <a:ext cx="2745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next pointer */</a:t>
              </a:r>
              <a:endParaRPr lang="en-US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1590" y="4711132"/>
            <a:ext cx="73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producer</a:t>
            </a:r>
            <a:r>
              <a:rPr lang="en-US" sz="2800" b="1" dirty="0"/>
              <a:t> process using shared memory.</a:t>
            </a:r>
          </a:p>
        </p:txBody>
      </p:sp>
    </p:spTree>
    <p:extLst>
      <p:ext uri="{BB962C8B-B14F-4D97-AF65-F5344CB8AC3E}">
        <p14:creationId xmlns:p14="http://schemas.microsoft.com/office/powerpoint/2010/main" val="23644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590" y="4689140"/>
            <a:ext cx="73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consumer</a:t>
            </a:r>
            <a:r>
              <a:rPr lang="en-US" sz="2800" b="1" dirty="0"/>
              <a:t> process using shared memory.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2533" y="683695"/>
            <a:ext cx="8382000" cy="4045222"/>
            <a:chOff x="611560" y="1133745"/>
            <a:chExt cx="8505946" cy="413523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33745"/>
              <a:ext cx="7879022" cy="413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12059" y="2562290"/>
              <a:ext cx="3645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cyclic buffer is empty */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72200" y="3293985"/>
              <a:ext cx="2745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consume item */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2220" y="3687415"/>
              <a:ext cx="2565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/* next pointer */</a:t>
              </a:r>
              <a:endParaRPr lang="en-US" sz="2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2533" y="518419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What happens when producer and consumer attempted simultaneously? left for later lecture.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8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Message-Passing Systems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39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325373"/>
            <a:ext cx="8382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Message-passing provides two operations: </a:t>
            </a:r>
            <a:r>
              <a:rPr lang="en-US" sz="2800" b="1" dirty="0" smtClean="0"/>
              <a:t>send(message)</a:t>
            </a:r>
            <a:r>
              <a:rPr lang="en-US" sz="2800" dirty="0" smtClean="0"/>
              <a:t> and </a:t>
            </a:r>
            <a:r>
              <a:rPr lang="en-US" sz="2800" b="1" dirty="0"/>
              <a:t>receive(message</a:t>
            </a:r>
            <a:r>
              <a:rPr lang="en-US" sz="2800" b="1" dirty="0" smtClean="0"/>
              <a:t>)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/>
              <a:t>communication </a:t>
            </a:r>
            <a:r>
              <a:rPr lang="en-US" sz="2800" b="1" dirty="0"/>
              <a:t>link </a:t>
            </a:r>
            <a:r>
              <a:rPr lang="en-US" sz="2800" dirty="0"/>
              <a:t>must exist </a:t>
            </a:r>
            <a:r>
              <a:rPr lang="en-US" sz="2800" dirty="0" smtClean="0"/>
              <a:t>between 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There are several methods for logically implementing a link and the </a:t>
            </a:r>
            <a:r>
              <a:rPr lang="en-US" sz="2800" b="1" dirty="0"/>
              <a:t>send</a:t>
            </a:r>
            <a:r>
              <a:rPr lang="en-US" sz="2800" b="1" dirty="0" smtClean="0"/>
              <a:t>() </a:t>
            </a:r>
            <a:r>
              <a:rPr lang="en-US" sz="2800" dirty="0" smtClean="0"/>
              <a:t>/ </a:t>
            </a:r>
            <a:r>
              <a:rPr lang="en-US" sz="2800" b="1" dirty="0" smtClean="0"/>
              <a:t>receive</a:t>
            </a:r>
            <a:r>
              <a:rPr lang="en-US" sz="2800" b="1" dirty="0"/>
              <a:t>()</a:t>
            </a:r>
            <a:r>
              <a:rPr lang="en-US" sz="2800" dirty="0"/>
              <a:t> operations: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Direct or indirect communication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Synchronous or asynchronous communication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Automatic or explicit </a:t>
            </a:r>
            <a:r>
              <a:rPr lang="en-US" sz="2800" dirty="0" smtClean="0"/>
              <a:t>buffering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0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2972" y="368660"/>
            <a:ext cx="316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Process in memory.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</a:t>
            </a:fld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1133745"/>
            <a:ext cx="3361657" cy="52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545" y="1832043"/>
            <a:ext cx="42304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program is </a:t>
            </a:r>
            <a:r>
              <a:rPr lang="en-US" sz="2800" dirty="0"/>
              <a:t>not a </a:t>
            </a:r>
            <a:r>
              <a:rPr lang="en-US" sz="2800" dirty="0" smtClean="0"/>
              <a:t>process but a </a:t>
            </a:r>
            <a:r>
              <a:rPr lang="en-US" sz="2800" b="1" dirty="0" smtClean="0"/>
              <a:t>passive</a:t>
            </a:r>
            <a:r>
              <a:rPr lang="en-US" sz="2800" b="1" i="1" dirty="0" smtClean="0"/>
              <a:t> </a:t>
            </a:r>
            <a:r>
              <a:rPr lang="en-US" sz="2800" dirty="0" smtClean="0"/>
              <a:t>entity, such as file </a:t>
            </a:r>
            <a:r>
              <a:rPr lang="en-US" sz="2800" dirty="0"/>
              <a:t>containing </a:t>
            </a:r>
            <a:r>
              <a:rPr lang="en-US" sz="2800" dirty="0" smtClean="0"/>
              <a:t>instructions (</a:t>
            </a:r>
            <a:r>
              <a:rPr lang="en-US" sz="2800" b="1" dirty="0" smtClean="0"/>
              <a:t>executable file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Program </a:t>
            </a:r>
            <a:r>
              <a:rPr lang="en-US" sz="2800" dirty="0"/>
              <a:t>becomes </a:t>
            </a:r>
            <a:r>
              <a:rPr lang="en-US" sz="2800" dirty="0" smtClean="0"/>
              <a:t>process </a:t>
            </a:r>
            <a:r>
              <a:rPr lang="en-US" sz="2800" dirty="0"/>
              <a:t>when </a:t>
            </a:r>
            <a:r>
              <a:rPr lang="en-US" sz="2800" b="1" dirty="0" smtClean="0"/>
              <a:t>executable</a:t>
            </a:r>
            <a:r>
              <a:rPr lang="en-US" sz="2800" dirty="0" smtClean="0"/>
              <a:t> file is </a:t>
            </a:r>
            <a:r>
              <a:rPr lang="en-US" sz="2800" dirty="0"/>
              <a:t>loaded into memory.</a:t>
            </a:r>
          </a:p>
        </p:txBody>
      </p:sp>
    </p:spTree>
    <p:extLst>
      <p:ext uri="{BB962C8B-B14F-4D97-AF65-F5344CB8AC3E}">
        <p14:creationId xmlns:p14="http://schemas.microsoft.com/office/powerpoint/2010/main" val="21103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Naming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40</a:t>
            </a:fld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533" y="998730"/>
                <a:ext cx="83820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In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direct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communication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process must </a:t>
                </a:r>
                <a:r>
                  <a:rPr lang="en-US" sz="2800" dirty="0"/>
                  <a:t>explicitly name the recipient or </a:t>
                </a:r>
                <a:r>
                  <a:rPr lang="en-US" sz="2800" dirty="0" smtClean="0"/>
                  <a:t>sender:</a:t>
                </a:r>
                <a:endParaRPr lang="en-US" sz="28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send(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sz="2800" b="1" dirty="0"/>
                  <a:t>, message</a:t>
                </a:r>
                <a:r>
                  <a:rPr lang="en-US" sz="2800" b="1" dirty="0" smtClean="0"/>
                  <a:t>)</a:t>
                </a:r>
                <a:r>
                  <a:rPr lang="en-US" sz="2800" dirty="0" smtClean="0"/>
                  <a:t>—Send </a:t>
                </a:r>
                <a:r>
                  <a:rPr lang="en-US" sz="2800" dirty="0"/>
                  <a:t>a message to </a:t>
                </a:r>
                <a:r>
                  <a:rPr lang="en-US" sz="2800" dirty="0" smtClean="0"/>
                  <a:t>process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receive(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US" sz="2800" b="1" dirty="0"/>
                  <a:t>, message)</a:t>
                </a:r>
                <a:r>
                  <a:rPr lang="en-US" sz="2800" dirty="0"/>
                  <a:t>—Receive a message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symmetric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communication link </a:t>
                </a:r>
                <a:r>
                  <a:rPr lang="en-US" sz="2800" dirty="0"/>
                  <a:t>is established </a:t>
                </a:r>
                <a:r>
                  <a:rPr lang="en-US" sz="2800" dirty="0" smtClean="0"/>
                  <a:t>automatically.</a:t>
                </a:r>
              </a:p>
              <a:p>
                <a:pPr algn="just"/>
                <a:r>
                  <a:rPr lang="en-US" sz="2800" dirty="0" smtClean="0"/>
                  <a:t>In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asymmetric</a:t>
                </a:r>
                <a:r>
                  <a:rPr lang="en-US" sz="2800" dirty="0" smtClean="0"/>
                  <a:t> addressing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send(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sz="2800" b="1" dirty="0"/>
                  <a:t>, message)</a:t>
                </a:r>
                <a:r>
                  <a:rPr lang="en-US" sz="2800" dirty="0"/>
                  <a:t>—Send a message </a:t>
                </a:r>
                <a:r>
                  <a:rPr lang="en-US" sz="2800" dirty="0" smtClean="0"/>
                  <a:t>to process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receive(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𝒊𝒅</m:t>
                    </m:r>
                  </m:oMath>
                </a14:m>
                <a:r>
                  <a:rPr lang="en-US" sz="2800" b="1" dirty="0"/>
                  <a:t>, message)</a:t>
                </a:r>
                <a:r>
                  <a:rPr lang="en-US" sz="2800" dirty="0"/>
                  <a:t>—Receive a message from </a:t>
                </a:r>
                <a:r>
                  <a:rPr lang="en-US" sz="2800" dirty="0" smtClean="0"/>
                  <a:t>any.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𝒊𝒅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set to the </a:t>
                </a:r>
                <a:r>
                  <a:rPr lang="en-US" sz="2800" dirty="0" smtClean="0"/>
                  <a:t>name of the communicated process.</a:t>
                </a:r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998730"/>
                <a:ext cx="8382000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28" r="-152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41</a:t>
            </a:fld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681655"/>
                <a:ext cx="838200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With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indirect communication</a:t>
                </a:r>
                <a:r>
                  <a:rPr lang="en-US" sz="2800" dirty="0"/>
                  <a:t>, the messages are sent to and received </a:t>
                </a:r>
                <a:r>
                  <a:rPr lang="en-US" sz="2800" dirty="0" smtClean="0"/>
                  <a:t>from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mailboxes</a:t>
                </a:r>
                <a:r>
                  <a:rPr lang="en-US" sz="2800" dirty="0"/>
                  <a:t>, or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ports</a:t>
                </a:r>
                <a:r>
                  <a:rPr lang="en-US" sz="2800" dirty="0" smtClean="0"/>
                  <a:t>, having a </a:t>
                </a:r>
                <a:r>
                  <a:rPr lang="en-US" sz="2800" dirty="0"/>
                  <a:t>unique identification. </a:t>
                </a:r>
                <a:endParaRPr lang="en-US" sz="2800" dirty="0" smtClean="0"/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send(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 smtClean="0"/>
                  <a:t>, message)</a:t>
                </a:r>
                <a:r>
                  <a:rPr lang="en-US" sz="2800" dirty="0" smtClean="0"/>
                  <a:t>:  Send </a:t>
                </a:r>
                <a:r>
                  <a:rPr lang="en-US" sz="2800" dirty="0"/>
                  <a:t>a message to mailbox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receive(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 smtClean="0"/>
                  <a:t>, message)</a:t>
                </a:r>
                <a:r>
                  <a:rPr lang="en-US" sz="2800" dirty="0" smtClean="0"/>
                  <a:t>: Receive </a:t>
                </a:r>
                <a:r>
                  <a:rPr lang="en-US" sz="2800" dirty="0"/>
                  <a:t>a message from mailbox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Processes </a:t>
                </a:r>
                <a:r>
                  <a:rPr lang="en-US" sz="2800" dirty="0"/>
                  <a:t>can communicate </a:t>
                </a:r>
                <a:r>
                  <a:rPr lang="en-US" sz="2800" dirty="0" smtClean="0"/>
                  <a:t>via few mailboxes. Few processes can share the same mailbox.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share </a:t>
                </a:r>
                <a:r>
                  <a:rPr lang="en-US" sz="2800" dirty="0"/>
                  <a:t>mailbox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sends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/>
                  <a:t>, while both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800" dirty="0" smtClean="0"/>
                  <a:t> receive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. Which will </a:t>
                </a:r>
                <a:r>
                  <a:rPr lang="en-US" sz="2800" dirty="0"/>
                  <a:t>receive the message sent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681655"/>
                <a:ext cx="8382000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08" r="-1527" b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8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42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887517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system </a:t>
            </a:r>
            <a:r>
              <a:rPr lang="en-US" sz="2800" dirty="0"/>
              <a:t>may define an algorithm for selecting which process will receive </a:t>
            </a:r>
            <a:r>
              <a:rPr lang="en-US" sz="2800" dirty="0" smtClean="0"/>
              <a:t>the message (e.g. </a:t>
            </a:r>
            <a:r>
              <a:rPr lang="en-US" sz="2800" b="1" dirty="0"/>
              <a:t>round </a:t>
            </a:r>
            <a:r>
              <a:rPr lang="en-US" sz="2800" b="1" dirty="0" smtClean="0"/>
              <a:t>robin</a:t>
            </a:r>
            <a:r>
              <a:rPr lang="en-US" sz="2800" dirty="0" smtClean="0"/>
              <a:t>).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mailbox may be owned </a:t>
            </a:r>
            <a:r>
              <a:rPr lang="en-US" sz="2800" dirty="0" smtClean="0"/>
              <a:t>by </a:t>
            </a:r>
            <a:r>
              <a:rPr lang="en-US" sz="2800" b="1" dirty="0" smtClean="0"/>
              <a:t>process</a:t>
            </a:r>
            <a:r>
              <a:rPr lang="en-US" sz="2800" dirty="0" smtClean="0"/>
              <a:t>, a part </a:t>
            </a:r>
            <a:r>
              <a:rPr lang="en-US" sz="2800" dirty="0"/>
              <a:t>of </a:t>
            </a:r>
            <a:r>
              <a:rPr lang="en-US" sz="2800" dirty="0" smtClean="0"/>
              <a:t>its address space. Termination </a:t>
            </a:r>
            <a:r>
              <a:rPr lang="en-US" sz="2800" dirty="0"/>
              <a:t>disappears </a:t>
            </a:r>
            <a:r>
              <a:rPr lang="en-US" sz="2800" dirty="0" smtClean="0"/>
              <a:t>the mailbox.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owner can</a:t>
            </a:r>
            <a:r>
              <a:rPr lang="en-US" sz="2800" dirty="0"/>
              <a:t> </a:t>
            </a:r>
            <a:r>
              <a:rPr lang="en-US" sz="2800" dirty="0" smtClean="0"/>
              <a:t>only </a:t>
            </a:r>
            <a:r>
              <a:rPr lang="en-US" sz="2800" b="1" dirty="0"/>
              <a:t>receive</a:t>
            </a:r>
            <a:r>
              <a:rPr lang="en-US" sz="2800" dirty="0"/>
              <a:t> </a:t>
            </a:r>
            <a:r>
              <a:rPr lang="en-US" sz="2800" dirty="0" smtClean="0"/>
              <a:t>through it, while a user can only </a:t>
            </a:r>
            <a:r>
              <a:rPr lang="en-US" sz="2800" b="1" dirty="0" smtClean="0"/>
              <a:t>send</a:t>
            </a:r>
            <a:r>
              <a:rPr lang="en-US" sz="2800" dirty="0" smtClean="0"/>
              <a:t> to it.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owned by OS, it provides </a:t>
            </a:r>
            <a:r>
              <a:rPr lang="en-US" sz="2800" b="1" dirty="0" smtClean="0"/>
              <a:t>create</a:t>
            </a:r>
            <a:r>
              <a:rPr lang="en-US" sz="2800" dirty="0" smtClean="0"/>
              <a:t> and </a:t>
            </a:r>
            <a:r>
              <a:rPr lang="en-US" sz="2800" b="1" dirty="0" smtClean="0"/>
              <a:t>delete </a:t>
            </a:r>
            <a:r>
              <a:rPr lang="en-US" sz="2800" dirty="0" smtClean="0"/>
              <a:t>functions. The </a:t>
            </a:r>
            <a:r>
              <a:rPr lang="en-US" sz="2800" dirty="0"/>
              <a:t>creator </a:t>
            </a:r>
            <a:r>
              <a:rPr lang="en-US" sz="2800" dirty="0" smtClean="0"/>
              <a:t>process is </a:t>
            </a:r>
            <a:r>
              <a:rPr lang="en-US" sz="2800" dirty="0"/>
              <a:t>the mailbox’s </a:t>
            </a:r>
            <a:r>
              <a:rPr lang="en-US" sz="2800" dirty="0" smtClean="0"/>
              <a:t>owner.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Ownership </a:t>
            </a:r>
            <a:r>
              <a:rPr lang="en-US" sz="2800" dirty="0"/>
              <a:t>may be passed to other </a:t>
            </a:r>
            <a:r>
              <a:rPr lang="en-US" sz="2800" dirty="0" smtClean="0"/>
              <a:t>processes</a:t>
            </a:r>
            <a:r>
              <a:rPr lang="en-US" sz="2800" dirty="0"/>
              <a:t> </a:t>
            </a:r>
            <a:r>
              <a:rPr lang="en-US" sz="2800" dirty="0" smtClean="0"/>
              <a:t>by appropriate system call.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1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Synchronization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43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Message </a:t>
            </a:r>
            <a:r>
              <a:rPr lang="en-US" sz="2800" dirty="0"/>
              <a:t>passing may be either </a:t>
            </a:r>
            <a:r>
              <a:rPr lang="en-US" sz="2800" b="1" dirty="0">
                <a:solidFill>
                  <a:srgbClr val="0000FF"/>
                </a:solidFill>
              </a:rPr>
              <a:t>blocking</a:t>
            </a:r>
            <a:r>
              <a:rPr lang="en-US" sz="2800" b="1" dirty="0"/>
              <a:t> </a:t>
            </a:r>
            <a:r>
              <a:rPr lang="en-US" sz="2800" dirty="0"/>
              <a:t>or </a:t>
            </a:r>
            <a:r>
              <a:rPr lang="en-US" sz="2800" b="1" dirty="0" smtClean="0">
                <a:solidFill>
                  <a:srgbClr val="0000FF"/>
                </a:solidFill>
              </a:rPr>
              <a:t>non-blocking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Blocking </a:t>
            </a:r>
            <a:r>
              <a:rPr lang="en-US" sz="2800" b="1" dirty="0"/>
              <a:t>send</a:t>
            </a:r>
            <a:r>
              <a:rPr lang="en-US" sz="2800" dirty="0"/>
              <a:t>. </a:t>
            </a:r>
            <a:r>
              <a:rPr lang="en-US" sz="2800" dirty="0" smtClean="0"/>
              <a:t>Sending </a:t>
            </a:r>
            <a:r>
              <a:rPr lang="en-US" sz="2800" dirty="0"/>
              <a:t>process is blocked until the message </a:t>
            </a:r>
            <a:r>
              <a:rPr lang="en-US" sz="2800" dirty="0" smtClean="0"/>
              <a:t>is received </a:t>
            </a:r>
            <a:r>
              <a:rPr lang="en-US" sz="2800" dirty="0"/>
              <a:t>by </a:t>
            </a:r>
            <a:r>
              <a:rPr lang="en-US" sz="2800" dirty="0" smtClean="0"/>
              <a:t>a process </a:t>
            </a:r>
            <a:r>
              <a:rPr lang="en-US" sz="2800" dirty="0"/>
              <a:t>or by the mailbox.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Non-blocking </a:t>
            </a:r>
            <a:r>
              <a:rPr lang="en-US" sz="2800" b="1" dirty="0"/>
              <a:t>send</a:t>
            </a:r>
            <a:r>
              <a:rPr lang="en-US" sz="2800" dirty="0"/>
              <a:t>. The sending process sends the message and </a:t>
            </a:r>
            <a:r>
              <a:rPr lang="en-US" sz="2800" dirty="0" smtClean="0"/>
              <a:t>resumes operation</a:t>
            </a:r>
            <a:r>
              <a:rPr lang="en-US" sz="2800" dirty="0"/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Blocking </a:t>
            </a:r>
            <a:r>
              <a:rPr lang="en-US" sz="2800" b="1" dirty="0"/>
              <a:t>receive</a:t>
            </a:r>
            <a:r>
              <a:rPr lang="en-US" sz="2800" dirty="0"/>
              <a:t>. The receiver blocks until a message is available.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Non-blocking </a:t>
            </a:r>
            <a:r>
              <a:rPr lang="en-US" sz="2800" b="1" dirty="0"/>
              <a:t>receive</a:t>
            </a:r>
            <a:r>
              <a:rPr lang="en-US" sz="2800" dirty="0"/>
              <a:t>. The receiver retrieves either a valid message or </a:t>
            </a:r>
            <a:r>
              <a:rPr lang="en-US" sz="2800" dirty="0" smtClean="0"/>
              <a:t>a null.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79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44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6746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solution to the </a:t>
            </a:r>
            <a:r>
              <a:rPr lang="en-US" sz="2800" b="1" dirty="0">
                <a:solidFill>
                  <a:srgbClr val="0000FF"/>
                </a:solidFill>
              </a:rPr>
              <a:t>producer–consumer</a:t>
            </a:r>
            <a:r>
              <a:rPr lang="en-US" sz="2800" dirty="0"/>
              <a:t> </a:t>
            </a:r>
            <a:r>
              <a:rPr lang="en-US" sz="2800" dirty="0" smtClean="0"/>
              <a:t>problem becomes </a:t>
            </a:r>
            <a:r>
              <a:rPr lang="en-US" sz="2800" dirty="0"/>
              <a:t>trivial </a:t>
            </a:r>
            <a:r>
              <a:rPr lang="en-US" sz="2800" dirty="0" smtClean="0"/>
              <a:t>by </a:t>
            </a:r>
            <a:r>
              <a:rPr lang="en-US" sz="2800" b="1" dirty="0" smtClean="0"/>
              <a:t>blocking </a:t>
            </a:r>
            <a:r>
              <a:rPr lang="en-US" sz="2800" b="1" dirty="0"/>
              <a:t>send()</a:t>
            </a:r>
            <a:r>
              <a:rPr lang="en-US" sz="2800" dirty="0"/>
              <a:t> and </a:t>
            </a:r>
            <a:r>
              <a:rPr lang="en-US" sz="2800" b="1" dirty="0"/>
              <a:t>receive</a:t>
            </a:r>
            <a:r>
              <a:rPr lang="en-US" sz="2800" b="1" dirty="0" smtClean="0"/>
              <a:t>()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53431" y="1808820"/>
            <a:ext cx="7667625" cy="2250250"/>
            <a:chOff x="738188" y="1808820"/>
            <a:chExt cx="7667625" cy="2250250"/>
          </a:xfrm>
        </p:grpSpPr>
        <p:grpSp>
          <p:nvGrpSpPr>
            <p:cNvPr id="2" name="Group 1"/>
            <p:cNvGrpSpPr/>
            <p:nvPr/>
          </p:nvGrpSpPr>
          <p:grpSpPr>
            <a:xfrm>
              <a:off x="738188" y="1808820"/>
              <a:ext cx="7667625" cy="2228634"/>
              <a:chOff x="738188" y="2138580"/>
              <a:chExt cx="7667625" cy="22286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188" y="2471955"/>
                <a:ext cx="7667625" cy="1895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30" y="2138580"/>
                <a:ext cx="38385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38188" y="1808820"/>
              <a:ext cx="7667625" cy="225025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1570" y="4059070"/>
            <a:ext cx="7704243" cy="2281470"/>
            <a:chOff x="701570" y="4059070"/>
            <a:chExt cx="7704243" cy="2281470"/>
          </a:xfrm>
        </p:grpSpPr>
        <p:grpSp>
          <p:nvGrpSpPr>
            <p:cNvPr id="7" name="Group 6"/>
            <p:cNvGrpSpPr/>
            <p:nvPr/>
          </p:nvGrpSpPr>
          <p:grpSpPr>
            <a:xfrm>
              <a:off x="701570" y="4059070"/>
              <a:ext cx="7704243" cy="2281470"/>
              <a:chOff x="701570" y="4059070"/>
              <a:chExt cx="7704243" cy="228147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188" y="4464115"/>
                <a:ext cx="7667625" cy="187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570" y="4059070"/>
                <a:ext cx="4058347" cy="399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38188" y="4059070"/>
              <a:ext cx="7667625" cy="225025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81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Buffering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45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1074506"/>
            <a:ext cx="838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Messages </a:t>
            </a:r>
            <a:r>
              <a:rPr lang="en-US" sz="2800" dirty="0"/>
              <a:t>exchanged </a:t>
            </a:r>
            <a:r>
              <a:rPr lang="en-US" sz="2800" dirty="0" smtClean="0"/>
              <a:t>reside </a:t>
            </a:r>
            <a:r>
              <a:rPr lang="en-US" sz="2800" dirty="0"/>
              <a:t>in a temporary </a:t>
            </a:r>
            <a:r>
              <a:rPr lang="en-US" sz="2800" dirty="0" smtClean="0"/>
              <a:t>queue, implemented </a:t>
            </a:r>
            <a:r>
              <a:rPr lang="en-US" sz="2800" dirty="0"/>
              <a:t>in three ways</a:t>
            </a:r>
            <a:r>
              <a:rPr lang="en-US" sz="2800" dirty="0" smtClean="0"/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Zero capacity</a:t>
            </a:r>
            <a:r>
              <a:rPr lang="en-US" sz="2800" dirty="0"/>
              <a:t>. </a:t>
            </a:r>
            <a:r>
              <a:rPr lang="en-US" sz="2800" dirty="0" smtClean="0"/>
              <a:t>The </a:t>
            </a:r>
            <a:r>
              <a:rPr lang="en-US" sz="2800" dirty="0"/>
              <a:t>sender must </a:t>
            </a:r>
            <a:r>
              <a:rPr lang="en-US" sz="2800" dirty="0" smtClean="0"/>
              <a:t>block until </a:t>
            </a:r>
            <a:r>
              <a:rPr lang="en-US" sz="2800" dirty="0"/>
              <a:t>the recipient receives the message.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Bounded </a:t>
            </a:r>
            <a:r>
              <a:rPr lang="en-US" sz="2800" b="1" dirty="0"/>
              <a:t>capacity</a:t>
            </a:r>
            <a:r>
              <a:rPr lang="en-US" sz="2800" dirty="0"/>
              <a:t>. </a:t>
            </a:r>
            <a:r>
              <a:rPr lang="en-US" sz="2800" dirty="0" smtClean="0"/>
              <a:t>If </a:t>
            </a:r>
            <a:r>
              <a:rPr lang="en-US" sz="2800" dirty="0"/>
              <a:t>the link is full, the </a:t>
            </a:r>
            <a:r>
              <a:rPr lang="en-US" sz="2800" dirty="0" smtClean="0"/>
              <a:t>sender must </a:t>
            </a:r>
            <a:r>
              <a:rPr lang="en-US" sz="2800" dirty="0"/>
              <a:t>block until space is available in the queue.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Unbounded </a:t>
            </a:r>
            <a:r>
              <a:rPr lang="en-US" sz="2800" b="1" dirty="0"/>
              <a:t>capacity</a:t>
            </a:r>
            <a:r>
              <a:rPr lang="en-US" sz="2800" dirty="0"/>
              <a:t>. </a:t>
            </a:r>
            <a:r>
              <a:rPr lang="en-US" sz="2800" dirty="0" smtClean="0"/>
              <a:t>The </a:t>
            </a:r>
            <a:r>
              <a:rPr lang="en-US" sz="2800" dirty="0"/>
              <a:t>sender never </a:t>
            </a:r>
            <a:r>
              <a:rPr lang="en-US" sz="2800" dirty="0" smtClean="0"/>
              <a:t>blocks.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zero-capacity is a </a:t>
            </a:r>
            <a:r>
              <a:rPr lang="en-US" sz="2800" dirty="0"/>
              <a:t>message system with </a:t>
            </a:r>
            <a:r>
              <a:rPr lang="en-US" sz="2800" dirty="0" smtClean="0"/>
              <a:t>no buffering.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others are systems </a:t>
            </a:r>
            <a:r>
              <a:rPr lang="en-US" sz="2800" dirty="0"/>
              <a:t>with automatic buffering.</a:t>
            </a:r>
          </a:p>
        </p:txBody>
      </p:sp>
    </p:spTree>
    <p:extLst>
      <p:ext uri="{BB962C8B-B14F-4D97-AF65-F5344CB8AC3E}">
        <p14:creationId xmlns:p14="http://schemas.microsoft.com/office/powerpoint/2010/main" val="34555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46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1074506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Pipe </a:t>
            </a:r>
            <a:r>
              <a:rPr lang="en-US" sz="2800" dirty="0" smtClean="0"/>
              <a:t>allows </a:t>
            </a:r>
            <a:r>
              <a:rPr lang="en-US" sz="2800" dirty="0"/>
              <a:t>two processes to communicate. </a:t>
            </a:r>
            <a:r>
              <a:rPr lang="en-US" sz="2800" dirty="0" smtClean="0"/>
              <a:t>Four issues must </a:t>
            </a:r>
            <a:r>
              <a:rPr lang="en-US" sz="2800" dirty="0"/>
              <a:t>be considered: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Bidirectional</a:t>
            </a:r>
            <a:r>
              <a:rPr lang="en-US" sz="2800" dirty="0" smtClean="0"/>
              <a:t> or </a:t>
            </a:r>
            <a:r>
              <a:rPr lang="en-US" sz="2800" b="1" dirty="0"/>
              <a:t>unidirectional</a:t>
            </a:r>
            <a:r>
              <a:rPr lang="en-US" sz="2800" dirty="0"/>
              <a:t> </a:t>
            </a:r>
            <a:r>
              <a:rPr lang="en-US" sz="2800" dirty="0" smtClean="0"/>
              <a:t>communication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If bidirectional, </a:t>
            </a:r>
            <a:r>
              <a:rPr lang="en-US" sz="2800" dirty="0"/>
              <a:t>is it </a:t>
            </a:r>
            <a:r>
              <a:rPr lang="en-US" sz="2800" b="1" dirty="0"/>
              <a:t>half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b="1" dirty="0"/>
              <a:t>full </a:t>
            </a:r>
            <a:r>
              <a:rPr lang="en-US" sz="2800" b="1" dirty="0" smtClean="0"/>
              <a:t>duplex</a:t>
            </a:r>
            <a:r>
              <a:rPr lang="en-US" sz="2800" dirty="0" smtClean="0"/>
              <a:t>?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Must </a:t>
            </a:r>
            <a:r>
              <a:rPr lang="en-US" sz="2800" dirty="0"/>
              <a:t>a </a:t>
            </a:r>
            <a:r>
              <a:rPr lang="en-US" sz="2800" b="1" dirty="0" smtClean="0"/>
              <a:t>parent–child</a:t>
            </a:r>
            <a:r>
              <a:rPr lang="en-US" sz="2800" dirty="0" smtClean="0"/>
              <a:t> relationship </a:t>
            </a:r>
            <a:r>
              <a:rPr lang="en-US" sz="2800" dirty="0"/>
              <a:t>exist between the </a:t>
            </a:r>
            <a:r>
              <a:rPr lang="en-US" sz="2800" dirty="0" smtClean="0"/>
              <a:t>communicating processes</a:t>
            </a:r>
            <a:r>
              <a:rPr lang="en-US" sz="2800" dirty="0"/>
              <a:t>?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Can </a:t>
            </a:r>
            <a:r>
              <a:rPr lang="en-US" sz="2800" dirty="0"/>
              <a:t>the pipes communicate over a network, or </a:t>
            </a:r>
            <a:r>
              <a:rPr lang="en-US" sz="2800" dirty="0" smtClean="0"/>
              <a:t>just </a:t>
            </a:r>
            <a:r>
              <a:rPr lang="en-US" sz="2800" dirty="0"/>
              <a:t>on the same machine?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Ordinary </a:t>
            </a:r>
            <a:r>
              <a:rPr lang="en-US" sz="2800" b="1" dirty="0"/>
              <a:t>pipes </a:t>
            </a:r>
            <a:r>
              <a:rPr lang="en-US" sz="2800" dirty="0" smtClean="0"/>
              <a:t>are</a:t>
            </a:r>
            <a:r>
              <a:rPr lang="en-US" sz="2800" b="1" dirty="0" smtClean="0"/>
              <a:t> unidirectional, </a:t>
            </a:r>
            <a:r>
              <a:rPr lang="en-US" sz="2800" dirty="0" smtClean="0"/>
              <a:t>allowing processes </a:t>
            </a:r>
            <a:r>
              <a:rPr lang="en-US" sz="2800" dirty="0"/>
              <a:t>to communicate in standard </a:t>
            </a:r>
            <a:r>
              <a:rPr lang="en-US" sz="2800" b="1" dirty="0" smtClean="0"/>
              <a:t>producer–consumer</a:t>
            </a:r>
            <a:r>
              <a:rPr lang="en-US" sz="2800" dirty="0" smtClean="0"/>
              <a:t> fashion.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6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47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72666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producer writes to </a:t>
            </a:r>
            <a:r>
              <a:rPr lang="en-US" sz="2800" dirty="0" smtClean="0"/>
              <a:t>the </a:t>
            </a:r>
            <a:r>
              <a:rPr lang="en-US" sz="2800" b="1" dirty="0" smtClean="0"/>
              <a:t>write-end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the consumer reads </a:t>
            </a:r>
            <a:r>
              <a:rPr lang="en-US" sz="2800" dirty="0" smtClean="0"/>
              <a:t>the </a:t>
            </a:r>
            <a:r>
              <a:rPr lang="en-US" sz="2800" b="1" dirty="0" smtClean="0"/>
              <a:t>read-end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two-way communication, </a:t>
            </a:r>
            <a:r>
              <a:rPr lang="en-US" sz="2800" dirty="0"/>
              <a:t>two pipes must be used, with each pipe </a:t>
            </a:r>
            <a:r>
              <a:rPr lang="en-US" sz="2800" dirty="0" smtClean="0"/>
              <a:t>sending data </a:t>
            </a:r>
            <a:r>
              <a:rPr lang="en-US" sz="2800" dirty="0"/>
              <a:t>in a different </a:t>
            </a:r>
            <a:r>
              <a:rPr lang="en-US" sz="2800" dirty="0" smtClean="0"/>
              <a:t>direction.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UNIX </a:t>
            </a:r>
            <a:r>
              <a:rPr lang="en-US" sz="2800" dirty="0"/>
              <a:t>ordinary pipes are constructed using the </a:t>
            </a:r>
            <a:r>
              <a:rPr lang="en-US" sz="2800" dirty="0" smtClean="0"/>
              <a:t>function </a:t>
            </a:r>
            <a:r>
              <a:rPr lang="en-US" sz="2800" b="1" dirty="0" smtClean="0"/>
              <a:t>pipe(int </a:t>
            </a:r>
            <a:r>
              <a:rPr lang="en-US" sz="2800" b="1" dirty="0"/>
              <a:t>fd</a:t>
            </a:r>
            <a:r>
              <a:rPr lang="en-US" sz="2800" b="1" dirty="0" smtClean="0"/>
              <a:t>[])</a:t>
            </a:r>
            <a:r>
              <a:rPr lang="en-US" sz="2800" dirty="0" smtClean="0"/>
              <a:t>,</a:t>
            </a:r>
            <a:r>
              <a:rPr lang="en-US" sz="2800" b="1" dirty="0"/>
              <a:t> </a:t>
            </a:r>
            <a:r>
              <a:rPr lang="en-US" sz="2800" dirty="0" smtClean="0"/>
              <a:t>creating </a:t>
            </a:r>
            <a:r>
              <a:rPr lang="en-US" sz="2800" dirty="0"/>
              <a:t>a pipe </a:t>
            </a:r>
            <a:r>
              <a:rPr lang="en-US" sz="2800" dirty="0" smtClean="0"/>
              <a:t>accessed through </a:t>
            </a:r>
            <a:r>
              <a:rPr lang="en-US" sz="2800" b="1" dirty="0" smtClean="0"/>
              <a:t>file descriptors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UNIX </a:t>
            </a:r>
            <a:r>
              <a:rPr lang="en-US" sz="2800" dirty="0"/>
              <a:t>treats a pipe as a special type of </a:t>
            </a:r>
            <a:r>
              <a:rPr lang="en-US" sz="2800" dirty="0" smtClean="0"/>
              <a:t>file, accessed using ordinary </a:t>
            </a:r>
            <a:r>
              <a:rPr lang="en-US" sz="2800" b="1" dirty="0"/>
              <a:t>read() </a:t>
            </a:r>
            <a:r>
              <a:rPr lang="en-US" sz="2800" dirty="0"/>
              <a:t>and </a:t>
            </a:r>
            <a:r>
              <a:rPr lang="en-US" sz="2800" b="1" dirty="0"/>
              <a:t>write() </a:t>
            </a:r>
            <a:r>
              <a:rPr lang="en-US" sz="2800" dirty="0"/>
              <a:t>system calls.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An ordinary pipe cannot be accessed from outside the process that </a:t>
            </a:r>
            <a:r>
              <a:rPr lang="en-US" sz="2800" dirty="0" smtClean="0"/>
              <a:t>created it.</a:t>
            </a:r>
          </a:p>
        </p:txBody>
      </p:sp>
    </p:spTree>
    <p:extLst>
      <p:ext uri="{BB962C8B-B14F-4D97-AF65-F5344CB8AC3E}">
        <p14:creationId xmlns:p14="http://schemas.microsoft.com/office/powerpoint/2010/main" val="16849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48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72533" y="69414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parent creates </a:t>
            </a:r>
            <a:r>
              <a:rPr lang="en-US" sz="2800" dirty="0"/>
              <a:t>a pipe and uses it to communicate </a:t>
            </a:r>
            <a:r>
              <a:rPr lang="en-US" sz="2800" dirty="0" smtClean="0"/>
              <a:t>with a </a:t>
            </a:r>
            <a:r>
              <a:rPr lang="en-US" sz="2800" dirty="0"/>
              <a:t>child </a:t>
            </a:r>
            <a:r>
              <a:rPr lang="en-US" sz="2800" dirty="0" smtClean="0"/>
              <a:t>that </a:t>
            </a:r>
            <a:r>
              <a:rPr lang="en-US" sz="2800" dirty="0"/>
              <a:t>it creates via </a:t>
            </a:r>
            <a:r>
              <a:rPr lang="en-US" sz="2800" b="1" dirty="0"/>
              <a:t>fork</a:t>
            </a:r>
            <a:r>
              <a:rPr lang="en-US" sz="2800" b="1" dirty="0" smtClean="0"/>
              <a:t>()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</a:t>
            </a:r>
            <a:r>
              <a:rPr lang="en-US" sz="2800" dirty="0"/>
              <a:t>a pipe is a special type of </a:t>
            </a:r>
            <a:r>
              <a:rPr lang="en-US" sz="2800" dirty="0" smtClean="0"/>
              <a:t>file, the </a:t>
            </a:r>
            <a:r>
              <a:rPr lang="en-US" sz="2800" dirty="0"/>
              <a:t>child inherits the pipe from its parent process. </a:t>
            </a:r>
            <a:endParaRPr lang="en-US" sz="2800" dirty="0" smtClean="0"/>
          </a:p>
        </p:txBody>
      </p:sp>
      <p:grpSp>
        <p:nvGrpSpPr>
          <p:cNvPr id="2049" name="Group 2048"/>
          <p:cNvGrpSpPr/>
          <p:nvPr/>
        </p:nvGrpSpPr>
        <p:grpSpPr>
          <a:xfrm>
            <a:off x="372534" y="2872482"/>
            <a:ext cx="8382000" cy="3149968"/>
            <a:chOff x="372534" y="2872482"/>
            <a:chExt cx="8382000" cy="3149968"/>
          </a:xfrm>
        </p:grpSpPr>
        <p:sp>
          <p:nvSpPr>
            <p:cNvPr id="33" name="TextBox 32"/>
            <p:cNvSpPr txBox="1"/>
            <p:nvPr/>
          </p:nvSpPr>
          <p:spPr>
            <a:xfrm>
              <a:off x="914476" y="5499230"/>
              <a:ext cx="73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File descriptors for </a:t>
              </a:r>
              <a:r>
                <a:rPr lang="en-US" sz="2800" b="1" dirty="0" smtClean="0"/>
                <a:t>half-duplex pipe</a:t>
              </a:r>
              <a:r>
                <a:rPr lang="en-US" sz="2800" b="1" dirty="0"/>
                <a:t>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34" y="2872482"/>
              <a:ext cx="8382000" cy="249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66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42975" y="946550"/>
            <a:ext cx="7258050" cy="5002730"/>
            <a:chOff x="942975" y="676520"/>
            <a:chExt cx="7258050" cy="50027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5" y="676520"/>
              <a:ext cx="725805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15" y="2890580"/>
              <a:ext cx="5762625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0100"/>
              <a:ext cx="461962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166955" y="208903"/>
            <a:ext cx="3899055" cy="1329887"/>
            <a:chOff x="2951820" y="4419110"/>
            <a:chExt cx="5625625" cy="184520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621" y="4567677"/>
              <a:ext cx="5336809" cy="156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51820" y="4419110"/>
              <a:ext cx="5625625" cy="184520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4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5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Few processes </a:t>
                </a:r>
                <a:r>
                  <a:rPr lang="en-US" sz="2800" dirty="0"/>
                  <a:t>may be associated with the same </a:t>
                </a:r>
                <a:r>
                  <a:rPr lang="en-US" sz="2800" dirty="0" smtClean="0"/>
                  <a:t>program.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They are </a:t>
                </a:r>
                <a:r>
                  <a:rPr lang="en-US" sz="2800" dirty="0"/>
                  <a:t>nevertheless considered </a:t>
                </a:r>
                <a:r>
                  <a:rPr lang="en-US" sz="2800" dirty="0" smtClean="0"/>
                  <a:t>separate </a:t>
                </a:r>
                <a:r>
                  <a:rPr lang="en-US" sz="2800" dirty="0"/>
                  <a:t>execution </a:t>
                </a:r>
                <a:r>
                  <a:rPr lang="en-US" sz="2800" dirty="0" smtClean="0"/>
                  <a:t>sequences.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Examples</a:t>
                </a:r>
                <a:r>
                  <a:rPr lang="en-US" sz="2800" dirty="0" smtClean="0"/>
                  <a:t>: running </a:t>
                </a:r>
                <a:r>
                  <a:rPr lang="en-US" sz="2800" dirty="0"/>
                  <a:t>different copies of the mail </a:t>
                </a:r>
                <a:r>
                  <a:rPr lang="en-US" sz="2800" dirty="0" smtClean="0"/>
                  <a:t>program by different users.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user invokes </a:t>
                </a:r>
                <a:r>
                  <a:rPr lang="en-US" sz="2800" dirty="0"/>
                  <a:t>many copies of </a:t>
                </a:r>
                <a:r>
                  <a:rPr lang="en-US" sz="2800" dirty="0" smtClean="0"/>
                  <a:t>web </a:t>
                </a:r>
                <a:r>
                  <a:rPr lang="en-US" sz="2800" dirty="0"/>
                  <a:t>browser </a:t>
                </a:r>
                <a:r>
                  <a:rPr lang="en-US" sz="2800" dirty="0" smtClean="0"/>
                  <a:t>program.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Although </a:t>
                </a:r>
                <a:r>
                  <a:rPr lang="en-US" sz="2800" dirty="0"/>
                  <a:t>the text sections are equivalent, the data, </a:t>
                </a:r>
                <a:r>
                  <a:rPr lang="en-US" sz="2800" dirty="0" smtClean="0"/>
                  <a:t>heap, and </a:t>
                </a:r>
                <a:r>
                  <a:rPr lang="en-US" sz="2800" dirty="0"/>
                  <a:t>stack sections </a:t>
                </a:r>
                <a:r>
                  <a:rPr lang="en-US" sz="2800" dirty="0" smtClean="0"/>
                  <a:t>are different.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97" r="-1527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" y="1178750"/>
            <a:ext cx="8211593" cy="46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31840" y="3495360"/>
            <a:ext cx="1051332" cy="461665"/>
            <a:chOff x="3131840" y="3495360"/>
            <a:chExt cx="105133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913142" y="3495360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3131840" y="3610776"/>
              <a:ext cx="781302" cy="1154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758574" y="4419110"/>
            <a:ext cx="1051332" cy="461665"/>
            <a:chOff x="3131840" y="3495360"/>
            <a:chExt cx="1051332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913142" y="3495360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3131840" y="3610776"/>
              <a:ext cx="781302" cy="1154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9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99330"/>
            <a:ext cx="2895600" cy="365125"/>
          </a:xfrm>
        </p:spPr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8445" y="638690"/>
            <a:ext cx="7478970" cy="5038725"/>
            <a:chOff x="504825" y="909638"/>
            <a:chExt cx="8134350" cy="50387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909638"/>
              <a:ext cx="8134350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130" y="3856425"/>
              <a:ext cx="904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408360" y="4731010"/>
            <a:ext cx="3899055" cy="1329887"/>
            <a:chOff x="2951820" y="4419110"/>
            <a:chExt cx="5625625" cy="18452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621" y="4567677"/>
              <a:ext cx="5336809" cy="156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951820" y="4419110"/>
              <a:ext cx="5625625" cy="184520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52</a:t>
            </a:fld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996400"/>
                <a:ext cx="83820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Pipes </a:t>
                </a:r>
                <a:r>
                  <a:rPr lang="en-US" sz="2800" dirty="0"/>
                  <a:t>are used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the UNIX command-line </a:t>
                </a:r>
                <a:r>
                  <a:rPr lang="en-US" sz="2800" dirty="0" smtClean="0"/>
                  <a:t>when </a:t>
                </a:r>
                <a:r>
                  <a:rPr lang="en-US" sz="2800" dirty="0"/>
                  <a:t>the output of one command serves as input to </a:t>
                </a:r>
                <a:r>
                  <a:rPr lang="en-US" sz="2800" dirty="0" smtClean="0"/>
                  <a:t>another.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b="1" dirty="0" smtClean="0"/>
                  <a:t>ls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command produces a directory </a:t>
                </a:r>
                <a:r>
                  <a:rPr lang="en-US" sz="2800" dirty="0" smtClean="0"/>
                  <a:t>listing, which may </a:t>
                </a:r>
                <a:r>
                  <a:rPr lang="en-US" sz="2800" dirty="0"/>
                  <a:t>scroll through several screens. </a:t>
                </a:r>
                <a:r>
                  <a:rPr lang="en-US" sz="2800" dirty="0" smtClean="0"/>
                  <a:t>The command </a:t>
                </a:r>
                <a:r>
                  <a:rPr lang="en-US" sz="2800" b="1" dirty="0"/>
                  <a:t>more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displays </a:t>
                </a:r>
                <a:r>
                  <a:rPr lang="en-US" sz="2800" dirty="0"/>
                  <a:t>only one screen of output </a:t>
                </a:r>
                <a:r>
                  <a:rPr lang="en-US" sz="2800" dirty="0" smtClean="0"/>
                  <a:t>at a time.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Setting </a:t>
                </a:r>
                <a:r>
                  <a:rPr lang="en-US" sz="2800" dirty="0"/>
                  <a:t>up a pipe between the </a:t>
                </a:r>
                <a:r>
                  <a:rPr lang="en-US" sz="2800" b="1" dirty="0"/>
                  <a:t>ls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more</a:t>
                </a:r>
                <a:r>
                  <a:rPr lang="en-US" sz="2800" dirty="0"/>
                  <a:t> commands </a:t>
                </a:r>
                <a:r>
                  <a:rPr lang="en-US" sz="2800" dirty="0" smtClean="0"/>
                  <a:t>delivers the </a:t>
                </a:r>
                <a:r>
                  <a:rPr lang="en-US" sz="2800" dirty="0"/>
                  <a:t>output of </a:t>
                </a:r>
                <a:r>
                  <a:rPr lang="en-US" sz="2800" b="1" dirty="0"/>
                  <a:t>ls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to the </a:t>
                </a:r>
                <a:r>
                  <a:rPr lang="en-US" sz="2800" dirty="0"/>
                  <a:t>input </a:t>
                </a:r>
                <a:r>
                  <a:rPr lang="en-US" sz="2800" dirty="0" smtClean="0"/>
                  <a:t>to </a:t>
                </a:r>
                <a:r>
                  <a:rPr lang="en-US" sz="2800" b="1" dirty="0" smtClean="0"/>
                  <a:t>more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pipe </a:t>
                </a:r>
                <a:r>
                  <a:rPr lang="en-US" sz="2800" dirty="0" smtClean="0"/>
                  <a:t>is constructed using </a:t>
                </a:r>
                <a:r>
                  <a:rPr lang="en-US" sz="2800" dirty="0"/>
                  <a:t>the | character. </a:t>
                </a:r>
                <a:r>
                  <a:rPr lang="en-US" sz="2800" dirty="0" smtClean="0"/>
                  <a:t>The complete </a:t>
                </a:r>
                <a:r>
                  <a:rPr lang="en-US" sz="2800" dirty="0"/>
                  <a:t>command </a:t>
                </a:r>
                <a:r>
                  <a:rPr lang="en-US" sz="2800" dirty="0" smtClean="0"/>
                  <a:t>is </a:t>
                </a:r>
                <a:r>
                  <a:rPr lang="en-US" sz="2800" b="1" dirty="0" smtClean="0"/>
                  <a:t>ls </a:t>
                </a:r>
                <a:r>
                  <a:rPr lang="en-US" sz="2800" b="1" dirty="0"/>
                  <a:t>| </a:t>
                </a:r>
                <a:r>
                  <a:rPr lang="en-US" sz="2800" b="1" dirty="0" smtClean="0"/>
                  <a:t>more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the ls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producer, and the more command </a:t>
                </a:r>
                <a:r>
                  <a:rPr lang="en-US" sz="2800" dirty="0" smtClean="0"/>
                  <a:t>is the consumer.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996400"/>
                <a:ext cx="8382000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28" r="-152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1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 State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052145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may be in one of the </a:t>
            </a:r>
            <a:r>
              <a:rPr lang="en-US" sz="2800" dirty="0" smtClean="0"/>
              <a:t>following states</a:t>
            </a:r>
            <a:r>
              <a:rPr lang="en-US" sz="2800" dirty="0"/>
              <a:t>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New</a:t>
            </a:r>
            <a:r>
              <a:rPr lang="en-US" sz="2800" dirty="0"/>
              <a:t>. </a:t>
            </a:r>
            <a:r>
              <a:rPr lang="en-US" sz="2800" dirty="0" smtClean="0"/>
              <a:t>It is </a:t>
            </a:r>
            <a:r>
              <a:rPr lang="en-US" sz="2800" dirty="0"/>
              <a:t>being created.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Running</a:t>
            </a:r>
            <a:r>
              <a:rPr lang="en-US" sz="2800" dirty="0"/>
              <a:t>. Instructions are being executed.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Waiting</a:t>
            </a:r>
            <a:r>
              <a:rPr lang="en-US" sz="2800" dirty="0"/>
              <a:t>. The process is waiting for some event to occur </a:t>
            </a:r>
            <a:r>
              <a:rPr lang="en-US" sz="2800" dirty="0" smtClean="0"/>
              <a:t>(e.g., I/O completion </a:t>
            </a:r>
            <a:r>
              <a:rPr lang="en-US" sz="2800" dirty="0"/>
              <a:t>or reception of a signal).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Ready</a:t>
            </a:r>
            <a:r>
              <a:rPr lang="en-US" sz="2800" dirty="0"/>
              <a:t>. </a:t>
            </a:r>
            <a:r>
              <a:rPr lang="en-US" sz="2800" dirty="0" smtClean="0"/>
              <a:t>It is </a:t>
            </a:r>
            <a:r>
              <a:rPr lang="en-US" sz="2800" dirty="0"/>
              <a:t>waiting to be assigned to a processor.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Terminated</a:t>
            </a:r>
            <a:r>
              <a:rPr lang="en-US" sz="2800" dirty="0"/>
              <a:t>. </a:t>
            </a:r>
            <a:r>
              <a:rPr lang="en-US" sz="2800" dirty="0" smtClean="0"/>
              <a:t>It has </a:t>
            </a:r>
            <a:r>
              <a:rPr lang="en-US" sz="2800" dirty="0"/>
              <a:t>finished execution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Only </a:t>
            </a:r>
            <a:r>
              <a:rPr lang="en-US" sz="2800" dirty="0"/>
              <a:t>one process can be </a:t>
            </a:r>
            <a:r>
              <a:rPr lang="en-US" sz="2800" b="1" dirty="0"/>
              <a:t>running</a:t>
            </a:r>
            <a:r>
              <a:rPr lang="en-US" sz="2800" i="1" dirty="0"/>
              <a:t> </a:t>
            </a:r>
            <a:r>
              <a:rPr lang="en-US" sz="2800" dirty="0"/>
              <a:t>on any processor </a:t>
            </a:r>
            <a:r>
              <a:rPr lang="en-US" sz="2800" dirty="0" smtClean="0"/>
              <a:t>at any </a:t>
            </a:r>
            <a:r>
              <a:rPr lang="en-US" sz="2800" dirty="0"/>
              <a:t>instant. </a:t>
            </a:r>
            <a:r>
              <a:rPr lang="en-US" sz="2800" dirty="0" smtClean="0"/>
              <a:t>Many processes </a:t>
            </a:r>
            <a:r>
              <a:rPr lang="en-US" sz="2800" dirty="0"/>
              <a:t>may be </a:t>
            </a:r>
            <a:r>
              <a:rPr lang="en-US" sz="2800" b="1" dirty="0"/>
              <a:t>ready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waiting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6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2" y="1493785"/>
            <a:ext cx="8278475" cy="32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6755" y="5364215"/>
            <a:ext cx="441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Diagram of process state.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12022" y="1702340"/>
            <a:ext cx="1665185" cy="1594704"/>
            <a:chOff x="2312022" y="1702340"/>
            <a:chExt cx="1665185" cy="1594704"/>
          </a:xfrm>
        </p:grpSpPr>
        <p:sp>
          <p:nvSpPr>
            <p:cNvPr id="5" name="Oval 4"/>
            <p:cNvSpPr/>
            <p:nvPr/>
          </p:nvSpPr>
          <p:spPr>
            <a:xfrm>
              <a:off x="2312022" y="2553630"/>
              <a:ext cx="1665185" cy="743414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9191" y="1702340"/>
              <a:ext cx="1001949" cy="35019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31140" y="2553630"/>
            <a:ext cx="3037527" cy="1415256"/>
            <a:chOff x="3531140" y="2553630"/>
            <a:chExt cx="3037527" cy="1415256"/>
          </a:xfrm>
        </p:grpSpPr>
        <p:sp>
          <p:nvSpPr>
            <p:cNvPr id="9" name="Oval 8"/>
            <p:cNvSpPr/>
            <p:nvPr/>
          </p:nvSpPr>
          <p:spPr>
            <a:xfrm>
              <a:off x="4903482" y="2553630"/>
              <a:ext cx="1665185" cy="743414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1140" y="3618690"/>
              <a:ext cx="1984443" cy="35019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12655" y="1699098"/>
            <a:ext cx="1001949" cy="3501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00494" y="3787302"/>
            <a:ext cx="3750893" cy="924998"/>
            <a:chOff x="3700494" y="3787302"/>
            <a:chExt cx="3750893" cy="924998"/>
          </a:xfrm>
        </p:grpSpPr>
        <p:sp>
          <p:nvSpPr>
            <p:cNvPr id="8" name="Oval 7"/>
            <p:cNvSpPr/>
            <p:nvPr/>
          </p:nvSpPr>
          <p:spPr>
            <a:xfrm>
              <a:off x="3700494" y="3968886"/>
              <a:ext cx="1665185" cy="743414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87744" y="3787302"/>
              <a:ext cx="1763643" cy="35019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79829" y="3787302"/>
            <a:ext cx="2566486" cy="3501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40877" y="1558165"/>
            <a:ext cx="2606267" cy="743414"/>
            <a:chOff x="6040877" y="1558165"/>
            <a:chExt cx="2606267" cy="743414"/>
          </a:xfrm>
        </p:grpSpPr>
        <p:sp>
          <p:nvSpPr>
            <p:cNvPr id="10" name="Oval 9"/>
            <p:cNvSpPr/>
            <p:nvPr/>
          </p:nvSpPr>
          <p:spPr>
            <a:xfrm>
              <a:off x="6981959" y="1558165"/>
              <a:ext cx="1665185" cy="743414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40877" y="1682884"/>
              <a:ext cx="398835" cy="35019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6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 Control Block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20241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Process </a:t>
            </a:r>
            <a:r>
              <a:rPr lang="en-US" sz="2800" dirty="0"/>
              <a:t>is represented in </a:t>
            </a:r>
            <a:r>
              <a:rPr lang="en-US" sz="2800" dirty="0" smtClean="0"/>
              <a:t>a </a:t>
            </a:r>
            <a:r>
              <a:rPr lang="en-US" sz="2800" b="1" dirty="0"/>
              <a:t>process control </a:t>
            </a:r>
            <a:r>
              <a:rPr lang="en-US" sz="2800" b="1" dirty="0" smtClean="0"/>
              <a:t>block </a:t>
            </a:r>
            <a:r>
              <a:rPr lang="en-US" sz="2800" b="1" dirty="0" smtClean="0">
                <a:solidFill>
                  <a:srgbClr val="0000FF"/>
                </a:solidFill>
              </a:rPr>
              <a:t>(PCB)</a:t>
            </a:r>
            <a:r>
              <a:rPr lang="en-US" sz="28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Process state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Program counter (PC)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89" y="1872574"/>
            <a:ext cx="2503242" cy="40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6535" y="2978950"/>
            <a:ext cx="52655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CPU </a:t>
            </a:r>
            <a:r>
              <a:rPr lang="en-US" sz="2800" b="1" dirty="0">
                <a:solidFill>
                  <a:srgbClr val="0000FF"/>
                </a:solidFill>
              </a:rPr>
              <a:t>registers</a:t>
            </a:r>
            <a:r>
              <a:rPr lang="en-US" sz="2800" dirty="0"/>
              <a:t>. </a:t>
            </a:r>
            <a:r>
              <a:rPr lang="en-US" sz="2800" dirty="0" smtClean="0"/>
              <a:t>Accumulators</a:t>
            </a:r>
            <a:r>
              <a:rPr lang="en-US" sz="2800" dirty="0"/>
              <a:t>, index </a:t>
            </a:r>
            <a:r>
              <a:rPr lang="en-US" sz="2800" dirty="0" smtClean="0"/>
              <a:t>registers, stack </a:t>
            </a:r>
            <a:r>
              <a:rPr lang="en-US" sz="2800" dirty="0"/>
              <a:t>pointers, </a:t>
            </a:r>
            <a:r>
              <a:rPr lang="en-US" sz="2800" dirty="0" smtClean="0"/>
              <a:t>general-purpose </a:t>
            </a:r>
            <a:r>
              <a:rPr lang="en-US" sz="2800" dirty="0"/>
              <a:t>registers, </a:t>
            </a:r>
            <a:r>
              <a:rPr lang="en-US" sz="2800" dirty="0" smtClean="0"/>
              <a:t>any condition-code information.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 PC, </a:t>
            </a:r>
            <a:r>
              <a:rPr lang="en-US" sz="2800" dirty="0"/>
              <a:t>this </a:t>
            </a:r>
            <a:r>
              <a:rPr lang="en-US" sz="2800" dirty="0" smtClean="0"/>
              <a:t>info is saved </a:t>
            </a:r>
            <a:r>
              <a:rPr lang="en-US" sz="2800" dirty="0"/>
              <a:t>when </a:t>
            </a:r>
            <a:r>
              <a:rPr lang="en-US" sz="2800" dirty="0" smtClean="0"/>
              <a:t>interrupt occurs.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5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Processes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CPU-scheduling </a:t>
            </a:r>
            <a:r>
              <a:rPr lang="en-US" sz="2800" b="1" dirty="0" smtClean="0">
                <a:solidFill>
                  <a:srgbClr val="0000FF"/>
                </a:solidFill>
              </a:rPr>
              <a:t>info</a:t>
            </a:r>
            <a:r>
              <a:rPr lang="en-US" sz="2800" dirty="0" smtClean="0"/>
              <a:t>. Process </a:t>
            </a:r>
            <a:r>
              <a:rPr lang="en-US" sz="2800" dirty="0"/>
              <a:t>priority, pointers to scheduling queues, </a:t>
            </a:r>
            <a:r>
              <a:rPr lang="en-US" sz="2800" dirty="0" smtClean="0"/>
              <a:t>other scheduling </a:t>
            </a:r>
            <a:r>
              <a:rPr lang="en-US" sz="2800" dirty="0"/>
              <a:t>parameters.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Memory-management </a:t>
            </a:r>
            <a:r>
              <a:rPr lang="en-US" sz="2800" b="1" dirty="0" smtClean="0">
                <a:solidFill>
                  <a:srgbClr val="0000FF"/>
                </a:solidFill>
              </a:rPr>
              <a:t>info</a:t>
            </a:r>
            <a:r>
              <a:rPr lang="en-US" sz="2800" dirty="0" smtClean="0"/>
              <a:t>. Value </a:t>
            </a:r>
            <a:r>
              <a:rPr lang="en-US" sz="2800" dirty="0"/>
              <a:t>of </a:t>
            </a:r>
            <a:r>
              <a:rPr lang="en-US" sz="2800" dirty="0" smtClean="0"/>
              <a:t>base </a:t>
            </a:r>
            <a:r>
              <a:rPr lang="en-US" sz="2800" dirty="0"/>
              <a:t>and limit registers and the page </a:t>
            </a:r>
            <a:r>
              <a:rPr lang="en-US" sz="2800" dirty="0" smtClean="0"/>
              <a:t>tables.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Accounting </a:t>
            </a:r>
            <a:r>
              <a:rPr lang="en-US" sz="2800" b="1" dirty="0" smtClean="0">
                <a:solidFill>
                  <a:srgbClr val="0000FF"/>
                </a:solidFill>
              </a:rPr>
              <a:t>info</a:t>
            </a:r>
            <a:r>
              <a:rPr lang="en-US" sz="2800" dirty="0" smtClean="0"/>
              <a:t>. Amount </a:t>
            </a:r>
            <a:r>
              <a:rPr lang="en-US" sz="2800" dirty="0"/>
              <a:t>of </a:t>
            </a:r>
            <a:r>
              <a:rPr lang="en-US" sz="2800" dirty="0" smtClean="0"/>
              <a:t>CPU and </a:t>
            </a:r>
            <a:r>
              <a:rPr lang="en-US" sz="2800" dirty="0"/>
              <a:t>real time used, time limits, account numbers, </a:t>
            </a:r>
            <a:r>
              <a:rPr lang="en-US" sz="2800" dirty="0" smtClean="0"/>
              <a:t>process number, etc.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I/O </a:t>
            </a:r>
            <a:r>
              <a:rPr lang="en-US" sz="2800" b="1" dirty="0">
                <a:solidFill>
                  <a:srgbClr val="0000FF"/>
                </a:solidFill>
              </a:rPr>
              <a:t>status </a:t>
            </a:r>
            <a:r>
              <a:rPr lang="en-US" sz="2800" b="1" dirty="0" smtClean="0">
                <a:solidFill>
                  <a:srgbClr val="0000FF"/>
                </a:solidFill>
              </a:rPr>
              <a:t>info</a:t>
            </a:r>
            <a:r>
              <a:rPr lang="en-US" sz="2800" dirty="0" smtClean="0"/>
              <a:t>. Lists </a:t>
            </a:r>
            <a:r>
              <a:rPr lang="en-US" sz="2800" dirty="0"/>
              <a:t>of I/O </a:t>
            </a:r>
            <a:r>
              <a:rPr lang="en-US" sz="2800" dirty="0" smtClean="0"/>
              <a:t>devices allocated </a:t>
            </a:r>
            <a:r>
              <a:rPr lang="en-US" sz="2800" dirty="0"/>
              <a:t>to the process, </a:t>
            </a:r>
            <a:r>
              <a:rPr lang="en-US" sz="2800" dirty="0" smtClean="0"/>
              <a:t>open </a:t>
            </a:r>
            <a:r>
              <a:rPr lang="en-US" sz="2800" dirty="0"/>
              <a:t>files, etc.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PCB</a:t>
            </a:r>
            <a:r>
              <a:rPr lang="en-US" sz="2800" dirty="0" smtClean="0"/>
              <a:t> is repository of any </a:t>
            </a:r>
            <a:r>
              <a:rPr lang="en-US" sz="2800" dirty="0"/>
              <a:t>process </a:t>
            </a:r>
            <a:r>
              <a:rPr lang="en-US" sz="2800" dirty="0" smtClean="0"/>
              <a:t>dependent information.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0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8120</TotalTime>
  <Words>3120</Words>
  <Application>Microsoft Office PowerPoint</Application>
  <PresentationFormat>On-screen Show (4:3)</PresentationFormat>
  <Paragraphs>379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Processes</vt:lpstr>
      <vt:lpstr>Process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289</cp:revision>
  <cp:lastPrinted>2016-10-11T08:32:29Z</cp:lastPrinted>
  <dcterms:created xsi:type="dcterms:W3CDTF">2006-08-16T00:00:00Z</dcterms:created>
  <dcterms:modified xsi:type="dcterms:W3CDTF">2016-12-12T06:51:04Z</dcterms:modified>
</cp:coreProperties>
</file>