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6" r:id="rId2"/>
    <p:sldId id="287" r:id="rId3"/>
    <p:sldId id="256" r:id="rId4"/>
    <p:sldId id="289" r:id="rId5"/>
    <p:sldId id="288" r:id="rId6"/>
    <p:sldId id="290" r:id="rId7"/>
    <p:sldId id="291" r:id="rId8"/>
    <p:sldId id="292" r:id="rId9"/>
    <p:sldId id="294" r:id="rId10"/>
    <p:sldId id="327" r:id="rId11"/>
    <p:sldId id="295" r:id="rId12"/>
    <p:sldId id="326" r:id="rId13"/>
    <p:sldId id="296" r:id="rId14"/>
    <p:sldId id="297" r:id="rId15"/>
    <p:sldId id="305" r:id="rId16"/>
    <p:sldId id="303" r:id="rId17"/>
    <p:sldId id="306" r:id="rId18"/>
    <p:sldId id="307" r:id="rId19"/>
    <p:sldId id="300" r:id="rId20"/>
    <p:sldId id="308" r:id="rId21"/>
    <p:sldId id="299" r:id="rId22"/>
    <p:sldId id="310" r:id="rId23"/>
    <p:sldId id="311" r:id="rId24"/>
    <p:sldId id="301" r:id="rId25"/>
    <p:sldId id="312" r:id="rId26"/>
    <p:sldId id="313" r:id="rId27"/>
    <p:sldId id="314" r:id="rId28"/>
    <p:sldId id="315" r:id="rId29"/>
    <p:sldId id="317" r:id="rId30"/>
    <p:sldId id="316" r:id="rId31"/>
    <p:sldId id="318" r:id="rId32"/>
    <p:sldId id="320" r:id="rId33"/>
    <p:sldId id="321" r:id="rId34"/>
    <p:sldId id="322" r:id="rId35"/>
    <p:sldId id="323" r:id="rId36"/>
    <p:sldId id="324" r:id="rId37"/>
    <p:sldId id="325" r:id="rId38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950" autoAdjust="0"/>
    <p:restoredTop sz="94660"/>
  </p:normalViewPr>
  <p:slideViewPr>
    <p:cSldViewPr>
      <p:cViewPr>
        <p:scale>
          <a:sx n="90" d="100"/>
          <a:sy n="90" d="100"/>
        </p:scale>
        <p:origin x="-31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6C2C74B-C0A5-443E-94D7-04D63D3906D9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9F2D6A8-F044-41C6-8960-F647B411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6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2D6A8-F044-41C6-8960-F647B41188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7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OS 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555" y="458670"/>
            <a:ext cx="8010890" cy="9451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Operating System Structures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1403775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and instructed 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Operating System Structures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61" y="2611714"/>
            <a:ext cx="2487915" cy="36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85" y="384751"/>
            <a:ext cx="4500500" cy="596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6545" y="449668"/>
            <a:ext cx="2894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Example of standard C library.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096725" y="2213865"/>
            <a:ext cx="1345535" cy="523220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smtClean="0"/>
              <a:t>API call</a:t>
            </a:r>
            <a:endParaRPr lang="en-US" sz="28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3442260" y="2123855"/>
            <a:ext cx="2074845" cy="35162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36432" y="3107928"/>
            <a:ext cx="1605828" cy="523220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smtClean="0"/>
              <a:t>API code</a:t>
            </a:r>
            <a:endParaRPr lang="en-US" sz="2800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3442260" y="3369538"/>
            <a:ext cx="1489780" cy="77954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73831" y="5094185"/>
            <a:ext cx="1973044" cy="523220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smtClean="0"/>
              <a:t>system call</a:t>
            </a:r>
            <a:endParaRPr lang="en-US" sz="2800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3446875" y="5355795"/>
            <a:ext cx="1485165" cy="36846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4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53" y="548680"/>
            <a:ext cx="6795527" cy="481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21650" y="5472799"/>
            <a:ext cx="630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/>
              <a:t>User application invoking a system call.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1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3" y="1138384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number </a:t>
            </a:r>
            <a:r>
              <a:rPr lang="en-US" sz="2800" dirty="0"/>
              <a:t>is associated with each system </a:t>
            </a:r>
            <a:r>
              <a:rPr lang="en-US" sz="2800" dirty="0" smtClean="0"/>
              <a:t>call. The systemcall interface maintains an </a:t>
            </a:r>
            <a:r>
              <a:rPr lang="en-US" sz="2800" b="1" dirty="0" smtClean="0"/>
              <a:t>indexed table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system call </a:t>
            </a:r>
            <a:r>
              <a:rPr lang="en-US" sz="2800" dirty="0" smtClean="0"/>
              <a:t>interface invokes </a:t>
            </a:r>
            <a:r>
              <a:rPr lang="en-US" sz="2800" dirty="0"/>
              <a:t>the </a:t>
            </a:r>
            <a:r>
              <a:rPr lang="en-US" sz="2800" dirty="0" smtClean="0"/>
              <a:t>intended system </a:t>
            </a:r>
            <a:r>
              <a:rPr lang="en-US" sz="2800" dirty="0"/>
              <a:t>call in the </a:t>
            </a:r>
            <a:r>
              <a:rPr lang="en-US" sz="2800" dirty="0" smtClean="0"/>
              <a:t>kernel, returning its status and values.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Parameters can be passed to OS in </a:t>
            </a:r>
            <a:r>
              <a:rPr lang="en-US" sz="2800" b="1" dirty="0" smtClean="0"/>
              <a:t>registers</a:t>
            </a:r>
            <a:r>
              <a:rPr lang="en-US" sz="2800" dirty="0" smtClean="0"/>
              <a:t> (restrictive).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block in memory can be used instead (Linux, Solaris). Only the address of the block is passed.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Parameters </a:t>
            </a:r>
            <a:r>
              <a:rPr lang="en-US" sz="2800" dirty="0"/>
              <a:t>also can </a:t>
            </a:r>
            <a:r>
              <a:rPr lang="en-US" sz="2800" dirty="0" smtClean="0"/>
              <a:t>be</a:t>
            </a:r>
            <a:r>
              <a:rPr lang="en-US" sz="2800" dirty="0"/>
              <a:t> </a:t>
            </a:r>
            <a:r>
              <a:rPr lang="en-US" sz="2800" b="1" dirty="0" smtClean="0"/>
              <a:t>pushed</a:t>
            </a:r>
            <a:r>
              <a:rPr lang="en-US" sz="2800" dirty="0" smtClean="0"/>
              <a:t> </a:t>
            </a:r>
            <a:r>
              <a:rPr lang="en-US" sz="2800" dirty="0"/>
              <a:t>onto the </a:t>
            </a:r>
            <a:r>
              <a:rPr lang="en-US" sz="2800" b="1" dirty="0"/>
              <a:t>stack </a:t>
            </a:r>
            <a:r>
              <a:rPr lang="en-US" sz="2800" dirty="0"/>
              <a:t>by the program and </a:t>
            </a:r>
            <a:r>
              <a:rPr lang="en-US" sz="2800" b="1" dirty="0"/>
              <a:t>popped </a:t>
            </a:r>
            <a:r>
              <a:rPr lang="en-US" sz="2800" dirty="0"/>
              <a:t>off the stack by </a:t>
            </a:r>
            <a:r>
              <a:rPr lang="en-US" sz="2800" dirty="0" smtClean="0"/>
              <a:t>the</a:t>
            </a:r>
            <a:r>
              <a:rPr lang="en-US" sz="2800" dirty="0"/>
              <a:t> </a:t>
            </a:r>
            <a:r>
              <a:rPr lang="en-US" sz="2800" dirty="0" smtClean="0"/>
              <a:t>OS.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12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5483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728700"/>
            <a:ext cx="8350618" cy="447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16705" y="5472799"/>
            <a:ext cx="5275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Passing of parameters as a </a:t>
            </a:r>
            <a:r>
              <a:rPr lang="en-US" sz="2800" b="1" dirty="0" smtClean="0"/>
              <a:t>table.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655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System Calls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14</a:t>
            </a:fld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372533" y="1104705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Process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end</a:t>
            </a:r>
            <a:r>
              <a:rPr lang="en-US" sz="2800" dirty="0"/>
              <a:t>, abort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load</a:t>
            </a:r>
            <a:r>
              <a:rPr lang="en-US" sz="2800" dirty="0"/>
              <a:t>, execute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create </a:t>
            </a:r>
            <a:r>
              <a:rPr lang="en-US" sz="2800" dirty="0"/>
              <a:t>process, terminate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get </a:t>
            </a:r>
            <a:r>
              <a:rPr lang="en-US" sz="2800" dirty="0"/>
              <a:t>process attributes, set process attributes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wait </a:t>
            </a:r>
            <a:r>
              <a:rPr lang="en-US" sz="2800" dirty="0"/>
              <a:t>for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wait </a:t>
            </a:r>
            <a:r>
              <a:rPr lang="en-US" sz="2800" dirty="0"/>
              <a:t>event, signal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allocate </a:t>
            </a:r>
            <a:r>
              <a:rPr lang="en-US" sz="2800" dirty="0"/>
              <a:t>and free </a:t>
            </a:r>
            <a:r>
              <a:rPr lang="en-US" sz="2800" dirty="0" smtClean="0"/>
              <a:t>memory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4924965"/>
            <a:ext cx="8382001" cy="108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6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3" y="728700"/>
            <a:ext cx="505456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Example</a:t>
            </a:r>
            <a:r>
              <a:rPr lang="en-US" sz="2800" dirty="0" smtClean="0"/>
              <a:t>: A single-tasking OS (e.g. MS-DOS) invokes command-line interpreter when computer is started.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Because it is single-tasking there is just a single process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15</a:t>
            </a:fld>
            <a:endParaRPr lang="en-US" sz="16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20" y="773705"/>
            <a:ext cx="2584605" cy="528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2533" y="3792521"/>
            <a:ext cx="505456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It </a:t>
            </a:r>
            <a:r>
              <a:rPr lang="en-US" sz="2800" dirty="0"/>
              <a:t>loads the program into </a:t>
            </a:r>
            <a:r>
              <a:rPr lang="en-US" sz="2800" dirty="0" smtClean="0"/>
              <a:t>memory.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may </a:t>
            </a:r>
            <a:r>
              <a:rPr lang="en-US" sz="2800" b="1" u="sng" dirty="0" smtClean="0"/>
              <a:t>override</a:t>
            </a:r>
            <a:r>
              <a:rPr lang="en-US" sz="2800" dirty="0" smtClean="0"/>
              <a:t> the command-line interpreter.</a:t>
            </a:r>
          </a:p>
        </p:txBody>
      </p:sp>
    </p:spTree>
    <p:extLst>
      <p:ext uri="{BB962C8B-B14F-4D97-AF65-F5344CB8AC3E}">
        <p14:creationId xmlns:p14="http://schemas.microsoft.com/office/powerpoint/2010/main" val="21302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3" y="1008890"/>
            <a:ext cx="49195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program </a:t>
            </a:r>
            <a:r>
              <a:rPr lang="en-US" sz="2800" dirty="0" smtClean="0"/>
              <a:t>runs. The return code </a:t>
            </a:r>
            <a:r>
              <a:rPr lang="en-US" sz="2800" dirty="0"/>
              <a:t>is saved in </a:t>
            </a:r>
            <a:r>
              <a:rPr lang="en-US" sz="2800" dirty="0" smtClean="0"/>
              <a:t>system memory for later use.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16</a:t>
            </a:fld>
            <a:endParaRPr lang="en-US" sz="160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58" y="908720"/>
            <a:ext cx="2496362" cy="508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2533" y="2738822"/>
            <a:ext cx="491954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Then the command interpreter resumes execution.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</a:t>
            </a:r>
            <a:r>
              <a:rPr lang="en-US" sz="2800" dirty="0"/>
              <a:t>first </a:t>
            </a:r>
            <a:r>
              <a:rPr lang="en-US" sz="2800" b="1" u="sng" dirty="0" smtClean="0"/>
              <a:t>reloads</a:t>
            </a:r>
            <a:r>
              <a:rPr lang="en-US" sz="2800" dirty="0" smtClean="0"/>
              <a:t> </a:t>
            </a:r>
            <a:r>
              <a:rPr lang="en-US" sz="2800" dirty="0"/>
              <a:t>the </a:t>
            </a:r>
            <a:r>
              <a:rPr lang="en-US" sz="2800" dirty="0" smtClean="0"/>
              <a:t>rest of </a:t>
            </a:r>
            <a:r>
              <a:rPr lang="en-US" sz="2800" dirty="0"/>
              <a:t>the command interpreter from </a:t>
            </a:r>
            <a:r>
              <a:rPr lang="en-US" sz="2800" dirty="0" smtClean="0"/>
              <a:t>disk.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Then it avails the return code to </a:t>
            </a:r>
            <a:r>
              <a:rPr lang="en-US" sz="2800" dirty="0"/>
              <a:t>the user or </a:t>
            </a:r>
            <a:r>
              <a:rPr lang="en-US" sz="2800" dirty="0" smtClean="0"/>
              <a:t>next program.</a:t>
            </a:r>
          </a:p>
        </p:txBody>
      </p:sp>
    </p:spTree>
    <p:extLst>
      <p:ext uri="{BB962C8B-B14F-4D97-AF65-F5344CB8AC3E}">
        <p14:creationId xmlns:p14="http://schemas.microsoft.com/office/powerpoint/2010/main" val="29329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2" y="996400"/>
            <a:ext cx="491954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Example</a:t>
            </a:r>
            <a:r>
              <a:rPr lang="en-US" sz="2800" dirty="0" smtClean="0"/>
              <a:t>: Multitasking</a:t>
            </a:r>
            <a:r>
              <a:rPr lang="en-US" sz="2800" dirty="0"/>
              <a:t> </a:t>
            </a:r>
            <a:r>
              <a:rPr lang="en-US" sz="2800" dirty="0" smtClean="0"/>
              <a:t>system (UNIX). At login the </a:t>
            </a:r>
            <a:r>
              <a:rPr lang="en-US" sz="2800" b="1" dirty="0"/>
              <a:t>shell</a:t>
            </a:r>
            <a:r>
              <a:rPr lang="en-US" sz="2800" dirty="0"/>
              <a:t> (command interpreter) </a:t>
            </a:r>
            <a:r>
              <a:rPr lang="en-US" sz="2800" dirty="0" smtClean="0"/>
              <a:t>is </a:t>
            </a:r>
            <a:r>
              <a:rPr lang="en-US" sz="2800" dirty="0"/>
              <a:t>run.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continues </a:t>
            </a:r>
            <a:r>
              <a:rPr lang="en-US" sz="2800" dirty="0"/>
              <a:t>running </a:t>
            </a:r>
            <a:r>
              <a:rPr lang="en-US" sz="2800" dirty="0" smtClean="0"/>
              <a:t>while another </a:t>
            </a:r>
            <a:r>
              <a:rPr lang="en-US" sz="2800" dirty="0"/>
              <a:t>program is </a:t>
            </a:r>
            <a:r>
              <a:rPr lang="en-US" sz="2800" dirty="0" smtClean="0"/>
              <a:t>executed.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To </a:t>
            </a:r>
            <a:r>
              <a:rPr lang="en-US" sz="2800" dirty="0"/>
              <a:t>start a new process, the </a:t>
            </a:r>
            <a:r>
              <a:rPr lang="en-US" sz="2800" dirty="0" smtClean="0"/>
              <a:t>shell</a:t>
            </a:r>
            <a:r>
              <a:rPr lang="en-US" sz="2800" dirty="0"/>
              <a:t> executes a </a:t>
            </a:r>
            <a:r>
              <a:rPr lang="en-US" sz="2800" b="1" dirty="0"/>
              <a:t>fork() </a:t>
            </a:r>
            <a:r>
              <a:rPr lang="en-US" sz="2800" dirty="0"/>
              <a:t>system </a:t>
            </a:r>
            <a:r>
              <a:rPr lang="en-US" sz="2800" dirty="0" smtClean="0"/>
              <a:t>call.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selected program is loaded </a:t>
            </a:r>
            <a:r>
              <a:rPr lang="en-US" sz="2800" dirty="0" smtClean="0"/>
              <a:t>into memory </a:t>
            </a:r>
            <a:r>
              <a:rPr lang="en-US" sz="2800" dirty="0"/>
              <a:t>via </a:t>
            </a:r>
            <a:r>
              <a:rPr lang="en-US" sz="2800" b="1" dirty="0" smtClean="0"/>
              <a:t>exec</a:t>
            </a:r>
            <a:r>
              <a:rPr lang="en-US" sz="2800" b="1" dirty="0"/>
              <a:t>() </a:t>
            </a:r>
            <a:r>
              <a:rPr lang="en-US" sz="2800" dirty="0" smtClean="0"/>
              <a:t>system call. The </a:t>
            </a:r>
            <a:r>
              <a:rPr lang="en-US" sz="2800" dirty="0"/>
              <a:t>program is </a:t>
            </a:r>
            <a:r>
              <a:rPr lang="en-US" sz="2800" dirty="0" smtClean="0"/>
              <a:t>executed.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17</a:t>
            </a:fld>
            <a:endParaRPr lang="en-US" sz="16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63" y="773705"/>
            <a:ext cx="2641957" cy="535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29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535" y="1138384"/>
            <a:ext cx="83399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shell then </a:t>
            </a:r>
            <a:r>
              <a:rPr lang="en-US" sz="2800" dirty="0" smtClean="0"/>
              <a:t>either waits </a:t>
            </a:r>
            <a:r>
              <a:rPr lang="en-US" sz="2800" dirty="0"/>
              <a:t>for the </a:t>
            </a:r>
            <a:r>
              <a:rPr lang="en-US" sz="2800" dirty="0" smtClean="0"/>
              <a:t>process to </a:t>
            </a:r>
            <a:r>
              <a:rPr lang="en-US" sz="2800" dirty="0"/>
              <a:t>finish or runs the process </a:t>
            </a:r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b="1" dirty="0" smtClean="0"/>
              <a:t>background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dirty="0"/>
              <a:t>background</a:t>
            </a:r>
            <a:r>
              <a:rPr lang="en-US" sz="2800" dirty="0" smtClean="0"/>
              <a:t>, </a:t>
            </a:r>
            <a:r>
              <a:rPr lang="en-US" sz="2800" dirty="0"/>
              <a:t>the </a:t>
            </a:r>
            <a:r>
              <a:rPr lang="en-US" sz="2800" dirty="0" smtClean="0"/>
              <a:t>shell immediately </a:t>
            </a:r>
            <a:r>
              <a:rPr lang="en-US" sz="2800" dirty="0"/>
              <a:t>requests another </a:t>
            </a:r>
            <a:r>
              <a:rPr lang="en-US" sz="2800" dirty="0" smtClean="0"/>
              <a:t>command.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user is free to ask the shell to run other </a:t>
            </a:r>
            <a:r>
              <a:rPr lang="en-US" sz="2800" dirty="0" smtClean="0"/>
              <a:t>programs.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When </a:t>
            </a:r>
            <a:r>
              <a:rPr lang="en-US" sz="2800" dirty="0"/>
              <a:t>the process is done, it executes an </a:t>
            </a:r>
            <a:r>
              <a:rPr lang="en-US" sz="2800" b="1" dirty="0"/>
              <a:t>exit() </a:t>
            </a:r>
            <a:r>
              <a:rPr lang="en-US" sz="2800" dirty="0"/>
              <a:t>system call </a:t>
            </a:r>
            <a:r>
              <a:rPr lang="en-US" sz="2800" dirty="0" smtClean="0"/>
              <a:t>to terminate.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exit() </a:t>
            </a:r>
            <a:r>
              <a:rPr lang="en-US" sz="2800" dirty="0" smtClean="0"/>
              <a:t>returns </a:t>
            </a:r>
            <a:r>
              <a:rPr lang="en-US" sz="2800" dirty="0"/>
              <a:t>to the </a:t>
            </a:r>
            <a:r>
              <a:rPr lang="en-US" sz="2800" b="1" dirty="0" smtClean="0"/>
              <a:t>parent</a:t>
            </a:r>
            <a:r>
              <a:rPr lang="en-US" sz="2800" dirty="0" smtClean="0"/>
              <a:t> process </a:t>
            </a:r>
            <a:r>
              <a:rPr lang="en-US" sz="2800" dirty="0"/>
              <a:t>a </a:t>
            </a:r>
            <a:r>
              <a:rPr lang="en-US" sz="2800" dirty="0" smtClean="0"/>
              <a:t>return code (0 or nonzero), available </a:t>
            </a:r>
            <a:r>
              <a:rPr lang="en-US" sz="2800" dirty="0"/>
              <a:t>to the shell or </a:t>
            </a:r>
            <a:r>
              <a:rPr lang="en-US" sz="2800" dirty="0" smtClean="0"/>
              <a:t>other programs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18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4357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3" y="1032624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File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create </a:t>
            </a:r>
            <a:r>
              <a:rPr lang="en-US" sz="2800" dirty="0"/>
              <a:t>file, delete 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open</a:t>
            </a:r>
            <a:r>
              <a:rPr lang="en-US" sz="2800" dirty="0"/>
              <a:t>, close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read</a:t>
            </a:r>
            <a:r>
              <a:rPr lang="en-US" sz="2800" dirty="0"/>
              <a:t>, write, reposition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get </a:t>
            </a:r>
            <a:r>
              <a:rPr lang="en-US" sz="2800" dirty="0"/>
              <a:t>file attributes, set file </a:t>
            </a:r>
            <a:r>
              <a:rPr lang="en-US" sz="2800" dirty="0" smtClean="0"/>
              <a:t>attributes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19</a:t>
            </a:fld>
            <a:endParaRPr lang="en-US" sz="16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3538837"/>
            <a:ext cx="8382000" cy="128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6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Operating system services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</a:t>
            </a:fld>
            <a:endParaRPr lang="en-US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52550"/>
            <a:ext cx="82486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3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3" y="552161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Device </a:t>
            </a:r>
            <a:r>
              <a:rPr lang="en-US" sz="2800" b="1" dirty="0">
                <a:solidFill>
                  <a:srgbClr val="0000FF"/>
                </a:solidFill>
              </a:rPr>
              <a:t>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request </a:t>
            </a:r>
            <a:r>
              <a:rPr lang="en-US" sz="2800" dirty="0"/>
              <a:t>device, release 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read</a:t>
            </a:r>
            <a:r>
              <a:rPr lang="en-US" sz="2800" dirty="0"/>
              <a:t>, write, reposition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get </a:t>
            </a:r>
            <a:r>
              <a:rPr lang="fr-FR" sz="2800" dirty="0"/>
              <a:t>device attributes, set device attributes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logically </a:t>
            </a:r>
            <a:r>
              <a:rPr lang="en-US" sz="2800" dirty="0"/>
              <a:t>attach or detach devices</a:t>
            </a:r>
            <a:endParaRPr lang="en-US" sz="2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20</a:t>
            </a:fld>
            <a:endParaRPr lang="en-US" sz="16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2933945"/>
            <a:ext cx="8382000" cy="92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2533" y="4114525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The </a:t>
            </a:r>
            <a:r>
              <a:rPr lang="en-US" sz="2800" dirty="0" smtClean="0"/>
              <a:t>resources </a:t>
            </a:r>
            <a:r>
              <a:rPr lang="en-US" sz="2800" dirty="0"/>
              <a:t>controlled by the </a:t>
            </a:r>
            <a:r>
              <a:rPr lang="en-US" sz="2800" dirty="0" smtClean="0"/>
              <a:t>OS are physical devices (e.g., disk drives) or virtual </a:t>
            </a:r>
            <a:r>
              <a:rPr lang="en-US" sz="2800" dirty="0"/>
              <a:t>devices </a:t>
            </a:r>
            <a:r>
              <a:rPr lang="en-US" sz="2800" dirty="0" smtClean="0"/>
              <a:t>(e.g., files).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system </a:t>
            </a:r>
            <a:r>
              <a:rPr lang="en-US" sz="2800" dirty="0"/>
              <a:t>with multiple users </a:t>
            </a:r>
            <a:r>
              <a:rPr lang="en-US" sz="2800" dirty="0" smtClean="0"/>
              <a:t>first </a:t>
            </a:r>
            <a:r>
              <a:rPr lang="en-US" sz="2800" b="1" dirty="0"/>
              <a:t>request</a:t>
            </a:r>
            <a:r>
              <a:rPr lang="en-US" sz="2800" b="1" dirty="0" smtClean="0"/>
              <a:t>() </a:t>
            </a:r>
            <a:r>
              <a:rPr lang="en-US" sz="2800" dirty="0" smtClean="0"/>
              <a:t>a </a:t>
            </a:r>
            <a:r>
              <a:rPr lang="en-US" sz="2800" dirty="0"/>
              <a:t>device, to ensure exclusive use of </a:t>
            </a:r>
            <a:r>
              <a:rPr lang="en-US" sz="2800" dirty="0" smtClean="0"/>
              <a:t>it, and </a:t>
            </a:r>
            <a:r>
              <a:rPr lang="en-US" sz="2800" b="1" dirty="0"/>
              <a:t>release() </a:t>
            </a:r>
            <a:r>
              <a:rPr lang="en-US" sz="2800" dirty="0" smtClean="0"/>
              <a:t>it after finished.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06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3" y="1021991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Information maintenance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get / set time </a:t>
            </a:r>
            <a:r>
              <a:rPr lang="en-US" sz="2800" dirty="0"/>
              <a:t>or </a:t>
            </a:r>
            <a:r>
              <a:rPr lang="en-US" sz="2800" dirty="0" smtClean="0"/>
              <a:t>date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get / set system data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get / set process</a:t>
            </a:r>
            <a:r>
              <a:rPr lang="en-US" sz="2800" dirty="0"/>
              <a:t>, file, or device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21</a:t>
            </a:fld>
            <a:endParaRPr lang="en-US" sz="160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3755212"/>
            <a:ext cx="8382000" cy="98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0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3" y="912201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Communications</a:t>
            </a:r>
            <a:endParaRPr lang="en-US" sz="2800" b="1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create</a:t>
            </a:r>
            <a:r>
              <a:rPr lang="en-US" sz="2800" dirty="0"/>
              <a:t>, delete communication connection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send</a:t>
            </a:r>
            <a:r>
              <a:rPr lang="en-US" sz="2800" dirty="0"/>
              <a:t>, receive messages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transfer </a:t>
            </a:r>
            <a:r>
              <a:rPr lang="en-US" sz="2800" dirty="0"/>
              <a:t>status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attach </a:t>
            </a:r>
            <a:r>
              <a:rPr lang="en-US" sz="2800" dirty="0"/>
              <a:t>or detach remote devices</a:t>
            </a:r>
            <a:endParaRPr lang="en-US" sz="2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22</a:t>
            </a:fld>
            <a:endParaRPr lang="en-US" sz="16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3692708"/>
            <a:ext cx="8382000" cy="95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2533" y="504918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b="1" dirty="0" smtClean="0">
                <a:solidFill>
                  <a:srgbClr val="0000FF"/>
                </a:solidFill>
              </a:rPr>
              <a:t>message-passing</a:t>
            </a:r>
            <a:r>
              <a:rPr lang="en-US" sz="2800" dirty="0" smtClean="0"/>
              <a:t>, processes </a:t>
            </a:r>
            <a:r>
              <a:rPr lang="en-US" sz="2800" dirty="0"/>
              <a:t>exchange messages with one another either </a:t>
            </a:r>
            <a:r>
              <a:rPr lang="en-US" sz="2800" dirty="0" smtClean="0"/>
              <a:t>directly or through a mailbox.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91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23</a:t>
            </a:fld>
            <a:endParaRPr lang="en-US" sz="1600"/>
          </a:p>
        </p:txBody>
      </p:sp>
      <p:sp>
        <p:nvSpPr>
          <p:cNvPr id="5" name="Rectangle 4"/>
          <p:cNvSpPr/>
          <p:nvPr/>
        </p:nvSpPr>
        <p:spPr>
          <a:xfrm>
            <a:off x="372533" y="9964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connection </a:t>
            </a:r>
            <a:r>
              <a:rPr lang="en-US" sz="2800" dirty="0" smtClean="0"/>
              <a:t>is first opened</a:t>
            </a:r>
            <a:r>
              <a:rPr lang="en-US" sz="2800" dirty="0"/>
              <a:t>. The </a:t>
            </a:r>
            <a:r>
              <a:rPr lang="en-US" sz="2800" dirty="0" smtClean="0"/>
              <a:t>communicator process is either on </a:t>
            </a:r>
            <a:r>
              <a:rPr lang="en-US" sz="2800" dirty="0"/>
              <a:t>the same system </a:t>
            </a:r>
            <a:r>
              <a:rPr lang="en-US" sz="2800" dirty="0" smtClean="0"/>
              <a:t>or another computer.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Each </a:t>
            </a:r>
            <a:r>
              <a:rPr lang="en-US" sz="2800" dirty="0"/>
              <a:t>computer </a:t>
            </a:r>
            <a:r>
              <a:rPr lang="en-US" sz="2800" dirty="0" smtClean="0"/>
              <a:t>in a network has a </a:t>
            </a:r>
            <a:r>
              <a:rPr lang="en-US" sz="2800" b="1" dirty="0" smtClean="0">
                <a:solidFill>
                  <a:srgbClr val="0000FF"/>
                </a:solidFill>
              </a:rPr>
              <a:t>host name</a:t>
            </a:r>
            <a:r>
              <a:rPr lang="en-US" sz="2800" dirty="0" smtClean="0"/>
              <a:t> and a network identifier, such as an </a:t>
            </a:r>
            <a:r>
              <a:rPr lang="en-US" sz="2800" b="1" dirty="0" smtClean="0">
                <a:solidFill>
                  <a:srgbClr val="0000FF"/>
                </a:solidFill>
              </a:rPr>
              <a:t>IP address</a:t>
            </a:r>
            <a:r>
              <a:rPr lang="en-US" sz="2800" dirty="0" smtClean="0"/>
              <a:t>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process has a </a:t>
            </a:r>
            <a:r>
              <a:rPr lang="en-US" sz="2800" b="1" dirty="0" smtClean="0"/>
              <a:t>name</a:t>
            </a:r>
            <a:r>
              <a:rPr lang="en-US" sz="2800" dirty="0"/>
              <a:t>, </a:t>
            </a:r>
            <a:r>
              <a:rPr lang="en-US" sz="2800" dirty="0" smtClean="0"/>
              <a:t>translated </a:t>
            </a:r>
            <a:r>
              <a:rPr lang="en-US" sz="2800" dirty="0"/>
              <a:t>into </a:t>
            </a:r>
            <a:r>
              <a:rPr lang="en-US" sz="2800" dirty="0" smtClean="0"/>
              <a:t>identifier </a:t>
            </a:r>
            <a:r>
              <a:rPr lang="en-US" sz="2800" dirty="0"/>
              <a:t>by which the </a:t>
            </a:r>
            <a:r>
              <a:rPr lang="en-US" sz="2800" dirty="0" smtClean="0"/>
              <a:t>OS </a:t>
            </a:r>
            <a:r>
              <a:rPr lang="en-US" sz="2800" dirty="0"/>
              <a:t>can refer </a:t>
            </a:r>
            <a:r>
              <a:rPr lang="en-US" sz="2800" dirty="0" smtClean="0"/>
              <a:t>it. </a:t>
            </a:r>
            <a:r>
              <a:rPr lang="en-US" sz="2800" b="1" dirty="0" smtClean="0"/>
              <a:t>get_hostid</a:t>
            </a:r>
            <a:r>
              <a:rPr lang="en-US" sz="2800" b="1" dirty="0"/>
              <a:t>() </a:t>
            </a:r>
            <a:r>
              <a:rPr lang="en-US" sz="2800" dirty="0"/>
              <a:t>and </a:t>
            </a:r>
            <a:r>
              <a:rPr lang="en-US" sz="2800" b="1" dirty="0" smtClean="0"/>
              <a:t>get_processid() </a:t>
            </a:r>
            <a:r>
              <a:rPr lang="en-US" sz="2800" dirty="0" smtClean="0"/>
              <a:t>do </a:t>
            </a:r>
            <a:r>
              <a:rPr lang="en-US" sz="2800" dirty="0"/>
              <a:t>this translation.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identifiers are </a:t>
            </a:r>
            <a:r>
              <a:rPr lang="en-US" sz="2800" dirty="0" smtClean="0"/>
              <a:t>passed </a:t>
            </a:r>
            <a:r>
              <a:rPr lang="en-US" sz="2800" dirty="0"/>
              <a:t>to the </a:t>
            </a:r>
            <a:r>
              <a:rPr lang="en-US" sz="2800" b="1" dirty="0" smtClean="0"/>
              <a:t>open</a:t>
            </a:r>
            <a:r>
              <a:rPr lang="en-US" sz="2800" b="1" dirty="0"/>
              <a:t>() </a:t>
            </a:r>
            <a:r>
              <a:rPr lang="en-US" sz="2800" dirty="0"/>
              <a:t>and </a:t>
            </a:r>
            <a:r>
              <a:rPr lang="en-US" sz="2800" b="1" dirty="0"/>
              <a:t>close() </a:t>
            </a:r>
            <a:r>
              <a:rPr lang="en-US" sz="2800" dirty="0"/>
              <a:t>calls provided by the file system or to </a:t>
            </a:r>
            <a:r>
              <a:rPr lang="en-US" sz="2800" dirty="0" smtClean="0"/>
              <a:t>specific </a:t>
            </a:r>
            <a:r>
              <a:rPr lang="en-US" sz="2800" b="1" dirty="0" smtClean="0"/>
              <a:t>open_connection</a:t>
            </a:r>
            <a:r>
              <a:rPr lang="en-US" sz="2800" b="1" dirty="0"/>
              <a:t>() </a:t>
            </a:r>
            <a:r>
              <a:rPr lang="en-US" sz="2800" dirty="0"/>
              <a:t>and </a:t>
            </a:r>
            <a:r>
              <a:rPr lang="en-US" sz="2800" b="1" dirty="0" smtClean="0"/>
              <a:t>close_connection</a:t>
            </a:r>
            <a:r>
              <a:rPr lang="en-US" sz="2800" b="1" dirty="0"/>
              <a:t>() </a:t>
            </a:r>
            <a:r>
              <a:rPr lang="en-US" sz="2800" dirty="0"/>
              <a:t>system </a:t>
            </a:r>
            <a:r>
              <a:rPr lang="en-US" sz="2800" dirty="0" smtClean="0"/>
              <a:t>calls.</a:t>
            </a:r>
          </a:p>
        </p:txBody>
      </p:sp>
    </p:spTree>
    <p:extLst>
      <p:ext uri="{BB962C8B-B14F-4D97-AF65-F5344CB8AC3E}">
        <p14:creationId xmlns:p14="http://schemas.microsoft.com/office/powerpoint/2010/main" val="21885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24</a:t>
            </a:fld>
            <a:endParaRPr lang="en-US" sz="1600"/>
          </a:p>
        </p:txBody>
      </p:sp>
      <p:sp>
        <p:nvSpPr>
          <p:cNvPr id="5" name="Rectangle 4"/>
          <p:cNvSpPr/>
          <p:nvPr/>
        </p:nvSpPr>
        <p:spPr>
          <a:xfrm>
            <a:off x="372533" y="9964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Processes receiving </a:t>
            </a:r>
            <a:r>
              <a:rPr lang="en-US" sz="2800" dirty="0"/>
              <a:t>connections are </a:t>
            </a:r>
            <a:r>
              <a:rPr lang="en-US" sz="2800" dirty="0" smtClean="0"/>
              <a:t>system programs called </a:t>
            </a:r>
            <a:r>
              <a:rPr lang="en-US" sz="2800" b="1" dirty="0" smtClean="0">
                <a:solidFill>
                  <a:srgbClr val="0000FF"/>
                </a:solidFill>
              </a:rPr>
              <a:t>daemons</a:t>
            </a:r>
            <a:r>
              <a:rPr lang="en-US" sz="2800" dirty="0" smtClean="0"/>
              <a:t>, executing a </a:t>
            </a:r>
            <a:r>
              <a:rPr lang="en-US" sz="2800" b="1" dirty="0" smtClean="0"/>
              <a:t>wait_for_connection</a:t>
            </a:r>
            <a:r>
              <a:rPr lang="en-US" sz="2800" b="1" dirty="0"/>
              <a:t>() </a:t>
            </a:r>
            <a:r>
              <a:rPr lang="en-US" sz="2800" dirty="0" smtClean="0"/>
              <a:t>call, awakened </a:t>
            </a:r>
            <a:r>
              <a:rPr lang="en-US" sz="2800" dirty="0"/>
              <a:t>when a connection is made.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The source of the </a:t>
            </a:r>
            <a:r>
              <a:rPr lang="en-US" sz="2800" dirty="0" smtClean="0"/>
              <a:t>communication (</a:t>
            </a:r>
            <a:r>
              <a:rPr lang="en-US" sz="2800" b="1" dirty="0" smtClean="0"/>
              <a:t>client</a:t>
            </a:r>
            <a:r>
              <a:rPr lang="en-US" sz="2800" dirty="0" smtClean="0"/>
              <a:t>), </a:t>
            </a:r>
            <a:r>
              <a:rPr lang="en-US" sz="2800" dirty="0"/>
              <a:t>and the </a:t>
            </a:r>
            <a:r>
              <a:rPr lang="en-US" sz="2800" dirty="0" smtClean="0"/>
              <a:t>receiving daemon (</a:t>
            </a:r>
            <a:r>
              <a:rPr lang="en-US" sz="2800" b="1" dirty="0" smtClean="0"/>
              <a:t>server</a:t>
            </a:r>
            <a:r>
              <a:rPr lang="en-US" sz="2800" dirty="0" smtClean="0"/>
              <a:t>),</a:t>
            </a:r>
            <a:r>
              <a:rPr lang="en-US" sz="2800" b="1" dirty="0" smtClean="0"/>
              <a:t> </a:t>
            </a:r>
            <a:r>
              <a:rPr lang="en-US" sz="2800" dirty="0" smtClean="0"/>
              <a:t>exchange </a:t>
            </a:r>
            <a:r>
              <a:rPr lang="en-US" sz="2800" dirty="0"/>
              <a:t>messages by using </a:t>
            </a:r>
            <a:r>
              <a:rPr lang="en-US" sz="2800" b="1" dirty="0" smtClean="0"/>
              <a:t>read_message() </a:t>
            </a:r>
            <a:r>
              <a:rPr lang="en-US" sz="2800" dirty="0" smtClean="0"/>
              <a:t>and </a:t>
            </a:r>
            <a:r>
              <a:rPr lang="en-US" sz="2800" b="1" dirty="0" smtClean="0"/>
              <a:t>write_message</a:t>
            </a:r>
            <a:r>
              <a:rPr lang="en-US" sz="2800" b="1" dirty="0"/>
              <a:t>() </a:t>
            </a:r>
            <a:r>
              <a:rPr lang="en-US" sz="2800" dirty="0"/>
              <a:t>system calls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close_connection()</a:t>
            </a:r>
            <a:r>
              <a:rPr lang="en-US" sz="2800" dirty="0" smtClean="0"/>
              <a:t> </a:t>
            </a:r>
            <a:r>
              <a:rPr lang="en-US" sz="2800" dirty="0"/>
              <a:t>call </a:t>
            </a:r>
            <a:r>
              <a:rPr lang="en-US" sz="2800" dirty="0" smtClean="0"/>
              <a:t>terminates communication.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Shared-memory</a:t>
            </a:r>
            <a:r>
              <a:rPr lang="en-US" sz="2800" b="1" dirty="0"/>
              <a:t> </a:t>
            </a:r>
            <a:r>
              <a:rPr lang="en-US" sz="2800" dirty="0"/>
              <a:t>model use </a:t>
            </a:r>
            <a:r>
              <a:rPr lang="en-US" sz="2800" b="1" dirty="0"/>
              <a:t>shared_memory_create()</a:t>
            </a:r>
            <a:r>
              <a:rPr lang="en-US" sz="2800" dirty="0"/>
              <a:t> and</a:t>
            </a:r>
            <a:r>
              <a:rPr lang="en-US" sz="2800" b="1" dirty="0"/>
              <a:t> shared_memory_attach() </a:t>
            </a:r>
            <a:r>
              <a:rPr lang="en-US" sz="2800" dirty="0"/>
              <a:t>system calls to access to regions of memory owned by other processes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3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25</a:t>
            </a:fld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72533" y="2128205"/>
            <a:ext cx="83820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Protection </a:t>
            </a:r>
            <a:r>
              <a:rPr lang="en-US" sz="2800" dirty="0" smtClean="0"/>
              <a:t>controls </a:t>
            </a:r>
            <a:r>
              <a:rPr lang="en-US" sz="2800" dirty="0"/>
              <a:t>access to the </a:t>
            </a:r>
            <a:r>
              <a:rPr lang="en-US" sz="2800" dirty="0" smtClean="0"/>
              <a:t>resources of the </a:t>
            </a:r>
            <a:r>
              <a:rPr lang="en-US" sz="2800" dirty="0"/>
              <a:t> </a:t>
            </a:r>
            <a:r>
              <a:rPr lang="en-US" sz="2800" dirty="0" smtClean="0"/>
              <a:t>computer system.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is </a:t>
            </a:r>
            <a:r>
              <a:rPr lang="en-US" sz="2800" dirty="0"/>
              <a:t>a concern </a:t>
            </a:r>
            <a:r>
              <a:rPr lang="en-US" sz="2800" dirty="0" smtClean="0"/>
              <a:t>only on multi programmed </a:t>
            </a:r>
            <a:r>
              <a:rPr lang="en-US" sz="2800" dirty="0"/>
              <a:t>computer systems with several </a:t>
            </a:r>
            <a:r>
              <a:rPr lang="en-US" sz="2800" dirty="0" smtClean="0"/>
              <a:t>users.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With the advent </a:t>
            </a:r>
            <a:r>
              <a:rPr lang="en-US" sz="2800" dirty="0"/>
              <a:t>of networking and </a:t>
            </a:r>
            <a:r>
              <a:rPr lang="en-US" sz="2800" dirty="0" smtClean="0"/>
              <a:t>Internet</a:t>
            </a:r>
            <a:r>
              <a:rPr lang="en-US" sz="2800" dirty="0"/>
              <a:t>, all </a:t>
            </a:r>
            <a:r>
              <a:rPr lang="en-US" sz="2800" dirty="0" smtClean="0"/>
              <a:t>systems</a:t>
            </a:r>
            <a:r>
              <a:rPr lang="en-US" sz="2800" dirty="0"/>
              <a:t>, from servers </a:t>
            </a:r>
            <a:r>
              <a:rPr lang="en-US" sz="2800" dirty="0" smtClean="0"/>
              <a:t>to mobile devices</a:t>
            </a:r>
            <a:r>
              <a:rPr lang="en-US" sz="2800" dirty="0"/>
              <a:t>, must be </a:t>
            </a:r>
            <a:r>
              <a:rPr lang="en-US" sz="2800" dirty="0" smtClean="0"/>
              <a:t>protected.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/>
              <a:t>protection </a:t>
            </a:r>
            <a:r>
              <a:rPr lang="en-US" sz="2800" dirty="0" smtClean="0"/>
              <a:t>system </a:t>
            </a:r>
            <a:r>
              <a:rPr lang="en-US" sz="2800" dirty="0"/>
              <a:t>calls </a:t>
            </a:r>
            <a:r>
              <a:rPr lang="en-US" sz="2800" dirty="0" smtClean="0"/>
              <a:t>include </a:t>
            </a:r>
            <a:r>
              <a:rPr lang="en-US" sz="2800" b="1" dirty="0" smtClean="0"/>
              <a:t>set_permission() </a:t>
            </a:r>
            <a:r>
              <a:rPr lang="en-US" sz="2800" dirty="0" smtClean="0"/>
              <a:t>and </a:t>
            </a:r>
            <a:r>
              <a:rPr lang="en-US" sz="2800" b="1" dirty="0" smtClean="0"/>
              <a:t>get_permission</a:t>
            </a:r>
            <a:r>
              <a:rPr lang="en-US" sz="2800" b="1" dirty="0"/>
              <a:t>()</a:t>
            </a:r>
            <a:r>
              <a:rPr lang="en-US" sz="2800" dirty="0"/>
              <a:t>,</a:t>
            </a:r>
            <a:r>
              <a:rPr lang="en-US" sz="2800" b="1" dirty="0"/>
              <a:t> </a:t>
            </a:r>
            <a:r>
              <a:rPr lang="en-US" sz="2800" b="1" dirty="0" smtClean="0"/>
              <a:t>allow_user</a:t>
            </a:r>
            <a:r>
              <a:rPr lang="en-US" sz="2800" b="1" dirty="0"/>
              <a:t>() </a:t>
            </a:r>
            <a:r>
              <a:rPr lang="en-US" sz="2800" dirty="0"/>
              <a:t>and </a:t>
            </a:r>
            <a:r>
              <a:rPr lang="en-US" sz="2800" b="1" dirty="0" smtClean="0"/>
              <a:t>deny_user()</a:t>
            </a:r>
            <a:r>
              <a:rPr lang="en-US" sz="2800" dirty="0" smtClean="0"/>
              <a:t>.</a:t>
            </a:r>
            <a:endParaRPr lang="en-US" sz="28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6" y="853606"/>
            <a:ext cx="8382000" cy="10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6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System Programs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26</a:t>
            </a:fld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372533" y="117642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System </a:t>
            </a:r>
            <a:r>
              <a:rPr lang="en-US" sz="2800" b="1" dirty="0"/>
              <a:t>programs</a:t>
            </a:r>
            <a:r>
              <a:rPr lang="en-US" sz="2800" dirty="0"/>
              <a:t>, </a:t>
            </a:r>
            <a:r>
              <a:rPr lang="en-US" sz="2800" dirty="0" smtClean="0"/>
              <a:t>(</a:t>
            </a:r>
            <a:r>
              <a:rPr lang="en-US" sz="2800" b="1" dirty="0" smtClean="0"/>
              <a:t>system utilities</a:t>
            </a:r>
            <a:r>
              <a:rPr lang="en-US" sz="2800" dirty="0" smtClean="0"/>
              <a:t>), provide an environment </a:t>
            </a:r>
            <a:r>
              <a:rPr lang="en-US" sz="2800" dirty="0"/>
              <a:t>for program development and execution.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File </a:t>
            </a:r>
            <a:r>
              <a:rPr lang="en-US" sz="2800" b="1" dirty="0"/>
              <a:t>management</a:t>
            </a:r>
            <a:r>
              <a:rPr lang="en-US" sz="2800" dirty="0"/>
              <a:t>. </a:t>
            </a:r>
            <a:r>
              <a:rPr lang="en-US" sz="2800" dirty="0" smtClean="0"/>
              <a:t>Create</a:t>
            </a:r>
            <a:r>
              <a:rPr lang="en-US" sz="2800" dirty="0"/>
              <a:t>, delete, copy, rename, </a:t>
            </a:r>
            <a:r>
              <a:rPr lang="en-US" sz="2800" dirty="0" smtClean="0"/>
              <a:t>print, dump</a:t>
            </a:r>
            <a:r>
              <a:rPr lang="en-US" sz="2800" dirty="0"/>
              <a:t>, list, </a:t>
            </a:r>
            <a:r>
              <a:rPr lang="en-US" sz="2800" dirty="0" smtClean="0"/>
              <a:t>files </a:t>
            </a:r>
            <a:r>
              <a:rPr lang="en-US" sz="2800" dirty="0"/>
              <a:t>and directories.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Status </a:t>
            </a:r>
            <a:r>
              <a:rPr lang="en-US" sz="2800" b="1" dirty="0"/>
              <a:t>information</a:t>
            </a:r>
            <a:r>
              <a:rPr lang="en-US" sz="2800" dirty="0"/>
              <a:t>. </a:t>
            </a:r>
            <a:r>
              <a:rPr lang="en-US" sz="2800" dirty="0" smtClean="0"/>
              <a:t>Date, time</a:t>
            </a:r>
            <a:r>
              <a:rPr lang="en-US" sz="2800" dirty="0"/>
              <a:t>, amount of available memory or disk space, number of users, </a:t>
            </a:r>
            <a:r>
              <a:rPr lang="en-US" sz="2800" dirty="0" smtClean="0"/>
              <a:t>status information, performance</a:t>
            </a:r>
            <a:r>
              <a:rPr lang="en-US" sz="2800" dirty="0"/>
              <a:t>, logging, and debugging information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File </a:t>
            </a:r>
            <a:r>
              <a:rPr lang="en-US" sz="2800" b="1" dirty="0"/>
              <a:t>modification</a:t>
            </a:r>
            <a:r>
              <a:rPr lang="en-US" sz="2800" dirty="0"/>
              <a:t>. </a:t>
            </a:r>
            <a:r>
              <a:rPr lang="en-US" sz="2800" dirty="0" smtClean="0"/>
              <a:t>Text editors, file transformations and conversions.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174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27</a:t>
            </a:fld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372533" y="9964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Programming-language</a:t>
            </a:r>
            <a:r>
              <a:rPr lang="en-US" sz="2800" dirty="0" smtClean="0"/>
              <a:t>. </a:t>
            </a:r>
            <a:r>
              <a:rPr lang="en-US" sz="2800" dirty="0"/>
              <a:t>Compilers, assemblers, debuggers, </a:t>
            </a:r>
            <a:r>
              <a:rPr lang="en-US" sz="2800" dirty="0" smtClean="0"/>
              <a:t>and interpreters.</a:t>
            </a:r>
            <a:endParaRPr lang="en-US" sz="28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Program </a:t>
            </a:r>
            <a:r>
              <a:rPr lang="en-US" sz="2800" b="1" dirty="0"/>
              <a:t>loading and execution</a:t>
            </a:r>
            <a:r>
              <a:rPr lang="en-US" sz="2800" dirty="0"/>
              <a:t>. </a:t>
            </a:r>
            <a:r>
              <a:rPr lang="en-US" sz="2800" dirty="0" smtClean="0"/>
              <a:t>Load compiled programs, debuggers.</a:t>
            </a:r>
            <a:endParaRPr lang="en-US" sz="28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Communications</a:t>
            </a:r>
            <a:r>
              <a:rPr lang="en-US" sz="2800" dirty="0"/>
              <a:t>. </a:t>
            </a:r>
            <a:r>
              <a:rPr lang="en-US" sz="2800" dirty="0" smtClean="0"/>
              <a:t>Connect processes</a:t>
            </a:r>
            <a:r>
              <a:rPr lang="en-US" sz="2800" dirty="0"/>
              <a:t>, users, and computer systems. </a:t>
            </a:r>
            <a:r>
              <a:rPr lang="en-US" sz="2800" dirty="0" smtClean="0"/>
              <a:t>Send </a:t>
            </a:r>
            <a:r>
              <a:rPr lang="en-US" sz="2800" dirty="0"/>
              <a:t>messages to </a:t>
            </a:r>
            <a:r>
              <a:rPr lang="en-US" sz="2800" dirty="0" smtClean="0"/>
              <a:t>screens</a:t>
            </a:r>
            <a:r>
              <a:rPr lang="en-US" sz="2800" dirty="0"/>
              <a:t>, </a:t>
            </a:r>
            <a:r>
              <a:rPr lang="en-US" sz="2800" dirty="0" smtClean="0"/>
              <a:t>browse Web, e-mail, remote login, transfer files.</a:t>
            </a:r>
            <a:endParaRPr lang="en-US" sz="28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Background </a:t>
            </a:r>
            <a:r>
              <a:rPr lang="en-US" sz="2800" b="1" dirty="0"/>
              <a:t>services</a:t>
            </a:r>
            <a:r>
              <a:rPr lang="en-US" sz="2800" dirty="0"/>
              <a:t>. </a:t>
            </a:r>
            <a:r>
              <a:rPr lang="en-US" sz="2800" dirty="0" smtClean="0"/>
              <a:t>Launching system-program </a:t>
            </a:r>
            <a:r>
              <a:rPr lang="en-US" sz="2800" dirty="0"/>
              <a:t>processes at boot </a:t>
            </a:r>
            <a:r>
              <a:rPr lang="en-US" sz="2800" dirty="0" smtClean="0"/>
              <a:t>time, known </a:t>
            </a:r>
            <a:r>
              <a:rPr lang="en-US" sz="2800" dirty="0"/>
              <a:t>as </a:t>
            </a:r>
            <a:r>
              <a:rPr lang="en-US" sz="2800" b="1" dirty="0"/>
              <a:t>services</a:t>
            </a:r>
            <a:r>
              <a:rPr lang="en-US" sz="2800" dirty="0"/>
              <a:t>, </a:t>
            </a:r>
            <a:r>
              <a:rPr lang="en-US" sz="2800" b="1" dirty="0"/>
              <a:t>subsystems</a:t>
            </a:r>
            <a:r>
              <a:rPr lang="en-US" sz="2800" dirty="0"/>
              <a:t>, or </a:t>
            </a:r>
            <a:r>
              <a:rPr lang="en-US" sz="2800" b="1" dirty="0"/>
              <a:t>daemons</a:t>
            </a:r>
            <a:r>
              <a:rPr lang="en-US" sz="2800" dirty="0"/>
              <a:t>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069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Operating-System Structure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28</a:t>
            </a:fld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372533" y="1202262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OS may be huge, hence partitioned into </a:t>
            </a:r>
            <a:r>
              <a:rPr lang="en-US" sz="2800" dirty="0"/>
              <a:t>small </a:t>
            </a:r>
            <a:r>
              <a:rPr lang="en-US" sz="2800" b="1" dirty="0" smtClean="0"/>
              <a:t>modules</a:t>
            </a:r>
            <a:r>
              <a:rPr lang="en-US" sz="2800" dirty="0" smtClean="0"/>
              <a:t>, (</a:t>
            </a:r>
            <a:r>
              <a:rPr lang="en-US" sz="2800" b="1" dirty="0" smtClean="0"/>
              <a:t>components</a:t>
            </a:r>
            <a:r>
              <a:rPr lang="en-US" sz="2800" dirty="0" smtClean="0"/>
              <a:t>) rather </a:t>
            </a:r>
            <a:r>
              <a:rPr lang="en-US" sz="2800" dirty="0"/>
              <a:t>than </a:t>
            </a:r>
            <a:r>
              <a:rPr lang="en-US" sz="2800" dirty="0" smtClean="0"/>
              <a:t>being a </a:t>
            </a:r>
            <a:r>
              <a:rPr lang="en-US" sz="2800" b="1" dirty="0" smtClean="0"/>
              <a:t>monolithic </a:t>
            </a:r>
            <a:r>
              <a:rPr lang="en-US" sz="2800" dirty="0" smtClean="0"/>
              <a:t>system.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module is a </a:t>
            </a:r>
            <a:r>
              <a:rPr lang="en-US" sz="2800" dirty="0"/>
              <a:t>well-defined portion of the system, with </a:t>
            </a:r>
            <a:r>
              <a:rPr lang="en-US" sz="2800" dirty="0" smtClean="0"/>
              <a:t>well-defined I/O and functions.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MS-DOS</a:t>
            </a:r>
            <a:r>
              <a:rPr lang="en-US" sz="2800" dirty="0" smtClean="0"/>
              <a:t> was badly designed</a:t>
            </a:r>
            <a:r>
              <a:rPr lang="en-US" sz="2800" dirty="0"/>
              <a:t>. Intel’s 8088 had no user/kernel mode, no HW protection. </a:t>
            </a:r>
            <a:r>
              <a:rPr lang="en-US" sz="2800" dirty="0" smtClean="0"/>
              <a:t>MS-DOS interfaces </a:t>
            </a:r>
            <a:r>
              <a:rPr lang="en-US" sz="2800" dirty="0"/>
              <a:t>and </a:t>
            </a:r>
            <a:r>
              <a:rPr lang="en-US" sz="2800" dirty="0" smtClean="0"/>
              <a:t>functionality were not </a:t>
            </a:r>
            <a:r>
              <a:rPr lang="en-US" sz="2800" dirty="0"/>
              <a:t>well separated.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Application </a:t>
            </a:r>
            <a:r>
              <a:rPr lang="en-US" sz="2800" dirty="0"/>
              <a:t>programs </a:t>
            </a:r>
            <a:r>
              <a:rPr lang="en-US" sz="2800" dirty="0" smtClean="0"/>
              <a:t>could write </a:t>
            </a:r>
            <a:r>
              <a:rPr lang="en-US" sz="2800" dirty="0"/>
              <a:t>directly to </a:t>
            </a:r>
            <a:r>
              <a:rPr lang="en-US" sz="2800" dirty="0" smtClean="0"/>
              <a:t>display </a:t>
            </a:r>
            <a:r>
              <a:rPr lang="en-US" sz="2800" dirty="0"/>
              <a:t>and </a:t>
            </a:r>
            <a:r>
              <a:rPr lang="en-US" sz="2800" dirty="0" smtClean="0"/>
              <a:t>disk, causing system crashes when </a:t>
            </a:r>
            <a:r>
              <a:rPr lang="en-US" sz="2800" dirty="0"/>
              <a:t>user programs fail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6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07" y="638690"/>
            <a:ext cx="4898786" cy="47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6705" y="5472799"/>
            <a:ext cx="5275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MS-DOS layer structure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05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3" y="790538"/>
            <a:ext cx="838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</a:rPr>
              <a:t>User </a:t>
            </a:r>
            <a:r>
              <a:rPr lang="en-US" sz="2800" b="1" dirty="0" smtClean="0">
                <a:solidFill>
                  <a:srgbClr val="0000FF"/>
                </a:solidFill>
              </a:rPr>
              <a:t>interface (UI)</a:t>
            </a:r>
            <a:endParaRPr lang="en-US" sz="28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/>
              <a:t>command-line interface (CLI) </a:t>
            </a:r>
            <a:r>
              <a:rPr lang="en-US" sz="2800" dirty="0" smtClean="0"/>
              <a:t>via the keyboard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/>
              <a:t>batch interface</a:t>
            </a:r>
            <a:r>
              <a:rPr lang="en-US" sz="2800" dirty="0" smtClean="0"/>
              <a:t>: commands </a:t>
            </a:r>
            <a:r>
              <a:rPr lang="en-US" sz="2800" dirty="0"/>
              <a:t>and </a:t>
            </a:r>
            <a:r>
              <a:rPr lang="en-US" sz="2800" dirty="0" smtClean="0"/>
              <a:t>directives are </a:t>
            </a:r>
            <a:r>
              <a:rPr lang="en-US" sz="2800" dirty="0"/>
              <a:t>entered into </a:t>
            </a:r>
            <a:r>
              <a:rPr lang="en-US" sz="2800" dirty="0" smtClean="0"/>
              <a:t>executable files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graphical </a:t>
            </a:r>
            <a:r>
              <a:rPr lang="en-US" sz="2800" b="1" dirty="0"/>
              <a:t>user interface (GUI</a:t>
            </a:r>
            <a:r>
              <a:rPr lang="en-US" sz="2800" b="1" dirty="0" smtClean="0"/>
              <a:t>): </a:t>
            </a:r>
            <a:r>
              <a:rPr lang="en-US" sz="2800" dirty="0" smtClean="0"/>
              <a:t>window interface </a:t>
            </a:r>
          </a:p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Program execution</a:t>
            </a:r>
            <a:r>
              <a:rPr lang="en-US" sz="2800" dirty="0"/>
              <a:t>. </a:t>
            </a:r>
            <a:r>
              <a:rPr lang="en-US" sz="2800" dirty="0" smtClean="0"/>
              <a:t>Load into memory </a:t>
            </a:r>
            <a:r>
              <a:rPr lang="en-US" sz="2800" dirty="0"/>
              <a:t>and </a:t>
            </a:r>
            <a:r>
              <a:rPr lang="en-US" sz="2800" dirty="0" smtClean="0"/>
              <a:t>run. </a:t>
            </a:r>
          </a:p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I/O operations</a:t>
            </a:r>
            <a:r>
              <a:rPr lang="en-US" sz="2800" dirty="0"/>
              <a:t>. </a:t>
            </a:r>
            <a:r>
              <a:rPr lang="en-US" sz="2800" dirty="0" smtClean="0"/>
              <a:t>Programs require I/O. Users usually cannot </a:t>
            </a:r>
            <a:r>
              <a:rPr lang="en-US" sz="2800" dirty="0"/>
              <a:t>control I/O devices </a:t>
            </a:r>
            <a:r>
              <a:rPr lang="en-US" sz="2800" dirty="0" smtClean="0"/>
              <a:t>directly. Done by the OS.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</a:rPr>
              <a:t>File-system </a:t>
            </a:r>
            <a:r>
              <a:rPr lang="en-US" sz="2800" b="1" dirty="0" smtClean="0">
                <a:solidFill>
                  <a:srgbClr val="0000FF"/>
                </a:solidFill>
              </a:rPr>
              <a:t>manipulation</a:t>
            </a:r>
            <a:r>
              <a:rPr lang="en-US" sz="2800" dirty="0" smtClean="0"/>
              <a:t>. Read, write, create, delete and search within files </a:t>
            </a:r>
            <a:r>
              <a:rPr lang="en-US" sz="2800" dirty="0"/>
              <a:t>and </a:t>
            </a:r>
            <a:r>
              <a:rPr lang="en-US" sz="2800" dirty="0" smtClean="0"/>
              <a:t>directories, manage  permissions.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403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30</a:t>
            </a:fld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381000" y="668591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Traditional </a:t>
            </a:r>
            <a:r>
              <a:rPr lang="en-US" sz="2800" b="1" dirty="0" smtClean="0"/>
              <a:t>UNIX</a:t>
            </a:r>
            <a:r>
              <a:rPr lang="en-US" sz="2800" dirty="0" smtClean="0"/>
              <a:t> consists </a:t>
            </a:r>
            <a:r>
              <a:rPr lang="en-US" sz="2800" dirty="0"/>
              <a:t>of two separable parts: the kernel and the system </a:t>
            </a:r>
            <a:r>
              <a:rPr lang="en-US" sz="2800" dirty="0" smtClean="0"/>
              <a:t>programs.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kernel </a:t>
            </a:r>
            <a:r>
              <a:rPr lang="en-US" sz="2800" dirty="0"/>
              <a:t>is </a:t>
            </a:r>
            <a:r>
              <a:rPr lang="en-US" sz="2800" dirty="0" smtClean="0"/>
              <a:t>separated </a:t>
            </a:r>
            <a:r>
              <a:rPr lang="en-US" sz="2800" dirty="0"/>
              <a:t>into </a:t>
            </a:r>
            <a:r>
              <a:rPr lang="en-US" sz="2800" dirty="0" smtClean="0"/>
              <a:t>interfaces </a:t>
            </a:r>
            <a:r>
              <a:rPr lang="en-US" sz="2800" dirty="0"/>
              <a:t>and device drivers, which </a:t>
            </a:r>
            <a:r>
              <a:rPr lang="en-US" sz="2800" dirty="0" smtClean="0"/>
              <a:t>have been expanded </a:t>
            </a:r>
            <a:r>
              <a:rPr lang="en-US" sz="2800" dirty="0"/>
              <a:t>over the </a:t>
            </a:r>
            <a:r>
              <a:rPr lang="en-US" sz="2800" dirty="0" smtClean="0"/>
              <a:t>years.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9284" y="2618910"/>
            <a:ext cx="8055895" cy="3555395"/>
            <a:chOff x="389284" y="2618910"/>
            <a:chExt cx="8055895" cy="355539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360" y="2618910"/>
              <a:ext cx="3598819" cy="3555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89284" y="3474005"/>
              <a:ext cx="41910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dirty="0" smtClean="0"/>
                <a:t>UNIX is </a:t>
              </a:r>
              <a:r>
                <a:rPr lang="en-US" sz="2800" b="1" dirty="0" smtClean="0"/>
                <a:t>layered</a:t>
              </a:r>
              <a:r>
                <a:rPr lang="en-US" sz="2800" dirty="0" smtClean="0"/>
                <a:t>. </a:t>
              </a:r>
              <a:r>
                <a:rPr lang="en-US" sz="2800" dirty="0"/>
                <a:t>Everything below the system-call interface and above the </a:t>
              </a:r>
              <a:r>
                <a:rPr lang="en-US" sz="2800" dirty="0" smtClean="0"/>
                <a:t>physical HW is the kernel.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7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31</a:t>
            </a:fld>
            <a:endParaRPr lang="en-US" sz="16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47" y="818710"/>
            <a:ext cx="7204053" cy="441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16705" y="5472799"/>
            <a:ext cx="5275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Traditional UNIX system structure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960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32</a:t>
            </a:fld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372533" y="1202262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layer </a:t>
            </a:r>
            <a:r>
              <a:rPr lang="en-US" sz="2800" dirty="0"/>
              <a:t>is an </a:t>
            </a:r>
            <a:r>
              <a:rPr lang="en-US" sz="2800" dirty="0" smtClean="0"/>
              <a:t>abstract </a:t>
            </a:r>
            <a:r>
              <a:rPr lang="en-US" sz="2800" dirty="0"/>
              <a:t>object </a:t>
            </a:r>
            <a:r>
              <a:rPr lang="en-US" sz="2800" dirty="0" smtClean="0"/>
              <a:t>made up </a:t>
            </a:r>
            <a:r>
              <a:rPr lang="en-US" sz="2800" dirty="0"/>
              <a:t>of data and the operations that can manipulate those </a:t>
            </a:r>
            <a:r>
              <a:rPr lang="en-US" sz="2800" dirty="0" smtClean="0"/>
              <a:t>data.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Layer </a:t>
            </a:r>
            <a:r>
              <a:rPr lang="en-US" sz="2800" i="1" dirty="0" smtClean="0"/>
              <a:t>M</a:t>
            </a:r>
            <a:r>
              <a:rPr lang="en-US" sz="2800" dirty="0" smtClean="0"/>
              <a:t> routines can </a:t>
            </a:r>
            <a:r>
              <a:rPr lang="en-US" sz="2800" dirty="0"/>
              <a:t>be invoked by higher-level </a:t>
            </a:r>
            <a:r>
              <a:rPr lang="en-US" sz="2800" dirty="0" smtClean="0"/>
              <a:t>layers, layer </a:t>
            </a:r>
            <a:r>
              <a:rPr lang="en-US" sz="2800" i="1" dirty="0" smtClean="0"/>
              <a:t>M </a:t>
            </a:r>
            <a:r>
              <a:rPr lang="en-US" sz="2800" dirty="0" smtClean="0"/>
              <a:t>can</a:t>
            </a:r>
            <a:r>
              <a:rPr lang="en-US" sz="2800" dirty="0"/>
              <a:t> </a:t>
            </a:r>
            <a:r>
              <a:rPr lang="en-US" sz="2800" dirty="0" smtClean="0"/>
              <a:t>invoke </a:t>
            </a:r>
            <a:r>
              <a:rPr lang="en-US" sz="2800" dirty="0"/>
              <a:t>operations on lower-level layers.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Simplifies debug and verification to work bottom-up.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layer is debugged w/o concerning the </a:t>
            </a:r>
            <a:r>
              <a:rPr lang="en-US" sz="2800" dirty="0"/>
              <a:t>rest </a:t>
            </a:r>
            <a:r>
              <a:rPr lang="en-US" sz="2800" dirty="0" smtClean="0"/>
              <a:t>system, as it uses </a:t>
            </a:r>
            <a:r>
              <a:rPr lang="en-US" sz="2800" dirty="0"/>
              <a:t>only </a:t>
            </a:r>
            <a:r>
              <a:rPr lang="en-US" sz="2800" dirty="0" smtClean="0"/>
              <a:t>basic hardware (assumed </a:t>
            </a:r>
            <a:r>
              <a:rPr lang="en-US" sz="2800" dirty="0"/>
              <a:t>correct</a:t>
            </a:r>
            <a:r>
              <a:rPr lang="en-US" sz="2800" dirty="0" smtClean="0"/>
              <a:t>).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Major </a:t>
            </a:r>
            <a:r>
              <a:rPr lang="en-US" sz="2800" dirty="0"/>
              <a:t>difficulty </a:t>
            </a:r>
            <a:r>
              <a:rPr lang="en-US" sz="2800" dirty="0" smtClean="0"/>
              <a:t>in layered </a:t>
            </a:r>
            <a:r>
              <a:rPr lang="en-US" sz="2800" dirty="0"/>
              <a:t>approach </a:t>
            </a:r>
            <a:r>
              <a:rPr lang="en-US" sz="2800" dirty="0" smtClean="0"/>
              <a:t>is in appropriately defining </a:t>
            </a:r>
            <a:r>
              <a:rPr lang="en-US" sz="2800" dirty="0"/>
              <a:t>the various layers. </a:t>
            </a:r>
          </a:p>
        </p:txBody>
      </p:sp>
    </p:spTree>
    <p:extLst>
      <p:ext uri="{BB962C8B-B14F-4D97-AF65-F5344CB8AC3E}">
        <p14:creationId xmlns:p14="http://schemas.microsoft.com/office/powerpoint/2010/main" val="314508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33</a:t>
            </a:fld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2533" y="1247267"/>
                <a:ext cx="8382000" cy="4431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</a:t>
                </a:r>
                <a:r>
                  <a:rPr lang="en-US" sz="2800" b="1" dirty="0" smtClean="0"/>
                  <a:t>Disk driver </a:t>
                </a:r>
                <a:r>
                  <a:rPr lang="en-US" sz="2800" dirty="0" smtClean="0"/>
                  <a:t>use by </a:t>
                </a:r>
                <a:r>
                  <a:rPr lang="en-US" sz="2800" b="1" dirty="0" smtClean="0"/>
                  <a:t>VM</a:t>
                </a:r>
                <a:r>
                  <a:rPr lang="en-US" sz="2800" dirty="0" smtClean="0"/>
                  <a:t> may wait </a:t>
                </a:r>
                <a:r>
                  <a:rPr lang="en-US" sz="2800" dirty="0"/>
                  <a:t>for </a:t>
                </a:r>
                <a:r>
                  <a:rPr lang="en-US" sz="2800" dirty="0" smtClean="0"/>
                  <a:t>I/O, so scheduler let CPU working on something else. Disk driver should be </a:t>
                </a:r>
                <a:r>
                  <a:rPr lang="en-US" sz="2800" b="1" u="sng" dirty="0" smtClean="0"/>
                  <a:t>above</a:t>
                </a:r>
                <a:r>
                  <a:rPr lang="en-US" sz="2800" dirty="0" smtClean="0"/>
                  <a:t> scheduler.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Scheduler</a:t>
                </a:r>
                <a:r>
                  <a:rPr lang="en-US" sz="2800" dirty="0" smtClean="0"/>
                  <a:t> info </a:t>
                </a:r>
                <a:r>
                  <a:rPr lang="en-US" sz="2800" dirty="0"/>
                  <a:t>about </a:t>
                </a:r>
                <a:r>
                  <a:rPr lang="en-US" sz="2800" dirty="0" smtClean="0"/>
                  <a:t>processes may exceed memory. Swapping requires disk </a:t>
                </a:r>
                <a:r>
                  <a:rPr lang="en-US" sz="2800" dirty="0"/>
                  <a:t>driver </a:t>
                </a:r>
                <a:r>
                  <a:rPr lang="en-US" sz="2800" dirty="0" smtClean="0"/>
                  <a:t>be </a:t>
                </a:r>
                <a:r>
                  <a:rPr lang="en-US" sz="2800" b="1" u="sng" dirty="0"/>
                  <a:t>below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scheduler.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Layered </a:t>
                </a:r>
                <a:r>
                  <a:rPr lang="en-US" sz="2800" dirty="0"/>
                  <a:t>implementations </a:t>
                </a:r>
                <a:r>
                  <a:rPr lang="en-US" sz="2800" dirty="0" smtClean="0"/>
                  <a:t>is less efficient </a:t>
                </a:r>
                <a:r>
                  <a:rPr lang="en-US" sz="2800" dirty="0"/>
                  <a:t>than other types. </a:t>
                </a:r>
                <a:r>
                  <a:rPr lang="en-US" sz="2800" dirty="0" smtClean="0"/>
                  <a:t>Each </a:t>
                </a:r>
                <a:r>
                  <a:rPr lang="en-US" sz="2800" dirty="0"/>
                  <a:t>layer adds overhead </a:t>
                </a:r>
                <a:r>
                  <a:rPr lang="en-US" sz="2800" dirty="0" smtClean="0"/>
                  <a:t>to the </a:t>
                </a:r>
                <a:r>
                  <a:rPr lang="en-US" sz="2800" dirty="0"/>
                  <a:t>system call. </a:t>
                </a:r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These </a:t>
                </a:r>
                <a:r>
                  <a:rPr lang="en-US" sz="2800" dirty="0"/>
                  <a:t>limitations have caused a small backlash against layering in </a:t>
                </a:r>
                <a:r>
                  <a:rPr lang="en-US" sz="2800" dirty="0" smtClean="0"/>
                  <a:t>recent years.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1247267"/>
                <a:ext cx="8382000" cy="4431983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238" r="-1527" b="-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9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Operating-System </a:t>
            </a:r>
            <a:r>
              <a:rPr lang="en-US" sz="3200" b="1" dirty="0" smtClean="0"/>
              <a:t>Generation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34</a:t>
            </a:fld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372533" y="1202262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program </a:t>
            </a:r>
            <a:r>
              <a:rPr lang="en-US" sz="2800" b="1" dirty="0">
                <a:solidFill>
                  <a:srgbClr val="0000FF"/>
                </a:solidFill>
              </a:rPr>
              <a:t>SYSGEN</a:t>
            </a:r>
            <a:r>
              <a:rPr lang="en-US" sz="2800" dirty="0"/>
              <a:t> </a:t>
            </a:r>
            <a:r>
              <a:rPr lang="en-US" sz="2800" dirty="0" smtClean="0"/>
              <a:t>generates the OS, distributed </a:t>
            </a:r>
            <a:r>
              <a:rPr lang="en-US" sz="2800" dirty="0"/>
              <a:t>on disk or CD-ROM or other media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SYSGEN reads </a:t>
            </a:r>
            <a:r>
              <a:rPr lang="en-US" sz="2800" dirty="0"/>
              <a:t>from </a:t>
            </a:r>
            <a:r>
              <a:rPr lang="en-US" sz="2800" dirty="0" smtClean="0"/>
              <a:t>file info about HW configuration, or</a:t>
            </a:r>
            <a:r>
              <a:rPr lang="en-US" sz="2800" dirty="0"/>
              <a:t> </a:t>
            </a:r>
            <a:r>
              <a:rPr lang="en-US" sz="2800" dirty="0" smtClean="0"/>
              <a:t>it probes HW directly </a:t>
            </a:r>
            <a:r>
              <a:rPr lang="en-US" sz="2800" dirty="0"/>
              <a:t>to determine </a:t>
            </a:r>
            <a:r>
              <a:rPr lang="en-US" sz="2800" dirty="0" smtClean="0"/>
              <a:t>its components.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What </a:t>
            </a:r>
            <a:r>
              <a:rPr lang="en-US" sz="2800" dirty="0"/>
              <a:t>CPU is </a:t>
            </a:r>
            <a:r>
              <a:rPr lang="en-US" sz="2800" dirty="0" smtClean="0"/>
              <a:t>used</a:t>
            </a:r>
            <a:r>
              <a:rPr lang="en-US" sz="2800" dirty="0"/>
              <a:t>? What options </a:t>
            </a:r>
            <a:r>
              <a:rPr lang="en-US" sz="2800" dirty="0" smtClean="0"/>
              <a:t>are </a:t>
            </a:r>
            <a:r>
              <a:rPr lang="en-US" sz="2800" dirty="0"/>
              <a:t>installed? (extended ISA, FP</a:t>
            </a:r>
            <a:r>
              <a:rPr lang="en-US" sz="2800" dirty="0" smtClean="0"/>
              <a:t>)</a:t>
            </a:r>
            <a:endParaRPr lang="en-US" sz="28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How to format the system disk (boot)? </a:t>
            </a:r>
            <a:r>
              <a:rPr lang="en-US" sz="2800" dirty="0"/>
              <a:t>How many </a:t>
            </a:r>
            <a:r>
              <a:rPr lang="en-US" sz="2800" dirty="0" smtClean="0"/>
              <a:t>“partitions” will </a:t>
            </a:r>
            <a:r>
              <a:rPr lang="en-US" sz="2800" dirty="0"/>
              <a:t>it be separated into, and what will go into each partition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901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35</a:t>
            </a:fld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372533" y="9964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How </a:t>
            </a:r>
            <a:r>
              <a:rPr lang="en-US" sz="2800" dirty="0"/>
              <a:t>much memory is available? Some </a:t>
            </a:r>
            <a:r>
              <a:rPr lang="en-US" sz="2800" dirty="0" smtClean="0"/>
              <a:t>systems </a:t>
            </a:r>
            <a:r>
              <a:rPr lang="en-US" sz="2800" dirty="0"/>
              <a:t>will determine this </a:t>
            </a:r>
            <a:r>
              <a:rPr lang="en-US" sz="2800" dirty="0" smtClean="0"/>
              <a:t>value themselves.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Available devices. The </a:t>
            </a:r>
            <a:r>
              <a:rPr lang="en-US" sz="2800" dirty="0"/>
              <a:t>system </a:t>
            </a:r>
            <a:r>
              <a:rPr lang="en-US" sz="2800" dirty="0" smtClean="0"/>
              <a:t>needs know </a:t>
            </a:r>
            <a:r>
              <a:rPr lang="en-US" sz="2800" dirty="0"/>
              <a:t>how to </a:t>
            </a:r>
            <a:r>
              <a:rPr lang="en-US" sz="2800" dirty="0" smtClean="0"/>
              <a:t>address devices (device </a:t>
            </a:r>
            <a:r>
              <a:rPr lang="en-US" sz="2800" dirty="0"/>
              <a:t>number), </a:t>
            </a:r>
            <a:r>
              <a:rPr lang="en-US" sz="2800" dirty="0" smtClean="0"/>
              <a:t>device </a:t>
            </a:r>
            <a:r>
              <a:rPr lang="en-US" sz="2800" dirty="0"/>
              <a:t>interrupt number, the </a:t>
            </a:r>
            <a:r>
              <a:rPr lang="en-US" sz="2800" dirty="0" smtClean="0"/>
              <a:t>device’s type </a:t>
            </a:r>
            <a:r>
              <a:rPr lang="en-US" sz="2800" dirty="0"/>
              <a:t>and </a:t>
            </a:r>
            <a:r>
              <a:rPr lang="en-US" sz="2800" dirty="0" smtClean="0"/>
              <a:t>model.</a:t>
            </a:r>
            <a:endParaRPr lang="en-US" sz="28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OS options. What </a:t>
            </a:r>
            <a:r>
              <a:rPr lang="en-US" sz="2800" dirty="0"/>
              <a:t>type of CPU-scheduling algorithm </a:t>
            </a:r>
            <a:r>
              <a:rPr lang="en-US" sz="2800" dirty="0" smtClean="0"/>
              <a:t>to use, maximum </a:t>
            </a:r>
            <a:r>
              <a:rPr lang="en-US" sz="2800" dirty="0"/>
              <a:t>number of processes to be </a:t>
            </a:r>
            <a:r>
              <a:rPr lang="en-US" sz="2800" dirty="0" smtClean="0"/>
              <a:t>supported, etc.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OS then </a:t>
            </a:r>
            <a:r>
              <a:rPr lang="en-US" sz="2800" dirty="0"/>
              <a:t>is </a:t>
            </a:r>
            <a:r>
              <a:rPr lang="en-US" sz="2800" dirty="0" smtClean="0"/>
              <a:t>compiled, producing </a:t>
            </a:r>
            <a:r>
              <a:rPr lang="en-US" sz="2800" dirty="0"/>
              <a:t>an output-object </a:t>
            </a:r>
            <a:r>
              <a:rPr lang="en-US" sz="2800" dirty="0" smtClean="0"/>
              <a:t>OS version tailored </a:t>
            </a:r>
            <a:r>
              <a:rPr lang="en-US" sz="2800" dirty="0"/>
              <a:t>to </a:t>
            </a:r>
            <a:r>
              <a:rPr lang="en-US" sz="2800" dirty="0" smtClean="0"/>
              <a:t>the system </a:t>
            </a:r>
            <a:r>
              <a:rPr lang="en-US" sz="2800" dirty="0"/>
              <a:t>described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2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36</a:t>
            </a:fld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372533" y="99873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procedure of starting a computer by loading the </a:t>
            </a:r>
            <a:r>
              <a:rPr lang="en-US" sz="2800" dirty="0" smtClean="0"/>
              <a:t>kernel (compiled)</a:t>
            </a:r>
            <a:r>
              <a:rPr lang="en-US" sz="2800" dirty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known as </a:t>
            </a:r>
            <a:r>
              <a:rPr lang="en-US" sz="2800" b="1" dirty="0"/>
              <a:t>booting </a:t>
            </a:r>
            <a:r>
              <a:rPr lang="en-US" sz="2800" dirty="0"/>
              <a:t>the </a:t>
            </a:r>
            <a:r>
              <a:rPr lang="en-US" sz="2800" dirty="0" smtClean="0"/>
              <a:t>system.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small code </a:t>
            </a:r>
            <a:r>
              <a:rPr lang="en-US" sz="2800" b="1" dirty="0" smtClean="0"/>
              <a:t>bootstrap program</a:t>
            </a:r>
            <a:r>
              <a:rPr lang="en-US" sz="2800" dirty="0" smtClean="0"/>
              <a:t>, stored in </a:t>
            </a:r>
            <a:r>
              <a:rPr lang="en-US" sz="2800" b="1" dirty="0" smtClean="0"/>
              <a:t>ROM</a:t>
            </a:r>
            <a:r>
              <a:rPr lang="en-US" sz="2800" dirty="0" smtClean="0"/>
              <a:t>, locates </a:t>
            </a:r>
            <a:r>
              <a:rPr lang="en-US" sz="2800" dirty="0"/>
              <a:t>the </a:t>
            </a:r>
            <a:r>
              <a:rPr lang="en-US" sz="2800" dirty="0" smtClean="0"/>
              <a:t>kernel, loads </a:t>
            </a:r>
            <a:r>
              <a:rPr lang="en-US" sz="2800" dirty="0"/>
              <a:t>it into main memory, and starts its </a:t>
            </a:r>
            <a:r>
              <a:rPr lang="en-US" sz="2800" dirty="0" smtClean="0"/>
              <a:t>execution.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When </a:t>
            </a:r>
            <a:r>
              <a:rPr lang="en-US" sz="2800" dirty="0"/>
              <a:t>a CPU </a:t>
            </a:r>
            <a:r>
              <a:rPr lang="en-US" sz="2800" dirty="0" smtClean="0"/>
              <a:t>it </a:t>
            </a:r>
            <a:r>
              <a:rPr lang="en-US" sz="2800" dirty="0"/>
              <a:t>is powered </a:t>
            </a:r>
            <a:r>
              <a:rPr lang="en-US" sz="2800" dirty="0" smtClean="0"/>
              <a:t>up or rebooted, PC </a:t>
            </a:r>
            <a:r>
              <a:rPr lang="en-US" sz="2800" dirty="0"/>
              <a:t>is loaded with </a:t>
            </a:r>
            <a:r>
              <a:rPr lang="en-US" sz="2800" dirty="0" smtClean="0"/>
              <a:t>predefined ROM address where the </a:t>
            </a:r>
            <a:r>
              <a:rPr lang="en-US" sz="2800" dirty="0"/>
              <a:t>bootstrap </a:t>
            </a:r>
            <a:r>
              <a:rPr lang="en-US" sz="2800" dirty="0" smtClean="0"/>
              <a:t>program is, </a:t>
            </a:r>
            <a:r>
              <a:rPr lang="en-US" sz="2800" dirty="0"/>
              <a:t>to </a:t>
            </a:r>
            <a:r>
              <a:rPr lang="en-US" sz="2800" dirty="0" smtClean="0"/>
              <a:t>start boot execution.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ROM</a:t>
            </a:r>
            <a:r>
              <a:rPr lang="en-US" sz="2800" dirty="0" smtClean="0"/>
              <a:t> storage makes it difficult for virus to infect bootstrap.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System Boot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299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37</a:t>
            </a:fld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372533" y="9964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Bootstrap first runs diagnostics, continuing </a:t>
            </a:r>
            <a:r>
              <a:rPr lang="en-US" sz="2800" dirty="0"/>
              <a:t>with </a:t>
            </a:r>
            <a:r>
              <a:rPr lang="en-US" sz="2800" dirty="0" smtClean="0"/>
              <a:t>booting, initializing the system. It then starts </a:t>
            </a:r>
            <a:r>
              <a:rPr lang="en-US" sz="2800" dirty="0"/>
              <a:t>the </a:t>
            </a:r>
            <a:r>
              <a:rPr lang="en-US" sz="2800" dirty="0" smtClean="0"/>
              <a:t>OS.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Such ROM is known </a:t>
            </a:r>
            <a:r>
              <a:rPr lang="en-US" sz="2800" dirty="0"/>
              <a:t>as </a:t>
            </a:r>
            <a:r>
              <a:rPr lang="en-US" sz="2800" b="1" dirty="0"/>
              <a:t>firmware</a:t>
            </a:r>
            <a:r>
              <a:rPr lang="en-US" sz="2800" dirty="0"/>
              <a:t>, since </a:t>
            </a:r>
            <a:r>
              <a:rPr lang="en-US" sz="2800" dirty="0" smtClean="0"/>
              <a:t>its characteristics </a:t>
            </a:r>
            <a:r>
              <a:rPr lang="en-US" sz="2800" dirty="0"/>
              <a:t>fall </a:t>
            </a:r>
            <a:r>
              <a:rPr lang="en-US" sz="2800" dirty="0" smtClean="0"/>
              <a:t>somewhere between </a:t>
            </a:r>
            <a:r>
              <a:rPr lang="en-US" sz="2800" dirty="0"/>
              <a:t>those of </a:t>
            </a:r>
            <a:r>
              <a:rPr lang="en-US" sz="2800" dirty="0" smtClean="0"/>
              <a:t>HW and SW.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Executing </a:t>
            </a:r>
            <a:r>
              <a:rPr lang="en-US" sz="2800" dirty="0"/>
              <a:t>firmware </a:t>
            </a:r>
            <a:r>
              <a:rPr lang="en-US" sz="2800" dirty="0" smtClean="0"/>
              <a:t>code is </a:t>
            </a:r>
            <a:r>
              <a:rPr lang="en-US" sz="2800" dirty="0"/>
              <a:t>slower than executing code in </a:t>
            </a:r>
            <a:r>
              <a:rPr lang="en-US" sz="2800" dirty="0" smtClean="0"/>
              <a:t>RAM. (why?) It can be copied into </a:t>
            </a:r>
            <a:r>
              <a:rPr lang="en-US" sz="2800" dirty="0"/>
              <a:t>RAM </a:t>
            </a:r>
            <a:r>
              <a:rPr lang="en-US" sz="2800" dirty="0" smtClean="0"/>
              <a:t>for fast execution.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When full </a:t>
            </a:r>
            <a:r>
              <a:rPr lang="en-US" sz="2800" dirty="0"/>
              <a:t>bootstrap </a:t>
            </a:r>
            <a:r>
              <a:rPr lang="en-US" sz="2800" dirty="0" smtClean="0"/>
              <a:t>is loaded</a:t>
            </a:r>
            <a:r>
              <a:rPr lang="en-US" sz="2800" dirty="0"/>
              <a:t>, it </a:t>
            </a:r>
            <a:r>
              <a:rPr lang="en-US" sz="2800" dirty="0" smtClean="0"/>
              <a:t>traverses the file </a:t>
            </a:r>
            <a:r>
              <a:rPr lang="en-US" sz="2800" dirty="0"/>
              <a:t>system to find the </a:t>
            </a:r>
            <a:r>
              <a:rPr lang="en-US" sz="2800" dirty="0" smtClean="0"/>
              <a:t>OS kernel</a:t>
            </a:r>
            <a:r>
              <a:rPr lang="en-US" sz="2800" dirty="0"/>
              <a:t>, load it into memory, and </a:t>
            </a:r>
            <a:r>
              <a:rPr lang="en-US" sz="2800" smtClean="0"/>
              <a:t>start execution</a:t>
            </a:r>
            <a:r>
              <a:rPr lang="en-US" sz="2800" dirty="0"/>
              <a:t>. </a:t>
            </a:r>
            <a:r>
              <a:rPr lang="en-US" sz="2800" dirty="0" smtClean="0"/>
              <a:t>At </a:t>
            </a:r>
            <a:r>
              <a:rPr lang="en-US" sz="2800" dirty="0"/>
              <a:t>this point </a:t>
            </a:r>
            <a:r>
              <a:rPr lang="en-US" sz="2800" dirty="0" smtClean="0"/>
              <a:t>the OS is </a:t>
            </a:r>
            <a:r>
              <a:rPr lang="en-US" sz="2800" b="1" dirty="0" smtClean="0"/>
              <a:t>running</a:t>
            </a:r>
            <a:r>
              <a:rPr lang="en-US" sz="2800" dirty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768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3" y="683695"/>
            <a:ext cx="8382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</a:rPr>
              <a:t>Communications</a:t>
            </a:r>
            <a:r>
              <a:rPr lang="en-US" sz="2800" dirty="0"/>
              <a:t>. </a:t>
            </a:r>
            <a:r>
              <a:rPr lang="en-US" sz="2800" dirty="0" smtClean="0"/>
              <a:t>Processes </a:t>
            </a:r>
            <a:r>
              <a:rPr lang="en-US" sz="2800" dirty="0"/>
              <a:t>on same or different computers may </a:t>
            </a:r>
            <a:r>
              <a:rPr lang="en-US" sz="2800" dirty="0" smtClean="0"/>
              <a:t>exchange information.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Via </a:t>
            </a:r>
            <a:r>
              <a:rPr lang="en-US" sz="2800" b="1" dirty="0"/>
              <a:t>shared </a:t>
            </a:r>
            <a:r>
              <a:rPr lang="en-US" sz="2800" b="1" dirty="0" smtClean="0"/>
              <a:t>memory</a:t>
            </a:r>
            <a:r>
              <a:rPr lang="en-US" sz="2800" dirty="0" smtClean="0"/>
              <a:t>. </a:t>
            </a:r>
            <a:r>
              <a:rPr lang="en-US" sz="2800" dirty="0"/>
              <a:t>P</a:t>
            </a:r>
            <a:r>
              <a:rPr lang="en-US" sz="2800" dirty="0" smtClean="0"/>
              <a:t>rocesses </a:t>
            </a:r>
            <a:r>
              <a:rPr lang="en-US" sz="2800" dirty="0"/>
              <a:t>read and write </a:t>
            </a:r>
            <a:r>
              <a:rPr lang="en-US" sz="2800" dirty="0" smtClean="0"/>
              <a:t>to a </a:t>
            </a:r>
            <a:r>
              <a:rPr lang="en-US" sz="2800" dirty="0"/>
              <a:t>shared section of </a:t>
            </a:r>
            <a:r>
              <a:rPr lang="en-US" sz="2800" dirty="0" smtClean="0"/>
              <a:t>memory.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Via </a:t>
            </a:r>
            <a:r>
              <a:rPr lang="en-US" sz="2800" b="1" dirty="0" smtClean="0"/>
              <a:t>message passing</a:t>
            </a:r>
            <a:r>
              <a:rPr lang="en-US" sz="2800" dirty="0" smtClean="0"/>
              <a:t>. OS moves packets of information </a:t>
            </a:r>
            <a:r>
              <a:rPr lang="en-US" sz="2800" dirty="0"/>
              <a:t>in predefined formats </a:t>
            </a:r>
            <a:r>
              <a:rPr lang="en-US" sz="2800" dirty="0" smtClean="0"/>
              <a:t>between processes. 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Error detection (correction)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/>
              <a:t>HW</a:t>
            </a:r>
            <a:r>
              <a:rPr lang="en-US" sz="2800" dirty="0" smtClean="0"/>
              <a:t> (CPU , memory)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/>
              <a:t>I/O </a:t>
            </a:r>
            <a:r>
              <a:rPr lang="en-US" sz="2800" b="1" dirty="0"/>
              <a:t>devices </a:t>
            </a:r>
            <a:r>
              <a:rPr lang="en-US" sz="2800" dirty="0" smtClean="0"/>
              <a:t>(connection failure, lack </a:t>
            </a:r>
            <a:r>
              <a:rPr lang="en-US" sz="2800" dirty="0"/>
              <a:t>of </a:t>
            </a:r>
            <a:r>
              <a:rPr lang="en-US" sz="2800" dirty="0" smtClean="0"/>
              <a:t>paper)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/>
              <a:t>User </a:t>
            </a:r>
            <a:r>
              <a:rPr lang="en-US" sz="2800" b="1" dirty="0"/>
              <a:t>program </a:t>
            </a:r>
            <a:r>
              <a:rPr lang="en-US" sz="2800" dirty="0" smtClean="0"/>
              <a:t>(arithmetic </a:t>
            </a:r>
            <a:r>
              <a:rPr lang="en-US" sz="2800" dirty="0"/>
              <a:t>overflow, </a:t>
            </a:r>
            <a:r>
              <a:rPr lang="en-US" sz="2800" dirty="0" smtClean="0"/>
              <a:t>access illegal </a:t>
            </a:r>
            <a:r>
              <a:rPr lang="en-US" sz="2800" dirty="0"/>
              <a:t>memory location, </a:t>
            </a:r>
            <a:r>
              <a:rPr lang="en-US" sz="2800" dirty="0" smtClean="0"/>
              <a:t>excessive CPU </a:t>
            </a:r>
            <a:r>
              <a:rPr lang="en-US" sz="2800" dirty="0"/>
              <a:t>time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4779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3" y="745533"/>
            <a:ext cx="838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OS takes appropriate action: halt </a:t>
            </a:r>
            <a:r>
              <a:rPr lang="en-US" sz="2800" dirty="0"/>
              <a:t>the </a:t>
            </a:r>
            <a:r>
              <a:rPr lang="en-US" sz="2800" dirty="0" smtClean="0"/>
              <a:t>system, terminate </a:t>
            </a:r>
            <a:r>
              <a:rPr lang="en-US" sz="2800" dirty="0"/>
              <a:t>an </a:t>
            </a:r>
            <a:r>
              <a:rPr lang="en-US" sz="2800" dirty="0" smtClean="0"/>
              <a:t>error-causing process, return </a:t>
            </a:r>
            <a:r>
              <a:rPr lang="en-US" sz="2800" dirty="0"/>
              <a:t>an </a:t>
            </a:r>
            <a:r>
              <a:rPr lang="en-US" sz="2800" dirty="0" smtClean="0"/>
              <a:t>error.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Resource </a:t>
            </a:r>
            <a:r>
              <a:rPr lang="en-US" sz="2800" b="1" dirty="0">
                <a:solidFill>
                  <a:srgbClr val="0000FF"/>
                </a:solidFill>
              </a:rPr>
              <a:t>allocation</a:t>
            </a:r>
            <a:r>
              <a:rPr lang="en-US" sz="2800" dirty="0"/>
              <a:t>. </a:t>
            </a:r>
            <a:r>
              <a:rPr lang="en-US" sz="2800" dirty="0" smtClean="0"/>
              <a:t>When multiple </a:t>
            </a:r>
            <a:r>
              <a:rPr lang="en-US" sz="2800" dirty="0"/>
              <a:t>users or </a:t>
            </a:r>
            <a:r>
              <a:rPr lang="en-US" sz="2800" dirty="0" smtClean="0"/>
              <a:t>jobs run </a:t>
            </a:r>
            <a:r>
              <a:rPr lang="en-US" sz="2800" dirty="0"/>
              <a:t>at the same time, </a:t>
            </a:r>
            <a:r>
              <a:rPr lang="en-US" sz="2800" dirty="0" smtClean="0"/>
              <a:t>resources must </a:t>
            </a:r>
            <a:r>
              <a:rPr lang="en-US" sz="2800" dirty="0"/>
              <a:t>be allocated to each </a:t>
            </a:r>
            <a:r>
              <a:rPr lang="en-US" sz="2800" dirty="0" smtClean="0"/>
              <a:t>(CPU </a:t>
            </a:r>
            <a:r>
              <a:rPr lang="en-US" sz="2800" dirty="0"/>
              <a:t>cycles, main memory, </a:t>
            </a:r>
            <a:r>
              <a:rPr lang="en-US" sz="2800" dirty="0" smtClean="0"/>
              <a:t>file storage, IO devices).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Accounting</a:t>
            </a:r>
            <a:r>
              <a:rPr lang="en-US" sz="2800" dirty="0"/>
              <a:t>. </a:t>
            </a:r>
            <a:r>
              <a:rPr lang="en-US" sz="2800" dirty="0" smtClean="0"/>
              <a:t>Which </a:t>
            </a:r>
            <a:r>
              <a:rPr lang="en-US" sz="2800" dirty="0"/>
              <a:t>users use how much </a:t>
            </a:r>
            <a:r>
              <a:rPr lang="en-US" sz="2800" dirty="0" smtClean="0"/>
              <a:t>and what resources (billing, statistics, improve service, research).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Protection </a:t>
            </a:r>
            <a:r>
              <a:rPr lang="en-US" sz="2800" b="1" dirty="0">
                <a:solidFill>
                  <a:srgbClr val="0000FF"/>
                </a:solidFill>
              </a:rPr>
              <a:t>and </a:t>
            </a:r>
            <a:r>
              <a:rPr lang="en-US" sz="2800" b="1" dirty="0" smtClean="0">
                <a:solidFill>
                  <a:srgbClr val="0000FF"/>
                </a:solidFill>
              </a:rPr>
              <a:t>security</a:t>
            </a: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Avoid inter-processes and OS interfere (via memory).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Control access </a:t>
            </a:r>
            <a:r>
              <a:rPr lang="en-US" sz="2800" dirty="0"/>
              <a:t>to </a:t>
            </a:r>
            <a:r>
              <a:rPr lang="en-US" sz="2800" dirty="0" smtClean="0"/>
              <a:t>system resources.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User authentication (ID, password).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5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254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User and </a:t>
            </a:r>
            <a:r>
              <a:rPr lang="en-US" sz="3200" b="1" dirty="0" smtClean="0"/>
              <a:t>OS interface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6</a:t>
            </a:fld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2533" y="1015563"/>
                <a:ext cx="8382000" cy="48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OS provides </a:t>
                </a:r>
                <a:r>
                  <a:rPr lang="en-US" sz="2800" b="1" dirty="0" smtClean="0"/>
                  <a:t>command-line </a:t>
                </a:r>
                <a:r>
                  <a:rPr lang="en-US" sz="2800" b="1" dirty="0"/>
                  <a:t>interpreter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called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shell</a:t>
                </a:r>
                <a:r>
                  <a:rPr lang="en-US" sz="2800" dirty="0" smtClean="0"/>
                  <a:t>, that </a:t>
                </a:r>
                <a:r>
                  <a:rPr lang="en-US" sz="2800" dirty="0"/>
                  <a:t>allows </a:t>
                </a:r>
                <a:r>
                  <a:rPr lang="en-US" sz="2800" dirty="0" smtClean="0"/>
                  <a:t>users to </a:t>
                </a:r>
                <a:r>
                  <a:rPr lang="en-US" sz="2800" dirty="0"/>
                  <a:t>directly enter commands to be performed by the operating </a:t>
                </a:r>
                <a:r>
                  <a:rPr lang="en-US" sz="2800" dirty="0" smtClean="0"/>
                  <a:t>system (UNIX, MS-DOS).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interpreter </a:t>
                </a:r>
                <a:r>
                  <a:rPr lang="en-US" sz="2800" dirty="0"/>
                  <a:t>does not understand the </a:t>
                </a:r>
                <a:r>
                  <a:rPr lang="en-US" sz="2800" dirty="0" smtClean="0"/>
                  <a:t>command. It identifies </a:t>
                </a:r>
                <a:r>
                  <a:rPr lang="en-US" sz="2800" dirty="0"/>
                  <a:t>a file to be loaded into memory and executed.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The </a:t>
                </a:r>
                <a:r>
                  <a:rPr lang="en-US" sz="2800" dirty="0"/>
                  <a:t>UNIX command to delete a </a:t>
                </a:r>
                <a:r>
                  <a:rPr lang="en-US" sz="2800" dirty="0" smtClean="0"/>
                  <a:t>file </a:t>
                </a:r>
                <a:r>
                  <a:rPr lang="en-US" sz="2800" b="1" dirty="0" smtClean="0"/>
                  <a:t>rm file.txt </a:t>
                </a:r>
                <a:r>
                  <a:rPr lang="en-US" sz="2800" dirty="0" smtClean="0"/>
                  <a:t>searches </a:t>
                </a:r>
                <a:r>
                  <a:rPr lang="en-US" sz="2800" dirty="0"/>
                  <a:t>for a file </a:t>
                </a:r>
                <a:r>
                  <a:rPr lang="en-US" sz="2800" b="1" dirty="0" smtClean="0"/>
                  <a:t>rm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loads it into </a:t>
                </a:r>
                <a:r>
                  <a:rPr lang="en-US" sz="2800" dirty="0"/>
                  <a:t>memory, and </a:t>
                </a:r>
                <a:r>
                  <a:rPr lang="en-US" sz="2800" dirty="0" smtClean="0"/>
                  <a:t>executes </a:t>
                </a:r>
                <a:r>
                  <a:rPr lang="en-US" sz="2800" dirty="0"/>
                  <a:t>it </a:t>
                </a:r>
                <a:r>
                  <a:rPr lang="en-US" sz="2800" dirty="0" smtClean="0"/>
                  <a:t>with the </a:t>
                </a:r>
                <a:r>
                  <a:rPr lang="en-US" sz="2800" dirty="0"/>
                  <a:t>parameter </a:t>
                </a:r>
                <a:r>
                  <a:rPr lang="en-US" sz="2800" b="1" dirty="0" smtClean="0"/>
                  <a:t>file.txt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/>
                <a:r>
                  <a:rPr lang="en-US" sz="2800" dirty="0" smtClean="0"/>
                  <a:t>Addition of </a:t>
                </a:r>
                <a:r>
                  <a:rPr lang="en-US" sz="2800" dirty="0"/>
                  <a:t>new commands </a:t>
                </a:r>
                <a:r>
                  <a:rPr lang="en-US" sz="2800" dirty="0" smtClean="0"/>
                  <a:t>is easy. The interpreter program is small and </a:t>
                </a:r>
                <a:r>
                  <a:rPr lang="en-US" sz="2800" dirty="0"/>
                  <a:t>does not </a:t>
                </a:r>
                <a:r>
                  <a:rPr lang="en-US" sz="2800" dirty="0" smtClean="0"/>
                  <a:t>have to </a:t>
                </a:r>
                <a:r>
                  <a:rPr lang="en-US" sz="2800" dirty="0"/>
                  <a:t>be </a:t>
                </a:r>
                <a:r>
                  <a:rPr lang="en-US" sz="2800" dirty="0" smtClean="0"/>
                  <a:t>changed.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1015563"/>
                <a:ext cx="8382000" cy="4862870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129" r="-1527" b="-2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68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533" y="32365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System Calls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7</a:t>
            </a:fld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2533" y="1138384"/>
                <a:ext cx="8382000" cy="4585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/>
                  <a:t>System calls </a:t>
                </a:r>
                <a:r>
                  <a:rPr lang="en-US" sz="2800" dirty="0"/>
                  <a:t>provide an interface to the </a:t>
                </a:r>
                <a:r>
                  <a:rPr lang="en-US" sz="2800" dirty="0" smtClean="0"/>
                  <a:t>OS services.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These </a:t>
                </a:r>
                <a:r>
                  <a:rPr lang="en-US" sz="2800" dirty="0"/>
                  <a:t>calls are </a:t>
                </a:r>
                <a:r>
                  <a:rPr lang="en-US" sz="2800" dirty="0" smtClean="0"/>
                  <a:t>usually C or C++ routines, but can also be in assembly for low-level tasks of HW.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Even </a:t>
                </a:r>
                <a:r>
                  <a:rPr lang="en-US" sz="2800" dirty="0"/>
                  <a:t>simple programs </a:t>
                </a:r>
                <a:r>
                  <a:rPr lang="en-US" sz="2800" dirty="0" smtClean="0"/>
                  <a:t>may use the OS heavily, thousands </a:t>
                </a:r>
                <a:r>
                  <a:rPr lang="en-US" sz="2800" dirty="0"/>
                  <a:t>of system </a:t>
                </a:r>
                <a:r>
                  <a:rPr lang="en-US" sz="2800" dirty="0" smtClean="0"/>
                  <a:t>calls per second.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a program reading </a:t>
                </a:r>
                <a:r>
                  <a:rPr lang="en-US" sz="2800" dirty="0"/>
                  <a:t>data from one file and copy them to another file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I</a:t>
                </a:r>
                <a:r>
                  <a:rPr lang="en-US" sz="2800" dirty="0" smtClean="0"/>
                  <a:t>nvolves getting file names, open one and create another, validity check, loop of copying, etc.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1138384"/>
                <a:ext cx="8382000" cy="4585871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197" r="-1527" b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1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0" y="820705"/>
            <a:ext cx="7821620" cy="521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76745" y="2101352"/>
            <a:ext cx="229650" cy="382543"/>
            <a:chOff x="2276745" y="2101352"/>
            <a:chExt cx="229650" cy="382543"/>
          </a:xfrm>
        </p:grpSpPr>
        <p:sp>
          <p:nvSpPr>
            <p:cNvPr id="6" name="Right Arrow 5"/>
            <p:cNvSpPr/>
            <p:nvPr/>
          </p:nvSpPr>
          <p:spPr>
            <a:xfrm>
              <a:off x="2276745" y="2101352"/>
              <a:ext cx="229650" cy="13501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276745" y="2348880"/>
              <a:ext cx="229650" cy="13501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68540" y="2843935"/>
            <a:ext cx="229650" cy="360040"/>
            <a:chOff x="2268540" y="2843935"/>
            <a:chExt cx="229650" cy="360040"/>
          </a:xfrm>
        </p:grpSpPr>
        <p:sp>
          <p:nvSpPr>
            <p:cNvPr id="9" name="Right Arrow 8"/>
            <p:cNvSpPr/>
            <p:nvPr/>
          </p:nvSpPr>
          <p:spPr>
            <a:xfrm>
              <a:off x="2268540" y="2843935"/>
              <a:ext cx="229650" cy="13501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268540" y="3068960"/>
              <a:ext cx="229650" cy="13501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68540" y="3293985"/>
            <a:ext cx="229650" cy="360040"/>
            <a:chOff x="2268540" y="3293985"/>
            <a:chExt cx="229650" cy="360040"/>
          </a:xfrm>
        </p:grpSpPr>
        <p:sp>
          <p:nvSpPr>
            <p:cNvPr id="11" name="Right Arrow 10"/>
            <p:cNvSpPr/>
            <p:nvPr/>
          </p:nvSpPr>
          <p:spPr>
            <a:xfrm>
              <a:off x="2268540" y="3293985"/>
              <a:ext cx="229650" cy="13501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268540" y="3519010"/>
              <a:ext cx="229650" cy="13501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68540" y="3773084"/>
            <a:ext cx="229650" cy="375996"/>
            <a:chOff x="2268540" y="3773084"/>
            <a:chExt cx="229650" cy="375996"/>
          </a:xfrm>
        </p:grpSpPr>
        <p:sp>
          <p:nvSpPr>
            <p:cNvPr id="13" name="Right Arrow 12"/>
            <p:cNvSpPr/>
            <p:nvPr/>
          </p:nvSpPr>
          <p:spPr>
            <a:xfrm>
              <a:off x="2268540" y="3773084"/>
              <a:ext cx="229650" cy="13501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268540" y="4014065"/>
              <a:ext cx="229650" cy="13501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68540" y="4464115"/>
            <a:ext cx="229650" cy="375996"/>
            <a:chOff x="2268540" y="3773084"/>
            <a:chExt cx="229650" cy="375996"/>
          </a:xfrm>
        </p:grpSpPr>
        <p:sp>
          <p:nvSpPr>
            <p:cNvPr id="22" name="Right Arrow 21"/>
            <p:cNvSpPr/>
            <p:nvPr/>
          </p:nvSpPr>
          <p:spPr>
            <a:xfrm>
              <a:off x="2268540" y="3773084"/>
              <a:ext cx="229650" cy="13501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268540" y="4014065"/>
              <a:ext cx="229650" cy="13501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68540" y="5184195"/>
            <a:ext cx="229650" cy="630070"/>
            <a:chOff x="2268540" y="5184195"/>
            <a:chExt cx="229650" cy="630070"/>
          </a:xfrm>
        </p:grpSpPr>
        <p:sp>
          <p:nvSpPr>
            <p:cNvPr id="25" name="Right Arrow 24"/>
            <p:cNvSpPr/>
            <p:nvPr/>
          </p:nvSpPr>
          <p:spPr>
            <a:xfrm>
              <a:off x="2268540" y="5184195"/>
              <a:ext cx="229650" cy="13501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2268540" y="5425176"/>
              <a:ext cx="229650" cy="13501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268540" y="5679250"/>
              <a:ext cx="229650" cy="13501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63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2533" y="1138384"/>
                <a:ext cx="8382000" cy="4585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Programmers do not see system calls level </a:t>
                </a:r>
                <a:r>
                  <a:rPr lang="en-US" sz="2800" dirty="0"/>
                  <a:t>of </a:t>
                </a:r>
                <a:r>
                  <a:rPr lang="en-US" sz="2800" dirty="0" smtClean="0"/>
                  <a:t>details.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Programmers use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application programming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interface (API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sz="2800" dirty="0" smtClean="0"/>
                  <a:t>, hiding most system calls and providing </a:t>
                </a:r>
                <a:r>
                  <a:rPr lang="en-US" sz="2800" b="1" dirty="0" smtClean="0"/>
                  <a:t>program portability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Windows </a:t>
                </a:r>
                <a:r>
                  <a:rPr lang="en-US" sz="2800" dirty="0"/>
                  <a:t>function </a:t>
                </a:r>
                <a:r>
                  <a:rPr lang="en-US" sz="2800" b="1" dirty="0"/>
                  <a:t>CreateProcess() </a:t>
                </a:r>
                <a:r>
                  <a:rPr lang="en-US" sz="2800" dirty="0" smtClean="0"/>
                  <a:t>invokes </a:t>
                </a:r>
                <a:r>
                  <a:rPr lang="en-US" sz="2800" dirty="0"/>
                  <a:t>the </a:t>
                </a:r>
                <a:r>
                  <a:rPr lang="en-US" sz="2800" b="1" dirty="0"/>
                  <a:t>NTCreateProcess() </a:t>
                </a:r>
                <a:r>
                  <a:rPr lang="en-US" sz="2800" dirty="0"/>
                  <a:t>system call in </a:t>
                </a:r>
                <a:r>
                  <a:rPr lang="en-US" sz="2800" dirty="0" smtClean="0"/>
                  <a:t>the </a:t>
                </a:r>
                <a:r>
                  <a:rPr lang="en-US" sz="2800" b="1" dirty="0" smtClean="0"/>
                  <a:t>Windows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kernel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Most </a:t>
                </a:r>
                <a:r>
                  <a:rPr lang="en-US" sz="2800" dirty="0"/>
                  <a:t>common APIs </a:t>
                </a:r>
                <a:r>
                  <a:rPr lang="en-US" sz="2800" dirty="0" smtClean="0"/>
                  <a:t>are </a:t>
                </a:r>
                <a:r>
                  <a:rPr lang="en-US" sz="2800" b="1" dirty="0" smtClean="0"/>
                  <a:t>Windows</a:t>
                </a:r>
                <a:r>
                  <a:rPr lang="en-US" sz="2800" dirty="0" smtClean="0"/>
                  <a:t>, </a:t>
                </a:r>
                <a:r>
                  <a:rPr lang="en-US" sz="2800" b="1" dirty="0" smtClean="0"/>
                  <a:t>POSIX</a:t>
                </a:r>
                <a:r>
                  <a:rPr lang="en-US" sz="2800" dirty="0" smtClean="0"/>
                  <a:t> (include all </a:t>
                </a:r>
                <a:r>
                  <a:rPr lang="en-US" sz="2800" dirty="0"/>
                  <a:t>versions of </a:t>
                </a:r>
                <a:r>
                  <a:rPr lang="en-US" sz="2800" dirty="0" smtClean="0"/>
                  <a:t>UNIX and Linux), </a:t>
                </a:r>
                <a:r>
                  <a:rPr lang="en-US" sz="2800" dirty="0"/>
                  <a:t>and </a:t>
                </a:r>
                <a:r>
                  <a:rPr lang="en-US" sz="2800" b="1" dirty="0" smtClean="0"/>
                  <a:t>Java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UNIX </a:t>
                </a:r>
                <a:r>
                  <a:rPr lang="en-US" sz="2800" dirty="0"/>
                  <a:t>and Linux </a:t>
                </a:r>
                <a:r>
                  <a:rPr lang="en-US" sz="2800" dirty="0" smtClean="0"/>
                  <a:t>API is written </a:t>
                </a:r>
                <a:r>
                  <a:rPr lang="en-US" sz="2800" dirty="0"/>
                  <a:t>in </a:t>
                </a:r>
                <a:r>
                  <a:rPr lang="en-US" sz="2800" dirty="0" smtClean="0"/>
                  <a:t>C, </a:t>
                </a:r>
                <a:r>
                  <a:rPr lang="en-US" sz="2800" dirty="0"/>
                  <a:t>the library is </a:t>
                </a:r>
                <a:r>
                  <a:rPr lang="en-US" sz="2800" b="1" dirty="0" smtClean="0"/>
                  <a:t>libc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1138384"/>
                <a:ext cx="8382000" cy="4585871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197" r="-1527" b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Operating System Structures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9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051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</TotalTime>
  <Words>2301</Words>
  <Application>Microsoft Office PowerPoint</Application>
  <PresentationFormat>On-screen Show (4:3)</PresentationFormat>
  <Paragraphs>270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Operating System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Wimer</dc:creator>
  <cp:lastModifiedBy>ENG</cp:lastModifiedBy>
  <cp:revision>190</cp:revision>
  <cp:lastPrinted>2016-10-11T08:32:29Z</cp:lastPrinted>
  <dcterms:created xsi:type="dcterms:W3CDTF">2006-08-16T00:00:00Z</dcterms:created>
  <dcterms:modified xsi:type="dcterms:W3CDTF">2016-11-21T10:13:01Z</dcterms:modified>
</cp:coreProperties>
</file>