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6" r:id="rId2"/>
    <p:sldId id="343" r:id="rId3"/>
    <p:sldId id="388" r:id="rId4"/>
    <p:sldId id="389" r:id="rId5"/>
    <p:sldId id="390" r:id="rId6"/>
    <p:sldId id="391" r:id="rId7"/>
    <p:sldId id="392" r:id="rId8"/>
    <p:sldId id="393" r:id="rId9"/>
    <p:sldId id="394" r:id="rId10"/>
    <p:sldId id="395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408" r:id="rId22"/>
    <p:sldId id="407" r:id="rId23"/>
    <p:sldId id="410" r:id="rId24"/>
    <p:sldId id="411" r:id="rId25"/>
    <p:sldId id="412" r:id="rId26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FF"/>
    <a:srgbClr val="00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4743" autoAdjust="0"/>
  </p:normalViewPr>
  <p:slideViewPr>
    <p:cSldViewPr>
      <p:cViewPr>
        <p:scale>
          <a:sx n="95" d="100"/>
          <a:sy n="95" d="100"/>
        </p:scale>
        <p:origin x="-216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6C2C74B-C0A5-443E-94D7-04D63D3906D9}" type="datetimeFigureOut">
              <a:rPr lang="en-US" smtClean="0"/>
              <a:t>12/30/2016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9F2D6A8-F044-41C6-8960-F647B41188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6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6555" y="458670"/>
            <a:ext cx="8010890" cy="94510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Mass Storage Structure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6555" y="1403775"/>
            <a:ext cx="6400800" cy="115989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prepared and instructed by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 smtClean="0"/>
              <a:t> Shmuel Wimer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Eng. Faculty, Bar-Ilan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2611714"/>
            <a:ext cx="2487915" cy="361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12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00" y="998730"/>
                <a:ext cx="8382000" cy="4862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en-US" sz="2800" b="1" dirty="0" smtClean="0"/>
                  <a:t>SCAN </a:t>
                </a:r>
                <a:r>
                  <a:rPr lang="en-US" sz="2800" dirty="0" smtClean="0"/>
                  <a:t>moves the disk </a:t>
                </a:r>
                <a:r>
                  <a:rPr lang="en-US" sz="2800" dirty="0"/>
                  <a:t>arm </a:t>
                </a:r>
                <a:r>
                  <a:rPr lang="en-US" sz="2800" dirty="0" smtClean="0"/>
                  <a:t>forth and back from one </a:t>
                </a:r>
                <a:r>
                  <a:rPr lang="en-US" sz="2800" dirty="0"/>
                  <a:t>end </a:t>
                </a:r>
                <a:r>
                  <a:rPr lang="en-US" sz="2800" dirty="0" smtClean="0"/>
                  <a:t>toward </a:t>
                </a:r>
                <a:r>
                  <a:rPr lang="en-US" sz="2800" dirty="0"/>
                  <a:t>the other end, servicing requests as it reaches each </a:t>
                </a:r>
                <a:r>
                  <a:rPr lang="en-US" sz="2800" dirty="0" smtClean="0"/>
                  <a:t>cylinder. 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Scheduling requires knowing the </a:t>
                </a:r>
                <a:r>
                  <a:rPr lang="en-US" sz="2800" dirty="0"/>
                  <a:t>direction of head movement in addition to </a:t>
                </a:r>
                <a:r>
                  <a:rPr lang="en-US" sz="2800" dirty="0" smtClean="0"/>
                  <a:t>head’s </a:t>
                </a:r>
                <a:r>
                  <a:rPr lang="en-US" sz="2800" dirty="0"/>
                  <a:t>current position.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Arm moving </a:t>
                </a:r>
                <a:r>
                  <a:rPr lang="en-US" sz="2800" dirty="0"/>
                  <a:t>toward 0 </a:t>
                </a:r>
                <a:r>
                  <a:rPr lang="en-US" sz="2800" dirty="0" smtClean="0"/>
                  <a:t>with head positioned at 53</a:t>
                </a:r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98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183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37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122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14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124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65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67</m:t>
                    </m:r>
                  </m:oMath>
                </a14:m>
                <a:r>
                  <a:rPr lang="en-US" sz="2800" dirty="0" smtClean="0"/>
                  <a:t>, services 37 </a:t>
                </a:r>
                <a:r>
                  <a:rPr lang="en-US" sz="2800" dirty="0"/>
                  <a:t>and </a:t>
                </a:r>
                <a:r>
                  <a:rPr lang="en-US" sz="2800" dirty="0" smtClean="0"/>
                  <a:t>14, then reversed at 0, servicing 65</a:t>
                </a:r>
                <a:r>
                  <a:rPr lang="en-US" sz="2800" dirty="0"/>
                  <a:t>, 67, 98, 122, 124, </a:t>
                </a:r>
                <a:r>
                  <a:rPr lang="en-US" sz="2800" dirty="0" smtClean="0"/>
                  <a:t>183. </a:t>
                </a:r>
                <a:endParaRPr lang="en-US" sz="2800" dirty="0"/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Request arriving in the </a:t>
                </a:r>
                <a:r>
                  <a:rPr lang="en-US" sz="2800" dirty="0"/>
                  <a:t>queue </a:t>
                </a:r>
                <a:r>
                  <a:rPr lang="en-US" sz="2800" dirty="0" smtClean="0"/>
                  <a:t>just in </a:t>
                </a:r>
                <a:r>
                  <a:rPr lang="en-US" sz="2800" dirty="0"/>
                  <a:t>front of the </a:t>
                </a:r>
                <a:r>
                  <a:rPr lang="en-US" sz="2800" dirty="0" smtClean="0"/>
                  <a:t>head is serviced immediately, arriving </a:t>
                </a:r>
                <a:r>
                  <a:rPr lang="en-US" sz="2800" dirty="0"/>
                  <a:t>just behind </a:t>
                </a:r>
                <a:r>
                  <a:rPr lang="en-US" sz="2800" dirty="0" smtClean="0"/>
                  <a:t>will wait.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998730"/>
                <a:ext cx="8382000" cy="4862870"/>
              </a:xfrm>
              <a:prstGeom prst="rect">
                <a:avLst/>
              </a:prstGeom>
              <a:blipFill rotWithShape="1">
                <a:blip r:embed="rId2"/>
                <a:stretch>
                  <a:fillRect l="-1527" t="-1128" r="-1455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SCAN Scheduling</a:t>
            </a:r>
          </a:p>
        </p:txBody>
      </p:sp>
    </p:spTree>
    <p:extLst>
      <p:ext uri="{BB962C8B-B14F-4D97-AF65-F5344CB8AC3E}">
        <p14:creationId xmlns:p14="http://schemas.microsoft.com/office/powerpoint/2010/main" val="93826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885" y="1313765"/>
            <a:ext cx="7006505" cy="4185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17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683695"/>
            <a:ext cx="838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Assuming uniform </a:t>
            </a:r>
            <a:r>
              <a:rPr lang="en-US" sz="2800" dirty="0"/>
              <a:t>distribution of requests for cylinders, </a:t>
            </a:r>
            <a:r>
              <a:rPr lang="en-US" sz="2800" dirty="0" smtClean="0"/>
              <a:t>when head </a:t>
            </a:r>
            <a:r>
              <a:rPr lang="en-US" sz="2800" dirty="0"/>
              <a:t>reaches one end </a:t>
            </a:r>
            <a:r>
              <a:rPr lang="en-US" sz="2800" dirty="0" smtClean="0"/>
              <a:t>few </a:t>
            </a:r>
            <a:r>
              <a:rPr lang="en-US" sz="2800" dirty="0"/>
              <a:t>requests are </a:t>
            </a:r>
            <a:r>
              <a:rPr lang="en-US" sz="2800" dirty="0" smtClean="0"/>
              <a:t>just in front.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heaviest density </a:t>
            </a:r>
            <a:r>
              <a:rPr lang="en-US" sz="2800" dirty="0" smtClean="0"/>
              <a:t>is </a:t>
            </a:r>
            <a:r>
              <a:rPr lang="en-US" sz="2800" dirty="0"/>
              <a:t>at the other end of the </a:t>
            </a:r>
            <a:r>
              <a:rPr lang="en-US" sz="2800" dirty="0" smtClean="0"/>
              <a:t>disk, waited </a:t>
            </a:r>
            <a:r>
              <a:rPr lang="en-US" sz="2800" dirty="0"/>
              <a:t>the </a:t>
            </a:r>
            <a:r>
              <a:rPr lang="en-US" sz="2800" dirty="0" smtClean="0"/>
              <a:t>longest.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b="1" dirty="0">
                <a:solidFill>
                  <a:srgbClr val="0000FF"/>
                </a:solidFill>
              </a:rPr>
              <a:t>Circular SCAN (C-SCAN) scheduling </a:t>
            </a:r>
            <a:r>
              <a:rPr lang="en-US" sz="2800" dirty="0"/>
              <a:t>is a variant </a:t>
            </a:r>
            <a:r>
              <a:rPr lang="en-US" sz="2800" dirty="0" smtClean="0"/>
              <a:t>providing</a:t>
            </a:r>
            <a:r>
              <a:rPr lang="en-US" sz="2800" dirty="0"/>
              <a:t> </a:t>
            </a:r>
            <a:r>
              <a:rPr lang="en-US" sz="2800" dirty="0" smtClean="0"/>
              <a:t>more </a:t>
            </a:r>
            <a:r>
              <a:rPr lang="en-US" sz="2800" dirty="0"/>
              <a:t>uniform wait </a:t>
            </a:r>
            <a:r>
              <a:rPr lang="en-US" sz="2800" dirty="0" smtClean="0"/>
              <a:t>time.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Commonly the </a:t>
            </a:r>
            <a:r>
              <a:rPr lang="en-US" sz="2800" dirty="0"/>
              <a:t>arm </a:t>
            </a:r>
            <a:r>
              <a:rPr lang="en-US" sz="2800" dirty="0" smtClean="0"/>
              <a:t>does not go to disk ends but only </a:t>
            </a:r>
            <a:r>
              <a:rPr lang="en-US" sz="2800" dirty="0"/>
              <a:t>as far as the final request in </a:t>
            </a:r>
            <a:r>
              <a:rPr lang="en-US" sz="2800" dirty="0" smtClean="0"/>
              <a:t>each direction.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Versions </a:t>
            </a:r>
            <a:r>
              <a:rPr lang="en-US" sz="2800" dirty="0"/>
              <a:t>of SCAN and C-SCAN </a:t>
            </a:r>
            <a:r>
              <a:rPr lang="en-US" sz="2800" dirty="0" smtClean="0"/>
              <a:t>are</a:t>
            </a:r>
            <a:r>
              <a:rPr lang="en-US" sz="2800" dirty="0"/>
              <a:t> </a:t>
            </a:r>
            <a:r>
              <a:rPr lang="en-US" sz="2800" dirty="0" smtClean="0"/>
              <a:t>called </a:t>
            </a:r>
            <a:r>
              <a:rPr lang="en-US" sz="2800" b="1" dirty="0">
                <a:solidFill>
                  <a:srgbClr val="0000FF"/>
                </a:solidFill>
              </a:rPr>
              <a:t>LOOK</a:t>
            </a:r>
            <a:r>
              <a:rPr lang="en-US" sz="2800" b="1" dirty="0"/>
              <a:t>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rgbClr val="0000FF"/>
                </a:solidFill>
              </a:rPr>
              <a:t>C-LOOK </a:t>
            </a:r>
            <a:r>
              <a:rPr lang="en-US" sz="2800" b="1" dirty="0" smtClean="0">
                <a:solidFill>
                  <a:srgbClr val="0000FF"/>
                </a:solidFill>
              </a:rPr>
              <a:t>scheduling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86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23755"/>
            <a:ext cx="71818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7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9873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SSTF </a:t>
            </a:r>
            <a:r>
              <a:rPr lang="en-US" sz="2800" dirty="0"/>
              <a:t>is common and has a natural appeal because it increases performance </a:t>
            </a:r>
            <a:r>
              <a:rPr lang="en-US" sz="2800" dirty="0" smtClean="0"/>
              <a:t>over FCFS.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SCAN </a:t>
            </a:r>
            <a:r>
              <a:rPr lang="en-US" sz="2800" dirty="0"/>
              <a:t>and C-SCAN perform better for </a:t>
            </a:r>
            <a:r>
              <a:rPr lang="en-US" sz="2800" dirty="0" smtClean="0"/>
              <a:t>heavy disk load because less </a:t>
            </a:r>
            <a:r>
              <a:rPr lang="en-US" sz="2800" dirty="0"/>
              <a:t>likely </a:t>
            </a:r>
            <a:r>
              <a:rPr lang="en-US" sz="2800" dirty="0" smtClean="0"/>
              <a:t>starvation.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Requests </a:t>
            </a:r>
            <a:r>
              <a:rPr lang="en-US" sz="2800" dirty="0"/>
              <a:t>for disk service </a:t>
            </a:r>
            <a:r>
              <a:rPr lang="en-US" sz="2800" dirty="0" smtClean="0"/>
              <a:t>are </a:t>
            </a:r>
            <a:r>
              <a:rPr lang="en-US" sz="2800" dirty="0"/>
              <a:t>greatly influenced by </a:t>
            </a:r>
            <a:r>
              <a:rPr lang="en-US" sz="2800" b="1" dirty="0" smtClean="0">
                <a:solidFill>
                  <a:srgbClr val="0000FF"/>
                </a:solidFill>
              </a:rPr>
              <a:t>file-allocation</a:t>
            </a:r>
            <a:r>
              <a:rPr lang="en-US" sz="2800" dirty="0"/>
              <a:t> </a:t>
            </a:r>
            <a:r>
              <a:rPr lang="en-US" sz="2800" dirty="0" smtClean="0"/>
              <a:t>method.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Program </a:t>
            </a:r>
            <a:r>
              <a:rPr lang="en-US" sz="2800" dirty="0"/>
              <a:t>reading </a:t>
            </a:r>
            <a:r>
              <a:rPr lang="en-US" sz="2800" dirty="0" smtClean="0"/>
              <a:t>contiguously </a:t>
            </a:r>
            <a:r>
              <a:rPr lang="en-US" sz="2800" dirty="0"/>
              <a:t>allocated file </a:t>
            </a:r>
            <a:r>
              <a:rPr lang="en-US" sz="2800" dirty="0" smtClean="0"/>
              <a:t>generates </a:t>
            </a:r>
            <a:r>
              <a:rPr lang="en-US" sz="2800" dirty="0"/>
              <a:t>close </a:t>
            </a:r>
            <a:r>
              <a:rPr lang="en-US" sz="2800" dirty="0" smtClean="0"/>
              <a:t>requests, yielding limited </a:t>
            </a:r>
            <a:r>
              <a:rPr lang="en-US" sz="2800" dirty="0"/>
              <a:t>head movement.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Linked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/>
              <a:t>or </a:t>
            </a:r>
            <a:r>
              <a:rPr lang="en-US" sz="2800" b="1" dirty="0">
                <a:solidFill>
                  <a:srgbClr val="0000FF"/>
                </a:solidFill>
              </a:rPr>
              <a:t>indexed</a:t>
            </a:r>
            <a:r>
              <a:rPr lang="en-US" sz="2800" dirty="0"/>
              <a:t> </a:t>
            </a:r>
            <a:r>
              <a:rPr lang="en-US" sz="2800" dirty="0" smtClean="0"/>
              <a:t>file may include </a:t>
            </a:r>
            <a:r>
              <a:rPr lang="en-US" sz="2800" dirty="0"/>
              <a:t>blocks </a:t>
            </a:r>
            <a:r>
              <a:rPr lang="en-US" sz="2800" dirty="0" smtClean="0"/>
              <a:t>scattered </a:t>
            </a:r>
            <a:r>
              <a:rPr lang="en-US" sz="2800" dirty="0"/>
              <a:t>on the disk, </a:t>
            </a:r>
            <a:r>
              <a:rPr lang="en-US" sz="2800" dirty="0" smtClean="0"/>
              <a:t>yielding greater </a:t>
            </a:r>
            <a:r>
              <a:rPr lang="en-US" sz="2800" dirty="0"/>
              <a:t>head movement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Selection of </a:t>
            </a:r>
            <a:r>
              <a:rPr lang="en-US" sz="3200" b="1" dirty="0" smtClean="0"/>
              <a:t>Scheduling </a:t>
            </a:r>
            <a:r>
              <a:rPr lang="en-US" sz="3200" b="1" dirty="0"/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269534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32522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location of </a:t>
            </a:r>
            <a:r>
              <a:rPr lang="en-US" sz="2800" b="1" dirty="0">
                <a:solidFill>
                  <a:srgbClr val="0000FF"/>
                </a:solidFill>
              </a:rPr>
              <a:t>directories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rgbClr val="0000FF"/>
                </a:solidFill>
              </a:rPr>
              <a:t>index blocks </a:t>
            </a:r>
            <a:r>
              <a:rPr lang="en-US" sz="2800" dirty="0"/>
              <a:t>is also </a:t>
            </a:r>
            <a:r>
              <a:rPr lang="en-US" sz="2800" dirty="0" smtClean="0"/>
              <a:t>important.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Opening file </a:t>
            </a:r>
            <a:r>
              <a:rPr lang="en-US" sz="2800" dirty="0"/>
              <a:t>requires searching </a:t>
            </a:r>
            <a:r>
              <a:rPr lang="en-US" sz="2800" dirty="0" smtClean="0"/>
              <a:t>the directory </a:t>
            </a:r>
            <a:r>
              <a:rPr lang="en-US" sz="2800" dirty="0"/>
              <a:t>structure, the directories will be accessed frequently.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Caching directories </a:t>
            </a:r>
            <a:r>
              <a:rPr lang="en-US" sz="2800" dirty="0"/>
              <a:t>and index blocks in main memory </a:t>
            </a:r>
            <a:r>
              <a:rPr lang="en-US" sz="2800" dirty="0" smtClean="0"/>
              <a:t>helps reducing arm </a:t>
            </a:r>
            <a:r>
              <a:rPr lang="en-US" sz="2800" dirty="0"/>
              <a:t>movement, </a:t>
            </a:r>
            <a:r>
              <a:rPr lang="en-US" sz="2800" dirty="0" smtClean="0"/>
              <a:t>mostly for </a:t>
            </a:r>
            <a:r>
              <a:rPr lang="en-US" sz="2800" dirty="0"/>
              <a:t>read requests.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Disk-scheduling </a:t>
            </a:r>
            <a:r>
              <a:rPr lang="en-US" sz="2800" dirty="0"/>
              <a:t>algorithm </a:t>
            </a:r>
            <a:r>
              <a:rPr lang="en-US" sz="2800" dirty="0" smtClean="0"/>
              <a:t>is written </a:t>
            </a:r>
            <a:r>
              <a:rPr lang="en-US" sz="2800" dirty="0"/>
              <a:t>as </a:t>
            </a:r>
            <a:r>
              <a:rPr lang="en-US" sz="2800" dirty="0" smtClean="0"/>
              <a:t>separate OS module, </a:t>
            </a:r>
            <a:r>
              <a:rPr lang="en-US" sz="2800" dirty="0"/>
              <a:t>so </a:t>
            </a:r>
            <a:r>
              <a:rPr lang="en-US" sz="2800" dirty="0" smtClean="0"/>
              <a:t>it </a:t>
            </a:r>
            <a:r>
              <a:rPr lang="en-US" sz="2800" dirty="0"/>
              <a:t>can be </a:t>
            </a:r>
            <a:r>
              <a:rPr lang="en-US" sz="2800" dirty="0" smtClean="0"/>
              <a:t>replaced if </a:t>
            </a:r>
            <a:r>
              <a:rPr lang="en-US" sz="2800" dirty="0"/>
              <a:t>necessary.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b="1" dirty="0" smtClean="0"/>
              <a:t>Rotational </a:t>
            </a:r>
            <a:r>
              <a:rPr lang="en-US" sz="2800" b="1" dirty="0"/>
              <a:t>latency </a:t>
            </a:r>
            <a:r>
              <a:rPr lang="en-US" sz="2800" dirty="0" smtClean="0"/>
              <a:t>is as </a:t>
            </a:r>
            <a:r>
              <a:rPr lang="en-US" sz="2800" dirty="0"/>
              <a:t>large as </a:t>
            </a:r>
            <a:r>
              <a:rPr lang="en-US" sz="2800" dirty="0" smtClean="0"/>
              <a:t>seek time, but difficult </a:t>
            </a:r>
            <a:r>
              <a:rPr lang="en-US" sz="2800" dirty="0"/>
              <a:t>for </a:t>
            </a:r>
            <a:r>
              <a:rPr lang="en-US" sz="2800" dirty="0" smtClean="0"/>
              <a:t>OS to </a:t>
            </a:r>
            <a:r>
              <a:rPr lang="en-US" sz="2800" dirty="0"/>
              <a:t>schedule </a:t>
            </a:r>
            <a:r>
              <a:rPr lang="en-US" sz="2800" dirty="0" smtClean="0"/>
              <a:t>for improved </a:t>
            </a:r>
            <a:r>
              <a:rPr lang="en-US" sz="2800" dirty="0"/>
              <a:t>rotational </a:t>
            </a:r>
            <a:r>
              <a:rPr lang="en-US" sz="2800" dirty="0" smtClean="0"/>
              <a:t>latency.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4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887517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Manufacturers alleviate</a:t>
            </a:r>
            <a:r>
              <a:rPr lang="en-US" sz="2800" dirty="0"/>
              <a:t> </a:t>
            </a:r>
            <a:r>
              <a:rPr lang="en-US" sz="2800" dirty="0" smtClean="0"/>
              <a:t>the problem </a:t>
            </a:r>
            <a:r>
              <a:rPr lang="en-US" sz="2800" dirty="0"/>
              <a:t>by implementing </a:t>
            </a:r>
            <a:r>
              <a:rPr lang="en-US" sz="2800" dirty="0" smtClean="0"/>
              <a:t>scheduling </a:t>
            </a:r>
            <a:r>
              <a:rPr lang="en-US" sz="2800" dirty="0"/>
              <a:t>algorithms in the disk drive </a:t>
            </a:r>
            <a:r>
              <a:rPr lang="en-US" sz="2800" dirty="0" smtClean="0"/>
              <a:t>controller HW.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If </a:t>
            </a:r>
            <a:r>
              <a:rPr lang="en-US" sz="2800" dirty="0"/>
              <a:t>the </a:t>
            </a:r>
            <a:r>
              <a:rPr lang="en-US" sz="2800" dirty="0" smtClean="0"/>
              <a:t>OS sends </a:t>
            </a:r>
            <a:r>
              <a:rPr lang="en-US" sz="2800" dirty="0"/>
              <a:t>a batch </a:t>
            </a:r>
            <a:r>
              <a:rPr lang="en-US" sz="2800" dirty="0" smtClean="0"/>
              <a:t>of requests </a:t>
            </a:r>
            <a:r>
              <a:rPr lang="en-US" sz="2800" dirty="0"/>
              <a:t>to the controller, </a:t>
            </a:r>
            <a:r>
              <a:rPr lang="en-US" sz="2800" dirty="0" smtClean="0"/>
              <a:t>queuing and schedule them to </a:t>
            </a:r>
            <a:r>
              <a:rPr lang="en-US" sz="2800" dirty="0"/>
              <a:t>improve </a:t>
            </a:r>
            <a:r>
              <a:rPr lang="en-US" sz="2800" dirty="0" smtClean="0"/>
              <a:t>seek time and rotational </a:t>
            </a:r>
            <a:r>
              <a:rPr lang="en-US" sz="2800" dirty="0"/>
              <a:t>latency.</a:t>
            </a:r>
          </a:p>
          <a:p>
            <a:pPr algn="just">
              <a:spcAft>
                <a:spcPts val="1200"/>
              </a:spcAft>
            </a:pPr>
            <a:r>
              <a:rPr lang="en-US" sz="2800" dirty="0"/>
              <a:t>If I/O performance were </a:t>
            </a:r>
            <a:r>
              <a:rPr lang="en-US" sz="2800" dirty="0" smtClean="0"/>
              <a:t>the only </a:t>
            </a:r>
            <a:r>
              <a:rPr lang="en-US" sz="2800" dirty="0"/>
              <a:t>consideration, </a:t>
            </a:r>
            <a:r>
              <a:rPr lang="en-US" sz="2800" dirty="0" smtClean="0"/>
              <a:t>OS</a:t>
            </a:r>
            <a:r>
              <a:rPr lang="en-US" sz="2800" dirty="0"/>
              <a:t> </a:t>
            </a:r>
            <a:r>
              <a:rPr lang="en-US" sz="2800" dirty="0" smtClean="0"/>
              <a:t>would turn </a:t>
            </a:r>
            <a:r>
              <a:rPr lang="en-US" sz="2800" dirty="0"/>
              <a:t>over </a:t>
            </a:r>
            <a:r>
              <a:rPr lang="en-US" sz="2800" dirty="0" smtClean="0"/>
              <a:t>scheduling responsibility to disk HW.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OS however has other service scheduling constraints.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Demand </a:t>
            </a:r>
            <a:r>
              <a:rPr lang="en-US" sz="2800" b="1" dirty="0"/>
              <a:t>paging</a:t>
            </a:r>
            <a:r>
              <a:rPr lang="en-US" sz="2800" dirty="0"/>
              <a:t> </a:t>
            </a:r>
            <a:r>
              <a:rPr lang="en-US" sz="2800" dirty="0" smtClean="0"/>
              <a:t>is prior</a:t>
            </a:r>
            <a:r>
              <a:rPr lang="en-US" sz="2800" dirty="0"/>
              <a:t> </a:t>
            </a:r>
            <a:r>
              <a:rPr lang="en-US" sz="2800" dirty="0" smtClean="0"/>
              <a:t>over </a:t>
            </a:r>
            <a:r>
              <a:rPr lang="en-US" sz="2800" dirty="0"/>
              <a:t>application </a:t>
            </a:r>
            <a:r>
              <a:rPr lang="en-US" sz="2800" dirty="0" smtClean="0"/>
              <a:t>I/O. </a:t>
            </a:r>
            <a:r>
              <a:rPr lang="en-US" sz="2800" b="1" dirty="0" smtClean="0"/>
              <a:t>Writes</a:t>
            </a:r>
            <a:r>
              <a:rPr lang="en-US" sz="2800" dirty="0" smtClean="0"/>
              <a:t> </a:t>
            </a:r>
            <a:r>
              <a:rPr lang="en-US" sz="2800" dirty="0"/>
              <a:t>are prior over </a:t>
            </a:r>
            <a:r>
              <a:rPr lang="en-US" sz="2800" b="1" dirty="0" smtClean="0"/>
              <a:t>reads</a:t>
            </a:r>
            <a:r>
              <a:rPr lang="en-US" sz="2800" dirty="0" smtClean="0"/>
              <a:t> </a:t>
            </a:r>
            <a:r>
              <a:rPr lang="en-US" sz="2800" dirty="0"/>
              <a:t>if </a:t>
            </a:r>
            <a:r>
              <a:rPr lang="en-US" sz="2800" dirty="0" smtClean="0"/>
              <a:t>memory is running </a:t>
            </a:r>
            <a:r>
              <a:rPr lang="en-US" sz="2800" dirty="0"/>
              <a:t>out of </a:t>
            </a:r>
            <a:r>
              <a:rPr lang="en-US" sz="2800" b="1" dirty="0"/>
              <a:t>free </a:t>
            </a:r>
            <a:r>
              <a:rPr lang="en-US" sz="2800" b="1" dirty="0" smtClean="0"/>
              <a:t>pages</a:t>
            </a:r>
            <a:r>
              <a:rPr lang="en-US" sz="28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4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98730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Before disk </a:t>
            </a:r>
            <a:r>
              <a:rPr lang="en-US" sz="2800" dirty="0"/>
              <a:t>can store data, it </a:t>
            </a:r>
            <a:r>
              <a:rPr lang="en-US" sz="2800" dirty="0" smtClean="0"/>
              <a:t>is divided </a:t>
            </a:r>
            <a:r>
              <a:rPr lang="en-US" sz="2800" dirty="0"/>
              <a:t>into </a:t>
            </a:r>
            <a:r>
              <a:rPr lang="en-US" sz="2800" dirty="0" smtClean="0"/>
              <a:t>sectors, called </a:t>
            </a:r>
            <a:r>
              <a:rPr lang="en-US" sz="2800" b="1" dirty="0">
                <a:solidFill>
                  <a:srgbClr val="0000FF"/>
                </a:solidFill>
              </a:rPr>
              <a:t>low-level </a:t>
            </a:r>
            <a:r>
              <a:rPr lang="en-US" sz="2800" b="1" dirty="0" smtClean="0">
                <a:solidFill>
                  <a:srgbClr val="0000FF"/>
                </a:solidFill>
              </a:rPr>
              <a:t>formatting</a:t>
            </a:r>
            <a:r>
              <a:rPr lang="en-US" sz="2800" dirty="0" smtClean="0"/>
              <a:t>, so controller </a:t>
            </a:r>
            <a:r>
              <a:rPr lang="en-US" sz="2800" dirty="0"/>
              <a:t>can </a:t>
            </a:r>
            <a:r>
              <a:rPr lang="en-US" sz="2800" dirty="0" smtClean="0"/>
              <a:t>R/W.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Low-level </a:t>
            </a:r>
            <a:r>
              <a:rPr lang="en-US" sz="2800" dirty="0"/>
              <a:t>formatting fills the disk with a special </a:t>
            </a:r>
            <a:r>
              <a:rPr lang="en-US" sz="2800" dirty="0" smtClean="0"/>
              <a:t>data structure </a:t>
            </a:r>
            <a:r>
              <a:rPr lang="en-US" sz="2800" dirty="0"/>
              <a:t>for each </a:t>
            </a:r>
            <a:r>
              <a:rPr lang="en-US" sz="2800" dirty="0" smtClean="0"/>
              <a:t>sector, comprising a</a:t>
            </a:r>
            <a:r>
              <a:rPr lang="en-US" sz="2800" dirty="0"/>
              <a:t> </a:t>
            </a:r>
            <a:r>
              <a:rPr lang="en-US" sz="2800" b="1" dirty="0" smtClean="0"/>
              <a:t>header</a:t>
            </a:r>
            <a:r>
              <a:rPr lang="en-US" sz="2800" dirty="0"/>
              <a:t>, </a:t>
            </a:r>
            <a:r>
              <a:rPr lang="en-US" sz="2800" dirty="0" smtClean="0"/>
              <a:t>data </a:t>
            </a:r>
            <a:r>
              <a:rPr lang="en-US" sz="2800" dirty="0"/>
              <a:t>area </a:t>
            </a:r>
            <a:r>
              <a:rPr lang="en-US" sz="2800" dirty="0" smtClean="0"/>
              <a:t>(e.g. 512 bytes), </a:t>
            </a:r>
            <a:r>
              <a:rPr lang="en-US" sz="2800" dirty="0"/>
              <a:t>and </a:t>
            </a:r>
            <a:r>
              <a:rPr lang="en-US" sz="2800" b="1" dirty="0" smtClean="0"/>
              <a:t>trailer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Header and trailer </a:t>
            </a:r>
            <a:r>
              <a:rPr lang="en-US" sz="2800" dirty="0"/>
              <a:t>contain information </a:t>
            </a:r>
            <a:r>
              <a:rPr lang="en-US" sz="2800" dirty="0" smtClean="0"/>
              <a:t>for controller</a:t>
            </a:r>
            <a:r>
              <a:rPr lang="en-US" sz="2800" dirty="0"/>
              <a:t>, such as a sector </a:t>
            </a:r>
            <a:r>
              <a:rPr lang="en-US" sz="2800" dirty="0" smtClean="0"/>
              <a:t>number and </a:t>
            </a:r>
            <a:r>
              <a:rPr lang="en-US" sz="2800" dirty="0"/>
              <a:t>an </a:t>
            </a:r>
            <a:r>
              <a:rPr lang="en-US" sz="2800" b="1" dirty="0" smtClean="0"/>
              <a:t>ECC</a:t>
            </a:r>
            <a:r>
              <a:rPr lang="en-US" sz="2800" dirty="0" smtClean="0"/>
              <a:t>, calculated and updated at each normal I/O.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controller automatically does the ECC processing whenever </a:t>
            </a:r>
            <a:r>
              <a:rPr lang="en-US" sz="2800" dirty="0" smtClean="0"/>
              <a:t>a sector </a:t>
            </a:r>
            <a:r>
              <a:rPr lang="en-US" sz="2800" dirty="0"/>
              <a:t>is read or written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Disk </a:t>
            </a:r>
            <a:r>
              <a:rPr lang="en-US" sz="3200" b="1" dirty="0" smtClean="0"/>
              <a:t>Formatting and </a:t>
            </a:r>
            <a:r>
              <a:rPr lang="en-US" sz="3200" b="1" dirty="0"/>
              <a:t>Boot Block</a:t>
            </a:r>
          </a:p>
        </p:txBody>
      </p:sp>
    </p:spTree>
    <p:extLst>
      <p:ext uri="{BB962C8B-B14F-4D97-AF65-F5344CB8AC3E}">
        <p14:creationId xmlns:p14="http://schemas.microsoft.com/office/powerpoint/2010/main" val="293331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96400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Low-level formatting is done at factory, enabling test the disk </a:t>
            </a:r>
            <a:r>
              <a:rPr lang="en-US" sz="2800" dirty="0"/>
              <a:t>and </a:t>
            </a:r>
            <a:r>
              <a:rPr lang="en-US" sz="2800" dirty="0" smtClean="0"/>
              <a:t>map </a:t>
            </a:r>
            <a:r>
              <a:rPr lang="en-US" sz="2800" dirty="0"/>
              <a:t>from logical block numbers to </a:t>
            </a:r>
            <a:r>
              <a:rPr lang="en-US" sz="2800" dirty="0" smtClean="0"/>
              <a:t>defect-free sectors </a:t>
            </a:r>
            <a:r>
              <a:rPr lang="en-US" sz="2800" dirty="0"/>
              <a:t>on the disk.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Formatting with </a:t>
            </a:r>
            <a:r>
              <a:rPr lang="en-US" sz="2800" dirty="0"/>
              <a:t>a larger sector size </a:t>
            </a:r>
            <a:r>
              <a:rPr lang="en-US" sz="2800" dirty="0" smtClean="0"/>
              <a:t>(e.g. 1024 bytes) means fewer </a:t>
            </a:r>
            <a:r>
              <a:rPr lang="en-US" sz="2800" dirty="0"/>
              <a:t>sectors can fit on each </a:t>
            </a:r>
            <a:r>
              <a:rPr lang="en-US" sz="2800" dirty="0" smtClean="0"/>
              <a:t>track, also fewer </a:t>
            </a:r>
            <a:r>
              <a:rPr lang="en-US" sz="2800" dirty="0"/>
              <a:t>headers and trailers </a:t>
            </a:r>
            <a:r>
              <a:rPr lang="en-US" sz="2800" dirty="0" smtClean="0"/>
              <a:t>overhead.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Before using the </a:t>
            </a:r>
            <a:r>
              <a:rPr lang="en-US" sz="2800" dirty="0"/>
              <a:t>disk to hold files, </a:t>
            </a:r>
            <a:r>
              <a:rPr lang="en-US" sz="2800" dirty="0" smtClean="0"/>
              <a:t>OS needs to record </a:t>
            </a:r>
            <a:r>
              <a:rPr lang="en-US" sz="2800" dirty="0"/>
              <a:t>its own data structures on the </a:t>
            </a:r>
            <a:r>
              <a:rPr lang="en-US" sz="2800" dirty="0" smtClean="0"/>
              <a:t>disk, done in </a:t>
            </a:r>
            <a:r>
              <a:rPr lang="en-US" sz="2800" dirty="0"/>
              <a:t>two </a:t>
            </a:r>
            <a:r>
              <a:rPr lang="en-US" sz="2800" dirty="0" smtClean="0"/>
              <a:t>steps.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First </a:t>
            </a:r>
            <a:r>
              <a:rPr lang="en-US" sz="2800" b="1" dirty="0" smtClean="0">
                <a:solidFill>
                  <a:srgbClr val="0000FF"/>
                </a:solidFill>
              </a:rPr>
              <a:t>partitions</a:t>
            </a:r>
            <a:r>
              <a:rPr lang="en-US" sz="2800" b="1" dirty="0" smtClean="0"/>
              <a:t> </a:t>
            </a:r>
            <a:r>
              <a:rPr lang="en-US" sz="2800" dirty="0" smtClean="0"/>
              <a:t>disk </a:t>
            </a:r>
            <a:r>
              <a:rPr lang="en-US" sz="2800" dirty="0"/>
              <a:t>into </a:t>
            </a:r>
            <a:r>
              <a:rPr lang="en-US" sz="2800" dirty="0" smtClean="0"/>
              <a:t>groups </a:t>
            </a:r>
            <a:r>
              <a:rPr lang="en-US" sz="2800" dirty="0"/>
              <a:t>of </a:t>
            </a:r>
            <a:r>
              <a:rPr lang="en-US" sz="2800" dirty="0" smtClean="0"/>
              <a:t>cylinders, treating partitions </a:t>
            </a:r>
            <a:r>
              <a:rPr lang="en-US" sz="2800" dirty="0"/>
              <a:t>as </a:t>
            </a:r>
            <a:r>
              <a:rPr lang="en-US" sz="2800" dirty="0" smtClean="0"/>
              <a:t>separate disks.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3695"/>
            <a:ext cx="838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One </a:t>
            </a:r>
            <a:r>
              <a:rPr lang="en-US" sz="2800" dirty="0"/>
              <a:t>partition </a:t>
            </a:r>
            <a:r>
              <a:rPr lang="en-US" sz="2800" dirty="0" smtClean="0"/>
              <a:t>holds </a:t>
            </a:r>
            <a:r>
              <a:rPr lang="en-US" sz="2800" dirty="0"/>
              <a:t>a copy of the </a:t>
            </a:r>
            <a:r>
              <a:rPr lang="en-US" sz="2800" dirty="0" smtClean="0"/>
              <a:t>OS’s </a:t>
            </a:r>
            <a:r>
              <a:rPr lang="en-US" sz="2800" dirty="0"/>
              <a:t>executable code, </a:t>
            </a:r>
            <a:r>
              <a:rPr lang="en-US" sz="2800" dirty="0" smtClean="0"/>
              <a:t>while another </a:t>
            </a:r>
            <a:r>
              <a:rPr lang="en-US" sz="2800" dirty="0"/>
              <a:t>holds user </a:t>
            </a:r>
            <a:r>
              <a:rPr lang="en-US" sz="2800" dirty="0" smtClean="0"/>
              <a:t>files.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Second </a:t>
            </a:r>
            <a:r>
              <a:rPr lang="en-US" sz="2800" dirty="0"/>
              <a:t>step is </a:t>
            </a:r>
            <a:r>
              <a:rPr lang="en-US" sz="2800" b="1" dirty="0">
                <a:solidFill>
                  <a:srgbClr val="0000FF"/>
                </a:solidFill>
              </a:rPr>
              <a:t>logical formatting</a:t>
            </a:r>
            <a:r>
              <a:rPr lang="en-US" sz="2800" dirty="0"/>
              <a:t>, </a:t>
            </a:r>
            <a:r>
              <a:rPr lang="en-US" sz="2800" dirty="0" smtClean="0"/>
              <a:t>creating </a:t>
            </a:r>
            <a:r>
              <a:rPr lang="en-US" sz="2800" dirty="0"/>
              <a:t>of </a:t>
            </a:r>
            <a:r>
              <a:rPr lang="en-US" sz="2800" dirty="0" smtClean="0"/>
              <a:t>a file system, where OS stores </a:t>
            </a:r>
            <a:r>
              <a:rPr lang="en-US" sz="2800" dirty="0"/>
              <a:t>the initial file-system </a:t>
            </a:r>
            <a:r>
              <a:rPr lang="en-US" sz="2800" dirty="0" smtClean="0"/>
              <a:t>data structures </a:t>
            </a:r>
            <a:r>
              <a:rPr lang="en-US" sz="2800" dirty="0"/>
              <a:t>onto the </a:t>
            </a:r>
            <a:r>
              <a:rPr lang="en-US" sz="2800" dirty="0" smtClean="0"/>
              <a:t>disk.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Data structures include maps of free and allocated space and an initial empty directory.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b="1" dirty="0"/>
              <a:t>bootstrap</a:t>
            </a:r>
            <a:r>
              <a:rPr lang="en-US" sz="2800" dirty="0"/>
              <a:t> </a:t>
            </a:r>
            <a:r>
              <a:rPr lang="en-US" sz="2800" dirty="0" smtClean="0"/>
              <a:t>program is </a:t>
            </a:r>
            <a:r>
              <a:rPr lang="en-US" sz="2800" dirty="0"/>
              <a:t>stored in </a:t>
            </a:r>
            <a:r>
              <a:rPr lang="en-US" sz="2800" b="1" dirty="0" smtClean="0"/>
              <a:t>ROM</a:t>
            </a:r>
            <a:r>
              <a:rPr lang="en-US" sz="2800" dirty="0" smtClean="0"/>
              <a:t>, which cannot </a:t>
            </a:r>
            <a:r>
              <a:rPr lang="en-US" sz="2800" dirty="0"/>
              <a:t>be infected by a computer virus.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problem is that </a:t>
            </a:r>
            <a:r>
              <a:rPr lang="en-US" sz="2800" dirty="0"/>
              <a:t>changing this bootstrap code requires changing the ROM hardware chips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7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00" y="998730"/>
                <a:ext cx="8382000" cy="5170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en-US" sz="2800" b="1" dirty="0">
                    <a:solidFill>
                      <a:srgbClr val="0000FF"/>
                    </a:solidFill>
                  </a:rPr>
                  <a:t>Magnetic disks </a:t>
                </a:r>
                <a:r>
                  <a:rPr lang="en-US" sz="2800" dirty="0" smtClean="0"/>
                  <a:t>is the </a:t>
                </a:r>
                <a:r>
                  <a:rPr lang="en-US" sz="2800" dirty="0"/>
                  <a:t>bulk of secondary </a:t>
                </a:r>
                <a:r>
                  <a:rPr lang="en-US" sz="2800" dirty="0" smtClean="0"/>
                  <a:t>storage. </a:t>
                </a:r>
                <a:endParaRPr lang="en-US" sz="2800" dirty="0"/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/>
                  <a:t>There </a:t>
                </a:r>
                <a:r>
                  <a:rPr lang="en-US" sz="2800" dirty="0" smtClean="0"/>
                  <a:t>are thousands </a:t>
                </a:r>
                <a:r>
                  <a:rPr lang="en-US" sz="2800" dirty="0"/>
                  <a:t>of concentric 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cylinders</a:t>
                </a:r>
                <a:r>
                  <a:rPr lang="en-US" sz="2800" dirty="0" smtClean="0"/>
                  <a:t>. Each 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track</a:t>
                </a:r>
                <a:r>
                  <a:rPr lang="en-US" sz="28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dirty="0" smtClean="0"/>
                  <a:t>contains </a:t>
                </a:r>
                <a:r>
                  <a:rPr lang="en-US" sz="2800" dirty="0"/>
                  <a:t>hundreds of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sectors</a:t>
                </a:r>
                <a:r>
                  <a:rPr lang="en-US" sz="2800" dirty="0"/>
                  <a:t>. </a:t>
                </a:r>
                <a:r>
                  <a:rPr lang="en-US" sz="2800" dirty="0" smtClean="0"/>
                  <a:t>Common </a:t>
                </a:r>
                <a:r>
                  <a:rPr lang="en-US" sz="2800" dirty="0"/>
                  <a:t>disk </a:t>
                </a:r>
                <a:r>
                  <a:rPr lang="en-US" sz="2800" dirty="0" smtClean="0"/>
                  <a:t>drives capacity is terabytes</a:t>
                </a:r>
                <a:r>
                  <a:rPr lang="en-US" sz="2800" dirty="0"/>
                  <a:t>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Common </a:t>
                </a:r>
                <a:r>
                  <a:rPr lang="en-US" sz="2800" dirty="0"/>
                  <a:t>drives spin at 5,400, 7,200, 10,000, and 15,000 </a:t>
                </a:r>
                <a:r>
                  <a:rPr lang="en-US" sz="2800" dirty="0" smtClean="0"/>
                  <a:t>RPM.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Disk speed has </a:t>
                </a:r>
                <a:r>
                  <a:rPr lang="en-US" sz="2800" dirty="0"/>
                  <a:t>two </a:t>
                </a:r>
                <a:r>
                  <a:rPr lang="en-US" sz="2800" dirty="0" smtClean="0"/>
                  <a:t>parts: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b="1" dirty="0" smtClean="0">
                    <a:solidFill>
                      <a:srgbClr val="0000FF"/>
                    </a:solidFill>
                  </a:rPr>
                  <a:t>Transfer rate</a:t>
                </a:r>
                <a:r>
                  <a:rPr lang="en-US" sz="2800" dirty="0" smtClean="0"/>
                  <a:t>, the </a:t>
                </a:r>
                <a:r>
                  <a:rPr lang="en-US" sz="2800" dirty="0"/>
                  <a:t>rate at which data flow between the </a:t>
                </a:r>
                <a:r>
                  <a:rPr lang="en-US" sz="2800" dirty="0" smtClean="0"/>
                  <a:t>drive and </a:t>
                </a:r>
                <a:r>
                  <a:rPr lang="en-US" sz="2800" dirty="0"/>
                  <a:t>the computer. Several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i="0" dirty="0" smtClean="0">
                        <a:latin typeface="Cambria Math"/>
                      </a:rPr>
                      <m:t>MB</m:t>
                    </m:r>
                    <m:r>
                      <m:rPr>
                        <m:nor/>
                      </m:rPr>
                      <a:rPr lang="en-US" sz="2800" i="0" dirty="0" smtClean="0">
                        <a:latin typeface="Cambria Math"/>
                      </a:rPr>
                      <m:t>/</m:t>
                    </m:r>
                    <m:r>
                      <m:rPr>
                        <m:nor/>
                      </m:rPr>
                      <a:rPr lang="en-US" sz="2800" i="0" dirty="0" smtClean="0">
                        <a:latin typeface="Cambria Math"/>
                      </a:rPr>
                      <m:t>Sec</m:t>
                    </m:r>
                  </m:oMath>
                </a14:m>
                <a:r>
                  <a:rPr lang="en-US" sz="2800" dirty="0" smtClean="0"/>
                  <a:t>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b="1" dirty="0" smtClean="0">
                    <a:solidFill>
                      <a:srgbClr val="0000FF"/>
                    </a:solidFill>
                  </a:rPr>
                  <a:t>Positioning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time</a:t>
                </a:r>
                <a:r>
                  <a:rPr lang="en-US" sz="2800" dirty="0"/>
                  <a:t>, or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random-access time</a:t>
                </a:r>
                <a:r>
                  <a:rPr lang="en-US" sz="2800" dirty="0"/>
                  <a:t>, </a:t>
                </a:r>
                <a:r>
                  <a:rPr lang="en-US" sz="2800" dirty="0" smtClean="0"/>
                  <a:t>has two parts: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998730"/>
                <a:ext cx="8382000" cy="5170646"/>
              </a:xfrm>
              <a:prstGeom prst="rect">
                <a:avLst/>
              </a:prstGeom>
              <a:blipFill rotWithShape="1">
                <a:blip r:embed="rId2"/>
                <a:stretch>
                  <a:fillRect l="-1527" t="-1061" r="-1455" b="-24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Magnetic Disks</a:t>
            </a:r>
          </a:p>
        </p:txBody>
      </p:sp>
    </p:spTree>
    <p:extLst>
      <p:ext uri="{BB962C8B-B14F-4D97-AF65-F5344CB8AC3E}">
        <p14:creationId xmlns:p14="http://schemas.microsoft.com/office/powerpoint/2010/main" val="250875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3695"/>
            <a:ext cx="838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Most </a:t>
            </a:r>
            <a:r>
              <a:rPr lang="en-US" sz="2800" dirty="0"/>
              <a:t>systems store </a:t>
            </a:r>
            <a:r>
              <a:rPr lang="en-US" sz="2800" dirty="0" smtClean="0"/>
              <a:t>tiny </a:t>
            </a:r>
            <a:r>
              <a:rPr lang="en-US" sz="2800" dirty="0"/>
              <a:t>bootstrap loader program in the </a:t>
            </a:r>
            <a:r>
              <a:rPr lang="en-US" sz="2800" dirty="0" smtClean="0"/>
              <a:t>boot ROM, bringing </a:t>
            </a:r>
            <a:r>
              <a:rPr lang="en-US" sz="2800" dirty="0"/>
              <a:t>in </a:t>
            </a:r>
            <a:r>
              <a:rPr lang="en-US" sz="2800" dirty="0" smtClean="0"/>
              <a:t>full </a:t>
            </a:r>
            <a:r>
              <a:rPr lang="en-US" sz="2800" dirty="0"/>
              <a:t>bootstrap program from disk.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</a:t>
            </a:r>
            <a:r>
              <a:rPr lang="en-US" sz="2800" dirty="0"/>
              <a:t>disk that has a boot partition is called a </a:t>
            </a:r>
            <a:r>
              <a:rPr lang="en-US" sz="2800" b="1" dirty="0">
                <a:solidFill>
                  <a:srgbClr val="0000FF"/>
                </a:solidFill>
              </a:rPr>
              <a:t>boot disk </a:t>
            </a:r>
            <a:r>
              <a:rPr lang="en-US" sz="2800" dirty="0" smtClean="0"/>
              <a:t>or </a:t>
            </a:r>
            <a:r>
              <a:rPr lang="en-US" sz="2800" b="1" dirty="0" smtClean="0">
                <a:solidFill>
                  <a:srgbClr val="0000FF"/>
                </a:solidFill>
              </a:rPr>
              <a:t>system </a:t>
            </a:r>
            <a:r>
              <a:rPr lang="en-US" sz="2800" b="1" dirty="0">
                <a:solidFill>
                  <a:srgbClr val="0000FF"/>
                </a:solidFill>
              </a:rPr>
              <a:t>disk</a:t>
            </a:r>
            <a:r>
              <a:rPr lang="en-US" sz="2800" dirty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full bootstrap program </a:t>
            </a:r>
            <a:r>
              <a:rPr lang="en-US" sz="2800" dirty="0" smtClean="0"/>
              <a:t>loads </a:t>
            </a:r>
            <a:r>
              <a:rPr lang="en-US" sz="2800" dirty="0"/>
              <a:t>the entire </a:t>
            </a:r>
            <a:r>
              <a:rPr lang="en-US" sz="2800" dirty="0" smtClean="0"/>
              <a:t>OS from disk </a:t>
            </a:r>
            <a:r>
              <a:rPr lang="en-US" sz="2800" dirty="0"/>
              <a:t>and </a:t>
            </a:r>
            <a:r>
              <a:rPr lang="en-US" sz="2800" dirty="0" smtClean="0"/>
              <a:t>starts OS running</a:t>
            </a:r>
            <a:r>
              <a:rPr lang="en-US" sz="2800" dirty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/>
              <a:t>MS Windows</a:t>
            </a:r>
            <a:r>
              <a:rPr lang="en-US" sz="2800" dirty="0" smtClean="0"/>
              <a:t> divides hard </a:t>
            </a:r>
            <a:r>
              <a:rPr lang="en-US" sz="2800" dirty="0"/>
              <a:t>disk </a:t>
            </a:r>
            <a:r>
              <a:rPr lang="en-US" sz="2800" dirty="0" smtClean="0"/>
              <a:t>into </a:t>
            </a:r>
            <a:r>
              <a:rPr lang="en-US" sz="2800" dirty="0"/>
              <a:t>partitions, </a:t>
            </a:r>
            <a:r>
              <a:rPr lang="en-US" sz="2800" dirty="0" smtClean="0"/>
              <a:t>one identified </a:t>
            </a:r>
            <a:r>
              <a:rPr lang="en-US" sz="2800" dirty="0"/>
              <a:t>as </a:t>
            </a:r>
            <a:r>
              <a:rPr lang="en-US" sz="2800" b="1" dirty="0" smtClean="0"/>
              <a:t>boot partition</a:t>
            </a:r>
            <a:r>
              <a:rPr lang="en-US" sz="2800" dirty="0" smtClean="0"/>
              <a:t>, containing OS </a:t>
            </a:r>
            <a:r>
              <a:rPr lang="en-US" sz="2800" dirty="0"/>
              <a:t>and </a:t>
            </a:r>
            <a:r>
              <a:rPr lang="en-US" sz="2800" dirty="0" smtClean="0"/>
              <a:t>device drivers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Boot </a:t>
            </a:r>
            <a:r>
              <a:rPr lang="en-US" sz="2800" dirty="0"/>
              <a:t>code </a:t>
            </a:r>
            <a:r>
              <a:rPr lang="en-US" sz="2800" dirty="0" smtClean="0"/>
              <a:t>is placed in </a:t>
            </a:r>
            <a:r>
              <a:rPr lang="en-US" sz="2800" dirty="0"/>
              <a:t>the first sector on the </a:t>
            </a:r>
            <a:r>
              <a:rPr lang="en-US" sz="2800" dirty="0" smtClean="0"/>
              <a:t>hard disk</a:t>
            </a:r>
            <a:r>
              <a:rPr lang="en-US" sz="2800" dirty="0"/>
              <a:t>, </a:t>
            </a:r>
            <a:r>
              <a:rPr lang="en-US" sz="2800" dirty="0" smtClean="0"/>
              <a:t>called </a:t>
            </a:r>
            <a:r>
              <a:rPr lang="en-US" sz="2800" b="1" dirty="0" smtClean="0">
                <a:solidFill>
                  <a:srgbClr val="0000FF"/>
                </a:solidFill>
              </a:rPr>
              <a:t>master </a:t>
            </a:r>
            <a:r>
              <a:rPr lang="en-US" sz="2800" b="1" dirty="0">
                <a:solidFill>
                  <a:srgbClr val="0000FF"/>
                </a:solidFill>
              </a:rPr>
              <a:t>boot </a:t>
            </a:r>
            <a:r>
              <a:rPr lang="en-US" sz="2800" b="1" dirty="0" smtClean="0">
                <a:solidFill>
                  <a:srgbClr val="0000FF"/>
                </a:solidFill>
              </a:rPr>
              <a:t>record (MBR)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1133745"/>
            <a:ext cx="592455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5860" y="5679250"/>
            <a:ext cx="8100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</a:rPr>
              <a:t>Booting from disk in </a:t>
            </a:r>
            <a:r>
              <a:rPr lang="en-US" sz="2800" b="1" dirty="0" smtClean="0">
                <a:solidFill>
                  <a:srgbClr val="0000FF"/>
                </a:solidFill>
              </a:rPr>
              <a:t>MS Windows.</a:t>
            </a:r>
            <a:endParaRPr 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18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96400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ROM’s boot directs </a:t>
            </a:r>
            <a:r>
              <a:rPr lang="en-US" sz="2800" dirty="0"/>
              <a:t>the </a:t>
            </a:r>
            <a:r>
              <a:rPr lang="en-US" sz="2800" dirty="0" smtClean="0"/>
              <a:t>system to </a:t>
            </a:r>
            <a:r>
              <a:rPr lang="en-US" sz="2800" dirty="0"/>
              <a:t>read the boot code from the MBR.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MBR </a:t>
            </a:r>
            <a:r>
              <a:rPr lang="en-US" sz="2800" dirty="0"/>
              <a:t>contains </a:t>
            </a:r>
            <a:r>
              <a:rPr lang="en-US" sz="2800" dirty="0" smtClean="0"/>
              <a:t>also a table </a:t>
            </a:r>
            <a:r>
              <a:rPr lang="en-US" sz="2800" dirty="0"/>
              <a:t>listing the partitions for the hard disk and a flag </a:t>
            </a:r>
            <a:r>
              <a:rPr lang="en-US" sz="2800" dirty="0" smtClean="0"/>
              <a:t>indicating which </a:t>
            </a:r>
            <a:r>
              <a:rPr lang="en-US" sz="2800" dirty="0"/>
              <a:t>partition the system is to be booted </a:t>
            </a:r>
            <a:r>
              <a:rPr lang="en-US" sz="2800" dirty="0" smtClean="0"/>
              <a:t>from.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/>
              <a:t>Once the system identifies the boot partition, it reads the first sector from </a:t>
            </a:r>
            <a:r>
              <a:rPr lang="en-US" sz="2800" dirty="0" smtClean="0"/>
              <a:t>that partition (called </a:t>
            </a:r>
            <a:r>
              <a:rPr lang="en-US" sz="2800" b="1" dirty="0" smtClean="0">
                <a:solidFill>
                  <a:srgbClr val="0000FF"/>
                </a:solidFill>
              </a:rPr>
              <a:t>boot </a:t>
            </a:r>
            <a:r>
              <a:rPr lang="en-US" sz="2800" b="1" dirty="0">
                <a:solidFill>
                  <a:srgbClr val="0000FF"/>
                </a:solidFill>
              </a:rPr>
              <a:t>sector</a:t>
            </a:r>
            <a:r>
              <a:rPr lang="en-US" sz="2800" dirty="0" smtClean="0"/>
              <a:t>).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It continues </a:t>
            </a:r>
            <a:r>
              <a:rPr lang="en-US" sz="2800" dirty="0"/>
              <a:t>with the remainder </a:t>
            </a:r>
            <a:r>
              <a:rPr lang="en-US" sz="2800" dirty="0" smtClean="0"/>
              <a:t>of the </a:t>
            </a:r>
            <a:r>
              <a:rPr lang="en-US" sz="2800" dirty="0"/>
              <a:t>boot process, which includes loading </a:t>
            </a:r>
            <a:r>
              <a:rPr lang="en-US" sz="2800" dirty="0" smtClean="0"/>
              <a:t>various </a:t>
            </a:r>
            <a:r>
              <a:rPr lang="en-US" sz="2800" dirty="0"/>
              <a:t>subsystems and </a:t>
            </a:r>
            <a:r>
              <a:rPr lang="en-US" sz="2800" dirty="0" smtClean="0"/>
              <a:t>system services</a:t>
            </a:r>
            <a:r>
              <a:rPr lang="en-US" sz="2800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1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98730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VM uses </a:t>
            </a:r>
            <a:r>
              <a:rPr lang="en-US" sz="2800" dirty="0"/>
              <a:t>disk space as an extension of main memory</a:t>
            </a:r>
            <a:r>
              <a:rPr lang="en-US" sz="2800" dirty="0" smtClean="0"/>
              <a:t>. </a:t>
            </a:r>
            <a:r>
              <a:rPr lang="en-US" sz="2800" b="1" dirty="0">
                <a:solidFill>
                  <a:srgbClr val="0000FF"/>
                </a:solidFill>
              </a:rPr>
              <a:t>Swap-space management </a:t>
            </a:r>
            <a:r>
              <a:rPr lang="en-US" sz="2800" dirty="0"/>
              <a:t>is low-level OS </a:t>
            </a:r>
            <a:r>
              <a:rPr lang="en-US" sz="2800" dirty="0" smtClean="0"/>
              <a:t>task, aiming at providing best </a:t>
            </a:r>
            <a:r>
              <a:rPr lang="en-US" sz="2800" dirty="0"/>
              <a:t>throughput for </a:t>
            </a:r>
            <a:r>
              <a:rPr lang="en-US" sz="2800" dirty="0" smtClean="0"/>
              <a:t>VM.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Swap </a:t>
            </a:r>
            <a:r>
              <a:rPr lang="en-US" sz="2800" dirty="0"/>
              <a:t>space </a:t>
            </a:r>
            <a:r>
              <a:rPr lang="en-US" sz="2800" dirty="0" smtClean="0"/>
              <a:t>size varies from MBs to GBs, depending </a:t>
            </a:r>
            <a:r>
              <a:rPr lang="en-US" sz="2800" dirty="0"/>
              <a:t>on the amount of physical memory, amount of </a:t>
            </a:r>
            <a:r>
              <a:rPr lang="en-US" sz="2800" dirty="0" smtClean="0"/>
              <a:t>VM it </a:t>
            </a:r>
            <a:r>
              <a:rPr lang="en-US" sz="2800" dirty="0"/>
              <a:t>is backing, and the way </a:t>
            </a:r>
            <a:r>
              <a:rPr lang="en-US" sz="2800" dirty="0" smtClean="0"/>
              <a:t>VM is </a:t>
            </a:r>
            <a:r>
              <a:rPr lang="en-US" sz="2800" dirty="0"/>
              <a:t>used.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Overestimate is safer than underestimate, running </a:t>
            </a:r>
            <a:r>
              <a:rPr lang="en-US" sz="2800" dirty="0"/>
              <a:t>out of swap space </a:t>
            </a:r>
            <a:r>
              <a:rPr lang="en-US" sz="2800" dirty="0" smtClean="0"/>
              <a:t>forces abort </a:t>
            </a:r>
            <a:r>
              <a:rPr lang="en-US" sz="2800" dirty="0"/>
              <a:t>processes </a:t>
            </a:r>
            <a:r>
              <a:rPr lang="en-US" sz="2800" dirty="0" smtClean="0"/>
              <a:t>and even crash.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Linux allows using multiple</a:t>
            </a:r>
            <a:r>
              <a:rPr lang="en-US" sz="2800" dirty="0"/>
              <a:t> </a:t>
            </a:r>
            <a:r>
              <a:rPr lang="en-US" sz="2800" dirty="0" smtClean="0"/>
              <a:t>swap </a:t>
            </a:r>
            <a:r>
              <a:rPr lang="en-US" sz="2800" dirty="0"/>
              <a:t>spaces, </a:t>
            </a:r>
            <a:r>
              <a:rPr lang="en-US" sz="2800" dirty="0" smtClean="0"/>
              <a:t>placed </a:t>
            </a:r>
            <a:r>
              <a:rPr lang="en-US" sz="2800" dirty="0"/>
              <a:t>on separate </a:t>
            </a:r>
            <a:r>
              <a:rPr lang="en-US" sz="2800" dirty="0" smtClean="0"/>
              <a:t>disks, spreading </a:t>
            </a:r>
            <a:r>
              <a:rPr lang="en-US" sz="2800" dirty="0"/>
              <a:t>over </a:t>
            </a:r>
            <a:r>
              <a:rPr lang="en-US" sz="2800" dirty="0" smtClean="0"/>
              <a:t>system’s I/O bandwidth</a:t>
            </a:r>
            <a:r>
              <a:rPr lang="en-US" sz="2800" dirty="0"/>
              <a:t>.</a:t>
            </a: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 Storage Structure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Swap-Space Management</a:t>
            </a:r>
          </a:p>
        </p:txBody>
      </p:sp>
    </p:spTree>
    <p:extLst>
      <p:ext uri="{BB962C8B-B14F-4D97-AF65-F5344CB8AC3E}">
        <p14:creationId xmlns:p14="http://schemas.microsoft.com/office/powerpoint/2010/main" val="353553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3695"/>
            <a:ext cx="838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Swap </a:t>
            </a:r>
            <a:r>
              <a:rPr lang="en-US" sz="2800" dirty="0"/>
              <a:t>space </a:t>
            </a:r>
            <a:r>
              <a:rPr lang="en-US" sz="2800" dirty="0" smtClean="0"/>
              <a:t>is usually a </a:t>
            </a:r>
            <a:r>
              <a:rPr lang="en-US" sz="2800" dirty="0"/>
              <a:t>separate </a:t>
            </a:r>
            <a:r>
              <a:rPr lang="en-US" sz="2800" b="1" dirty="0">
                <a:solidFill>
                  <a:srgbClr val="0000FF"/>
                </a:solidFill>
              </a:rPr>
              <a:t>raw </a:t>
            </a:r>
            <a:r>
              <a:rPr lang="en-US" sz="2800" b="1" dirty="0" smtClean="0">
                <a:solidFill>
                  <a:srgbClr val="0000FF"/>
                </a:solidFill>
              </a:rPr>
              <a:t>partition</a:t>
            </a:r>
            <a:r>
              <a:rPr lang="en-US" sz="2800" dirty="0" smtClean="0"/>
              <a:t>. No file </a:t>
            </a:r>
            <a:r>
              <a:rPr lang="en-US" sz="2800" dirty="0"/>
              <a:t>system or directory structure is placed in </a:t>
            </a:r>
            <a:r>
              <a:rPr lang="en-US" sz="2800" dirty="0" smtClean="0"/>
              <a:t>it.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separate</a:t>
            </a:r>
            <a:r>
              <a:rPr lang="en-US" sz="2800" dirty="0"/>
              <a:t> </a:t>
            </a:r>
            <a:r>
              <a:rPr lang="en-US" sz="2800" dirty="0" smtClean="0"/>
              <a:t>OS swap-space </a:t>
            </a:r>
            <a:r>
              <a:rPr lang="en-US" sz="2800" dirty="0"/>
              <a:t>storage manager </a:t>
            </a:r>
            <a:r>
              <a:rPr lang="en-US" sz="2800" dirty="0" smtClean="0"/>
              <a:t>allocates </a:t>
            </a:r>
            <a:r>
              <a:rPr lang="en-US" sz="2800" dirty="0"/>
              <a:t>and </a:t>
            </a:r>
            <a:r>
              <a:rPr lang="en-US" sz="2800" dirty="0" smtClean="0"/>
              <a:t>deallocates its blocks.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It optimizes speed rather </a:t>
            </a:r>
            <a:r>
              <a:rPr lang="en-US" sz="2800" dirty="0"/>
              <a:t>than </a:t>
            </a:r>
            <a:r>
              <a:rPr lang="en-US" sz="2800" dirty="0" smtClean="0"/>
              <a:t>storage </a:t>
            </a:r>
            <a:r>
              <a:rPr lang="en-US" sz="2800" dirty="0"/>
              <a:t>efficiency, because swap space is accessed much </a:t>
            </a:r>
            <a:r>
              <a:rPr lang="en-US" sz="2800" dirty="0" smtClean="0"/>
              <a:t>more frequently </a:t>
            </a:r>
            <a:r>
              <a:rPr lang="en-US" sz="2800" dirty="0"/>
              <a:t>than file </a:t>
            </a:r>
            <a:r>
              <a:rPr lang="en-US" sz="2800" dirty="0" smtClean="0"/>
              <a:t>system.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Since swap </a:t>
            </a:r>
            <a:r>
              <a:rPr lang="en-US" sz="2800" dirty="0"/>
              <a:t>space is reinitialized at boot time, any fragmentation is </a:t>
            </a:r>
            <a:r>
              <a:rPr lang="en-US" sz="2800" dirty="0" smtClean="0"/>
              <a:t>short-lived.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In </a:t>
            </a:r>
            <a:r>
              <a:rPr lang="en-US" sz="2800" b="1" dirty="0" smtClean="0"/>
              <a:t>Linux</a:t>
            </a:r>
            <a:r>
              <a:rPr lang="en-US" sz="2800" dirty="0" smtClean="0"/>
              <a:t> each swap area consists of a series of 4-KB </a:t>
            </a:r>
            <a:r>
              <a:rPr lang="en-US" sz="2800" b="1" dirty="0" smtClean="0"/>
              <a:t>page slots</a:t>
            </a:r>
            <a:r>
              <a:rPr lang="en-US" sz="2800" dirty="0" smtClean="0"/>
              <a:t>, holding swapped pages.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4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00" y="683695"/>
                <a:ext cx="8382000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Associated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with swap </a:t>
                </a:r>
                <a:r>
                  <a:rPr lang="en-US" sz="2800" dirty="0"/>
                  <a:t>area is </a:t>
                </a:r>
                <a:r>
                  <a:rPr lang="en-US" sz="2800" b="1" dirty="0" smtClean="0"/>
                  <a:t>swap map</a:t>
                </a:r>
                <a:r>
                  <a:rPr lang="en-US" sz="2800" dirty="0" smtClean="0"/>
                  <a:t>, integer array, corresponding </a:t>
                </a:r>
                <a:r>
                  <a:rPr lang="en-US" sz="2800" dirty="0"/>
                  <a:t>to </a:t>
                </a:r>
                <a:r>
                  <a:rPr lang="en-US" sz="2800" dirty="0" smtClean="0"/>
                  <a:t>page slots </a:t>
                </a:r>
                <a:r>
                  <a:rPr lang="en-US" sz="2800" dirty="0"/>
                  <a:t>in the swap </a:t>
                </a:r>
                <a:r>
                  <a:rPr lang="en-US" sz="2800" dirty="0" smtClean="0"/>
                  <a:t>area.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0 indicates the </a:t>
                </a:r>
                <a:r>
                  <a:rPr lang="en-US" sz="2800" dirty="0"/>
                  <a:t>corresponding page slot is </a:t>
                </a:r>
                <a:r>
                  <a:rPr lang="en-US" sz="2800" dirty="0" smtClean="0"/>
                  <a:t>available,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𝑐</m:t>
                    </m:r>
                    <m:r>
                      <a:rPr lang="en-US" sz="2800" b="0" i="1" smtClean="0">
                        <a:latin typeface="Cambria Math"/>
                      </a:rPr>
                      <m:t>&gt;</m:t>
                    </m:r>
                    <m:r>
                      <a:rPr lang="en-US" sz="2800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US" sz="2800" dirty="0" smtClean="0"/>
                  <a:t> indicates swapped </a:t>
                </a:r>
                <a:r>
                  <a:rPr lang="en-US" sz="2800" dirty="0"/>
                  <a:t>page is mapped to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𝑐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 smtClean="0"/>
                  <a:t>processes (occurs if page stores memory </a:t>
                </a:r>
                <a:r>
                  <a:rPr lang="en-US" sz="2800" dirty="0"/>
                  <a:t>shared by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𝑐</m:t>
                    </m:r>
                  </m:oMath>
                </a14:m>
                <a:r>
                  <a:rPr lang="en-US" sz="2800" dirty="0"/>
                  <a:t> processes</a:t>
                </a:r>
                <a:r>
                  <a:rPr lang="en-US" sz="2800" dirty="0" smtClean="0"/>
                  <a:t>).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683695"/>
                <a:ext cx="8382000" cy="2400657"/>
              </a:xfrm>
              <a:prstGeom prst="rect">
                <a:avLst/>
              </a:prstGeom>
              <a:blipFill rotWithShape="1">
                <a:blip r:embed="rId2"/>
                <a:stretch>
                  <a:fillRect l="-1527" t="-2284" r="-1455" b="-6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87890"/>
            <a:ext cx="7200800" cy="270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9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5860" y="5679250"/>
            <a:ext cx="8100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Moving-head disk mechanism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630" y="638690"/>
            <a:ext cx="6675699" cy="486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4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00" y="773705"/>
                <a:ext cx="8382000" cy="52937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en-US" sz="2800" b="1" dirty="0" smtClean="0">
                    <a:solidFill>
                      <a:srgbClr val="0000FF"/>
                    </a:solidFill>
                  </a:rPr>
                  <a:t>Seek time</a:t>
                </a:r>
                <a:r>
                  <a:rPr lang="en-US" sz="2800" dirty="0" smtClean="0"/>
                  <a:t>, time to </a:t>
                </a:r>
                <a:r>
                  <a:rPr lang="en-US" sz="2800" dirty="0"/>
                  <a:t>move the </a:t>
                </a:r>
                <a:r>
                  <a:rPr lang="en-US" sz="2800" b="1" dirty="0"/>
                  <a:t>disk arm </a:t>
                </a:r>
                <a:r>
                  <a:rPr lang="en-US" sz="2800" dirty="0"/>
                  <a:t>to the desired cylinder</a:t>
                </a:r>
                <a:r>
                  <a:rPr lang="en-US" sz="2800" dirty="0" smtClean="0"/>
                  <a:t>, and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rotational 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latency</a:t>
                </a:r>
                <a:r>
                  <a:rPr lang="en-US" sz="2800" dirty="0" smtClean="0"/>
                  <a:t>, </a:t>
                </a:r>
                <a:r>
                  <a:rPr lang="en-US" sz="2800" dirty="0"/>
                  <a:t>time </a:t>
                </a:r>
                <a:r>
                  <a:rPr lang="en-US" sz="2800" dirty="0" smtClean="0"/>
                  <a:t>of desired </a:t>
                </a:r>
                <a:r>
                  <a:rPr lang="en-US" sz="2800" dirty="0"/>
                  <a:t>sector to rotate </a:t>
                </a:r>
                <a:r>
                  <a:rPr lang="en-US" sz="2800" dirty="0" smtClean="0"/>
                  <a:t>to disk head. Several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i="0" dirty="0" smtClean="0">
                        <a:latin typeface="Cambria Math"/>
                      </a:rPr>
                      <m:t>mSec</m:t>
                    </m:r>
                  </m:oMath>
                </a14:m>
                <a:r>
                  <a:rPr lang="en-US" sz="2800" dirty="0" smtClean="0"/>
                  <a:t>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Disk </a:t>
                </a:r>
                <a:r>
                  <a:rPr lang="en-US" sz="2800" dirty="0"/>
                  <a:t>drive is attached to </a:t>
                </a:r>
                <a:r>
                  <a:rPr lang="en-US" sz="2800" dirty="0" smtClean="0"/>
                  <a:t>computer </a:t>
                </a:r>
                <a:r>
                  <a:rPr lang="en-US" sz="2800" dirty="0"/>
                  <a:t>by 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I/O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bus</a:t>
                </a:r>
                <a:r>
                  <a:rPr lang="en-US" sz="2800" dirty="0">
                    <a:solidFill>
                      <a:srgbClr val="0000FF"/>
                    </a:solidFill>
                  </a:rPr>
                  <a:t> </a:t>
                </a:r>
                <a:r>
                  <a:rPr lang="en-US" sz="2800" dirty="0" smtClean="0"/>
                  <a:t>(e.g. </a:t>
                </a:r>
                <a:r>
                  <a:rPr lang="en-US" sz="2800" dirty="0"/>
                  <a:t>serial </a:t>
                </a:r>
                <a:r>
                  <a:rPr lang="en-US" sz="2800" dirty="0" smtClean="0"/>
                  <a:t>advanced technology attachment</a:t>
                </a:r>
                <a:r>
                  <a:rPr lang="en-US" sz="2800" b="1" dirty="0" smtClean="0"/>
                  <a:t> (SATA)</a:t>
                </a:r>
                <a:r>
                  <a:rPr lang="en-US" sz="2800" dirty="0" smtClean="0"/>
                  <a:t>, universal </a:t>
                </a:r>
                <a:r>
                  <a:rPr lang="en-US" sz="2800" dirty="0"/>
                  <a:t>serial bus</a:t>
                </a:r>
                <a:r>
                  <a:rPr lang="en-US" sz="2800" b="1" dirty="0"/>
                  <a:t> (USB</a:t>
                </a:r>
                <a:r>
                  <a:rPr lang="en-US" sz="2800" b="1" dirty="0" smtClean="0"/>
                  <a:t>)</a:t>
                </a:r>
                <a:r>
                  <a:rPr lang="en-US" sz="2800" dirty="0"/>
                  <a:t>)</a:t>
                </a:r>
                <a:r>
                  <a:rPr lang="en-US" sz="2800" dirty="0" smtClean="0"/>
                  <a:t>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b="1" dirty="0" smtClean="0">
                    <a:solidFill>
                      <a:srgbClr val="0000FF"/>
                    </a:solidFill>
                  </a:rPr>
                  <a:t>Host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controller </a:t>
                </a:r>
                <a:r>
                  <a:rPr lang="en-US" sz="2800" dirty="0"/>
                  <a:t>is the controller </a:t>
                </a:r>
                <a:r>
                  <a:rPr lang="en-US" sz="2800" dirty="0" smtClean="0"/>
                  <a:t>at the </a:t>
                </a:r>
                <a:r>
                  <a:rPr lang="en-US" sz="2800" dirty="0"/>
                  <a:t>computer end of the bus. 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Disk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controller </a:t>
                </a:r>
                <a:r>
                  <a:rPr lang="en-US" sz="2800" dirty="0"/>
                  <a:t>is built into each disk </a:t>
                </a:r>
                <a:r>
                  <a:rPr lang="en-US" sz="2800" dirty="0" smtClean="0"/>
                  <a:t>drive.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Computer </a:t>
                </a:r>
                <a:r>
                  <a:rPr lang="en-US" sz="2800" dirty="0"/>
                  <a:t>places a command into the </a:t>
                </a:r>
                <a:r>
                  <a:rPr lang="en-US" sz="2800" dirty="0" smtClean="0"/>
                  <a:t>host controller</a:t>
                </a:r>
                <a:r>
                  <a:rPr lang="en-US" sz="2800" dirty="0"/>
                  <a:t>, </a:t>
                </a:r>
                <a:r>
                  <a:rPr lang="en-US" sz="2800" dirty="0" smtClean="0"/>
                  <a:t>which sends </a:t>
                </a:r>
                <a:r>
                  <a:rPr lang="en-US" sz="2800" dirty="0"/>
                  <a:t>the command via messages to the </a:t>
                </a:r>
                <a:r>
                  <a:rPr lang="en-US" sz="2800" dirty="0" smtClean="0"/>
                  <a:t>disk controller</a:t>
                </a:r>
                <a:r>
                  <a:rPr lang="en-US" sz="2800" dirty="0"/>
                  <a:t>, </a:t>
                </a:r>
                <a:r>
                  <a:rPr lang="en-US" sz="2800" dirty="0" smtClean="0"/>
                  <a:t>operating </a:t>
                </a:r>
                <a:r>
                  <a:rPr lang="en-US" sz="2800" dirty="0"/>
                  <a:t>the </a:t>
                </a:r>
                <a:r>
                  <a:rPr lang="en-US" sz="2800" dirty="0" smtClean="0"/>
                  <a:t>disk-drive.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773705"/>
                <a:ext cx="8382000" cy="5293757"/>
              </a:xfrm>
              <a:prstGeom prst="rect">
                <a:avLst/>
              </a:prstGeom>
              <a:blipFill rotWithShape="1">
                <a:blip r:embed="rId2"/>
                <a:stretch>
                  <a:fillRect l="-1527" t="-1037" r="-1455" b="-2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6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9873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SSD </a:t>
            </a:r>
            <a:r>
              <a:rPr lang="en-US" sz="2800" dirty="0"/>
              <a:t>is </a:t>
            </a:r>
            <a:r>
              <a:rPr lang="en-US" sz="2800" b="1" dirty="0"/>
              <a:t>nonvolatile</a:t>
            </a:r>
            <a:r>
              <a:rPr lang="en-US" sz="2800" dirty="0"/>
              <a:t> memory </a:t>
            </a:r>
            <a:r>
              <a:rPr lang="en-US" sz="2800" dirty="0" smtClean="0"/>
              <a:t>used like hard drive.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More reliable (no </a:t>
            </a:r>
            <a:r>
              <a:rPr lang="en-US" sz="2800" dirty="0"/>
              <a:t>moving </a:t>
            </a:r>
            <a:r>
              <a:rPr lang="en-US" sz="2800" dirty="0" smtClean="0"/>
              <a:t>parts), faster (no</a:t>
            </a:r>
            <a:r>
              <a:rPr lang="en-US" sz="2800" dirty="0"/>
              <a:t> </a:t>
            </a:r>
            <a:r>
              <a:rPr lang="en-US" sz="2800" dirty="0" smtClean="0"/>
              <a:t>seek </a:t>
            </a:r>
            <a:r>
              <a:rPr lang="en-US" sz="2800" dirty="0"/>
              <a:t>time or </a:t>
            </a:r>
            <a:r>
              <a:rPr lang="en-US" sz="2800" dirty="0" smtClean="0"/>
              <a:t>latency) and consume </a:t>
            </a:r>
            <a:r>
              <a:rPr lang="en-US" sz="2800" dirty="0"/>
              <a:t>less </a:t>
            </a:r>
            <a:r>
              <a:rPr lang="en-US" sz="2800" dirty="0" smtClean="0"/>
              <a:t>power.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More </a:t>
            </a:r>
            <a:r>
              <a:rPr lang="en-US" sz="2800" dirty="0"/>
              <a:t>expensive per </a:t>
            </a:r>
            <a:r>
              <a:rPr lang="en-US" sz="2800" dirty="0" smtClean="0"/>
              <a:t>MB and shorter </a:t>
            </a:r>
            <a:r>
              <a:rPr lang="en-US" sz="2800" dirty="0"/>
              <a:t>life </a:t>
            </a:r>
            <a:r>
              <a:rPr lang="en-US" sz="2800" dirty="0" smtClean="0"/>
              <a:t>spans.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Since SSDs are much faster, hence </a:t>
            </a:r>
            <a:r>
              <a:rPr lang="en-US" sz="2800" dirty="0"/>
              <a:t>standard </a:t>
            </a:r>
            <a:r>
              <a:rPr lang="en-US" sz="2800" dirty="0" smtClean="0"/>
              <a:t>bus interfaces limit throughput</a:t>
            </a:r>
            <a:r>
              <a:rPr lang="en-US" sz="2800" dirty="0"/>
              <a:t>. </a:t>
            </a:r>
            <a:r>
              <a:rPr lang="en-US" sz="2800" dirty="0" smtClean="0"/>
              <a:t>Direct connection to system </a:t>
            </a:r>
            <a:r>
              <a:rPr lang="en-US" sz="2800" dirty="0"/>
              <a:t>bus </a:t>
            </a:r>
            <a:r>
              <a:rPr lang="en-US" sz="2800" dirty="0" smtClean="0"/>
              <a:t>(e.g. PCI) is possible.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Can replace disk </a:t>
            </a:r>
            <a:r>
              <a:rPr lang="en-US" sz="2800" dirty="0"/>
              <a:t>drives, </a:t>
            </a:r>
            <a:r>
              <a:rPr lang="en-US" sz="2800" dirty="0" smtClean="0"/>
              <a:t>or used as </a:t>
            </a:r>
            <a:r>
              <a:rPr lang="en-US" sz="2800" dirty="0"/>
              <a:t>a new </a:t>
            </a:r>
            <a:r>
              <a:rPr lang="en-US" sz="2800" dirty="0" smtClean="0"/>
              <a:t>cache between </a:t>
            </a:r>
            <a:r>
              <a:rPr lang="en-US" sz="2800" dirty="0"/>
              <a:t>magnetic </a:t>
            </a:r>
            <a:r>
              <a:rPr lang="en-US" sz="2800" dirty="0" smtClean="0"/>
              <a:t>disks and main memory </a:t>
            </a:r>
            <a:r>
              <a:rPr lang="en-US" sz="2800" dirty="0"/>
              <a:t>to </a:t>
            </a:r>
            <a:r>
              <a:rPr lang="en-US" sz="2800" dirty="0" smtClean="0"/>
              <a:t>optimize performance.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Solid-State </a:t>
            </a:r>
            <a:r>
              <a:rPr lang="en-US" sz="3200" b="1" dirty="0" smtClean="0"/>
              <a:t>Disks (SSD)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499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015274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Access </a:t>
            </a:r>
            <a:r>
              <a:rPr lang="en-US" sz="2800" dirty="0"/>
              <a:t>time and </a:t>
            </a:r>
            <a:r>
              <a:rPr lang="en-US" sz="2800" dirty="0" smtClean="0"/>
              <a:t>bandwidth can be improved by </a:t>
            </a:r>
            <a:r>
              <a:rPr lang="en-US" sz="2800" dirty="0"/>
              <a:t>managing </a:t>
            </a:r>
            <a:r>
              <a:rPr lang="en-US" sz="2800" dirty="0" smtClean="0"/>
              <a:t>order </a:t>
            </a:r>
            <a:r>
              <a:rPr lang="en-US" sz="2800" dirty="0"/>
              <a:t>in which disk I/O requests are serviced.</a:t>
            </a:r>
          </a:p>
          <a:p>
            <a:pPr algn="just"/>
            <a:r>
              <a:rPr lang="en-US" sz="2800" dirty="0" smtClean="0"/>
              <a:t>A </a:t>
            </a:r>
            <a:r>
              <a:rPr lang="en-US" sz="2800" dirty="0"/>
              <a:t>process issues </a:t>
            </a:r>
            <a:r>
              <a:rPr lang="en-US" sz="2800" dirty="0" smtClean="0"/>
              <a:t>I/O service system </a:t>
            </a:r>
            <a:r>
              <a:rPr lang="en-US" sz="2800" dirty="0"/>
              <a:t>call </a:t>
            </a:r>
            <a:r>
              <a:rPr lang="en-US" sz="2800" dirty="0" smtClean="0"/>
              <a:t>specifying:</a:t>
            </a:r>
            <a:endParaRPr lang="en-US" sz="2800" dirty="0"/>
          </a:p>
          <a:p>
            <a:pPr algn="just"/>
            <a:r>
              <a:rPr lang="en-US" sz="2800" dirty="0"/>
              <a:t>• Whether </a:t>
            </a:r>
            <a:r>
              <a:rPr lang="en-US" sz="2800" dirty="0" smtClean="0"/>
              <a:t>it is </a:t>
            </a:r>
            <a:r>
              <a:rPr lang="en-US" sz="2800" dirty="0"/>
              <a:t>input or output</a:t>
            </a:r>
          </a:p>
          <a:p>
            <a:pPr algn="just"/>
            <a:r>
              <a:rPr lang="en-US" sz="2800" dirty="0"/>
              <a:t>• </a:t>
            </a:r>
            <a:r>
              <a:rPr lang="en-US" sz="2800" dirty="0" smtClean="0"/>
              <a:t>Disk </a:t>
            </a:r>
            <a:r>
              <a:rPr lang="en-US" sz="2800" dirty="0"/>
              <a:t>address for the transfer </a:t>
            </a:r>
            <a:endParaRPr lang="en-US" sz="2800" dirty="0" smtClean="0"/>
          </a:p>
          <a:p>
            <a:pPr algn="just"/>
            <a:r>
              <a:rPr lang="en-US" sz="2800" dirty="0" smtClean="0"/>
              <a:t>• Memory </a:t>
            </a:r>
            <a:r>
              <a:rPr lang="en-US" sz="2800" dirty="0"/>
              <a:t>address for the transfer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• The </a:t>
            </a:r>
            <a:r>
              <a:rPr lang="en-US" sz="2800" dirty="0"/>
              <a:t>number of sectors to be transferred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/>
              <a:t>If disk and controller are available, new request is serviced immediately. Otherwise, requests are queued.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OS </a:t>
            </a:r>
            <a:r>
              <a:rPr lang="en-US" sz="2800" dirty="0"/>
              <a:t>chooses which to service next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Disk Scheduling</a:t>
            </a:r>
          </a:p>
        </p:txBody>
      </p:sp>
    </p:spTree>
    <p:extLst>
      <p:ext uri="{BB962C8B-B14F-4D97-AF65-F5344CB8AC3E}">
        <p14:creationId xmlns:p14="http://schemas.microsoft.com/office/powerpoint/2010/main" val="230129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00" y="1015274"/>
                <a:ext cx="8382000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en-US" sz="2800" b="1" dirty="0" smtClean="0"/>
                  <a:t>Example</a:t>
                </a:r>
                <a:r>
                  <a:rPr lang="en-US" sz="2800" dirty="0" smtClean="0"/>
                  <a:t>: Requests for </a:t>
                </a:r>
                <a:r>
                  <a:rPr lang="en-US" sz="2800" dirty="0"/>
                  <a:t>I/O to blocks on </a:t>
                </a:r>
                <a:r>
                  <a:rPr lang="en-US" sz="2800" dirty="0" smtClean="0"/>
                  <a:t>cylinders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98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183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37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122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14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124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65</m:t>
                    </m:r>
                    <m:r>
                      <a:rPr lang="en-US" sz="2800" i="1" dirty="0">
                        <a:latin typeface="Cambria Math"/>
                      </a:rPr>
                      <m:t>, </m:t>
                    </m:r>
                    <m:r>
                      <a:rPr lang="en-US" sz="2800" i="1" dirty="0">
                        <a:latin typeface="Cambria Math"/>
                      </a:rPr>
                      <m:t>67</m:t>
                    </m:r>
                  </m:oMath>
                </a14:m>
                <a:r>
                  <a:rPr lang="en-US" sz="2800" dirty="0" smtClean="0"/>
                  <a:t>, disk </a:t>
                </a:r>
                <a:r>
                  <a:rPr lang="en-US" sz="2800" dirty="0"/>
                  <a:t>head </a:t>
                </a:r>
                <a:r>
                  <a:rPr lang="en-US" sz="2800" dirty="0" smtClean="0"/>
                  <a:t>initially </a:t>
                </a:r>
                <a:r>
                  <a:rPr lang="en-US" sz="2800" dirty="0"/>
                  <a:t>at cylinder </a:t>
                </a:r>
                <a:r>
                  <a:rPr lang="en-US" sz="2800" dirty="0" smtClean="0"/>
                  <a:t>53. Total head movement </a:t>
                </a:r>
                <a:r>
                  <a:rPr lang="en-US" sz="2800" dirty="0"/>
                  <a:t>of 640 </a:t>
                </a:r>
                <a:r>
                  <a:rPr lang="en-US" sz="2800" dirty="0" smtClean="0"/>
                  <a:t>cylinders.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015274"/>
                <a:ext cx="8382000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1527" t="-3965" r="-1455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FCFS Scheduling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554" y="2681507"/>
            <a:ext cx="6142786" cy="3492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42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015274"/>
            <a:ext cx="83820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SSTF </a:t>
            </a:r>
            <a:r>
              <a:rPr lang="en-US" sz="2800" dirty="0" smtClean="0"/>
              <a:t>service requests </a:t>
            </a:r>
            <a:r>
              <a:rPr lang="en-US" sz="2800" dirty="0"/>
              <a:t>close to </a:t>
            </a:r>
            <a:r>
              <a:rPr lang="en-US" sz="2800" dirty="0" smtClean="0"/>
              <a:t>current </a:t>
            </a:r>
            <a:r>
              <a:rPr lang="en-US" sz="2800" dirty="0"/>
              <a:t>head </a:t>
            </a:r>
            <a:r>
              <a:rPr lang="en-US" sz="2800" dirty="0" smtClean="0"/>
              <a:t>position before </a:t>
            </a:r>
            <a:r>
              <a:rPr lang="en-US" sz="2800" dirty="0"/>
              <a:t>moving </a:t>
            </a:r>
            <a:r>
              <a:rPr lang="en-US" sz="2800" dirty="0" smtClean="0"/>
              <a:t>head </a:t>
            </a:r>
            <a:r>
              <a:rPr lang="en-US" sz="2800" dirty="0"/>
              <a:t>far away to service other </a:t>
            </a:r>
            <a:r>
              <a:rPr lang="en-US" sz="2800" dirty="0" smtClean="0"/>
              <a:t>requests.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Total </a:t>
            </a:r>
            <a:r>
              <a:rPr lang="en-US" sz="2800" dirty="0"/>
              <a:t>head movement to </a:t>
            </a:r>
            <a:r>
              <a:rPr lang="en-US" sz="2800" dirty="0" smtClean="0"/>
              <a:t>236 </a:t>
            </a:r>
            <a:r>
              <a:rPr lang="en-US" sz="2800" dirty="0"/>
              <a:t>cylinders.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Shortest-Seek-Time-First (SSTF) </a:t>
            </a:r>
            <a:r>
              <a:rPr lang="en-US" sz="3200" b="1" dirty="0"/>
              <a:t>Scheduling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443" y="2708920"/>
            <a:ext cx="6034892" cy="345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3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96400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SSTF is a </a:t>
            </a:r>
            <a:r>
              <a:rPr lang="en-US" sz="2800" dirty="0"/>
              <a:t>form of shortest-job-first (SJF) </a:t>
            </a:r>
            <a:r>
              <a:rPr lang="en-US" sz="2800" dirty="0" smtClean="0"/>
              <a:t>scheduling, and </a:t>
            </a:r>
            <a:r>
              <a:rPr lang="en-US" sz="2800" dirty="0"/>
              <a:t>like </a:t>
            </a:r>
            <a:r>
              <a:rPr lang="en-US" sz="2800" dirty="0" smtClean="0"/>
              <a:t>SJF may </a:t>
            </a:r>
            <a:r>
              <a:rPr lang="en-US" sz="2800" dirty="0"/>
              <a:t>cause </a:t>
            </a:r>
            <a:r>
              <a:rPr lang="en-US" sz="2800" dirty="0" smtClean="0"/>
              <a:t>starvation.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Suppose requests 14 </a:t>
            </a:r>
            <a:r>
              <a:rPr lang="en-US" sz="2800" dirty="0"/>
              <a:t>and 186 </a:t>
            </a:r>
            <a:r>
              <a:rPr lang="en-US" sz="2800" dirty="0" smtClean="0"/>
              <a:t>in queue</a:t>
            </a:r>
            <a:r>
              <a:rPr lang="en-US" sz="2800" dirty="0"/>
              <a:t>, </a:t>
            </a:r>
            <a:r>
              <a:rPr lang="en-US" sz="2800" dirty="0" smtClean="0"/>
              <a:t>and </a:t>
            </a:r>
            <a:r>
              <a:rPr lang="en-US" sz="2800" dirty="0"/>
              <a:t>while </a:t>
            </a:r>
            <a:r>
              <a:rPr lang="en-US" sz="2800" dirty="0" smtClean="0"/>
              <a:t>14 </a:t>
            </a:r>
            <a:r>
              <a:rPr lang="en-US" sz="2800" dirty="0"/>
              <a:t>is </a:t>
            </a:r>
            <a:r>
              <a:rPr lang="en-US" sz="2800" dirty="0" smtClean="0"/>
              <a:t>being serviced</a:t>
            </a:r>
            <a:r>
              <a:rPr lang="en-US" sz="2800" dirty="0"/>
              <a:t>, a new request near 14 arrives.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This </a:t>
            </a:r>
            <a:r>
              <a:rPr lang="en-US" sz="2800" dirty="0"/>
              <a:t>new </a:t>
            </a:r>
            <a:r>
              <a:rPr lang="en-US" sz="2800" dirty="0" smtClean="0"/>
              <a:t>will </a:t>
            </a:r>
            <a:r>
              <a:rPr lang="en-US" sz="2800" dirty="0"/>
              <a:t>be </a:t>
            </a:r>
            <a:r>
              <a:rPr lang="en-US" sz="2800" dirty="0" smtClean="0"/>
              <a:t>serviced next</a:t>
            </a:r>
            <a:r>
              <a:rPr lang="en-US" sz="2800" dirty="0"/>
              <a:t>, making </a:t>
            </a:r>
            <a:r>
              <a:rPr lang="en-US" sz="2800" dirty="0" smtClean="0"/>
              <a:t>186 </a:t>
            </a:r>
            <a:r>
              <a:rPr lang="en-US" sz="2800" dirty="0"/>
              <a:t>wait. </a:t>
            </a:r>
            <a:r>
              <a:rPr lang="en-US" sz="2800" dirty="0" smtClean="0"/>
              <a:t>Continual requests near </a:t>
            </a:r>
            <a:r>
              <a:rPr lang="en-US" sz="2800" dirty="0"/>
              <a:t>one another could cause </a:t>
            </a:r>
            <a:r>
              <a:rPr lang="en-US" sz="2800" dirty="0" smtClean="0"/>
              <a:t>request </a:t>
            </a:r>
            <a:r>
              <a:rPr lang="en-US" sz="2800" dirty="0"/>
              <a:t>for cylinder 186 </a:t>
            </a:r>
            <a:r>
              <a:rPr lang="en-US" sz="2800" dirty="0" smtClean="0"/>
              <a:t>waiting </a:t>
            </a:r>
            <a:r>
              <a:rPr lang="en-US" sz="2800" dirty="0"/>
              <a:t>indefinitely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SSTF is </a:t>
            </a:r>
            <a:r>
              <a:rPr lang="en-US" sz="2800" dirty="0"/>
              <a:t>not optimal. </a:t>
            </a:r>
            <a:r>
              <a:rPr lang="en-US" sz="2800" dirty="0" smtClean="0"/>
              <a:t>Moving head </a:t>
            </a:r>
            <a:r>
              <a:rPr lang="en-US" sz="2800" dirty="0"/>
              <a:t>from 53 to 37, </a:t>
            </a:r>
            <a:r>
              <a:rPr lang="en-US" sz="2800" dirty="0" smtClean="0"/>
              <a:t>then </a:t>
            </a:r>
            <a:r>
              <a:rPr lang="en-US" sz="2800" dirty="0"/>
              <a:t>to 14, </a:t>
            </a:r>
            <a:r>
              <a:rPr lang="en-US" sz="2800" dirty="0" smtClean="0"/>
              <a:t>before turning to </a:t>
            </a:r>
            <a:r>
              <a:rPr lang="en-US" sz="2800" dirty="0"/>
              <a:t>service 65, 67, 98, 122, 124, and </a:t>
            </a:r>
            <a:r>
              <a:rPr lang="en-US" sz="2800" dirty="0" smtClean="0"/>
              <a:t>183, yields total movement of </a:t>
            </a:r>
            <a:r>
              <a:rPr lang="en-US" sz="2800" dirty="0"/>
              <a:t>208 cylinders</a:t>
            </a:r>
            <a:r>
              <a:rPr lang="en-US" sz="28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 Storage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97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14237</TotalTime>
  <Words>1822</Words>
  <Application>Microsoft Office PowerPoint</Application>
  <PresentationFormat>On-screen Show (4:3)</PresentationFormat>
  <Paragraphs>177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Mass Storage Structure</vt:lpstr>
      <vt:lpstr>Magnetic Disks</vt:lpstr>
      <vt:lpstr>PowerPoint Presentation</vt:lpstr>
      <vt:lpstr>PowerPoint Presentation</vt:lpstr>
      <vt:lpstr>Solid-State Disks (SSD)</vt:lpstr>
      <vt:lpstr>Disk Scheduling</vt:lpstr>
      <vt:lpstr>FCFS Scheduling</vt:lpstr>
      <vt:lpstr>Shortest-Seek-Time-First (SSTF) Scheduling</vt:lpstr>
      <vt:lpstr>PowerPoint Presentation</vt:lpstr>
      <vt:lpstr>SCAN Scheduling</vt:lpstr>
      <vt:lpstr>PowerPoint Presentation</vt:lpstr>
      <vt:lpstr>PowerPoint Presentation</vt:lpstr>
      <vt:lpstr>PowerPoint Presentation</vt:lpstr>
      <vt:lpstr>Selection of Scheduling Algorithm</vt:lpstr>
      <vt:lpstr>PowerPoint Presentation</vt:lpstr>
      <vt:lpstr>PowerPoint Presentation</vt:lpstr>
      <vt:lpstr>Disk Formatting and Boot Block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Swap-Space Management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User</cp:lastModifiedBy>
  <cp:revision>636</cp:revision>
  <cp:lastPrinted>2016-10-11T08:32:29Z</cp:lastPrinted>
  <dcterms:created xsi:type="dcterms:W3CDTF">2006-08-16T00:00:00Z</dcterms:created>
  <dcterms:modified xsi:type="dcterms:W3CDTF">2016-12-30T10:56:09Z</dcterms:modified>
</cp:coreProperties>
</file>