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6" r:id="rId2"/>
    <p:sldId id="343" r:id="rId3"/>
    <p:sldId id="345" r:id="rId4"/>
    <p:sldId id="344" r:id="rId5"/>
    <p:sldId id="346" r:id="rId6"/>
    <p:sldId id="348" r:id="rId7"/>
    <p:sldId id="347" r:id="rId8"/>
    <p:sldId id="349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1" r:id="rId29"/>
    <p:sldId id="373" r:id="rId30"/>
    <p:sldId id="372" r:id="rId31"/>
    <p:sldId id="375" r:id="rId32"/>
    <p:sldId id="376" r:id="rId33"/>
    <p:sldId id="374" r:id="rId34"/>
    <p:sldId id="377" r:id="rId35"/>
    <p:sldId id="378" r:id="rId36"/>
    <p:sldId id="406" r:id="rId37"/>
    <p:sldId id="383" r:id="rId38"/>
    <p:sldId id="380" r:id="rId39"/>
    <p:sldId id="384" r:id="rId40"/>
    <p:sldId id="385" r:id="rId41"/>
    <p:sldId id="387" r:id="rId42"/>
    <p:sldId id="386" r:id="rId43"/>
    <p:sldId id="388" r:id="rId44"/>
    <p:sldId id="390" r:id="rId45"/>
    <p:sldId id="389" r:id="rId46"/>
    <p:sldId id="397" r:id="rId47"/>
    <p:sldId id="399" r:id="rId48"/>
    <p:sldId id="400" r:id="rId49"/>
    <p:sldId id="403" r:id="rId50"/>
    <p:sldId id="402" r:id="rId51"/>
    <p:sldId id="401" r:id="rId52"/>
    <p:sldId id="404" r:id="rId53"/>
    <p:sldId id="405" r:id="rId54"/>
    <p:sldId id="396" r:id="rId5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50" autoAdjust="0"/>
    <p:restoredTop sz="94743" autoAdjust="0"/>
  </p:normalViewPr>
  <p:slideViewPr>
    <p:cSldViewPr>
      <p:cViewPr>
        <p:scale>
          <a:sx n="110" d="100"/>
          <a:sy n="11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Main Memory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3745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So far entire </a:t>
            </a:r>
            <a:r>
              <a:rPr lang="en-US" sz="2800" dirty="0"/>
              <a:t>program and </a:t>
            </a:r>
            <a:r>
              <a:rPr lang="en-US" sz="2800" dirty="0" smtClean="0"/>
              <a:t>all data </a:t>
            </a:r>
            <a:r>
              <a:rPr lang="en-US" sz="2800" dirty="0"/>
              <a:t>of a process </a:t>
            </a:r>
            <a:r>
              <a:rPr lang="en-US" sz="2800" dirty="0" smtClean="0"/>
              <a:t>existed in </a:t>
            </a:r>
            <a:r>
              <a:rPr lang="en-US" sz="2800" dirty="0"/>
              <a:t>physical memory </a:t>
            </a:r>
            <a:r>
              <a:rPr lang="en-US" sz="2800" dirty="0" smtClean="0"/>
              <a:t>at execution.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Dynamic </a:t>
            </a:r>
            <a:r>
              <a:rPr lang="en-US" sz="2800" b="1" dirty="0">
                <a:solidFill>
                  <a:srgbClr val="0000FF"/>
                </a:solidFill>
              </a:rPr>
              <a:t>loading </a:t>
            </a:r>
            <a:r>
              <a:rPr lang="en-US" sz="2800" dirty="0" smtClean="0"/>
              <a:t>better utilizes the memory-space by loading routines only when called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a routine </a:t>
            </a:r>
            <a:r>
              <a:rPr lang="en-US" sz="2800" dirty="0" smtClean="0"/>
              <a:t>calls </a:t>
            </a:r>
            <a:r>
              <a:rPr lang="en-US" sz="2800" dirty="0"/>
              <a:t>another routine, </a:t>
            </a:r>
            <a:r>
              <a:rPr lang="en-US" sz="2800" dirty="0" smtClean="0"/>
              <a:t>it</a:t>
            </a:r>
            <a:r>
              <a:rPr lang="en-US" sz="2800" dirty="0"/>
              <a:t> </a:t>
            </a:r>
            <a:r>
              <a:rPr lang="en-US" sz="2800" dirty="0" smtClean="0"/>
              <a:t>first </a:t>
            </a:r>
            <a:r>
              <a:rPr lang="en-US" sz="2800" dirty="0"/>
              <a:t>checks to see whether the other routine has been </a:t>
            </a:r>
            <a:r>
              <a:rPr lang="en-US" sz="2800" dirty="0" smtClean="0"/>
              <a:t>loaded.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not</a:t>
            </a:r>
            <a:r>
              <a:rPr lang="en-US" sz="2800" dirty="0"/>
              <a:t>, </a:t>
            </a:r>
            <a:r>
              <a:rPr lang="en-US" sz="2800" dirty="0" smtClean="0"/>
              <a:t>the loader </a:t>
            </a:r>
            <a:r>
              <a:rPr lang="en-US" sz="2800" dirty="0"/>
              <a:t>is called to load the </a:t>
            </a:r>
            <a:r>
              <a:rPr lang="en-US" sz="2800" dirty="0" smtClean="0"/>
              <a:t>routine and update </a:t>
            </a:r>
            <a:r>
              <a:rPr lang="en-US" sz="2800" dirty="0"/>
              <a:t>the program’s address tables to reflect this </a:t>
            </a:r>
            <a:r>
              <a:rPr lang="en-US" sz="2800" dirty="0" smtClean="0"/>
              <a:t>change.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Then </a:t>
            </a:r>
            <a:r>
              <a:rPr lang="en-US" sz="2800" dirty="0"/>
              <a:t>control </a:t>
            </a:r>
            <a:r>
              <a:rPr lang="en-US" sz="2800" dirty="0" smtClean="0"/>
              <a:t>is passed </a:t>
            </a:r>
            <a:r>
              <a:rPr lang="en-US" sz="2800" dirty="0"/>
              <a:t>to the newly loaded routine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Dynamic Loading</a:t>
            </a:r>
          </a:p>
        </p:txBody>
      </p:sp>
    </p:spTree>
    <p:extLst>
      <p:ext uri="{BB962C8B-B14F-4D97-AF65-F5344CB8AC3E}">
        <p14:creationId xmlns:p14="http://schemas.microsoft.com/office/powerpoint/2010/main" val="19686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total </a:t>
            </a:r>
            <a:r>
              <a:rPr lang="en-US" sz="2800" dirty="0"/>
              <a:t>physical address space of all processes </a:t>
            </a:r>
            <a:r>
              <a:rPr lang="en-US" sz="2800" dirty="0" smtClean="0"/>
              <a:t>can exceed real physical memory.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Swapping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85" y="2033845"/>
            <a:ext cx="5639786" cy="418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Backing </a:t>
            </a:r>
            <a:r>
              <a:rPr lang="en-US" sz="2800" b="1" dirty="0"/>
              <a:t>store </a:t>
            </a:r>
            <a:r>
              <a:rPr lang="en-US" sz="2800" dirty="0"/>
              <a:t>is </a:t>
            </a:r>
            <a:r>
              <a:rPr lang="en-US" sz="2800" dirty="0" smtClean="0"/>
              <a:t>a </a:t>
            </a:r>
            <a:r>
              <a:rPr lang="en-US" sz="2800" dirty="0"/>
              <a:t>fast </a:t>
            </a:r>
            <a:r>
              <a:rPr lang="en-US" sz="2800" dirty="0" smtClean="0"/>
              <a:t>disk, accommodating </a:t>
            </a:r>
            <a:r>
              <a:rPr lang="en-US" sz="2800" dirty="0"/>
              <a:t>copies of all memory images for all </a:t>
            </a:r>
            <a:r>
              <a:rPr lang="en-US" sz="2800" dirty="0" smtClean="0"/>
              <a:t>users.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 smtClean="0"/>
              <a:t>ready queue </a:t>
            </a:r>
            <a:r>
              <a:rPr lang="en-US" sz="2800" dirty="0" smtClean="0"/>
              <a:t>contains </a:t>
            </a:r>
            <a:r>
              <a:rPr lang="en-US" sz="2800" dirty="0"/>
              <a:t>all processes whose memory images are on the disk </a:t>
            </a:r>
            <a:r>
              <a:rPr lang="en-US" sz="2800" dirty="0" smtClean="0"/>
              <a:t>or memory </a:t>
            </a:r>
            <a:r>
              <a:rPr lang="en-US" sz="2800" dirty="0"/>
              <a:t>and are </a:t>
            </a:r>
            <a:r>
              <a:rPr lang="en-US" sz="2800" b="1" dirty="0"/>
              <a:t>ready</a:t>
            </a:r>
            <a:r>
              <a:rPr lang="en-US" sz="2800" dirty="0"/>
              <a:t> to </a:t>
            </a:r>
            <a:r>
              <a:rPr lang="en-US" sz="2800" dirty="0" smtClean="0"/>
              <a:t>run.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CPU </a:t>
            </a:r>
            <a:r>
              <a:rPr lang="en-US" sz="2800" b="1" dirty="0"/>
              <a:t>scheduler</a:t>
            </a:r>
            <a:r>
              <a:rPr lang="en-US" sz="2800" dirty="0"/>
              <a:t> </a:t>
            </a:r>
            <a:r>
              <a:rPr lang="en-US" sz="2800" dirty="0" smtClean="0"/>
              <a:t>decides on the next </a:t>
            </a:r>
            <a:r>
              <a:rPr lang="en-US" sz="2800" dirty="0"/>
              <a:t>process </a:t>
            </a:r>
            <a:r>
              <a:rPr lang="en-US" sz="2800" dirty="0" smtClean="0"/>
              <a:t>to execute, the </a:t>
            </a:r>
            <a:r>
              <a:rPr lang="en-US" sz="2800" b="1" dirty="0"/>
              <a:t>dispatcher</a:t>
            </a:r>
            <a:r>
              <a:rPr lang="en-US" sz="2800" dirty="0"/>
              <a:t> checks </a:t>
            </a:r>
            <a:r>
              <a:rPr lang="en-US" sz="2800" dirty="0" smtClean="0"/>
              <a:t>whether</a:t>
            </a:r>
            <a:r>
              <a:rPr lang="en-US" sz="2800" dirty="0"/>
              <a:t> </a:t>
            </a:r>
            <a:r>
              <a:rPr lang="en-US" sz="2800" dirty="0" smtClean="0"/>
              <a:t>it </a:t>
            </a:r>
            <a:r>
              <a:rPr lang="en-US" sz="2800" dirty="0"/>
              <a:t>is in memory.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not</a:t>
            </a:r>
            <a:r>
              <a:rPr lang="en-US" sz="2800" dirty="0"/>
              <a:t>, and if there is no </a:t>
            </a:r>
            <a:r>
              <a:rPr lang="en-US" sz="2800" dirty="0" smtClean="0"/>
              <a:t>free memory, </a:t>
            </a:r>
            <a:r>
              <a:rPr lang="en-US" sz="2800" dirty="0"/>
              <a:t>the dispatcher </a:t>
            </a:r>
            <a:r>
              <a:rPr lang="en-US" sz="2800" b="1" dirty="0">
                <a:solidFill>
                  <a:srgbClr val="0000FF"/>
                </a:solidFill>
              </a:rPr>
              <a:t>swaps out </a:t>
            </a:r>
            <a:r>
              <a:rPr lang="en-US" sz="2800" dirty="0"/>
              <a:t>a process </a:t>
            </a:r>
            <a:r>
              <a:rPr lang="en-US" sz="2800" dirty="0" smtClean="0"/>
              <a:t>from memory and </a:t>
            </a:r>
            <a:r>
              <a:rPr lang="en-US" sz="2800" b="1" dirty="0" smtClean="0">
                <a:solidFill>
                  <a:srgbClr val="0000FF"/>
                </a:solidFill>
              </a:rPr>
              <a:t>swaps </a:t>
            </a:r>
            <a:r>
              <a:rPr lang="en-US" sz="2800" b="1" dirty="0">
                <a:solidFill>
                  <a:srgbClr val="0000FF"/>
                </a:solidFill>
              </a:rPr>
              <a:t>in </a:t>
            </a:r>
            <a:r>
              <a:rPr lang="en-US" sz="2800" dirty="0"/>
              <a:t>the desired </a:t>
            </a:r>
            <a:r>
              <a:rPr lang="en-US" sz="2800" dirty="0" smtClean="0"/>
              <a:t>process.</a:t>
            </a:r>
          </a:p>
          <a:p>
            <a:pPr algn="just"/>
            <a:r>
              <a:rPr lang="en-US" sz="2800" dirty="0"/>
              <a:t>It </a:t>
            </a:r>
            <a:r>
              <a:rPr lang="en-US" sz="2800" dirty="0" smtClean="0"/>
              <a:t>reloads </a:t>
            </a:r>
            <a:r>
              <a:rPr lang="en-US" sz="2800" dirty="0"/>
              <a:t>registers and transfers control </a:t>
            </a:r>
            <a:r>
              <a:rPr lang="en-US" sz="2800" dirty="0" smtClean="0"/>
              <a:t>to the selected </a:t>
            </a:r>
            <a:r>
              <a:rPr lang="en-US" sz="2800" dirty="0"/>
              <a:t>process</a:t>
            </a:r>
            <a:r>
              <a:rPr lang="en-US" sz="2800" dirty="0" smtClean="0"/>
              <a:t>. </a:t>
            </a:r>
            <a:r>
              <a:rPr lang="en-US" sz="2800" dirty="0"/>
              <a:t>The </a:t>
            </a:r>
            <a:r>
              <a:rPr lang="en-US" sz="2800" b="1" dirty="0"/>
              <a:t>context-switch</a:t>
            </a:r>
            <a:r>
              <a:rPr lang="en-US" sz="2800" dirty="0"/>
              <a:t> time in high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96400"/>
                <a:ext cx="83820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If the </a:t>
                </a:r>
                <a:r>
                  <a:rPr lang="en-US" sz="2800" dirty="0"/>
                  <a:t>user process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MB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disk transfer </a:t>
                </a:r>
                <a:r>
                  <a:rPr lang="en-US" sz="2800" dirty="0"/>
                  <a:t>rate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50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, swap takes 2 seconds.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There is swap </a:t>
                </a:r>
                <a:r>
                  <a:rPr lang="en-US" sz="2800" dirty="0"/>
                  <a:t>both out and in, </a:t>
                </a:r>
                <a:r>
                  <a:rPr lang="en-US" sz="2800" dirty="0" smtClean="0"/>
                  <a:t>and the total </a:t>
                </a:r>
                <a:r>
                  <a:rPr lang="en-US" sz="2800" dirty="0"/>
                  <a:t>swap time is </a:t>
                </a:r>
                <a:r>
                  <a:rPr lang="en-US" sz="2800" dirty="0" smtClean="0"/>
                  <a:t>4 </a:t>
                </a:r>
                <a:r>
                  <a:rPr lang="en-US" sz="2800" dirty="0"/>
                  <a:t>seconds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OS must know the size of the process for proper swapping, and user must update OS of </a:t>
                </a:r>
                <a:r>
                  <a:rPr lang="en-US" sz="2800" dirty="0"/>
                  <a:t>any changes in memory </a:t>
                </a:r>
                <a:r>
                  <a:rPr lang="en-US" sz="2800" dirty="0" smtClean="0"/>
                  <a:t>requirements.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Process with dynamic memory issues system calls </a:t>
                </a:r>
                <a:r>
                  <a:rPr lang="en-US" sz="2800" b="1" dirty="0" smtClean="0"/>
                  <a:t>request_memory</a:t>
                </a:r>
                <a:r>
                  <a:rPr lang="en-US" sz="2800" b="1" dirty="0"/>
                  <a:t>()</a:t>
                </a:r>
                <a:r>
                  <a:rPr lang="en-US" sz="2800" dirty="0"/>
                  <a:t> and </a:t>
                </a:r>
                <a:r>
                  <a:rPr lang="en-US" sz="2800" b="1" dirty="0" smtClean="0"/>
                  <a:t>release_memory()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to inform </a:t>
                </a:r>
                <a:r>
                  <a:rPr lang="en-US" sz="2800" dirty="0" smtClean="0"/>
                  <a:t>OS of changing </a:t>
                </a:r>
                <a:r>
                  <a:rPr lang="en-US" sz="2800" dirty="0"/>
                  <a:t>memory needs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96400"/>
                <a:ext cx="8382000" cy="486287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28" r="-145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swapped out</a:t>
            </a:r>
            <a:r>
              <a:rPr lang="en-US" sz="2800" dirty="0"/>
              <a:t> </a:t>
            </a:r>
            <a:r>
              <a:rPr lang="en-US" sz="2800" dirty="0" smtClean="0"/>
              <a:t>process must </a:t>
            </a:r>
            <a:r>
              <a:rPr lang="en-US" sz="2800" dirty="0"/>
              <a:t>be </a:t>
            </a:r>
            <a:r>
              <a:rPr lang="en-US" sz="2800" b="1" dirty="0" smtClean="0"/>
              <a:t>completely idle</a:t>
            </a:r>
            <a:r>
              <a:rPr lang="en-US" sz="2800" dirty="0" smtClean="0"/>
              <a:t>, otherwise a pending I/O will read/write from/to memory location containing wrong 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possible solutions is to </a:t>
            </a:r>
            <a:r>
              <a:rPr lang="en-US" sz="2800" b="1" dirty="0" smtClean="0"/>
              <a:t>never </a:t>
            </a:r>
            <a:r>
              <a:rPr lang="en-US" sz="2800" b="1" dirty="0"/>
              <a:t>swap </a:t>
            </a:r>
            <a:r>
              <a:rPr lang="en-US" sz="2800" dirty="0"/>
              <a:t>a process </a:t>
            </a:r>
            <a:r>
              <a:rPr lang="en-US" sz="2800" dirty="0" smtClean="0"/>
              <a:t>with pending I/O.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double buffering </a:t>
            </a:r>
            <a:r>
              <a:rPr lang="en-US" sz="2800" dirty="0" smtClean="0"/>
              <a:t>solution</a:t>
            </a:r>
            <a:r>
              <a:rPr lang="en-US" sz="2800" b="1" dirty="0" smtClean="0"/>
              <a:t> </a:t>
            </a:r>
            <a:r>
              <a:rPr lang="en-US" sz="2800" dirty="0" smtClean="0"/>
              <a:t>executes </a:t>
            </a:r>
            <a:r>
              <a:rPr lang="en-US" sz="2800" dirty="0"/>
              <a:t>I/O </a:t>
            </a:r>
            <a:r>
              <a:rPr lang="en-US" sz="2800" dirty="0" smtClean="0"/>
              <a:t>operation only </a:t>
            </a:r>
            <a:r>
              <a:rPr lang="en-US" sz="2800" dirty="0"/>
              <a:t>into </a:t>
            </a:r>
            <a:r>
              <a:rPr lang="en-US" sz="2800" b="1" dirty="0" smtClean="0"/>
              <a:t>OS buffers</a:t>
            </a:r>
            <a:r>
              <a:rPr lang="en-US" sz="2800" dirty="0" smtClean="0"/>
              <a:t>, transferring to memory only </a:t>
            </a:r>
            <a:r>
              <a:rPr lang="en-US" sz="2800" dirty="0"/>
              <a:t>when the process is swapped </a:t>
            </a:r>
            <a:r>
              <a:rPr lang="en-US" sz="2800" dirty="0" smtClean="0"/>
              <a:t>in.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Double </a:t>
            </a:r>
            <a:r>
              <a:rPr lang="en-US" sz="2800" b="1" dirty="0"/>
              <a:t>buffering </a:t>
            </a:r>
            <a:r>
              <a:rPr lang="en-US" sz="2800" dirty="0" smtClean="0"/>
              <a:t>adds overhead of  copying from </a:t>
            </a:r>
            <a:r>
              <a:rPr lang="en-US" sz="2800" dirty="0"/>
              <a:t>kernel memory </a:t>
            </a:r>
            <a:r>
              <a:rPr lang="en-US" sz="2800" dirty="0" smtClean="0"/>
              <a:t>to user memory.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8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88740"/>
            <a:ext cx="838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Main memory is highly demanded resource hence allocating it must be efficient.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Memory </a:t>
            </a:r>
            <a:r>
              <a:rPr lang="en-US" sz="2800" dirty="0"/>
              <a:t>is </a:t>
            </a:r>
            <a:r>
              <a:rPr lang="en-US" sz="2800" dirty="0" smtClean="0"/>
              <a:t>divided </a:t>
            </a:r>
            <a:r>
              <a:rPr lang="en-US" sz="2800" dirty="0"/>
              <a:t>into two partitions: one for the </a:t>
            </a:r>
            <a:r>
              <a:rPr lang="en-US" sz="2800" b="1" dirty="0" smtClean="0"/>
              <a:t>resident</a:t>
            </a:r>
            <a:r>
              <a:rPr lang="en-US" sz="2800" dirty="0" smtClean="0"/>
              <a:t> OS and </a:t>
            </a:r>
            <a:r>
              <a:rPr lang="en-US" sz="2800" dirty="0"/>
              <a:t>one for the user </a:t>
            </a:r>
            <a:r>
              <a:rPr lang="en-US" sz="2800" dirty="0" smtClean="0"/>
              <a:t>processes.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Since </a:t>
            </a:r>
            <a:r>
              <a:rPr lang="en-US" sz="2800" dirty="0"/>
              <a:t>the </a:t>
            </a:r>
            <a:r>
              <a:rPr lang="en-US" sz="2800" b="1" dirty="0"/>
              <a:t>interrupt vector </a:t>
            </a:r>
            <a:r>
              <a:rPr lang="en-US" sz="2800" dirty="0" smtClean="0"/>
              <a:t>is often </a:t>
            </a:r>
            <a:r>
              <a:rPr lang="en-US" sz="2800" dirty="0"/>
              <a:t>in low </a:t>
            </a:r>
            <a:r>
              <a:rPr lang="en-US" sz="2800" dirty="0" smtClean="0"/>
              <a:t>memory (why?), OS is placed in low memory too.</a:t>
            </a:r>
          </a:p>
          <a:p>
            <a:pPr algn="just">
              <a:spcAft>
                <a:spcPts val="18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Contiguous </a:t>
            </a:r>
            <a:r>
              <a:rPr lang="en-US" sz="2800" b="1" dirty="0">
                <a:solidFill>
                  <a:srgbClr val="0000FF"/>
                </a:solidFill>
              </a:rPr>
              <a:t>memory </a:t>
            </a:r>
            <a:r>
              <a:rPr lang="en-US" sz="2800" b="1" dirty="0" smtClean="0">
                <a:solidFill>
                  <a:srgbClr val="0000FF"/>
                </a:solidFill>
              </a:rPr>
              <a:t>allocation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locates </a:t>
            </a:r>
            <a:r>
              <a:rPr lang="en-US" sz="2800" dirty="0"/>
              <a:t>each process </a:t>
            </a:r>
            <a:r>
              <a:rPr lang="en-US" sz="2800" dirty="0" smtClean="0"/>
              <a:t>in single memory section contiguous </a:t>
            </a:r>
            <a:r>
              <a:rPr lang="en-US" sz="2800" dirty="0"/>
              <a:t>to </a:t>
            </a:r>
            <a:r>
              <a:rPr lang="en-US" sz="2800" dirty="0" smtClean="0"/>
              <a:t>section </a:t>
            </a:r>
            <a:r>
              <a:rPr lang="en-US" sz="2800" dirty="0"/>
              <a:t>containing the next process.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Contiguous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22993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2262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Process’s </a:t>
            </a:r>
            <a:r>
              <a:rPr lang="en-US" sz="2800" b="1" dirty="0" smtClean="0">
                <a:solidFill>
                  <a:srgbClr val="0000FF"/>
                </a:solidFill>
              </a:rPr>
              <a:t>relocation </a:t>
            </a:r>
            <a:r>
              <a:rPr lang="en-US" sz="2800" b="1" dirty="0">
                <a:solidFill>
                  <a:srgbClr val="0000FF"/>
                </a:solidFill>
              </a:rPr>
              <a:t>register </a:t>
            </a:r>
            <a:r>
              <a:rPr lang="en-US" sz="2800" dirty="0"/>
              <a:t>contains the </a:t>
            </a:r>
            <a:r>
              <a:rPr lang="en-US" sz="2800" dirty="0" smtClean="0"/>
              <a:t>smallest </a:t>
            </a:r>
            <a:r>
              <a:rPr lang="en-US" sz="2800" b="1" dirty="0"/>
              <a:t>physical</a:t>
            </a:r>
            <a:r>
              <a:rPr lang="en-US" sz="2800" dirty="0"/>
              <a:t> </a:t>
            </a:r>
            <a:r>
              <a:rPr lang="en-US" sz="2800" dirty="0" smtClean="0"/>
              <a:t>address, 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limit register </a:t>
            </a:r>
            <a:r>
              <a:rPr lang="en-US" sz="2800" dirty="0"/>
              <a:t>contains the range of </a:t>
            </a:r>
            <a:r>
              <a:rPr lang="en-US" sz="2800" b="1" dirty="0" smtClean="0"/>
              <a:t>logical</a:t>
            </a:r>
            <a:r>
              <a:rPr lang="en-US" sz="2800" dirty="0" smtClean="0"/>
              <a:t> addresses.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Memory Protection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HW support </a:t>
            </a:r>
            <a:r>
              <a:rPr lang="en-US" sz="2800" b="1" dirty="0"/>
              <a:t>for relocation and limit registers.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07987" y="2573905"/>
            <a:ext cx="6124353" cy="3023485"/>
            <a:chOff x="1507987" y="2573905"/>
            <a:chExt cx="6124353" cy="30234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987" y="2573905"/>
              <a:ext cx="6124353" cy="302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22050" y="4914165"/>
              <a:ext cx="995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MMU</a:t>
              </a:r>
              <a:endParaRPr lang="en-US" sz="2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247075" y="4284095"/>
              <a:ext cx="272797" cy="63007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3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MMU maps </a:t>
            </a:r>
            <a:r>
              <a:rPr lang="en-US" sz="2800" dirty="0"/>
              <a:t>the logical address dynamically by adding the value in the </a:t>
            </a:r>
            <a:r>
              <a:rPr lang="en-US" sz="2800" dirty="0" smtClean="0"/>
              <a:t>relocation register.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dispatcher loads </a:t>
            </a:r>
            <a:r>
              <a:rPr lang="en-US" sz="2800" dirty="0"/>
              <a:t>the relocation and limit registers with the correct values </a:t>
            </a:r>
            <a:r>
              <a:rPr lang="en-US" sz="2800" dirty="0" smtClean="0"/>
              <a:t>at </a:t>
            </a:r>
            <a:r>
              <a:rPr lang="en-US" sz="2800" b="1" dirty="0" smtClean="0"/>
              <a:t>context </a:t>
            </a:r>
            <a:r>
              <a:rPr lang="en-US" sz="2800" b="1" dirty="0"/>
              <a:t>switch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Every </a:t>
            </a:r>
            <a:r>
              <a:rPr lang="en-US" sz="2800" dirty="0"/>
              <a:t>address generated by </a:t>
            </a:r>
            <a:r>
              <a:rPr lang="en-US" sz="2800" dirty="0" smtClean="0"/>
              <a:t>CPU </a:t>
            </a:r>
            <a:r>
              <a:rPr lang="en-US" sz="2800" dirty="0"/>
              <a:t>is checked </a:t>
            </a:r>
            <a:r>
              <a:rPr lang="en-US" sz="2800" dirty="0" smtClean="0"/>
              <a:t>against these </a:t>
            </a:r>
            <a:r>
              <a:rPr lang="en-US" sz="2800" dirty="0"/>
              <a:t>registers, </a:t>
            </a:r>
            <a:r>
              <a:rPr lang="en-US" sz="2800" dirty="0" smtClean="0"/>
              <a:t>protecting OS and users’ programs </a:t>
            </a:r>
            <a:r>
              <a:rPr lang="en-US" sz="2800" dirty="0"/>
              <a:t>and data from </a:t>
            </a:r>
            <a:r>
              <a:rPr lang="en-US" sz="2800" dirty="0" smtClean="0"/>
              <a:t>modifications by the running </a:t>
            </a:r>
            <a:r>
              <a:rPr lang="en-US" sz="2800" dirty="0"/>
              <a:t>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Relocation register allows dynamic change of OS’s size, desirable for adding and deleting drivers </a:t>
            </a:r>
            <a:r>
              <a:rPr lang="en-US" sz="2800" smtClean="0"/>
              <a:t>and system </a:t>
            </a:r>
            <a:r>
              <a:rPr lang="en-US" sz="2800" dirty="0" smtClean="0"/>
              <a:t>programs.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simplest method allocates </a:t>
            </a:r>
            <a:r>
              <a:rPr lang="en-US" sz="2800" dirty="0"/>
              <a:t>memory </a:t>
            </a:r>
            <a:r>
              <a:rPr lang="en-US" sz="2800" dirty="0" smtClean="0"/>
              <a:t>to processes by dividing it into </a:t>
            </a:r>
            <a:r>
              <a:rPr lang="en-US" sz="2800" dirty="0"/>
              <a:t>several </a:t>
            </a:r>
            <a:r>
              <a:rPr lang="en-US" sz="2800" b="1" dirty="0" smtClean="0">
                <a:solidFill>
                  <a:srgbClr val="0000FF"/>
                </a:solidFill>
              </a:rPr>
              <a:t>fixed-sized partitions</a:t>
            </a:r>
            <a:r>
              <a:rPr lang="en-US" sz="2800" dirty="0" smtClean="0"/>
              <a:t>, containing one 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degree of </a:t>
            </a:r>
            <a:r>
              <a:rPr lang="en-US" sz="2800" dirty="0"/>
              <a:t>multiprogramming is </a:t>
            </a:r>
            <a:r>
              <a:rPr lang="en-US" sz="2800" dirty="0" smtClean="0"/>
              <a:t>bounded </a:t>
            </a:r>
            <a:r>
              <a:rPr lang="en-US" sz="2800" dirty="0"/>
              <a:t>by the number of partitions. </a:t>
            </a:r>
            <a:r>
              <a:rPr lang="en-US" sz="2800" dirty="0" smtClean="0"/>
              <a:t>Used </a:t>
            </a:r>
            <a:r>
              <a:rPr lang="en-US" sz="2800" dirty="0"/>
              <a:t>by </a:t>
            </a:r>
            <a:r>
              <a:rPr lang="en-US" sz="2800" dirty="0" smtClean="0"/>
              <a:t>IBM OS/360, but no </a:t>
            </a:r>
            <a:r>
              <a:rPr lang="en-US" sz="2800" dirty="0"/>
              <a:t>longer in use.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Variable-partition</a:t>
            </a:r>
            <a:r>
              <a:rPr lang="en-US" sz="2800" b="1" dirty="0" smtClean="0"/>
              <a:t> </a:t>
            </a:r>
            <a:r>
              <a:rPr lang="en-US" sz="2800" dirty="0" smtClean="0"/>
              <a:t>keeps </a:t>
            </a:r>
            <a:r>
              <a:rPr lang="en-US" sz="2800" dirty="0"/>
              <a:t>a </a:t>
            </a:r>
            <a:r>
              <a:rPr lang="en-US" sz="2800" dirty="0" smtClean="0"/>
              <a:t>table indicating </a:t>
            </a:r>
            <a:r>
              <a:rPr lang="en-US" sz="2800" dirty="0"/>
              <a:t>which parts of memory are available and which are occupied.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Initially, all memory is available for user </a:t>
            </a:r>
            <a:r>
              <a:rPr lang="en-US" sz="2800" dirty="0" smtClean="0"/>
              <a:t>processes. </a:t>
            </a:r>
            <a:r>
              <a:rPr lang="en-US" sz="2800" dirty="0"/>
              <a:t>Eventually, </a:t>
            </a:r>
            <a:r>
              <a:rPr lang="en-US" sz="2800" dirty="0" smtClean="0"/>
              <a:t>memory contains </a:t>
            </a:r>
            <a:r>
              <a:rPr lang="en-US" sz="2800" b="1" dirty="0" smtClean="0">
                <a:solidFill>
                  <a:srgbClr val="0000FF"/>
                </a:solidFill>
              </a:rPr>
              <a:t>holes</a:t>
            </a:r>
            <a:r>
              <a:rPr lang="en-US" sz="2800" dirty="0" smtClean="0"/>
              <a:t> </a:t>
            </a:r>
            <a:r>
              <a:rPr lang="en-US" sz="2800" dirty="0"/>
              <a:t>of various sizes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15428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OS accounts </a:t>
            </a:r>
            <a:r>
              <a:rPr lang="en-US" sz="2800" dirty="0"/>
              <a:t>the memory requirements </a:t>
            </a:r>
            <a:r>
              <a:rPr lang="en-US" sz="2800" dirty="0" smtClean="0"/>
              <a:t>and </a:t>
            </a:r>
            <a:r>
              <a:rPr lang="en-US" sz="2800" dirty="0"/>
              <a:t>the amount of available memory space in determining which processes </a:t>
            </a:r>
            <a:r>
              <a:rPr lang="en-US" sz="2800" dirty="0" smtClean="0"/>
              <a:t>are allocated </a:t>
            </a:r>
            <a:r>
              <a:rPr lang="en-US" sz="2800" dirty="0"/>
              <a:t>memory.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process </a:t>
            </a:r>
            <a:r>
              <a:rPr lang="en-US" sz="2800" dirty="0"/>
              <a:t>terminates, it releases </a:t>
            </a:r>
            <a:r>
              <a:rPr lang="en-US" sz="2800" dirty="0" smtClean="0"/>
              <a:t>its memory</a:t>
            </a:r>
            <a:r>
              <a:rPr lang="en-US" sz="2800" dirty="0"/>
              <a:t>, which the </a:t>
            </a:r>
            <a:r>
              <a:rPr lang="en-US" sz="2800" dirty="0" smtClean="0"/>
              <a:t>OS fill </a:t>
            </a:r>
            <a:r>
              <a:rPr lang="en-US" sz="2800" dirty="0"/>
              <a:t>with another process </a:t>
            </a:r>
            <a:r>
              <a:rPr lang="en-US" sz="2800" dirty="0" smtClean="0"/>
              <a:t>from the </a:t>
            </a:r>
            <a:r>
              <a:rPr lang="en-US" sz="2800" b="1" dirty="0"/>
              <a:t>input queue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Memory </a:t>
            </a:r>
            <a:r>
              <a:rPr lang="en-US" sz="2800" dirty="0"/>
              <a:t>is allocated to processes </a:t>
            </a:r>
            <a:r>
              <a:rPr lang="en-US" sz="2800" dirty="0" smtClean="0"/>
              <a:t>until</a:t>
            </a:r>
            <a:r>
              <a:rPr lang="en-US" sz="2800" dirty="0"/>
              <a:t> </a:t>
            </a:r>
            <a:r>
              <a:rPr lang="en-US" sz="2800" dirty="0" smtClean="0"/>
              <a:t>no </a:t>
            </a:r>
            <a:r>
              <a:rPr lang="en-US" sz="2800" b="1" dirty="0" smtClean="0"/>
              <a:t>hole</a:t>
            </a:r>
            <a:r>
              <a:rPr lang="en-US" sz="2800" dirty="0" smtClean="0"/>
              <a:t> </a:t>
            </a:r>
            <a:r>
              <a:rPr lang="en-US" sz="2800" dirty="0"/>
              <a:t>is large enough to hold </a:t>
            </a:r>
            <a:r>
              <a:rPr lang="en-US" sz="2800" dirty="0" smtClean="0"/>
              <a:t>the next process in input queue.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can </a:t>
            </a:r>
            <a:r>
              <a:rPr lang="en-US" sz="2800" dirty="0"/>
              <a:t>then wait until </a:t>
            </a:r>
            <a:r>
              <a:rPr lang="en-US" sz="2800" dirty="0" smtClean="0"/>
              <a:t>large block </a:t>
            </a:r>
            <a:r>
              <a:rPr lang="en-US" sz="2800" dirty="0"/>
              <a:t>is available, or it </a:t>
            </a:r>
            <a:r>
              <a:rPr lang="en-US" sz="2800" dirty="0" smtClean="0"/>
              <a:t>can skip in queue to find smaller </a:t>
            </a:r>
            <a:r>
              <a:rPr lang="en-US" sz="2800" dirty="0"/>
              <a:t>memory </a:t>
            </a:r>
            <a:r>
              <a:rPr lang="en-US" sz="2800" dirty="0" smtClean="0"/>
              <a:t>requirements of another </a:t>
            </a:r>
            <a:r>
              <a:rPr lang="en-US" sz="2800" dirty="0"/>
              <a:t>process </a:t>
            </a:r>
            <a:r>
              <a:rPr lang="en-US" sz="2800" dirty="0" smtClean="0"/>
              <a:t>fitting a hole.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43735"/>
            <a:ext cx="838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OS is protected from </a:t>
            </a:r>
            <a:r>
              <a:rPr lang="en-US" sz="2800" dirty="0"/>
              <a:t>access by user processes.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User </a:t>
            </a:r>
            <a:r>
              <a:rPr lang="en-US" sz="2800" dirty="0"/>
              <a:t>processes </a:t>
            </a:r>
            <a:r>
              <a:rPr lang="en-US" sz="2800" dirty="0" smtClean="0"/>
              <a:t>are protected from</a:t>
            </a:r>
            <a:r>
              <a:rPr lang="en-US" sz="2800" dirty="0"/>
              <a:t> </a:t>
            </a:r>
            <a:r>
              <a:rPr lang="en-US" sz="2800" dirty="0" smtClean="0"/>
              <a:t>one another.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Protection is provided </a:t>
            </a:r>
            <a:r>
              <a:rPr lang="en-US" sz="2800" dirty="0"/>
              <a:t>by </a:t>
            </a:r>
            <a:r>
              <a:rPr lang="en-US" sz="2800" dirty="0" smtClean="0"/>
              <a:t>HW </a:t>
            </a:r>
            <a:r>
              <a:rPr lang="en-US" sz="2800" dirty="0"/>
              <a:t>because </a:t>
            </a:r>
            <a:r>
              <a:rPr lang="en-US" sz="2800" dirty="0" smtClean="0"/>
              <a:t>OS </a:t>
            </a:r>
            <a:r>
              <a:rPr lang="en-US" sz="2800" dirty="0"/>
              <a:t>doesn’t </a:t>
            </a:r>
            <a:r>
              <a:rPr lang="en-US" sz="2800" dirty="0" smtClean="0"/>
              <a:t>intervene </a:t>
            </a:r>
            <a:r>
              <a:rPr lang="en-US" sz="2800" dirty="0"/>
              <a:t>between the CPU and its </a:t>
            </a:r>
            <a:r>
              <a:rPr lang="en-US" sz="2800" dirty="0" smtClean="0"/>
              <a:t>memory accesses. 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Protection ensures that each </a:t>
            </a:r>
            <a:r>
              <a:rPr lang="en-US" sz="2800" dirty="0"/>
              <a:t>process has a separate memory space.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Protection is done  by </a:t>
            </a:r>
            <a:r>
              <a:rPr lang="en-US" sz="2800" dirty="0"/>
              <a:t>using two registers, </a:t>
            </a:r>
            <a:r>
              <a:rPr lang="en-US" sz="2800" dirty="0" smtClean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base </a:t>
            </a:r>
            <a:r>
              <a:rPr lang="en-US" sz="2800" b="1" dirty="0" smtClean="0">
                <a:solidFill>
                  <a:srgbClr val="0000FF"/>
                </a:solidFill>
              </a:rPr>
              <a:t>register </a:t>
            </a:r>
            <a:r>
              <a:rPr lang="en-US" sz="2800" dirty="0" smtClean="0"/>
              <a:t>and </a:t>
            </a:r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limit register</a:t>
            </a:r>
            <a:r>
              <a:rPr lang="en-US" sz="2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5087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43735"/>
            <a:ext cx="838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When</a:t>
            </a:r>
            <a:r>
              <a:rPr lang="en-US" sz="2800" dirty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process terminates, it releases its block of memory, which is then placed </a:t>
            </a:r>
            <a:r>
              <a:rPr lang="en-US" sz="2800" dirty="0" smtClean="0"/>
              <a:t>back in </a:t>
            </a:r>
            <a:r>
              <a:rPr lang="en-US" sz="2800" dirty="0"/>
              <a:t>the set of </a:t>
            </a:r>
            <a:r>
              <a:rPr lang="en-US" sz="2800" dirty="0" smtClean="0"/>
              <a:t>holes.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Adjacent abutting holes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merged to form </a:t>
            </a:r>
            <a:r>
              <a:rPr lang="en-US" sz="2800" dirty="0" smtClean="0"/>
              <a:t>larger holes.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OS checks</a:t>
            </a:r>
            <a:r>
              <a:rPr lang="en-US" sz="2800" dirty="0"/>
              <a:t> </a:t>
            </a:r>
            <a:r>
              <a:rPr lang="en-US" sz="2800" dirty="0" smtClean="0"/>
              <a:t>whether the newly freed memory can accommodate waiting processes</a:t>
            </a:r>
            <a:r>
              <a:rPr lang="en-US" sz="2800" dirty="0"/>
              <a:t>.</a:t>
            </a:r>
          </a:p>
          <a:p>
            <a:pPr algn="just">
              <a:spcAft>
                <a:spcPts val="2400"/>
              </a:spcAft>
            </a:pPr>
            <a:r>
              <a:rPr lang="en-US" sz="2800" dirty="0"/>
              <a:t>This procedure is a particular instance of the general </a:t>
            </a:r>
            <a:r>
              <a:rPr lang="en-US" sz="2800" b="1" dirty="0">
                <a:solidFill>
                  <a:srgbClr val="0000FF"/>
                </a:solidFill>
              </a:rPr>
              <a:t>dynamic </a:t>
            </a:r>
            <a:r>
              <a:rPr lang="en-US" sz="2800" b="1" dirty="0" smtClean="0">
                <a:solidFill>
                  <a:srgbClr val="0000FF"/>
                </a:solidFill>
              </a:rPr>
              <a:t>storage allocation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problem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The most </a:t>
            </a:r>
            <a:r>
              <a:rPr lang="en-US" sz="2800" dirty="0"/>
              <a:t>commonly used </a:t>
            </a:r>
            <a:r>
              <a:rPr lang="en-US" sz="2800" dirty="0" smtClean="0"/>
              <a:t>allocations are: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First </a:t>
            </a:r>
            <a:r>
              <a:rPr lang="en-US" sz="2800" b="1" dirty="0">
                <a:solidFill>
                  <a:srgbClr val="0000FF"/>
                </a:solidFill>
              </a:rPr>
              <a:t>fit</a:t>
            </a:r>
            <a:r>
              <a:rPr lang="en-US" sz="2800" dirty="0"/>
              <a:t>. Allocate the first hole that is big enough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Best </a:t>
            </a:r>
            <a:r>
              <a:rPr lang="en-US" sz="2800" b="1" dirty="0">
                <a:solidFill>
                  <a:srgbClr val="0000FF"/>
                </a:solidFill>
              </a:rPr>
              <a:t>fit</a:t>
            </a:r>
            <a:r>
              <a:rPr lang="en-US" sz="2800" dirty="0"/>
              <a:t>. Allocate the </a:t>
            </a:r>
            <a:r>
              <a:rPr lang="en-US" sz="2800" b="1" dirty="0"/>
              <a:t>smallest</a:t>
            </a:r>
            <a:r>
              <a:rPr lang="en-US" sz="2800" dirty="0"/>
              <a:t> </a:t>
            </a:r>
            <a:r>
              <a:rPr lang="en-US" sz="2800" dirty="0" smtClean="0"/>
              <a:t>big enough hole, producing smallest </a:t>
            </a:r>
            <a:r>
              <a:rPr lang="en-US" sz="2800" dirty="0"/>
              <a:t>leftover hole.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Worst </a:t>
            </a:r>
            <a:r>
              <a:rPr lang="en-US" sz="2800" b="1" dirty="0">
                <a:solidFill>
                  <a:srgbClr val="0000FF"/>
                </a:solidFill>
              </a:rPr>
              <a:t>fit</a:t>
            </a:r>
            <a:r>
              <a:rPr lang="en-US" sz="2800" dirty="0"/>
              <a:t>. Allocate the </a:t>
            </a:r>
            <a:r>
              <a:rPr lang="en-US" sz="2800" b="1" dirty="0"/>
              <a:t>largest</a:t>
            </a:r>
            <a:r>
              <a:rPr lang="en-US" sz="2800" dirty="0"/>
              <a:t> </a:t>
            </a:r>
            <a:r>
              <a:rPr lang="en-US" sz="2800" dirty="0" smtClean="0"/>
              <a:t>hole. producing largest </a:t>
            </a:r>
            <a:r>
              <a:rPr lang="en-US" sz="2800" dirty="0"/>
              <a:t>leftover </a:t>
            </a:r>
            <a:r>
              <a:rPr lang="en-US" sz="2800" dirty="0" smtClean="0"/>
              <a:t>hole. May </a:t>
            </a:r>
            <a:r>
              <a:rPr lang="en-US" sz="2800" dirty="0"/>
              <a:t>be more useful than </a:t>
            </a:r>
            <a:r>
              <a:rPr lang="en-US" sz="2800" dirty="0" smtClean="0"/>
              <a:t>smallest hole.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Simulations </a:t>
            </a:r>
            <a:r>
              <a:rPr lang="en-US" sz="2800" dirty="0" smtClean="0"/>
              <a:t>show that </a:t>
            </a:r>
            <a:r>
              <a:rPr lang="en-US" sz="2800" dirty="0"/>
              <a:t>both </a:t>
            </a:r>
            <a:r>
              <a:rPr lang="en-US" sz="2800" b="1" dirty="0"/>
              <a:t>first fit </a:t>
            </a:r>
            <a:r>
              <a:rPr lang="en-US" sz="2800" dirty="0"/>
              <a:t>and </a:t>
            </a:r>
            <a:r>
              <a:rPr lang="en-US" sz="2800" b="1" dirty="0"/>
              <a:t>best fit </a:t>
            </a:r>
            <a:r>
              <a:rPr lang="en-US" sz="2800" dirty="0"/>
              <a:t>are better than </a:t>
            </a:r>
            <a:r>
              <a:rPr lang="en-US" sz="2800" b="1" dirty="0" smtClean="0"/>
              <a:t>worst fit </a:t>
            </a:r>
            <a:r>
              <a:rPr lang="en-US" sz="2800" dirty="0"/>
              <a:t>in terms of </a:t>
            </a:r>
            <a:r>
              <a:rPr lang="en-US" sz="2800" dirty="0" smtClean="0"/>
              <a:t>storage </a:t>
            </a:r>
            <a:r>
              <a:rPr lang="en-US" sz="2800" dirty="0"/>
              <a:t>utilization.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Neither </a:t>
            </a:r>
            <a:r>
              <a:rPr lang="en-US" sz="2800" b="1" dirty="0"/>
              <a:t>first fit </a:t>
            </a:r>
            <a:r>
              <a:rPr lang="en-US" sz="2800" dirty="0"/>
              <a:t>nor </a:t>
            </a:r>
            <a:r>
              <a:rPr lang="en-US" sz="2800" b="1" dirty="0" smtClean="0"/>
              <a:t>best fit </a:t>
            </a:r>
            <a:r>
              <a:rPr lang="en-US" sz="2800" dirty="0"/>
              <a:t>is </a:t>
            </a:r>
            <a:r>
              <a:rPr lang="en-US" sz="2800" dirty="0" smtClean="0"/>
              <a:t>better </a:t>
            </a:r>
            <a:r>
              <a:rPr lang="en-US" sz="2800" dirty="0"/>
              <a:t>than the other in terms of storage </a:t>
            </a:r>
            <a:r>
              <a:rPr lang="en-US" sz="2800" dirty="0" smtClean="0"/>
              <a:t>utilization.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202262"/>
                <a:ext cx="8382000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Processes load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removal break free </a:t>
                </a:r>
                <a:r>
                  <a:rPr lang="en-US" sz="2800" dirty="0"/>
                  <a:t>memory </a:t>
                </a:r>
                <a:r>
                  <a:rPr lang="en-US" sz="2800" dirty="0" smtClean="0"/>
                  <a:t>space into small pieces,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fragmentation</a:t>
                </a:r>
                <a:r>
                  <a:rPr lang="en-US" sz="2800" dirty="0" smtClean="0"/>
                  <a:t>, severe problem.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While there </a:t>
                </a:r>
                <a:r>
                  <a:rPr lang="en-US" sz="2800" dirty="0"/>
                  <a:t>is enough </a:t>
                </a:r>
                <a:r>
                  <a:rPr lang="en-US" sz="2800" b="1" dirty="0"/>
                  <a:t>total memory space </a:t>
                </a:r>
                <a:r>
                  <a:rPr lang="en-US" sz="2800" dirty="0"/>
                  <a:t>to satisfy a </a:t>
                </a:r>
                <a:r>
                  <a:rPr lang="en-US" sz="2800" dirty="0" smtClean="0"/>
                  <a:t>request, the available spaces </a:t>
                </a:r>
                <a:r>
                  <a:rPr lang="en-US" sz="2800" dirty="0"/>
                  <a:t>are not </a:t>
                </a:r>
                <a:r>
                  <a:rPr lang="en-US" sz="2800" dirty="0" smtClean="0"/>
                  <a:t>contiguous.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Statistical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analysis </a:t>
                </a:r>
                <a:r>
                  <a:rPr lang="en-US" sz="2800" dirty="0"/>
                  <a:t>of </a:t>
                </a:r>
                <a:r>
                  <a:rPr lang="en-US" sz="2800" b="1" dirty="0"/>
                  <a:t>first </a:t>
                </a:r>
                <a:r>
                  <a:rPr lang="en-US" sz="2800" b="1" dirty="0" smtClean="0"/>
                  <a:t>fit</a:t>
                </a:r>
                <a:r>
                  <a:rPr lang="en-US" sz="2800" dirty="0" smtClean="0"/>
                  <a:t> reveals that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allocated blocks, another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5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/>
                  <a:t>blocks will be lost to </a:t>
                </a:r>
                <a:r>
                  <a:rPr lang="en-US" sz="2800" dirty="0" smtClean="0"/>
                  <a:t>fragmentation, known </a:t>
                </a:r>
                <a:r>
                  <a:rPr lang="en-US" sz="2800" dirty="0"/>
                  <a:t>as </a:t>
                </a:r>
                <a:r>
                  <a:rPr lang="en-US" sz="2800" dirty="0" smtClean="0"/>
                  <a:t>the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50-percent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rule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solution to </a:t>
                </a:r>
                <a:r>
                  <a:rPr lang="en-US" sz="2800" dirty="0" smtClean="0"/>
                  <a:t>fragmentation </a:t>
                </a:r>
                <a:r>
                  <a:rPr lang="en-US" sz="2800" dirty="0"/>
                  <a:t>is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compaction</a:t>
                </a:r>
                <a:r>
                  <a:rPr lang="en-US" sz="2800" dirty="0" smtClean="0"/>
                  <a:t>, shuffling memory to </a:t>
                </a:r>
                <a:r>
                  <a:rPr lang="en-US" sz="2800" dirty="0"/>
                  <a:t>place </a:t>
                </a:r>
                <a:r>
                  <a:rPr lang="en-US" sz="2800" dirty="0" smtClean="0"/>
                  <a:t>free </a:t>
                </a:r>
                <a:r>
                  <a:rPr lang="en-US" sz="2800" dirty="0"/>
                  <a:t>memory </a:t>
                </a:r>
                <a:r>
                  <a:rPr lang="en-US" sz="2800" dirty="0" smtClean="0"/>
                  <a:t>together in large </a:t>
                </a:r>
                <a:r>
                  <a:rPr lang="en-US" sz="2800" dirty="0"/>
                  <a:t>block</a:t>
                </a:r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02262"/>
                <a:ext cx="83820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38" r="-145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17885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73705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Compaction </a:t>
            </a:r>
            <a:r>
              <a:rPr lang="en-US" sz="2800" dirty="0"/>
              <a:t>is </a:t>
            </a:r>
            <a:r>
              <a:rPr lang="en-US" sz="2800" dirty="0" smtClean="0"/>
              <a:t>impossible in static relocation done </a:t>
            </a:r>
            <a:r>
              <a:rPr lang="en-US" sz="2800" dirty="0"/>
              <a:t>at assembly or load </a:t>
            </a:r>
            <a:r>
              <a:rPr lang="en-US" sz="2800" dirty="0" smtClean="0"/>
              <a:t>time.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possible </a:t>
            </a:r>
            <a:r>
              <a:rPr lang="en-US" sz="2800" dirty="0"/>
              <a:t>only if relocation is </a:t>
            </a:r>
            <a:r>
              <a:rPr lang="en-US" sz="2800" dirty="0" smtClean="0"/>
              <a:t>dynamic, done </a:t>
            </a:r>
            <a:r>
              <a:rPr lang="en-US" sz="2800" dirty="0"/>
              <a:t>at execution </a:t>
            </a:r>
            <a:r>
              <a:rPr lang="en-US" sz="2800" dirty="0" smtClean="0"/>
              <a:t>time, requires </a:t>
            </a:r>
            <a:r>
              <a:rPr lang="en-US" sz="2800" dirty="0"/>
              <a:t>only moving the program </a:t>
            </a:r>
            <a:r>
              <a:rPr lang="en-US" sz="2800" dirty="0" smtClean="0"/>
              <a:t>and data </a:t>
            </a:r>
            <a:r>
              <a:rPr lang="en-US" sz="2800" dirty="0"/>
              <a:t>and then changing the base </a:t>
            </a:r>
            <a:r>
              <a:rPr lang="en-US" sz="2800" dirty="0" smtClean="0"/>
              <a:t>register.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Compaction moves </a:t>
            </a:r>
            <a:r>
              <a:rPr lang="en-US" sz="2800" dirty="0"/>
              <a:t>all processes toward one end of </a:t>
            </a:r>
            <a:r>
              <a:rPr lang="en-US" sz="2800" dirty="0" smtClean="0"/>
              <a:t>memory, </a:t>
            </a:r>
            <a:r>
              <a:rPr lang="en-US" sz="2800" dirty="0"/>
              <a:t>producing one large hole of available </a:t>
            </a:r>
            <a:r>
              <a:rPr lang="en-US" sz="2800" dirty="0" smtClean="0"/>
              <a:t>memory, </a:t>
            </a:r>
            <a:r>
              <a:rPr lang="en-US" sz="2800" b="1" dirty="0" smtClean="0"/>
              <a:t>expensive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Another </a:t>
            </a:r>
            <a:r>
              <a:rPr lang="en-US" sz="2800" dirty="0" smtClean="0"/>
              <a:t>solution is to permit </a:t>
            </a:r>
            <a:r>
              <a:rPr lang="en-US" sz="2800" dirty="0"/>
              <a:t>the logical address space of the processes to be </a:t>
            </a:r>
            <a:r>
              <a:rPr lang="en-US" sz="2800" b="1" dirty="0" smtClean="0"/>
              <a:t>noncontiguous</a:t>
            </a:r>
            <a:r>
              <a:rPr lang="en-US" sz="2800" dirty="0" smtClean="0"/>
              <a:t>, using </a:t>
            </a:r>
            <a:r>
              <a:rPr lang="en-US" sz="2800" b="1" dirty="0" smtClean="0">
                <a:solidFill>
                  <a:srgbClr val="0000FF"/>
                </a:solidFill>
              </a:rPr>
              <a:t>segmentation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00FF"/>
                </a:solidFill>
              </a:rPr>
              <a:t>paging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47267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User’s and </a:t>
            </a:r>
            <a:r>
              <a:rPr lang="en-US" sz="2800" dirty="0"/>
              <a:t>programmer’s </a:t>
            </a:r>
            <a:r>
              <a:rPr lang="en-US" sz="2800" dirty="0" smtClean="0"/>
              <a:t>view </a:t>
            </a:r>
            <a:r>
              <a:rPr lang="en-US" sz="2800" dirty="0"/>
              <a:t>of memory is not the same as the </a:t>
            </a:r>
            <a:r>
              <a:rPr lang="en-US" sz="2800" dirty="0" smtClean="0"/>
              <a:t>actual physical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Programmer thinks of main, </a:t>
            </a:r>
            <a:r>
              <a:rPr lang="en-US" sz="2800" dirty="0"/>
              <a:t>procedures, functions, arrays, variables, </a:t>
            </a:r>
            <a:r>
              <a:rPr lang="en-US" sz="2800" dirty="0" smtClean="0"/>
              <a:t>etc., not caring of their </a:t>
            </a:r>
            <a:r>
              <a:rPr lang="en-US" sz="2800" dirty="0"/>
              <a:t>addresses in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HW maps programmer’s </a:t>
            </a:r>
            <a:r>
              <a:rPr lang="en-US" sz="2800" dirty="0"/>
              <a:t>view to </a:t>
            </a:r>
            <a:r>
              <a:rPr lang="en-US" sz="2800" dirty="0" smtClean="0"/>
              <a:t>physical memory, providing the OS more </a:t>
            </a:r>
            <a:r>
              <a:rPr lang="en-US" sz="2800" dirty="0"/>
              <a:t>freedom to </a:t>
            </a:r>
            <a:r>
              <a:rPr lang="en-US" sz="2800" dirty="0" smtClean="0"/>
              <a:t>manage memory.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Segmentation</a:t>
            </a:r>
            <a:r>
              <a:rPr lang="en-US" sz="2800" b="1" dirty="0" smtClean="0"/>
              <a:t> </a:t>
            </a:r>
            <a:r>
              <a:rPr lang="en-US" sz="2800" dirty="0"/>
              <a:t>is a memory-management scheme that supports this </a:t>
            </a:r>
            <a:r>
              <a:rPr lang="en-US" sz="2800" dirty="0" smtClean="0"/>
              <a:t>programmer view </a:t>
            </a:r>
            <a:r>
              <a:rPr lang="en-US" sz="2800" dirty="0"/>
              <a:t>of </a:t>
            </a:r>
            <a:r>
              <a:rPr lang="en-US" sz="2800" dirty="0" smtClean="0"/>
              <a:t>memory.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10489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16490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logical address space is a collection of </a:t>
            </a:r>
            <a:r>
              <a:rPr lang="en-US" sz="2800" dirty="0" smtClean="0"/>
              <a:t>segments, each having name </a:t>
            </a:r>
            <a:r>
              <a:rPr lang="en-US" sz="2800" dirty="0"/>
              <a:t>and </a:t>
            </a:r>
            <a:r>
              <a:rPr lang="en-US" sz="2800" dirty="0" smtClean="0"/>
              <a:t>length</a:t>
            </a:r>
            <a:r>
              <a:rPr lang="en-US" sz="2800" dirty="0"/>
              <a:t>. </a:t>
            </a:r>
            <a:r>
              <a:rPr lang="en-US" sz="2800" dirty="0" smtClean="0"/>
              <a:t>Segments </a:t>
            </a:r>
            <a:r>
              <a:rPr lang="en-US" sz="2800" dirty="0"/>
              <a:t>are </a:t>
            </a:r>
            <a:r>
              <a:rPr lang="en-US" sz="2800" dirty="0" smtClean="0"/>
              <a:t>numbered.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Logical address consists </a:t>
            </a:r>
            <a:r>
              <a:rPr lang="en-US" sz="2800" dirty="0"/>
              <a:t>of </a:t>
            </a:r>
            <a:r>
              <a:rPr lang="en-US" sz="2800" dirty="0" smtClean="0"/>
              <a:t>: </a:t>
            </a:r>
            <a:r>
              <a:rPr lang="en-US" sz="2800" b="1" i="1" dirty="0" smtClean="0">
                <a:solidFill>
                  <a:srgbClr val="0000FF"/>
                </a:solidFill>
              </a:rPr>
              <a:t>&lt;</a:t>
            </a:r>
            <a:r>
              <a:rPr lang="en-US" sz="2800" b="1" dirty="0">
                <a:solidFill>
                  <a:srgbClr val="0000FF"/>
                </a:solidFill>
              </a:rPr>
              <a:t>segment-number, offset</a:t>
            </a:r>
            <a:r>
              <a:rPr lang="en-US" sz="2800" b="1" i="1" dirty="0">
                <a:solidFill>
                  <a:srgbClr val="0000FF"/>
                </a:solidFill>
              </a:rPr>
              <a:t>&gt;</a:t>
            </a:r>
            <a:r>
              <a:rPr lang="en-US" sz="2800" dirty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compiler </a:t>
            </a:r>
            <a:r>
              <a:rPr lang="en-US" sz="2800" dirty="0" smtClean="0"/>
              <a:t>constructs segments, comprising </a:t>
            </a:r>
            <a:r>
              <a:rPr lang="en-US" sz="2800" b="1" dirty="0" smtClean="0"/>
              <a:t>code, global variables, heap</a:t>
            </a:r>
            <a:r>
              <a:rPr lang="en-US" sz="2800" dirty="0"/>
              <a:t>, </a:t>
            </a:r>
            <a:r>
              <a:rPr lang="en-US" sz="2800" b="1" dirty="0" smtClean="0"/>
              <a:t>stacks</a:t>
            </a:r>
            <a:r>
              <a:rPr lang="en-US" sz="2800" dirty="0" smtClean="0"/>
              <a:t>, </a:t>
            </a:r>
            <a:r>
              <a:rPr lang="en-US" sz="2800" b="1" dirty="0" smtClean="0"/>
              <a:t>standard </a:t>
            </a:r>
            <a:r>
              <a:rPr lang="en-US" sz="2800" b="1" dirty="0"/>
              <a:t>C </a:t>
            </a:r>
            <a:r>
              <a:rPr lang="en-US" sz="2800" b="1" dirty="0" smtClean="0"/>
              <a:t>library.</a:t>
            </a:r>
            <a:endParaRPr lang="en-US" sz="2800" b="1" dirty="0"/>
          </a:p>
          <a:p>
            <a:pPr algn="just">
              <a:spcAft>
                <a:spcPts val="1800"/>
              </a:spcAft>
            </a:pPr>
            <a:r>
              <a:rPr lang="en-US" sz="2800" dirty="0"/>
              <a:t>Libraries </a:t>
            </a:r>
            <a:r>
              <a:rPr lang="en-US" sz="2800" dirty="0" smtClean="0"/>
              <a:t>linked </a:t>
            </a:r>
            <a:r>
              <a:rPr lang="en-US" sz="2800" dirty="0"/>
              <a:t>in during </a:t>
            </a:r>
            <a:r>
              <a:rPr lang="en-US" sz="2800" dirty="0" smtClean="0"/>
              <a:t>compilation are assigned separate segments.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loader </a:t>
            </a:r>
            <a:r>
              <a:rPr lang="en-US" sz="2800" dirty="0" smtClean="0"/>
              <a:t>assigns numbers to segments.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Segmentation Hardware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45" y="1088740"/>
            <a:ext cx="626891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Mapping logical into physical addresses.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51620" y="3881753"/>
            <a:ext cx="1845204" cy="400111"/>
            <a:chOff x="2220489" y="548680"/>
            <a:chExt cx="1845204" cy="400111"/>
          </a:xfrm>
        </p:grpSpPr>
        <p:sp>
          <p:nvSpPr>
            <p:cNvPr id="9" name="Rectangular Callout 8"/>
            <p:cNvSpPr/>
            <p:nvPr/>
          </p:nvSpPr>
          <p:spPr>
            <a:xfrm>
              <a:off x="2220489" y="548681"/>
              <a:ext cx="1845204" cy="400110"/>
            </a:xfrm>
            <a:prstGeom prst="wedgeRectCallout">
              <a:avLst>
                <a:gd name="adj1" fmla="val 19203"/>
                <a:gd name="adj2" fmla="val -299185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0489" y="548680"/>
              <a:ext cx="1845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logical address</a:t>
              </a:r>
              <a:endParaRPr lang="en-US" sz="20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1970" y="4734145"/>
            <a:ext cx="1980219" cy="400111"/>
            <a:chOff x="2085474" y="548680"/>
            <a:chExt cx="1980219" cy="400111"/>
          </a:xfrm>
        </p:grpSpPr>
        <p:sp>
          <p:nvSpPr>
            <p:cNvPr id="14" name="Rectangular Callout 13"/>
            <p:cNvSpPr/>
            <p:nvPr/>
          </p:nvSpPr>
          <p:spPr>
            <a:xfrm>
              <a:off x="2085474" y="548681"/>
              <a:ext cx="1980219" cy="400110"/>
            </a:xfrm>
            <a:prstGeom prst="wedgeRectCallout">
              <a:avLst>
                <a:gd name="adj1" fmla="val 29500"/>
                <a:gd name="adj2" fmla="val -299185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5474" y="548680"/>
              <a:ext cx="1980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physical address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15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08720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Mapping of 2D logical </a:t>
                </a:r>
                <a:r>
                  <a:rPr lang="en-US" sz="2800" dirty="0"/>
                  <a:t>addresses </a:t>
                </a:r>
                <a:r>
                  <a:rPr lang="en-US" sz="2800" b="1" dirty="0" smtClean="0"/>
                  <a:t>&lt;segment-number, offset&gt;</a:t>
                </a:r>
                <a:r>
                  <a:rPr lang="en-US" sz="2800" dirty="0" smtClean="0"/>
                  <a:t> into 1D physical addresses, supported by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segment table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Each </a:t>
                </a:r>
                <a:r>
                  <a:rPr lang="en-US" sz="2800" dirty="0"/>
                  <a:t>entry </a:t>
                </a:r>
                <a:r>
                  <a:rPr lang="en-US" sz="2800" dirty="0" smtClean="0"/>
                  <a:t>has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segment base </a:t>
                </a:r>
                <a:r>
                  <a:rPr lang="en-US" sz="2800" dirty="0"/>
                  <a:t>and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segment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limit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Base</a:t>
                </a:r>
                <a:r>
                  <a:rPr lang="en-US" sz="2800" dirty="0" smtClean="0"/>
                  <a:t> contains </a:t>
                </a:r>
                <a:r>
                  <a:rPr lang="en-US" sz="2800" dirty="0"/>
                  <a:t>the starting </a:t>
                </a:r>
                <a:r>
                  <a:rPr lang="en-US" sz="2800" dirty="0" smtClean="0"/>
                  <a:t>segment’s physical address. </a:t>
                </a:r>
                <a:r>
                  <a:rPr lang="en-US" sz="2800" b="1" dirty="0" smtClean="0"/>
                  <a:t>Limit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specifies </a:t>
                </a:r>
                <a:r>
                  <a:rPr lang="en-US" sz="2800" dirty="0" smtClean="0"/>
                  <a:t>segment’s length.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Segment </a:t>
                </a:r>
                <a:r>
                  <a:rPr lang="en-US" sz="2800" dirty="0"/>
                  <a:t>number </a:t>
                </a:r>
                <a:r>
                  <a:rPr lang="en-US" sz="2800" b="1" dirty="0" smtClean="0"/>
                  <a:t>indexes</a:t>
                </a:r>
                <a:r>
                  <a:rPr lang="en-US" sz="2800" dirty="0" smtClean="0"/>
                  <a:t> the </a:t>
                </a:r>
                <a:r>
                  <a:rPr lang="en-US" sz="2800" dirty="0"/>
                  <a:t>segment </a:t>
                </a:r>
                <a:r>
                  <a:rPr lang="en-US" sz="2800" dirty="0" smtClean="0"/>
                  <a:t>table.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Offset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of the </a:t>
                </a:r>
                <a:r>
                  <a:rPr lang="en-US" sz="2800" dirty="0"/>
                  <a:t>logical address must be between 0 and the segment </a:t>
                </a:r>
                <a:r>
                  <a:rPr lang="en-US" sz="2800" dirty="0" smtClean="0"/>
                  <a:t>limit, added </a:t>
                </a:r>
                <a:r>
                  <a:rPr lang="en-US" sz="2800" dirty="0"/>
                  <a:t>to the segment base </a:t>
                </a:r>
                <a:r>
                  <a:rPr lang="en-US" sz="2800" dirty="0" smtClean="0"/>
                  <a:t>to produce the physical address.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08720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11660" y="935335"/>
            <a:ext cx="6103957" cy="5373985"/>
            <a:chOff x="1511660" y="710310"/>
            <a:chExt cx="6103957" cy="53739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710310"/>
              <a:ext cx="6103957" cy="537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76845" y="3203974"/>
              <a:ext cx="855095" cy="76508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5887" y="4031855"/>
              <a:ext cx="745378" cy="26974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6776" y="278650"/>
            <a:ext cx="405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Example of segmentation.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080" y="5229200"/>
            <a:ext cx="2705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&lt;0,1222&gt; results </a:t>
            </a:r>
            <a:r>
              <a:rPr lang="en-US" sz="2800" dirty="0"/>
              <a:t>in a </a:t>
            </a:r>
            <a:r>
              <a:rPr lang="en-US" sz="2800" dirty="0" smtClean="0"/>
              <a:t>trap.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106615" y="5229200"/>
            <a:ext cx="3150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&lt;3,852&gt; maps to</a:t>
            </a:r>
          </a:p>
          <a:p>
            <a:pPr algn="just"/>
            <a:r>
              <a:rPr lang="en-US" sz="2800" dirty="0" smtClean="0"/>
              <a:t> 3200 + </a:t>
            </a:r>
            <a:r>
              <a:rPr lang="en-US" sz="2800" dirty="0"/>
              <a:t>852 = </a:t>
            </a:r>
            <a:r>
              <a:rPr lang="en-US" sz="2800" dirty="0" smtClean="0"/>
              <a:t>4052.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6615" y="5220198"/>
            <a:ext cx="283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&lt;2,53&gt; maps to</a:t>
            </a:r>
          </a:p>
          <a:p>
            <a:pPr algn="just"/>
            <a:r>
              <a:rPr lang="en-US" sz="2800" dirty="0" smtClean="0"/>
              <a:t>4300 </a:t>
            </a:r>
            <a:r>
              <a:rPr lang="en-US" sz="2800" dirty="0"/>
              <a:t>+ 53 = </a:t>
            </a:r>
            <a:r>
              <a:rPr lang="en-US" sz="2800" dirty="0" smtClean="0"/>
              <a:t>4353.</a:t>
            </a:r>
          </a:p>
        </p:txBody>
      </p:sp>
    </p:spTree>
    <p:extLst>
      <p:ext uri="{BB962C8B-B14F-4D97-AF65-F5344CB8AC3E}">
        <p14:creationId xmlns:p14="http://schemas.microsoft.com/office/powerpoint/2010/main" val="28644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Paging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Paging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/>
              <a:t>used by most </a:t>
            </a:r>
            <a:r>
              <a:rPr lang="en-US" sz="2800" dirty="0" smtClean="0"/>
              <a:t>today’s OSs,</a:t>
            </a:r>
            <a:r>
              <a:rPr lang="en-US" sz="2800" b="1" dirty="0" smtClean="0"/>
              <a:t> </a:t>
            </a:r>
            <a:r>
              <a:rPr lang="en-US" sz="2800" dirty="0" smtClean="0"/>
              <a:t>avails </a:t>
            </a:r>
            <a:r>
              <a:rPr lang="en-US" sz="2800" dirty="0"/>
              <a:t>noncontiguous </a:t>
            </a:r>
            <a:r>
              <a:rPr lang="en-US" sz="2800" dirty="0" smtClean="0"/>
              <a:t>process’s space, but avoids </a:t>
            </a:r>
            <a:r>
              <a:rPr lang="en-US" sz="2800" b="1" dirty="0" smtClean="0"/>
              <a:t>fragmentation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/>
              <a:t>compaction</a:t>
            </a:r>
            <a:r>
              <a:rPr lang="en-US" sz="2800" dirty="0"/>
              <a:t>, whereas </a:t>
            </a:r>
            <a:r>
              <a:rPr lang="en-US" sz="2800" b="1" dirty="0"/>
              <a:t>segmentation</a:t>
            </a:r>
            <a:r>
              <a:rPr lang="en-US" sz="2800" dirty="0"/>
              <a:t> does not.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also solves </a:t>
            </a:r>
            <a:r>
              <a:rPr lang="en-US" sz="2800" dirty="0" smtClean="0"/>
              <a:t>considerable problem </a:t>
            </a:r>
            <a:r>
              <a:rPr lang="en-US" sz="2800" dirty="0"/>
              <a:t>of fitting memory chunks of varying sizes onto the </a:t>
            </a:r>
            <a:r>
              <a:rPr lang="en-US" sz="2800" b="1" dirty="0" smtClean="0"/>
              <a:t>disk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problem arises </a:t>
            </a:r>
            <a:r>
              <a:rPr lang="en-US" sz="2800" dirty="0" smtClean="0"/>
              <a:t>when main memory fragments need </a:t>
            </a:r>
            <a:r>
              <a:rPr lang="en-US" sz="2800" dirty="0"/>
              <a:t>to be swapped </a:t>
            </a:r>
            <a:r>
              <a:rPr lang="en-US" sz="2800" dirty="0" smtClean="0"/>
              <a:t>out, and disk space </a:t>
            </a:r>
            <a:r>
              <a:rPr lang="en-US" sz="2800" dirty="0"/>
              <a:t>must be </a:t>
            </a:r>
            <a:r>
              <a:rPr lang="en-US" sz="2800" dirty="0" smtClean="0"/>
              <a:t>found, arising same </a:t>
            </a:r>
            <a:r>
              <a:rPr lang="en-US" sz="2800" dirty="0"/>
              <a:t>fragmentation </a:t>
            </a:r>
            <a:r>
              <a:rPr lang="en-US" sz="2800" dirty="0" smtClean="0"/>
              <a:t>problems.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Compaction </a:t>
            </a:r>
            <a:r>
              <a:rPr lang="en-US" sz="2800" b="1" dirty="0"/>
              <a:t>is </a:t>
            </a:r>
            <a:r>
              <a:rPr lang="en-US" sz="2800" b="1" dirty="0" smtClean="0"/>
              <a:t>impossible </a:t>
            </a:r>
            <a:r>
              <a:rPr lang="en-US" sz="2800" dirty="0" smtClean="0"/>
              <a:t>since disk access </a:t>
            </a:r>
            <a:r>
              <a:rPr lang="en-US" sz="2800" dirty="0"/>
              <a:t>is </a:t>
            </a:r>
            <a:r>
              <a:rPr lang="en-US" sz="2800" dirty="0" smtClean="0"/>
              <a:t>very slow.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56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28700"/>
            <a:ext cx="4282333" cy="46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Base </a:t>
            </a:r>
            <a:r>
              <a:rPr lang="en-US" sz="2800" b="1" dirty="0"/>
              <a:t>and </a:t>
            </a:r>
            <a:r>
              <a:rPr lang="en-US" sz="2800" b="1" dirty="0" smtClean="0"/>
              <a:t>limit </a:t>
            </a:r>
            <a:r>
              <a:rPr lang="en-US" sz="2800" b="1" dirty="0"/>
              <a:t>register define a logical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3328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Basic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Physical</a:t>
                </a:r>
                <a:r>
                  <a:rPr lang="en-US" sz="2800" dirty="0" smtClean="0"/>
                  <a:t> memory is broken into </a:t>
                </a:r>
                <a:r>
                  <a:rPr lang="en-US" sz="2800" dirty="0"/>
                  <a:t>fixed-sized blocks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frames</a:t>
                </a:r>
                <a:r>
                  <a:rPr lang="en-US" sz="2800" dirty="0" smtClean="0"/>
                  <a:t>, </a:t>
                </a:r>
                <a:r>
                  <a:rPr lang="en-US" sz="2800" b="1" dirty="0" smtClean="0"/>
                  <a:t>logical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memory </a:t>
                </a:r>
                <a:r>
                  <a:rPr lang="en-US" sz="2800" dirty="0" smtClean="0"/>
                  <a:t>is broken into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blocks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same </a:t>
                </a:r>
                <a:r>
                  <a:rPr lang="en-US" sz="2800" dirty="0"/>
                  <a:t>size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pages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</a:t>
                </a:r>
                <a:r>
                  <a:rPr lang="en-US" sz="2800" b="1" dirty="0"/>
                  <a:t>pages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a process </a:t>
                </a:r>
                <a:r>
                  <a:rPr lang="en-US" sz="2800" dirty="0" smtClean="0"/>
                  <a:t>aims at execution are </a:t>
                </a:r>
                <a:r>
                  <a:rPr lang="en-US" sz="2800" dirty="0"/>
                  <a:t>loaded </a:t>
                </a:r>
                <a:r>
                  <a:rPr lang="en-US" sz="2800" dirty="0" smtClean="0"/>
                  <a:t>from disk into </a:t>
                </a:r>
                <a:r>
                  <a:rPr lang="en-US" sz="2800" dirty="0"/>
                  <a:t>any available memory </a:t>
                </a:r>
                <a:r>
                  <a:rPr lang="en-US" sz="2800" b="1" dirty="0" smtClean="0"/>
                  <a:t>frames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disk is </a:t>
                </a:r>
                <a:r>
                  <a:rPr lang="en-US" sz="2800" dirty="0"/>
                  <a:t>divided into </a:t>
                </a:r>
                <a:r>
                  <a:rPr lang="en-US" sz="2800" dirty="0" smtClean="0"/>
                  <a:t>fixed-sized blocks of size </a:t>
                </a:r>
                <a:r>
                  <a:rPr lang="en-US" sz="2800" dirty="0"/>
                  <a:t>as </a:t>
                </a:r>
                <a:r>
                  <a:rPr lang="en-US" sz="2800" dirty="0" smtClean="0"/>
                  <a:t>memory </a:t>
                </a:r>
                <a:r>
                  <a:rPr lang="en-US" sz="2800" dirty="0"/>
                  <a:t>frames or clusters of </a:t>
                </a:r>
                <a:r>
                  <a:rPr lang="en-US" sz="2800" dirty="0" smtClean="0"/>
                  <a:t>multiple frames.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logical address space is </a:t>
                </a:r>
                <a:r>
                  <a:rPr lang="en-US" sz="2800" dirty="0" smtClean="0"/>
                  <a:t>separate from the physical. A process </a:t>
                </a:r>
                <a:r>
                  <a:rPr lang="en-US" sz="2800" dirty="0"/>
                  <a:t>can have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64</m:t>
                    </m:r>
                  </m:oMath>
                </a14:m>
                <a:r>
                  <a:rPr lang="en-US" sz="2800" dirty="0" smtClean="0"/>
                  <a:t>-bit logical address, though system </a:t>
                </a:r>
                <a:r>
                  <a:rPr lang="en-US" sz="2800" dirty="0"/>
                  <a:t>has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physical memory bytes.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0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83695"/>
            <a:ext cx="75152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Paging hardware.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87035" y="1074950"/>
            <a:ext cx="1125125" cy="400111"/>
            <a:chOff x="2760548" y="548680"/>
            <a:chExt cx="1125125" cy="400111"/>
          </a:xfrm>
        </p:grpSpPr>
        <p:sp>
          <p:nvSpPr>
            <p:cNvPr id="5" name="Rectangular Callout 4"/>
            <p:cNvSpPr/>
            <p:nvPr/>
          </p:nvSpPr>
          <p:spPr>
            <a:xfrm>
              <a:off x="2816805" y="548681"/>
              <a:ext cx="1012612" cy="400110"/>
            </a:xfrm>
            <a:prstGeom prst="wedgeRectCallout">
              <a:avLst>
                <a:gd name="adj1" fmla="val -21883"/>
                <a:gd name="adj2" fmla="val 179426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0548" y="548680"/>
              <a:ext cx="1125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frame #</a:t>
              </a:r>
              <a:endParaRPr lang="en-US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87235" y="1183685"/>
            <a:ext cx="112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frame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7234" y="2438890"/>
            <a:ext cx="112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frame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87235" y="3879050"/>
            <a:ext cx="112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frame</a:t>
            </a:r>
            <a:endParaRPr lang="en-US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43292" y="4079105"/>
            <a:ext cx="1125125" cy="400111"/>
            <a:chOff x="2760548" y="548680"/>
            <a:chExt cx="1125125" cy="400111"/>
          </a:xfrm>
        </p:grpSpPr>
        <p:sp>
          <p:nvSpPr>
            <p:cNvPr id="14" name="Rectangular Callout 13"/>
            <p:cNvSpPr/>
            <p:nvPr/>
          </p:nvSpPr>
          <p:spPr>
            <a:xfrm>
              <a:off x="2816805" y="548681"/>
              <a:ext cx="1012612" cy="400110"/>
            </a:xfrm>
            <a:prstGeom prst="wedgeRectCallout">
              <a:avLst>
                <a:gd name="adj1" fmla="val 32718"/>
                <a:gd name="adj2" fmla="val -245760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0548" y="548680"/>
              <a:ext cx="1125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offset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2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24" y="683695"/>
            <a:ext cx="5338571" cy="48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Paging model of logical and physical memory.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51820" y="1448780"/>
            <a:ext cx="3105345" cy="450050"/>
            <a:chOff x="2951820" y="1448780"/>
            <a:chExt cx="3105345" cy="45005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51820" y="1448780"/>
              <a:ext cx="1260140" cy="27003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797025" y="1763815"/>
              <a:ext cx="1260140" cy="13501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951820" y="1826205"/>
            <a:ext cx="3105345" cy="1422775"/>
            <a:chOff x="2951820" y="1448780"/>
            <a:chExt cx="3105345" cy="142277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951820" y="1448780"/>
              <a:ext cx="1260140" cy="13501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97025" y="1583795"/>
              <a:ext cx="1260140" cy="128776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951820" y="2258870"/>
            <a:ext cx="3105345" cy="585065"/>
            <a:chOff x="2951820" y="1313765"/>
            <a:chExt cx="3105345" cy="585065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951820" y="1313765"/>
              <a:ext cx="1260140" cy="13501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797025" y="1381272"/>
              <a:ext cx="1260140" cy="51755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951820" y="2528900"/>
            <a:ext cx="3105345" cy="2205245"/>
            <a:chOff x="2951820" y="1133745"/>
            <a:chExt cx="3105345" cy="2205245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2951820" y="1133745"/>
              <a:ext cx="1260140" cy="31503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797025" y="1133745"/>
              <a:ext cx="1260140" cy="220524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96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683695"/>
                <a:ext cx="8382000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CPU address is </a:t>
                </a:r>
                <a:r>
                  <a:rPr lang="en-US" sz="2800" dirty="0"/>
                  <a:t>divided into two parts: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page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number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latin typeface="Cambria Math"/>
                      </a:rPr>
                      <m:t>𝒑</m:t>
                    </m:r>
                    <m:r>
                      <a:rPr lang="en-US" sz="28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/>
                  <a:t>and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page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offset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latin typeface="Cambria Math"/>
                      </a:rPr>
                      <m:t>𝒅</m:t>
                    </m:r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𝒑</m:t>
                    </m:r>
                    <m:r>
                      <a:rPr lang="en-US" sz="28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indexes </a:t>
                </a:r>
                <a:r>
                  <a:rPr lang="en-US" sz="2800" dirty="0"/>
                  <a:t>into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page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table</a:t>
                </a:r>
                <a:r>
                  <a:rPr lang="en-US" sz="2800" dirty="0" smtClean="0"/>
                  <a:t>, containing the </a:t>
                </a:r>
                <a:r>
                  <a:rPr lang="en-US" sz="2800" b="1" dirty="0"/>
                  <a:t>base address </a:t>
                </a:r>
                <a:r>
                  <a:rPr lang="en-US" sz="2800" dirty="0"/>
                  <a:t>of each page in physical memory.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Base address is </a:t>
                </a:r>
                <a:r>
                  <a:rPr lang="en-US" sz="2800" dirty="0"/>
                  <a:t>combined with the </a:t>
                </a:r>
                <a:r>
                  <a:rPr lang="en-US" sz="2800" b="1" dirty="0"/>
                  <a:t>page offset </a:t>
                </a:r>
                <a:r>
                  <a:rPr lang="en-US" sz="2800" dirty="0"/>
                  <a:t>to define the physical memory </a:t>
                </a:r>
                <a:r>
                  <a:rPr lang="en-US" sz="2800" dirty="0" smtClean="0"/>
                  <a:t>address.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size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logical space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:r>
                  <a:rPr lang="en-US" sz="2800" dirty="0" smtClean="0"/>
                  <a:t>page </a:t>
                </a:r>
                <a:r>
                  <a:rPr lang="en-US" sz="2800" dirty="0"/>
                  <a:t>size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bytes (0.5KB – 1GB),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MSBs of address is page number</a:t>
                </a:r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LSBs is page </a:t>
                </a:r>
                <a:r>
                  <a:rPr lang="en-US" sz="2800" dirty="0"/>
                  <a:t>offset.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3695"/>
                <a:ext cx="83820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38" r="-145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5243475"/>
            <a:ext cx="4105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665" y="52589"/>
            <a:ext cx="4680558" cy="585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Paging </a:t>
            </a:r>
            <a:r>
              <a:rPr lang="en-US" sz="2800" b="1" dirty="0" smtClean="0"/>
              <a:t>for </a:t>
            </a:r>
            <a:r>
              <a:rPr lang="en-US" sz="2800" b="1" dirty="0"/>
              <a:t>a 32-byte memory with 4-byte pages.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41730" y="1628800"/>
            <a:ext cx="3330370" cy="2700300"/>
            <a:chOff x="2141730" y="1628800"/>
            <a:chExt cx="3330370" cy="27003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141730" y="3248980"/>
              <a:ext cx="630070" cy="108012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771800" y="1628800"/>
              <a:ext cx="2700300" cy="112512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26795" y="1628800"/>
            <a:ext cx="3330370" cy="2700300"/>
            <a:chOff x="2141730" y="1628800"/>
            <a:chExt cx="3330370" cy="27003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2141730" y="3248980"/>
              <a:ext cx="270030" cy="108012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411760" y="1628800"/>
              <a:ext cx="3060340" cy="112512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71800" y="1628800"/>
            <a:ext cx="675075" cy="2700300"/>
            <a:chOff x="1466655" y="1628800"/>
            <a:chExt cx="675075" cy="2700300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1916705" y="3248980"/>
              <a:ext cx="225025" cy="108012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466655" y="1628800"/>
              <a:ext cx="450050" cy="112512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446875" y="1628800"/>
            <a:ext cx="720081" cy="2700300"/>
            <a:chOff x="1421650" y="1628800"/>
            <a:chExt cx="720081" cy="2700300"/>
          </a:xfrm>
        </p:grpSpPr>
        <p:cxnSp>
          <p:nvCxnSpPr>
            <p:cNvPr id="28" name="Straight Arrow Connector 27"/>
            <p:cNvCxnSpPr/>
            <p:nvPr/>
          </p:nvCxnSpPr>
          <p:spPr>
            <a:xfrm flipH="1" flipV="1">
              <a:off x="1421650" y="3248980"/>
              <a:ext cx="720081" cy="108012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4152" y="1628800"/>
              <a:ext cx="22503" cy="112512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2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953725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P</a:t>
            </a:r>
            <a:r>
              <a:rPr lang="en-US" sz="2800" dirty="0" smtClean="0"/>
              <a:t>aging is </a:t>
            </a:r>
            <a:r>
              <a:rPr lang="en-US" sz="2800" dirty="0"/>
              <a:t>a </a:t>
            </a:r>
            <a:r>
              <a:rPr lang="en-US" sz="2800" dirty="0" smtClean="0"/>
              <a:t>dynamic relocation with no fragmentation. Any free frame </a:t>
            </a:r>
            <a:r>
              <a:rPr lang="en-US" sz="2800" dirty="0"/>
              <a:t>can be allocated to </a:t>
            </a:r>
            <a:r>
              <a:rPr lang="en-US" sz="2800" dirty="0" smtClean="0"/>
              <a:t>process </a:t>
            </a:r>
            <a:r>
              <a:rPr lang="en-US" sz="2800" dirty="0"/>
              <a:t>that needs </a:t>
            </a:r>
            <a:r>
              <a:rPr lang="en-US" sz="2800" dirty="0" smtClean="0"/>
              <a:t>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Some memory waste occurs if memory requirements </a:t>
            </a:r>
            <a:r>
              <a:rPr lang="en-US" sz="2800" dirty="0"/>
              <a:t>of a process do not </a:t>
            </a:r>
            <a:r>
              <a:rPr lang="en-US" sz="2800" dirty="0" smtClean="0"/>
              <a:t>coincide </a:t>
            </a:r>
            <a:r>
              <a:rPr lang="en-US" sz="2800" dirty="0"/>
              <a:t>with page </a:t>
            </a:r>
            <a:r>
              <a:rPr lang="en-US" sz="2800" dirty="0" smtClean="0"/>
              <a:t>boundaries.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An average memory waste of one-half </a:t>
            </a:r>
            <a:r>
              <a:rPr lang="en-US" sz="2800" dirty="0"/>
              <a:t>page per </a:t>
            </a:r>
            <a:r>
              <a:rPr lang="en-US" sz="2800" dirty="0" smtClean="0"/>
              <a:t>process is expected, suggesting small</a:t>
            </a:r>
            <a:r>
              <a:rPr lang="en-US" sz="2800" dirty="0"/>
              <a:t> </a:t>
            </a:r>
            <a:r>
              <a:rPr lang="en-US" sz="2800" dirty="0" smtClean="0"/>
              <a:t>page sizes.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However, page-table increases (may be huge) with page size decreases.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Also, disk </a:t>
            </a:r>
            <a:r>
              <a:rPr lang="en-US" sz="2800" dirty="0"/>
              <a:t>I/O is more efficient when the amount transferred </a:t>
            </a:r>
            <a:r>
              <a:rPr lang="en-US" sz="2800" dirty="0" smtClean="0"/>
              <a:t>data is larger.</a:t>
            </a:r>
          </a:p>
        </p:txBody>
      </p:sp>
    </p:spTree>
    <p:extLst>
      <p:ext uri="{BB962C8B-B14F-4D97-AF65-F5344CB8AC3E}">
        <p14:creationId xmlns:p14="http://schemas.microsoft.com/office/powerpoint/2010/main" val="30669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550109"/>
                <a:ext cx="8382000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If a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process </a:t>
                </a:r>
                <a:r>
                  <a:rPr lang="en-US" sz="2800" dirty="0"/>
                  <a:t>requires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pages, </a:t>
                </a:r>
                <a:r>
                  <a:rPr lang="en-US" sz="28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frames must be available in physical memory. </a:t>
                </a:r>
                <a:endParaRPr lang="en-US" sz="2800" dirty="0" smtClean="0"/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/>
                  <a:t>Difference between programmer’s view of memory and actual physical memory is handled by translation HW, controlled by OS.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/>
                  <a:t>User process cannot address memory outside its page table, including only pages that the process owns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50109"/>
                <a:ext cx="8382000" cy="3724096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473" r="-1455" b="-3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638690"/>
            <a:ext cx="6889071" cy="46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Free frames </a:t>
            </a:r>
            <a:r>
              <a:rPr lang="en-US" sz="2800" b="1" dirty="0" smtClean="0"/>
              <a:t>before and after </a:t>
            </a:r>
            <a:r>
              <a:rPr lang="en-US" sz="2800" b="1" dirty="0"/>
              <a:t>allocation.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35687" y="3564015"/>
            <a:ext cx="921578" cy="94510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35687" y="1156247"/>
            <a:ext cx="921578" cy="31278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35687" y="1673805"/>
            <a:ext cx="921578" cy="23903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35687" y="4509122"/>
            <a:ext cx="921578" cy="2250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36985" y="503675"/>
            <a:ext cx="3780420" cy="517557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OS maintains a </a:t>
            </a:r>
            <a:r>
              <a:rPr lang="en-US" sz="2800" b="1" dirty="0"/>
              <a:t>data structure </a:t>
            </a:r>
            <a:r>
              <a:rPr lang="en-US" sz="2800" dirty="0"/>
              <a:t>called </a:t>
            </a:r>
            <a:r>
              <a:rPr lang="en-US" sz="2800" b="1" dirty="0">
                <a:solidFill>
                  <a:srgbClr val="0000FF"/>
                </a:solidFill>
              </a:rPr>
              <a:t>frame table</a:t>
            </a:r>
            <a:r>
              <a:rPr lang="en-US" sz="2800" dirty="0"/>
              <a:t>, having  an entry for each </a:t>
            </a:r>
            <a:r>
              <a:rPr lang="en-US" sz="2800" b="1" dirty="0"/>
              <a:t>physical frame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entry indicates </a:t>
            </a:r>
            <a:r>
              <a:rPr lang="en-US" sz="2800" dirty="0"/>
              <a:t>whether </a:t>
            </a:r>
            <a:r>
              <a:rPr lang="en-US" sz="2800" dirty="0" smtClean="0"/>
              <a:t>it </a:t>
            </a:r>
            <a:r>
              <a:rPr lang="en-US" sz="2800" dirty="0"/>
              <a:t>is free or </a:t>
            </a:r>
            <a:r>
              <a:rPr lang="en-US" sz="2800" dirty="0" smtClean="0"/>
              <a:t>allocated, and if allocated, to </a:t>
            </a:r>
            <a:r>
              <a:rPr lang="en-US" sz="2800" dirty="0"/>
              <a:t>which page of which </a:t>
            </a:r>
            <a:r>
              <a:rPr lang="en-US" sz="2800" dirty="0" smtClean="0"/>
              <a:t>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maintains </a:t>
            </a:r>
            <a:r>
              <a:rPr lang="en-US" sz="2800" dirty="0"/>
              <a:t>a </a:t>
            </a:r>
            <a:r>
              <a:rPr lang="en-US" sz="2800" dirty="0" smtClean="0"/>
              <a:t>copy of </a:t>
            </a:r>
            <a:r>
              <a:rPr lang="en-US" sz="2800" dirty="0"/>
              <a:t>the page table for each process, just as </a:t>
            </a:r>
            <a:r>
              <a:rPr lang="en-US" sz="2800" dirty="0" smtClean="0"/>
              <a:t>the PC </a:t>
            </a:r>
            <a:r>
              <a:rPr lang="en-US" sz="2800" dirty="0"/>
              <a:t>and </a:t>
            </a:r>
            <a:r>
              <a:rPr lang="en-US" sz="2800" dirty="0" smtClean="0"/>
              <a:t>registers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is </a:t>
            </a:r>
            <a:r>
              <a:rPr lang="en-US" sz="2800" dirty="0" smtClean="0"/>
              <a:t>used </a:t>
            </a:r>
            <a:r>
              <a:rPr lang="en-US" sz="2800" dirty="0"/>
              <a:t>by the CPU dispatcher to </a:t>
            </a:r>
            <a:r>
              <a:rPr lang="en-US" sz="2800" dirty="0" smtClean="0"/>
              <a:t>define HW page </a:t>
            </a:r>
            <a:r>
              <a:rPr lang="en-US" sz="2800" dirty="0"/>
              <a:t>table when a process is </a:t>
            </a:r>
            <a:r>
              <a:rPr lang="en-US" sz="2800" dirty="0" smtClean="0"/>
              <a:t>allocated </a:t>
            </a:r>
            <a:r>
              <a:rPr lang="en-US" sz="2800" dirty="0"/>
              <a:t>the </a:t>
            </a:r>
            <a:r>
              <a:rPr lang="en-US" sz="2800" dirty="0" smtClean="0"/>
              <a:t>CPU.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Paging</a:t>
            </a:r>
            <a:r>
              <a:rPr lang="en-US" sz="2800" dirty="0"/>
              <a:t> </a:t>
            </a:r>
            <a:r>
              <a:rPr lang="en-US" sz="2800" dirty="0" smtClean="0"/>
              <a:t>therefore </a:t>
            </a:r>
            <a:r>
              <a:rPr lang="en-US" sz="2800" dirty="0"/>
              <a:t>increases the context-switch time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9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Page Table HW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page table is implemented </a:t>
            </a:r>
            <a:r>
              <a:rPr lang="en-US" sz="2800" dirty="0" smtClean="0"/>
              <a:t>by dedicated</a:t>
            </a:r>
            <a:r>
              <a:rPr lang="en-US" sz="2800" dirty="0"/>
              <a:t> </a:t>
            </a:r>
            <a:r>
              <a:rPr lang="en-US" sz="2800" b="1" dirty="0" smtClean="0"/>
              <a:t>fast</a:t>
            </a:r>
            <a:r>
              <a:rPr lang="en-US" sz="2800" dirty="0" smtClean="0"/>
              <a:t> </a:t>
            </a:r>
            <a:r>
              <a:rPr lang="en-US" sz="2800" b="1" dirty="0" smtClean="0"/>
              <a:t>registers</a:t>
            </a:r>
            <a:r>
              <a:rPr lang="en-US" sz="2800" dirty="0" smtClean="0"/>
              <a:t> with </a:t>
            </a:r>
            <a:r>
              <a:rPr lang="en-US" sz="2800" dirty="0"/>
              <a:t>very high-speed logic to make </a:t>
            </a:r>
            <a:r>
              <a:rPr lang="en-US" sz="2800" dirty="0" smtClean="0"/>
              <a:t>the paging-address </a:t>
            </a:r>
            <a:r>
              <a:rPr lang="en-US" sz="2800" dirty="0"/>
              <a:t>translation </a:t>
            </a:r>
            <a:r>
              <a:rPr lang="en-US" sz="2800" dirty="0" smtClean="0"/>
              <a:t>efficient.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DEC </a:t>
            </a:r>
            <a:r>
              <a:rPr lang="en-US" sz="2800" b="1" dirty="0"/>
              <a:t>PDP-11 </a:t>
            </a:r>
            <a:r>
              <a:rPr lang="en-US" sz="2800" dirty="0" smtClean="0"/>
              <a:t>had 16-bit address, </a:t>
            </a:r>
            <a:r>
              <a:rPr lang="en-US" sz="2800" dirty="0"/>
              <a:t>and </a:t>
            </a:r>
            <a:r>
              <a:rPr lang="en-US" sz="2800" dirty="0" smtClean="0"/>
              <a:t>page </a:t>
            </a:r>
            <a:r>
              <a:rPr lang="en-US" sz="2800" dirty="0"/>
              <a:t>size </a:t>
            </a:r>
            <a:r>
              <a:rPr lang="en-US" sz="2800" dirty="0" smtClean="0"/>
              <a:t>8KB</a:t>
            </a:r>
            <a:r>
              <a:rPr lang="en-US" sz="2800" dirty="0"/>
              <a:t>.  </a:t>
            </a:r>
            <a:r>
              <a:rPr lang="en-US" sz="2800" dirty="0" smtClean="0"/>
              <a:t>The </a:t>
            </a:r>
            <a:r>
              <a:rPr lang="en-US" sz="2800" dirty="0"/>
              <a:t>page table thus </a:t>
            </a:r>
            <a:r>
              <a:rPr lang="en-US" sz="2800" dirty="0" smtClean="0"/>
              <a:t>had eight entries.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Using registers is okay for small page </a:t>
            </a:r>
            <a:r>
              <a:rPr lang="en-US" sz="2800" dirty="0"/>
              <a:t>table </a:t>
            </a:r>
            <a:r>
              <a:rPr lang="en-US" sz="2800" dirty="0" smtClean="0"/>
              <a:t>(e.g. </a:t>
            </a:r>
            <a:r>
              <a:rPr lang="en-US" sz="2800" dirty="0"/>
              <a:t>256 entries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Modern computers allow </a:t>
            </a:r>
            <a:r>
              <a:rPr lang="en-US" sz="2800" dirty="0"/>
              <a:t>1M entries </a:t>
            </a:r>
            <a:r>
              <a:rPr lang="en-US" sz="2800" dirty="0" smtClean="0"/>
              <a:t>page table (huge). Fast register implementation is not feasible.</a:t>
            </a:r>
          </a:p>
        </p:txBody>
      </p:sp>
    </p:spTree>
    <p:extLst>
      <p:ext uri="{BB962C8B-B14F-4D97-AF65-F5344CB8AC3E}">
        <p14:creationId xmlns:p14="http://schemas.microsoft.com/office/powerpoint/2010/main" val="239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130188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Prevents user </a:t>
            </a:r>
            <a:r>
              <a:rPr lang="en-US" sz="2800" dirty="0"/>
              <a:t>program </a:t>
            </a:r>
            <a:r>
              <a:rPr lang="en-US" sz="2800" dirty="0" smtClean="0"/>
              <a:t>from modifying </a:t>
            </a:r>
            <a:r>
              <a:rPr lang="en-US" sz="2800" dirty="0"/>
              <a:t>the code or data </a:t>
            </a:r>
            <a:r>
              <a:rPr lang="en-US" sz="2800" dirty="0" smtClean="0"/>
              <a:t>of OS and </a:t>
            </a:r>
            <a:r>
              <a:rPr lang="en-US" sz="2800" dirty="0"/>
              <a:t>other users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3705"/>
            <a:ext cx="7892097" cy="34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1552" y="44359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HW address </a:t>
            </a:r>
            <a:r>
              <a:rPr lang="en-US" sz="2800" b="1" dirty="0"/>
              <a:t>protection with base and limit registers.</a:t>
            </a:r>
          </a:p>
        </p:txBody>
      </p:sp>
    </p:spTree>
    <p:extLst>
      <p:ext uri="{BB962C8B-B14F-4D97-AF65-F5344CB8AC3E}">
        <p14:creationId xmlns:p14="http://schemas.microsoft.com/office/powerpoint/2010/main" val="6699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223755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A solution is a small</a:t>
            </a:r>
            <a:r>
              <a:rPr lang="en-US" sz="2800" dirty="0"/>
              <a:t>, </a:t>
            </a:r>
            <a:r>
              <a:rPr lang="en-US" sz="2800" b="1" dirty="0" smtClean="0"/>
              <a:t>associative</a:t>
            </a:r>
            <a:r>
              <a:rPr lang="en-US" sz="2800" dirty="0" smtClean="0"/>
              <a:t> </a:t>
            </a:r>
            <a:r>
              <a:rPr lang="en-US" sz="2800" dirty="0"/>
              <a:t>high-speed </a:t>
            </a:r>
            <a:r>
              <a:rPr lang="en-US" sz="2800" dirty="0" smtClean="0"/>
              <a:t>memory, called </a:t>
            </a:r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translation look-aside buffer (TLB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entry in the TLB consists of two </a:t>
            </a:r>
            <a:r>
              <a:rPr lang="en-US" sz="2800" dirty="0" smtClean="0"/>
              <a:t>parts: a </a:t>
            </a:r>
            <a:r>
              <a:rPr lang="en-US" sz="2800" b="1" dirty="0">
                <a:solidFill>
                  <a:srgbClr val="0000FF"/>
                </a:solidFill>
              </a:rPr>
              <a:t>key </a:t>
            </a:r>
            <a:r>
              <a:rPr lang="en-US" sz="2800" b="1" dirty="0" smtClean="0">
                <a:solidFill>
                  <a:srgbClr val="0000FF"/>
                </a:solidFill>
              </a:rPr>
              <a:t>(tag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  <a:r>
              <a:rPr lang="en-US" sz="2800" dirty="0"/>
              <a:t> and </a:t>
            </a:r>
            <a:r>
              <a:rPr lang="en-US" sz="2800" b="1" dirty="0" smtClean="0">
                <a:solidFill>
                  <a:srgbClr val="0000FF"/>
                </a:solidFill>
              </a:rPr>
              <a:t>value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search is fast; a TLB lookup </a:t>
            </a:r>
            <a:r>
              <a:rPr lang="en-US" sz="2800" dirty="0" smtClean="0"/>
              <a:t>is </a:t>
            </a:r>
            <a:r>
              <a:rPr lang="en-US" sz="2800" dirty="0"/>
              <a:t>part of the </a:t>
            </a:r>
            <a:r>
              <a:rPr lang="en-US" sz="2800" b="1" dirty="0"/>
              <a:t>instruction pipeline</a:t>
            </a:r>
            <a:r>
              <a:rPr lang="en-US" sz="2800" dirty="0"/>
              <a:t>, </a:t>
            </a:r>
            <a:r>
              <a:rPr lang="en-US" sz="2800" dirty="0" smtClean="0"/>
              <a:t>adding no performance penalty.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To meet clock speed, TLB is </a:t>
            </a:r>
            <a:r>
              <a:rPr lang="en-US" sz="2800" dirty="0"/>
              <a:t>typically between 32 and 1,024 </a:t>
            </a:r>
            <a:r>
              <a:rPr lang="en-US" sz="2800" dirty="0" smtClean="0"/>
              <a:t>entries.</a:t>
            </a:r>
          </a:p>
        </p:txBody>
      </p:sp>
    </p:spTree>
    <p:extLst>
      <p:ext uri="{BB962C8B-B14F-4D97-AF65-F5344CB8AC3E}">
        <p14:creationId xmlns:p14="http://schemas.microsoft.com/office/powerpoint/2010/main" val="28395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3695"/>
            <a:ext cx="6488496" cy="484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Paging hardware with TLB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967156" y="2078235"/>
            <a:ext cx="1269599" cy="810705"/>
            <a:chOff x="967156" y="2078235"/>
            <a:chExt cx="1269599" cy="810705"/>
          </a:xfrm>
        </p:grpSpPr>
        <p:grpSp>
          <p:nvGrpSpPr>
            <p:cNvPr id="8" name="Group 7"/>
            <p:cNvGrpSpPr/>
            <p:nvPr/>
          </p:nvGrpSpPr>
          <p:grpSpPr>
            <a:xfrm>
              <a:off x="967156" y="2078235"/>
              <a:ext cx="877596" cy="405660"/>
              <a:chOff x="1151619" y="2663915"/>
              <a:chExt cx="668645" cy="360701"/>
            </a:xfrm>
          </p:grpSpPr>
          <p:sp>
            <p:nvSpPr>
              <p:cNvPr id="5" name="Rectangular Callout 4"/>
              <p:cNvSpPr/>
              <p:nvPr/>
            </p:nvSpPr>
            <p:spPr>
              <a:xfrm>
                <a:off x="1151619" y="2663915"/>
                <a:ext cx="668645" cy="360701"/>
              </a:xfrm>
              <a:prstGeom prst="wedgeRectCallout">
                <a:avLst>
                  <a:gd name="adj1" fmla="val 132304"/>
                  <a:gd name="adj2" fmla="val -222319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51620" y="2668850"/>
                <a:ext cx="668644" cy="3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page #</a:t>
                </a:r>
                <a:endParaRPr lang="en-US" sz="20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359160" y="2483895"/>
              <a:ext cx="877595" cy="405045"/>
              <a:chOff x="1151619" y="2663915"/>
              <a:chExt cx="877595" cy="405045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1151619" y="2663915"/>
                <a:ext cx="877595" cy="405045"/>
              </a:xfrm>
              <a:prstGeom prst="wedgeRectCallout">
                <a:avLst>
                  <a:gd name="adj1" fmla="val 138202"/>
                  <a:gd name="adj2" fmla="val -316009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1619" y="2668850"/>
                <a:ext cx="8775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offset</a:t>
                </a:r>
                <a:endParaRPr lang="en-US" sz="2000" b="1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936892" y="1358770"/>
            <a:ext cx="4020370" cy="4247564"/>
            <a:chOff x="2936892" y="1358770"/>
            <a:chExt cx="4020370" cy="4247564"/>
          </a:xfrm>
        </p:grpSpPr>
        <p:grpSp>
          <p:nvGrpSpPr>
            <p:cNvPr id="21" name="Group 20"/>
            <p:cNvGrpSpPr/>
            <p:nvPr/>
          </p:nvGrpSpPr>
          <p:grpSpPr>
            <a:xfrm>
              <a:off x="4638612" y="1358770"/>
              <a:ext cx="598107" cy="405660"/>
              <a:chOff x="1202371" y="2663916"/>
              <a:chExt cx="455701" cy="360701"/>
            </a:xfrm>
          </p:grpSpPr>
          <p:sp>
            <p:nvSpPr>
              <p:cNvPr id="22" name="Rectangular Callout 21"/>
              <p:cNvSpPr/>
              <p:nvPr/>
            </p:nvSpPr>
            <p:spPr>
              <a:xfrm>
                <a:off x="1220198" y="2663916"/>
                <a:ext cx="420048" cy="360701"/>
              </a:xfrm>
              <a:prstGeom prst="wedgeRectCallout">
                <a:avLst>
                  <a:gd name="adj1" fmla="val 9395"/>
                  <a:gd name="adj2" fmla="val 173212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2371" y="2663916"/>
                <a:ext cx="455701" cy="3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hit</a:t>
                </a:r>
                <a:endParaRPr lang="en-US" sz="2000" b="1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936892" y="4846965"/>
              <a:ext cx="675075" cy="405660"/>
              <a:chOff x="1202371" y="2663916"/>
              <a:chExt cx="514343" cy="360701"/>
            </a:xfrm>
          </p:grpSpPr>
          <p:sp>
            <p:nvSpPr>
              <p:cNvPr id="25" name="Rectangular Callout 24"/>
              <p:cNvSpPr/>
              <p:nvPr/>
            </p:nvSpPr>
            <p:spPr>
              <a:xfrm>
                <a:off x="1220198" y="2663916"/>
                <a:ext cx="496516" cy="360701"/>
              </a:xfrm>
              <a:prstGeom prst="wedgeRectCallout">
                <a:avLst>
                  <a:gd name="adj1" fmla="val 42488"/>
                  <a:gd name="adj2" fmla="val -16277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02371" y="2663916"/>
                <a:ext cx="514343" cy="3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miss</a:t>
                </a:r>
                <a:endParaRPr lang="en-US" sz="2000" b="1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47075" y="5200674"/>
              <a:ext cx="1710187" cy="405660"/>
              <a:chOff x="1030922" y="2667498"/>
              <a:chExt cx="1303001" cy="360701"/>
            </a:xfrm>
          </p:grpSpPr>
          <p:sp>
            <p:nvSpPr>
              <p:cNvPr id="31" name="Rectangular Callout 30"/>
              <p:cNvSpPr/>
              <p:nvPr/>
            </p:nvSpPr>
            <p:spPr>
              <a:xfrm>
                <a:off x="1034204" y="2667498"/>
                <a:ext cx="1285174" cy="360701"/>
              </a:xfrm>
              <a:prstGeom prst="wedgeRectCallout">
                <a:avLst>
                  <a:gd name="adj1" fmla="val -62780"/>
                  <a:gd name="adj2" fmla="val -178503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30922" y="2672433"/>
                <a:ext cx="1303001" cy="3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main memory</a:t>
                </a:r>
                <a:endParaRPr lang="en-US" sz="2000" b="1" dirty="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472102" y="548680"/>
            <a:ext cx="2205244" cy="3808780"/>
            <a:chOff x="5472101" y="548680"/>
            <a:chExt cx="2205244" cy="3808780"/>
          </a:xfrm>
        </p:grpSpPr>
        <p:grpSp>
          <p:nvGrpSpPr>
            <p:cNvPr id="15" name="Group 14"/>
            <p:cNvGrpSpPr/>
            <p:nvPr/>
          </p:nvGrpSpPr>
          <p:grpSpPr>
            <a:xfrm>
              <a:off x="5472101" y="3951799"/>
              <a:ext cx="1080120" cy="405661"/>
              <a:chOff x="1151619" y="2663915"/>
              <a:chExt cx="822949" cy="360702"/>
            </a:xfrm>
          </p:grpSpPr>
          <p:sp>
            <p:nvSpPr>
              <p:cNvPr id="19" name="Rectangular Callout 18"/>
              <p:cNvSpPr/>
              <p:nvPr/>
            </p:nvSpPr>
            <p:spPr>
              <a:xfrm>
                <a:off x="1151619" y="2663915"/>
                <a:ext cx="754370" cy="360701"/>
              </a:xfrm>
              <a:prstGeom prst="wedgeRectCallout">
                <a:avLst>
                  <a:gd name="adj1" fmla="val -49789"/>
                  <a:gd name="adj2" fmla="val -264849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51620" y="2668851"/>
                <a:ext cx="822948" cy="3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frame #</a:t>
                </a:r>
                <a:endParaRPr lang="en-US" sz="20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967156" y="3537478"/>
              <a:ext cx="877596" cy="405045"/>
              <a:chOff x="2514809" y="2978335"/>
              <a:chExt cx="877596" cy="405045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2514810" y="2978335"/>
                <a:ext cx="877595" cy="405045"/>
              </a:xfrm>
              <a:prstGeom prst="wedgeRectCallout">
                <a:avLst>
                  <a:gd name="adj1" fmla="val -74118"/>
                  <a:gd name="adj2" fmla="val -16692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14809" y="2983270"/>
                <a:ext cx="8775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offset</a:t>
                </a:r>
                <a:endParaRPr lang="en-US" sz="2000" b="1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967156" y="548680"/>
              <a:ext cx="1710189" cy="400110"/>
              <a:chOff x="5922148" y="634047"/>
              <a:chExt cx="1710189" cy="400110"/>
            </a:xfrm>
          </p:grpSpPr>
          <p:sp>
            <p:nvSpPr>
              <p:cNvPr id="34" name="Rectangular Callout 33"/>
              <p:cNvSpPr/>
              <p:nvPr/>
            </p:nvSpPr>
            <p:spPr>
              <a:xfrm>
                <a:off x="5922148" y="638075"/>
                <a:ext cx="1710189" cy="396082"/>
              </a:xfrm>
              <a:prstGeom prst="wedgeRectCallout">
                <a:avLst>
                  <a:gd name="adj1" fmla="val 19507"/>
                  <a:gd name="adj2" fmla="val 111388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922149" y="634047"/>
                <a:ext cx="17101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main </a:t>
                </a:r>
                <a:r>
                  <a:rPr lang="en-US" sz="2000" b="1" dirty="0" smtClean="0"/>
                  <a:t>memory</a:t>
                </a:r>
                <a:endParaRPr lang="en-US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8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page number of a </a:t>
            </a:r>
            <a:r>
              <a:rPr lang="en-US" sz="2800" dirty="0"/>
              <a:t>logical address </a:t>
            </a:r>
            <a:r>
              <a:rPr lang="en-US" sz="2800" dirty="0" smtClean="0"/>
              <a:t>generated </a:t>
            </a:r>
            <a:r>
              <a:rPr lang="en-US" sz="2800" dirty="0"/>
              <a:t>by </a:t>
            </a:r>
            <a:r>
              <a:rPr lang="en-US" sz="2800" dirty="0" smtClean="0"/>
              <a:t>CPU</a:t>
            </a:r>
            <a:r>
              <a:rPr lang="en-US" sz="2800" dirty="0"/>
              <a:t>, </a:t>
            </a:r>
            <a:r>
              <a:rPr lang="en-US" sz="2800" dirty="0" smtClean="0"/>
              <a:t>searched in the TLB</a:t>
            </a:r>
            <a:r>
              <a:rPr lang="en-US" sz="2800" dirty="0"/>
              <a:t>. If </a:t>
            </a:r>
            <a:r>
              <a:rPr lang="en-US" sz="2800" dirty="0" smtClean="0"/>
              <a:t>found</a:t>
            </a:r>
            <a:r>
              <a:rPr lang="en-US" sz="2800" dirty="0"/>
              <a:t>, </a:t>
            </a:r>
            <a:r>
              <a:rPr lang="en-US" sz="2800" dirty="0" smtClean="0"/>
              <a:t>its frame </a:t>
            </a:r>
            <a:r>
              <a:rPr lang="en-US" sz="2800" dirty="0"/>
              <a:t>number is immediately </a:t>
            </a:r>
            <a:r>
              <a:rPr lang="en-US" sz="2800" dirty="0" smtClean="0"/>
              <a:t>available.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These </a:t>
            </a:r>
            <a:r>
              <a:rPr lang="en-US" sz="2800" dirty="0"/>
              <a:t>steps are executed as part of the </a:t>
            </a:r>
            <a:r>
              <a:rPr lang="en-US" sz="2800" b="1" dirty="0"/>
              <a:t>instruction pipeline</a:t>
            </a:r>
            <a:r>
              <a:rPr lang="en-US" sz="2800" dirty="0"/>
              <a:t> </a:t>
            </a:r>
            <a:r>
              <a:rPr lang="en-US" sz="2800" dirty="0" smtClean="0"/>
              <a:t>within the CPU.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If </a:t>
            </a:r>
            <a:r>
              <a:rPr lang="en-US" sz="2800" dirty="0" smtClean="0"/>
              <a:t>page </a:t>
            </a:r>
            <a:r>
              <a:rPr lang="en-US" sz="2800" dirty="0"/>
              <a:t>number is not in the TLB </a:t>
            </a:r>
            <a:r>
              <a:rPr lang="en-US" sz="2800" b="1" dirty="0" smtClean="0">
                <a:solidFill>
                  <a:srgbClr val="0000FF"/>
                </a:solidFill>
              </a:rPr>
              <a:t>(TLB </a:t>
            </a:r>
            <a:r>
              <a:rPr lang="en-US" sz="2800" b="1" dirty="0">
                <a:solidFill>
                  <a:srgbClr val="0000FF"/>
                </a:solidFill>
              </a:rPr>
              <a:t>miss)</a:t>
            </a:r>
            <a:r>
              <a:rPr lang="en-US" sz="2800" dirty="0"/>
              <a:t>, </a:t>
            </a:r>
            <a:r>
              <a:rPr lang="en-US" sz="2800" dirty="0" smtClean="0"/>
              <a:t>memory reference </a:t>
            </a:r>
            <a:r>
              <a:rPr lang="en-US" sz="2800" dirty="0"/>
              <a:t>to the page table must be </a:t>
            </a:r>
            <a:r>
              <a:rPr lang="en-US" sz="2800" dirty="0" smtClean="0"/>
              <a:t>made.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Depending </a:t>
            </a:r>
            <a:r>
              <a:rPr lang="en-US" sz="2800" dirty="0"/>
              <a:t>on </a:t>
            </a:r>
            <a:r>
              <a:rPr lang="en-US" sz="2800" dirty="0" smtClean="0"/>
              <a:t>CPU</a:t>
            </a:r>
            <a:r>
              <a:rPr lang="en-US" sz="2800" dirty="0"/>
              <a:t>, this may </a:t>
            </a:r>
            <a:r>
              <a:rPr lang="en-US" sz="2800" dirty="0" smtClean="0"/>
              <a:t>be done </a:t>
            </a:r>
            <a:r>
              <a:rPr lang="en-US" sz="2800" dirty="0"/>
              <a:t>automatically in </a:t>
            </a:r>
            <a:r>
              <a:rPr lang="en-US" sz="2800" dirty="0" smtClean="0"/>
              <a:t>HW or </a:t>
            </a:r>
            <a:r>
              <a:rPr lang="en-US" sz="2800" dirty="0"/>
              <a:t>via an interrupt to </a:t>
            </a:r>
            <a:r>
              <a:rPr lang="en-US" sz="2800" dirty="0" smtClean="0"/>
              <a:t>OS.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frame number is </a:t>
            </a:r>
            <a:r>
              <a:rPr lang="en-US" sz="2800" dirty="0" smtClean="0"/>
              <a:t>used to access memory.</a:t>
            </a:r>
          </a:p>
        </p:txBody>
      </p:sp>
    </p:spTree>
    <p:extLst>
      <p:ext uri="{BB962C8B-B14F-4D97-AF65-F5344CB8AC3E}">
        <p14:creationId xmlns:p14="http://schemas.microsoft.com/office/powerpoint/2010/main" val="7400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the TLB is </a:t>
            </a:r>
            <a:r>
              <a:rPr lang="en-US" sz="2800" dirty="0" smtClean="0"/>
              <a:t>full of </a:t>
            </a:r>
            <a:r>
              <a:rPr lang="en-US" sz="2800" dirty="0"/>
              <a:t>entries, an </a:t>
            </a:r>
            <a:r>
              <a:rPr lang="en-US" sz="2800" dirty="0" smtClean="0"/>
              <a:t>entry </a:t>
            </a:r>
            <a:r>
              <a:rPr lang="en-US" sz="2800" dirty="0"/>
              <a:t>must be </a:t>
            </a:r>
            <a:r>
              <a:rPr lang="en-US" sz="2800" dirty="0" smtClean="0"/>
              <a:t>replaced.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Replacement</a:t>
            </a:r>
            <a:r>
              <a:rPr lang="en-US" sz="2800" dirty="0"/>
              <a:t> </a:t>
            </a:r>
            <a:r>
              <a:rPr lang="en-US" sz="2800" dirty="0" smtClean="0"/>
              <a:t>policies </a:t>
            </a:r>
            <a:r>
              <a:rPr lang="en-US" sz="2800" dirty="0"/>
              <a:t>range from </a:t>
            </a:r>
            <a:r>
              <a:rPr lang="en-US" sz="2800" b="1" dirty="0">
                <a:solidFill>
                  <a:srgbClr val="0000FF"/>
                </a:solidFill>
              </a:rPr>
              <a:t>least recently used (LRU) </a:t>
            </a:r>
            <a:r>
              <a:rPr lang="en-US" sz="2800" dirty="0"/>
              <a:t>through </a:t>
            </a:r>
            <a:r>
              <a:rPr lang="en-US" sz="2800" b="1" dirty="0">
                <a:solidFill>
                  <a:srgbClr val="0000FF"/>
                </a:solidFill>
              </a:rPr>
              <a:t>round-robin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0000FF"/>
                </a:solidFill>
              </a:rPr>
              <a:t>random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Some CPUs allow the </a:t>
            </a:r>
            <a:r>
              <a:rPr lang="en-US" sz="2800" dirty="0" smtClean="0"/>
              <a:t>OS to handle the LRU replacement, others </a:t>
            </a:r>
            <a:r>
              <a:rPr lang="en-US" sz="2800" dirty="0"/>
              <a:t>handle the </a:t>
            </a:r>
            <a:r>
              <a:rPr lang="en-US" sz="2800" dirty="0" smtClean="0"/>
              <a:t>it themselves in HW.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Some </a:t>
            </a:r>
            <a:r>
              <a:rPr lang="en-US" sz="2800" dirty="0"/>
              <a:t>TLBs </a:t>
            </a:r>
            <a:r>
              <a:rPr lang="en-US" sz="2800" dirty="0" smtClean="0"/>
              <a:t>allow certain </a:t>
            </a:r>
            <a:r>
              <a:rPr lang="en-US" sz="2800" dirty="0"/>
              <a:t>entries to be </a:t>
            </a:r>
            <a:r>
              <a:rPr lang="en-US" sz="2800" b="1" dirty="0"/>
              <a:t>wired down</a:t>
            </a:r>
            <a:r>
              <a:rPr lang="en-US" sz="2800" dirty="0"/>
              <a:t>, </a:t>
            </a:r>
            <a:r>
              <a:rPr lang="en-US" sz="2800" dirty="0" smtClean="0"/>
              <a:t>so they </a:t>
            </a:r>
            <a:r>
              <a:rPr lang="en-US" sz="2800" dirty="0"/>
              <a:t>cannot be </a:t>
            </a:r>
            <a:r>
              <a:rPr lang="en-US" sz="2800" dirty="0" smtClean="0"/>
              <a:t>removed (typically key </a:t>
            </a:r>
            <a:r>
              <a:rPr lang="en-US" sz="2800" dirty="0"/>
              <a:t>kernel </a:t>
            </a:r>
            <a:r>
              <a:rPr lang="en-US" sz="2800" dirty="0" smtClean="0"/>
              <a:t>code).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Percentage of page </a:t>
            </a:r>
            <a:r>
              <a:rPr lang="en-US" sz="2800" dirty="0"/>
              <a:t>number </a:t>
            </a:r>
            <a:r>
              <a:rPr lang="en-US" sz="2800" dirty="0" smtClean="0"/>
              <a:t>found </a:t>
            </a:r>
            <a:r>
              <a:rPr lang="en-US" sz="2800" dirty="0"/>
              <a:t>in </a:t>
            </a:r>
            <a:r>
              <a:rPr lang="en-US" sz="2800" dirty="0" smtClean="0"/>
              <a:t>TLB </a:t>
            </a:r>
            <a:r>
              <a:rPr lang="en-US" sz="2800" dirty="0"/>
              <a:t>is called </a:t>
            </a:r>
            <a:r>
              <a:rPr lang="en-US" sz="2800" b="1" dirty="0" smtClean="0">
                <a:solidFill>
                  <a:srgbClr val="0000FF"/>
                </a:solidFill>
              </a:rPr>
              <a:t>hit ratio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2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223755"/>
                <a:ext cx="8382000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 memory access, memory </a:t>
                </a:r>
                <a:r>
                  <a:rPr lang="en-US" sz="2800" dirty="0"/>
                  <a:t>access takes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 in TLB hit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00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in TLB </a:t>
                </a:r>
                <a:r>
                  <a:rPr lang="en-US" sz="2800" dirty="0" smtClean="0"/>
                  <a:t>miss.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(It is assumed that a page-table </a:t>
                </a:r>
                <a:r>
                  <a:rPr lang="en-US" sz="2800" dirty="0"/>
                  <a:t>lookup takes only one </a:t>
                </a:r>
                <a:r>
                  <a:rPr lang="en-US" sz="2800" dirty="0" smtClean="0"/>
                  <a:t>access</a:t>
                </a:r>
                <a:r>
                  <a:rPr lang="en-US" sz="2800" dirty="0"/>
                  <a:t>, but it can take more, as </a:t>
                </a:r>
                <a:r>
                  <a:rPr lang="en-US" sz="2800" dirty="0" smtClean="0"/>
                  <a:t>shown below.)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a </a:t>
                </a:r>
                <a:r>
                  <a:rPr lang="en-US" sz="2800" dirty="0" smtClean="0"/>
                  <a:t>99% </a:t>
                </a:r>
                <a:r>
                  <a:rPr lang="en-US" sz="2800" dirty="0"/>
                  <a:t>hit ratio, </a:t>
                </a:r>
                <a:r>
                  <a:rPr lang="en-US" sz="2800" dirty="0" smtClean="0"/>
                  <a:t>the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effective </a:t>
                </a:r>
                <a:r>
                  <a:rPr lang="en-US" sz="2800" dirty="0"/>
                  <a:t>access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time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99</m:t>
                    </m:r>
                    <m:r>
                      <a:rPr lang="en-US" sz="2800" i="1" dirty="0" smtClean="0">
                        <a:latin typeface="Cambria Math"/>
                      </a:rPr>
                      <m:t> ×</m:t>
                    </m:r>
                    <m:r>
                      <a:rPr lang="en-US" sz="2800" i="1" dirty="0" smtClean="0">
                        <a:latin typeface="Cambria Math"/>
                      </a:rPr>
                      <m:t>100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01</m:t>
                    </m:r>
                    <m:r>
                      <a:rPr lang="en-US" sz="2800" i="1" dirty="0" smtClean="0">
                        <a:latin typeface="Cambria Math"/>
                      </a:rPr>
                      <m:t>×</m:t>
                    </m:r>
                    <m:r>
                      <a:rPr lang="en-US" sz="2800" i="1" dirty="0" smtClean="0">
                        <a:latin typeface="Cambria Math"/>
                      </a:rPr>
                      <m:t>200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101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Comment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 is typical access to main memory. </a:t>
                </a:r>
                <a:r>
                  <a:rPr lang="en-US" sz="2800" dirty="0"/>
                  <a:t>A</a:t>
                </a:r>
                <a:r>
                  <a:rPr lang="en-US" sz="2800" dirty="0" smtClean="0"/>
                  <a:t>ccess time is usually nearly one clock cycle due to cache.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23755"/>
                <a:ext cx="83820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38" r="-145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4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99873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CPUs </a:t>
            </a:r>
            <a:r>
              <a:rPr lang="en-US" sz="2800" dirty="0"/>
              <a:t>today may provide multiple levels of </a:t>
            </a:r>
            <a:r>
              <a:rPr lang="en-US" sz="2800" dirty="0" smtClean="0"/>
              <a:t>TLBs, making</a:t>
            </a:r>
            <a:r>
              <a:rPr lang="en-US" sz="2800" dirty="0"/>
              <a:t> </a:t>
            </a:r>
            <a:r>
              <a:rPr lang="en-US" sz="2800" dirty="0" smtClean="0"/>
              <a:t>memory </a:t>
            </a:r>
            <a:r>
              <a:rPr lang="en-US" sz="2800" dirty="0"/>
              <a:t>access times </a:t>
            </a:r>
            <a:r>
              <a:rPr lang="en-US" sz="2800" dirty="0" smtClean="0"/>
              <a:t>calculation more complex.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Intel Core i7 </a:t>
            </a:r>
            <a:r>
              <a:rPr lang="en-US" sz="2800" b="1" dirty="0"/>
              <a:t>CPU </a:t>
            </a:r>
            <a:r>
              <a:rPr lang="en-US" sz="2800" dirty="0"/>
              <a:t>has </a:t>
            </a:r>
            <a:r>
              <a:rPr lang="en-US" sz="2800" dirty="0" smtClean="0"/>
              <a:t>128-entry </a:t>
            </a:r>
            <a:r>
              <a:rPr lang="en-US" sz="2800" dirty="0"/>
              <a:t>L1 instruction </a:t>
            </a:r>
            <a:r>
              <a:rPr lang="en-US" sz="2800" dirty="0" smtClean="0"/>
              <a:t>TLB, 64-entry </a:t>
            </a:r>
            <a:r>
              <a:rPr lang="en-US" sz="2800" dirty="0"/>
              <a:t>L1 data </a:t>
            </a:r>
            <a:r>
              <a:rPr lang="en-US" sz="2800" dirty="0" smtClean="0"/>
              <a:t>TLB and </a:t>
            </a:r>
            <a:r>
              <a:rPr lang="en-US" sz="2800" dirty="0"/>
              <a:t>L2 512-entry </a:t>
            </a:r>
            <a:r>
              <a:rPr lang="en-US" sz="2800" dirty="0" smtClean="0"/>
              <a:t>TLB, taking </a:t>
            </a:r>
            <a:r>
              <a:rPr lang="en-US" sz="2800" b="1" dirty="0" smtClean="0"/>
              <a:t>six </a:t>
            </a:r>
            <a:r>
              <a:rPr lang="en-US" sz="2800" b="1" dirty="0"/>
              <a:t>cycles </a:t>
            </a:r>
            <a:r>
              <a:rPr lang="en-US" sz="2800" dirty="0"/>
              <a:t>to check </a:t>
            </a:r>
            <a:r>
              <a:rPr lang="en-US" sz="2800" dirty="0" smtClean="0"/>
              <a:t>entry in L2.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L2 miss cause the CPU seeking </a:t>
            </a:r>
            <a:r>
              <a:rPr lang="en-US" sz="2800" dirty="0"/>
              <a:t>the associated frame </a:t>
            </a:r>
            <a:r>
              <a:rPr lang="en-US" sz="2800" dirty="0" smtClean="0"/>
              <a:t>in the main memory page-table, taking </a:t>
            </a:r>
            <a:r>
              <a:rPr lang="en-US" sz="2800" dirty="0"/>
              <a:t>hundreds of </a:t>
            </a:r>
            <a:r>
              <a:rPr lang="en-US" sz="2800" dirty="0" smtClean="0"/>
              <a:t>cycles (either by HW or by interrupt and OS code).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HW features </a:t>
            </a:r>
            <a:r>
              <a:rPr lang="en-US" sz="2800" b="1" dirty="0">
                <a:solidFill>
                  <a:srgbClr val="0000FF"/>
                </a:solidFill>
              </a:rPr>
              <a:t>can have a </a:t>
            </a:r>
            <a:r>
              <a:rPr lang="en-US" sz="2800" b="1" dirty="0" smtClean="0">
                <a:solidFill>
                  <a:srgbClr val="0000FF"/>
                </a:solidFill>
              </a:rPr>
              <a:t>significant effect </a:t>
            </a:r>
            <a:r>
              <a:rPr lang="en-US" sz="2800" b="1" dirty="0">
                <a:solidFill>
                  <a:srgbClr val="0000FF"/>
                </a:solidFill>
              </a:rPr>
              <a:t>on memory </a:t>
            </a:r>
            <a:r>
              <a:rPr lang="en-US" sz="2800" b="1" dirty="0" smtClean="0">
                <a:solidFill>
                  <a:srgbClr val="0000FF"/>
                </a:solidFill>
              </a:rPr>
              <a:t>performance, enabling OS improvements.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223755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/>
              <a:t>Memory protection </a:t>
            </a:r>
            <a:r>
              <a:rPr lang="en-US" sz="2800" dirty="0" smtClean="0"/>
              <a:t>is </a:t>
            </a:r>
            <a:r>
              <a:rPr lang="en-US" sz="2800" dirty="0"/>
              <a:t>accomplished by protection </a:t>
            </a:r>
            <a:r>
              <a:rPr lang="en-US" sz="2800" dirty="0" smtClean="0"/>
              <a:t>bits associated </a:t>
            </a:r>
            <a:r>
              <a:rPr lang="en-US" sz="2800" dirty="0"/>
              <a:t>with each </a:t>
            </a:r>
            <a:r>
              <a:rPr lang="en-US" sz="2800" dirty="0" smtClean="0"/>
              <a:t>frame, kept </a:t>
            </a:r>
            <a:r>
              <a:rPr lang="en-US" sz="2800" dirty="0"/>
              <a:t>in the page table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Attempt </a:t>
            </a:r>
            <a:r>
              <a:rPr lang="en-US" sz="2800" dirty="0"/>
              <a:t>to write to a read-only page causes a </a:t>
            </a:r>
            <a:r>
              <a:rPr lang="en-US" sz="2800" dirty="0" smtClean="0"/>
              <a:t>HW </a:t>
            </a:r>
            <a:r>
              <a:rPr lang="en-US" sz="2800" dirty="0"/>
              <a:t>trap to the </a:t>
            </a:r>
            <a:r>
              <a:rPr lang="en-US" sz="2800" dirty="0" smtClean="0"/>
              <a:t>OS (memory-protection </a:t>
            </a:r>
            <a:r>
              <a:rPr lang="en-US" sz="2800" dirty="0"/>
              <a:t>violation).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Additional </a:t>
            </a:r>
            <a:r>
              <a:rPr lang="en-US" sz="2800" b="1" dirty="0">
                <a:solidFill>
                  <a:srgbClr val="0000FF"/>
                </a:solidFill>
              </a:rPr>
              <a:t>valid–invalid</a:t>
            </a:r>
            <a:r>
              <a:rPr lang="en-US" sz="2800" b="1" dirty="0"/>
              <a:t> </a:t>
            </a:r>
            <a:r>
              <a:rPr lang="en-US" sz="2800" dirty="0" smtClean="0"/>
              <a:t>bit </a:t>
            </a:r>
            <a:r>
              <a:rPr lang="en-US" sz="2800" dirty="0"/>
              <a:t>is </a:t>
            </a:r>
            <a:r>
              <a:rPr lang="en-US" sz="2800" dirty="0" smtClean="0"/>
              <a:t>attached </a:t>
            </a:r>
            <a:r>
              <a:rPr lang="en-US" sz="2800" dirty="0"/>
              <a:t>to each entry in the page </a:t>
            </a:r>
            <a:r>
              <a:rPr lang="en-US" sz="2800" dirty="0" smtClean="0"/>
              <a:t>table.</a:t>
            </a:r>
          </a:p>
          <a:p>
            <a:pPr algn="just">
              <a:spcAft>
                <a:spcPts val="2400"/>
              </a:spcAft>
            </a:pPr>
            <a:r>
              <a:rPr lang="en-US" sz="2800" b="1" dirty="0" smtClean="0"/>
              <a:t>Valid</a:t>
            </a:r>
            <a:r>
              <a:rPr lang="en-US" sz="2800" dirty="0" smtClean="0"/>
              <a:t> means the page </a:t>
            </a:r>
            <a:r>
              <a:rPr lang="en-US" sz="2800" dirty="0"/>
              <a:t>is in </a:t>
            </a:r>
            <a:r>
              <a:rPr lang="en-US" sz="2800" dirty="0" smtClean="0"/>
              <a:t>the process’s </a:t>
            </a:r>
            <a:r>
              <a:rPr lang="en-US" sz="2800" dirty="0"/>
              <a:t>logical address space and </a:t>
            </a:r>
            <a:r>
              <a:rPr lang="en-US" sz="2800" dirty="0" smtClean="0"/>
              <a:t>thus legal. </a:t>
            </a:r>
            <a:r>
              <a:rPr lang="en-US" sz="2800" b="1" dirty="0" smtClean="0"/>
              <a:t>Invalid</a:t>
            </a:r>
            <a:r>
              <a:rPr lang="en-US" sz="2800" dirty="0" smtClean="0"/>
              <a:t> it is illegal.</a:t>
            </a:r>
          </a:p>
        </p:txBody>
      </p:sp>
    </p:spTree>
    <p:extLst>
      <p:ext uri="{BB962C8B-B14F-4D97-AF65-F5344CB8AC3E}">
        <p14:creationId xmlns:p14="http://schemas.microsoft.com/office/powerpoint/2010/main" val="40065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999" y="683695"/>
            <a:ext cx="6306235" cy="138499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: 14-bit </a:t>
            </a:r>
            <a:r>
              <a:rPr lang="en-US" sz="2800" dirty="0"/>
              <a:t>address </a:t>
            </a:r>
            <a:r>
              <a:rPr lang="en-US" sz="2800" dirty="0" smtClean="0"/>
              <a:t>space with 2KB page size. Program can use </a:t>
            </a:r>
            <a:r>
              <a:rPr lang="en-US" sz="2800" dirty="0"/>
              <a:t>only addresses 0 to </a:t>
            </a:r>
            <a:r>
              <a:rPr lang="en-US" sz="2800" dirty="0" smtClean="0"/>
              <a:t>10468.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608877"/>
            <a:ext cx="1122087" cy="56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70" y="3068960"/>
            <a:ext cx="4977780" cy="302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41530" y="4071680"/>
            <a:ext cx="7543390" cy="1856254"/>
            <a:chOff x="341530" y="4071680"/>
            <a:chExt cx="7543390" cy="1856254"/>
          </a:xfrm>
        </p:grpSpPr>
        <p:grpSp>
          <p:nvGrpSpPr>
            <p:cNvPr id="4" name="Group 3"/>
            <p:cNvGrpSpPr/>
            <p:nvPr/>
          </p:nvGrpSpPr>
          <p:grpSpPr>
            <a:xfrm>
              <a:off x="341530" y="4071680"/>
              <a:ext cx="2033352" cy="1015663"/>
              <a:chOff x="-4834045" y="4149080"/>
              <a:chExt cx="2033352" cy="101566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-4834045" y="4149080"/>
                <a:ext cx="20333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Problem, solvable by </a:t>
                </a:r>
                <a:r>
                  <a:rPr lang="en-US" sz="2000" b="1" dirty="0" smtClean="0">
                    <a:solidFill>
                      <a:srgbClr val="0000FF"/>
                    </a:solidFill>
                  </a:rPr>
                  <a:t>page-table length register 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" name="Rectangular Callout 2"/>
              <p:cNvSpPr/>
              <p:nvPr/>
            </p:nvSpPr>
            <p:spPr>
              <a:xfrm>
                <a:off x="-4834044" y="4149080"/>
                <a:ext cx="2033351" cy="1015663"/>
              </a:xfrm>
              <a:prstGeom prst="wedgeRectCallout">
                <a:avLst>
                  <a:gd name="adj1" fmla="val 34337"/>
                  <a:gd name="adj2" fmla="val 94557"/>
                </a:avLst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481129" y="5472158"/>
              <a:ext cx="851732" cy="4557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1102" y="4912408"/>
              <a:ext cx="591085" cy="2748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54552" y="4802737"/>
              <a:ext cx="830368" cy="45007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5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Shared Pages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090193"/>
                <a:ext cx="8382000" cy="4662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Paging enables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sharing</a:t>
                </a:r>
                <a:r>
                  <a:rPr lang="en-US" sz="2800" b="1" i="1" dirty="0"/>
                  <a:t> </a:t>
                </a:r>
                <a:r>
                  <a:rPr lang="en-US" sz="2800" dirty="0"/>
                  <a:t>common </a:t>
                </a:r>
                <a:r>
                  <a:rPr lang="en-US" sz="2800" dirty="0" smtClean="0"/>
                  <a:t>code, particularly </a:t>
                </a:r>
                <a:r>
                  <a:rPr lang="en-US" sz="2800" dirty="0"/>
                  <a:t>important </a:t>
                </a:r>
                <a:r>
                  <a:rPr lang="en-US" sz="2800" dirty="0" smtClean="0"/>
                  <a:t>for </a:t>
                </a:r>
                <a:r>
                  <a:rPr lang="en-US" sz="2800" b="1" dirty="0"/>
                  <a:t>time-sharing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environment.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40 </a:t>
                </a:r>
                <a:r>
                  <a:rPr lang="en-US" sz="2800" dirty="0"/>
                  <a:t>users, each </a:t>
                </a:r>
                <a:r>
                  <a:rPr lang="en-US" sz="2800" dirty="0" smtClean="0"/>
                  <a:t>executes </a:t>
                </a:r>
                <a:r>
                  <a:rPr lang="en-US" sz="2800" dirty="0"/>
                  <a:t>a text </a:t>
                </a:r>
                <a:r>
                  <a:rPr lang="en-US" sz="2800" dirty="0" smtClean="0"/>
                  <a:t>editor, consists </a:t>
                </a:r>
                <a:r>
                  <a:rPr lang="en-US" sz="2800" dirty="0"/>
                  <a:t>of 150 KB of code and 50 KB of data </a:t>
                </a:r>
                <a:r>
                  <a:rPr lang="en-US" sz="2800" dirty="0" smtClean="0"/>
                  <a:t>space, implying ~8MB to support </a:t>
                </a:r>
                <a:r>
                  <a:rPr lang="en-US" sz="2800" dirty="0"/>
                  <a:t>the 40 </a:t>
                </a:r>
                <a:r>
                  <a:rPr lang="en-US" sz="2800" dirty="0" smtClean="0"/>
                  <a:t>users.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b="1" dirty="0" smtClean="0"/>
                  <a:t>Pure code </a:t>
                </a:r>
                <a:r>
                  <a:rPr lang="en-US" sz="2800" dirty="0" smtClean="0"/>
                  <a:t>can </a:t>
                </a:r>
                <a:r>
                  <a:rPr lang="en-US" sz="2800" dirty="0"/>
                  <a:t>be </a:t>
                </a:r>
                <a:r>
                  <a:rPr lang="en-US" sz="2800" dirty="0" smtClean="0"/>
                  <a:t>shared. Each </a:t>
                </a:r>
                <a:r>
                  <a:rPr lang="en-US" sz="2800" dirty="0"/>
                  <a:t>process has its own data </a:t>
                </a:r>
                <a:r>
                  <a:rPr lang="en-US" sz="2800" dirty="0" smtClean="0"/>
                  <a:t>page.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Each </a:t>
                </a:r>
                <a:r>
                  <a:rPr lang="en-US" sz="2800" dirty="0"/>
                  <a:t>process has its own copy of registers and data storage </a:t>
                </a:r>
                <a:r>
                  <a:rPr lang="en-US" sz="2800" dirty="0" smtClean="0"/>
                  <a:t>for process execution.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90193"/>
                <a:ext cx="8382000" cy="4662815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76" r="-1455" b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9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57" y="638690"/>
            <a:ext cx="4883513" cy="48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5802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Code sharing in paging.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41730" y="683695"/>
            <a:ext cx="4815535" cy="4140460"/>
            <a:chOff x="2141730" y="683695"/>
            <a:chExt cx="4815535" cy="4140460"/>
          </a:xfrm>
        </p:grpSpPr>
        <p:sp>
          <p:nvSpPr>
            <p:cNvPr id="5" name="Rectangle 4"/>
            <p:cNvSpPr/>
            <p:nvPr/>
          </p:nvSpPr>
          <p:spPr>
            <a:xfrm>
              <a:off x="2141730" y="683695"/>
              <a:ext cx="743053" cy="121513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7185" y="1898831"/>
              <a:ext cx="720080" cy="83259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37185" y="3090857"/>
              <a:ext cx="720080" cy="38314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1861" y="998730"/>
              <a:ext cx="270030" cy="72008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1860" y="3924055"/>
              <a:ext cx="270030" cy="72008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7065" y="2438890"/>
              <a:ext cx="270030" cy="72008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41730" y="3609020"/>
              <a:ext cx="743053" cy="121513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08967" y="2123855"/>
              <a:ext cx="743053" cy="121513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1530" y="2391368"/>
            <a:ext cx="1679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2,150 KB instead of 8,000 KB</a:t>
            </a:r>
          </a:p>
        </p:txBody>
      </p:sp>
    </p:spTree>
    <p:extLst>
      <p:ext uri="{BB962C8B-B14F-4D97-AF65-F5344CB8AC3E}">
        <p14:creationId xmlns:p14="http://schemas.microsoft.com/office/powerpoint/2010/main" val="40265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Binding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is a mapping from one address space to another.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program residing on a disk as binary file is </a:t>
            </a:r>
            <a:r>
              <a:rPr lang="en-US" sz="2800" dirty="0" smtClean="0"/>
              <a:t>executed by bringing it into memory </a:t>
            </a:r>
            <a:r>
              <a:rPr lang="en-US" sz="2800" dirty="0"/>
              <a:t>and </a:t>
            </a:r>
            <a:r>
              <a:rPr lang="en-US" sz="2800" dirty="0" smtClean="0"/>
              <a:t>placing it </a:t>
            </a:r>
            <a:r>
              <a:rPr lang="en-US" sz="2800" dirty="0"/>
              <a:t>within a 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process may </a:t>
            </a:r>
            <a:r>
              <a:rPr lang="en-US" sz="2800" dirty="0" smtClean="0"/>
              <a:t>move between </a:t>
            </a:r>
            <a:r>
              <a:rPr lang="en-US" sz="2800" dirty="0"/>
              <a:t>disk and memory during its </a:t>
            </a:r>
            <a:r>
              <a:rPr lang="en-US" sz="2800" dirty="0" smtClean="0"/>
              <a:t>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Most OSs allow </a:t>
            </a:r>
            <a:r>
              <a:rPr lang="en-US" sz="2800" dirty="0"/>
              <a:t>user process to reside in any part of the </a:t>
            </a:r>
            <a:r>
              <a:rPr lang="en-US" sz="2800" dirty="0" smtClean="0"/>
              <a:t>physical memory (but not VM).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User </a:t>
            </a:r>
            <a:r>
              <a:rPr lang="en-US" sz="2800" dirty="0"/>
              <a:t>program goes through several </a:t>
            </a:r>
            <a:r>
              <a:rPr lang="en-US" sz="2800" dirty="0" smtClean="0"/>
              <a:t>steps before executed.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Address Binding</a:t>
            </a:r>
          </a:p>
        </p:txBody>
      </p:sp>
    </p:spTree>
    <p:extLst>
      <p:ext uri="{BB962C8B-B14F-4D97-AF65-F5344CB8AC3E}">
        <p14:creationId xmlns:p14="http://schemas.microsoft.com/office/powerpoint/2010/main" val="28328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800976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Heavily </a:t>
            </a:r>
            <a:r>
              <a:rPr lang="en-US" sz="2800" dirty="0"/>
              <a:t>used programs can </a:t>
            </a:r>
            <a:r>
              <a:rPr lang="en-US" sz="2800" dirty="0" smtClean="0"/>
              <a:t>be shared: compilers</a:t>
            </a:r>
            <a:r>
              <a:rPr lang="en-US" sz="2800" dirty="0"/>
              <a:t>, </a:t>
            </a:r>
            <a:r>
              <a:rPr lang="en-US" sz="2800" dirty="0" smtClean="0"/>
              <a:t>window systems</a:t>
            </a:r>
            <a:r>
              <a:rPr lang="en-US" sz="2800" dirty="0"/>
              <a:t>, run-time libraries, database </a:t>
            </a:r>
            <a:r>
              <a:rPr lang="en-US" sz="2800" dirty="0" smtClean="0"/>
              <a:t>systems. 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code </a:t>
            </a:r>
            <a:r>
              <a:rPr lang="en-US" sz="2800" dirty="0"/>
              <a:t>must be </a:t>
            </a:r>
            <a:r>
              <a:rPr lang="en-US" sz="2800" b="1" dirty="0">
                <a:solidFill>
                  <a:srgbClr val="0000FF"/>
                </a:solidFill>
              </a:rPr>
              <a:t>reentrant</a:t>
            </a:r>
            <a:r>
              <a:rPr lang="en-US" sz="2800" dirty="0"/>
              <a:t>. </a:t>
            </a:r>
            <a:r>
              <a:rPr lang="en-US" sz="2800" b="1" dirty="0" smtClean="0"/>
              <a:t>Read-only</a:t>
            </a:r>
            <a:r>
              <a:rPr lang="en-US" sz="2800" dirty="0" smtClean="0"/>
              <a:t> should </a:t>
            </a:r>
            <a:r>
              <a:rPr lang="en-US" sz="2800" dirty="0"/>
              <a:t>not </a:t>
            </a:r>
            <a:r>
              <a:rPr lang="en-US" sz="2800" dirty="0" smtClean="0"/>
              <a:t>be left </a:t>
            </a:r>
            <a:r>
              <a:rPr lang="en-US" sz="2800" dirty="0"/>
              <a:t>to the correctness of </a:t>
            </a:r>
            <a:r>
              <a:rPr lang="en-US" sz="2800" dirty="0" smtClean="0"/>
              <a:t>code, OS </a:t>
            </a:r>
            <a:r>
              <a:rPr lang="en-US" sz="2800" dirty="0"/>
              <a:t>should enforce </a:t>
            </a:r>
            <a:r>
              <a:rPr lang="en-US" sz="2800" dirty="0" smtClean="0"/>
              <a:t>it.</a:t>
            </a:r>
            <a:endParaRPr lang="en-US" sz="2800" dirty="0"/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Sharing memory </a:t>
            </a:r>
            <a:r>
              <a:rPr lang="en-US" sz="2800" dirty="0"/>
              <a:t>among processes </a:t>
            </a:r>
            <a:r>
              <a:rPr lang="en-US" sz="2800" dirty="0" smtClean="0"/>
              <a:t>is </a:t>
            </a:r>
            <a:r>
              <a:rPr lang="en-US" sz="2800" dirty="0"/>
              <a:t>similar to </a:t>
            </a:r>
            <a:r>
              <a:rPr lang="en-US" sz="2800" dirty="0" smtClean="0"/>
              <a:t>sharing the </a:t>
            </a:r>
            <a:r>
              <a:rPr lang="en-US" sz="2800" dirty="0"/>
              <a:t>address space of a task by </a:t>
            </a:r>
            <a:r>
              <a:rPr lang="en-US" sz="2800" dirty="0" smtClean="0"/>
              <a:t>threads.</a:t>
            </a:r>
          </a:p>
        </p:txBody>
      </p:sp>
    </p:spTree>
    <p:extLst>
      <p:ext uri="{BB962C8B-B14F-4D97-AF65-F5344CB8AC3E}">
        <p14:creationId xmlns:p14="http://schemas.microsoft.com/office/powerpoint/2010/main" val="20146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Hierarchical Paging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223755"/>
                <a:ext cx="8382000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Modern </a:t>
                </a:r>
                <a:r>
                  <a:rPr lang="en-US" sz="2800" dirty="0"/>
                  <a:t>computer </a:t>
                </a:r>
                <a:r>
                  <a:rPr lang="en-US" sz="2800" dirty="0" smtClean="0"/>
                  <a:t>support logical </a:t>
                </a:r>
                <a:r>
                  <a:rPr lang="en-US" sz="2800" dirty="0"/>
                  <a:t>address </a:t>
                </a:r>
                <a:r>
                  <a:rPr lang="en-US" sz="2800" dirty="0" smtClean="0"/>
                  <a:t>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2800" dirty="0" smtClean="0"/>
                  <a:t>, making page </a:t>
                </a:r>
                <a:r>
                  <a:rPr lang="en-US" sz="2800" dirty="0"/>
                  <a:t>table </a:t>
                </a:r>
                <a:r>
                  <a:rPr lang="en-US" sz="2800" dirty="0" smtClean="0"/>
                  <a:t>excessively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large.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In 32-bit address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KB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  <a:r>
                  <a:rPr lang="en-US" sz="2800" dirty="0" smtClean="0"/>
                  <a:t> page size, page </a:t>
                </a:r>
                <a:r>
                  <a:rPr lang="en-US" sz="2800" dirty="0"/>
                  <a:t>table may </a:t>
                </a:r>
                <a:r>
                  <a:rPr lang="en-US" sz="2800" dirty="0" smtClean="0"/>
                  <a:t>have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sz="2800" dirty="0" smtClean="0"/>
                  <a:t> entries, 4byte each, yielding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MB</m:t>
                    </m:r>
                  </m:oMath>
                </a14:m>
                <a:r>
                  <a:rPr lang="en-US" sz="2800" dirty="0" smtClean="0"/>
                  <a:t> physical space </a:t>
                </a:r>
                <a:r>
                  <a:rPr lang="en-US" sz="2800" dirty="0"/>
                  <a:t>for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page </a:t>
                </a:r>
                <a:r>
                  <a:rPr lang="en-US" sz="2800" dirty="0" smtClean="0"/>
                  <a:t>table.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We do not </a:t>
                </a:r>
                <a:r>
                  <a:rPr lang="en-US" sz="2800" dirty="0"/>
                  <a:t>want to allocate the page table </a:t>
                </a:r>
                <a:r>
                  <a:rPr lang="en-US" sz="2800" b="1" dirty="0"/>
                  <a:t>contiguously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in main memory.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solution is </a:t>
                </a:r>
                <a:r>
                  <a:rPr lang="en-US" sz="2800" dirty="0"/>
                  <a:t>to use a two-level paging algorithm, in which the page </a:t>
                </a:r>
                <a:r>
                  <a:rPr lang="en-US" sz="2800" dirty="0" smtClean="0"/>
                  <a:t>table itself </a:t>
                </a:r>
                <a:r>
                  <a:rPr lang="en-US" sz="2800" dirty="0"/>
                  <a:t>is also </a:t>
                </a:r>
                <a:r>
                  <a:rPr lang="en-US" sz="2800" dirty="0" smtClean="0"/>
                  <a:t>paged.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23755"/>
                <a:ext cx="83820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38" r="-145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7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683695"/>
                <a:ext cx="838200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32-bit </a:t>
                </a:r>
                <a:r>
                  <a:rPr lang="en-US" sz="2800" dirty="0" smtClean="0"/>
                  <a:t>logical </a:t>
                </a:r>
                <a:r>
                  <a:rPr lang="en-US" sz="2800" dirty="0"/>
                  <a:t>address </a:t>
                </a:r>
                <a:r>
                  <a:rPr lang="en-US" sz="2800" dirty="0" smtClean="0"/>
                  <a:t>and 4KB </a:t>
                </a:r>
                <a:r>
                  <a:rPr lang="en-US" sz="2800" dirty="0"/>
                  <a:t>page </a:t>
                </a:r>
                <a:r>
                  <a:rPr lang="en-US" sz="2800" dirty="0" smtClean="0"/>
                  <a:t>size. Logical </a:t>
                </a:r>
                <a:r>
                  <a:rPr lang="en-US" sz="2800" dirty="0"/>
                  <a:t>address </a:t>
                </a:r>
                <a:r>
                  <a:rPr lang="en-US" sz="2800" dirty="0" smtClean="0"/>
                  <a:t>is divided </a:t>
                </a:r>
                <a:r>
                  <a:rPr lang="en-US" sz="2800" dirty="0"/>
                  <a:t>into </a:t>
                </a:r>
                <a:r>
                  <a:rPr lang="en-US" sz="2800" dirty="0" smtClean="0"/>
                  <a:t>20-bit page # and 12-bit </a:t>
                </a:r>
                <a:r>
                  <a:rPr lang="en-US" sz="2800" dirty="0"/>
                  <a:t>page </a:t>
                </a:r>
                <a:r>
                  <a:rPr lang="en-US" sz="2800" dirty="0" smtClean="0"/>
                  <a:t>offset.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page number is further </a:t>
                </a:r>
                <a:r>
                  <a:rPr lang="en-US" sz="2800" dirty="0" smtClean="0"/>
                  <a:t>divided into 10-bit </a:t>
                </a:r>
                <a:r>
                  <a:rPr lang="en-US" sz="2800" b="1" dirty="0" smtClean="0"/>
                  <a:t>page number </a:t>
                </a:r>
                <a:r>
                  <a:rPr lang="en-US" sz="2800" dirty="0" smtClean="0"/>
                  <a:t>and 10-bit </a:t>
                </a:r>
                <a:r>
                  <a:rPr lang="en-US" sz="2800" b="1" dirty="0"/>
                  <a:t>page </a:t>
                </a:r>
                <a:r>
                  <a:rPr lang="en-US" sz="2800" b="1" dirty="0" smtClean="0"/>
                  <a:t>offset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3695"/>
                <a:ext cx="8382000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27" t="-2284" r="-1455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50" y="3292540"/>
            <a:ext cx="5429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6585" y="4824154"/>
            <a:ext cx="2340260" cy="830997"/>
            <a:chOff x="836585" y="4824154"/>
            <a:chExt cx="2340260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870431" y="4824154"/>
              <a:ext cx="2272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index into the outer page table</a:t>
              </a:r>
              <a:endParaRPr lang="en-US" sz="2400" b="1" dirty="0"/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836585" y="4833992"/>
              <a:ext cx="2340260" cy="821159"/>
            </a:xfrm>
            <a:prstGeom prst="wedgeRectCallout">
              <a:avLst>
                <a:gd name="adj1" fmla="val 12815"/>
                <a:gd name="adj2" fmla="val -143335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1880" y="4871677"/>
            <a:ext cx="2790310" cy="1200329"/>
            <a:chOff x="836585" y="4824154"/>
            <a:chExt cx="2790310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870431" y="4824154"/>
              <a:ext cx="2756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displacement within </a:t>
              </a:r>
              <a:r>
                <a:rPr lang="en-US" sz="2400" dirty="0"/>
                <a:t>the page of the inner page table</a:t>
              </a:r>
              <a:endParaRPr lang="en-US" sz="2400" b="1" dirty="0"/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836585" y="4833992"/>
              <a:ext cx="2790310" cy="1190491"/>
            </a:xfrm>
            <a:prstGeom prst="wedgeRectCallout">
              <a:avLst>
                <a:gd name="adj1" fmla="val -9535"/>
                <a:gd name="adj2" fmla="val -116943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08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" y="998730"/>
            <a:ext cx="8136543" cy="3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Address translation for a two-level 32-bit </a:t>
            </a:r>
            <a:r>
              <a:rPr lang="en-US" sz="2800" b="1" dirty="0" smtClean="0"/>
              <a:t>paging.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61610" y="3338990"/>
            <a:ext cx="2340260" cy="1540607"/>
            <a:chOff x="1061610" y="3338990"/>
            <a:chExt cx="2340260" cy="1540607"/>
          </a:xfrm>
        </p:grpSpPr>
        <p:grpSp>
          <p:nvGrpSpPr>
            <p:cNvPr id="10" name="Group 9"/>
            <p:cNvGrpSpPr/>
            <p:nvPr/>
          </p:nvGrpSpPr>
          <p:grpSpPr>
            <a:xfrm>
              <a:off x="2072288" y="4472498"/>
              <a:ext cx="1329582" cy="407099"/>
              <a:chOff x="763499" y="4806650"/>
              <a:chExt cx="1329582" cy="407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3499" y="4806650"/>
                    <a:ext cx="1329582" cy="407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oMath>
                    </a14:m>
                    <a:r>
                      <a:rPr lang="en-US" sz="2000" b="1" dirty="0" smtClean="0"/>
                      <a:t>entries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499" y="4806650"/>
                    <a:ext cx="1329582" cy="40709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545" r="-3211" b="-287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ular Callout 11"/>
              <p:cNvSpPr/>
              <p:nvPr/>
            </p:nvSpPr>
            <p:spPr>
              <a:xfrm>
                <a:off x="763499" y="4824823"/>
                <a:ext cx="1329582" cy="357379"/>
              </a:xfrm>
              <a:prstGeom prst="wedgeRectCallout">
                <a:avLst>
                  <a:gd name="adj1" fmla="val 40688"/>
                  <a:gd name="adj2" fmla="val -25952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061610" y="3338990"/>
              <a:ext cx="1412349" cy="707886"/>
              <a:chOff x="836585" y="4833992"/>
              <a:chExt cx="1412349" cy="70788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53508" y="4833992"/>
                <a:ext cx="139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32-bit base</a:t>
                </a:r>
              </a:p>
              <a:p>
                <a:r>
                  <a:rPr lang="en-US" sz="2000" b="1" dirty="0" smtClean="0"/>
                  <a:t>address</a:t>
                </a:r>
                <a:endParaRPr lang="en-US" sz="2000" b="1" dirty="0"/>
              </a:p>
            </p:txBody>
          </p:sp>
          <p:sp>
            <p:nvSpPr>
              <p:cNvPr id="24" name="Rectangular Callout 23"/>
              <p:cNvSpPr/>
              <p:nvPr/>
            </p:nvSpPr>
            <p:spPr>
              <a:xfrm>
                <a:off x="836585" y="4833993"/>
                <a:ext cx="1412349" cy="669304"/>
              </a:xfrm>
              <a:prstGeom prst="wedgeRectCallout">
                <a:avLst>
                  <a:gd name="adj1" fmla="val 109169"/>
                  <a:gd name="adj2" fmla="val -163496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121949" y="1482650"/>
            <a:ext cx="2115236" cy="3672178"/>
            <a:chOff x="4121949" y="1482650"/>
            <a:chExt cx="2115236" cy="3672178"/>
          </a:xfrm>
        </p:grpSpPr>
        <p:grpSp>
          <p:nvGrpSpPr>
            <p:cNvPr id="25" name="Group 24"/>
            <p:cNvGrpSpPr/>
            <p:nvPr/>
          </p:nvGrpSpPr>
          <p:grpSpPr>
            <a:xfrm>
              <a:off x="4842030" y="1482650"/>
              <a:ext cx="1395155" cy="707886"/>
              <a:chOff x="836585" y="4833992"/>
              <a:chExt cx="1395155" cy="70788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53508" y="4833992"/>
                <a:ext cx="13782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32-bit base</a:t>
                </a:r>
              </a:p>
              <a:p>
                <a:r>
                  <a:rPr lang="en-US" sz="2000" b="1" dirty="0" smtClean="0"/>
                  <a:t>address</a:t>
                </a:r>
                <a:endParaRPr lang="en-US" sz="2000" b="1" dirty="0"/>
              </a:p>
            </p:txBody>
          </p:sp>
          <p:sp>
            <p:nvSpPr>
              <p:cNvPr id="27" name="Rectangular Callout 26"/>
              <p:cNvSpPr/>
              <p:nvPr/>
            </p:nvSpPr>
            <p:spPr>
              <a:xfrm>
                <a:off x="836585" y="4833993"/>
                <a:ext cx="1395155" cy="669304"/>
              </a:xfrm>
              <a:prstGeom prst="wedgeRectCallout">
                <a:avLst>
                  <a:gd name="adj1" fmla="val 6152"/>
                  <a:gd name="adj2" fmla="val 207159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121949" y="4747729"/>
              <a:ext cx="1305145" cy="407099"/>
              <a:chOff x="779474" y="4806650"/>
              <a:chExt cx="1305145" cy="407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79474" y="4806650"/>
                    <a:ext cx="1305145" cy="407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oMath>
                    </a14:m>
                    <a:r>
                      <a:rPr lang="en-US" sz="2000" b="1" dirty="0" smtClean="0"/>
                      <a:t>entries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474" y="4806650"/>
                    <a:ext cx="1305145" cy="40709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4478" r="-5140" b="-26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ular Callout 29"/>
              <p:cNvSpPr/>
              <p:nvPr/>
            </p:nvSpPr>
            <p:spPr>
              <a:xfrm>
                <a:off x="779474" y="4824823"/>
                <a:ext cx="1305145" cy="357379"/>
              </a:xfrm>
              <a:prstGeom prst="wedgeRectCallout">
                <a:avLst>
                  <a:gd name="adj1" fmla="val 55123"/>
                  <a:gd name="adj2" fmla="val -16043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832140" y="1640994"/>
            <a:ext cx="2835315" cy="3813231"/>
            <a:chOff x="5832140" y="1640994"/>
            <a:chExt cx="2835315" cy="3813231"/>
          </a:xfrm>
        </p:grpSpPr>
        <p:grpSp>
          <p:nvGrpSpPr>
            <p:cNvPr id="16" name="Group 15"/>
            <p:cNvGrpSpPr/>
            <p:nvPr/>
          </p:nvGrpSpPr>
          <p:grpSpPr>
            <a:xfrm>
              <a:off x="6822250" y="5047125"/>
              <a:ext cx="1710191" cy="407100"/>
              <a:chOff x="157866" y="4806650"/>
              <a:chExt cx="1710191" cy="4071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7867" y="4806650"/>
                    <a:ext cx="1710190" cy="407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000" b="1" dirty="0" smtClean="0"/>
                      <a:t>frame size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867" y="4806650"/>
                    <a:ext cx="1710190" cy="40709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4478" r="-2847" b="-26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ular Callout 17"/>
              <p:cNvSpPr/>
              <p:nvPr/>
            </p:nvSpPr>
            <p:spPr>
              <a:xfrm>
                <a:off x="157866" y="4806652"/>
                <a:ext cx="1710191" cy="407098"/>
              </a:xfrm>
              <a:prstGeom prst="wedgeRectCallout">
                <a:avLst>
                  <a:gd name="adj1" fmla="val 25359"/>
                  <a:gd name="adj2" fmla="val -21511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32140" y="4424045"/>
              <a:ext cx="1620180" cy="400110"/>
              <a:chOff x="157866" y="4806650"/>
              <a:chExt cx="1620180" cy="40011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7866" y="4806650"/>
                <a:ext cx="1620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displacement</a:t>
                </a:r>
                <a:endParaRPr lang="en-US" sz="2000" b="1" dirty="0"/>
              </a:p>
            </p:txBody>
          </p:sp>
          <p:sp>
            <p:nvSpPr>
              <p:cNvPr id="21" name="Rectangular Callout 20"/>
              <p:cNvSpPr/>
              <p:nvPr/>
            </p:nvSpPr>
            <p:spPr>
              <a:xfrm>
                <a:off x="157866" y="4806650"/>
                <a:ext cx="1620180" cy="400110"/>
              </a:xfrm>
              <a:prstGeom prst="wedgeRectCallout">
                <a:avLst>
                  <a:gd name="adj1" fmla="val 31815"/>
                  <a:gd name="adj2" fmla="val -25914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317305" y="1640994"/>
              <a:ext cx="1350150" cy="707886"/>
              <a:chOff x="157866" y="4806650"/>
              <a:chExt cx="1350150" cy="70788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57866" y="4806650"/>
                <a:ext cx="13501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Instruction or data</a:t>
                </a:r>
                <a:endParaRPr lang="en-US" sz="2000" b="1" dirty="0"/>
              </a:p>
            </p:txBody>
          </p:sp>
          <p:sp>
            <p:nvSpPr>
              <p:cNvPr id="35" name="Rectangular Callout 34"/>
              <p:cNvSpPr/>
              <p:nvPr/>
            </p:nvSpPr>
            <p:spPr>
              <a:xfrm>
                <a:off x="157866" y="4869829"/>
                <a:ext cx="1305145" cy="620795"/>
              </a:xfrm>
              <a:prstGeom prst="wedgeRectCallout">
                <a:avLst>
                  <a:gd name="adj1" fmla="val 321"/>
                  <a:gd name="adj2" fmla="val 293714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180784" y="459826"/>
            <a:ext cx="3410451" cy="1133302"/>
            <a:chOff x="1180784" y="459826"/>
            <a:chExt cx="3410451" cy="1133302"/>
          </a:xfrm>
        </p:grpSpPr>
        <p:grpSp>
          <p:nvGrpSpPr>
            <p:cNvPr id="7" name="Group 6"/>
            <p:cNvGrpSpPr/>
            <p:nvPr/>
          </p:nvGrpSpPr>
          <p:grpSpPr>
            <a:xfrm>
              <a:off x="1180784" y="459826"/>
              <a:ext cx="1783007" cy="400111"/>
              <a:chOff x="836585" y="4833992"/>
              <a:chExt cx="1783007" cy="40011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53508" y="4833992"/>
                <a:ext cx="1766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CPU generated</a:t>
                </a:r>
                <a:endParaRPr lang="en-US" sz="2000" b="1" dirty="0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836585" y="4833993"/>
                <a:ext cx="1783007" cy="400110"/>
              </a:xfrm>
              <a:prstGeom prst="wedgeRectCallout">
                <a:avLst>
                  <a:gd name="adj1" fmla="val -21148"/>
                  <a:gd name="adj2" fmla="val 104821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16061" y="885242"/>
              <a:ext cx="1575174" cy="707886"/>
              <a:chOff x="836586" y="4833992"/>
              <a:chExt cx="1575174" cy="70788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853508" y="4833992"/>
                <a:ext cx="1558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per-process base register</a:t>
                </a:r>
                <a:endParaRPr lang="en-US" sz="2000" b="1" dirty="0"/>
              </a:p>
            </p:txBody>
          </p:sp>
          <p:sp>
            <p:nvSpPr>
              <p:cNvPr id="39" name="Rectangular Callout 38"/>
              <p:cNvSpPr/>
              <p:nvPr/>
            </p:nvSpPr>
            <p:spPr>
              <a:xfrm>
                <a:off x="836586" y="4833992"/>
                <a:ext cx="1575174" cy="707885"/>
              </a:xfrm>
              <a:prstGeom prst="wedgeRectCallout">
                <a:avLst>
                  <a:gd name="adj1" fmla="val -21148"/>
                  <a:gd name="adj2" fmla="val 104821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0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77" y="593685"/>
            <a:ext cx="4671883" cy="48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869" y="5677891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Two-level page-table (</a:t>
            </a:r>
            <a:r>
              <a:rPr lang="en-US" sz="2800" b="1" dirty="0" smtClean="0">
                <a:solidFill>
                  <a:srgbClr val="0000FF"/>
                </a:solidFill>
              </a:rPr>
              <a:t>forward-mapped </a:t>
            </a:r>
            <a:r>
              <a:rPr lang="en-US" sz="2800" b="1" dirty="0">
                <a:solidFill>
                  <a:srgbClr val="0000FF"/>
                </a:solidFill>
              </a:rPr>
              <a:t>page </a:t>
            </a:r>
            <a:r>
              <a:rPr lang="en-US" sz="2800" b="1" dirty="0" smtClean="0">
                <a:solidFill>
                  <a:srgbClr val="0000FF"/>
                </a:solidFill>
              </a:rPr>
              <a:t>table</a:t>
            </a:r>
            <a:r>
              <a:rPr lang="en-US" sz="2800" b="1" dirty="0" smtClean="0"/>
              <a:t>).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398909" y="707793"/>
            <a:ext cx="1665185" cy="830997"/>
            <a:chOff x="836585" y="4824154"/>
            <a:chExt cx="1665185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70430" y="4824154"/>
                  <a:ext cx="16313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sz="24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𝟑𝟐</m:t>
                      </m:r>
                    </m:oMath>
                  </a14:m>
                  <a:r>
                    <a:rPr lang="en-US" sz="2400" b="1" dirty="0" smtClean="0"/>
                    <a:t>-bit entries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430" y="4824154"/>
                  <a:ext cx="1631340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97" t="-5882" r="-2239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ular Callout 8"/>
            <p:cNvSpPr/>
            <p:nvPr/>
          </p:nvSpPr>
          <p:spPr>
            <a:xfrm>
              <a:off x="836585" y="4864737"/>
              <a:ext cx="1665185" cy="745409"/>
            </a:xfrm>
            <a:prstGeom prst="wedgeRectCallout">
              <a:avLst>
                <a:gd name="adj1" fmla="val 32210"/>
                <a:gd name="adj2" fmla="val 99042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575" y="4362490"/>
            <a:ext cx="3645405" cy="1244185"/>
            <a:chOff x="746575" y="4362490"/>
            <a:chExt cx="3645405" cy="1244185"/>
          </a:xfrm>
        </p:grpSpPr>
        <p:grpSp>
          <p:nvGrpSpPr>
            <p:cNvPr id="10" name="Group 9"/>
            <p:cNvGrpSpPr/>
            <p:nvPr/>
          </p:nvGrpSpPr>
          <p:grpSpPr>
            <a:xfrm>
              <a:off x="746575" y="5145010"/>
              <a:ext cx="3645405" cy="461665"/>
              <a:chOff x="183774" y="4824154"/>
              <a:chExt cx="3645405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83774" y="4824154"/>
                    <a:ext cx="36454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</m:oMath>
                    </a14:m>
                    <a:r>
                      <a:rPr lang="en-US" sz="2400" b="1" dirty="0"/>
                      <a:t> </a:t>
                    </a:r>
                    <a:r>
                      <a:rPr lang="en-US" sz="2400" b="1" dirty="0" smtClean="0"/>
                      <a:t>pages in main memory</a:t>
                    </a:r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774" y="4824154"/>
                    <a:ext cx="364540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34" t="-10526" r="-1003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ular Callout 11"/>
              <p:cNvSpPr/>
              <p:nvPr/>
            </p:nvSpPr>
            <p:spPr>
              <a:xfrm>
                <a:off x="217620" y="4833992"/>
                <a:ext cx="3544289" cy="451827"/>
              </a:xfrm>
              <a:prstGeom prst="wedgeRectCallout">
                <a:avLst>
                  <a:gd name="adj1" fmla="val 45506"/>
                  <a:gd name="adj2" fmla="val -155100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1580" y="4362490"/>
              <a:ext cx="2835315" cy="461665"/>
              <a:chOff x="302344" y="4824154"/>
              <a:chExt cx="2835315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02344" y="4824154"/>
                    <a:ext cx="28353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</m:oMath>
                    </a14:m>
                    <a:r>
                      <a:rPr lang="en-US" sz="2400" b="1" dirty="0" smtClean="0"/>
                      <a:t> entries per page</a:t>
                    </a:r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344" y="4824154"/>
                    <a:ext cx="283531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45" t="-10667" r="-430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ctangular Callout 14"/>
              <p:cNvSpPr/>
              <p:nvPr/>
            </p:nvSpPr>
            <p:spPr>
              <a:xfrm>
                <a:off x="302345" y="4833992"/>
                <a:ext cx="2835314" cy="451827"/>
              </a:xfrm>
              <a:prstGeom prst="wedgeRectCallout">
                <a:avLst>
                  <a:gd name="adj1" fmla="val 77099"/>
                  <a:gd name="adj2" fmla="val -376306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092280" y="2794866"/>
            <a:ext cx="1440162" cy="1214243"/>
            <a:chOff x="183774" y="4824154"/>
            <a:chExt cx="1440162" cy="1214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3774" y="4824154"/>
                  <a:ext cx="1440162" cy="12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</m:oMath>
                  </a14:m>
                  <a:r>
                    <a:rPr lang="en-US" sz="2400" b="1" dirty="0"/>
                    <a:t> </a:t>
                  </a:r>
                  <a:r>
                    <a:rPr lang="en-US" sz="2400" b="1" dirty="0" smtClean="0"/>
                    <a:t>words </a:t>
                  </a:r>
                  <a:r>
                    <a:rPr lang="en-US" sz="2400" b="1" dirty="0"/>
                    <a:t>in </a:t>
                  </a:r>
                  <a:r>
                    <a:rPr lang="en-US" sz="2400" b="1" dirty="0" smtClean="0"/>
                    <a:t>main memory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74" y="4824154"/>
                  <a:ext cx="1440162" cy="12142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329" t="-3000" r="-590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ular Callout 17"/>
            <p:cNvSpPr/>
            <p:nvPr/>
          </p:nvSpPr>
          <p:spPr>
            <a:xfrm>
              <a:off x="217621" y="4833992"/>
              <a:ext cx="1406314" cy="1204405"/>
            </a:xfrm>
            <a:prstGeom prst="wedgeRectCallout">
              <a:avLst>
                <a:gd name="adj1" fmla="val -70171"/>
                <a:gd name="adj2" fmla="val -120930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16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44" y="548115"/>
            <a:ext cx="3193991" cy="576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1000" y="638690"/>
            <a:ext cx="6216225" cy="954107"/>
            <a:chOff x="381000" y="638690"/>
            <a:chExt cx="6216225" cy="954107"/>
          </a:xfrm>
        </p:grpSpPr>
        <p:sp>
          <p:nvSpPr>
            <p:cNvPr id="9" name="Rectangle 8"/>
            <p:cNvSpPr/>
            <p:nvPr/>
          </p:nvSpPr>
          <p:spPr>
            <a:xfrm>
              <a:off x="381000" y="638690"/>
              <a:ext cx="36959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n-US" sz="2800" dirty="0"/>
                <a:t>Addresses in the source program are symbolic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cxnSp>
          <p:nvCxnSpPr>
            <p:cNvPr id="12" name="Straight Arrow Connector 11"/>
            <p:cNvCxnSpPr>
              <a:stCxn id="9" idx="3"/>
            </p:cNvCxnSpPr>
            <p:nvPr/>
          </p:nvCxnSpPr>
          <p:spPr>
            <a:xfrm flipV="1">
              <a:off x="4076945" y="953726"/>
              <a:ext cx="2520280" cy="16201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5681" y="1763815"/>
            <a:ext cx="6221544" cy="1815882"/>
            <a:chOff x="375681" y="1763815"/>
            <a:chExt cx="6221544" cy="1815882"/>
          </a:xfrm>
        </p:grpSpPr>
        <p:sp>
          <p:nvSpPr>
            <p:cNvPr id="8" name="Rectangle 7"/>
            <p:cNvSpPr/>
            <p:nvPr/>
          </p:nvSpPr>
          <p:spPr>
            <a:xfrm>
              <a:off x="375681" y="1763815"/>
              <a:ext cx="433133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</a:rPr>
                <a:t>Compiler</a:t>
              </a:r>
              <a:r>
                <a:rPr lang="en-US" sz="2800" dirty="0" smtClean="0">
                  <a:solidFill>
                    <a:srgbClr val="0000FF"/>
                  </a:solidFill>
                </a:rPr>
                <a:t> </a:t>
              </a:r>
              <a:r>
                <a:rPr lang="en-US" sz="2800" b="1" dirty="0" smtClean="0"/>
                <a:t>binds </a:t>
              </a:r>
              <a:r>
                <a:rPr lang="en-US" sz="2800" dirty="0" smtClean="0"/>
                <a:t>symbolic </a:t>
              </a:r>
              <a:r>
                <a:rPr lang="en-US" sz="2800" dirty="0"/>
                <a:t>addresses to </a:t>
              </a:r>
              <a:r>
                <a:rPr lang="en-US" sz="2800" b="1" dirty="0"/>
                <a:t>relocatable</a:t>
              </a:r>
              <a:r>
                <a:rPr lang="en-US" sz="2800" dirty="0"/>
                <a:t> addresses </a:t>
              </a:r>
              <a:r>
                <a:rPr lang="en-US" sz="2800" dirty="0" smtClean="0"/>
                <a:t>(e.g. “14 </a:t>
              </a:r>
              <a:r>
                <a:rPr lang="en-US" sz="2800" dirty="0"/>
                <a:t>bytes from </a:t>
              </a:r>
              <a:r>
                <a:rPr lang="en-US" sz="2800" dirty="0" smtClean="0"/>
                <a:t>beginning of module”).</a:t>
              </a:r>
            </a:p>
          </p:txBody>
        </p:sp>
        <p:cxnSp>
          <p:nvCxnSpPr>
            <p:cNvPr id="15" name="Straight Arrow Connector 14"/>
            <p:cNvCxnSpPr>
              <a:stCxn id="8" idx="3"/>
            </p:cNvCxnSpPr>
            <p:nvPr/>
          </p:nvCxnSpPr>
          <p:spPr>
            <a:xfrm flipV="1">
              <a:off x="4707015" y="1763817"/>
              <a:ext cx="1890210" cy="90793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75679" y="3979220"/>
            <a:ext cx="6316877" cy="1384995"/>
            <a:chOff x="375679" y="3979220"/>
            <a:chExt cx="6316877" cy="1384995"/>
          </a:xfrm>
        </p:grpSpPr>
        <p:sp>
          <p:nvSpPr>
            <p:cNvPr id="10" name="Rectangle 9"/>
            <p:cNvSpPr/>
            <p:nvPr/>
          </p:nvSpPr>
          <p:spPr>
            <a:xfrm>
              <a:off x="375679" y="3979220"/>
              <a:ext cx="459604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</a:rPr>
                <a:t>Linkage</a:t>
              </a:r>
              <a:r>
                <a:rPr lang="en-US" sz="2800" dirty="0" smtClean="0"/>
                <a:t> </a:t>
              </a:r>
              <a:r>
                <a:rPr lang="en-US" sz="2800" dirty="0"/>
                <a:t>editor or </a:t>
              </a:r>
              <a:r>
                <a:rPr lang="en-US" sz="2800" b="1" dirty="0">
                  <a:solidFill>
                    <a:srgbClr val="0000FF"/>
                  </a:solidFill>
                </a:rPr>
                <a:t>loader</a:t>
              </a:r>
              <a:r>
                <a:rPr lang="en-US" sz="2800" dirty="0">
                  <a:solidFill>
                    <a:srgbClr val="0000FF"/>
                  </a:solidFill>
                </a:rPr>
                <a:t> </a:t>
              </a:r>
              <a:r>
                <a:rPr lang="en-US" sz="2800" dirty="0"/>
                <a:t>binds the </a:t>
              </a:r>
              <a:r>
                <a:rPr lang="en-US" sz="2800" b="1" dirty="0"/>
                <a:t>relocatable</a:t>
              </a:r>
              <a:r>
                <a:rPr lang="en-US" sz="2800" dirty="0"/>
                <a:t> to </a:t>
              </a:r>
              <a:r>
                <a:rPr lang="en-US" sz="2800" b="1" dirty="0"/>
                <a:t>absolute</a:t>
              </a:r>
              <a:r>
                <a:rPr lang="en-US" sz="2800" dirty="0"/>
                <a:t> addresses (e.g. 74014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>
              <a:stCxn id="10" idx="3"/>
            </p:cNvCxnSpPr>
            <p:nvPr/>
          </p:nvCxnSpPr>
          <p:spPr>
            <a:xfrm flipV="1">
              <a:off x="4971724" y="4223160"/>
              <a:ext cx="1720832" cy="44855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77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68644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compiler knows where </a:t>
            </a:r>
            <a:r>
              <a:rPr lang="en-US" sz="2800" dirty="0"/>
              <a:t>the process will </a:t>
            </a:r>
            <a:r>
              <a:rPr lang="en-US" sz="2800" dirty="0" smtClean="0"/>
              <a:t>reside in </a:t>
            </a:r>
            <a:r>
              <a:rPr lang="en-US" sz="2800" dirty="0"/>
              <a:t>memory, </a:t>
            </a:r>
            <a:r>
              <a:rPr lang="en-US" sz="2800" b="1" dirty="0" smtClean="0"/>
              <a:t>absolute </a:t>
            </a:r>
            <a:r>
              <a:rPr lang="en-US" sz="2800" b="1" dirty="0"/>
              <a:t>code </a:t>
            </a:r>
            <a:r>
              <a:rPr lang="en-US" sz="2800" dirty="0"/>
              <a:t>can be </a:t>
            </a:r>
            <a:r>
              <a:rPr lang="en-US" sz="2800" dirty="0" smtClean="0"/>
              <a:t>generated.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later starting </a:t>
            </a:r>
            <a:r>
              <a:rPr lang="en-US" sz="2800" dirty="0"/>
              <a:t>location changes, </a:t>
            </a:r>
            <a:r>
              <a:rPr lang="en-US" sz="2800" dirty="0" smtClean="0"/>
              <a:t>the code is recompiled.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If process location in memory is unknown, compiler generate </a:t>
            </a:r>
            <a:r>
              <a:rPr lang="en-US" sz="2800" b="1" dirty="0"/>
              <a:t>relocatable code</a:t>
            </a:r>
            <a:r>
              <a:rPr lang="en-US" sz="2800" dirty="0"/>
              <a:t>, delaying final binding until load time.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Changing starting </a:t>
            </a:r>
            <a:r>
              <a:rPr lang="en-US" sz="2800" dirty="0"/>
              <a:t>address requires </a:t>
            </a:r>
            <a:r>
              <a:rPr lang="en-US" sz="2800" dirty="0" smtClean="0"/>
              <a:t>reloading user </a:t>
            </a:r>
            <a:r>
              <a:rPr lang="en-US" sz="2800" dirty="0"/>
              <a:t>code.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If </a:t>
            </a:r>
            <a:r>
              <a:rPr lang="en-US" sz="2800" dirty="0" smtClean="0"/>
              <a:t>process </a:t>
            </a:r>
            <a:r>
              <a:rPr lang="en-US" sz="2800" dirty="0"/>
              <a:t>moves during </a:t>
            </a:r>
            <a:r>
              <a:rPr lang="en-US" sz="2800" b="1" dirty="0"/>
              <a:t>execution</a:t>
            </a:r>
            <a:r>
              <a:rPr lang="en-US" sz="2800" dirty="0"/>
              <a:t> between memory segments, binding is delayed until run time.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Most OSs use this method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Address </a:t>
            </a:r>
            <a:r>
              <a:rPr lang="en-US" sz="2800" dirty="0"/>
              <a:t>generated by the CPU is </a:t>
            </a:r>
            <a:r>
              <a:rPr lang="en-US" sz="2800" b="1" dirty="0" smtClean="0">
                <a:solidFill>
                  <a:srgbClr val="0000FF"/>
                </a:solidFill>
              </a:rPr>
              <a:t>logical (virtual)</a:t>
            </a:r>
            <a:r>
              <a:rPr lang="en-US" sz="2800" dirty="0" smtClean="0"/>
              <a:t>, address loaded into the </a:t>
            </a:r>
            <a:r>
              <a:rPr lang="en-US" sz="2800" b="1" dirty="0"/>
              <a:t>memory-address register </a:t>
            </a:r>
            <a:r>
              <a:rPr lang="en-US" sz="2800" dirty="0" smtClean="0"/>
              <a:t>is 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physical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set of </a:t>
            </a:r>
            <a:r>
              <a:rPr lang="en-US" sz="2800" dirty="0" smtClean="0"/>
              <a:t>all logical </a:t>
            </a:r>
            <a:r>
              <a:rPr lang="en-US" sz="2800" dirty="0"/>
              <a:t>addresses generated by a program is </a:t>
            </a:r>
            <a:r>
              <a:rPr lang="en-US" sz="2800" b="1" dirty="0" smtClean="0"/>
              <a:t>logical (virtual) address space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set of </a:t>
            </a:r>
            <a:r>
              <a:rPr lang="en-US" sz="2800" dirty="0"/>
              <a:t>all corresponding </a:t>
            </a:r>
            <a:r>
              <a:rPr lang="en-US" sz="2800" dirty="0" smtClean="0"/>
              <a:t>physical </a:t>
            </a:r>
            <a:r>
              <a:rPr lang="en-US" sz="2800" dirty="0"/>
              <a:t>addresses </a:t>
            </a:r>
            <a:r>
              <a:rPr lang="en-US" sz="2800" dirty="0" smtClean="0"/>
              <a:t>is </a:t>
            </a:r>
            <a:r>
              <a:rPr lang="en-US" sz="2800" b="1" dirty="0" smtClean="0"/>
              <a:t>physical</a:t>
            </a:r>
            <a:r>
              <a:rPr lang="en-US" sz="2800" b="1" dirty="0"/>
              <a:t> </a:t>
            </a:r>
            <a:r>
              <a:rPr lang="en-US" sz="2800" b="1" dirty="0" smtClean="0"/>
              <a:t>address space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run-time virtual to physical addresses </a:t>
            </a:r>
            <a:r>
              <a:rPr lang="en-US" sz="2800" dirty="0" smtClean="0"/>
              <a:t>mapping is </a:t>
            </a:r>
            <a:r>
              <a:rPr lang="en-US" sz="2800" dirty="0"/>
              <a:t>done by </a:t>
            </a:r>
            <a:r>
              <a:rPr lang="en-US" sz="2800" dirty="0" smtClean="0"/>
              <a:t>HW called </a:t>
            </a:r>
            <a:r>
              <a:rPr lang="en-US" sz="2800" b="1" dirty="0" smtClean="0">
                <a:solidFill>
                  <a:srgbClr val="0000FF"/>
                </a:solidFill>
              </a:rPr>
              <a:t>memory-management </a:t>
            </a:r>
            <a:r>
              <a:rPr lang="en-US" sz="2800" b="1" dirty="0">
                <a:solidFill>
                  <a:srgbClr val="0000FF"/>
                </a:solidFill>
              </a:rPr>
              <a:t>unit (MMU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Logical Versus 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6839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32" y="728700"/>
            <a:ext cx="6225813" cy="44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Dynamic relocation using a relocation register.</a:t>
            </a:r>
          </a:p>
        </p:txBody>
      </p:sp>
    </p:spTree>
    <p:extLst>
      <p:ext uri="{BB962C8B-B14F-4D97-AF65-F5344CB8AC3E}">
        <p14:creationId xmlns:p14="http://schemas.microsoft.com/office/powerpoint/2010/main" val="9278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15546</TotalTime>
  <Words>3386</Words>
  <Application>Microsoft Office PowerPoint</Application>
  <PresentationFormat>On-screen Show (4:3)</PresentationFormat>
  <Paragraphs>398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Main Memory</vt:lpstr>
      <vt:lpstr>Hardware</vt:lpstr>
      <vt:lpstr>PowerPoint Presentation</vt:lpstr>
      <vt:lpstr>PowerPoint Presentation</vt:lpstr>
      <vt:lpstr>Address Binding</vt:lpstr>
      <vt:lpstr>PowerPoint Presentation</vt:lpstr>
      <vt:lpstr>PowerPoint Presentation</vt:lpstr>
      <vt:lpstr>Logical Versus Physical Address Space</vt:lpstr>
      <vt:lpstr>PowerPoint Presentation</vt:lpstr>
      <vt:lpstr>Dynamic Loading</vt:lpstr>
      <vt:lpstr>Swapping</vt:lpstr>
      <vt:lpstr>PowerPoint Presentation</vt:lpstr>
      <vt:lpstr>PowerPoint Presentation</vt:lpstr>
      <vt:lpstr>PowerPoint Presentation</vt:lpstr>
      <vt:lpstr>Contiguous Memory Allocation</vt:lpstr>
      <vt:lpstr>Memory Protection</vt:lpstr>
      <vt:lpstr>PowerPoint Presentation</vt:lpstr>
      <vt:lpstr>Memory Allocation</vt:lpstr>
      <vt:lpstr>PowerPoint Presentation</vt:lpstr>
      <vt:lpstr>PowerPoint Presentation</vt:lpstr>
      <vt:lpstr>PowerPoint Presentation</vt:lpstr>
      <vt:lpstr>Fragmentation</vt:lpstr>
      <vt:lpstr>PowerPoint Presentation</vt:lpstr>
      <vt:lpstr>Segmentation</vt:lpstr>
      <vt:lpstr>PowerPoint Presentation</vt:lpstr>
      <vt:lpstr>Segmentation Hardware</vt:lpstr>
      <vt:lpstr>PowerPoint Presentation</vt:lpstr>
      <vt:lpstr>PowerPoint Presentation</vt:lpstr>
      <vt:lpstr>Paging</vt:lpstr>
      <vt:lpstr>Basic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Table HW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Protection</vt:lpstr>
      <vt:lpstr>PowerPoint Presentation</vt:lpstr>
      <vt:lpstr>Shared Pages</vt:lpstr>
      <vt:lpstr>PowerPoint Presentation</vt:lpstr>
      <vt:lpstr>PowerPoint Presentation</vt:lpstr>
      <vt:lpstr>Hierarchical Paging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532</cp:revision>
  <cp:lastPrinted>2016-10-11T08:32:29Z</cp:lastPrinted>
  <dcterms:created xsi:type="dcterms:W3CDTF">2006-08-16T00:00:00Z</dcterms:created>
  <dcterms:modified xsi:type="dcterms:W3CDTF">2017-01-09T08:05:41Z</dcterms:modified>
</cp:coreProperties>
</file>