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8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0" r:id="rId11"/>
    <p:sldId id="264" r:id="rId12"/>
    <p:sldId id="266" r:id="rId13"/>
    <p:sldId id="265" r:id="rId14"/>
    <p:sldId id="267" r:id="rId15"/>
    <p:sldId id="268" r:id="rId16"/>
    <p:sldId id="269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2" r:id="rId28"/>
    <p:sldId id="281" r:id="rId29"/>
    <p:sldId id="283" r:id="rId30"/>
    <p:sldId id="284" r:id="rId31"/>
    <p:sldId id="285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ABECF3"/>
    <a:srgbClr val="AAE6F4"/>
    <a:srgbClr val="B6E0E8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110" d="100"/>
          <a:sy n="110" d="100"/>
        </p:scale>
        <p:origin x="-251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C2C74B-C0A5-443E-94D7-04D63D3906D9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2D6A8-F044-41C6-8960-F647B411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265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3900" y="0"/>
            <a:ext cx="8001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3900" y="0"/>
            <a:ext cx="8001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66555" y="458670"/>
            <a:ext cx="8010890" cy="94510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Introduction</a:t>
            </a:r>
            <a:endParaRPr lang="en-US" sz="2800" b="1" dirty="0" smtClean="0">
              <a:solidFill>
                <a:srgbClr val="0000FF"/>
              </a:solidFill>
            </a:endParaRP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66555" y="1403775"/>
            <a:ext cx="6400800" cy="115989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2400" dirty="0" smtClean="0"/>
              <a:t>prepared and instructed by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dirty="0" smtClean="0"/>
              <a:t> Shmuel Wimer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2400" dirty="0" smtClean="0"/>
              <a:t>Eng. Faculty, Bar-Ilan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8161" y="2611714"/>
            <a:ext cx="2487915" cy="3619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8128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296525" y="1628051"/>
            <a:ext cx="8600956" cy="3600400"/>
            <a:chOff x="296525" y="1403775"/>
            <a:chExt cx="8600956" cy="3600400"/>
          </a:xfrm>
        </p:grpSpPr>
        <p:pic>
          <p:nvPicPr>
            <p:cNvPr id="717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525" y="1403775"/>
              <a:ext cx="8600956" cy="3600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4632389" y="2635404"/>
              <a:ext cx="1061050" cy="307777"/>
            </a:xfrm>
            <a:prstGeom prst="rect">
              <a:avLst/>
            </a:prstGeom>
            <a:solidFill>
              <a:srgbClr val="ABECF3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DRAM</a:t>
              </a:r>
              <a:endParaRPr lang="en-US" sz="1400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96525" y="2820826"/>
            <a:ext cx="8572776" cy="858328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96525" y="3674844"/>
            <a:ext cx="8572775" cy="388186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96525" y="4037152"/>
            <a:ext cx="8572775" cy="379562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96526" y="4416714"/>
            <a:ext cx="8572774" cy="388947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96526" y="4805661"/>
            <a:ext cx="8572776" cy="385603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57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533" y="1185336"/>
            <a:ext cx="83820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/>
              <a:t>Storage is </a:t>
            </a:r>
            <a:r>
              <a:rPr lang="en-US" sz="2800" dirty="0" smtClean="0"/>
              <a:t>one </a:t>
            </a:r>
            <a:r>
              <a:rPr lang="en-US" sz="2800" dirty="0"/>
              <a:t>of many </a:t>
            </a:r>
            <a:r>
              <a:rPr lang="en-US" sz="2800" dirty="0" smtClean="0"/>
              <a:t>I/O devices. A large portion </a:t>
            </a:r>
            <a:r>
              <a:rPr lang="en-US" sz="2800" dirty="0"/>
              <a:t>of </a:t>
            </a:r>
            <a:r>
              <a:rPr lang="en-US" sz="2800" dirty="0" smtClean="0"/>
              <a:t>OS code </a:t>
            </a:r>
            <a:r>
              <a:rPr lang="en-US" sz="2800" dirty="0"/>
              <a:t>is dedicated to managing </a:t>
            </a:r>
            <a:r>
              <a:rPr lang="en-US" sz="2800" dirty="0" smtClean="0"/>
              <a:t>I/O.</a:t>
            </a:r>
            <a:endParaRPr lang="en-US" sz="2800" dirty="0"/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The CPUs </a:t>
            </a:r>
            <a:r>
              <a:rPr lang="en-US" sz="2800" dirty="0"/>
              <a:t>and </a:t>
            </a:r>
            <a:r>
              <a:rPr lang="en-US" sz="2800" dirty="0" smtClean="0"/>
              <a:t>the </a:t>
            </a:r>
            <a:r>
              <a:rPr lang="en-US" sz="2800" b="1" dirty="0" smtClean="0"/>
              <a:t>device controllers</a:t>
            </a:r>
            <a:r>
              <a:rPr lang="en-US" sz="2800" dirty="0" smtClean="0"/>
              <a:t> are connected </a:t>
            </a:r>
            <a:r>
              <a:rPr lang="en-US" sz="2800" dirty="0"/>
              <a:t>through a common </a:t>
            </a:r>
            <a:r>
              <a:rPr lang="en-US" sz="2800" dirty="0" smtClean="0"/>
              <a:t>bus.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A controller has local </a:t>
            </a:r>
            <a:r>
              <a:rPr lang="en-US" sz="2800" dirty="0"/>
              <a:t>buffer </a:t>
            </a:r>
            <a:r>
              <a:rPr lang="en-US" sz="2800" dirty="0" smtClean="0"/>
              <a:t>and registers.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It moves </a:t>
            </a:r>
            <a:r>
              <a:rPr lang="en-US" sz="2800" dirty="0"/>
              <a:t>the data </a:t>
            </a:r>
            <a:r>
              <a:rPr lang="en-US" sz="2800" dirty="0" smtClean="0"/>
              <a:t>between the </a:t>
            </a:r>
            <a:r>
              <a:rPr lang="en-US" sz="2800" dirty="0"/>
              <a:t>peripheral devices </a:t>
            </a:r>
            <a:r>
              <a:rPr lang="en-US" sz="2800" dirty="0" smtClean="0"/>
              <a:t>and </a:t>
            </a:r>
            <a:r>
              <a:rPr lang="en-US" sz="2800" dirty="0"/>
              <a:t>its local </a:t>
            </a:r>
            <a:r>
              <a:rPr lang="en-US" sz="2800" dirty="0" smtClean="0"/>
              <a:t>buffer.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OS has a </a:t>
            </a:r>
            <a:r>
              <a:rPr lang="en-US" sz="2800" b="1" dirty="0"/>
              <a:t>device driver </a:t>
            </a:r>
            <a:r>
              <a:rPr lang="en-US" sz="2800" dirty="0"/>
              <a:t>for each </a:t>
            </a:r>
            <a:r>
              <a:rPr lang="en-US" sz="2800" dirty="0" smtClean="0"/>
              <a:t>controller, which </a:t>
            </a:r>
            <a:r>
              <a:rPr lang="en-US" sz="2800" dirty="0"/>
              <a:t>provides the </a:t>
            </a:r>
            <a:r>
              <a:rPr lang="en-US" sz="2800" dirty="0" smtClean="0"/>
              <a:t>OS with </a:t>
            </a:r>
            <a:r>
              <a:rPr lang="en-US" sz="2800" dirty="0"/>
              <a:t>a uniform interface to the device</a:t>
            </a:r>
            <a:r>
              <a:rPr lang="en-US" sz="2800" dirty="0" smtClean="0"/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2533" y="323655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I/O structure</a:t>
            </a:r>
            <a:endParaRPr lang="en-US" sz="32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504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533" y="790746"/>
            <a:ext cx="83820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/>
              <a:t>Once data transfer completes, the controller informs the driver </a:t>
            </a:r>
            <a:r>
              <a:rPr lang="en-US" sz="2800" dirty="0" smtClean="0"/>
              <a:t>by interrupt it finished. The driver returns </a:t>
            </a:r>
            <a:r>
              <a:rPr lang="en-US" sz="2800" dirty="0"/>
              <a:t>control to </a:t>
            </a:r>
            <a:r>
              <a:rPr lang="en-US" sz="2800" dirty="0" smtClean="0"/>
              <a:t>OS.</a:t>
            </a:r>
            <a:endParaRPr lang="en-US" sz="2800" dirty="0"/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Interrupt-driven </a:t>
            </a:r>
            <a:r>
              <a:rPr lang="en-US" sz="2800" dirty="0"/>
              <a:t>I/O is fine for moving small </a:t>
            </a:r>
            <a:r>
              <a:rPr lang="en-US" sz="2800" dirty="0" smtClean="0"/>
              <a:t>data but is high </a:t>
            </a:r>
            <a:r>
              <a:rPr lang="en-US" sz="2800" dirty="0"/>
              <a:t>overhead </a:t>
            </a:r>
            <a:r>
              <a:rPr lang="en-US" sz="2800" dirty="0" smtClean="0"/>
              <a:t>for </a:t>
            </a:r>
            <a:r>
              <a:rPr lang="en-US" sz="2800" dirty="0"/>
              <a:t>bulk data movement such as </a:t>
            </a:r>
            <a:r>
              <a:rPr lang="en-US" sz="2800" dirty="0" smtClean="0"/>
              <a:t>disk I/O.</a:t>
            </a:r>
          </a:p>
          <a:p>
            <a:pPr algn="just">
              <a:spcAft>
                <a:spcPts val="1200"/>
              </a:spcAft>
            </a:pPr>
            <a:r>
              <a:rPr lang="en-US" sz="2800" b="1" dirty="0" smtClean="0"/>
              <a:t>Direct </a:t>
            </a:r>
            <a:r>
              <a:rPr lang="en-US" sz="2800" b="1" dirty="0"/>
              <a:t>memory access </a:t>
            </a:r>
            <a:r>
              <a:rPr lang="en-US" sz="2800" dirty="0"/>
              <a:t>(</a:t>
            </a:r>
            <a:r>
              <a:rPr lang="en-US" sz="2800" b="1" dirty="0"/>
              <a:t>DMA</a:t>
            </a:r>
            <a:r>
              <a:rPr lang="en-US" sz="2800" dirty="0"/>
              <a:t>)</a:t>
            </a:r>
            <a:r>
              <a:rPr lang="en-US" sz="2800" b="1" dirty="0"/>
              <a:t> </a:t>
            </a:r>
            <a:r>
              <a:rPr lang="en-US" sz="2800" dirty="0" smtClean="0"/>
              <a:t>controller</a:t>
            </a:r>
            <a:r>
              <a:rPr lang="en-US" sz="2800" b="1" dirty="0" smtClean="0"/>
              <a:t> </a:t>
            </a:r>
            <a:r>
              <a:rPr lang="en-US" sz="2800" dirty="0" smtClean="0"/>
              <a:t>is used. It transfers a block </a:t>
            </a:r>
            <a:r>
              <a:rPr lang="en-US" sz="2800" dirty="0"/>
              <a:t>of data directly </a:t>
            </a:r>
            <a:r>
              <a:rPr lang="en-US" sz="2800" dirty="0" smtClean="0"/>
              <a:t>to/from </a:t>
            </a:r>
            <a:r>
              <a:rPr lang="en-US" sz="2800" dirty="0"/>
              <a:t>its </a:t>
            </a:r>
            <a:r>
              <a:rPr lang="en-US" sz="2800" dirty="0" smtClean="0"/>
              <a:t>buffer to memory</a:t>
            </a:r>
            <a:r>
              <a:rPr lang="en-US" sz="2800" dirty="0"/>
              <a:t>, with no CPU </a:t>
            </a:r>
            <a:r>
              <a:rPr lang="en-US" sz="2800" dirty="0" smtClean="0"/>
              <a:t>intervention.</a:t>
            </a:r>
          </a:p>
          <a:p>
            <a:pPr algn="just">
              <a:spcAft>
                <a:spcPts val="1200"/>
              </a:spcAft>
            </a:pPr>
            <a:r>
              <a:rPr lang="en-US" sz="2800" dirty="0"/>
              <a:t>Only one interrupt </a:t>
            </a:r>
            <a:r>
              <a:rPr lang="en-US" sz="2800" dirty="0" smtClean="0"/>
              <a:t>per</a:t>
            </a:r>
            <a:r>
              <a:rPr lang="en-US" sz="2800" b="1" dirty="0" smtClean="0"/>
              <a:t> </a:t>
            </a:r>
            <a:r>
              <a:rPr lang="en-US" sz="2800" b="1" dirty="0"/>
              <a:t>block</a:t>
            </a:r>
            <a:r>
              <a:rPr lang="en-US" sz="2800" dirty="0"/>
              <a:t>, </a:t>
            </a:r>
            <a:r>
              <a:rPr lang="en-US" sz="2800" dirty="0" smtClean="0"/>
              <a:t>telling </a:t>
            </a:r>
            <a:r>
              <a:rPr lang="en-US" sz="2800" dirty="0"/>
              <a:t>the </a:t>
            </a:r>
            <a:r>
              <a:rPr lang="en-US" sz="2800" dirty="0" smtClean="0"/>
              <a:t>driver </a:t>
            </a:r>
            <a:r>
              <a:rPr lang="en-US" sz="2800" dirty="0"/>
              <a:t>that </a:t>
            </a:r>
            <a:r>
              <a:rPr lang="en-US" sz="2800" dirty="0" smtClean="0"/>
              <a:t>operation completed</a:t>
            </a:r>
            <a:r>
              <a:rPr lang="en-US" sz="2800" dirty="0"/>
              <a:t>, rather than </a:t>
            </a:r>
            <a:r>
              <a:rPr lang="en-US" sz="2800" dirty="0" smtClean="0"/>
              <a:t>one </a:t>
            </a:r>
            <a:r>
              <a:rPr lang="en-US" sz="2800" dirty="0"/>
              <a:t>interrupt per </a:t>
            </a:r>
            <a:r>
              <a:rPr lang="en-US" sz="2800" b="1" dirty="0"/>
              <a:t>byte</a:t>
            </a:r>
            <a:r>
              <a:rPr lang="en-US" sz="2800" dirty="0"/>
              <a:t> </a:t>
            </a:r>
            <a:r>
              <a:rPr lang="en-US" sz="2800" dirty="0" smtClean="0"/>
              <a:t>in low-speed </a:t>
            </a:r>
            <a:r>
              <a:rPr lang="en-US" sz="2800" dirty="0"/>
              <a:t>devices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066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177" y="808919"/>
            <a:ext cx="5842530" cy="465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0171" y="5758242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How a modern computer system works.</a:t>
            </a:r>
          </a:p>
        </p:txBody>
      </p:sp>
    </p:spTree>
    <p:extLst>
      <p:ext uri="{BB962C8B-B14F-4D97-AF65-F5344CB8AC3E}">
        <p14:creationId xmlns:p14="http://schemas.microsoft.com/office/powerpoint/2010/main" val="319781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533" y="1133580"/>
            <a:ext cx="83820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OSs </a:t>
            </a:r>
            <a:r>
              <a:rPr lang="en-US" sz="2800" dirty="0"/>
              <a:t>are </a:t>
            </a:r>
            <a:r>
              <a:rPr lang="en-US" sz="2800" b="1" dirty="0"/>
              <a:t>interrupt </a:t>
            </a:r>
            <a:r>
              <a:rPr lang="en-US" sz="2800" b="1" dirty="0" smtClean="0"/>
              <a:t>driven.</a:t>
            </a:r>
          </a:p>
          <a:p>
            <a:pPr algn="just">
              <a:spcAft>
                <a:spcPts val="1200"/>
              </a:spcAft>
            </a:pPr>
            <a:r>
              <a:rPr lang="en-US" sz="2800" dirty="0"/>
              <a:t>A </a:t>
            </a:r>
            <a:r>
              <a:rPr lang="en-US" sz="2800" b="1" dirty="0"/>
              <a:t>trap </a:t>
            </a:r>
            <a:r>
              <a:rPr lang="en-US" sz="2800" dirty="0" smtClean="0"/>
              <a:t>(</a:t>
            </a:r>
            <a:r>
              <a:rPr lang="en-US" sz="2800" b="1" dirty="0" smtClean="0"/>
              <a:t>exception</a:t>
            </a:r>
            <a:r>
              <a:rPr lang="en-US" sz="2800" dirty="0"/>
              <a:t>) is </a:t>
            </a:r>
            <a:r>
              <a:rPr lang="en-US" sz="2800" dirty="0" smtClean="0"/>
              <a:t>a SW interrupt caused either </a:t>
            </a:r>
            <a:r>
              <a:rPr lang="en-US" sz="2800" dirty="0"/>
              <a:t>by </a:t>
            </a:r>
            <a:r>
              <a:rPr lang="en-US" sz="2800" dirty="0" smtClean="0"/>
              <a:t>error or </a:t>
            </a:r>
            <a:r>
              <a:rPr lang="en-US" sz="2800" dirty="0"/>
              <a:t>by </a:t>
            </a:r>
            <a:r>
              <a:rPr lang="en-US" sz="2800" dirty="0" smtClean="0"/>
              <a:t>request </a:t>
            </a:r>
            <a:r>
              <a:rPr lang="en-US" sz="2800" dirty="0"/>
              <a:t>from </a:t>
            </a:r>
            <a:r>
              <a:rPr lang="en-US" sz="2800" dirty="0" smtClean="0"/>
              <a:t>user </a:t>
            </a:r>
            <a:r>
              <a:rPr lang="en-US" sz="2800" dirty="0"/>
              <a:t>program </a:t>
            </a:r>
            <a:r>
              <a:rPr lang="en-US" sz="2800" dirty="0" smtClean="0"/>
              <a:t>for OS service.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For proper OS execution, the </a:t>
            </a:r>
            <a:r>
              <a:rPr lang="en-US" sz="2800" dirty="0"/>
              <a:t>execution of </a:t>
            </a:r>
            <a:r>
              <a:rPr lang="en-US" sz="2800" dirty="0" smtClean="0"/>
              <a:t>OS </a:t>
            </a:r>
            <a:r>
              <a:rPr lang="en-US" sz="2800" dirty="0"/>
              <a:t>code and </a:t>
            </a:r>
            <a:r>
              <a:rPr lang="en-US" sz="2800" dirty="0" smtClean="0"/>
              <a:t>user-defined code are distinguished by HW support. 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Two separate operation </a:t>
            </a:r>
            <a:r>
              <a:rPr lang="en-US" sz="2800" dirty="0"/>
              <a:t>modes</a:t>
            </a:r>
            <a:r>
              <a:rPr lang="en-US" sz="2800" b="1" i="1" dirty="0"/>
              <a:t> </a:t>
            </a:r>
            <a:r>
              <a:rPr lang="en-US" sz="2800" dirty="0" smtClean="0"/>
              <a:t>: </a:t>
            </a:r>
            <a:r>
              <a:rPr lang="en-US" sz="2800" b="1" dirty="0" smtClean="0">
                <a:solidFill>
                  <a:srgbClr val="0000FF"/>
                </a:solidFill>
              </a:rPr>
              <a:t>user mode </a:t>
            </a:r>
            <a:r>
              <a:rPr lang="en-US" sz="2800" dirty="0" smtClean="0"/>
              <a:t>and </a:t>
            </a:r>
            <a:r>
              <a:rPr lang="en-US" sz="2800" b="1" dirty="0" smtClean="0">
                <a:solidFill>
                  <a:srgbClr val="0000FF"/>
                </a:solidFill>
              </a:rPr>
              <a:t>kernel mode</a:t>
            </a:r>
            <a:r>
              <a:rPr lang="en-US" sz="2800" b="1" dirty="0" smtClean="0"/>
              <a:t> </a:t>
            </a:r>
            <a:r>
              <a:rPr lang="en-US" sz="2800" dirty="0" smtClean="0"/>
              <a:t>(called also </a:t>
            </a:r>
            <a:r>
              <a:rPr lang="en-US" sz="2800" b="1" dirty="0" smtClean="0"/>
              <a:t>supervisor</a:t>
            </a:r>
            <a:r>
              <a:rPr lang="en-US" sz="2800" dirty="0" smtClean="0"/>
              <a:t>, </a:t>
            </a:r>
            <a:r>
              <a:rPr lang="en-US" sz="2800" b="1" dirty="0" smtClean="0"/>
              <a:t>system</a:t>
            </a:r>
            <a:r>
              <a:rPr lang="en-US" sz="2800" dirty="0" smtClean="0"/>
              <a:t>, </a:t>
            </a:r>
            <a:r>
              <a:rPr lang="en-US" sz="2800" b="1" dirty="0" smtClean="0"/>
              <a:t>privileged </a:t>
            </a:r>
            <a:r>
              <a:rPr lang="en-US" sz="2800" dirty="0" smtClean="0"/>
              <a:t>mode).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A </a:t>
            </a:r>
            <a:r>
              <a:rPr lang="en-US" sz="2800" b="1" dirty="0" smtClean="0"/>
              <a:t>mode bit</a:t>
            </a:r>
            <a:r>
              <a:rPr lang="en-US" sz="2800" dirty="0" smtClean="0"/>
              <a:t> is </a:t>
            </a:r>
            <a:r>
              <a:rPr lang="en-US" sz="2800" dirty="0"/>
              <a:t>added to the </a:t>
            </a:r>
            <a:r>
              <a:rPr lang="en-US" sz="2800" dirty="0" smtClean="0"/>
              <a:t>HW</a:t>
            </a:r>
            <a:r>
              <a:rPr lang="en-US" sz="2800" dirty="0"/>
              <a:t> </a:t>
            </a:r>
            <a:r>
              <a:rPr lang="en-US" sz="2800" dirty="0" smtClean="0"/>
              <a:t>to </a:t>
            </a:r>
            <a:r>
              <a:rPr lang="en-US" sz="2800" dirty="0"/>
              <a:t>indicate the current mode: kernel (0) or user (1</a:t>
            </a:r>
            <a:r>
              <a:rPr lang="en-US" sz="2800" dirty="0" smtClean="0"/>
              <a:t>).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2533" y="323655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Operating-System </a:t>
            </a:r>
            <a:r>
              <a:rPr lang="en-US" sz="3200" b="1" dirty="0" smtClean="0"/>
              <a:t>operations</a:t>
            </a:r>
            <a:endParaRPr lang="en-US" sz="32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78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11560" y="1607060"/>
            <a:ext cx="7634005" cy="3663478"/>
            <a:chOff x="611560" y="1167134"/>
            <a:chExt cx="7634005" cy="3663478"/>
          </a:xfrm>
        </p:grpSpPr>
        <p:pic>
          <p:nvPicPr>
            <p:cNvPr id="614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1583795"/>
              <a:ext cx="7634005" cy="2801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2695868" y="1167134"/>
              <a:ext cx="34653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User mode (mode bit = 1)</a:t>
              </a:r>
              <a:endParaRPr lang="en-US" sz="2400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605859" y="4368947"/>
              <a:ext cx="3645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 smtClean="0"/>
                <a:t>Kernel mode (mode bit = 0)</a:t>
              </a:r>
              <a:endParaRPr lang="en-US" sz="2400" dirty="0"/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50171" y="5758242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Transition from user to kernel mode.</a:t>
            </a:r>
          </a:p>
        </p:txBody>
      </p:sp>
    </p:spTree>
    <p:extLst>
      <p:ext uri="{BB962C8B-B14F-4D97-AF65-F5344CB8AC3E}">
        <p14:creationId xmlns:p14="http://schemas.microsoft.com/office/powerpoint/2010/main" val="362284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533" y="713112"/>
            <a:ext cx="8382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Dual </a:t>
            </a:r>
            <a:r>
              <a:rPr lang="en-US" sz="2800" dirty="0"/>
              <a:t>mode </a:t>
            </a:r>
            <a:r>
              <a:rPr lang="en-US" sz="2800" dirty="0" smtClean="0"/>
              <a:t>protects OS from </a:t>
            </a:r>
            <a:r>
              <a:rPr lang="en-US" sz="2800" dirty="0"/>
              <a:t>errant </a:t>
            </a:r>
            <a:r>
              <a:rPr lang="en-US" sz="2800" dirty="0" smtClean="0"/>
              <a:t>users. Instructions that may </a:t>
            </a:r>
            <a:r>
              <a:rPr lang="en-US" sz="2800" dirty="0"/>
              <a:t>cause harm </a:t>
            </a:r>
            <a:r>
              <a:rPr lang="en-US" sz="2800" dirty="0" smtClean="0"/>
              <a:t>are </a:t>
            </a:r>
            <a:r>
              <a:rPr lang="en-US" sz="2800" b="1" dirty="0" smtClean="0"/>
              <a:t>privileged</a:t>
            </a:r>
            <a:r>
              <a:rPr lang="en-US" sz="2800" dirty="0" smtClean="0"/>
              <a:t>, allowed only by kernel mode.</a:t>
            </a:r>
          </a:p>
          <a:p>
            <a:pPr algn="just">
              <a:spcAft>
                <a:spcPts val="1200"/>
              </a:spcAft>
            </a:pPr>
            <a:r>
              <a:rPr lang="en-US" sz="2800" b="1" dirty="0" smtClean="0"/>
              <a:t>Examples</a:t>
            </a:r>
            <a:r>
              <a:rPr lang="en-US" sz="2800" dirty="0" smtClean="0"/>
              <a:t>: mode switch, I/O </a:t>
            </a:r>
            <a:r>
              <a:rPr lang="en-US" sz="2800" dirty="0"/>
              <a:t>control, timer management, </a:t>
            </a:r>
            <a:r>
              <a:rPr lang="en-US" sz="2800" dirty="0" smtClean="0"/>
              <a:t>interrupt </a:t>
            </a:r>
            <a:r>
              <a:rPr lang="en-US" sz="2800" dirty="0"/>
              <a:t>management. 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If privileged </a:t>
            </a:r>
            <a:r>
              <a:rPr lang="en-US" sz="2800" dirty="0"/>
              <a:t>instruction </a:t>
            </a:r>
            <a:r>
              <a:rPr lang="en-US" sz="2800" dirty="0" smtClean="0"/>
              <a:t>is attempted in </a:t>
            </a:r>
            <a:r>
              <a:rPr lang="en-US" sz="2800" dirty="0"/>
              <a:t>user mode, the </a:t>
            </a:r>
            <a:r>
              <a:rPr lang="en-US" sz="2800" dirty="0" smtClean="0"/>
              <a:t>HW </a:t>
            </a:r>
            <a:r>
              <a:rPr lang="en-US" sz="2800" dirty="0"/>
              <a:t>treats it as illegal </a:t>
            </a:r>
            <a:r>
              <a:rPr lang="en-US" sz="2800" dirty="0" smtClean="0"/>
              <a:t>and </a:t>
            </a:r>
            <a:r>
              <a:rPr lang="en-US" sz="2800" dirty="0"/>
              <a:t>traps it to the </a:t>
            </a:r>
            <a:r>
              <a:rPr lang="en-US" sz="2800" dirty="0" smtClean="0"/>
              <a:t>OS.</a:t>
            </a:r>
          </a:p>
          <a:p>
            <a:pPr algn="just">
              <a:spcAft>
                <a:spcPts val="1200"/>
              </a:spcAft>
            </a:pPr>
            <a:r>
              <a:rPr lang="en-US" sz="2800" b="1" dirty="0"/>
              <a:t>System calls </a:t>
            </a:r>
            <a:r>
              <a:rPr lang="en-US" sz="2800" dirty="0" smtClean="0"/>
              <a:t>allow a </a:t>
            </a:r>
            <a:r>
              <a:rPr lang="en-US" sz="2800" dirty="0"/>
              <a:t>user program to ask the </a:t>
            </a:r>
            <a:r>
              <a:rPr lang="en-US" sz="2800" dirty="0" smtClean="0"/>
              <a:t>OS </a:t>
            </a:r>
            <a:r>
              <a:rPr lang="en-US" sz="2800" dirty="0"/>
              <a:t>to perform tasks reserved for </a:t>
            </a:r>
            <a:r>
              <a:rPr lang="en-US" sz="2800" dirty="0" smtClean="0"/>
              <a:t>OS.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A system call takes </a:t>
            </a:r>
            <a:r>
              <a:rPr lang="en-US" sz="2800" dirty="0"/>
              <a:t>the form of a trap to a specific location in the </a:t>
            </a:r>
            <a:r>
              <a:rPr lang="en-US" sz="2800" b="1" dirty="0"/>
              <a:t>interrupt </a:t>
            </a:r>
            <a:r>
              <a:rPr lang="en-US" sz="2800" b="1" dirty="0" smtClean="0"/>
              <a:t>vector </a:t>
            </a:r>
            <a:r>
              <a:rPr lang="en-US" sz="2800" dirty="0" smtClean="0"/>
              <a:t>(HW sets mode </a:t>
            </a:r>
            <a:r>
              <a:rPr lang="en-US" sz="2800" dirty="0"/>
              <a:t>bit </a:t>
            </a:r>
            <a:r>
              <a:rPr lang="en-US" sz="2800" dirty="0" smtClean="0"/>
              <a:t>= 0).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80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533" y="935182"/>
            <a:ext cx="838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b="1" dirty="0" smtClean="0"/>
              <a:t>User </a:t>
            </a:r>
            <a:r>
              <a:rPr lang="en-US" sz="2800" b="1" dirty="0"/>
              <a:t>program </a:t>
            </a:r>
            <a:r>
              <a:rPr lang="en-US" sz="2800" dirty="0" smtClean="0"/>
              <a:t>cannot </a:t>
            </a:r>
            <a:r>
              <a:rPr lang="en-US" sz="2800" dirty="0"/>
              <a:t>stuck in an infinite </a:t>
            </a:r>
            <a:r>
              <a:rPr lang="en-US" sz="2800" dirty="0" smtClean="0"/>
              <a:t>loop or call </a:t>
            </a:r>
            <a:r>
              <a:rPr lang="en-US" sz="2800" b="1" dirty="0"/>
              <a:t>system services </a:t>
            </a:r>
            <a:r>
              <a:rPr lang="en-US" sz="2800" dirty="0"/>
              <a:t>and never return control to </a:t>
            </a:r>
            <a:r>
              <a:rPr lang="en-US" sz="2800" dirty="0" smtClean="0"/>
              <a:t>OS.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A </a:t>
            </a:r>
            <a:r>
              <a:rPr lang="en-US" sz="2800" b="1" dirty="0" smtClean="0">
                <a:solidFill>
                  <a:srgbClr val="0000FF"/>
                </a:solidFill>
              </a:rPr>
              <a:t>timer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can </a:t>
            </a:r>
            <a:r>
              <a:rPr lang="en-US" sz="2800" dirty="0"/>
              <a:t>be set to </a:t>
            </a:r>
            <a:r>
              <a:rPr lang="en-US" sz="2800" dirty="0" smtClean="0"/>
              <a:t>interrupt the </a:t>
            </a:r>
            <a:r>
              <a:rPr lang="en-US" sz="2800" dirty="0"/>
              <a:t>computer after a specified </a:t>
            </a:r>
            <a:r>
              <a:rPr lang="en-US" sz="2800" dirty="0" smtClean="0"/>
              <a:t>period, e.g. from 1 mSec to </a:t>
            </a:r>
            <a:r>
              <a:rPr lang="en-US" sz="2800" dirty="0"/>
              <a:t>1 </a:t>
            </a:r>
            <a:r>
              <a:rPr lang="en-US" sz="2800" dirty="0" smtClean="0"/>
              <a:t>Sec.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A</a:t>
            </a:r>
            <a:r>
              <a:rPr lang="en-US" sz="2800" dirty="0"/>
              <a:t> </a:t>
            </a:r>
            <a:r>
              <a:rPr lang="en-US" sz="2800" dirty="0" smtClean="0"/>
              <a:t>timer</a:t>
            </a:r>
            <a:r>
              <a:rPr lang="en-US" sz="2800" b="1" dirty="0" smtClean="0"/>
              <a:t> </a:t>
            </a:r>
            <a:r>
              <a:rPr lang="en-US" sz="2800" dirty="0"/>
              <a:t>is </a:t>
            </a:r>
            <a:r>
              <a:rPr lang="en-US" sz="2800" dirty="0" smtClean="0"/>
              <a:t>implemented </a:t>
            </a:r>
            <a:r>
              <a:rPr lang="en-US" sz="2800" dirty="0"/>
              <a:t>by </a:t>
            </a:r>
            <a:r>
              <a:rPr lang="en-US" sz="2800" dirty="0" smtClean="0"/>
              <a:t>fixed-rate </a:t>
            </a:r>
            <a:r>
              <a:rPr lang="en-US" sz="2800" dirty="0"/>
              <a:t>clock and </a:t>
            </a:r>
            <a:r>
              <a:rPr lang="en-US" sz="2800" dirty="0" smtClean="0"/>
              <a:t>counter, set by the OS (privileged instruction).</a:t>
            </a:r>
            <a:endParaRPr lang="en-US" sz="2800" dirty="0"/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When </a:t>
            </a:r>
            <a:r>
              <a:rPr lang="en-US" sz="2800" b="1" dirty="0" smtClean="0"/>
              <a:t>counter==0</a:t>
            </a:r>
            <a:r>
              <a:rPr lang="en-US" sz="2800" dirty="0"/>
              <a:t>, an interrupt </a:t>
            </a:r>
            <a:r>
              <a:rPr lang="en-US" sz="2800" dirty="0" smtClean="0"/>
              <a:t>occurs, control transfers to OS, treating </a:t>
            </a:r>
            <a:r>
              <a:rPr lang="en-US" sz="2800" dirty="0"/>
              <a:t>the interrupt as </a:t>
            </a:r>
            <a:r>
              <a:rPr lang="en-US" sz="2800" dirty="0" smtClean="0"/>
              <a:t>fatal error </a:t>
            </a:r>
            <a:r>
              <a:rPr lang="en-US" sz="2800" dirty="0"/>
              <a:t>or </a:t>
            </a:r>
            <a:r>
              <a:rPr lang="en-US" sz="2800" dirty="0" smtClean="0"/>
              <a:t>giving user program </a:t>
            </a:r>
            <a:r>
              <a:rPr lang="en-US" sz="2800" dirty="0"/>
              <a:t>more </a:t>
            </a:r>
            <a:r>
              <a:rPr lang="en-US" sz="2800" dirty="0" smtClean="0"/>
              <a:t>time.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Timer can prevent </a:t>
            </a:r>
            <a:r>
              <a:rPr lang="en-US" sz="2800" dirty="0"/>
              <a:t>a </a:t>
            </a:r>
            <a:r>
              <a:rPr lang="en-US" sz="2800" dirty="0" smtClean="0"/>
              <a:t>program </a:t>
            </a:r>
            <a:r>
              <a:rPr lang="en-US" sz="2800" dirty="0"/>
              <a:t>from running too long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372533" y="323655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Timer</a:t>
            </a:r>
            <a:endParaRPr lang="en-US" sz="32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647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533" y="1012816"/>
            <a:ext cx="8382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A </a:t>
            </a:r>
            <a:r>
              <a:rPr lang="en-US" sz="2800" b="1" dirty="0">
                <a:solidFill>
                  <a:srgbClr val="0000FF"/>
                </a:solidFill>
              </a:rPr>
              <a:t>process</a:t>
            </a:r>
            <a:r>
              <a:rPr lang="en-US" sz="2800" dirty="0"/>
              <a:t> </a:t>
            </a:r>
            <a:r>
              <a:rPr lang="en-US" sz="2800" dirty="0" smtClean="0"/>
              <a:t>is a </a:t>
            </a:r>
            <a:r>
              <a:rPr lang="en-US" sz="2800" dirty="0"/>
              <a:t>job or a time-shared program </a:t>
            </a:r>
            <a:r>
              <a:rPr lang="en-US" sz="2800" dirty="0" smtClean="0"/>
              <a:t>(e.g., compiler), single-user word-processing, sending output to a printer.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System calls allow processes to create sub processes to execute </a:t>
            </a:r>
            <a:r>
              <a:rPr lang="en-US" sz="2800" b="1" dirty="0" smtClean="0"/>
              <a:t>concurrently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Process </a:t>
            </a:r>
            <a:r>
              <a:rPr lang="en-US" sz="2800" dirty="0"/>
              <a:t>needs </a:t>
            </a:r>
            <a:r>
              <a:rPr lang="en-US" sz="2800" b="1" dirty="0" smtClean="0"/>
              <a:t>resources</a:t>
            </a:r>
            <a:r>
              <a:rPr lang="en-US" sz="2800" dirty="0" smtClean="0"/>
              <a:t>:  CPU </a:t>
            </a:r>
            <a:r>
              <a:rPr lang="en-US" sz="2800" dirty="0"/>
              <a:t>time, memory, </a:t>
            </a:r>
            <a:r>
              <a:rPr lang="en-US" sz="2800" dirty="0" smtClean="0"/>
              <a:t>files, and I/O devices, either </a:t>
            </a:r>
            <a:r>
              <a:rPr lang="en-US" sz="2800" dirty="0"/>
              <a:t>given </a:t>
            </a:r>
            <a:r>
              <a:rPr lang="en-US" sz="2800" dirty="0" smtClean="0"/>
              <a:t>when created </a:t>
            </a:r>
            <a:r>
              <a:rPr lang="en-US" sz="2800" dirty="0"/>
              <a:t>or allocated </a:t>
            </a:r>
            <a:r>
              <a:rPr lang="en-US" sz="2800" dirty="0" smtClean="0"/>
              <a:t>while running.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Various </a:t>
            </a:r>
            <a:r>
              <a:rPr lang="en-US" sz="2800" dirty="0"/>
              <a:t>initialization data (input) may be passed </a:t>
            </a:r>
            <a:r>
              <a:rPr lang="en-US" sz="2800" dirty="0" smtClean="0"/>
              <a:t>along, e.g., file name, display name.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2533" y="323655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Process management</a:t>
            </a:r>
            <a:endParaRPr lang="en-US" sz="32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93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533" y="705823"/>
            <a:ext cx="8382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A </a:t>
            </a:r>
            <a:r>
              <a:rPr lang="en-US" sz="2800" b="1" dirty="0"/>
              <a:t>process</a:t>
            </a:r>
            <a:r>
              <a:rPr lang="en-US" sz="2800" dirty="0"/>
              <a:t> is the unit of work in a </a:t>
            </a:r>
            <a:r>
              <a:rPr lang="en-US" sz="2800" dirty="0" smtClean="0"/>
              <a:t>system.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A </a:t>
            </a:r>
            <a:r>
              <a:rPr lang="en-US" sz="2800" dirty="0"/>
              <a:t>system consists of a </a:t>
            </a:r>
            <a:r>
              <a:rPr lang="en-US" sz="2800" dirty="0" smtClean="0"/>
              <a:t>collection of </a:t>
            </a:r>
            <a:r>
              <a:rPr lang="en-US" sz="2800" dirty="0"/>
              <a:t>processes, some </a:t>
            </a:r>
            <a:r>
              <a:rPr lang="en-US" sz="2800" dirty="0" smtClean="0"/>
              <a:t>are </a:t>
            </a:r>
            <a:r>
              <a:rPr lang="en-US" sz="2800" b="1" dirty="0" smtClean="0"/>
              <a:t>OS</a:t>
            </a:r>
            <a:r>
              <a:rPr lang="en-US" sz="2800" dirty="0" smtClean="0"/>
              <a:t> and </a:t>
            </a:r>
            <a:r>
              <a:rPr lang="en-US" sz="2800" dirty="0"/>
              <a:t>the rest </a:t>
            </a:r>
            <a:r>
              <a:rPr lang="en-US" sz="2800" dirty="0" smtClean="0"/>
              <a:t>are </a:t>
            </a:r>
            <a:r>
              <a:rPr lang="en-US" sz="2800" b="1" dirty="0" smtClean="0"/>
              <a:t>user</a:t>
            </a:r>
            <a:r>
              <a:rPr lang="en-US" sz="2800" dirty="0" smtClean="0"/>
              <a:t>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Processes can execute </a:t>
            </a:r>
            <a:r>
              <a:rPr lang="en-US" sz="2800" b="1" dirty="0" smtClean="0"/>
              <a:t>concurrently</a:t>
            </a:r>
            <a:r>
              <a:rPr lang="en-US" sz="2800" dirty="0" smtClean="0"/>
              <a:t> by</a:t>
            </a:r>
            <a:r>
              <a:rPr lang="en-US" sz="2800" dirty="0"/>
              <a:t> </a:t>
            </a:r>
            <a:r>
              <a:rPr lang="en-US" sz="2800" dirty="0" smtClean="0"/>
              <a:t>multiplexing </a:t>
            </a:r>
            <a:r>
              <a:rPr lang="en-US" sz="2800" dirty="0"/>
              <a:t>on a single </a:t>
            </a:r>
            <a:r>
              <a:rPr lang="en-US" sz="2800" dirty="0" smtClean="0"/>
              <a:t>CPU.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OS supports the </a:t>
            </a:r>
            <a:r>
              <a:rPr lang="en-US" sz="2800" dirty="0"/>
              <a:t>following </a:t>
            </a:r>
            <a:r>
              <a:rPr lang="en-US" sz="2800" dirty="0" smtClean="0"/>
              <a:t>for process </a:t>
            </a:r>
            <a:r>
              <a:rPr lang="en-US" sz="2800" dirty="0"/>
              <a:t>management: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b="1" dirty="0" smtClean="0"/>
              <a:t>Scheduling</a:t>
            </a:r>
            <a:r>
              <a:rPr lang="en-US" sz="2800" dirty="0" smtClean="0"/>
              <a:t> </a:t>
            </a:r>
            <a:r>
              <a:rPr lang="en-US" sz="2800" dirty="0"/>
              <a:t>processes and </a:t>
            </a:r>
            <a:r>
              <a:rPr lang="en-US" sz="2800" b="1" dirty="0"/>
              <a:t>threads</a:t>
            </a:r>
            <a:r>
              <a:rPr lang="en-US" sz="2800" dirty="0"/>
              <a:t> on the CPUs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b="1" dirty="0" smtClean="0"/>
              <a:t>Creating</a:t>
            </a:r>
            <a:r>
              <a:rPr lang="en-US" sz="2800" dirty="0" smtClean="0"/>
              <a:t> and </a:t>
            </a:r>
            <a:r>
              <a:rPr lang="en-US" sz="2800" b="1" dirty="0"/>
              <a:t>deleting</a:t>
            </a:r>
            <a:r>
              <a:rPr lang="en-US" sz="2800" dirty="0"/>
              <a:t> </a:t>
            </a:r>
            <a:r>
              <a:rPr lang="en-US" sz="2800" dirty="0" smtClean="0"/>
              <a:t>user and system </a:t>
            </a:r>
            <a:r>
              <a:rPr lang="en-US" sz="2800" dirty="0"/>
              <a:t>processes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b="1" dirty="0" smtClean="0"/>
              <a:t>Suspending</a:t>
            </a:r>
            <a:r>
              <a:rPr lang="en-US" sz="2800" dirty="0" smtClean="0"/>
              <a:t> and </a:t>
            </a:r>
            <a:r>
              <a:rPr lang="en-US" sz="2800" b="1" dirty="0" smtClean="0"/>
              <a:t>resuming</a:t>
            </a:r>
            <a:r>
              <a:rPr lang="en-US" sz="2800" dirty="0" smtClean="0"/>
              <a:t> </a:t>
            </a:r>
            <a:r>
              <a:rPr lang="en-US" sz="2800" dirty="0"/>
              <a:t>processes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b="1" dirty="0" smtClean="0"/>
              <a:t>Synchronizing</a:t>
            </a:r>
            <a:r>
              <a:rPr lang="en-US" sz="2800" dirty="0" smtClean="0"/>
              <a:t> processes</a:t>
            </a:r>
            <a:endParaRPr lang="en-US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b="1" dirty="0" smtClean="0"/>
              <a:t>Communicating</a:t>
            </a:r>
            <a:r>
              <a:rPr lang="en-US" sz="2800" dirty="0" smtClean="0"/>
              <a:t> between processes</a:t>
            </a:r>
            <a:endParaRPr lang="en-US" sz="2800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510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533" y="1067537"/>
            <a:ext cx="838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b="1" dirty="0" smtClean="0">
                <a:solidFill>
                  <a:srgbClr val="0000FF"/>
                </a:solidFill>
              </a:rPr>
              <a:t>Operating system (OS): </a:t>
            </a:r>
            <a:r>
              <a:rPr lang="en-US" sz="2800" dirty="0" smtClean="0"/>
              <a:t>a </a:t>
            </a:r>
            <a:r>
              <a:rPr lang="en-US" sz="2800" dirty="0"/>
              <a:t>program that manages a computer’s </a:t>
            </a:r>
            <a:r>
              <a:rPr lang="en-US" sz="2800" dirty="0" smtClean="0"/>
              <a:t>hardware.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OS provides </a:t>
            </a:r>
            <a:r>
              <a:rPr lang="en-US" sz="2800" dirty="0"/>
              <a:t>a basis for </a:t>
            </a:r>
            <a:r>
              <a:rPr lang="en-US" sz="2800" b="1" dirty="0"/>
              <a:t>application</a:t>
            </a:r>
            <a:r>
              <a:rPr lang="en-US" sz="2800" dirty="0"/>
              <a:t> programs and acts as an </a:t>
            </a:r>
            <a:r>
              <a:rPr lang="en-US" sz="2800" dirty="0" smtClean="0"/>
              <a:t>intermediary between </a:t>
            </a:r>
            <a:r>
              <a:rPr lang="en-US" sz="2800" dirty="0"/>
              <a:t>the </a:t>
            </a:r>
            <a:r>
              <a:rPr lang="en-US" sz="2800" dirty="0" smtClean="0"/>
              <a:t>user </a:t>
            </a:r>
            <a:r>
              <a:rPr lang="en-US" sz="2800" dirty="0"/>
              <a:t>and the </a:t>
            </a:r>
            <a:r>
              <a:rPr lang="en-US" sz="2800" dirty="0" smtClean="0"/>
              <a:t>hardware.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Some OS are </a:t>
            </a:r>
            <a:r>
              <a:rPr lang="en-US" sz="2800" dirty="0"/>
              <a:t>designed </a:t>
            </a:r>
            <a:r>
              <a:rPr lang="en-US" sz="2800" dirty="0" smtClean="0"/>
              <a:t>to be </a:t>
            </a:r>
            <a:r>
              <a:rPr lang="en-US" sz="2800" b="1" dirty="0"/>
              <a:t>convenient,</a:t>
            </a:r>
            <a:r>
              <a:rPr lang="en-US" sz="2800" b="1" i="1" dirty="0"/>
              <a:t> </a:t>
            </a:r>
            <a:r>
              <a:rPr lang="en-US" sz="2800" dirty="0"/>
              <a:t>others to be </a:t>
            </a:r>
            <a:r>
              <a:rPr lang="en-US" sz="2800" b="1" dirty="0"/>
              <a:t>efficient,</a:t>
            </a:r>
            <a:r>
              <a:rPr lang="en-US" sz="2800" b="1" i="1" dirty="0"/>
              <a:t> </a:t>
            </a:r>
            <a:r>
              <a:rPr lang="en-US" sz="2800" dirty="0"/>
              <a:t>and others to be </a:t>
            </a:r>
            <a:r>
              <a:rPr lang="en-US" sz="2800" dirty="0" smtClean="0"/>
              <a:t>a combination.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OS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00FF"/>
                </a:solidFill>
              </a:rPr>
              <a:t>kernel </a:t>
            </a:r>
            <a:r>
              <a:rPr lang="en-US" sz="2800" dirty="0" smtClean="0"/>
              <a:t>is </a:t>
            </a:r>
            <a:r>
              <a:rPr lang="en-US" sz="2800" dirty="0"/>
              <a:t>the one program running at all </a:t>
            </a:r>
            <a:r>
              <a:rPr lang="en-US" sz="2800" dirty="0" smtClean="0"/>
              <a:t>times. </a:t>
            </a:r>
          </a:p>
          <a:p>
            <a:pPr algn="just"/>
            <a:r>
              <a:rPr lang="en-US" sz="2800" dirty="0" smtClean="0"/>
              <a:t>Other program types :</a:t>
            </a:r>
            <a:endParaRPr lang="en-US" sz="2800" dirty="0"/>
          </a:p>
          <a:p>
            <a:pPr algn="just"/>
            <a:r>
              <a:rPr lang="en-US" sz="2800" b="1" dirty="0" smtClean="0"/>
              <a:t>system programs, </a:t>
            </a:r>
            <a:r>
              <a:rPr lang="en-US" sz="2800" dirty="0" smtClean="0"/>
              <a:t>not part </a:t>
            </a:r>
            <a:r>
              <a:rPr lang="en-US" sz="2800" dirty="0"/>
              <a:t>of the </a:t>
            </a:r>
            <a:r>
              <a:rPr lang="en-US" sz="2800" dirty="0" smtClean="0"/>
              <a:t>kernel but still OS.</a:t>
            </a:r>
          </a:p>
          <a:p>
            <a:pPr algn="just"/>
            <a:r>
              <a:rPr lang="en-US" sz="2800" b="1" dirty="0" smtClean="0"/>
              <a:t>application programs</a:t>
            </a:r>
            <a:r>
              <a:rPr lang="en-US" sz="2800" dirty="0" smtClean="0"/>
              <a:t>, not </a:t>
            </a:r>
            <a:r>
              <a:rPr lang="en-US" sz="2800" dirty="0"/>
              <a:t>associated with the </a:t>
            </a:r>
            <a:r>
              <a:rPr lang="en-US" sz="2800" dirty="0" smtClean="0"/>
              <a:t>OS.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72533" y="323655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What operating system do?</a:t>
            </a:r>
            <a:endParaRPr lang="en-US" sz="3200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391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533" y="1211214"/>
            <a:ext cx="838200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Main </a:t>
            </a:r>
            <a:r>
              <a:rPr lang="en-US" sz="2800" dirty="0"/>
              <a:t>memory is a repository of quickly accessible data shared by the CPU </a:t>
            </a:r>
            <a:r>
              <a:rPr lang="en-US" sz="2800" dirty="0" smtClean="0"/>
              <a:t>and I/O </a:t>
            </a:r>
            <a:r>
              <a:rPr lang="en-US" sz="2800" dirty="0"/>
              <a:t>devices. </a:t>
            </a:r>
            <a:endParaRPr lang="en-US" sz="2800" dirty="0" smtClean="0"/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The CPU reads </a:t>
            </a:r>
            <a:r>
              <a:rPr lang="en-US" sz="2800" dirty="0"/>
              <a:t>instructions </a:t>
            </a:r>
            <a:r>
              <a:rPr lang="en-US" sz="2800" dirty="0" smtClean="0"/>
              <a:t>from memory at </a:t>
            </a:r>
            <a:r>
              <a:rPr lang="en-US" sz="2800" b="1" dirty="0" smtClean="0"/>
              <a:t>IF </a:t>
            </a:r>
            <a:r>
              <a:rPr lang="en-US" sz="2800" b="1" dirty="0"/>
              <a:t>cycle </a:t>
            </a:r>
            <a:r>
              <a:rPr lang="en-US" sz="2800" dirty="0"/>
              <a:t>and </a:t>
            </a:r>
            <a:r>
              <a:rPr lang="en-US" sz="2800" dirty="0" smtClean="0"/>
              <a:t>reads / writes </a:t>
            </a:r>
            <a:r>
              <a:rPr lang="en-US" sz="2800" dirty="0"/>
              <a:t>data from </a:t>
            </a:r>
            <a:r>
              <a:rPr lang="en-US" sz="2800" dirty="0" smtClean="0"/>
              <a:t>memory during </a:t>
            </a:r>
            <a:r>
              <a:rPr lang="en-US" sz="2800" dirty="0"/>
              <a:t>the </a:t>
            </a:r>
            <a:r>
              <a:rPr lang="en-US" sz="2800" b="1" dirty="0" smtClean="0"/>
              <a:t>MEM cycle</a:t>
            </a:r>
            <a:r>
              <a:rPr lang="en-US" sz="2800" dirty="0" smtClean="0"/>
              <a:t>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Main </a:t>
            </a:r>
            <a:r>
              <a:rPr lang="en-US" sz="2800" dirty="0"/>
              <a:t>memory is </a:t>
            </a:r>
            <a:r>
              <a:rPr lang="en-US" sz="2800" dirty="0" smtClean="0"/>
              <a:t>the </a:t>
            </a:r>
            <a:r>
              <a:rPr lang="en-US" sz="2800" dirty="0"/>
              <a:t>only large storage device that the CPU is </a:t>
            </a:r>
            <a:r>
              <a:rPr lang="en-US" sz="2800" dirty="0" smtClean="0"/>
              <a:t>able to </a:t>
            </a:r>
            <a:r>
              <a:rPr lang="en-US" sz="2800" dirty="0"/>
              <a:t>address and access </a:t>
            </a:r>
            <a:r>
              <a:rPr lang="en-US" sz="2800" dirty="0" smtClean="0"/>
              <a:t>directly.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For CPU </a:t>
            </a:r>
            <a:r>
              <a:rPr lang="en-US" sz="2800" dirty="0"/>
              <a:t>to process </a:t>
            </a:r>
            <a:r>
              <a:rPr lang="en-US" sz="2800" dirty="0" smtClean="0"/>
              <a:t>instructions / data from disk</a:t>
            </a:r>
            <a:r>
              <a:rPr lang="en-US" sz="2800" dirty="0"/>
              <a:t>, </a:t>
            </a:r>
            <a:r>
              <a:rPr lang="en-US" sz="2800" dirty="0" smtClean="0"/>
              <a:t>these are first transferred </a:t>
            </a:r>
            <a:r>
              <a:rPr lang="en-US" sz="2800" dirty="0"/>
              <a:t>to </a:t>
            </a:r>
            <a:r>
              <a:rPr lang="en-US" sz="2800" dirty="0" smtClean="0"/>
              <a:t>memory </a:t>
            </a:r>
            <a:r>
              <a:rPr lang="en-US" sz="2800" dirty="0"/>
              <a:t>by </a:t>
            </a:r>
            <a:r>
              <a:rPr lang="en-US" sz="2800" dirty="0" smtClean="0"/>
              <a:t>CPU-generated I/O calls and mapped </a:t>
            </a:r>
            <a:r>
              <a:rPr lang="en-US" sz="2800" dirty="0"/>
              <a:t>to </a:t>
            </a:r>
            <a:r>
              <a:rPr lang="en-US" sz="2800" b="1" dirty="0"/>
              <a:t>absolute</a:t>
            </a:r>
            <a:r>
              <a:rPr lang="en-US" sz="2800" dirty="0"/>
              <a:t> </a:t>
            </a:r>
            <a:r>
              <a:rPr lang="en-US" sz="2800" dirty="0" smtClean="0"/>
              <a:t>addresses.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2533" y="323655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Memory management</a:t>
            </a:r>
            <a:endParaRPr lang="en-US" sz="32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70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533" y="1011933"/>
            <a:ext cx="8382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Eventually, the </a:t>
            </a:r>
            <a:r>
              <a:rPr lang="en-US" sz="2800" dirty="0"/>
              <a:t>program terminates, its memory space is </a:t>
            </a:r>
            <a:r>
              <a:rPr lang="en-US" sz="2800" dirty="0" smtClean="0"/>
              <a:t>freed, so </a:t>
            </a:r>
            <a:r>
              <a:rPr lang="en-US" sz="2800" dirty="0"/>
              <a:t>the </a:t>
            </a:r>
            <a:r>
              <a:rPr lang="en-US" sz="2800" dirty="0" smtClean="0"/>
              <a:t>next program </a:t>
            </a:r>
            <a:r>
              <a:rPr lang="en-US" sz="2800" dirty="0"/>
              <a:t>can be loaded and executed.</a:t>
            </a:r>
          </a:p>
          <a:p>
            <a:pPr algn="just">
              <a:spcAft>
                <a:spcPts val="1200"/>
              </a:spcAft>
            </a:pPr>
            <a:r>
              <a:rPr lang="en-US" sz="2800" dirty="0"/>
              <a:t>To </a:t>
            </a:r>
            <a:r>
              <a:rPr lang="en-US" sz="2800" dirty="0" smtClean="0"/>
              <a:t>improve </a:t>
            </a:r>
            <a:r>
              <a:rPr lang="en-US" sz="2800" dirty="0"/>
              <a:t>response </a:t>
            </a:r>
            <a:r>
              <a:rPr lang="en-US" sz="2800" dirty="0" smtClean="0"/>
              <a:t>and utilization, few programs reside in the memory, requiring </a:t>
            </a:r>
            <a:r>
              <a:rPr lang="en-US" sz="2800" b="1" dirty="0" smtClean="0">
                <a:solidFill>
                  <a:srgbClr val="0000FF"/>
                </a:solidFill>
              </a:rPr>
              <a:t>memory management</a:t>
            </a:r>
            <a:r>
              <a:rPr lang="en-US" sz="2800" dirty="0" smtClean="0"/>
              <a:t>.</a:t>
            </a:r>
          </a:p>
          <a:p>
            <a:pPr algn="just">
              <a:spcAft>
                <a:spcPts val="1200"/>
              </a:spcAft>
            </a:pPr>
            <a:r>
              <a:rPr lang="en-US" sz="2800" dirty="0"/>
              <a:t>OS is responsible for </a:t>
            </a:r>
            <a:r>
              <a:rPr lang="en-US" sz="2800" dirty="0" smtClean="0"/>
              <a:t>the </a:t>
            </a:r>
            <a:r>
              <a:rPr lang="en-US" sz="2800" dirty="0"/>
              <a:t>following </a:t>
            </a:r>
            <a:r>
              <a:rPr lang="en-US" sz="2800" dirty="0" smtClean="0"/>
              <a:t>to manage memory:</a:t>
            </a:r>
            <a:endParaRPr lang="en-US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Keeping </a:t>
            </a:r>
            <a:r>
              <a:rPr lang="en-US" sz="2800" dirty="0"/>
              <a:t>track of which parts of memory are currently being used and </a:t>
            </a:r>
            <a:r>
              <a:rPr lang="en-US" sz="2800" dirty="0" smtClean="0"/>
              <a:t>who is </a:t>
            </a:r>
            <a:r>
              <a:rPr lang="en-US" sz="2800" dirty="0"/>
              <a:t>using </a:t>
            </a:r>
            <a:r>
              <a:rPr lang="en-US" sz="2800" dirty="0" smtClean="0"/>
              <a:t>them.</a:t>
            </a:r>
            <a:endParaRPr lang="en-US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Deciding </a:t>
            </a:r>
            <a:r>
              <a:rPr lang="en-US" sz="2800" dirty="0"/>
              <a:t>which processes </a:t>
            </a:r>
            <a:r>
              <a:rPr lang="en-US" sz="2800" dirty="0" smtClean="0"/>
              <a:t>and </a:t>
            </a:r>
            <a:r>
              <a:rPr lang="en-US" sz="2800" dirty="0"/>
              <a:t>data to move </a:t>
            </a:r>
            <a:r>
              <a:rPr lang="en-US" sz="2800" dirty="0" smtClean="0"/>
              <a:t>into and </a:t>
            </a:r>
            <a:r>
              <a:rPr lang="en-US" sz="2800" dirty="0"/>
              <a:t>out of </a:t>
            </a:r>
            <a:r>
              <a:rPr lang="en-US" sz="2800" dirty="0" smtClean="0"/>
              <a:t>memory.</a:t>
            </a:r>
            <a:endParaRPr lang="en-US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b="1" dirty="0" smtClean="0"/>
              <a:t>Allocating</a:t>
            </a:r>
            <a:r>
              <a:rPr lang="en-US" sz="2800" dirty="0" smtClean="0"/>
              <a:t> / </a:t>
            </a:r>
            <a:r>
              <a:rPr lang="en-US" sz="2800" b="1" dirty="0" smtClean="0"/>
              <a:t>deallocating</a:t>
            </a:r>
            <a:r>
              <a:rPr lang="en-US" sz="2800" dirty="0" smtClean="0"/>
              <a:t> </a:t>
            </a:r>
            <a:r>
              <a:rPr lang="en-US" sz="2800" dirty="0"/>
              <a:t>memory space as </a:t>
            </a:r>
            <a:r>
              <a:rPr lang="en-US" sz="2800" dirty="0" smtClean="0"/>
              <a:t>needed.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60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533" y="1176710"/>
            <a:ext cx="83820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OS</a:t>
            </a:r>
            <a:r>
              <a:rPr lang="en-US" sz="2800" dirty="0"/>
              <a:t> </a:t>
            </a:r>
            <a:r>
              <a:rPr lang="en-US" sz="2800" dirty="0" smtClean="0"/>
              <a:t>provides </a:t>
            </a:r>
            <a:r>
              <a:rPr lang="en-US" sz="2800" dirty="0"/>
              <a:t>a uniform, logical view of information </a:t>
            </a:r>
            <a:r>
              <a:rPr lang="en-US" sz="2800" dirty="0" smtClean="0"/>
              <a:t>storage in </a:t>
            </a:r>
            <a:r>
              <a:rPr lang="en-US" sz="2800" b="1" dirty="0" smtClean="0">
                <a:solidFill>
                  <a:srgbClr val="0000FF"/>
                </a:solidFill>
              </a:rPr>
              <a:t>file</a:t>
            </a:r>
            <a:r>
              <a:rPr lang="en-US" sz="2800" dirty="0" smtClean="0"/>
              <a:t>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A file </a:t>
            </a:r>
            <a:r>
              <a:rPr lang="en-US" sz="2800" dirty="0"/>
              <a:t>is a collection of related information defined by its </a:t>
            </a:r>
            <a:r>
              <a:rPr lang="en-US" sz="2800" dirty="0" smtClean="0"/>
              <a:t>creator.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Files </a:t>
            </a:r>
            <a:r>
              <a:rPr lang="en-US" sz="2800" dirty="0"/>
              <a:t>are </a:t>
            </a:r>
            <a:r>
              <a:rPr lang="en-US" sz="2800" dirty="0" smtClean="0"/>
              <a:t>organized </a:t>
            </a:r>
            <a:r>
              <a:rPr lang="en-US" sz="2800" dirty="0"/>
              <a:t>into </a:t>
            </a:r>
            <a:r>
              <a:rPr lang="en-US" sz="2800" b="1" dirty="0">
                <a:solidFill>
                  <a:srgbClr val="0000FF"/>
                </a:solidFill>
              </a:rPr>
              <a:t>directories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/>
              <a:t>to </a:t>
            </a:r>
            <a:r>
              <a:rPr lang="en-US" sz="2800" dirty="0" smtClean="0"/>
              <a:t>ease their use.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Files </a:t>
            </a:r>
            <a:r>
              <a:rPr lang="en-US" sz="2800" dirty="0"/>
              <a:t>represent </a:t>
            </a:r>
            <a:r>
              <a:rPr lang="en-US" sz="2800" b="1" dirty="0"/>
              <a:t>programs</a:t>
            </a:r>
            <a:r>
              <a:rPr lang="en-US" sz="2800" dirty="0"/>
              <a:t> </a:t>
            </a:r>
            <a:r>
              <a:rPr lang="en-US" sz="2800" dirty="0" smtClean="0"/>
              <a:t>(source, object) </a:t>
            </a:r>
            <a:r>
              <a:rPr lang="en-US" sz="2800" dirty="0"/>
              <a:t>and </a:t>
            </a:r>
            <a:r>
              <a:rPr lang="en-US" sz="2800" b="1" dirty="0" smtClean="0"/>
              <a:t>data</a:t>
            </a:r>
            <a:r>
              <a:rPr lang="en-US" sz="2800" dirty="0" smtClean="0"/>
              <a:t>, which may be alphanumeric </a:t>
            </a:r>
            <a:r>
              <a:rPr lang="en-US" sz="2800" dirty="0"/>
              <a:t>or binary</a:t>
            </a:r>
            <a:r>
              <a:rPr lang="en-US" sz="2800" dirty="0" smtClean="0"/>
              <a:t>.</a:t>
            </a:r>
          </a:p>
          <a:p>
            <a:pPr algn="just">
              <a:spcAft>
                <a:spcPts val="1200"/>
              </a:spcAft>
            </a:pPr>
            <a:r>
              <a:rPr lang="en-US" sz="2800" dirty="0"/>
              <a:t>Storage devices differ in access speed, capacity, data-transfer rate and access method (sequential random</a:t>
            </a:r>
            <a:r>
              <a:rPr lang="en-US" sz="2800" dirty="0" smtClean="0"/>
              <a:t>). </a:t>
            </a:r>
            <a:r>
              <a:rPr lang="en-US" sz="2800" dirty="0"/>
              <a:t> </a:t>
            </a:r>
            <a:endParaRPr lang="en-US" sz="28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372533" y="323655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Storage management</a:t>
            </a:r>
            <a:endParaRPr lang="en-US" sz="32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89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533" y="1018234"/>
            <a:ext cx="8382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/>
              <a:t>OS maps files onto physical media and accesses </a:t>
            </a:r>
            <a:r>
              <a:rPr lang="en-US" sz="2800" dirty="0" smtClean="0"/>
              <a:t>these by </a:t>
            </a:r>
            <a:r>
              <a:rPr lang="en-US" sz="2800" dirty="0"/>
              <a:t>drivers, thus hiding the physical device from the user.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When </a:t>
            </a:r>
            <a:r>
              <a:rPr lang="en-US" sz="2800" dirty="0"/>
              <a:t>multiple users have </a:t>
            </a:r>
            <a:r>
              <a:rPr lang="en-US" sz="2800" dirty="0" smtClean="0"/>
              <a:t>file access, </a:t>
            </a:r>
            <a:r>
              <a:rPr lang="en-US" sz="2800" dirty="0"/>
              <a:t>it </a:t>
            </a:r>
            <a:r>
              <a:rPr lang="en-US" sz="2800" dirty="0" smtClean="0"/>
              <a:t>is controlled by which </a:t>
            </a:r>
            <a:r>
              <a:rPr lang="en-US" sz="2800" dirty="0"/>
              <a:t>user may access </a:t>
            </a:r>
            <a:r>
              <a:rPr lang="en-US" sz="2800" dirty="0" smtClean="0"/>
              <a:t>and </a:t>
            </a:r>
            <a:r>
              <a:rPr lang="en-US" sz="2800" dirty="0"/>
              <a:t>how </a:t>
            </a:r>
            <a:r>
              <a:rPr lang="en-US" sz="2800" dirty="0" smtClean="0"/>
              <a:t>(read</a:t>
            </a:r>
            <a:r>
              <a:rPr lang="en-US" sz="2800" dirty="0"/>
              <a:t>, write, append).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OS is </a:t>
            </a:r>
            <a:r>
              <a:rPr lang="en-US" sz="2800" dirty="0"/>
              <a:t>responsible for the following </a:t>
            </a:r>
            <a:r>
              <a:rPr lang="en-US" sz="2800" dirty="0" smtClean="0"/>
              <a:t>activities:</a:t>
            </a:r>
            <a:endParaRPr lang="en-US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Creating </a:t>
            </a:r>
            <a:r>
              <a:rPr lang="en-US" sz="2800" dirty="0"/>
              <a:t>and deleting </a:t>
            </a:r>
            <a:r>
              <a:rPr lang="en-US" sz="2800" dirty="0" smtClean="0"/>
              <a:t>files.</a:t>
            </a:r>
            <a:endParaRPr lang="en-US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Creating </a:t>
            </a:r>
            <a:r>
              <a:rPr lang="en-US" sz="2800" dirty="0"/>
              <a:t>and deleting </a:t>
            </a:r>
            <a:r>
              <a:rPr lang="en-US" sz="2800" dirty="0" smtClean="0"/>
              <a:t>directories.</a:t>
            </a:r>
            <a:endParaRPr lang="en-US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Supporting files / directories manipulation primitives.</a:t>
            </a:r>
            <a:endParaRPr lang="en-US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Mapping </a:t>
            </a:r>
            <a:r>
              <a:rPr lang="en-US" sz="2800" dirty="0"/>
              <a:t>files onto secondary </a:t>
            </a:r>
            <a:r>
              <a:rPr lang="en-US" sz="2800" dirty="0" smtClean="0"/>
              <a:t>storage.</a:t>
            </a:r>
            <a:endParaRPr lang="en-US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Backing </a:t>
            </a:r>
            <a:r>
              <a:rPr lang="en-US" sz="2800" dirty="0"/>
              <a:t>up files on nonvolatile storage </a:t>
            </a:r>
            <a:r>
              <a:rPr lang="en-US" sz="2800" dirty="0" smtClean="0"/>
              <a:t>media.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80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533" y="1219840"/>
            <a:ext cx="838200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Main </a:t>
            </a:r>
            <a:r>
              <a:rPr lang="en-US" sz="2800" dirty="0"/>
              <a:t>memory is too small to </a:t>
            </a:r>
            <a:r>
              <a:rPr lang="en-US" sz="2800" dirty="0" smtClean="0"/>
              <a:t>accommodate all </a:t>
            </a:r>
            <a:r>
              <a:rPr lang="en-US" sz="2800" dirty="0"/>
              <a:t>data and </a:t>
            </a:r>
            <a:r>
              <a:rPr lang="en-US" sz="2800" dirty="0" smtClean="0"/>
              <a:t>programs, and it is volatile.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The </a:t>
            </a:r>
            <a:r>
              <a:rPr lang="en-US" sz="2800" dirty="0"/>
              <a:t>computer system must provide secondary storage to back up </a:t>
            </a:r>
            <a:r>
              <a:rPr lang="en-US" sz="2800" dirty="0" smtClean="0"/>
              <a:t>main memory in magnetic or solid-state disk.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Most programs, compilers</a:t>
            </a:r>
            <a:r>
              <a:rPr lang="en-US" sz="2800" dirty="0"/>
              <a:t>, assemblers, word processors, editors, </a:t>
            </a:r>
            <a:r>
              <a:rPr lang="en-US" sz="2800" dirty="0" smtClean="0"/>
              <a:t>user applications, are stored on disk </a:t>
            </a:r>
            <a:r>
              <a:rPr lang="en-US" sz="2800" dirty="0"/>
              <a:t>until loaded into memory. </a:t>
            </a:r>
            <a:endParaRPr lang="en-US" sz="2800" dirty="0" smtClean="0"/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They </a:t>
            </a:r>
            <a:r>
              <a:rPr lang="en-US" sz="2800" dirty="0"/>
              <a:t>then use the disk as both the </a:t>
            </a:r>
            <a:r>
              <a:rPr lang="en-US" sz="2800" dirty="0" smtClean="0"/>
              <a:t>source and </a:t>
            </a:r>
            <a:r>
              <a:rPr lang="en-US" sz="2800" dirty="0"/>
              <a:t>destination of their </a:t>
            </a:r>
            <a:r>
              <a:rPr lang="en-US" sz="2800" dirty="0" smtClean="0"/>
              <a:t>processing.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2533" y="323655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Mass storage management</a:t>
            </a:r>
            <a:endParaRPr lang="en-US" sz="32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202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533" y="920322"/>
            <a:ext cx="838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Management </a:t>
            </a:r>
            <a:r>
              <a:rPr lang="en-US" sz="2800" dirty="0"/>
              <a:t>of </a:t>
            </a:r>
            <a:r>
              <a:rPr lang="en-US" sz="2800" dirty="0" smtClean="0"/>
              <a:t>disk storage </a:t>
            </a:r>
            <a:r>
              <a:rPr lang="en-US" sz="2800" dirty="0"/>
              <a:t>is of central importance to a computer system. </a:t>
            </a:r>
            <a:endParaRPr lang="en-US" sz="2800" dirty="0" smtClean="0"/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The OS is</a:t>
            </a:r>
            <a:r>
              <a:rPr lang="en-US" sz="2800" dirty="0"/>
              <a:t> </a:t>
            </a:r>
            <a:r>
              <a:rPr lang="en-US" sz="2800" dirty="0" smtClean="0"/>
              <a:t>responsible </a:t>
            </a:r>
            <a:r>
              <a:rPr lang="en-US" sz="2800" dirty="0"/>
              <a:t>for the following </a:t>
            </a:r>
            <a:r>
              <a:rPr lang="en-US" sz="2800" dirty="0" smtClean="0"/>
              <a:t>activities:</a:t>
            </a:r>
            <a:endParaRPr lang="en-US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Free-space management.</a:t>
            </a:r>
            <a:endParaRPr lang="en-US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Storage allocation.</a:t>
            </a:r>
            <a:endParaRPr lang="en-US" sz="2800" dirty="0"/>
          </a:p>
          <a:p>
            <a:pPr marL="457200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Disk scheduling.</a:t>
            </a:r>
            <a:endParaRPr lang="en-US" sz="2800" dirty="0"/>
          </a:p>
          <a:p>
            <a:pPr algn="just">
              <a:spcAft>
                <a:spcPts val="1200"/>
              </a:spcAft>
            </a:pPr>
            <a:r>
              <a:rPr lang="en-US" sz="2800" dirty="0"/>
              <a:t>Because secondary storage is used frequently, it must be used </a:t>
            </a:r>
            <a:r>
              <a:rPr lang="en-US" sz="2800" dirty="0" smtClean="0"/>
              <a:t>efficiently.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The</a:t>
            </a:r>
            <a:r>
              <a:rPr lang="en-US" sz="2800" dirty="0"/>
              <a:t> </a:t>
            </a:r>
            <a:r>
              <a:rPr lang="en-US" sz="2800" dirty="0" smtClean="0"/>
              <a:t>computer speed depends on the disk subsystem speed and its manipulation algorithms.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553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533" y="1020109"/>
            <a:ext cx="8382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b="1" dirty="0" smtClean="0">
                <a:solidFill>
                  <a:srgbClr val="0000FF"/>
                </a:solidFill>
              </a:rPr>
              <a:t>Tertiary </a:t>
            </a:r>
            <a:r>
              <a:rPr lang="en-US" sz="2800" b="1" dirty="0">
                <a:solidFill>
                  <a:srgbClr val="0000FF"/>
                </a:solidFill>
              </a:rPr>
              <a:t>storage </a:t>
            </a:r>
            <a:r>
              <a:rPr lang="en-US" sz="2800" dirty="0" smtClean="0"/>
              <a:t>devices such as magnetic tapes and optical media are slower, used for backup and long-term archives. 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Not </a:t>
            </a:r>
            <a:r>
              <a:rPr lang="en-US" sz="2800" dirty="0"/>
              <a:t>crucial to system performance, but </a:t>
            </a:r>
            <a:r>
              <a:rPr lang="en-US" sz="2800" dirty="0" smtClean="0"/>
              <a:t>still must be </a:t>
            </a:r>
            <a:r>
              <a:rPr lang="en-US" sz="2800" dirty="0"/>
              <a:t>managed. </a:t>
            </a:r>
            <a:endParaRPr lang="en-US" sz="2800" dirty="0" smtClean="0"/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Some </a:t>
            </a:r>
            <a:r>
              <a:rPr lang="en-US" sz="2800" dirty="0"/>
              <a:t>of the </a:t>
            </a:r>
            <a:r>
              <a:rPr lang="en-US" sz="2800" dirty="0" smtClean="0"/>
              <a:t>functions that OS provide include: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Mounting </a:t>
            </a:r>
            <a:r>
              <a:rPr lang="en-US" sz="2800" dirty="0"/>
              <a:t>and unmounting media in </a:t>
            </a:r>
            <a:r>
              <a:rPr lang="en-US" sz="2800" dirty="0" smtClean="0"/>
              <a:t>devices.</a:t>
            </a:r>
            <a:endParaRPr lang="en-US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Allocating </a:t>
            </a:r>
            <a:r>
              <a:rPr lang="en-US" sz="2800" dirty="0"/>
              <a:t>and freeing the devices for exclusive use by </a:t>
            </a:r>
            <a:r>
              <a:rPr lang="en-US" sz="2800" dirty="0" smtClean="0"/>
              <a:t>processes.</a:t>
            </a:r>
            <a:endParaRPr lang="en-US" sz="2800" dirty="0"/>
          </a:p>
          <a:p>
            <a:pPr marL="457200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Migrating </a:t>
            </a:r>
            <a:r>
              <a:rPr lang="en-US" sz="2800" dirty="0"/>
              <a:t>data from secondary to tertiary </a:t>
            </a:r>
            <a:r>
              <a:rPr lang="en-US" sz="2800" dirty="0" smtClean="0"/>
              <a:t>storage.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4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533" y="935182"/>
            <a:ext cx="838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Information kept </a:t>
            </a:r>
            <a:r>
              <a:rPr lang="en-US" sz="2800" dirty="0"/>
              <a:t>in </a:t>
            </a:r>
            <a:r>
              <a:rPr lang="en-US" sz="2800" dirty="0" smtClean="0"/>
              <a:t>main memory is </a:t>
            </a:r>
            <a:r>
              <a:rPr lang="en-US" sz="2800" dirty="0"/>
              <a:t>copied </a:t>
            </a:r>
            <a:r>
              <a:rPr lang="en-US" sz="2800" dirty="0" smtClean="0"/>
              <a:t>temporarily into </a:t>
            </a:r>
            <a:r>
              <a:rPr lang="en-US" sz="2800" dirty="0"/>
              <a:t>a faster </a:t>
            </a:r>
            <a:r>
              <a:rPr lang="en-US" sz="2800" dirty="0" smtClean="0"/>
              <a:t>storage, the </a:t>
            </a:r>
            <a:r>
              <a:rPr lang="en-US" sz="2800" b="1" dirty="0">
                <a:solidFill>
                  <a:srgbClr val="0000FF"/>
                </a:solidFill>
              </a:rPr>
              <a:t>cache</a:t>
            </a:r>
            <a:r>
              <a:rPr lang="en-US" sz="2800" dirty="0"/>
              <a:t>, </a:t>
            </a:r>
            <a:r>
              <a:rPr lang="en-US" sz="2800" dirty="0" smtClean="0"/>
              <a:t>as </a:t>
            </a:r>
            <a:r>
              <a:rPr lang="en-US" sz="2800" dirty="0"/>
              <a:t>it is </a:t>
            </a:r>
            <a:r>
              <a:rPr lang="en-US" sz="2800" dirty="0" smtClean="0"/>
              <a:t>used.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When a </a:t>
            </a:r>
            <a:r>
              <a:rPr lang="en-US" sz="2800" dirty="0"/>
              <a:t>particular piece of </a:t>
            </a:r>
            <a:r>
              <a:rPr lang="en-US" sz="2800" dirty="0" smtClean="0"/>
              <a:t>information is called, it is first</a:t>
            </a:r>
            <a:r>
              <a:rPr lang="en-US" sz="2800" dirty="0"/>
              <a:t> </a:t>
            </a:r>
            <a:r>
              <a:rPr lang="en-US" sz="2800" dirty="0" smtClean="0"/>
              <a:t>checked to be in </a:t>
            </a:r>
            <a:r>
              <a:rPr lang="en-US" sz="2800" dirty="0"/>
              <a:t>the </a:t>
            </a:r>
            <a:r>
              <a:rPr lang="en-US" sz="2800" dirty="0" smtClean="0"/>
              <a:t>cache for direct usage.</a:t>
            </a:r>
            <a:endParaRPr lang="en-US" sz="2800" dirty="0" smtClean="0"/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If not in cache, info </a:t>
            </a:r>
            <a:r>
              <a:rPr lang="en-US" sz="2800" dirty="0"/>
              <a:t>from </a:t>
            </a:r>
            <a:r>
              <a:rPr lang="en-US" sz="2800" dirty="0" smtClean="0"/>
              <a:t>main memory is copied into cache under </a:t>
            </a:r>
            <a:r>
              <a:rPr lang="en-US" sz="2800" b="1" dirty="0" smtClean="0">
                <a:solidFill>
                  <a:srgbClr val="0000FF"/>
                </a:solidFill>
              </a:rPr>
              <a:t>temporal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and </a:t>
            </a:r>
            <a:r>
              <a:rPr lang="en-US" sz="2800" b="1" dirty="0" smtClean="0">
                <a:solidFill>
                  <a:srgbClr val="0000FF"/>
                </a:solidFill>
              </a:rPr>
              <a:t>spatial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locality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assumption.</a:t>
            </a:r>
          </a:p>
          <a:p>
            <a:pPr algn="just">
              <a:spcAft>
                <a:spcPts val="1200"/>
              </a:spcAft>
            </a:pPr>
            <a:r>
              <a:rPr lang="en-US" sz="2800" dirty="0"/>
              <a:t>Systems have instruction cache holding the instructions expected to be executed </a:t>
            </a:r>
            <a:r>
              <a:rPr lang="en-US" sz="2800" dirty="0" smtClean="0"/>
              <a:t>next.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Without </a:t>
            </a:r>
            <a:r>
              <a:rPr lang="en-US" sz="2800" dirty="0"/>
              <a:t>it, the CPU would have to wait several cycles while an instruction was fetched from main memory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372533" y="323655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Caching</a:t>
            </a:r>
            <a:endParaRPr lang="en-US" sz="32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38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533" y="930791"/>
            <a:ext cx="838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HW-only caches are </a:t>
            </a:r>
            <a:r>
              <a:rPr lang="en-US" sz="2800" dirty="0" smtClean="0"/>
              <a:t>outside the OS control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>
              <a:spcAft>
                <a:spcPts val="1200"/>
              </a:spcAft>
            </a:pPr>
            <a:r>
              <a:rPr lang="en-US" sz="2800" dirty="0"/>
              <a:t>Main memory can be viewed as a fast cache for secondary </a:t>
            </a:r>
            <a:r>
              <a:rPr lang="en-US" sz="2800" dirty="0" smtClean="0"/>
              <a:t>storage.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The </a:t>
            </a:r>
            <a:r>
              <a:rPr lang="en-US" sz="2800" dirty="0"/>
              <a:t>file-system data, </a:t>
            </a:r>
            <a:r>
              <a:rPr lang="en-US" sz="2800" dirty="0" smtClean="0"/>
              <a:t>residing </a:t>
            </a:r>
            <a:r>
              <a:rPr lang="en-US" sz="2800" dirty="0"/>
              <a:t>permanently on </a:t>
            </a:r>
            <a:r>
              <a:rPr lang="en-US" sz="2800" dirty="0" smtClean="0"/>
              <a:t>secondary storage</a:t>
            </a:r>
            <a:r>
              <a:rPr lang="en-US" sz="2800" dirty="0"/>
              <a:t>, may appear on several levels in the storage </a:t>
            </a:r>
            <a:r>
              <a:rPr lang="en-US" sz="2800" dirty="0" smtClean="0"/>
              <a:t>hierarchy (main memory, HW caches).</a:t>
            </a:r>
          </a:p>
          <a:p>
            <a:pPr algn="just">
              <a:spcAft>
                <a:spcPts val="1200"/>
              </a:spcAft>
            </a:pPr>
            <a:r>
              <a:rPr lang="en-US" sz="2800" dirty="0"/>
              <a:t>The OS may maintain a cache of file-system data in main </a:t>
            </a:r>
            <a:r>
              <a:rPr lang="en-US" sz="2800" dirty="0" smtClean="0"/>
              <a:t>memory.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The </a:t>
            </a:r>
            <a:r>
              <a:rPr lang="en-US" sz="2800" dirty="0"/>
              <a:t>magnetic-disk storage is often backed up onto magnetic tapes or removable disks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13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533" y="1137815"/>
            <a:ext cx="83820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In hierarchical </a:t>
            </a:r>
            <a:r>
              <a:rPr lang="en-US" sz="2800" dirty="0"/>
              <a:t>storage structure, the same data may appear in </a:t>
            </a:r>
            <a:r>
              <a:rPr lang="en-US" sz="2800" dirty="0" smtClean="0"/>
              <a:t>different levels </a:t>
            </a:r>
            <a:r>
              <a:rPr lang="en-US" sz="2800" dirty="0"/>
              <a:t>of the storage </a:t>
            </a:r>
            <a:r>
              <a:rPr lang="en-US" sz="2800" dirty="0" smtClean="0"/>
              <a:t>system.</a:t>
            </a:r>
          </a:p>
          <a:p>
            <a:pPr algn="just">
              <a:spcAft>
                <a:spcPts val="1200"/>
              </a:spcAft>
            </a:pPr>
            <a:r>
              <a:rPr lang="en-US" sz="2800" b="1" dirty="0" smtClean="0"/>
              <a:t>Example</a:t>
            </a:r>
            <a:r>
              <a:rPr lang="en-US" sz="2800" dirty="0" smtClean="0"/>
              <a:t>: An </a:t>
            </a:r>
            <a:r>
              <a:rPr lang="en-US" sz="2800" dirty="0"/>
              <a:t>integer A located in file B </a:t>
            </a:r>
            <a:r>
              <a:rPr lang="en-US" sz="2800" dirty="0" smtClean="0"/>
              <a:t>is subject to be </a:t>
            </a:r>
            <a:r>
              <a:rPr lang="en-US" sz="2800" dirty="0"/>
              <a:t>incremented by </a:t>
            </a:r>
            <a:r>
              <a:rPr lang="en-US" sz="2800" dirty="0" smtClean="0"/>
              <a:t>1, </a:t>
            </a:r>
            <a:r>
              <a:rPr lang="en-US" sz="2800" dirty="0"/>
              <a:t>and file B resides on magnetic disk.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Increment </a:t>
            </a:r>
            <a:r>
              <a:rPr lang="en-US" sz="2800" dirty="0"/>
              <a:t>operation </a:t>
            </a:r>
            <a:r>
              <a:rPr lang="en-US" sz="2800" dirty="0" smtClean="0"/>
              <a:t>issues </a:t>
            </a:r>
            <a:r>
              <a:rPr lang="en-US" sz="2800" dirty="0"/>
              <a:t>an I/O </a:t>
            </a:r>
            <a:r>
              <a:rPr lang="en-US" sz="2800" dirty="0" smtClean="0"/>
              <a:t>operation, copying the disk </a:t>
            </a:r>
            <a:r>
              <a:rPr lang="en-US" sz="2800" dirty="0"/>
              <a:t>block on which A </a:t>
            </a:r>
            <a:r>
              <a:rPr lang="en-US" sz="2800" dirty="0" smtClean="0"/>
              <a:t>resides, </a:t>
            </a:r>
            <a:r>
              <a:rPr lang="en-US" sz="2800" dirty="0"/>
              <a:t>to main </a:t>
            </a:r>
            <a:r>
              <a:rPr lang="en-US" sz="2800" dirty="0" smtClean="0"/>
              <a:t>memory. 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It is followed by copying </a:t>
            </a:r>
            <a:r>
              <a:rPr lang="en-US" sz="2800" dirty="0"/>
              <a:t>A to the cache and to an internal register</a:t>
            </a:r>
            <a:r>
              <a:rPr lang="en-US" sz="2800" dirty="0" smtClean="0"/>
              <a:t>.</a:t>
            </a:r>
          </a:p>
          <a:p>
            <a:pPr algn="just">
              <a:spcAft>
                <a:spcPts val="1200"/>
              </a:spcAft>
            </a:pPr>
            <a:r>
              <a:rPr lang="en-US" sz="2800" dirty="0"/>
              <a:t>Thus, the copy of A appears in several places.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8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41275"/>
            <a:ext cx="6352448" cy="521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72533" y="323655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Abstract view of </a:t>
            </a:r>
            <a:r>
              <a:rPr lang="en-US" sz="3200" b="1" dirty="0" smtClean="0"/>
              <a:t>a </a:t>
            </a:r>
            <a:r>
              <a:rPr lang="en-US" sz="3200" b="1" dirty="0"/>
              <a:t>computer system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96925" y="5049180"/>
            <a:ext cx="1620180" cy="1246222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788256" y="4186695"/>
            <a:ext cx="3843655" cy="1284631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89152" y="3054464"/>
            <a:ext cx="6236687" cy="1683791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91740" y="1205872"/>
            <a:ext cx="6234100" cy="841895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69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72533" y="991173"/>
                <a:ext cx="8382000" cy="48628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Aft>
                    <a:spcPts val="1200"/>
                  </a:spcAft>
                </a:pPr>
                <a:r>
                  <a:rPr lang="en-US" sz="2800" dirty="0"/>
                  <a:t>Once the increment takes place in the internal register, the value of A differs in the various storage systems. </a:t>
                </a:r>
              </a:p>
              <a:p>
                <a:pPr algn="just">
                  <a:spcAft>
                    <a:spcPts val="1200"/>
                  </a:spcAft>
                </a:pPr>
                <a:r>
                  <a:rPr lang="en-US" sz="2800" dirty="0" smtClean="0"/>
                  <a:t>The </a:t>
                </a:r>
                <a:r>
                  <a:rPr lang="en-US" sz="2800" dirty="0"/>
                  <a:t>value of </a:t>
                </a:r>
                <a:r>
                  <a:rPr lang="en-US" sz="2800" dirty="0" smtClean="0"/>
                  <a:t>A becomes </a:t>
                </a:r>
                <a:r>
                  <a:rPr lang="en-US" sz="2800" dirty="0"/>
                  <a:t>the same only after the new value of A is written from the </a:t>
                </a:r>
                <a:r>
                  <a:rPr lang="en-US" sz="2800" dirty="0" smtClean="0"/>
                  <a:t>internal register </a:t>
                </a:r>
                <a:r>
                  <a:rPr lang="en-US" sz="2800" dirty="0"/>
                  <a:t>back to the magnetic disk</a:t>
                </a:r>
                <a:r>
                  <a:rPr lang="en-US" sz="2800" dirty="0" smtClean="0"/>
                  <a:t>.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∎</m:t>
                    </m:r>
                  </m:oMath>
                </a14:m>
                <a:endParaRPr lang="en-US" sz="2800" dirty="0"/>
              </a:p>
              <a:p>
                <a:pPr algn="just">
                  <a:spcAft>
                    <a:spcPts val="1200"/>
                  </a:spcAft>
                </a:pPr>
                <a:r>
                  <a:rPr lang="en-US" sz="2800" dirty="0" smtClean="0"/>
                  <a:t>This is okay in </a:t>
                </a:r>
                <a:r>
                  <a:rPr lang="en-US" sz="2800" dirty="0"/>
                  <a:t>computing environment where only one process executes at a </a:t>
                </a:r>
                <a:r>
                  <a:rPr lang="en-US" sz="2800" dirty="0" smtClean="0"/>
                  <a:t>time.</a:t>
                </a:r>
              </a:p>
              <a:p>
                <a:pPr algn="just">
                  <a:spcAft>
                    <a:spcPts val="1200"/>
                  </a:spcAft>
                </a:pPr>
                <a:r>
                  <a:rPr lang="en-US" sz="2800" b="1" dirty="0" smtClean="0">
                    <a:solidFill>
                      <a:srgbClr val="0000FF"/>
                    </a:solidFill>
                  </a:rPr>
                  <a:t>Multi-tasking</a:t>
                </a:r>
                <a:r>
                  <a:rPr lang="en-US" sz="2800" b="1" dirty="0" smtClean="0"/>
                  <a:t> </a:t>
                </a:r>
                <a:r>
                  <a:rPr lang="en-US" sz="2800" dirty="0" smtClean="0"/>
                  <a:t>environment must ensure </a:t>
                </a:r>
                <a:r>
                  <a:rPr lang="en-US" sz="2800" dirty="0"/>
                  <a:t>that, if several processes </a:t>
                </a:r>
                <a:r>
                  <a:rPr lang="en-US" sz="2800" dirty="0" smtClean="0"/>
                  <a:t>wish to </a:t>
                </a:r>
                <a:r>
                  <a:rPr lang="en-US" sz="2800" dirty="0"/>
                  <a:t>access A, </a:t>
                </a:r>
                <a:r>
                  <a:rPr lang="en-US" sz="2800" dirty="0" smtClean="0"/>
                  <a:t>each will </a:t>
                </a:r>
                <a:r>
                  <a:rPr lang="en-US" sz="2800" dirty="0"/>
                  <a:t>obtain the most recently </a:t>
                </a:r>
                <a:r>
                  <a:rPr lang="en-US" sz="2800" dirty="0" smtClean="0"/>
                  <a:t>updated value </a:t>
                </a:r>
                <a:r>
                  <a:rPr lang="en-US" sz="2800" dirty="0"/>
                  <a:t>of A</a:t>
                </a:r>
                <a:r>
                  <a:rPr lang="en-US" sz="2800" dirty="0" smtClean="0"/>
                  <a:t>.</a:t>
                </a:r>
                <a:endParaRPr lang="en-US" sz="28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533" y="991173"/>
                <a:ext cx="8382000" cy="4862870"/>
              </a:xfrm>
              <a:prstGeom prst="rect">
                <a:avLst/>
              </a:prstGeom>
              <a:blipFill rotWithShape="1">
                <a:blip r:embed="rId2"/>
                <a:stretch>
                  <a:fillRect l="-1455" t="-1129" r="-1527" b="-27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07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533" y="1068807"/>
            <a:ext cx="83820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It is more </a:t>
            </a:r>
            <a:r>
              <a:rPr lang="en-US" sz="2800" dirty="0"/>
              <a:t>complicated in a </a:t>
            </a:r>
            <a:r>
              <a:rPr lang="en-US" sz="2800" b="1" dirty="0">
                <a:solidFill>
                  <a:srgbClr val="0000FF"/>
                </a:solidFill>
              </a:rPr>
              <a:t>multiprocessor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environment where each </a:t>
            </a:r>
            <a:r>
              <a:rPr lang="en-US" sz="2800" dirty="0"/>
              <a:t>of the CPUs </a:t>
            </a:r>
            <a:r>
              <a:rPr lang="en-US" sz="2800" dirty="0" smtClean="0"/>
              <a:t>also contains </a:t>
            </a:r>
            <a:r>
              <a:rPr lang="en-US" sz="2800" dirty="0"/>
              <a:t>a local </a:t>
            </a:r>
            <a:r>
              <a:rPr lang="en-US" sz="2800" dirty="0" smtClean="0"/>
              <a:t>cache.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A copy </a:t>
            </a:r>
            <a:r>
              <a:rPr lang="en-US" sz="2800" dirty="0"/>
              <a:t>of A </a:t>
            </a:r>
            <a:r>
              <a:rPr lang="en-US" sz="2800" dirty="0" smtClean="0"/>
              <a:t>may exist </a:t>
            </a:r>
            <a:r>
              <a:rPr lang="en-US" sz="2800" dirty="0"/>
              <a:t>simultaneously in several caches</a:t>
            </a:r>
            <a:r>
              <a:rPr lang="en-US" sz="2800" dirty="0" smtClean="0"/>
              <a:t>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Since CPUs </a:t>
            </a:r>
            <a:r>
              <a:rPr lang="en-US" sz="2800" dirty="0"/>
              <a:t>can </a:t>
            </a:r>
            <a:r>
              <a:rPr lang="en-US" sz="2800" dirty="0" smtClean="0"/>
              <a:t>execute in </a:t>
            </a:r>
            <a:r>
              <a:rPr lang="en-US" sz="2800" dirty="0"/>
              <a:t>parallel, </a:t>
            </a:r>
            <a:r>
              <a:rPr lang="en-US" sz="2800" dirty="0" smtClean="0"/>
              <a:t>an </a:t>
            </a:r>
            <a:r>
              <a:rPr lang="en-US" sz="2800" dirty="0"/>
              <a:t>update </a:t>
            </a:r>
            <a:r>
              <a:rPr lang="en-US" sz="2800" dirty="0" smtClean="0"/>
              <a:t>of </a:t>
            </a:r>
            <a:r>
              <a:rPr lang="en-US" sz="2800" dirty="0"/>
              <a:t>A in one </a:t>
            </a:r>
            <a:r>
              <a:rPr lang="en-US" sz="2800" dirty="0" smtClean="0"/>
              <a:t>cache is </a:t>
            </a:r>
            <a:r>
              <a:rPr lang="en-US" sz="2800" dirty="0"/>
              <a:t>immediately reflected in all other </a:t>
            </a:r>
            <a:r>
              <a:rPr lang="en-US" sz="2800" dirty="0" smtClean="0"/>
              <a:t>caches. 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This </a:t>
            </a:r>
            <a:r>
              <a:rPr lang="en-US" sz="2800" dirty="0"/>
              <a:t>situation </a:t>
            </a:r>
            <a:r>
              <a:rPr lang="en-US" sz="2800" dirty="0" smtClean="0"/>
              <a:t>is called </a:t>
            </a:r>
            <a:r>
              <a:rPr lang="en-US" sz="2800" b="1" dirty="0">
                <a:solidFill>
                  <a:srgbClr val="0000FF"/>
                </a:solidFill>
              </a:rPr>
              <a:t>cache coherency</a:t>
            </a:r>
            <a:r>
              <a:rPr lang="en-US" sz="2800" dirty="0"/>
              <a:t>, </a:t>
            </a:r>
            <a:r>
              <a:rPr lang="en-US" sz="2800" dirty="0" smtClean="0"/>
              <a:t>handled by HW.</a:t>
            </a:r>
            <a:endParaRPr lang="en-US" sz="2800" dirty="0"/>
          </a:p>
          <a:p>
            <a:pPr algn="just">
              <a:spcAft>
                <a:spcPts val="1200"/>
              </a:spcAft>
            </a:pPr>
            <a:r>
              <a:rPr lang="en-US" sz="2800" dirty="0"/>
              <a:t>In a distributed environment, </a:t>
            </a:r>
            <a:r>
              <a:rPr lang="en-US" sz="2800" dirty="0" smtClean="0"/>
              <a:t>this becomes even more complex.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Several copies of a file </a:t>
            </a:r>
            <a:r>
              <a:rPr lang="en-US" sz="2800" dirty="0"/>
              <a:t>can </a:t>
            </a:r>
            <a:r>
              <a:rPr lang="en-US" sz="2800" dirty="0" smtClean="0"/>
              <a:t>exist in</a:t>
            </a:r>
            <a:r>
              <a:rPr lang="en-US" sz="2800" dirty="0"/>
              <a:t> </a:t>
            </a:r>
            <a:r>
              <a:rPr lang="en-US" sz="2800" dirty="0" smtClean="0"/>
              <a:t>different </a:t>
            </a:r>
            <a:r>
              <a:rPr lang="en-US" sz="2800" dirty="0"/>
              <a:t>computers. </a:t>
            </a:r>
            <a:endParaRPr lang="en-US" sz="2800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731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34" y="1829123"/>
            <a:ext cx="8382000" cy="409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72533" y="323655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Modern </a:t>
            </a:r>
            <a:r>
              <a:rPr lang="en-US" sz="3200" b="1" dirty="0"/>
              <a:t>computer system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92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533" y="933345"/>
            <a:ext cx="838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A </a:t>
            </a:r>
            <a:r>
              <a:rPr lang="en-US" sz="2800" dirty="0"/>
              <a:t>computer </a:t>
            </a:r>
            <a:r>
              <a:rPr lang="en-US" sz="2800" dirty="0" smtClean="0"/>
              <a:t>starts  by </a:t>
            </a:r>
            <a:r>
              <a:rPr lang="en-US" sz="2800" dirty="0"/>
              <a:t>an </a:t>
            </a:r>
            <a:r>
              <a:rPr lang="en-US" sz="2800" dirty="0" smtClean="0"/>
              <a:t>initial </a:t>
            </a:r>
            <a:r>
              <a:rPr lang="en-US" sz="2800" b="1" dirty="0" smtClean="0">
                <a:solidFill>
                  <a:srgbClr val="0000FF"/>
                </a:solidFill>
              </a:rPr>
              <a:t>bootstrap</a:t>
            </a:r>
            <a:r>
              <a:rPr lang="en-US" sz="2800" b="1" dirty="0" smtClean="0"/>
              <a:t> </a:t>
            </a:r>
            <a:r>
              <a:rPr lang="en-US" sz="2800" b="1" dirty="0"/>
              <a:t>program </a:t>
            </a:r>
            <a:r>
              <a:rPr lang="en-US" sz="2800" dirty="0" smtClean="0"/>
              <a:t>(</a:t>
            </a:r>
            <a:r>
              <a:rPr lang="en-US" sz="2800" b="1" dirty="0" smtClean="0">
                <a:solidFill>
                  <a:srgbClr val="0000FF"/>
                </a:solidFill>
              </a:rPr>
              <a:t>boot</a:t>
            </a:r>
            <a:r>
              <a:rPr lang="en-US" sz="2800" dirty="0" smtClean="0"/>
              <a:t>)</a:t>
            </a:r>
            <a:r>
              <a:rPr lang="en-US" sz="2800" b="1" dirty="0" smtClean="0"/>
              <a:t> </a:t>
            </a:r>
            <a:r>
              <a:rPr lang="en-US" sz="2800" dirty="0" smtClean="0"/>
              <a:t>stored in a </a:t>
            </a:r>
            <a:r>
              <a:rPr lang="en-US" sz="2800" b="1" dirty="0" smtClean="0"/>
              <a:t>ROM</a:t>
            </a:r>
            <a:r>
              <a:rPr lang="en-US" sz="2800" dirty="0" smtClean="0"/>
              <a:t> or </a:t>
            </a:r>
            <a:r>
              <a:rPr lang="en-US" sz="2800" b="1" dirty="0" smtClean="0"/>
              <a:t>EEPROM</a:t>
            </a:r>
            <a:r>
              <a:rPr lang="en-US" sz="2800" dirty="0" smtClean="0"/>
              <a:t>.  </a:t>
            </a:r>
          </a:p>
          <a:p>
            <a:pPr algn="just">
              <a:spcAft>
                <a:spcPts val="1200"/>
              </a:spcAft>
            </a:pPr>
            <a:r>
              <a:rPr lang="en-US" sz="2800" b="1" dirty="0" smtClean="0"/>
              <a:t>Boot</a:t>
            </a:r>
            <a:r>
              <a:rPr lang="en-US" sz="2800" dirty="0" smtClean="0"/>
              <a:t> initializes CPU registers, device</a:t>
            </a:r>
            <a:r>
              <a:rPr lang="en-US" sz="2800" dirty="0"/>
              <a:t> </a:t>
            </a:r>
            <a:r>
              <a:rPr lang="en-US" sz="2800" dirty="0" smtClean="0"/>
              <a:t>controllers, memory contents.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It loads</a:t>
            </a:r>
            <a:r>
              <a:rPr lang="en-US" sz="2800" dirty="0"/>
              <a:t> </a:t>
            </a:r>
            <a:r>
              <a:rPr lang="en-US" sz="2800" dirty="0" smtClean="0"/>
              <a:t>the </a:t>
            </a:r>
            <a:r>
              <a:rPr lang="en-US" sz="2800" b="1" dirty="0" smtClean="0"/>
              <a:t>OS kernel</a:t>
            </a:r>
            <a:r>
              <a:rPr lang="en-US" sz="2800" dirty="0" smtClean="0"/>
              <a:t> and starts </a:t>
            </a:r>
            <a:r>
              <a:rPr lang="en-US" sz="2800" dirty="0"/>
              <a:t>executing </a:t>
            </a:r>
            <a:r>
              <a:rPr lang="en-US" sz="2800" dirty="0" smtClean="0"/>
              <a:t>it, providing </a:t>
            </a:r>
            <a:r>
              <a:rPr lang="en-US" sz="2800" dirty="0"/>
              <a:t>services </a:t>
            </a:r>
            <a:r>
              <a:rPr lang="en-US" sz="2800" dirty="0" smtClean="0"/>
              <a:t>to the </a:t>
            </a:r>
            <a:r>
              <a:rPr lang="en-US" sz="2800" dirty="0"/>
              <a:t>system and </a:t>
            </a:r>
            <a:r>
              <a:rPr lang="en-US" sz="2800" dirty="0" smtClean="0"/>
              <a:t>users.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Some </a:t>
            </a:r>
            <a:r>
              <a:rPr lang="en-US" sz="2800" dirty="0"/>
              <a:t>services </a:t>
            </a:r>
            <a:r>
              <a:rPr lang="en-US" sz="2800" dirty="0" smtClean="0"/>
              <a:t>run outside the kernel by system </a:t>
            </a:r>
            <a:r>
              <a:rPr lang="en-US" sz="2800" dirty="0"/>
              <a:t>programs </a:t>
            </a:r>
            <a:r>
              <a:rPr lang="en-US" sz="2800" dirty="0" smtClean="0"/>
              <a:t>loaded </a:t>
            </a:r>
            <a:r>
              <a:rPr lang="en-US" sz="2800" dirty="0"/>
              <a:t>into memory at boot </a:t>
            </a:r>
            <a:r>
              <a:rPr lang="en-US" sz="2800" dirty="0" smtClean="0"/>
              <a:t>time, called  </a:t>
            </a:r>
            <a:r>
              <a:rPr lang="en-US" sz="2800" b="1" dirty="0" smtClean="0"/>
              <a:t>system processes</a:t>
            </a:r>
            <a:r>
              <a:rPr lang="en-US" sz="2800" dirty="0"/>
              <a:t>, </a:t>
            </a:r>
            <a:r>
              <a:rPr lang="en-US" sz="2800" dirty="0" smtClean="0"/>
              <a:t>(</a:t>
            </a:r>
            <a:r>
              <a:rPr lang="en-US" sz="2800" b="1" dirty="0" smtClean="0"/>
              <a:t>daemons</a:t>
            </a:r>
            <a:r>
              <a:rPr lang="en-US" sz="2800" dirty="0" smtClean="0"/>
              <a:t>)</a:t>
            </a:r>
            <a:r>
              <a:rPr lang="en-US" sz="2800" b="1" dirty="0" smtClean="0"/>
              <a:t> </a:t>
            </a:r>
            <a:r>
              <a:rPr lang="en-US" sz="2800" dirty="0" smtClean="0"/>
              <a:t>running with the kernel.</a:t>
            </a:r>
            <a:r>
              <a:rPr lang="en-US" sz="2800" dirty="0"/>
              <a:t> </a:t>
            </a:r>
            <a:endParaRPr lang="en-US" sz="2800" dirty="0" smtClean="0"/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On </a:t>
            </a:r>
            <a:r>
              <a:rPr lang="en-US" sz="2800" b="1" dirty="0"/>
              <a:t>UNIX</a:t>
            </a:r>
            <a:r>
              <a:rPr lang="en-US" sz="2800" dirty="0"/>
              <a:t>, the first system process is </a:t>
            </a:r>
            <a:r>
              <a:rPr lang="en-US" sz="2800" dirty="0" smtClean="0"/>
              <a:t>called </a:t>
            </a:r>
            <a:r>
              <a:rPr lang="en-US" sz="2800" b="1" dirty="0" smtClean="0"/>
              <a:t>init</a:t>
            </a:r>
            <a:r>
              <a:rPr lang="en-US" sz="2800" dirty="0" smtClean="0"/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2533" y="323655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Computer system operation</a:t>
            </a:r>
            <a:endParaRPr lang="en-US" sz="32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1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533" y="1084175"/>
            <a:ext cx="83820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/>
              <a:t>Once boot completes, system waits for events to occur.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An </a:t>
            </a:r>
            <a:r>
              <a:rPr lang="en-US" sz="2800" dirty="0"/>
              <a:t>event is </a:t>
            </a:r>
            <a:r>
              <a:rPr lang="en-US" sz="2800" dirty="0" smtClean="0"/>
              <a:t>signaled </a:t>
            </a:r>
            <a:r>
              <a:rPr lang="en-US" sz="2800" dirty="0"/>
              <a:t>by an </a:t>
            </a:r>
            <a:r>
              <a:rPr lang="en-US" sz="2800" b="1" dirty="0"/>
              <a:t>interrupt </a:t>
            </a:r>
            <a:r>
              <a:rPr lang="en-US" sz="2800" dirty="0"/>
              <a:t>from </a:t>
            </a:r>
            <a:r>
              <a:rPr lang="en-US" sz="2800" dirty="0" smtClean="0"/>
              <a:t>HW </a:t>
            </a:r>
            <a:r>
              <a:rPr lang="en-US" sz="2800" dirty="0"/>
              <a:t>or </a:t>
            </a:r>
            <a:r>
              <a:rPr lang="en-US" sz="2800" dirty="0" smtClean="0"/>
              <a:t>SW.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HW triggers </a:t>
            </a:r>
            <a:r>
              <a:rPr lang="en-US" sz="2800" dirty="0"/>
              <a:t>an interrupt </a:t>
            </a:r>
            <a:r>
              <a:rPr lang="en-US" sz="2800" dirty="0" smtClean="0"/>
              <a:t>by </a:t>
            </a:r>
            <a:r>
              <a:rPr lang="en-US" sz="2800" dirty="0"/>
              <a:t>sending a signal to the </a:t>
            </a:r>
            <a:r>
              <a:rPr lang="en-US" sz="2800" dirty="0" smtClean="0"/>
              <a:t>CPU.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SW triggers </a:t>
            </a:r>
            <a:r>
              <a:rPr lang="en-US" sz="2800" dirty="0"/>
              <a:t>an interrupt by executing a special operation called a </a:t>
            </a:r>
            <a:r>
              <a:rPr lang="en-US" sz="2800" b="1" dirty="0"/>
              <a:t>system </a:t>
            </a:r>
            <a:r>
              <a:rPr lang="en-US" sz="2800" b="1" dirty="0" smtClean="0"/>
              <a:t>call</a:t>
            </a:r>
            <a:r>
              <a:rPr lang="en-US" sz="2800" dirty="0" smtClean="0"/>
              <a:t>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At interrupt, CPU immediately</a:t>
            </a:r>
            <a:r>
              <a:rPr lang="en-US" sz="2800" dirty="0"/>
              <a:t> </a:t>
            </a:r>
            <a:r>
              <a:rPr lang="en-US" sz="2800" dirty="0" smtClean="0"/>
              <a:t>transfers </a:t>
            </a:r>
            <a:r>
              <a:rPr lang="en-US" sz="2800" dirty="0"/>
              <a:t>execution to </a:t>
            </a:r>
            <a:r>
              <a:rPr lang="en-US" sz="2800" dirty="0" smtClean="0"/>
              <a:t>the </a:t>
            </a:r>
            <a:r>
              <a:rPr lang="en-US" sz="2800" dirty="0"/>
              <a:t>starting </a:t>
            </a:r>
            <a:r>
              <a:rPr lang="en-US" sz="2800" dirty="0" smtClean="0"/>
              <a:t>memory address of the service routine.</a:t>
            </a:r>
            <a:endParaRPr lang="en-US" sz="2800" dirty="0"/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Once interrupt </a:t>
            </a:r>
            <a:r>
              <a:rPr lang="en-US" sz="2800" dirty="0"/>
              <a:t>service routine </a:t>
            </a:r>
            <a:r>
              <a:rPr lang="en-US" sz="2800" dirty="0" smtClean="0"/>
              <a:t>completes, </a:t>
            </a:r>
            <a:r>
              <a:rPr lang="en-US" sz="2800" dirty="0"/>
              <a:t>the CPU resumes </a:t>
            </a:r>
            <a:r>
              <a:rPr lang="en-US" sz="2800" dirty="0" smtClean="0"/>
              <a:t>the interrupted </a:t>
            </a:r>
            <a:r>
              <a:rPr lang="en-US" sz="2800" dirty="0"/>
              <a:t>computation.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126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35" y="1421745"/>
            <a:ext cx="8368092" cy="4004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29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533" y="1209952"/>
            <a:ext cx="838200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/>
              <a:t>Ideally, we want the programs and data to reside in main </a:t>
            </a:r>
            <a:r>
              <a:rPr lang="en-US" sz="2800" dirty="0" smtClean="0"/>
              <a:t>memory permanently</a:t>
            </a:r>
            <a:r>
              <a:rPr lang="en-US" sz="2800" dirty="0"/>
              <a:t>. </a:t>
            </a:r>
            <a:r>
              <a:rPr lang="en-US" sz="2800" dirty="0" smtClean="0"/>
              <a:t> This is impossible.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Main </a:t>
            </a:r>
            <a:r>
              <a:rPr lang="en-US" sz="2800" dirty="0"/>
              <a:t>memory is </a:t>
            </a:r>
            <a:r>
              <a:rPr lang="en-US" sz="2800" dirty="0" smtClean="0"/>
              <a:t>too </a:t>
            </a:r>
            <a:r>
              <a:rPr lang="en-US" sz="2800" b="1" dirty="0"/>
              <a:t>small</a:t>
            </a:r>
            <a:r>
              <a:rPr lang="en-US" sz="2800" dirty="0"/>
              <a:t> to store all </a:t>
            </a:r>
            <a:r>
              <a:rPr lang="en-US" sz="2800" dirty="0" smtClean="0"/>
              <a:t>programs </a:t>
            </a:r>
            <a:r>
              <a:rPr lang="en-US" sz="2800" dirty="0"/>
              <a:t>and </a:t>
            </a:r>
            <a:r>
              <a:rPr lang="en-US" sz="2800" dirty="0" smtClean="0"/>
              <a:t>data permanently</a:t>
            </a:r>
            <a:r>
              <a:rPr lang="en-US" sz="2800" dirty="0"/>
              <a:t>.</a:t>
            </a:r>
          </a:p>
          <a:p>
            <a:pPr marL="457200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Main </a:t>
            </a:r>
            <a:r>
              <a:rPr lang="en-US" sz="2800" dirty="0"/>
              <a:t>memory is a </a:t>
            </a:r>
            <a:r>
              <a:rPr lang="en-US" sz="2800" b="1" dirty="0">
                <a:solidFill>
                  <a:srgbClr val="0000FF"/>
                </a:solidFill>
              </a:rPr>
              <a:t>volatile</a:t>
            </a:r>
            <a:r>
              <a:rPr lang="en-US" sz="2800" b="1" dirty="0"/>
              <a:t> </a:t>
            </a:r>
            <a:r>
              <a:rPr lang="en-US" sz="2800" dirty="0"/>
              <a:t>storage </a:t>
            </a:r>
            <a:r>
              <a:rPr lang="en-US" sz="2800" dirty="0" smtClean="0"/>
              <a:t>device.</a:t>
            </a:r>
            <a:endParaRPr lang="en-US" sz="2800" dirty="0"/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Computer </a:t>
            </a:r>
            <a:r>
              <a:rPr lang="en-US" sz="2800" dirty="0"/>
              <a:t>systems provide </a:t>
            </a:r>
            <a:r>
              <a:rPr lang="en-US" sz="2800" b="1" dirty="0">
                <a:solidFill>
                  <a:srgbClr val="0000FF"/>
                </a:solidFill>
              </a:rPr>
              <a:t>secondary storage </a:t>
            </a:r>
            <a:r>
              <a:rPr lang="en-US" sz="2800" dirty="0"/>
              <a:t>as an extension </a:t>
            </a:r>
            <a:r>
              <a:rPr lang="en-US" sz="2800" dirty="0" smtClean="0"/>
              <a:t>of main memory.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The </a:t>
            </a:r>
            <a:r>
              <a:rPr lang="en-US" sz="2800" dirty="0"/>
              <a:t>main requirement for secondary storage is </a:t>
            </a:r>
            <a:r>
              <a:rPr lang="en-US" sz="2800" dirty="0" smtClean="0"/>
              <a:t>to hold </a:t>
            </a:r>
            <a:r>
              <a:rPr lang="en-US" sz="2800" dirty="0"/>
              <a:t>large quantities of data permanently.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2533" y="323655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Storage structure</a:t>
            </a:r>
            <a:endParaRPr lang="en-US" sz="32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23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701570" y="862710"/>
            <a:ext cx="7643654" cy="5221585"/>
            <a:chOff x="341530" y="818710"/>
            <a:chExt cx="7643654" cy="5221585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530" y="818710"/>
              <a:ext cx="6263143" cy="5221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5472100" y="1702404"/>
              <a:ext cx="186893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Semiconductors technology</a:t>
              </a:r>
              <a:endParaRPr lang="en-US" sz="2000" dirty="0"/>
            </a:p>
          </p:txBody>
        </p:sp>
        <p:sp>
          <p:nvSpPr>
            <p:cNvPr id="3" name="Right Brace 2"/>
            <p:cNvSpPr/>
            <p:nvPr/>
          </p:nvSpPr>
          <p:spPr>
            <a:xfrm>
              <a:off x="5088327" y="818710"/>
              <a:ext cx="473783" cy="2475275"/>
            </a:xfrm>
            <a:prstGeom prst="rightBrac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921337" y="3998161"/>
              <a:ext cx="106384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Non volatile</a:t>
              </a:r>
              <a:endParaRPr lang="en-US" sz="2000" dirty="0"/>
            </a:p>
          </p:txBody>
        </p:sp>
        <p:sp>
          <p:nvSpPr>
            <p:cNvPr id="10" name="TextBox 9"/>
            <p:cNvSpPr txBox="1"/>
            <p:nvPr/>
          </p:nvSpPr>
          <p:spPr>
            <a:xfrm flipH="1">
              <a:off x="405043" y="1472526"/>
              <a:ext cx="1016607" cy="4025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Volatile</a:t>
              </a:r>
              <a:endParaRPr lang="en-US" sz="2000" dirty="0"/>
            </a:p>
          </p:txBody>
        </p:sp>
        <p:sp>
          <p:nvSpPr>
            <p:cNvPr id="5" name="Left Brace 4"/>
            <p:cNvSpPr/>
            <p:nvPr/>
          </p:nvSpPr>
          <p:spPr>
            <a:xfrm>
              <a:off x="1421650" y="818710"/>
              <a:ext cx="270030" cy="1710190"/>
            </a:xfrm>
            <a:prstGeom prst="leftBrac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Left Brace 12"/>
            <p:cNvSpPr/>
            <p:nvPr/>
          </p:nvSpPr>
          <p:spPr>
            <a:xfrm flipH="1">
              <a:off x="6645954" y="2663915"/>
              <a:ext cx="266306" cy="3376379"/>
            </a:xfrm>
            <a:prstGeom prst="leftBrac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6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2224</TotalTime>
  <Words>2090</Words>
  <Application>Microsoft Office PowerPoint</Application>
  <PresentationFormat>On-screen Show (4:3)</PresentationFormat>
  <Paragraphs>243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Wimer</dc:creator>
  <cp:lastModifiedBy>ENG</cp:lastModifiedBy>
  <cp:revision>88</cp:revision>
  <dcterms:created xsi:type="dcterms:W3CDTF">2006-08-16T00:00:00Z</dcterms:created>
  <dcterms:modified xsi:type="dcterms:W3CDTF">2016-11-13T05:06:17Z</dcterms:modified>
</cp:coreProperties>
</file>