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86" r:id="rId2"/>
    <p:sldId id="343" r:id="rId3"/>
    <p:sldId id="344" r:id="rId4"/>
    <p:sldId id="345" r:id="rId5"/>
    <p:sldId id="347" r:id="rId6"/>
    <p:sldId id="346" r:id="rId7"/>
    <p:sldId id="348" r:id="rId8"/>
    <p:sldId id="349" r:id="rId9"/>
    <p:sldId id="351" r:id="rId10"/>
    <p:sldId id="350" r:id="rId11"/>
    <p:sldId id="352" r:id="rId12"/>
    <p:sldId id="354" r:id="rId13"/>
    <p:sldId id="355" r:id="rId14"/>
    <p:sldId id="356" r:id="rId15"/>
    <p:sldId id="358" r:id="rId16"/>
    <p:sldId id="357" r:id="rId17"/>
    <p:sldId id="359" r:id="rId18"/>
    <p:sldId id="361" r:id="rId19"/>
    <p:sldId id="360" r:id="rId20"/>
    <p:sldId id="362" r:id="rId21"/>
    <p:sldId id="364" r:id="rId22"/>
    <p:sldId id="363" r:id="rId23"/>
    <p:sldId id="365" r:id="rId24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FF0000"/>
    <a:srgbClr val="00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2017" autoAdjust="0"/>
    <p:restoredTop sz="94743" autoAdjust="0"/>
  </p:normalViewPr>
  <p:slideViewPr>
    <p:cSldViewPr>
      <p:cViewPr>
        <p:scale>
          <a:sx n="130" d="100"/>
          <a:sy n="130" d="100"/>
        </p:scale>
        <p:origin x="-1944" y="372"/>
      </p:cViewPr>
      <p:guideLst>
        <p:guide orient="horz" pos="2217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76C2C74B-C0A5-443E-94D7-04D63D3906D9}" type="datetimeFigureOut">
              <a:rPr lang="en-US" smtClean="0"/>
              <a:t>1/3/2017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9F2D6A8-F044-41C6-8960-F647B411887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265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600"/>
            </a:lvl1pPr>
          </a:lstStyle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6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3900" y="0"/>
            <a:ext cx="80010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6555" y="458670"/>
            <a:ext cx="8010890" cy="945105"/>
          </a:xfrm>
        </p:spPr>
        <p:txBody>
          <a:bodyPr>
            <a:normAutofit/>
          </a:bodyPr>
          <a:lstStyle/>
          <a:p>
            <a:r>
              <a:rPr lang="en-US" b="1" smtClean="0">
                <a:solidFill>
                  <a:srgbClr val="0000FF"/>
                </a:solidFill>
              </a:rPr>
              <a:t>I/O Systems</a:t>
            </a:r>
            <a:endParaRPr lang="en-US" sz="2800" b="1" dirty="0" smtClean="0">
              <a:solidFill>
                <a:srgbClr val="0000FF"/>
              </a:solidFill>
            </a:endParaRP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66555" y="1403775"/>
            <a:ext cx="6400800" cy="1159895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dirty="0" smtClean="0"/>
              <a:t>prepared and instructed by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dirty="0" smtClean="0"/>
              <a:t> Shmuel Wimer</a:t>
            </a:r>
          </a:p>
          <a:p>
            <a:pPr>
              <a:lnSpc>
                <a:spcPct val="80000"/>
              </a:lnSpc>
              <a:spcBef>
                <a:spcPts val="0"/>
              </a:spcBef>
            </a:pPr>
            <a:r>
              <a:rPr lang="en-US" sz="2400" dirty="0" smtClean="0"/>
              <a:t>Eng. Faculty, Bar-Ilan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860" y="2611714"/>
            <a:ext cx="2487915" cy="3619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812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683695"/>
            <a:ext cx="8382000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/>
              <a:t>I/O </a:t>
            </a:r>
            <a:r>
              <a:rPr lang="en-US" sz="2800" dirty="0"/>
              <a:t>port </a:t>
            </a:r>
            <a:r>
              <a:rPr lang="en-US" sz="2800" dirty="0" smtClean="0"/>
              <a:t>has four registers:</a:t>
            </a:r>
            <a:endParaRPr lang="en-US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1" dirty="0" smtClean="0"/>
              <a:t>Data-in</a:t>
            </a:r>
            <a:r>
              <a:rPr lang="en-US" sz="2800" dirty="0" smtClean="0"/>
              <a:t>, </a:t>
            </a:r>
            <a:r>
              <a:rPr lang="en-US" sz="2800" dirty="0"/>
              <a:t>read by the host to get input.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1" dirty="0" smtClean="0"/>
              <a:t>Data-out</a:t>
            </a:r>
            <a:r>
              <a:rPr lang="en-US" sz="2800" dirty="0" smtClean="0"/>
              <a:t>, </a:t>
            </a:r>
            <a:r>
              <a:rPr lang="en-US" sz="2800" dirty="0"/>
              <a:t>written by the host to send output.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b="1" dirty="0" smtClean="0"/>
              <a:t>Status </a:t>
            </a:r>
            <a:r>
              <a:rPr lang="en-US" sz="2800" dirty="0" smtClean="0"/>
              <a:t>read </a:t>
            </a:r>
            <a:r>
              <a:rPr lang="en-US" sz="2800" dirty="0"/>
              <a:t>by the </a:t>
            </a:r>
            <a:r>
              <a:rPr lang="en-US" sz="2800" dirty="0" smtClean="0"/>
              <a:t>host, indicating command completion, byte availability </a:t>
            </a:r>
            <a:r>
              <a:rPr lang="en-US" sz="2800" dirty="0"/>
              <a:t>to be read </a:t>
            </a:r>
            <a:r>
              <a:rPr lang="en-US" sz="2800" dirty="0" smtClean="0"/>
              <a:t>from the </a:t>
            </a:r>
            <a:r>
              <a:rPr lang="en-US" sz="2800" b="1" dirty="0" smtClean="0"/>
              <a:t>data-in</a:t>
            </a:r>
            <a:r>
              <a:rPr lang="en-US" sz="2800" dirty="0" smtClean="0"/>
              <a:t>, device </a:t>
            </a:r>
            <a:r>
              <a:rPr lang="en-US" sz="2800" dirty="0"/>
              <a:t>error </a:t>
            </a:r>
            <a:r>
              <a:rPr lang="en-US" sz="2800" dirty="0" smtClean="0"/>
              <a:t>occurrence.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b="1" dirty="0" smtClean="0"/>
              <a:t>Control </a:t>
            </a:r>
            <a:r>
              <a:rPr lang="en-US" sz="2800" dirty="0" smtClean="0"/>
              <a:t>written </a:t>
            </a:r>
            <a:r>
              <a:rPr lang="en-US" sz="2800" dirty="0"/>
              <a:t>by the host to start </a:t>
            </a:r>
            <a:r>
              <a:rPr lang="en-US" sz="2800" dirty="0" smtClean="0"/>
              <a:t>command, change device mode (e.g. full-duplex or half-duplex, enable </a:t>
            </a:r>
            <a:r>
              <a:rPr lang="en-US" sz="2800" dirty="0"/>
              <a:t>parity </a:t>
            </a:r>
            <a:r>
              <a:rPr lang="en-US" sz="2800" dirty="0" smtClean="0"/>
              <a:t>check, select speed  of serial port).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Controller may have FIFO to </a:t>
            </a:r>
            <a:r>
              <a:rPr lang="en-US" sz="2800" dirty="0"/>
              <a:t>expand data register </a:t>
            </a:r>
            <a:r>
              <a:rPr lang="en-US" sz="2800" dirty="0" smtClean="0"/>
              <a:t>capacity, to </a:t>
            </a:r>
            <a:r>
              <a:rPr lang="en-US" sz="2800" dirty="0"/>
              <a:t>hold device or host data </a:t>
            </a:r>
            <a:r>
              <a:rPr lang="en-US" sz="2800" dirty="0" smtClean="0"/>
              <a:t>burst until receive is possible.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4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088740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2 </a:t>
            </a:r>
            <a:r>
              <a:rPr lang="en-US" sz="2800" dirty="0"/>
              <a:t>bits </a:t>
            </a:r>
            <a:r>
              <a:rPr lang="en-US" sz="2800" dirty="0" smtClean="0"/>
              <a:t>coordinate</a:t>
            </a:r>
            <a:r>
              <a:rPr lang="en-US" sz="2800" dirty="0"/>
              <a:t> </a:t>
            </a:r>
            <a:r>
              <a:rPr lang="en-US" sz="2800" dirty="0" smtClean="0"/>
              <a:t>the </a:t>
            </a:r>
            <a:r>
              <a:rPr lang="en-US" sz="2800" dirty="0"/>
              <a:t>producer–consumer relationship between the controller and the host. 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Busy </a:t>
            </a:r>
            <a:r>
              <a:rPr lang="en-US" sz="2800" dirty="0"/>
              <a:t>bit in status register </a:t>
            </a:r>
            <a:r>
              <a:rPr lang="en-US" sz="2800" dirty="0" smtClean="0"/>
              <a:t>indicates controller state, set when busy, clear when ready </a:t>
            </a:r>
            <a:r>
              <a:rPr lang="en-US" sz="2800" dirty="0"/>
              <a:t>to accept </a:t>
            </a:r>
            <a:r>
              <a:rPr lang="en-US" sz="2800" dirty="0" smtClean="0"/>
              <a:t>next command.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Command-ready </a:t>
            </a:r>
            <a:r>
              <a:rPr lang="en-US" sz="2800" dirty="0"/>
              <a:t>bit in the command register </a:t>
            </a:r>
            <a:r>
              <a:rPr lang="en-US" sz="2800" dirty="0" smtClean="0"/>
              <a:t>signals host wishes, sets when </a:t>
            </a:r>
            <a:r>
              <a:rPr lang="en-US" sz="2800" dirty="0"/>
              <a:t>a command is available for the controller to execute.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host writes output through a port, coordinating with </a:t>
            </a:r>
            <a:r>
              <a:rPr lang="en-US" sz="2800" dirty="0" smtClean="0"/>
              <a:t>the controller </a:t>
            </a:r>
            <a:r>
              <a:rPr lang="en-US" sz="2800" dirty="0"/>
              <a:t>by </a:t>
            </a:r>
            <a:r>
              <a:rPr lang="en-US" sz="2800" b="1" dirty="0"/>
              <a:t>handshaking</a:t>
            </a:r>
            <a:r>
              <a:rPr lang="en-US" sz="2800" dirty="0"/>
              <a:t> as follows.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/>
              <a:t>1. </a:t>
            </a:r>
            <a:r>
              <a:rPr lang="en-US" sz="2800" dirty="0" smtClean="0"/>
              <a:t>Host </a:t>
            </a:r>
            <a:r>
              <a:rPr lang="en-US" sz="2800" dirty="0"/>
              <a:t>repeatedly reads </a:t>
            </a:r>
            <a:r>
              <a:rPr lang="en-US" sz="2800" dirty="0" smtClean="0"/>
              <a:t>busy </a:t>
            </a:r>
            <a:r>
              <a:rPr lang="en-US" sz="2800" dirty="0"/>
              <a:t>bit until </a:t>
            </a:r>
            <a:r>
              <a:rPr lang="en-US" sz="2800" dirty="0" smtClean="0"/>
              <a:t>becomes </a:t>
            </a:r>
            <a:r>
              <a:rPr lang="en-US" sz="2800" dirty="0"/>
              <a:t>clear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Polling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42605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728700"/>
            <a:ext cx="8382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dirty="0" smtClean="0"/>
              <a:t>2</a:t>
            </a:r>
            <a:r>
              <a:rPr lang="en-US" sz="2800" b="1" dirty="0"/>
              <a:t>. </a:t>
            </a:r>
            <a:r>
              <a:rPr lang="en-US" sz="2800" dirty="0" smtClean="0"/>
              <a:t>Host </a:t>
            </a:r>
            <a:r>
              <a:rPr lang="en-US" sz="2800" dirty="0"/>
              <a:t>sets </a:t>
            </a:r>
            <a:r>
              <a:rPr lang="en-US" sz="2800" dirty="0" smtClean="0"/>
              <a:t>write </a:t>
            </a:r>
            <a:r>
              <a:rPr lang="en-US" sz="2800" dirty="0"/>
              <a:t>bit in the command register and writes a byte </a:t>
            </a:r>
            <a:r>
              <a:rPr lang="en-US" sz="2800" dirty="0" smtClean="0"/>
              <a:t>into the </a:t>
            </a:r>
            <a:r>
              <a:rPr lang="en-US" sz="2800" dirty="0"/>
              <a:t>data-out register.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/>
              <a:t>3. </a:t>
            </a:r>
            <a:r>
              <a:rPr lang="en-US" sz="2800" dirty="0" smtClean="0"/>
              <a:t>Host </a:t>
            </a:r>
            <a:r>
              <a:rPr lang="en-US" sz="2800" dirty="0"/>
              <a:t>sets </a:t>
            </a:r>
            <a:r>
              <a:rPr lang="en-US" sz="2800" dirty="0" smtClean="0"/>
              <a:t>command-ready </a:t>
            </a:r>
            <a:r>
              <a:rPr lang="en-US" sz="2800" dirty="0"/>
              <a:t>bit.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/>
              <a:t>4. </a:t>
            </a:r>
            <a:r>
              <a:rPr lang="en-US" sz="2800" dirty="0" smtClean="0"/>
              <a:t>Once controller </a:t>
            </a:r>
            <a:r>
              <a:rPr lang="en-US" sz="2800" dirty="0"/>
              <a:t>notices that </a:t>
            </a:r>
            <a:r>
              <a:rPr lang="en-US" sz="2800" dirty="0" smtClean="0"/>
              <a:t>command-ready </a:t>
            </a:r>
            <a:r>
              <a:rPr lang="en-US" sz="2800" dirty="0"/>
              <a:t>bit is set, it sets </a:t>
            </a:r>
            <a:r>
              <a:rPr lang="en-US" sz="2800" dirty="0" smtClean="0"/>
              <a:t>busy </a:t>
            </a:r>
            <a:r>
              <a:rPr lang="en-US" sz="2800" dirty="0"/>
              <a:t>bit.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/>
              <a:t>5. </a:t>
            </a:r>
            <a:r>
              <a:rPr lang="en-US" sz="2800" dirty="0" smtClean="0"/>
              <a:t>Controller </a:t>
            </a:r>
            <a:r>
              <a:rPr lang="en-US" sz="2800" dirty="0"/>
              <a:t>reads the command register and sees the write </a:t>
            </a:r>
            <a:r>
              <a:rPr lang="en-US" sz="2800" dirty="0" smtClean="0"/>
              <a:t>command. It </a:t>
            </a:r>
            <a:r>
              <a:rPr lang="en-US" sz="2800" dirty="0"/>
              <a:t>reads the data-out register to get the byte and does </a:t>
            </a:r>
            <a:r>
              <a:rPr lang="en-US" sz="2800" dirty="0" smtClean="0"/>
              <a:t>I/O </a:t>
            </a:r>
            <a:r>
              <a:rPr lang="en-US" sz="2800" dirty="0"/>
              <a:t>to </a:t>
            </a:r>
            <a:r>
              <a:rPr lang="en-US" sz="2800" dirty="0" smtClean="0"/>
              <a:t>device</a:t>
            </a:r>
            <a:r>
              <a:rPr lang="en-US" sz="2800" dirty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/>
              <a:t>6. </a:t>
            </a:r>
            <a:r>
              <a:rPr lang="en-US" sz="2800" dirty="0" smtClean="0"/>
              <a:t>Controller </a:t>
            </a:r>
            <a:r>
              <a:rPr lang="en-US" sz="2800" dirty="0"/>
              <a:t>clears </a:t>
            </a:r>
            <a:r>
              <a:rPr lang="en-US" sz="2800" dirty="0" smtClean="0"/>
              <a:t>command-ready </a:t>
            </a:r>
            <a:r>
              <a:rPr lang="en-US" sz="2800" dirty="0"/>
              <a:t>bit, clears </a:t>
            </a:r>
            <a:r>
              <a:rPr lang="en-US" sz="2800" dirty="0" smtClean="0"/>
              <a:t>error </a:t>
            </a:r>
            <a:r>
              <a:rPr lang="en-US" sz="2800" dirty="0"/>
              <a:t>bit in </a:t>
            </a:r>
            <a:r>
              <a:rPr lang="en-US" sz="2800" dirty="0" smtClean="0"/>
              <a:t>the status </a:t>
            </a:r>
            <a:r>
              <a:rPr lang="en-US" sz="2800" dirty="0"/>
              <a:t>register to indicate </a:t>
            </a:r>
            <a:r>
              <a:rPr lang="en-US" sz="2800" dirty="0" smtClean="0"/>
              <a:t>device </a:t>
            </a:r>
            <a:r>
              <a:rPr lang="en-US" sz="2800" dirty="0"/>
              <a:t>I/O succeeded, and clears </a:t>
            </a:r>
            <a:r>
              <a:rPr lang="en-US" sz="2800" dirty="0" smtClean="0"/>
              <a:t>busy </a:t>
            </a:r>
            <a:r>
              <a:rPr lang="en-US" sz="2800" dirty="0"/>
              <a:t>bit to indicate </a:t>
            </a:r>
            <a:r>
              <a:rPr lang="en-US" sz="2800" dirty="0" smtClean="0"/>
              <a:t>it </a:t>
            </a:r>
            <a:r>
              <a:rPr lang="en-US" sz="2800" dirty="0"/>
              <a:t>is finished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11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728700"/>
            <a:ext cx="8382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Polling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loop </a:t>
            </a:r>
            <a:r>
              <a:rPr lang="en-US" sz="2800" dirty="0"/>
              <a:t>is </a:t>
            </a:r>
            <a:r>
              <a:rPr lang="en-US" sz="2800" dirty="0" smtClean="0"/>
              <a:t>reasonable if controller device </a:t>
            </a:r>
            <a:r>
              <a:rPr lang="en-US" sz="2800" dirty="0"/>
              <a:t>are </a:t>
            </a:r>
            <a:r>
              <a:rPr lang="en-US" sz="2800" dirty="0" smtClean="0"/>
              <a:t>fast, but </a:t>
            </a:r>
            <a:r>
              <a:rPr lang="en-US" sz="2800" dirty="0"/>
              <a:t>if the wait </a:t>
            </a:r>
            <a:r>
              <a:rPr lang="en-US" sz="2800" dirty="0" smtClean="0"/>
              <a:t>is</a:t>
            </a:r>
            <a:r>
              <a:rPr lang="en-US" sz="2800" dirty="0"/>
              <a:t> </a:t>
            </a:r>
            <a:r>
              <a:rPr lang="en-US" sz="2800" dirty="0" smtClean="0"/>
              <a:t>long</a:t>
            </a:r>
            <a:r>
              <a:rPr lang="en-US" sz="2800" dirty="0"/>
              <a:t>, the host </a:t>
            </a:r>
            <a:r>
              <a:rPr lang="en-US" sz="2800" dirty="0" smtClean="0"/>
              <a:t>switches </a:t>
            </a:r>
            <a:r>
              <a:rPr lang="en-US" sz="2800" dirty="0"/>
              <a:t>to another task. 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How</a:t>
            </a:r>
            <a:r>
              <a:rPr lang="en-US" sz="2800" dirty="0"/>
              <a:t>, then, does </a:t>
            </a:r>
            <a:r>
              <a:rPr lang="en-US" sz="2800" dirty="0" smtClean="0"/>
              <a:t>it know </a:t>
            </a:r>
            <a:r>
              <a:rPr lang="en-US" sz="2800" dirty="0"/>
              <a:t>when the controller has become </a:t>
            </a:r>
            <a:r>
              <a:rPr lang="en-US" sz="2800" dirty="0" smtClean="0"/>
              <a:t>idle?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Polling is inefficient </a:t>
            </a:r>
            <a:r>
              <a:rPr lang="en-US" sz="2800" dirty="0"/>
              <a:t>when </a:t>
            </a:r>
            <a:r>
              <a:rPr lang="en-US" sz="2800" dirty="0" smtClean="0"/>
              <a:t>attempted </a:t>
            </a:r>
            <a:r>
              <a:rPr lang="en-US" sz="2800" dirty="0"/>
              <a:t>repeatedly yet rarely finds </a:t>
            </a:r>
            <a:r>
              <a:rPr lang="en-US" sz="2800" dirty="0" smtClean="0"/>
              <a:t>a device </a:t>
            </a:r>
            <a:r>
              <a:rPr lang="en-US" sz="2800" dirty="0"/>
              <a:t>ready for service, while other useful CPU processing remains </a:t>
            </a:r>
            <a:r>
              <a:rPr lang="en-US" sz="2800" dirty="0" smtClean="0"/>
              <a:t>undone.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It is more </a:t>
            </a:r>
            <a:r>
              <a:rPr lang="en-US" sz="2800" dirty="0"/>
              <a:t>efficient </a:t>
            </a:r>
            <a:r>
              <a:rPr lang="en-US" sz="2800" dirty="0" smtClean="0"/>
              <a:t>that hardware </a:t>
            </a:r>
            <a:r>
              <a:rPr lang="en-US" sz="2800" dirty="0"/>
              <a:t>controller </a:t>
            </a:r>
            <a:r>
              <a:rPr lang="en-US" sz="2800" dirty="0" smtClean="0"/>
              <a:t>notifies </a:t>
            </a:r>
            <a:r>
              <a:rPr lang="en-US" sz="2800" dirty="0"/>
              <a:t>the CPU when </a:t>
            </a:r>
            <a:r>
              <a:rPr lang="en-US" sz="2800" dirty="0" smtClean="0"/>
              <a:t>device </a:t>
            </a:r>
            <a:r>
              <a:rPr lang="en-US" sz="2800" dirty="0"/>
              <a:t>becomes ready for </a:t>
            </a:r>
            <a:r>
              <a:rPr lang="en-US" sz="2800" dirty="0" smtClean="0"/>
              <a:t>service.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HW enabling device notify </a:t>
            </a:r>
            <a:r>
              <a:rPr lang="en-US" sz="2800" dirty="0"/>
              <a:t>the CPU </a:t>
            </a:r>
            <a:r>
              <a:rPr lang="en-US" sz="2800" dirty="0" smtClean="0"/>
              <a:t>is called </a:t>
            </a:r>
            <a:r>
              <a:rPr lang="en-US" sz="2800" b="1" dirty="0" smtClean="0">
                <a:solidFill>
                  <a:srgbClr val="0000FF"/>
                </a:solidFill>
              </a:rPr>
              <a:t>interrupt</a:t>
            </a:r>
            <a:r>
              <a:rPr lang="en-US" sz="2800" dirty="0"/>
              <a:t>.</a:t>
            </a:r>
            <a:endParaRPr 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17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202262"/>
            <a:ext cx="838200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CPU </a:t>
            </a:r>
            <a:r>
              <a:rPr lang="en-US" sz="2800" dirty="0" smtClean="0"/>
              <a:t>has </a:t>
            </a:r>
            <a:r>
              <a:rPr lang="en-US" sz="2800" dirty="0"/>
              <a:t>a </a:t>
            </a:r>
            <a:r>
              <a:rPr lang="en-US" sz="2800" dirty="0" smtClean="0"/>
              <a:t>wire called </a:t>
            </a:r>
            <a:r>
              <a:rPr lang="en-US" sz="2800" dirty="0"/>
              <a:t>the </a:t>
            </a:r>
            <a:r>
              <a:rPr lang="en-US" sz="2800" b="1" dirty="0">
                <a:solidFill>
                  <a:srgbClr val="0000FF"/>
                </a:solidFill>
              </a:rPr>
              <a:t>interrupt-request line </a:t>
            </a:r>
            <a:r>
              <a:rPr lang="en-US" sz="2800" dirty="0" smtClean="0"/>
              <a:t>sensed </a:t>
            </a:r>
            <a:r>
              <a:rPr lang="en-US" sz="2800" dirty="0"/>
              <a:t>after executing </a:t>
            </a:r>
            <a:r>
              <a:rPr lang="en-US" sz="2800" dirty="0" smtClean="0"/>
              <a:t>every instruction.</a:t>
            </a:r>
          </a:p>
          <a:p>
            <a:pPr algn="just">
              <a:spcAft>
                <a:spcPts val="1800"/>
              </a:spcAft>
            </a:pPr>
            <a:r>
              <a:rPr lang="en-US" sz="2800" dirty="0" smtClean="0"/>
              <a:t>When detecting </a:t>
            </a:r>
            <a:r>
              <a:rPr lang="en-US" sz="2800" dirty="0"/>
              <a:t>that </a:t>
            </a:r>
            <a:r>
              <a:rPr lang="en-US" sz="2800" dirty="0" smtClean="0"/>
              <a:t>controller </a:t>
            </a:r>
            <a:r>
              <a:rPr lang="en-US" sz="2800" dirty="0"/>
              <a:t>has asserted a signal </a:t>
            </a:r>
            <a:r>
              <a:rPr lang="en-US" sz="2800" dirty="0" smtClean="0"/>
              <a:t>on the line</a:t>
            </a:r>
            <a:r>
              <a:rPr lang="en-US" sz="2800" dirty="0"/>
              <a:t>, </a:t>
            </a:r>
            <a:r>
              <a:rPr lang="en-US" sz="2800" dirty="0" smtClean="0"/>
              <a:t>CPU state is saved.</a:t>
            </a:r>
          </a:p>
          <a:p>
            <a:pPr algn="just">
              <a:spcAft>
                <a:spcPts val="1800"/>
              </a:spcAft>
            </a:pPr>
            <a:r>
              <a:rPr lang="en-US" sz="2800" dirty="0" smtClean="0"/>
              <a:t>CPU jumps </a:t>
            </a:r>
            <a:r>
              <a:rPr lang="en-US" sz="2800" dirty="0"/>
              <a:t>to </a:t>
            </a:r>
            <a:r>
              <a:rPr lang="en-US" sz="2800" dirty="0" smtClean="0"/>
              <a:t>the </a:t>
            </a:r>
            <a:r>
              <a:rPr lang="en-US" sz="2800" b="1" dirty="0" smtClean="0">
                <a:solidFill>
                  <a:srgbClr val="0000FF"/>
                </a:solidFill>
              </a:rPr>
              <a:t>interrupt-handler </a:t>
            </a:r>
            <a:r>
              <a:rPr lang="en-US" sz="2800" b="1" dirty="0">
                <a:solidFill>
                  <a:srgbClr val="0000FF"/>
                </a:solidFill>
              </a:rPr>
              <a:t>routine </a:t>
            </a:r>
            <a:r>
              <a:rPr lang="en-US" sz="2800" dirty="0"/>
              <a:t>at </a:t>
            </a:r>
            <a:r>
              <a:rPr lang="en-US" sz="2800" dirty="0" smtClean="0"/>
              <a:t>fixed </a:t>
            </a:r>
            <a:r>
              <a:rPr lang="en-US" sz="2800" dirty="0"/>
              <a:t>address in memory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800"/>
              </a:spcAft>
            </a:pPr>
            <a:r>
              <a:rPr lang="en-US" sz="2800" dirty="0" smtClean="0"/>
              <a:t>Interrupt handler determines cause </a:t>
            </a:r>
            <a:r>
              <a:rPr lang="en-US" sz="2800" dirty="0"/>
              <a:t>of </a:t>
            </a:r>
            <a:r>
              <a:rPr lang="en-US" sz="2800" dirty="0" smtClean="0"/>
              <a:t>interrupt and </a:t>
            </a:r>
            <a:r>
              <a:rPr lang="en-US" sz="2800" dirty="0"/>
              <a:t>performs </a:t>
            </a:r>
            <a:r>
              <a:rPr lang="en-US" sz="2800" dirty="0" smtClean="0"/>
              <a:t>necessary processing, and returns CPU state </a:t>
            </a:r>
            <a:r>
              <a:rPr lang="en-US" sz="2800" dirty="0"/>
              <a:t>prior to the </a:t>
            </a:r>
            <a:r>
              <a:rPr lang="en-US" sz="2800" dirty="0" smtClean="0"/>
              <a:t>interrupt.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/>
              <a:t>Interrupts</a:t>
            </a:r>
          </a:p>
        </p:txBody>
      </p:sp>
    </p:spTree>
    <p:extLst>
      <p:ext uri="{BB962C8B-B14F-4D97-AF65-F5344CB8AC3E}">
        <p14:creationId xmlns:p14="http://schemas.microsoft.com/office/powerpoint/2010/main" val="176836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100" y="728700"/>
            <a:ext cx="4963175" cy="490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5860" y="5679250"/>
            <a:ext cx="8100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Interrupt-driven I/O cycle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96308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823639"/>
            <a:ext cx="838200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Modern OS, use more sophisticated interrupt-handling </a:t>
            </a:r>
            <a:r>
              <a:rPr lang="en-US" sz="2800" dirty="0"/>
              <a:t>features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b="1" dirty="0"/>
              <a:t>1. </a:t>
            </a:r>
            <a:r>
              <a:rPr lang="en-US" sz="2800" dirty="0" smtClean="0"/>
              <a:t>Defer </a:t>
            </a:r>
            <a:r>
              <a:rPr lang="en-US" sz="2800" dirty="0"/>
              <a:t>interrupt handling during critical processing.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/>
              <a:t>2. </a:t>
            </a:r>
            <a:r>
              <a:rPr lang="en-US" sz="2800" dirty="0" smtClean="0"/>
              <a:t>Dispatch </a:t>
            </a:r>
            <a:r>
              <a:rPr lang="en-US" sz="2800" dirty="0"/>
              <a:t>to </a:t>
            </a:r>
            <a:r>
              <a:rPr lang="en-US" sz="2800" dirty="0" smtClean="0"/>
              <a:t>proper </a:t>
            </a:r>
            <a:r>
              <a:rPr lang="en-US" sz="2800" dirty="0"/>
              <a:t>interrupt handler </a:t>
            </a:r>
            <a:r>
              <a:rPr lang="en-US" sz="2800" dirty="0" smtClean="0"/>
              <a:t>without polling </a:t>
            </a:r>
            <a:r>
              <a:rPr lang="en-US" sz="2800" dirty="0"/>
              <a:t>all </a:t>
            </a:r>
            <a:r>
              <a:rPr lang="en-US" sz="2800" dirty="0" smtClean="0"/>
              <a:t>devices </a:t>
            </a:r>
            <a:r>
              <a:rPr lang="en-US" sz="2800" dirty="0"/>
              <a:t>to see which one raised </a:t>
            </a:r>
            <a:r>
              <a:rPr lang="en-US" sz="2800" dirty="0" smtClean="0"/>
              <a:t>the interrupt</a:t>
            </a:r>
            <a:r>
              <a:rPr lang="en-US" sz="2800" dirty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/>
              <a:t>3. </a:t>
            </a:r>
            <a:r>
              <a:rPr lang="en-US" sz="2800" dirty="0" smtClean="0"/>
              <a:t>Support multilevel </a:t>
            </a:r>
            <a:r>
              <a:rPr lang="en-US" sz="2800" dirty="0"/>
              <a:t>interrupts, </a:t>
            </a:r>
            <a:r>
              <a:rPr lang="en-US" sz="2800" dirty="0" smtClean="0"/>
              <a:t>allowing OS </a:t>
            </a:r>
            <a:r>
              <a:rPr lang="en-US" sz="2800" dirty="0"/>
              <a:t>responding </a:t>
            </a:r>
            <a:r>
              <a:rPr lang="en-US" sz="2800" dirty="0" smtClean="0"/>
              <a:t>by interrupts priority.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Above are </a:t>
            </a:r>
            <a:r>
              <a:rPr lang="en-US" sz="2800" dirty="0"/>
              <a:t>provided by the </a:t>
            </a:r>
            <a:r>
              <a:rPr lang="en-US" sz="2800" dirty="0" smtClean="0"/>
              <a:t>CPU and </a:t>
            </a:r>
            <a:r>
              <a:rPr lang="en-US" sz="2800" dirty="0"/>
              <a:t>by the </a:t>
            </a:r>
            <a:r>
              <a:rPr lang="en-US" sz="2800" b="1" dirty="0" smtClean="0">
                <a:solidFill>
                  <a:srgbClr val="0000FF"/>
                </a:solidFill>
              </a:rPr>
              <a:t>interrupt controller </a:t>
            </a:r>
            <a:r>
              <a:rPr lang="en-US" sz="2800" b="1" dirty="0">
                <a:solidFill>
                  <a:srgbClr val="0000FF"/>
                </a:solidFill>
              </a:rPr>
              <a:t>hardware</a:t>
            </a:r>
            <a:r>
              <a:rPr lang="en-US" sz="2800" dirty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CPUs </a:t>
            </a:r>
            <a:r>
              <a:rPr lang="en-US" sz="2800" dirty="0"/>
              <a:t>have two interrupt request </a:t>
            </a:r>
            <a:r>
              <a:rPr lang="en-US" sz="2800" dirty="0" smtClean="0"/>
              <a:t>lines.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759760"/>
            <a:ext cx="83820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en-US" sz="2800" dirty="0" smtClean="0"/>
              <a:t>One </a:t>
            </a:r>
            <a:r>
              <a:rPr lang="en-US" sz="2800" dirty="0"/>
              <a:t>is </a:t>
            </a:r>
            <a:r>
              <a:rPr lang="en-US" sz="2800" b="1" dirty="0" smtClean="0">
                <a:solidFill>
                  <a:srgbClr val="0000FF"/>
                </a:solidFill>
              </a:rPr>
              <a:t>nonmaskable interrupt</a:t>
            </a:r>
            <a:r>
              <a:rPr lang="en-US" sz="2800" dirty="0"/>
              <a:t>, </a:t>
            </a:r>
            <a:r>
              <a:rPr lang="en-US" sz="2800" dirty="0" smtClean="0"/>
              <a:t>reserved </a:t>
            </a:r>
            <a:r>
              <a:rPr lang="en-US" sz="2800" dirty="0"/>
              <a:t>for events such as unrecoverable memory errors.</a:t>
            </a:r>
          </a:p>
          <a:p>
            <a:pPr algn="just">
              <a:spcAft>
                <a:spcPts val="2400"/>
              </a:spcAft>
            </a:pPr>
            <a:r>
              <a:rPr lang="en-US" sz="2800" dirty="0" smtClean="0"/>
              <a:t>Second is </a:t>
            </a:r>
            <a:r>
              <a:rPr lang="en-US" sz="2800" b="1" dirty="0" smtClean="0">
                <a:solidFill>
                  <a:srgbClr val="0000FF"/>
                </a:solidFill>
              </a:rPr>
              <a:t>maskable</a:t>
            </a:r>
            <a:r>
              <a:rPr lang="en-US" sz="2800" dirty="0"/>
              <a:t>,</a:t>
            </a:r>
            <a:r>
              <a:rPr lang="en-US" sz="2800" dirty="0" smtClean="0"/>
              <a:t> </a:t>
            </a:r>
            <a:r>
              <a:rPr lang="en-US" sz="2800" dirty="0"/>
              <a:t>used by device controllers to request </a:t>
            </a:r>
            <a:r>
              <a:rPr lang="en-US" sz="2800" dirty="0" smtClean="0"/>
              <a:t>service, is turned </a:t>
            </a:r>
            <a:r>
              <a:rPr lang="en-US" sz="2800" dirty="0"/>
              <a:t>off by </a:t>
            </a:r>
            <a:r>
              <a:rPr lang="en-US" sz="2800" dirty="0" smtClean="0"/>
              <a:t>CPU before executing critical </a:t>
            </a:r>
            <a:r>
              <a:rPr lang="en-US" sz="2800" dirty="0"/>
              <a:t>instruction </a:t>
            </a:r>
            <a:r>
              <a:rPr lang="en-US" sz="2800" dirty="0" smtClean="0"/>
              <a:t>that </a:t>
            </a:r>
            <a:r>
              <a:rPr lang="en-US" sz="2800" dirty="0"/>
              <a:t>must not be interrupted.</a:t>
            </a:r>
          </a:p>
          <a:p>
            <a:pPr algn="just">
              <a:spcAft>
                <a:spcPts val="2400"/>
              </a:spcAft>
            </a:pPr>
            <a:r>
              <a:rPr lang="en-US" sz="2800" dirty="0" smtClean="0"/>
              <a:t>Interrupt accepts </a:t>
            </a:r>
            <a:r>
              <a:rPr lang="en-US" sz="2800" dirty="0"/>
              <a:t>an </a:t>
            </a:r>
            <a:r>
              <a:rPr lang="en-US" sz="2800" b="1" dirty="0" smtClean="0"/>
              <a:t>address </a:t>
            </a:r>
            <a:r>
              <a:rPr lang="en-US" sz="2800" dirty="0" smtClean="0"/>
              <a:t>(offset </a:t>
            </a:r>
            <a:r>
              <a:rPr lang="en-US" sz="2800" dirty="0"/>
              <a:t>in </a:t>
            </a:r>
            <a:r>
              <a:rPr lang="en-US" sz="2800" b="1" dirty="0" smtClean="0">
                <a:solidFill>
                  <a:srgbClr val="0000FF"/>
                </a:solidFill>
              </a:rPr>
              <a:t>interrupt vector</a:t>
            </a:r>
            <a:r>
              <a:rPr lang="en-US" sz="2800" dirty="0" smtClean="0"/>
              <a:t>)</a:t>
            </a:r>
            <a:r>
              <a:rPr lang="en-US" sz="2800" b="1" dirty="0" smtClean="0"/>
              <a:t> </a:t>
            </a:r>
            <a:r>
              <a:rPr lang="en-US" sz="2800" dirty="0" smtClean="0"/>
              <a:t>to selects interrupt-handling routine. </a:t>
            </a:r>
            <a:endParaRPr lang="en-US" sz="2800" dirty="0"/>
          </a:p>
          <a:p>
            <a:pPr algn="just">
              <a:spcAft>
                <a:spcPts val="2400"/>
              </a:spcAft>
            </a:pPr>
            <a:r>
              <a:rPr lang="en-US" sz="2800" dirty="0" smtClean="0"/>
              <a:t>Interrupts have </a:t>
            </a:r>
            <a:r>
              <a:rPr lang="en-US" sz="2800" b="1" dirty="0" smtClean="0">
                <a:solidFill>
                  <a:srgbClr val="0000FF"/>
                </a:solidFill>
              </a:rPr>
              <a:t>priority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</a:rPr>
              <a:t>levels</a:t>
            </a:r>
            <a:r>
              <a:rPr lang="en-US" sz="2800" dirty="0"/>
              <a:t>,</a:t>
            </a:r>
            <a:r>
              <a:rPr lang="en-US" sz="2800" dirty="0" smtClean="0"/>
              <a:t> enabling CPU </a:t>
            </a:r>
            <a:r>
              <a:rPr lang="en-US" sz="2800" dirty="0"/>
              <a:t>to defer </a:t>
            </a:r>
            <a:r>
              <a:rPr lang="en-US" sz="2800" dirty="0" smtClean="0"/>
              <a:t>low-priority interrupts </a:t>
            </a:r>
            <a:r>
              <a:rPr lang="en-US" sz="2800" dirty="0"/>
              <a:t>without </a:t>
            </a:r>
            <a:r>
              <a:rPr lang="en-US" sz="2800" dirty="0" smtClean="0"/>
              <a:t>masking all, making high priority</a:t>
            </a:r>
            <a:r>
              <a:rPr lang="en-US" sz="2800" dirty="0"/>
              <a:t> </a:t>
            </a:r>
            <a:r>
              <a:rPr lang="en-US" sz="2800" dirty="0" smtClean="0"/>
              <a:t>interrupt </a:t>
            </a:r>
            <a:r>
              <a:rPr lang="en-US" sz="2800" dirty="0"/>
              <a:t>to </a:t>
            </a:r>
            <a:r>
              <a:rPr lang="en-US" sz="2800" dirty="0" smtClean="0"/>
              <a:t>preempt.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890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9213" y="548680"/>
            <a:ext cx="5943117" cy="50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5860" y="5679250"/>
            <a:ext cx="8100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Intel Pentium processor </a:t>
            </a:r>
            <a:r>
              <a:rPr lang="en-US" sz="2800" b="1" dirty="0" smtClean="0"/>
              <a:t>event-vector.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60939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855578"/>
            <a:ext cx="8382000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en-US" sz="2800" dirty="0" smtClean="0"/>
              <a:t>Interrupts are used </a:t>
            </a:r>
            <a:r>
              <a:rPr lang="en-US" sz="2800" dirty="0"/>
              <a:t>to handle </a:t>
            </a:r>
            <a:r>
              <a:rPr lang="en-US" sz="2800" b="1" dirty="0" smtClean="0">
                <a:solidFill>
                  <a:srgbClr val="0000FF"/>
                </a:solidFill>
              </a:rPr>
              <a:t>exceptions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smtClean="0"/>
              <a:t>(e.g. dividing </a:t>
            </a:r>
            <a:r>
              <a:rPr lang="en-US" sz="2800" dirty="0"/>
              <a:t>by 0, </a:t>
            </a:r>
            <a:r>
              <a:rPr lang="en-US" sz="2800" dirty="0" smtClean="0"/>
              <a:t>access protected memory address</a:t>
            </a:r>
            <a:r>
              <a:rPr lang="en-US" sz="2800" dirty="0"/>
              <a:t>, </a:t>
            </a:r>
            <a:r>
              <a:rPr lang="en-US" sz="2800" dirty="0" smtClean="0"/>
              <a:t>attempt </a:t>
            </a:r>
            <a:r>
              <a:rPr lang="en-US" sz="2800" dirty="0"/>
              <a:t>execute </a:t>
            </a:r>
            <a:r>
              <a:rPr lang="en-US" sz="2800" dirty="0" smtClean="0"/>
              <a:t>non user mode instruction). </a:t>
            </a:r>
          </a:p>
          <a:p>
            <a:pPr algn="just">
              <a:spcAft>
                <a:spcPts val="1800"/>
              </a:spcAft>
            </a:pPr>
            <a:r>
              <a:rPr lang="en-US" sz="2800" dirty="0"/>
              <a:t>Interrupts are </a:t>
            </a:r>
            <a:r>
              <a:rPr lang="en-US" sz="2800" dirty="0" smtClean="0"/>
              <a:t>also used for </a:t>
            </a:r>
            <a:r>
              <a:rPr lang="en-US" sz="2800" b="1" dirty="0" smtClean="0">
                <a:solidFill>
                  <a:srgbClr val="0000FF"/>
                </a:solidFill>
              </a:rPr>
              <a:t>trap</a:t>
            </a:r>
            <a:r>
              <a:rPr lang="en-US" sz="2800" dirty="0" smtClean="0"/>
              <a:t>, used to </a:t>
            </a:r>
            <a:r>
              <a:rPr lang="en-US" sz="2800" dirty="0"/>
              <a:t>issue system </a:t>
            </a:r>
            <a:r>
              <a:rPr lang="en-US" sz="2800" dirty="0" smtClean="0"/>
              <a:t>calls, calling the kernel.</a:t>
            </a:r>
          </a:p>
          <a:p>
            <a:pPr algn="just">
              <a:spcAft>
                <a:spcPts val="1800"/>
              </a:spcAft>
            </a:pPr>
            <a:r>
              <a:rPr lang="en-US" sz="2800" dirty="0"/>
              <a:t>T</a:t>
            </a:r>
            <a:r>
              <a:rPr lang="en-US" sz="2800" dirty="0" smtClean="0"/>
              <a:t>rap has </a:t>
            </a:r>
            <a:r>
              <a:rPr lang="en-US" sz="2800" b="1" dirty="0" smtClean="0"/>
              <a:t>low</a:t>
            </a:r>
            <a:r>
              <a:rPr lang="en-US" sz="2800" dirty="0" smtClean="0"/>
              <a:t> priority </a:t>
            </a:r>
            <a:r>
              <a:rPr lang="en-US" sz="2800" dirty="0"/>
              <a:t>compared </a:t>
            </a:r>
            <a:r>
              <a:rPr lang="en-US" sz="2800" dirty="0" smtClean="0"/>
              <a:t>to device. System </a:t>
            </a:r>
            <a:r>
              <a:rPr lang="en-US" sz="2800" dirty="0"/>
              <a:t>call on behalf of </a:t>
            </a:r>
            <a:r>
              <a:rPr lang="en-US" sz="2800" dirty="0" smtClean="0"/>
              <a:t>application </a:t>
            </a:r>
            <a:r>
              <a:rPr lang="en-US" sz="2800" dirty="0"/>
              <a:t>is </a:t>
            </a:r>
            <a:r>
              <a:rPr lang="en-US" sz="2800" dirty="0" smtClean="0"/>
              <a:t>less urgent </a:t>
            </a:r>
            <a:r>
              <a:rPr lang="en-US" sz="2800" dirty="0"/>
              <a:t>than servicing </a:t>
            </a:r>
            <a:r>
              <a:rPr lang="en-US" sz="2800" dirty="0" smtClean="0"/>
              <a:t>device controller, </a:t>
            </a:r>
            <a:r>
              <a:rPr lang="en-US" sz="2800" dirty="0"/>
              <a:t>before </a:t>
            </a:r>
            <a:r>
              <a:rPr lang="en-US" sz="2800" dirty="0" smtClean="0"/>
              <a:t>FIFO </a:t>
            </a:r>
            <a:r>
              <a:rPr lang="en-US" sz="2800" dirty="0"/>
              <a:t>queue overflows </a:t>
            </a:r>
            <a:r>
              <a:rPr lang="en-US" sz="2800" dirty="0" smtClean="0"/>
              <a:t>and loses data</a:t>
            </a:r>
            <a:r>
              <a:rPr lang="en-US" sz="2800" dirty="0"/>
              <a:t>.</a:t>
            </a:r>
          </a:p>
          <a:p>
            <a:pPr algn="just">
              <a:spcAft>
                <a:spcPts val="1800"/>
              </a:spcAft>
            </a:pPr>
            <a:r>
              <a:rPr lang="en-US" sz="2800" dirty="0" smtClean="0"/>
              <a:t>Threaded </a:t>
            </a:r>
            <a:r>
              <a:rPr lang="en-US" sz="2800" dirty="0"/>
              <a:t>kernel </a:t>
            </a:r>
            <a:r>
              <a:rPr lang="en-US" sz="2800" dirty="0" smtClean="0"/>
              <a:t>is </a:t>
            </a:r>
            <a:r>
              <a:rPr lang="en-US" sz="2800" dirty="0"/>
              <a:t>well suited to implement </a:t>
            </a:r>
            <a:r>
              <a:rPr lang="en-US" sz="2800" dirty="0" smtClean="0"/>
              <a:t>multiple interrupt </a:t>
            </a:r>
            <a:r>
              <a:rPr lang="en-US" sz="2800" dirty="0"/>
              <a:t>priorities and </a:t>
            </a:r>
            <a:r>
              <a:rPr lang="en-US" sz="2800" dirty="0" smtClean="0"/>
              <a:t>enforce precedence. 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00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088740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/>
              <a:t>The two main jobs of a computer are </a:t>
            </a:r>
            <a:r>
              <a:rPr lang="en-US" sz="2800" b="1" dirty="0"/>
              <a:t>I/O</a:t>
            </a:r>
            <a:r>
              <a:rPr lang="en-US" sz="2800" dirty="0"/>
              <a:t> and </a:t>
            </a:r>
            <a:r>
              <a:rPr lang="en-US" sz="2800" b="1" dirty="0" smtClean="0"/>
              <a:t>processing</a:t>
            </a:r>
            <a:r>
              <a:rPr lang="en-US" sz="2800" dirty="0" smtClean="0"/>
              <a:t>. Sometimes processing </a:t>
            </a:r>
            <a:r>
              <a:rPr lang="en-US" sz="2800" dirty="0"/>
              <a:t>is merely </a:t>
            </a:r>
            <a:r>
              <a:rPr lang="en-US" sz="2800" dirty="0" smtClean="0"/>
              <a:t>incidental, e.g. web browse or file edit.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Controlling devices is major OS design concern, since I/O vary in function </a:t>
            </a:r>
            <a:r>
              <a:rPr lang="en-US" sz="2800" dirty="0"/>
              <a:t>and speed </a:t>
            </a:r>
            <a:r>
              <a:rPr lang="en-US" sz="2800" dirty="0" smtClean="0"/>
              <a:t>(e.g. mouse</a:t>
            </a:r>
            <a:r>
              <a:rPr lang="en-US" sz="2800" dirty="0"/>
              <a:t>, </a:t>
            </a:r>
            <a:r>
              <a:rPr lang="en-US" sz="2800" dirty="0" smtClean="0"/>
              <a:t>hard disk).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I/O-device technology exhibits two conflicting trends: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standardization of SW and HW interfaces, easing incorporation of improved device generations.</a:t>
            </a:r>
          </a:p>
          <a:p>
            <a:pPr marL="457200" indent="-45720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Increasing variety of I/O devices, challenging incorporation into computers </a:t>
            </a:r>
            <a:r>
              <a:rPr lang="en-US" sz="2800" dirty="0"/>
              <a:t>and </a:t>
            </a:r>
            <a:r>
              <a:rPr lang="en-US" sz="2800" dirty="0" smtClean="0"/>
              <a:t>OS.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/>
              <a:t>Overview</a:t>
            </a:r>
          </a:p>
        </p:txBody>
      </p:sp>
    </p:spTree>
    <p:extLst>
      <p:ext uri="{BB962C8B-B14F-4D97-AF65-F5344CB8AC3E}">
        <p14:creationId xmlns:p14="http://schemas.microsoft.com/office/powerpoint/2010/main" val="2508755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292272"/>
            <a:ext cx="83820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Interrupts or polling are wasteful for transferring big amount of data between the disk and memory.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Rather, special-purpose </a:t>
            </a:r>
            <a:r>
              <a:rPr lang="en-US" sz="2800" dirty="0"/>
              <a:t>processor called </a:t>
            </a:r>
            <a:r>
              <a:rPr lang="en-US" sz="2800" b="1" dirty="0" smtClean="0">
                <a:solidFill>
                  <a:srgbClr val="0000FF"/>
                </a:solidFill>
              </a:rPr>
              <a:t>direct-memory-access </a:t>
            </a:r>
            <a:r>
              <a:rPr lang="en-US" sz="2800" b="1" dirty="0">
                <a:solidFill>
                  <a:srgbClr val="0000FF"/>
                </a:solidFill>
              </a:rPr>
              <a:t>(DMA) </a:t>
            </a:r>
            <a:r>
              <a:rPr lang="en-US" sz="2800" dirty="0" smtClean="0"/>
              <a:t>is </a:t>
            </a:r>
            <a:r>
              <a:rPr lang="en-US" sz="2800" dirty="0" smtClean="0"/>
              <a:t>used.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CPU</a:t>
            </a:r>
            <a:r>
              <a:rPr lang="en-US" sz="2800" dirty="0"/>
              <a:t> </a:t>
            </a:r>
            <a:r>
              <a:rPr lang="en-US" sz="2800" dirty="0" smtClean="0"/>
              <a:t>writes </a:t>
            </a:r>
            <a:r>
              <a:rPr lang="en-US" sz="2800" dirty="0"/>
              <a:t>a DMA </a:t>
            </a:r>
            <a:r>
              <a:rPr lang="en-US" sz="2800" b="1" dirty="0"/>
              <a:t>command block </a:t>
            </a:r>
            <a:r>
              <a:rPr lang="en-US" sz="2800" dirty="0"/>
              <a:t>into </a:t>
            </a:r>
            <a:r>
              <a:rPr lang="en-US" sz="2800" dirty="0" smtClean="0"/>
              <a:t>memory, containing </a:t>
            </a:r>
            <a:r>
              <a:rPr lang="en-US" sz="2800" dirty="0"/>
              <a:t>a pointer </a:t>
            </a:r>
            <a:r>
              <a:rPr lang="en-US" sz="2800" dirty="0" smtClean="0"/>
              <a:t>to </a:t>
            </a:r>
            <a:r>
              <a:rPr lang="en-US" sz="2800" dirty="0"/>
              <a:t>transfer</a:t>
            </a:r>
            <a:r>
              <a:rPr lang="en-US" sz="2800" dirty="0" smtClean="0"/>
              <a:t> source, </a:t>
            </a:r>
            <a:r>
              <a:rPr lang="en-US" sz="2800" dirty="0"/>
              <a:t>a pointer to </a:t>
            </a:r>
            <a:r>
              <a:rPr lang="en-US" sz="2800" dirty="0" smtClean="0"/>
              <a:t>transfer destination, </a:t>
            </a:r>
            <a:r>
              <a:rPr lang="en-US" sz="2800" dirty="0"/>
              <a:t>and </a:t>
            </a:r>
            <a:r>
              <a:rPr lang="en-US" sz="2800" dirty="0" smtClean="0"/>
              <a:t>number </a:t>
            </a:r>
            <a:r>
              <a:rPr lang="en-US" sz="2800" dirty="0"/>
              <a:t>of transferred </a:t>
            </a:r>
            <a:r>
              <a:rPr lang="en-US" sz="2800" dirty="0" smtClean="0"/>
              <a:t>bytes.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CPU writes the address of </a:t>
            </a:r>
            <a:r>
              <a:rPr lang="en-US" sz="2800" dirty="0" smtClean="0"/>
              <a:t>this </a:t>
            </a:r>
            <a:r>
              <a:rPr lang="en-US" sz="2800" b="1" dirty="0" smtClean="0"/>
              <a:t>command </a:t>
            </a:r>
            <a:r>
              <a:rPr lang="en-US" sz="2800" b="1" dirty="0"/>
              <a:t>block </a:t>
            </a:r>
            <a:r>
              <a:rPr lang="en-US" sz="2800" dirty="0"/>
              <a:t>to the DMA controller, then goes on with other </a:t>
            </a:r>
            <a:r>
              <a:rPr lang="en-US" sz="2800" dirty="0" smtClean="0"/>
              <a:t>work.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/>
              <a:t>Direct Memory Access</a:t>
            </a:r>
          </a:p>
        </p:txBody>
      </p:sp>
    </p:spTree>
    <p:extLst>
      <p:ext uri="{BB962C8B-B14F-4D97-AF65-F5344CB8AC3E}">
        <p14:creationId xmlns:p14="http://schemas.microsoft.com/office/powerpoint/2010/main" val="142667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683695"/>
            <a:ext cx="7185928" cy="4860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5860" y="5679250"/>
            <a:ext cx="8100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DMA transfer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  <p:sp>
        <p:nvSpPr>
          <p:cNvPr id="5" name="Rectangle 4"/>
          <p:cNvSpPr/>
          <p:nvPr/>
        </p:nvSpPr>
        <p:spPr>
          <a:xfrm>
            <a:off x="2816805" y="683695"/>
            <a:ext cx="1980220" cy="675075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816805" y="1358770"/>
            <a:ext cx="1980220" cy="1035115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61910" y="3699030"/>
            <a:ext cx="1980220" cy="517557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761910" y="4216587"/>
            <a:ext cx="1980220" cy="652573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56152" y="1268760"/>
            <a:ext cx="1980220" cy="1305145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836584" y="2573906"/>
            <a:ext cx="2295255" cy="720080"/>
          </a:xfrm>
          <a:prstGeom prst="rect">
            <a:avLst/>
          </a:prstGeom>
          <a:solidFill>
            <a:srgbClr val="FFFFFF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977527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The DMA places </a:t>
            </a:r>
            <a:r>
              <a:rPr lang="en-US" sz="2800" dirty="0"/>
              <a:t>addresses </a:t>
            </a:r>
            <a:r>
              <a:rPr lang="en-US" sz="2800" dirty="0" smtClean="0"/>
              <a:t>on the </a:t>
            </a:r>
            <a:r>
              <a:rPr lang="en-US" sz="2800" dirty="0"/>
              <a:t>bus to perform transfers without </a:t>
            </a:r>
            <a:r>
              <a:rPr lang="en-US" sz="2800" dirty="0" smtClean="0"/>
              <a:t>CPU intervention.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DMA-disk handshaking is</a:t>
            </a:r>
            <a:r>
              <a:rPr lang="en-US" sz="2800" dirty="0"/>
              <a:t> </a:t>
            </a:r>
            <a:r>
              <a:rPr lang="en-US" sz="2800" dirty="0" smtClean="0"/>
              <a:t>performed </a:t>
            </a:r>
            <a:r>
              <a:rPr lang="en-US" sz="2800" dirty="0"/>
              <a:t>via a pair of </a:t>
            </a:r>
            <a:r>
              <a:rPr lang="en-US" sz="2800" b="1" dirty="0" smtClean="0">
                <a:solidFill>
                  <a:srgbClr val="0000FF"/>
                </a:solidFill>
              </a:rPr>
              <a:t>DMA-request</a:t>
            </a:r>
            <a:r>
              <a:rPr lang="en-US" sz="2800" b="1" dirty="0" smtClean="0"/>
              <a:t> </a:t>
            </a:r>
            <a:r>
              <a:rPr lang="en-US" sz="2800" dirty="0"/>
              <a:t>and </a:t>
            </a:r>
            <a:r>
              <a:rPr lang="en-US" sz="2800" b="1" dirty="0" smtClean="0">
                <a:solidFill>
                  <a:srgbClr val="0000FF"/>
                </a:solidFill>
              </a:rPr>
              <a:t>DMA-acknowledge</a:t>
            </a:r>
            <a:r>
              <a:rPr lang="en-US" sz="2800" dirty="0" smtClean="0"/>
              <a:t> wires.</a:t>
            </a:r>
            <a:endParaRPr lang="en-US" sz="2800" dirty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Disk controller sets </a:t>
            </a:r>
            <a:r>
              <a:rPr lang="en-US" sz="2800" b="1" dirty="0" smtClean="0"/>
              <a:t>DMA-request</a:t>
            </a:r>
            <a:r>
              <a:rPr lang="en-US" sz="2800" dirty="0" smtClean="0"/>
              <a:t> when data </a:t>
            </a:r>
            <a:r>
              <a:rPr lang="en-US" sz="2800" dirty="0"/>
              <a:t>is available for </a:t>
            </a:r>
            <a:r>
              <a:rPr lang="en-US" sz="2800" dirty="0" smtClean="0"/>
              <a:t>transfer.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DMA </a:t>
            </a:r>
            <a:r>
              <a:rPr lang="en-US" sz="2800" dirty="0"/>
              <a:t>controller </a:t>
            </a:r>
            <a:r>
              <a:rPr lang="en-US" sz="2800" dirty="0" smtClean="0"/>
              <a:t>seizes memory </a:t>
            </a:r>
            <a:r>
              <a:rPr lang="en-US" sz="2800" dirty="0"/>
              <a:t>bus, </a:t>
            </a:r>
            <a:r>
              <a:rPr lang="en-US" sz="2800" dirty="0" smtClean="0"/>
              <a:t>placing address </a:t>
            </a:r>
            <a:r>
              <a:rPr lang="en-US" sz="2800" dirty="0"/>
              <a:t>on </a:t>
            </a:r>
            <a:r>
              <a:rPr lang="en-US" sz="2800" dirty="0" smtClean="0"/>
              <a:t>memory-address wires, and setting </a:t>
            </a:r>
            <a:r>
              <a:rPr lang="en-US" sz="2800" b="1" dirty="0" smtClean="0"/>
              <a:t>DMA-acknowledge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Device controller receives </a:t>
            </a:r>
            <a:r>
              <a:rPr lang="en-US" sz="2800" b="1" dirty="0" smtClean="0"/>
              <a:t>DMA-acknowledge</a:t>
            </a:r>
            <a:r>
              <a:rPr lang="en-US" sz="2800" dirty="0" smtClean="0"/>
              <a:t>, transfers word </a:t>
            </a:r>
            <a:r>
              <a:rPr lang="en-US" sz="2800" dirty="0"/>
              <a:t>of data to </a:t>
            </a:r>
            <a:r>
              <a:rPr lang="en-US" sz="2800" dirty="0" smtClean="0"/>
              <a:t>memory and clears </a:t>
            </a:r>
            <a:r>
              <a:rPr lang="en-US" sz="2800" dirty="0"/>
              <a:t>the </a:t>
            </a:r>
            <a:r>
              <a:rPr lang="en-US" sz="2800" dirty="0" smtClean="0"/>
              <a:t>DMA-request.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79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683695"/>
            <a:ext cx="8382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When </a:t>
            </a:r>
            <a:r>
              <a:rPr lang="en-US" sz="2800" dirty="0"/>
              <a:t>the entire transfer is finished, the DMA controller interrupts the CPU.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DMA </a:t>
            </a:r>
            <a:r>
              <a:rPr lang="en-US" sz="2800" dirty="0"/>
              <a:t>controller </a:t>
            </a:r>
            <a:r>
              <a:rPr lang="en-US" sz="2800" dirty="0" smtClean="0"/>
              <a:t>seize of memory bus prevents CPU momentary access  to </a:t>
            </a:r>
            <a:r>
              <a:rPr lang="en-US" sz="2800" dirty="0"/>
              <a:t>main </a:t>
            </a:r>
            <a:r>
              <a:rPr lang="en-US" sz="2800" dirty="0" smtClean="0"/>
              <a:t>memory (but not to cache), called </a:t>
            </a:r>
            <a:r>
              <a:rPr lang="en-US" sz="2800" b="1" dirty="0">
                <a:solidFill>
                  <a:srgbClr val="0000FF"/>
                </a:solidFill>
              </a:rPr>
              <a:t>cycle </a:t>
            </a:r>
            <a:r>
              <a:rPr lang="en-US" sz="2800" b="1" dirty="0" smtClean="0">
                <a:solidFill>
                  <a:srgbClr val="0000FF"/>
                </a:solidFill>
              </a:rPr>
              <a:t>stealing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Although </a:t>
            </a:r>
            <a:r>
              <a:rPr lang="en-US" sz="2800" b="1" dirty="0" smtClean="0"/>
              <a:t>cycle stealing </a:t>
            </a:r>
            <a:r>
              <a:rPr lang="en-US" sz="2800" dirty="0" smtClean="0"/>
              <a:t>can slow down the CPU, offloading data-transfer work to a DMA improves the total system performance.</a:t>
            </a:r>
            <a:endParaRPr 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182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683695"/>
            <a:ext cx="838200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en-US" sz="2800" dirty="0" smtClean="0"/>
              <a:t>I/O HW elements</a:t>
            </a:r>
            <a:r>
              <a:rPr lang="en-US" sz="2800" dirty="0"/>
              <a:t>, such as ports, buses, and device </a:t>
            </a:r>
            <a:r>
              <a:rPr lang="en-US" sz="2800" dirty="0" smtClean="0"/>
              <a:t>controllers, accommodate </a:t>
            </a:r>
            <a:r>
              <a:rPr lang="en-US" sz="2800" dirty="0"/>
              <a:t>a wide variety of I/O devices. </a:t>
            </a:r>
            <a:endParaRPr lang="en-US" sz="2800" dirty="0" smtClean="0"/>
          </a:p>
          <a:p>
            <a:pPr algn="just">
              <a:spcAft>
                <a:spcPts val="2400"/>
              </a:spcAft>
            </a:pPr>
            <a:r>
              <a:rPr lang="en-US" sz="2800" dirty="0" smtClean="0"/>
              <a:t>To </a:t>
            </a:r>
            <a:r>
              <a:rPr lang="en-US" sz="2800" dirty="0"/>
              <a:t>encapsulate the details </a:t>
            </a:r>
            <a:r>
              <a:rPr lang="en-US" sz="2800" dirty="0" smtClean="0"/>
              <a:t>and oddities </a:t>
            </a:r>
            <a:r>
              <a:rPr lang="en-US" sz="2800" dirty="0"/>
              <a:t>of different devices, </a:t>
            </a:r>
            <a:r>
              <a:rPr lang="en-US" sz="2800" dirty="0" smtClean="0"/>
              <a:t>OS kernel uses </a:t>
            </a:r>
            <a:r>
              <a:rPr lang="en-US" sz="2800" b="1" dirty="0"/>
              <a:t>device-driver</a:t>
            </a:r>
            <a:r>
              <a:rPr lang="en-US" sz="2800" dirty="0"/>
              <a:t> </a:t>
            </a:r>
            <a:r>
              <a:rPr lang="en-US" sz="2800" dirty="0" smtClean="0"/>
              <a:t>modules.</a:t>
            </a:r>
          </a:p>
          <a:p>
            <a:pPr algn="just">
              <a:spcAft>
                <a:spcPts val="2400"/>
              </a:spcAft>
            </a:pPr>
            <a:r>
              <a:rPr lang="en-US" sz="2800" dirty="0" smtClean="0"/>
              <a:t>Device drivers allow uniform access</a:t>
            </a:r>
            <a:r>
              <a:rPr lang="en-US" sz="2800" dirty="0"/>
              <a:t> I/O </a:t>
            </a:r>
            <a:r>
              <a:rPr lang="en-US" sz="2800" dirty="0" smtClean="0"/>
              <a:t>interface, as </a:t>
            </a:r>
            <a:r>
              <a:rPr lang="en-US" sz="2800" dirty="0"/>
              <a:t>system calls provide </a:t>
            </a:r>
            <a:r>
              <a:rPr lang="en-US" sz="2800" dirty="0" smtClean="0"/>
              <a:t>standard interface </a:t>
            </a:r>
            <a:r>
              <a:rPr lang="en-US" sz="2800" dirty="0"/>
              <a:t>between the application and </a:t>
            </a:r>
            <a:r>
              <a:rPr lang="en-US" sz="2800" dirty="0" smtClean="0"/>
              <a:t>OS.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56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1088740"/>
            <a:ext cx="838200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device communicates with the </a:t>
            </a:r>
            <a:r>
              <a:rPr lang="en-US" sz="2800" dirty="0" smtClean="0"/>
              <a:t>machine via </a:t>
            </a:r>
            <a:r>
              <a:rPr lang="en-US" sz="2800" b="1" dirty="0" smtClean="0"/>
              <a:t>port</a:t>
            </a:r>
            <a:r>
              <a:rPr lang="en-US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Devices are connected by </a:t>
            </a:r>
            <a:r>
              <a:rPr lang="en-US" sz="2800" b="1" dirty="0" smtClean="0"/>
              <a:t>bus </a:t>
            </a:r>
            <a:r>
              <a:rPr lang="en-US" sz="2800" dirty="0" smtClean="0"/>
              <a:t>with well defined </a:t>
            </a:r>
            <a:r>
              <a:rPr lang="en-US" sz="2800" dirty="0"/>
              <a:t>protocol </a:t>
            </a:r>
            <a:r>
              <a:rPr lang="en-US" sz="2800" dirty="0" smtClean="0"/>
              <a:t>specifying the messages </a:t>
            </a:r>
            <a:r>
              <a:rPr lang="en-US" sz="2800" dirty="0"/>
              <a:t>that can be </a:t>
            </a:r>
            <a:r>
              <a:rPr lang="en-US" sz="2800" dirty="0" smtClean="0"/>
              <a:t>sent. 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Buses vary </a:t>
            </a:r>
            <a:r>
              <a:rPr lang="en-US" sz="2800" dirty="0"/>
              <a:t>in their </a:t>
            </a:r>
            <a:r>
              <a:rPr lang="en-US" sz="2800" dirty="0" smtClean="0"/>
              <a:t>signaling methods</a:t>
            </a:r>
            <a:r>
              <a:rPr lang="en-US" sz="2800" dirty="0"/>
              <a:t>, speed, throughput, and connection </a:t>
            </a:r>
            <a:r>
              <a:rPr lang="en-US" sz="2800" dirty="0" smtClean="0"/>
              <a:t>methods.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PC bus called </a:t>
            </a:r>
            <a:r>
              <a:rPr lang="en-US" sz="2800" b="1" dirty="0" smtClean="0">
                <a:solidFill>
                  <a:srgbClr val="0000FF"/>
                </a:solidFill>
              </a:rPr>
              <a:t>PCI </a:t>
            </a:r>
            <a:r>
              <a:rPr lang="en-US" sz="2800" b="1" dirty="0">
                <a:solidFill>
                  <a:srgbClr val="0000FF"/>
                </a:solidFill>
              </a:rPr>
              <a:t>bus </a:t>
            </a:r>
            <a:r>
              <a:rPr lang="en-US" sz="2800" dirty="0" smtClean="0"/>
              <a:t>connects </a:t>
            </a:r>
            <a:r>
              <a:rPr lang="en-US" sz="2800" dirty="0"/>
              <a:t>the processor–memory subsystem to fast </a:t>
            </a:r>
            <a:r>
              <a:rPr lang="en-US" sz="2800" dirty="0" smtClean="0"/>
              <a:t>devices.</a:t>
            </a:r>
          </a:p>
          <a:p>
            <a:pPr algn="just">
              <a:spcAft>
                <a:spcPts val="1200"/>
              </a:spcAft>
            </a:pPr>
            <a:r>
              <a:rPr lang="en-US" sz="2800" b="1" dirty="0" smtClean="0">
                <a:solidFill>
                  <a:srgbClr val="0000FF"/>
                </a:solidFill>
              </a:rPr>
              <a:t>Expansion </a:t>
            </a:r>
            <a:r>
              <a:rPr lang="en-US" sz="2800" b="1" dirty="0">
                <a:solidFill>
                  <a:srgbClr val="0000FF"/>
                </a:solidFill>
              </a:rPr>
              <a:t>bus </a:t>
            </a:r>
            <a:r>
              <a:rPr lang="en-US" sz="2800" dirty="0"/>
              <a:t>connects </a:t>
            </a:r>
            <a:r>
              <a:rPr lang="en-US" sz="2800" dirty="0" smtClean="0"/>
              <a:t>slow devices (keyboard, serial </a:t>
            </a:r>
            <a:r>
              <a:rPr lang="en-US" sz="2800" dirty="0"/>
              <a:t>and USB </a:t>
            </a:r>
            <a:r>
              <a:rPr lang="en-US" sz="2800" dirty="0" smtClean="0"/>
              <a:t>ports).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dirty="0"/>
              <a:t>I/O Hardware</a:t>
            </a:r>
          </a:p>
        </p:txBody>
      </p:sp>
    </p:spTree>
    <p:extLst>
      <p:ext uri="{BB962C8B-B14F-4D97-AF65-F5344CB8AC3E}">
        <p14:creationId xmlns:p14="http://schemas.microsoft.com/office/powerpoint/2010/main" val="153047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593685"/>
            <a:ext cx="6480720" cy="5006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5860" y="5679250"/>
            <a:ext cx="8100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PC </a:t>
            </a:r>
            <a:r>
              <a:rPr lang="en-US" sz="2800" b="1" dirty="0"/>
              <a:t>bus structure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4016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81000" y="683695"/>
                <a:ext cx="8382000" cy="544764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spcAft>
                    <a:spcPts val="1200"/>
                  </a:spcAft>
                </a:pPr>
                <a:r>
                  <a:rPr lang="en-US" sz="2800" dirty="0" smtClean="0"/>
                  <a:t>Disks are 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connected on </a:t>
                </a:r>
                <a:r>
                  <a:rPr lang="en-US" sz="2800" dirty="0"/>
                  <a:t>a </a:t>
                </a:r>
                <a:r>
                  <a:rPr lang="en-US" sz="2800" b="1" dirty="0">
                    <a:solidFill>
                      <a:srgbClr val="0000FF"/>
                    </a:solidFill>
                  </a:rPr>
                  <a:t>Small Computer System Interface (SCSI)</a:t>
                </a:r>
                <a:r>
                  <a:rPr lang="en-US" sz="2800" b="1" dirty="0"/>
                  <a:t> </a:t>
                </a:r>
                <a:r>
                  <a:rPr lang="en-US" sz="2800" dirty="0" smtClean="0"/>
                  <a:t>bus.</a:t>
                </a:r>
              </a:p>
              <a:p>
                <a:pPr algn="just">
                  <a:spcAft>
                    <a:spcPts val="1200"/>
                  </a:spcAft>
                </a:pPr>
                <a:r>
                  <a:rPr lang="en-US" sz="2800" dirty="0" smtClean="0"/>
                  <a:t>Other buses are </a:t>
                </a:r>
                <a:r>
                  <a:rPr lang="en-US" sz="2800" b="1" dirty="0">
                    <a:solidFill>
                      <a:srgbClr val="0000FF"/>
                    </a:solidFill>
                  </a:rPr>
                  <a:t>PCI Express (PCIe)</a:t>
                </a:r>
                <a:r>
                  <a:rPr lang="en-US" sz="2800" dirty="0"/>
                  <a:t>, with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 dirty="0" smtClean="0">
                        <a:latin typeface="Cambria Math"/>
                      </a:rPr>
                      <m:t>16 </m:t>
                    </m:r>
                    <m:r>
                      <m:rPr>
                        <m:nor/>
                      </m:rPr>
                      <a:rPr lang="en-US" sz="2800" i="0" dirty="0" smtClean="0">
                        <a:latin typeface="Cambria Math"/>
                      </a:rPr>
                      <m:t>GB</m:t>
                    </m:r>
                    <m:r>
                      <m:rPr>
                        <m:nor/>
                      </m:rPr>
                      <a:rPr lang="en-US" sz="2800" i="0" dirty="0" smtClean="0">
                        <a:latin typeface="Cambria Math"/>
                      </a:rPr>
                      <m:t>/</m:t>
                    </m:r>
                    <m:r>
                      <m:rPr>
                        <m:nor/>
                      </m:rPr>
                      <a:rPr lang="en-US" sz="2800" i="0" dirty="0" smtClean="0">
                        <a:latin typeface="Cambria Math"/>
                      </a:rPr>
                      <m:t>Sec</m:t>
                    </m:r>
                  </m:oMath>
                </a14:m>
                <a:r>
                  <a:rPr lang="en-US" sz="2800" dirty="0" smtClean="0"/>
                  <a:t>, </a:t>
                </a:r>
                <a:r>
                  <a:rPr lang="en-US" sz="2800" dirty="0"/>
                  <a:t>and </a:t>
                </a:r>
                <a:r>
                  <a:rPr lang="en-US" sz="2800" b="1" dirty="0" smtClean="0">
                    <a:solidFill>
                      <a:srgbClr val="0000FF"/>
                    </a:solidFill>
                  </a:rPr>
                  <a:t>Hyper Transport</a:t>
                </a:r>
                <a:r>
                  <a:rPr lang="en-US" sz="2800" dirty="0"/>
                  <a:t>, with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800" i="0" dirty="0" smtClean="0">
                        <a:latin typeface="Cambria Math"/>
                      </a:rPr>
                      <m:t>25 </m:t>
                    </m:r>
                    <m:r>
                      <m:rPr>
                        <m:nor/>
                      </m:rPr>
                      <a:rPr lang="en-US" sz="2800" i="0" dirty="0">
                        <a:latin typeface="Cambria Math"/>
                      </a:rPr>
                      <m:t>GB</m:t>
                    </m:r>
                    <m:r>
                      <m:rPr>
                        <m:nor/>
                      </m:rPr>
                      <a:rPr lang="en-US" sz="2800" i="0" dirty="0">
                        <a:latin typeface="Cambria Math"/>
                      </a:rPr>
                      <m:t>/</m:t>
                    </m:r>
                    <m:r>
                      <m:rPr>
                        <m:nor/>
                      </m:rPr>
                      <a:rPr lang="en-US" sz="2800" i="0" dirty="0">
                        <a:latin typeface="Cambria Math"/>
                      </a:rPr>
                      <m:t>Sec</m:t>
                    </m:r>
                    <m:r>
                      <m:rPr>
                        <m:nor/>
                      </m:rPr>
                      <a:rPr lang="en-US" sz="2800" i="0" dirty="0">
                        <a:latin typeface="Cambria Math"/>
                      </a:rPr>
                      <m:t> </m:t>
                    </m:r>
                  </m:oMath>
                </a14:m>
                <a:r>
                  <a:rPr lang="en-US" sz="2800" dirty="0"/>
                  <a:t>throughput</a:t>
                </a:r>
                <a:r>
                  <a:rPr lang="en-US" sz="2800" dirty="0" smtClean="0"/>
                  <a:t>.</a:t>
                </a:r>
                <a:endParaRPr lang="en-US" sz="2800" dirty="0"/>
              </a:p>
              <a:p>
                <a:pPr algn="just">
                  <a:spcAft>
                    <a:spcPts val="1200"/>
                  </a:spcAft>
                </a:pPr>
                <a:r>
                  <a:rPr lang="en-US" sz="2800" dirty="0" smtClean="0"/>
                  <a:t>Controller can be simple, implemented in single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chip, or complex (e.g. SCSI) implemented as a </a:t>
                </a:r>
                <a:r>
                  <a:rPr lang="en-US" sz="2800" dirty="0"/>
                  <a:t>separate </a:t>
                </a:r>
                <a:r>
                  <a:rPr lang="en-US" sz="2800" dirty="0" smtClean="0"/>
                  <a:t>board.</a:t>
                </a:r>
              </a:p>
              <a:p>
                <a:pPr algn="just">
                  <a:spcAft>
                    <a:spcPts val="1200"/>
                  </a:spcAft>
                </a:pPr>
                <a:r>
                  <a:rPr lang="en-US" sz="2800" dirty="0" smtClean="0"/>
                  <a:t>SCSI controller contains processor</a:t>
                </a:r>
                <a:r>
                  <a:rPr lang="en-US" sz="2800" dirty="0"/>
                  <a:t>, </a:t>
                </a:r>
                <a:r>
                  <a:rPr lang="en-US" sz="2800" dirty="0" smtClean="0"/>
                  <a:t>microcode and private memory.</a:t>
                </a:r>
              </a:p>
              <a:p>
                <a:pPr algn="just">
                  <a:spcAft>
                    <a:spcPts val="1200"/>
                  </a:spcAft>
                </a:pPr>
                <a:r>
                  <a:rPr lang="en-US" sz="2800" dirty="0" smtClean="0"/>
                  <a:t>Devices may have </a:t>
                </a:r>
                <a:r>
                  <a:rPr lang="en-US" sz="2800" dirty="0"/>
                  <a:t>their own </a:t>
                </a:r>
                <a:r>
                  <a:rPr lang="en-US" sz="2800" dirty="0" smtClean="0"/>
                  <a:t>built-in controllers, e.g. disk </a:t>
                </a:r>
                <a:r>
                  <a:rPr lang="en-US" sz="2800" dirty="0"/>
                  <a:t>drive, </a:t>
                </a:r>
                <a:r>
                  <a:rPr lang="en-US" sz="2800" dirty="0" smtClean="0"/>
                  <a:t>implementing </a:t>
                </a:r>
                <a:r>
                  <a:rPr lang="en-US" sz="2800" dirty="0"/>
                  <a:t>the disk side of </a:t>
                </a:r>
                <a:r>
                  <a:rPr lang="en-US" sz="2800" dirty="0" smtClean="0"/>
                  <a:t>the protocol. SCSI </a:t>
                </a:r>
                <a:r>
                  <a:rPr lang="en-US" sz="2800" dirty="0"/>
                  <a:t>or </a:t>
                </a:r>
                <a:r>
                  <a:rPr lang="en-US" sz="2800" b="1" dirty="0">
                    <a:solidFill>
                      <a:srgbClr val="0000FF"/>
                    </a:solidFill>
                  </a:rPr>
                  <a:t>Serial Advanced </a:t>
                </a:r>
                <a:r>
                  <a:rPr lang="en-US" sz="2800" b="1" dirty="0" smtClean="0">
                    <a:solidFill>
                      <a:srgbClr val="0000FF"/>
                    </a:solidFill>
                  </a:rPr>
                  <a:t>Technology Attachment </a:t>
                </a:r>
                <a:r>
                  <a:rPr lang="en-US" sz="2800" b="1" dirty="0">
                    <a:solidFill>
                      <a:srgbClr val="0000FF"/>
                    </a:solidFill>
                  </a:rPr>
                  <a:t>(SATA</a:t>
                </a:r>
                <a:r>
                  <a:rPr lang="en-US" sz="2800" b="1" dirty="0" smtClean="0">
                    <a:solidFill>
                      <a:srgbClr val="0000FF"/>
                    </a:solidFill>
                  </a:rPr>
                  <a:t>)</a:t>
                </a:r>
                <a:r>
                  <a:rPr lang="en-US" sz="2800" dirty="0" smtClean="0"/>
                  <a:t>.</a:t>
                </a:r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683695"/>
                <a:ext cx="8382000" cy="5447645"/>
              </a:xfrm>
              <a:prstGeom prst="rect">
                <a:avLst/>
              </a:prstGeom>
              <a:blipFill rotWithShape="1">
                <a:blip r:embed="rId2"/>
                <a:stretch>
                  <a:fillRect l="-1527" t="-1007" r="-1455" b="-22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55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887517"/>
            <a:ext cx="838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It </a:t>
            </a:r>
            <a:r>
              <a:rPr lang="en-US" sz="2800" dirty="0"/>
              <a:t>has microcode and </a:t>
            </a:r>
            <a:r>
              <a:rPr lang="en-US" sz="2800" dirty="0" smtClean="0"/>
              <a:t>processor doing many tasks, as </a:t>
            </a:r>
            <a:r>
              <a:rPr lang="en-US" sz="2800" dirty="0"/>
              <a:t>bad-sector mapping, prefetching, buffering, and caching.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controller has </a:t>
            </a:r>
            <a:r>
              <a:rPr lang="en-US" sz="2800" dirty="0" smtClean="0"/>
              <a:t>registers </a:t>
            </a:r>
            <a:r>
              <a:rPr lang="en-US" sz="2800" dirty="0"/>
              <a:t>for data and </a:t>
            </a:r>
            <a:r>
              <a:rPr lang="en-US" sz="2800" dirty="0" smtClean="0"/>
              <a:t>control, used by the </a:t>
            </a:r>
            <a:r>
              <a:rPr lang="en-US" sz="2800" dirty="0"/>
              <a:t>processor </a:t>
            </a:r>
            <a:r>
              <a:rPr lang="en-US" sz="2800" dirty="0" smtClean="0"/>
              <a:t>to communicate</a:t>
            </a:r>
            <a:r>
              <a:rPr lang="en-US" sz="2800" dirty="0"/>
              <a:t> </a:t>
            </a:r>
            <a:r>
              <a:rPr lang="en-US" sz="2800" dirty="0" smtClean="0"/>
              <a:t>with </a:t>
            </a:r>
            <a:r>
              <a:rPr lang="en-US" sz="2800" dirty="0"/>
              <a:t>the </a:t>
            </a:r>
            <a:r>
              <a:rPr lang="en-US" sz="2800" dirty="0" smtClean="0"/>
              <a:t>controller.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Special</a:t>
            </a:r>
            <a:r>
              <a:rPr lang="en-US" sz="2800" dirty="0"/>
              <a:t> </a:t>
            </a:r>
            <a:r>
              <a:rPr lang="en-US" sz="2800" dirty="0" smtClean="0"/>
              <a:t>I/O </a:t>
            </a:r>
            <a:r>
              <a:rPr lang="en-US" sz="2800" dirty="0"/>
              <a:t>instructions </a:t>
            </a:r>
            <a:r>
              <a:rPr lang="en-US" sz="2800" dirty="0" smtClean="0"/>
              <a:t>specify </a:t>
            </a:r>
            <a:r>
              <a:rPr lang="en-US" sz="2800" dirty="0"/>
              <a:t>the transfer of a byte or word to an I/O </a:t>
            </a:r>
            <a:r>
              <a:rPr lang="en-US" sz="2800" dirty="0" smtClean="0"/>
              <a:t>port address.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I/O instruction triggers bus lines to select the proper device </a:t>
            </a:r>
            <a:r>
              <a:rPr lang="en-US" sz="2800" dirty="0" smtClean="0"/>
              <a:t>and to </a:t>
            </a:r>
            <a:r>
              <a:rPr lang="en-US" sz="2800" dirty="0"/>
              <a:t>move bits into or out of a device register. </a:t>
            </a:r>
            <a:endParaRPr lang="en-US" sz="2800" dirty="0" smtClean="0"/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Alternatively</a:t>
            </a:r>
            <a:r>
              <a:rPr lang="en-US" sz="2800" dirty="0"/>
              <a:t>, the device </a:t>
            </a:r>
            <a:r>
              <a:rPr lang="en-US" sz="2800" dirty="0" smtClean="0"/>
              <a:t>controller can </a:t>
            </a:r>
            <a:r>
              <a:rPr lang="en-US" sz="2800" dirty="0"/>
              <a:t>support </a:t>
            </a:r>
            <a:r>
              <a:rPr lang="en-US" sz="2800" b="1" dirty="0">
                <a:solidFill>
                  <a:srgbClr val="0000FF"/>
                </a:solidFill>
              </a:rPr>
              <a:t>memory-mapped </a:t>
            </a:r>
            <a:r>
              <a:rPr lang="en-US" sz="2800" b="1" dirty="0" smtClean="0">
                <a:solidFill>
                  <a:srgbClr val="0000FF"/>
                </a:solidFill>
              </a:rPr>
              <a:t>I/O</a:t>
            </a:r>
            <a:r>
              <a:rPr lang="en-US" sz="2800" dirty="0" smtClean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318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683695"/>
            <a:ext cx="8382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en-US" sz="2800" dirty="0" smtClean="0"/>
              <a:t>Device-control registers are </a:t>
            </a:r>
            <a:r>
              <a:rPr lang="en-US" sz="2800" dirty="0"/>
              <a:t>mapped into the address space of the </a:t>
            </a:r>
            <a:r>
              <a:rPr lang="en-US" sz="2800" dirty="0" smtClean="0"/>
              <a:t>processor.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CPU </a:t>
            </a:r>
            <a:r>
              <a:rPr lang="en-US" sz="2800" dirty="0"/>
              <a:t>executes </a:t>
            </a:r>
            <a:r>
              <a:rPr lang="en-US" sz="2800" dirty="0" smtClean="0"/>
              <a:t>I/O requests by ordinary R/W instructions to mapped </a:t>
            </a:r>
            <a:r>
              <a:rPr lang="en-US" sz="2800" dirty="0"/>
              <a:t>locations in physical memory.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Graphics </a:t>
            </a:r>
            <a:r>
              <a:rPr lang="en-US" sz="2800" dirty="0"/>
              <a:t>controller </a:t>
            </a:r>
            <a:r>
              <a:rPr lang="en-US" sz="2800" dirty="0" smtClean="0"/>
              <a:t>for instance has I/O </a:t>
            </a:r>
            <a:r>
              <a:rPr lang="en-US" sz="2800" dirty="0"/>
              <a:t>ports for basic control operations, but </a:t>
            </a:r>
            <a:r>
              <a:rPr lang="en-US" sz="2800" dirty="0" smtClean="0"/>
              <a:t>has large memory </a:t>
            </a:r>
            <a:r>
              <a:rPr lang="en-US" sz="2800" dirty="0"/>
              <a:t>mapped region </a:t>
            </a:r>
            <a:r>
              <a:rPr lang="en-US" sz="2800" dirty="0" smtClean="0"/>
              <a:t>for screen contents.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The </a:t>
            </a:r>
            <a:r>
              <a:rPr lang="en-US" sz="2800" dirty="0"/>
              <a:t>controller </a:t>
            </a:r>
            <a:r>
              <a:rPr lang="en-US" sz="2800" dirty="0" smtClean="0"/>
              <a:t>generates the </a:t>
            </a:r>
            <a:r>
              <a:rPr lang="en-US" sz="2800" dirty="0"/>
              <a:t>screen image based on the contents of this </a:t>
            </a:r>
            <a:r>
              <a:rPr lang="en-US" sz="2800" dirty="0" smtClean="0"/>
              <a:t>memory.</a:t>
            </a:r>
          </a:p>
          <a:p>
            <a:pPr algn="just">
              <a:spcAft>
                <a:spcPts val="1200"/>
              </a:spcAft>
            </a:pPr>
            <a:r>
              <a:rPr lang="en-US" sz="2800" dirty="0" smtClean="0"/>
              <a:t>Writing </a:t>
            </a:r>
            <a:r>
              <a:rPr lang="en-US" sz="2800" dirty="0"/>
              <a:t>millions </a:t>
            </a:r>
            <a:r>
              <a:rPr lang="en-US" sz="2800" dirty="0" smtClean="0"/>
              <a:t>bytes </a:t>
            </a:r>
            <a:r>
              <a:rPr lang="en-US" sz="2800" dirty="0"/>
              <a:t>to the graphics </a:t>
            </a:r>
            <a:r>
              <a:rPr lang="en-US" sz="2800" dirty="0" smtClean="0"/>
              <a:t>memory is </a:t>
            </a:r>
            <a:r>
              <a:rPr lang="en-US" sz="2800" dirty="0"/>
              <a:t>faster than issuing millions of I/O instructions. </a:t>
            </a:r>
            <a:endParaRPr lang="en-US" sz="28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January 2017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43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January 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I/O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730" y="908720"/>
            <a:ext cx="7198670" cy="4185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5860" y="5679250"/>
            <a:ext cx="81008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Device </a:t>
            </a:r>
            <a:r>
              <a:rPr lang="fr-FR" sz="2800" b="1" dirty="0"/>
              <a:t>I/O port locations on </a:t>
            </a:r>
            <a:r>
              <a:rPr lang="fr-FR" sz="2800" b="1" dirty="0" smtClean="0"/>
              <a:t>PC</a:t>
            </a:r>
            <a:r>
              <a:rPr lang="en-US" sz="2800" b="1" dirty="0" smtClean="0"/>
              <a:t>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81889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16106</TotalTime>
  <Words>1513</Words>
  <Application>Microsoft Office PowerPoint</Application>
  <PresentationFormat>On-screen Show (4:3)</PresentationFormat>
  <Paragraphs>162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I/O Systems</vt:lpstr>
      <vt:lpstr>Overview</vt:lpstr>
      <vt:lpstr>PowerPoint Presentation</vt:lpstr>
      <vt:lpstr>I/O Hardware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Polling</vt:lpstr>
      <vt:lpstr>PowerPoint Presentation</vt:lpstr>
      <vt:lpstr>PowerPoint Presentation</vt:lpstr>
      <vt:lpstr>Interrupts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Direct Memory Access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Wimer</dc:creator>
  <cp:lastModifiedBy>User</cp:lastModifiedBy>
  <cp:revision>682</cp:revision>
  <cp:lastPrinted>2016-10-11T08:32:29Z</cp:lastPrinted>
  <dcterms:created xsi:type="dcterms:W3CDTF">2006-08-16T00:00:00Z</dcterms:created>
  <dcterms:modified xsi:type="dcterms:W3CDTF">2017-01-04T06:19:36Z</dcterms:modified>
</cp:coreProperties>
</file>