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86" r:id="rId2"/>
    <p:sldId id="343" r:id="rId3"/>
    <p:sldId id="342" r:id="rId4"/>
    <p:sldId id="344" r:id="rId5"/>
    <p:sldId id="345" r:id="rId6"/>
  </p:sldIdLst>
  <p:sldSz cx="9144000" cy="6858000" type="screen4x3"/>
  <p:notesSz cx="6888163" cy="100203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3950" autoAdjust="0"/>
    <p:restoredTop sz="94660"/>
  </p:normalViewPr>
  <p:slideViewPr>
    <p:cSldViewPr>
      <p:cViewPr>
        <p:scale>
          <a:sx n="75" d="100"/>
          <a:sy n="75" d="100"/>
        </p:scale>
        <p:origin x="-2664" y="-7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76C2C74B-C0A5-443E-94D7-04D63D3906D9}" type="datetimeFigureOut">
              <a:rPr lang="en-US" smtClean="0"/>
              <a:t>11/10/2016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A9F2D6A8-F044-41C6-8960-F647B411887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52653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600"/>
            </a:lvl1pPr>
          </a:lstStyle>
          <a:p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600"/>
            </a:lvl1pPr>
          </a:lstStyle>
          <a:p>
            <a:r>
              <a:rPr lang="en-US" smtClean="0"/>
              <a:t>Deadlocks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6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3900" y="0"/>
            <a:ext cx="80010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Deadlocks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Deadlocks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Deadlocks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Deadlocks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Deadlocks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Deadlocks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600"/>
            </a:lvl1pPr>
          </a:lstStyle>
          <a:p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600"/>
            </a:lvl1pPr>
          </a:lstStyle>
          <a:p>
            <a:r>
              <a:rPr lang="en-US" smtClean="0"/>
              <a:t>Deadlocks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6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6" name="Picture 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3900" y="0"/>
            <a:ext cx="80010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600"/>
            </a:lvl1pPr>
          </a:lstStyle>
          <a:p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600"/>
            </a:lvl1pPr>
          </a:lstStyle>
          <a:p>
            <a:r>
              <a:rPr lang="en-US" smtClean="0"/>
              <a:t>Deadlocks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6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3900" y="0"/>
            <a:ext cx="80010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Deadlocks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Deadlocks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Deadlocks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66555" y="458670"/>
            <a:ext cx="8010890" cy="945105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Deadlocks</a:t>
            </a:r>
            <a:endParaRPr lang="en-US" sz="2800" b="1" dirty="0" smtClean="0">
              <a:solidFill>
                <a:srgbClr val="0000FF"/>
              </a:solidFill>
            </a:endParaRPr>
          </a:p>
        </p:txBody>
      </p:sp>
      <p:sp>
        <p:nvSpPr>
          <p:cNvPr id="205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66555" y="1403775"/>
            <a:ext cx="6400800" cy="1159895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en-US" sz="2400" dirty="0" smtClean="0"/>
              <a:t>prepared and instructed by</a:t>
            </a:r>
          </a:p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en-US" dirty="0" smtClean="0"/>
              <a:t> Shmuel Wimer</a:t>
            </a:r>
          </a:p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en-US" sz="2400" dirty="0" smtClean="0"/>
              <a:t>Eng. Faculty, Bar-Ilan University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Deadlocks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1860" y="2611714"/>
            <a:ext cx="2487915" cy="36195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08128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81000" y="914400"/>
            <a:ext cx="8382000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n-US" sz="2800" dirty="0" smtClean="0"/>
              <a:t>A </a:t>
            </a:r>
            <a:r>
              <a:rPr lang="en-US" sz="2800" b="1" dirty="0" smtClean="0">
                <a:solidFill>
                  <a:srgbClr val="0000FF"/>
                </a:solidFill>
              </a:rPr>
              <a:t>Deadlock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smtClean="0"/>
              <a:t>occurs when a </a:t>
            </a:r>
            <a:r>
              <a:rPr lang="en-US" sz="2800" b="1" dirty="0" smtClean="0"/>
              <a:t>process</a:t>
            </a:r>
            <a:r>
              <a:rPr lang="en-US" sz="2800" dirty="0" smtClean="0"/>
              <a:t> is </a:t>
            </a:r>
            <a:r>
              <a:rPr lang="en-US" sz="2800" b="1" dirty="0" smtClean="0"/>
              <a:t>waiting</a:t>
            </a:r>
            <a:r>
              <a:rPr lang="en-US" sz="2800" dirty="0" smtClean="0"/>
              <a:t> for a </a:t>
            </a:r>
            <a:r>
              <a:rPr lang="en-US" sz="2800" b="1" dirty="0" smtClean="0"/>
              <a:t>resource</a:t>
            </a:r>
            <a:r>
              <a:rPr lang="en-US" sz="2800" dirty="0" smtClean="0"/>
              <a:t> forever because that resource is held by another </a:t>
            </a:r>
            <a:r>
              <a:rPr lang="en-US" sz="2800" b="1" dirty="0" smtClean="0"/>
              <a:t>waiting</a:t>
            </a:r>
            <a:r>
              <a:rPr lang="en-US" sz="2800" dirty="0" smtClean="0"/>
              <a:t> process.</a:t>
            </a:r>
          </a:p>
          <a:p>
            <a:pPr algn="just">
              <a:spcAft>
                <a:spcPts val="1200"/>
              </a:spcAft>
            </a:pPr>
            <a:r>
              <a:rPr lang="en-US" sz="2800" dirty="0" smtClean="0"/>
              <a:t>A process utilizes a resource in the following sequence: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800" b="1" dirty="0" smtClean="0"/>
              <a:t>Request</a:t>
            </a:r>
            <a:r>
              <a:rPr lang="en-US" sz="2800" dirty="0" smtClean="0"/>
              <a:t>. If the request cannot be granted immediately it must wait until it can acquire it.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800" b="1" dirty="0" smtClean="0"/>
              <a:t>Use</a:t>
            </a:r>
          </a:p>
          <a:p>
            <a:pPr marL="514350" indent="-514350" algn="just">
              <a:spcAft>
                <a:spcPts val="1200"/>
              </a:spcAft>
              <a:buFont typeface="+mj-lt"/>
              <a:buAutoNum type="arabicPeriod"/>
            </a:pPr>
            <a:r>
              <a:rPr lang="en-US" sz="2800" b="1" dirty="0" smtClean="0"/>
              <a:t>Release</a:t>
            </a:r>
          </a:p>
          <a:p>
            <a:pPr algn="just">
              <a:spcAft>
                <a:spcPts val="1200"/>
              </a:spcAft>
            </a:pPr>
            <a:r>
              <a:rPr lang="en-US" sz="2800" b="1" dirty="0" smtClean="0"/>
              <a:t>Resources examples</a:t>
            </a:r>
            <a:r>
              <a:rPr lang="en-US" sz="2800" dirty="0" smtClean="0"/>
              <a:t>: request() / release() </a:t>
            </a:r>
            <a:r>
              <a:rPr lang="en-US" sz="2800" b="1" dirty="0" smtClean="0"/>
              <a:t>device</a:t>
            </a:r>
            <a:r>
              <a:rPr lang="en-US" sz="2800" dirty="0" smtClean="0"/>
              <a:t>, open() / close() </a:t>
            </a:r>
            <a:r>
              <a:rPr lang="en-US" sz="2800" b="1" dirty="0" smtClean="0"/>
              <a:t>file</a:t>
            </a:r>
            <a:r>
              <a:rPr lang="en-US" sz="2800" dirty="0" smtClean="0"/>
              <a:t>, allocate() / free() </a:t>
            </a:r>
            <a:r>
              <a:rPr lang="en-US" sz="2800" b="1" dirty="0" smtClean="0"/>
              <a:t>memory</a:t>
            </a:r>
            <a:r>
              <a:rPr lang="en-US" sz="2800" dirty="0" smtClean="0"/>
              <a:t>, wait() / signal() </a:t>
            </a:r>
            <a:r>
              <a:rPr lang="en-US" sz="2800" b="1" dirty="0" smtClean="0"/>
              <a:t>semaphores</a:t>
            </a:r>
            <a:r>
              <a:rPr lang="en-US" sz="2800" dirty="0" smtClean="0"/>
              <a:t>, acquire() / release() </a:t>
            </a:r>
            <a:r>
              <a:rPr lang="en-US" sz="2800" b="1" dirty="0" smtClean="0"/>
              <a:t>mutex</a:t>
            </a:r>
            <a:r>
              <a:rPr lang="en-US" sz="2800" dirty="0" smtClean="0"/>
              <a:t> </a:t>
            </a:r>
            <a:r>
              <a:rPr lang="en-US" sz="2800" b="1" dirty="0" smtClean="0"/>
              <a:t>lock</a:t>
            </a:r>
            <a:r>
              <a:rPr lang="en-US" sz="2800" dirty="0" smtClean="0"/>
              <a:t>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November 2016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Deadlocks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Autofit/>
          </a:bodyPr>
          <a:lstStyle/>
          <a:p>
            <a:r>
              <a:rPr lang="en-US" sz="3200" b="1" dirty="0"/>
              <a:t>System Model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508755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81000" y="683695"/>
            <a:ext cx="8382000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n-US" sz="2800" dirty="0" smtClean="0"/>
              <a:t>The OS makes </a:t>
            </a:r>
            <a:r>
              <a:rPr lang="en-US" sz="2800" dirty="0"/>
              <a:t>sure that the process has requested and has been allocated the resource.</a:t>
            </a:r>
          </a:p>
          <a:p>
            <a:pPr algn="just">
              <a:spcAft>
                <a:spcPts val="1200"/>
              </a:spcAft>
            </a:pPr>
            <a:r>
              <a:rPr lang="en-US" sz="2800" dirty="0" smtClean="0"/>
              <a:t>System </a:t>
            </a:r>
            <a:r>
              <a:rPr lang="en-US" sz="2800" dirty="0"/>
              <a:t>table records whether each resource is free or </a:t>
            </a:r>
            <a:r>
              <a:rPr lang="en-US" sz="2800" dirty="0" smtClean="0"/>
              <a:t>allocated and the process </a:t>
            </a:r>
            <a:r>
              <a:rPr lang="en-US" sz="2800" dirty="0"/>
              <a:t>to which it </a:t>
            </a:r>
            <a:r>
              <a:rPr lang="en-US" sz="2800" dirty="0" smtClean="0"/>
              <a:t>is allocated</a:t>
            </a:r>
            <a:r>
              <a:rPr lang="en-US" sz="2800" dirty="0"/>
              <a:t>. </a:t>
            </a:r>
            <a:endParaRPr lang="en-US" sz="2800" dirty="0" smtClean="0"/>
          </a:p>
          <a:p>
            <a:pPr algn="just">
              <a:spcAft>
                <a:spcPts val="1200"/>
              </a:spcAft>
            </a:pPr>
            <a:r>
              <a:rPr lang="en-US" sz="2800" dirty="0" smtClean="0"/>
              <a:t>Process requesting </a:t>
            </a:r>
            <a:r>
              <a:rPr lang="en-US" sz="2800" dirty="0"/>
              <a:t>a </a:t>
            </a:r>
            <a:r>
              <a:rPr lang="en-US" sz="2800" dirty="0"/>
              <a:t>currently allocated </a:t>
            </a:r>
            <a:r>
              <a:rPr lang="en-US" sz="2800" dirty="0" smtClean="0"/>
              <a:t>resource is added </a:t>
            </a:r>
            <a:r>
              <a:rPr lang="en-US" sz="2800" dirty="0"/>
              <a:t>to a </a:t>
            </a:r>
            <a:r>
              <a:rPr lang="en-US" sz="2800" dirty="0"/>
              <a:t>waiting </a:t>
            </a:r>
            <a:r>
              <a:rPr lang="en-US" sz="2800" dirty="0" smtClean="0"/>
              <a:t>queue for </a:t>
            </a:r>
            <a:r>
              <a:rPr lang="en-US" sz="2800" dirty="0"/>
              <a:t>this resource.</a:t>
            </a:r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November 2016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Deadlocks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789040"/>
            <a:ext cx="8382000" cy="24100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23756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Deadlocks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504" y="870742"/>
            <a:ext cx="7152991" cy="5078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55235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Deadlocks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505" y="898273"/>
            <a:ext cx="7157806" cy="5067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0124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6772</TotalTime>
  <Words>178</Words>
  <Application>Microsoft Office PowerPoint</Application>
  <PresentationFormat>On-screen Show (4:3)</PresentationFormat>
  <Paragraphs>29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Deadlocks</vt:lpstr>
      <vt:lpstr>System Model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Wimer</dc:creator>
  <cp:lastModifiedBy>User</cp:lastModifiedBy>
  <cp:revision>323</cp:revision>
  <cp:lastPrinted>2016-10-11T08:32:29Z</cp:lastPrinted>
  <dcterms:created xsi:type="dcterms:W3CDTF">2006-08-16T00:00:00Z</dcterms:created>
  <dcterms:modified xsi:type="dcterms:W3CDTF">2016-11-10T04:09:00Z</dcterms:modified>
</cp:coreProperties>
</file>