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7" r:id="rId12"/>
    <p:sldId id="266" r:id="rId13"/>
    <p:sldId id="268" r:id="rId14"/>
    <p:sldId id="286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4" r:id="rId26"/>
    <p:sldId id="287" r:id="rId27"/>
    <p:sldId id="288" r:id="rId28"/>
    <p:sldId id="280" r:id="rId29"/>
    <p:sldId id="281" r:id="rId30"/>
    <p:sldId id="282" r:id="rId31"/>
    <p:sldId id="28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99FF"/>
    <a:srgbClr val="5F5F5F"/>
    <a:srgbClr val="000000"/>
    <a:srgbClr val="A6A6A6"/>
    <a:srgbClr val="008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131" autoAdjust="0"/>
    <p:restoredTop sz="94629" autoAdjust="0"/>
  </p:normalViewPr>
  <p:slideViewPr>
    <p:cSldViewPr>
      <p:cViewPr>
        <p:scale>
          <a:sx n="100" d="100"/>
          <a:sy n="100" d="100"/>
        </p:scale>
        <p:origin x="-2154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91390-1BAE-42FD-98AE-CE9675656AE5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9BFB2-C72F-49B6-A1A0-6DF4E967D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458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9BFB2-C72F-49B6-A1A0-6DF4E967DD7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08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9BFB2-C72F-49B6-A1A0-6DF4E967DD7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28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9BFB2-C72F-49B6-A1A0-6DF4E967DD7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97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Simple CPU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Simple CPU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Simple CPU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Simple CPU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Simple CPU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November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Simple CPU Design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November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Simple CPU Design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he-IL" dirty="0" smtClean="0"/>
              <a:t>November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Simple CPU Design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91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6350"/>
            <a:ext cx="8001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November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Simple CPU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91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6350"/>
            <a:ext cx="8001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November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Simple CPU Design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November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Simple CPU Design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e-IL" smtClean="0"/>
              <a:t>November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Simple CPU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909221"/>
            <a:ext cx="8153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11-instruction CPU with 2</a:t>
            </a:r>
            <a:r>
              <a:rPr lang="en-US" sz="2800" baseline="30000" dirty="0" smtClean="0">
                <a:latin typeface="Arial" pitchFamily="34" charset="0"/>
                <a:cs typeface="Arial" pitchFamily="34" charset="0"/>
              </a:rPr>
              <a:t>12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(4096) 16-bit RAM.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Illustrates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how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 general-purpose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computer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is assembled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from gates and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registers.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The design is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simplified to make basic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concepts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clear.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CPU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design can be very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complex.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Since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the CPU is the heart of every computer,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emphasis is put on making it fast.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1687" y="356534"/>
            <a:ext cx="4800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Design of a Simple CPU</a:t>
            </a:r>
            <a:endParaRPr lang="en-US" sz="32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Simple CPU Design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November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891" y="339746"/>
            <a:ext cx="7796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itchFamily="34" charset="0"/>
                <a:cs typeface="Arial" pitchFamily="34" charset="0"/>
              </a:rPr>
              <a:t>Assembly-Language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Programming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7880" y="1124700"/>
            <a:ext cx="814186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Instructions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stored in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memory consist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of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16 bits.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 first 4 are opcode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and the last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12 are address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It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is hard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interpret such </a:t>
            </a:r>
            <a:r>
              <a:rPr lang="en-US" sz="2800" b="1" i="1" dirty="0">
                <a:latin typeface="Arial" pitchFamily="34" charset="0"/>
                <a:cs typeface="Arial" pitchFamily="34" charset="0"/>
              </a:rPr>
              <a:t>machine-language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statements.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mnemonic opcodes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assembly languages are devised</a:t>
            </a:r>
          </a:p>
          <a:p>
            <a:pPr algn="just">
              <a:lnSpc>
                <a:spcPct val="150000"/>
              </a:lnSpc>
            </a:pP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Assembler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is a program translating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an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assembly language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program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into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 machine language.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Simple CPU Design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November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476" y="1155057"/>
            <a:ext cx="8141859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Assembly-language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program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to boot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up a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computer is reading another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program provided through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the input port and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stores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the new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program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(16-bit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words) in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memory just above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Boot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When reading is finished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(determined by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0 word),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control is transferred to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the new program by jumping to the first location above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Boot.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25" y="318194"/>
            <a:ext cx="5760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Example: a Boot Program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Simple CPU Design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November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3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77880" y="702245"/>
            <a:ext cx="7681000" cy="5646406"/>
            <a:chOff x="501071" y="802540"/>
            <a:chExt cx="7681000" cy="5646406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424" y="1393535"/>
              <a:ext cx="7611646" cy="50554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071" y="802540"/>
              <a:ext cx="7681000" cy="629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731500" y="1508750"/>
              <a:ext cx="1228960" cy="4839030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77880" y="894270"/>
              <a:ext cx="2150680" cy="460860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0461" y="1508750"/>
              <a:ext cx="883314" cy="4839030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728560" y="894270"/>
              <a:ext cx="1459390" cy="460860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843775" y="1508751"/>
              <a:ext cx="1228960" cy="4839030"/>
            </a:xfrm>
            <a:prstGeom prst="rect">
              <a:avLst/>
            </a:prstGeom>
            <a:solidFill>
              <a:srgbClr val="008000">
                <a:alpha val="2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187950" y="894271"/>
              <a:ext cx="1113745" cy="460860"/>
            </a:xfrm>
            <a:prstGeom prst="rect">
              <a:avLst/>
            </a:prstGeom>
            <a:solidFill>
              <a:srgbClr val="008000">
                <a:alpha val="2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072734" y="1508751"/>
              <a:ext cx="422455" cy="4839030"/>
            </a:xfrm>
            <a:prstGeom prst="rect">
              <a:avLst/>
            </a:prstGeom>
            <a:solidFill>
              <a:srgbClr val="7030A0">
                <a:alpha val="2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301695" y="894271"/>
              <a:ext cx="1459390" cy="460860"/>
            </a:xfrm>
            <a:prstGeom prst="rect">
              <a:avLst/>
            </a:prstGeom>
            <a:solidFill>
              <a:srgbClr val="7030A0">
                <a:alpha val="2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Simple CPU Design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270640" y="1854395"/>
            <a:ext cx="345645" cy="4109335"/>
            <a:chOff x="270640" y="1854395"/>
            <a:chExt cx="345645" cy="4109335"/>
          </a:xfrm>
        </p:grpSpPr>
        <p:sp>
          <p:nvSpPr>
            <p:cNvPr id="14" name="TextBox 13"/>
            <p:cNvSpPr txBox="1"/>
            <p:nvPr/>
          </p:nvSpPr>
          <p:spPr>
            <a:xfrm>
              <a:off x="270640" y="1854395"/>
              <a:ext cx="3456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70640" y="2253163"/>
              <a:ext cx="3456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70640" y="2675618"/>
              <a:ext cx="3456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0640" y="3098073"/>
              <a:ext cx="3456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70640" y="3482123"/>
              <a:ext cx="3456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70640" y="3904578"/>
              <a:ext cx="3456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70640" y="4327033"/>
              <a:ext cx="3456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70640" y="4749488"/>
              <a:ext cx="3456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0640" y="5171943"/>
              <a:ext cx="3456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70640" y="5594398"/>
              <a:ext cx="3456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9</a:t>
              </a:r>
              <a:endParaRPr lang="en-US" dirty="0"/>
            </a:p>
          </p:txBody>
        </p:sp>
      </p:grp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November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0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050" y="501165"/>
            <a:ext cx="4436449" cy="273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54692" y="528273"/>
            <a:ext cx="30339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instruction following the ORG statement reads the input register value into the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accumulator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Simple CPU Design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November 2013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54690" y="3556519"/>
            <a:ext cx="7604190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 2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nd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instruction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jumps to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address 10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if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AC==0,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indicating that the last word of the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program being loaded has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been written into the memory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55575" y="779055"/>
            <a:ext cx="4333736" cy="2304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155574" y="1000632"/>
            <a:ext cx="4333737" cy="23928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54690" y="5234035"/>
            <a:ext cx="7757810" cy="1140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next executed instruction is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in address 10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;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control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is transferred to the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second program. </a:t>
            </a:r>
            <a:endParaRPr lang="en-US" sz="2400" dirty="0"/>
          </a:p>
        </p:txBody>
      </p:sp>
      <p:sp>
        <p:nvSpPr>
          <p:cNvPr id="12" name="Rounded Rectangle 11"/>
          <p:cNvSpPr/>
          <p:nvPr/>
        </p:nvSpPr>
        <p:spPr>
          <a:xfrm>
            <a:off x="4149545" y="3189717"/>
            <a:ext cx="4333737" cy="23928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2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9" grpId="0" animBg="1"/>
      <p:bldP spid="8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050" y="501165"/>
            <a:ext cx="4436449" cy="273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1500" y="606693"/>
            <a:ext cx="28803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If AC!=0,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its value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is stored (indirectly) at an address (value) stored at ADDR_2 memory address.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Simple CPU Design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November 2013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4690" y="3289293"/>
            <a:ext cx="7680999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Arial" pitchFamily="34" charset="0"/>
                <a:cs typeface="Arial" pitchFamily="34" charset="0"/>
              </a:rPr>
              <a:t>On the first execution of this command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the value stored at memory address ADDR_2  is 10. The content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of the accumulator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is therefore stored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at location 10.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149545" y="1201510"/>
            <a:ext cx="4333737" cy="23928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59334" y="4624500"/>
            <a:ext cx="76763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Arial" pitchFamily="34" charset="0"/>
                <a:cs typeface="Arial" pitchFamily="34" charset="0"/>
              </a:rPr>
              <a:t>The next 3 steps increment by 1 the value of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ADDR_2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by placing its contents in the accumulator, adding the value in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memory address ADDR_3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(=1) to it and storing the new value into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memory address ADDR_2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149545" y="1431940"/>
            <a:ext cx="4333737" cy="72969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6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8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475" y="548625"/>
            <a:ext cx="341804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Finally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the accumulator is zeroed and a JZ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instruction is used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to return to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address ADDR_1 (=0),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the first address of the boot program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Simple CPU Design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November 2013</a:t>
            </a:r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050" y="501165"/>
            <a:ext cx="4436449" cy="273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4149545" y="2152782"/>
            <a:ext cx="4333737" cy="46971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33096" y="1201510"/>
            <a:ext cx="8071429" cy="3389414"/>
            <a:chOff x="533096" y="1201510"/>
            <a:chExt cx="8071429" cy="3389414"/>
          </a:xfrm>
        </p:grpSpPr>
        <p:sp>
          <p:nvSpPr>
            <p:cNvPr id="8" name="Rectangle 7"/>
            <p:cNvSpPr/>
            <p:nvPr/>
          </p:nvSpPr>
          <p:spPr>
            <a:xfrm>
              <a:off x="533096" y="3390595"/>
              <a:ext cx="807142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400" dirty="0">
                  <a:latin typeface="Arial" pitchFamily="34" charset="0"/>
                  <a:cs typeface="Arial" pitchFamily="34" charset="0"/>
                </a:rPr>
                <a:t>The indirect STA instruction is not 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supported by the simple computer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, but can be simulated by a self-modifying subprogram.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071265" y="1201510"/>
              <a:ext cx="537670" cy="954767"/>
              <a:chOff x="5071265" y="1201510"/>
              <a:chExt cx="537670" cy="954767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5071265" y="1201510"/>
                <a:ext cx="537670" cy="268835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5071265" y="1887442"/>
                <a:ext cx="537670" cy="268835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" name="Rectangle 12"/>
          <p:cNvSpPr/>
          <p:nvPr/>
        </p:nvSpPr>
        <p:spPr>
          <a:xfrm>
            <a:off x="539475" y="4696365"/>
            <a:ext cx="80330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Arial" pitchFamily="34" charset="0"/>
                <a:cs typeface="Arial" pitchFamily="34" charset="0"/>
              </a:rPr>
              <a:t>Though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self-modifying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programs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are considered a bad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programming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practice, it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illustrates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the power of self-modification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and the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advantage of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having indirection in the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instruction set of a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computer.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62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2914" y="313043"/>
            <a:ext cx="4378171" cy="658037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Timing and Control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November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Simple CPU Design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7880" y="971080"/>
            <a:ext cx="8141860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We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need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to design circuits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controlling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the combining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and movement of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data. </a:t>
            </a:r>
          </a:p>
        </p:txBody>
      </p:sp>
      <p:sp>
        <p:nvSpPr>
          <p:cNvPr id="7" name="Rectangle 6"/>
          <p:cNvSpPr/>
          <p:nvPr/>
        </p:nvSpPr>
        <p:spPr>
          <a:xfrm>
            <a:off x="577879" y="2123230"/>
            <a:ext cx="5184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Assignment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notation is introduced.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5855" y="2622495"/>
            <a:ext cx="8421169" cy="3648475"/>
            <a:chOff x="385855" y="2622495"/>
            <a:chExt cx="8421169" cy="364847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855" y="2622495"/>
              <a:ext cx="7778023" cy="1420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285" y="5464465"/>
              <a:ext cx="8190739" cy="80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102" y="4043480"/>
              <a:ext cx="7480158" cy="3697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5065" y="4389125"/>
              <a:ext cx="2649946" cy="3768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480" y="4734770"/>
              <a:ext cx="7532995" cy="400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3470" y="5099828"/>
              <a:ext cx="2073870" cy="36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270640" y="2699305"/>
            <a:ext cx="8602720" cy="921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70640" y="3621026"/>
            <a:ext cx="8602720" cy="384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70640" y="3966670"/>
            <a:ext cx="8602720" cy="806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70640" y="4773175"/>
            <a:ext cx="8602720" cy="729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70640" y="5502870"/>
            <a:ext cx="8602720" cy="384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70640" y="5886920"/>
            <a:ext cx="8602720" cy="384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8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Simple CPU Design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7880" y="548625"/>
            <a:ext cx="7949835" cy="2239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i="1" dirty="0">
                <a:latin typeface="Arial" pitchFamily="34" charset="0"/>
                <a:cs typeface="Arial" pitchFamily="34" charset="0"/>
              </a:rPr>
              <a:t>Register transfer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notation uses these assignment operations as well as timing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information to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break down a machine-level instruction into 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microinstructions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that are executed in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successive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microcycles.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08309" y="3198570"/>
            <a:ext cx="7774633" cy="2896985"/>
            <a:chOff x="808309" y="3198570"/>
            <a:chExt cx="7774633" cy="289698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6620" y="3198570"/>
              <a:ext cx="5655880" cy="21209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309" y="5502870"/>
              <a:ext cx="7774633" cy="5926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509798" y="4043480"/>
            <a:ext cx="2564407" cy="960125"/>
            <a:chOff x="509798" y="4043480"/>
            <a:chExt cx="2564407" cy="960125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798" y="4043480"/>
              <a:ext cx="2564407" cy="499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2790" y="4542745"/>
              <a:ext cx="1607102" cy="4608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4247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Simple CPU Design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295" y="1023887"/>
            <a:ext cx="6029585" cy="753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675" y="1757925"/>
            <a:ext cx="6106395" cy="4628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923525" y="241385"/>
            <a:ext cx="74478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microinstructions for the execute portion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62665" y="3697835"/>
            <a:ext cx="1659949" cy="718950"/>
            <a:chOff x="193829" y="2737709"/>
            <a:chExt cx="1736759" cy="718951"/>
          </a:xfrm>
        </p:grpSpPr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829" y="2737709"/>
              <a:ext cx="1736759" cy="4224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235" y="3083355"/>
              <a:ext cx="1294124" cy="373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7146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Simple CPU Design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320" y="817460"/>
            <a:ext cx="5837560" cy="72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320" y="1585560"/>
            <a:ext cx="5793330" cy="46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539475" y="3505810"/>
            <a:ext cx="1659949" cy="718950"/>
            <a:chOff x="193829" y="2737709"/>
            <a:chExt cx="1736759" cy="718951"/>
          </a:xfrm>
        </p:grpSpPr>
        <p:pic>
          <p:nvPicPr>
            <p:cNvPr id="14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829" y="2737709"/>
              <a:ext cx="1736759" cy="4224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235" y="3083355"/>
              <a:ext cx="1294124" cy="373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8586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7785" y="265331"/>
            <a:ext cx="3840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The Register Set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1143000"/>
            <a:ext cx="78486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A CPU is a sequential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circuit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repeatedly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reads and executes an instruction from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its memory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fetch-and-execute cycle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machine language</a:t>
            </a:r>
            <a:r>
              <a:rPr lang="en-US" sz="2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program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is a set of instructions drawn from the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CPU instruction set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85800" y="4735552"/>
            <a:ext cx="7848600" cy="1634768"/>
            <a:chOff x="685800" y="4735552"/>
            <a:chExt cx="7848600" cy="163476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5410200"/>
              <a:ext cx="3886200" cy="96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685800" y="4735552"/>
              <a:ext cx="7848600" cy="11318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Each 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instruction consists of two 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parts: 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an 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opcode 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and an 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address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Simple CPU Design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November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48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Simple CPU Design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320" y="783856"/>
            <a:ext cx="5799155" cy="724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915" y="1739180"/>
            <a:ext cx="5816235" cy="430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539475" y="3467405"/>
            <a:ext cx="1659949" cy="718950"/>
            <a:chOff x="193829" y="2737709"/>
            <a:chExt cx="1736759" cy="718951"/>
          </a:xfrm>
        </p:grpSpPr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829" y="2737709"/>
              <a:ext cx="1736759" cy="4224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235" y="3083355"/>
              <a:ext cx="1294124" cy="373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2452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Simple CPU Design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130" y="759852"/>
            <a:ext cx="5991180" cy="748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750" y="1892799"/>
            <a:ext cx="5802582" cy="357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577880" y="3467405"/>
            <a:ext cx="1659949" cy="718950"/>
            <a:chOff x="193829" y="2737709"/>
            <a:chExt cx="1736759" cy="718951"/>
          </a:xfrm>
        </p:grpSpPr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829" y="2737709"/>
              <a:ext cx="1736759" cy="4224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235" y="3083355"/>
              <a:ext cx="1294124" cy="373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5514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Simple CPU Design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53220" y="356599"/>
            <a:ext cx="5837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Generating Control Signals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3095" y="3121760"/>
            <a:ext cx="79114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Associate a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control variable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L(A,B)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if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 microinstruction results in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the movement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of data from register B to register A, denoted A ←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3095" y="5066667"/>
            <a:ext cx="7412165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L(OPC,MDR) =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: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OPC is loaded with the contents of MDR when t</a:t>
            </a:r>
            <a:r>
              <a:rPr lang="en-US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= 1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1500" y="1252219"/>
            <a:ext cx="7719405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Define 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control variables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that control the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movement of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data between registers or combine the contents of two registers and assign the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result to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another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register.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29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dirty="0" err="1" smtClean="0"/>
              <a:t>November</a:t>
            </a:r>
            <a:r>
              <a:rPr lang="he-IL" dirty="0" smtClean="0"/>
              <a:t>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Simple CPU Design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08310" y="736626"/>
            <a:ext cx="72969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Associate a control variable L(A,B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⊙ C)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if a microinstruction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results in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the combination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of the contents of registers B and C with the operation ⊙ and the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assignment of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the result to register A, denoted A ← B ⊙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1500" y="4017379"/>
            <a:ext cx="7373760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L(AC, AC+MDR) =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ADD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∧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: The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content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of AC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added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to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thath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of MDR and copied into AC when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ADD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∧ t</a:t>
            </a:r>
            <a:r>
              <a:rPr lang="en-US" dirty="0">
                <a:latin typeface="Arial" pitchFamily="34" charset="0"/>
                <a:cs typeface="Arial" pitchFamily="34" charset="0"/>
              </a:rPr>
              <a:t>6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= 1.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21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Simple CPU Design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6285" y="1036040"/>
            <a:ext cx="29571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Group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together all the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microinstructions affecting accumulator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471385" y="1058385"/>
            <a:ext cx="4325165" cy="3484361"/>
            <a:chOff x="4471385" y="1058385"/>
            <a:chExt cx="4325165" cy="3484361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1385" y="1662370"/>
              <a:ext cx="4325165" cy="2880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4572000" y="1058385"/>
              <a:ext cx="30724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Derive control variables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883650" y="332645"/>
            <a:ext cx="537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Control of Accumulator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01070" y="2341810"/>
            <a:ext cx="4570195" cy="3813945"/>
            <a:chOff x="1653220" y="1470345"/>
            <a:chExt cx="6084648" cy="4466829"/>
          </a:xfrm>
        </p:grpSpPr>
        <p:grpSp>
          <p:nvGrpSpPr>
            <p:cNvPr id="6" name="Group 5"/>
            <p:cNvGrpSpPr/>
            <p:nvPr/>
          </p:nvGrpSpPr>
          <p:grpSpPr>
            <a:xfrm>
              <a:off x="1653220" y="1470345"/>
              <a:ext cx="6084648" cy="4466829"/>
              <a:chOff x="1653220" y="1470345"/>
              <a:chExt cx="6084648" cy="4466829"/>
            </a:xfrm>
          </p:grpSpPr>
          <p:pic>
            <p:nvPicPr>
              <p:cNvPr id="7170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3220" y="1470345"/>
                <a:ext cx="6084648" cy="8621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171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8435" y="2238445"/>
                <a:ext cx="5837560" cy="36987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2037270" y="2200041"/>
              <a:ext cx="2649945" cy="3610069"/>
              <a:chOff x="2037270" y="2200041"/>
              <a:chExt cx="2649945" cy="3610069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2037270" y="2200041"/>
                <a:ext cx="2649945" cy="460860"/>
              </a:xfrm>
              <a:prstGeom prst="rect">
                <a:avLst/>
              </a:prstGeom>
              <a:solidFill>
                <a:srgbClr val="0000FF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995925" y="2660900"/>
                <a:ext cx="691290" cy="3149210"/>
              </a:xfrm>
              <a:prstGeom prst="rect">
                <a:avLst/>
              </a:prstGeom>
              <a:solidFill>
                <a:srgbClr val="0000FF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76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923525" y="855865"/>
            <a:ext cx="7318814" cy="5514038"/>
            <a:chOff x="539475" y="872147"/>
            <a:chExt cx="7318814" cy="5514038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475" y="872147"/>
              <a:ext cx="7318814" cy="5514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1922055" y="2200040"/>
              <a:ext cx="5069460" cy="2143589"/>
              <a:chOff x="1922055" y="2200040"/>
              <a:chExt cx="5069460" cy="2143589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1922055" y="4005075"/>
                <a:ext cx="61448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600" dirty="0" smtClean="0"/>
                  <a:t>ADD</a:t>
                </a:r>
                <a:endParaRPr lang="he-IL" sz="1600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112610" y="4005075"/>
                <a:ext cx="61448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600" dirty="0" smtClean="0"/>
                  <a:t>AND</a:t>
                </a:r>
                <a:endParaRPr lang="he-IL" sz="16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226355" y="4005075"/>
                <a:ext cx="61448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600" dirty="0" smtClean="0"/>
                  <a:t>NOT</a:t>
                </a:r>
                <a:endParaRPr lang="he-IL" sz="16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958990" y="2200040"/>
                <a:ext cx="960125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600" dirty="0" smtClean="0"/>
                  <a:t>MUX 7:1</a:t>
                </a:r>
                <a:endParaRPr lang="he-IL" sz="1600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031390" y="2200040"/>
                <a:ext cx="960125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600" dirty="0" smtClean="0"/>
                  <a:t>MUX 7:1</a:t>
                </a:r>
                <a:endParaRPr lang="he-IL" sz="1600" dirty="0"/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385855" y="1707241"/>
            <a:ext cx="6644065" cy="4470637"/>
            <a:chOff x="193830" y="1662370"/>
            <a:chExt cx="6644065" cy="4470637"/>
          </a:xfrm>
        </p:grpSpPr>
        <p:grpSp>
          <p:nvGrpSpPr>
            <p:cNvPr id="28" name="Group 27"/>
            <p:cNvGrpSpPr/>
            <p:nvPr/>
          </p:nvGrpSpPr>
          <p:grpSpPr>
            <a:xfrm>
              <a:off x="193830" y="4757518"/>
              <a:ext cx="988300" cy="1375489"/>
              <a:chOff x="193830" y="4757518"/>
              <a:chExt cx="988300" cy="1375489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270640" y="5794453"/>
                <a:ext cx="88331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MSB: 15</a:t>
                </a:r>
                <a:endParaRPr lang="en-US" sz="1600" b="1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93830" y="4757518"/>
                <a:ext cx="88331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LSB: 0</a:t>
                </a:r>
                <a:endParaRPr lang="en-US" sz="1600" b="1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721270" y="5448808"/>
                <a:ext cx="4608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14</a:t>
                </a:r>
                <a:endParaRPr lang="en-US" sz="1600" b="1" dirty="0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2805370" y="1662370"/>
              <a:ext cx="4032525" cy="338554"/>
              <a:chOff x="2805370" y="1662370"/>
              <a:chExt cx="4032525" cy="338554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2805370" y="1662370"/>
                <a:ext cx="88331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LSB: 0</a:t>
                </a:r>
                <a:endParaRPr lang="en-US" sz="1600" b="1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954580" y="1662370"/>
                <a:ext cx="88331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MSB: 15</a:t>
                </a:r>
                <a:endParaRPr lang="en-US" sz="1600" b="1" dirty="0"/>
              </a:p>
            </p:txBody>
          </p: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dirty="0" smtClean="0"/>
              <a:t>November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Simple CPU Design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5493720" y="3928264"/>
            <a:ext cx="2726755" cy="1005936"/>
            <a:chOff x="5493720" y="3928264"/>
            <a:chExt cx="2726755" cy="1005936"/>
          </a:xfrm>
        </p:grpSpPr>
        <p:sp>
          <p:nvSpPr>
            <p:cNvPr id="8" name="Rectangle 7"/>
            <p:cNvSpPr/>
            <p:nvPr/>
          </p:nvSpPr>
          <p:spPr>
            <a:xfrm>
              <a:off x="6953110" y="3928264"/>
              <a:ext cx="1267365" cy="460860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92985" y="4564868"/>
              <a:ext cx="17666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16-bit registers</a:t>
              </a:r>
              <a:endPara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493720" y="3928264"/>
              <a:ext cx="1267365" cy="460860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69905" y="3928264"/>
            <a:ext cx="4685410" cy="460860"/>
            <a:chOff x="385855" y="3659430"/>
            <a:chExt cx="4685410" cy="460860"/>
          </a:xfrm>
        </p:grpSpPr>
        <p:sp>
          <p:nvSpPr>
            <p:cNvPr id="15" name="Rectangle 14"/>
            <p:cNvSpPr/>
            <p:nvPr/>
          </p:nvSpPr>
          <p:spPr>
            <a:xfrm>
              <a:off x="1691625" y="3659430"/>
              <a:ext cx="1075340" cy="460860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882180" y="3659430"/>
              <a:ext cx="1075340" cy="460860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995925" y="3659430"/>
              <a:ext cx="1075340" cy="460860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85855" y="3719959"/>
              <a:ext cx="14209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16-bit ALU</a:t>
              </a:r>
              <a:endPara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84385" y="1569278"/>
            <a:ext cx="7220140" cy="4701692"/>
            <a:chOff x="1384385" y="1569278"/>
            <a:chExt cx="7220140" cy="4701692"/>
          </a:xfrm>
        </p:grpSpPr>
        <p:sp>
          <p:nvSpPr>
            <p:cNvPr id="9" name="Rectangle 8"/>
            <p:cNvSpPr/>
            <p:nvPr/>
          </p:nvSpPr>
          <p:spPr>
            <a:xfrm>
              <a:off x="1384385" y="4696364"/>
              <a:ext cx="460860" cy="1574606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3151014" y="1569278"/>
              <a:ext cx="5453511" cy="1130026"/>
              <a:chOff x="2766964" y="1300444"/>
              <a:chExt cx="5453511" cy="1130026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6453845" y="1300444"/>
                <a:ext cx="17666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16 7:1 MUXes</a:t>
                </a:r>
                <a:endParaRPr lang="en-US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766964" y="1700775"/>
                <a:ext cx="4416575" cy="729695"/>
              </a:xfrm>
              <a:prstGeom prst="rect">
                <a:avLst/>
              </a:prstGeom>
              <a:solidFill>
                <a:srgbClr val="008000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" name="TextBox 24"/>
          <p:cNvSpPr txBox="1"/>
          <p:nvPr/>
        </p:nvSpPr>
        <p:spPr>
          <a:xfrm>
            <a:off x="1845245" y="219210"/>
            <a:ext cx="537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Hardware Implementation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4350705" y="2581519"/>
            <a:ext cx="3402255" cy="442436"/>
            <a:chOff x="4350705" y="2581519"/>
            <a:chExt cx="3402255" cy="442436"/>
          </a:xfrm>
        </p:grpSpPr>
        <p:sp>
          <p:nvSpPr>
            <p:cNvPr id="38" name="Rectangle 37"/>
            <p:cNvSpPr/>
            <p:nvPr/>
          </p:nvSpPr>
          <p:spPr>
            <a:xfrm>
              <a:off x="7407315" y="2618910"/>
              <a:ext cx="345645" cy="379581"/>
            </a:xfrm>
            <a:prstGeom prst="rect">
              <a:avLst/>
            </a:prstGeom>
            <a:solidFill>
              <a:schemeClr val="bg1">
                <a:lumMod val="50000"/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350705" y="2581519"/>
              <a:ext cx="345645" cy="379581"/>
            </a:xfrm>
            <a:prstGeom prst="rect">
              <a:avLst/>
            </a:prstGeom>
            <a:solidFill>
              <a:schemeClr val="bg1">
                <a:lumMod val="50000"/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797025" y="2654623"/>
              <a:ext cx="17666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16-bit zero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735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940066" y="855865"/>
            <a:ext cx="7318814" cy="5514038"/>
            <a:chOff x="539475" y="872147"/>
            <a:chExt cx="7318814" cy="5514038"/>
          </a:xfrm>
        </p:grpSpPr>
        <p:pic>
          <p:nvPicPr>
            <p:cNvPr id="6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475" y="872147"/>
              <a:ext cx="7318814" cy="5514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61" name="Group 60"/>
            <p:cNvGrpSpPr/>
            <p:nvPr/>
          </p:nvGrpSpPr>
          <p:grpSpPr>
            <a:xfrm>
              <a:off x="1922055" y="2200040"/>
              <a:ext cx="5069460" cy="2143589"/>
              <a:chOff x="1922055" y="2200040"/>
              <a:chExt cx="5069460" cy="2143589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1922055" y="4005075"/>
                <a:ext cx="61448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600" dirty="0" smtClean="0"/>
                  <a:t>ADD</a:t>
                </a:r>
                <a:endParaRPr lang="he-IL" sz="1600" dirty="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3112610" y="4005075"/>
                <a:ext cx="61448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600" dirty="0" smtClean="0"/>
                  <a:t>AND</a:t>
                </a:r>
                <a:endParaRPr lang="he-IL" sz="1600" dirty="0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4226355" y="4005075"/>
                <a:ext cx="61448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600" dirty="0" smtClean="0"/>
                  <a:t>NOT</a:t>
                </a:r>
                <a:endParaRPr lang="he-IL" sz="1600" dirty="0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958990" y="2200040"/>
                <a:ext cx="960125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600" dirty="0" smtClean="0"/>
                  <a:t>MUX 7:1</a:t>
                </a:r>
                <a:endParaRPr lang="he-IL" sz="1600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6031390" y="2200040"/>
                <a:ext cx="960125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600" dirty="0" smtClean="0"/>
                  <a:t>MUX 7:1</a:t>
                </a:r>
                <a:endParaRPr lang="he-IL" sz="1600" dirty="0"/>
              </a:p>
            </p:txBody>
          </p: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Simple CPU Design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1691625" y="4334438"/>
            <a:ext cx="4884751" cy="1735540"/>
            <a:chOff x="1538005" y="4273910"/>
            <a:chExt cx="4884751" cy="1735540"/>
          </a:xfrm>
        </p:grpSpPr>
        <p:grpSp>
          <p:nvGrpSpPr>
            <p:cNvPr id="31" name="Group 30"/>
            <p:cNvGrpSpPr/>
            <p:nvPr/>
          </p:nvGrpSpPr>
          <p:grpSpPr>
            <a:xfrm>
              <a:off x="1538005" y="4273911"/>
              <a:ext cx="621797" cy="660199"/>
              <a:chOff x="1538005" y="4273911"/>
              <a:chExt cx="621797" cy="660199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38005" y="4849985"/>
                <a:ext cx="537670" cy="84125"/>
              </a:xfrm>
              <a:prstGeom prst="rect">
                <a:avLst/>
              </a:prstGeom>
              <a:solidFill>
                <a:srgbClr val="0000FF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 rot="16200000">
                <a:off x="1791297" y="4558291"/>
                <a:ext cx="652886" cy="84125"/>
              </a:xfrm>
              <a:prstGeom prst="rect">
                <a:avLst/>
              </a:prstGeom>
              <a:solidFill>
                <a:srgbClr val="0000FF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1538005" y="4273911"/>
              <a:ext cx="1428301" cy="1735539"/>
              <a:chOff x="1538005" y="4273911"/>
              <a:chExt cx="1428301" cy="1735539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538005" y="5925325"/>
                <a:ext cx="1344175" cy="84125"/>
              </a:xfrm>
              <a:prstGeom prst="rect">
                <a:avLst/>
              </a:prstGeom>
              <a:solidFill>
                <a:srgbClr val="0000FF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 rot="16200000">
                <a:off x="2060132" y="5095960"/>
                <a:ext cx="1728224" cy="84125"/>
              </a:xfrm>
              <a:prstGeom prst="rect">
                <a:avLst/>
              </a:prstGeom>
              <a:solidFill>
                <a:srgbClr val="0000FF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2766967" y="4273910"/>
              <a:ext cx="3655789" cy="1613011"/>
              <a:chOff x="2766967" y="4273910"/>
              <a:chExt cx="3655789" cy="1613011"/>
            </a:xfrm>
          </p:grpSpPr>
          <p:sp>
            <p:nvSpPr>
              <p:cNvPr id="28" name="Rectangle 27"/>
              <p:cNvSpPr/>
              <p:nvPr/>
            </p:nvSpPr>
            <p:spPr>
              <a:xfrm rot="16200000">
                <a:off x="5574189" y="5038353"/>
                <a:ext cx="1613010" cy="84124"/>
              </a:xfrm>
              <a:prstGeom prst="rect">
                <a:avLst/>
              </a:prstGeom>
              <a:solidFill>
                <a:srgbClr val="0000FF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843775" y="5810111"/>
                <a:ext cx="3494855" cy="76810"/>
              </a:xfrm>
              <a:prstGeom prst="rect">
                <a:avLst/>
              </a:prstGeom>
              <a:solidFill>
                <a:srgbClr val="0000FF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 rot="16200000">
                <a:off x="2002525" y="5038352"/>
                <a:ext cx="1613010" cy="84125"/>
              </a:xfrm>
              <a:prstGeom prst="rect">
                <a:avLst/>
              </a:prstGeom>
              <a:solidFill>
                <a:srgbClr val="0000FF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2190892" y="4273910"/>
              <a:ext cx="3456448" cy="537672"/>
              <a:chOff x="2774283" y="4273910"/>
              <a:chExt cx="3456448" cy="537672"/>
            </a:xfrm>
          </p:grpSpPr>
          <p:sp>
            <p:nvSpPr>
              <p:cNvPr id="35" name="Rectangle 34"/>
              <p:cNvSpPr/>
              <p:nvPr/>
            </p:nvSpPr>
            <p:spPr>
              <a:xfrm rot="16200000">
                <a:off x="5923491" y="4504340"/>
                <a:ext cx="537670" cy="76810"/>
              </a:xfrm>
              <a:prstGeom prst="rect">
                <a:avLst/>
              </a:prstGeom>
              <a:solidFill>
                <a:srgbClr val="0000FF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843776" y="4734770"/>
                <a:ext cx="3310146" cy="76810"/>
              </a:xfrm>
              <a:prstGeom prst="rect">
                <a:avLst/>
              </a:prstGeom>
              <a:solidFill>
                <a:srgbClr val="0000FF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 rot="16200000">
                <a:off x="2543852" y="4504341"/>
                <a:ext cx="537672" cy="76810"/>
              </a:xfrm>
              <a:prstGeom prst="rect">
                <a:avLst/>
              </a:prstGeom>
              <a:solidFill>
                <a:srgbClr val="0000FF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2092502" y="2644618"/>
            <a:ext cx="4322938" cy="1344174"/>
            <a:chOff x="1938882" y="2584090"/>
            <a:chExt cx="4322938" cy="1344174"/>
          </a:xfrm>
        </p:grpSpPr>
        <p:grpSp>
          <p:nvGrpSpPr>
            <p:cNvPr id="38" name="Group 37"/>
            <p:cNvGrpSpPr/>
            <p:nvPr/>
          </p:nvGrpSpPr>
          <p:grpSpPr>
            <a:xfrm>
              <a:off x="2790980" y="2584091"/>
              <a:ext cx="3470840" cy="1344172"/>
              <a:chOff x="2790980" y="2584091"/>
              <a:chExt cx="3470840" cy="1344172"/>
            </a:xfrm>
            <a:solidFill>
              <a:srgbClr val="FF0000">
                <a:alpha val="30196"/>
              </a:srgbClr>
            </a:solidFill>
          </p:grpSpPr>
          <p:sp>
            <p:nvSpPr>
              <p:cNvPr id="40" name="Rectangle 39"/>
              <p:cNvSpPr/>
              <p:nvPr/>
            </p:nvSpPr>
            <p:spPr>
              <a:xfrm rot="20740761">
                <a:off x="2790980" y="3270131"/>
                <a:ext cx="3446399" cy="856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 rot="16200000">
                <a:off x="6050594" y="2718509"/>
                <a:ext cx="345644" cy="768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 rot="16200000">
                <a:off x="2766965" y="3774646"/>
                <a:ext cx="230429" cy="7680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1938882" y="2584090"/>
              <a:ext cx="1412573" cy="1344174"/>
              <a:chOff x="1938882" y="2584090"/>
              <a:chExt cx="1412573" cy="1344174"/>
            </a:xfrm>
            <a:solidFill>
              <a:srgbClr val="FF0000">
                <a:alpha val="30196"/>
              </a:srgbClr>
            </a:solidFill>
          </p:grpSpPr>
          <p:sp>
            <p:nvSpPr>
              <p:cNvPr id="39" name="Rectangle 38"/>
              <p:cNvSpPr/>
              <p:nvPr/>
            </p:nvSpPr>
            <p:spPr>
              <a:xfrm rot="19243666">
                <a:off x="1938882" y="3263427"/>
                <a:ext cx="1412573" cy="964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16200000">
                <a:off x="3016597" y="2718508"/>
                <a:ext cx="345644" cy="768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16200000">
                <a:off x="2018068" y="3793847"/>
                <a:ext cx="192024" cy="768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1077147" y="877988"/>
            <a:ext cx="5875963" cy="5191990"/>
            <a:chOff x="923527" y="817460"/>
            <a:chExt cx="5875963" cy="5191990"/>
          </a:xfrm>
        </p:grpSpPr>
        <p:grpSp>
          <p:nvGrpSpPr>
            <p:cNvPr id="46" name="Group 45"/>
            <p:cNvGrpSpPr/>
            <p:nvPr/>
          </p:nvGrpSpPr>
          <p:grpSpPr>
            <a:xfrm>
              <a:off x="1077145" y="1009485"/>
              <a:ext cx="5722345" cy="4999965"/>
              <a:chOff x="1077145" y="1009485"/>
              <a:chExt cx="5722345" cy="4999965"/>
            </a:xfrm>
            <a:solidFill>
              <a:srgbClr val="008000">
                <a:alpha val="30196"/>
              </a:srgbClr>
            </a:solidFill>
          </p:grpSpPr>
          <p:sp>
            <p:nvSpPr>
              <p:cNvPr id="48" name="Rectangle 47"/>
              <p:cNvSpPr/>
              <p:nvPr/>
            </p:nvSpPr>
            <p:spPr>
              <a:xfrm rot="16200000">
                <a:off x="6319426" y="1489546"/>
                <a:ext cx="844911" cy="1152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1077145" y="1009485"/>
                <a:ext cx="5722345" cy="1152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16200000">
                <a:off x="-1319509" y="3521355"/>
                <a:ext cx="4877435" cy="8412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153955" y="5925325"/>
                <a:ext cx="192025" cy="841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923527" y="817460"/>
              <a:ext cx="2841969" cy="4116650"/>
              <a:chOff x="961932" y="1892800"/>
              <a:chExt cx="2841969" cy="4116650"/>
            </a:xfrm>
            <a:solidFill>
              <a:srgbClr val="008000">
                <a:alpha val="30196"/>
              </a:srgbClr>
            </a:solidFill>
          </p:grpSpPr>
          <p:sp>
            <p:nvSpPr>
              <p:cNvPr id="54" name="Rectangle 53"/>
              <p:cNvSpPr/>
              <p:nvPr/>
            </p:nvSpPr>
            <p:spPr>
              <a:xfrm rot="16200000">
                <a:off x="3227825" y="2468875"/>
                <a:ext cx="1036936" cy="1152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038741" y="1892800"/>
                <a:ext cx="2765160" cy="1152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 rot="16200000">
                <a:off x="-1054331" y="3909063"/>
                <a:ext cx="4109336" cy="768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038741" y="5925325"/>
                <a:ext cx="307240" cy="841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2132907" y="213747"/>
            <a:ext cx="4878185" cy="523220"/>
            <a:chOff x="1845245" y="202980"/>
            <a:chExt cx="4878185" cy="523220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8380" y="318195"/>
              <a:ext cx="2305050" cy="31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9" name="TextBox 58"/>
            <p:cNvSpPr txBox="1"/>
            <p:nvPr/>
          </p:nvSpPr>
          <p:spPr>
            <a:xfrm>
              <a:off x="1845245" y="202980"/>
              <a:ext cx="27267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Execution of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02396" y="1707241"/>
            <a:ext cx="6644065" cy="4470637"/>
            <a:chOff x="193830" y="1662370"/>
            <a:chExt cx="6644065" cy="4470637"/>
          </a:xfrm>
        </p:grpSpPr>
        <p:grpSp>
          <p:nvGrpSpPr>
            <p:cNvPr id="71" name="Group 70"/>
            <p:cNvGrpSpPr/>
            <p:nvPr/>
          </p:nvGrpSpPr>
          <p:grpSpPr>
            <a:xfrm>
              <a:off x="193830" y="4757518"/>
              <a:ext cx="988300" cy="1375489"/>
              <a:chOff x="193830" y="4757518"/>
              <a:chExt cx="988300" cy="1375489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270640" y="5794453"/>
                <a:ext cx="88331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MSB: 15</a:t>
                </a:r>
                <a:endParaRPr lang="en-US" sz="1600" b="1" dirty="0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193830" y="4757518"/>
                <a:ext cx="88331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LSB: 0</a:t>
                </a:r>
                <a:endParaRPr lang="en-US" sz="1600" b="1" dirty="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721270" y="5448808"/>
                <a:ext cx="4608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14</a:t>
                </a:r>
                <a:endParaRPr lang="en-US" sz="1600" b="1" dirty="0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2805370" y="1662370"/>
              <a:ext cx="4032525" cy="338554"/>
              <a:chOff x="2805370" y="1662370"/>
              <a:chExt cx="4032525" cy="338554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2805370" y="1662370"/>
                <a:ext cx="88331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LSB: 0</a:t>
                </a:r>
                <a:endParaRPr lang="en-US" sz="1600" b="1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5954580" y="1662370"/>
                <a:ext cx="88331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MSB: 15</a:t>
                </a:r>
                <a:endParaRPr lang="en-US" sz="16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6108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940066" y="795337"/>
            <a:ext cx="7318814" cy="5514038"/>
            <a:chOff x="539475" y="872147"/>
            <a:chExt cx="7318814" cy="5514038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475" y="872147"/>
              <a:ext cx="7318814" cy="5514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5" name="Group 24"/>
            <p:cNvGrpSpPr/>
            <p:nvPr/>
          </p:nvGrpSpPr>
          <p:grpSpPr>
            <a:xfrm>
              <a:off x="1922055" y="2200040"/>
              <a:ext cx="5069460" cy="2143589"/>
              <a:chOff x="1922055" y="2200040"/>
              <a:chExt cx="5069460" cy="2143589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1922055" y="4005075"/>
                <a:ext cx="61448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600" dirty="0" smtClean="0"/>
                  <a:t>ADD</a:t>
                </a:r>
                <a:endParaRPr lang="he-IL" sz="1600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112610" y="4005075"/>
                <a:ext cx="61448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600" dirty="0" smtClean="0"/>
                  <a:t>AND</a:t>
                </a:r>
                <a:endParaRPr lang="he-IL" sz="1600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226355" y="4005075"/>
                <a:ext cx="61448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600" dirty="0" smtClean="0"/>
                  <a:t>NOT</a:t>
                </a:r>
                <a:endParaRPr lang="he-IL" sz="1600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958990" y="2200040"/>
                <a:ext cx="960125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600" dirty="0" smtClean="0"/>
                  <a:t>MUX 7:1</a:t>
                </a:r>
                <a:endParaRPr lang="he-IL" sz="1600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031390" y="2200040"/>
                <a:ext cx="960125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600" dirty="0" smtClean="0"/>
                  <a:t>MUX 7:1</a:t>
                </a:r>
                <a:endParaRPr lang="he-IL" sz="1600" dirty="0"/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385855" y="1662370"/>
            <a:ext cx="6644065" cy="4470637"/>
            <a:chOff x="193830" y="1662370"/>
            <a:chExt cx="6644065" cy="4470637"/>
          </a:xfrm>
        </p:grpSpPr>
        <p:grpSp>
          <p:nvGrpSpPr>
            <p:cNvPr id="41" name="Group 40"/>
            <p:cNvGrpSpPr/>
            <p:nvPr/>
          </p:nvGrpSpPr>
          <p:grpSpPr>
            <a:xfrm>
              <a:off x="193830" y="4757518"/>
              <a:ext cx="988300" cy="1375489"/>
              <a:chOff x="193830" y="4757518"/>
              <a:chExt cx="988300" cy="1375489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270640" y="5794453"/>
                <a:ext cx="88331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MSB: 15</a:t>
                </a:r>
                <a:endParaRPr lang="en-US" sz="1600" b="1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193830" y="4757518"/>
                <a:ext cx="88331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LSB: 0</a:t>
                </a:r>
                <a:endParaRPr lang="en-US" sz="1600" b="1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721270" y="5448808"/>
                <a:ext cx="4608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14</a:t>
                </a:r>
                <a:endParaRPr lang="en-US" sz="1600" b="1" dirty="0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2805370" y="1662370"/>
              <a:ext cx="4032525" cy="338554"/>
              <a:chOff x="2805370" y="1662370"/>
              <a:chExt cx="4032525" cy="338554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2805370" y="1662370"/>
                <a:ext cx="88331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LSB: 0</a:t>
                </a:r>
                <a:endParaRPr lang="en-US" sz="1600" b="1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5954580" y="1662370"/>
                <a:ext cx="88331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MSB: 15</a:t>
                </a:r>
                <a:endParaRPr lang="en-US" sz="1600" b="1" dirty="0"/>
              </a:p>
            </p:txBody>
          </p: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Simple CPU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195304" y="201291"/>
            <a:ext cx="4733806" cy="523220"/>
            <a:chOff x="1845245" y="202980"/>
            <a:chExt cx="4733806" cy="523220"/>
          </a:xfrm>
        </p:grpSpPr>
        <p:sp>
          <p:nvSpPr>
            <p:cNvPr id="59" name="TextBox 58"/>
            <p:cNvSpPr txBox="1"/>
            <p:nvPr/>
          </p:nvSpPr>
          <p:spPr>
            <a:xfrm>
              <a:off x="1845245" y="202980"/>
              <a:ext cx="27267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Execution of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25723061"/>
                </p:ext>
              </p:extLst>
            </p:nvPr>
          </p:nvGraphicFramePr>
          <p:xfrm>
            <a:off x="4533595" y="279790"/>
            <a:ext cx="2045456" cy="3850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19" name="Equation" r:id="rId4" imgW="1079280" imgH="203040" progId="Equation.DSMT4">
                    <p:embed/>
                  </p:oleObj>
                </mc:Choice>
                <mc:Fallback>
                  <p:oleObj name="Equation" r:id="rId4" imgW="107928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533595" y="279790"/>
                          <a:ext cx="2045456" cy="38502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Group 14"/>
          <p:cNvGrpSpPr/>
          <p:nvPr/>
        </p:nvGrpSpPr>
        <p:grpSpPr>
          <a:xfrm>
            <a:off x="1077147" y="817461"/>
            <a:ext cx="5875963" cy="5184674"/>
            <a:chOff x="1077147" y="817461"/>
            <a:chExt cx="5875963" cy="5184674"/>
          </a:xfrm>
        </p:grpSpPr>
        <p:sp>
          <p:nvSpPr>
            <p:cNvPr id="11" name="Rectangle 10"/>
            <p:cNvSpPr/>
            <p:nvPr/>
          </p:nvSpPr>
          <p:spPr>
            <a:xfrm>
              <a:off x="1691625" y="5925325"/>
              <a:ext cx="1574605" cy="76810"/>
            </a:xfrm>
            <a:prstGeom prst="rect">
              <a:avLst/>
            </a:prstGeom>
            <a:solidFill>
              <a:srgbClr val="5F5F5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691624" y="5579680"/>
              <a:ext cx="5146271" cy="76810"/>
            </a:xfrm>
            <a:prstGeom prst="rect">
              <a:avLst/>
            </a:prstGeom>
            <a:solidFill>
              <a:srgbClr val="5F5F5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691624" y="4888390"/>
              <a:ext cx="2765161" cy="76810"/>
            </a:xfrm>
            <a:prstGeom prst="rect">
              <a:avLst/>
            </a:prstGeom>
            <a:solidFill>
              <a:srgbClr val="5F5F5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1" name="Rectangle 60"/>
            <p:cNvSpPr/>
            <p:nvPr/>
          </p:nvSpPr>
          <p:spPr>
            <a:xfrm rot="16200000">
              <a:off x="5647342" y="4465933"/>
              <a:ext cx="2304300" cy="76811"/>
            </a:xfrm>
            <a:prstGeom prst="rect">
              <a:avLst/>
            </a:prstGeom>
            <a:solidFill>
              <a:srgbClr val="5F5F5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2" name="Rectangle 61"/>
            <p:cNvSpPr/>
            <p:nvPr/>
          </p:nvSpPr>
          <p:spPr>
            <a:xfrm rot="16200000">
              <a:off x="3535068" y="4005075"/>
              <a:ext cx="1766630" cy="76810"/>
            </a:xfrm>
            <a:prstGeom prst="rect">
              <a:avLst/>
            </a:prstGeom>
            <a:solidFill>
              <a:srgbClr val="5F5F5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3" name="Rectangle 62"/>
            <p:cNvSpPr/>
            <p:nvPr/>
          </p:nvSpPr>
          <p:spPr>
            <a:xfrm rot="16200000">
              <a:off x="1960460" y="4619555"/>
              <a:ext cx="2534730" cy="76810"/>
            </a:xfrm>
            <a:prstGeom prst="rect">
              <a:avLst/>
            </a:prstGeom>
            <a:solidFill>
              <a:srgbClr val="5F5F5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492250" y="3352190"/>
              <a:ext cx="345646" cy="76810"/>
            </a:xfrm>
            <a:prstGeom prst="rect">
              <a:avLst/>
            </a:prstGeom>
            <a:solidFill>
              <a:srgbClr val="5F5F5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5" name="Rectangle 64"/>
            <p:cNvSpPr/>
            <p:nvPr/>
          </p:nvSpPr>
          <p:spPr>
            <a:xfrm rot="17923827">
              <a:off x="3085802" y="3130556"/>
              <a:ext cx="539875" cy="83391"/>
            </a:xfrm>
            <a:prstGeom prst="rect">
              <a:avLst/>
            </a:prstGeom>
            <a:solidFill>
              <a:srgbClr val="5F5F5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6" name="Rectangle 65"/>
            <p:cNvSpPr/>
            <p:nvPr/>
          </p:nvSpPr>
          <p:spPr>
            <a:xfrm rot="18302863">
              <a:off x="4327033" y="3004194"/>
              <a:ext cx="418877" cy="74443"/>
            </a:xfrm>
            <a:prstGeom prst="rect">
              <a:avLst/>
            </a:prstGeom>
            <a:solidFill>
              <a:srgbClr val="5F5F5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492250" y="3006545"/>
              <a:ext cx="76810" cy="384050"/>
            </a:xfrm>
            <a:prstGeom prst="rect">
              <a:avLst/>
            </a:prstGeom>
            <a:solidFill>
              <a:srgbClr val="5F5F5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8" name="Rectangle 67"/>
            <p:cNvSpPr/>
            <p:nvPr/>
          </p:nvSpPr>
          <p:spPr>
            <a:xfrm rot="16200000">
              <a:off x="-1207952" y="3486607"/>
              <a:ext cx="4954245" cy="76810"/>
            </a:xfrm>
            <a:prstGeom prst="rect">
              <a:avLst/>
            </a:prstGeom>
            <a:solidFill>
              <a:srgbClr val="5F5F5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269170" y="1047890"/>
              <a:ext cx="5683940" cy="76810"/>
            </a:xfrm>
            <a:prstGeom prst="rect">
              <a:avLst/>
            </a:prstGeom>
            <a:solidFill>
              <a:srgbClr val="5F5F5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0" name="Rectangle 69"/>
            <p:cNvSpPr/>
            <p:nvPr/>
          </p:nvSpPr>
          <p:spPr>
            <a:xfrm rot="16200000">
              <a:off x="6453845" y="1470345"/>
              <a:ext cx="921720" cy="76810"/>
            </a:xfrm>
            <a:prstGeom prst="rect">
              <a:avLst/>
            </a:prstGeom>
            <a:solidFill>
              <a:srgbClr val="5F5F5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8" name="Rectangle 47"/>
            <p:cNvSpPr/>
            <p:nvPr/>
          </p:nvSpPr>
          <p:spPr>
            <a:xfrm rot="16200000">
              <a:off x="3343040" y="1393536"/>
              <a:ext cx="1036936" cy="115215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53956" y="817461"/>
              <a:ext cx="2765160" cy="115215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 rot="16200000">
              <a:off x="-939116" y="2833724"/>
              <a:ext cx="4109336" cy="76810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153956" y="4849986"/>
              <a:ext cx="307240" cy="84125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460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Simple CPU Design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62666" y="548625"/>
            <a:ext cx="8180264" cy="3456450"/>
            <a:chOff x="462666" y="548625"/>
            <a:chExt cx="8180264" cy="3456450"/>
          </a:xfrm>
        </p:grpSpPr>
        <p:grpSp>
          <p:nvGrpSpPr>
            <p:cNvPr id="6" name="Group 5"/>
            <p:cNvGrpSpPr/>
            <p:nvPr/>
          </p:nvGrpSpPr>
          <p:grpSpPr>
            <a:xfrm>
              <a:off x="3304635" y="548625"/>
              <a:ext cx="5338295" cy="3456450"/>
              <a:chOff x="1653220" y="1470345"/>
              <a:chExt cx="6084648" cy="3686880"/>
            </a:xfrm>
          </p:grpSpPr>
          <p:pic>
            <p:nvPicPr>
              <p:cNvPr id="717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3220" y="1470345"/>
                <a:ext cx="6084648" cy="8621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1625" y="2392065"/>
                <a:ext cx="5785067" cy="27202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5" name="Group 4"/>
              <p:cNvGrpSpPr/>
              <p:nvPr/>
            </p:nvGrpSpPr>
            <p:grpSpPr>
              <a:xfrm>
                <a:off x="1883651" y="2392065"/>
                <a:ext cx="3003937" cy="2765160"/>
                <a:chOff x="1883651" y="2392065"/>
                <a:chExt cx="3003937" cy="2765160"/>
              </a:xfrm>
            </p:grpSpPr>
            <p:sp>
              <p:nvSpPr>
                <p:cNvPr id="7" name="Rectangle 6"/>
                <p:cNvSpPr/>
                <p:nvPr/>
              </p:nvSpPr>
              <p:spPr>
                <a:xfrm>
                  <a:off x="1883651" y="2392065"/>
                  <a:ext cx="2995590" cy="422455"/>
                </a:xfrm>
                <a:prstGeom prst="rect">
                  <a:avLst/>
                </a:prstGeom>
                <a:solidFill>
                  <a:srgbClr val="0000FF">
                    <a:alpha val="3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3919115" y="2814519"/>
                  <a:ext cx="968473" cy="2342706"/>
                </a:xfrm>
                <a:prstGeom prst="rect">
                  <a:avLst/>
                </a:prstGeom>
                <a:solidFill>
                  <a:srgbClr val="0000FF">
                    <a:alpha val="3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" name="Rectangle 10"/>
            <p:cNvSpPr/>
            <p:nvPr/>
          </p:nvSpPr>
          <p:spPr>
            <a:xfrm>
              <a:off x="462666" y="1316725"/>
              <a:ext cx="2534729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Group 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together all the 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microinstructions affecting MAR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85855" y="4389125"/>
            <a:ext cx="8078655" cy="1471425"/>
            <a:chOff x="385855" y="4389125"/>
            <a:chExt cx="8078655" cy="147142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8435" y="4965200"/>
              <a:ext cx="6696075" cy="895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385855" y="4389125"/>
              <a:ext cx="30724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Derive control variables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120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Simple CPU Design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24260" y="702245"/>
            <a:ext cx="7988240" cy="3226020"/>
            <a:chOff x="424260" y="702245"/>
            <a:chExt cx="7988240" cy="3226020"/>
          </a:xfrm>
        </p:grpSpPr>
        <p:grpSp>
          <p:nvGrpSpPr>
            <p:cNvPr id="5" name="Group 4"/>
            <p:cNvGrpSpPr/>
            <p:nvPr/>
          </p:nvGrpSpPr>
          <p:grpSpPr>
            <a:xfrm>
              <a:off x="3304635" y="702245"/>
              <a:ext cx="5107865" cy="3226020"/>
              <a:chOff x="1653220" y="1278320"/>
              <a:chExt cx="6104327" cy="3878905"/>
            </a:xfrm>
          </p:grpSpPr>
          <p:pic>
            <p:nvPicPr>
              <p:cNvPr id="8196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8435" y="2392065"/>
                <a:ext cx="5989112" cy="27651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3220" y="1278320"/>
                <a:ext cx="6084648" cy="8621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7" name="Group 6"/>
              <p:cNvGrpSpPr/>
              <p:nvPr/>
            </p:nvGrpSpPr>
            <p:grpSpPr>
              <a:xfrm>
                <a:off x="1883650" y="2392065"/>
                <a:ext cx="3226021" cy="2765160"/>
                <a:chOff x="1883650" y="2392065"/>
                <a:chExt cx="3226021" cy="2765160"/>
              </a:xfrm>
            </p:grpSpPr>
            <p:sp>
              <p:nvSpPr>
                <p:cNvPr id="8" name="Rectangle 7"/>
                <p:cNvSpPr/>
                <p:nvPr/>
              </p:nvSpPr>
              <p:spPr>
                <a:xfrm>
                  <a:off x="1883650" y="2392065"/>
                  <a:ext cx="3226019" cy="422455"/>
                </a:xfrm>
                <a:prstGeom prst="rect">
                  <a:avLst/>
                </a:prstGeom>
                <a:solidFill>
                  <a:srgbClr val="0000FF">
                    <a:alpha val="3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4025983" y="2814519"/>
                  <a:ext cx="1083688" cy="2342706"/>
                </a:xfrm>
                <a:prstGeom prst="rect">
                  <a:avLst/>
                </a:prstGeom>
                <a:solidFill>
                  <a:srgbClr val="0000FF">
                    <a:alpha val="3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" name="Rectangle 10"/>
            <p:cNvSpPr/>
            <p:nvPr/>
          </p:nvSpPr>
          <p:spPr>
            <a:xfrm>
              <a:off x="424260" y="1470345"/>
              <a:ext cx="261154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Group 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together all the 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microinstructions affecting MDR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85855" y="4005075"/>
            <a:ext cx="7891815" cy="1433630"/>
            <a:chOff x="385855" y="4389125"/>
            <a:chExt cx="7891815" cy="143363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9295" y="5003605"/>
              <a:ext cx="6048375" cy="819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385855" y="4389125"/>
              <a:ext cx="30724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Derive control variables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39475" y="5694895"/>
            <a:ext cx="52230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dirty="0" smtClean="0"/>
              <a:t>Quiz: What and how many MUXes are required?</a:t>
            </a:r>
            <a:endParaRPr lang="he-IL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5954580" y="5694895"/>
            <a:ext cx="241951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dirty="0" smtClean="0"/>
              <a:t>Ans: 16 MUXes of 2:1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81613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533400"/>
            <a:ext cx="7696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11 instructions require a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4-bit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opcode.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12 bits of the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16-bit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word remain for addressing 2</a:t>
            </a:r>
            <a:r>
              <a:rPr lang="en-US" sz="3200" baseline="30000" dirty="0" smtClean="0">
                <a:latin typeface="Arial" pitchFamily="34" charset="0"/>
                <a:cs typeface="Arial" pitchFamily="34" charset="0"/>
              </a:rPr>
              <a:t>12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= 4096 16-bit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words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of the RAM.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The CPU has 8 special registers: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16-bit 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accumulator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(AC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12-bit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program counter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PC)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4-bit 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opcode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(OPC)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12-bit 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memory 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address 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register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(MAR)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16-bit 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memory data register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(MDR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16-bit 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input register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(INR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16-bit 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output register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(OUTR)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1-bit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halt 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register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(HLT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Simple CPU Design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November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28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Simple CPU Design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539475" y="587030"/>
            <a:ext cx="6989710" cy="4301360"/>
            <a:chOff x="539475" y="587030"/>
            <a:chExt cx="6989710" cy="4301360"/>
          </a:xfrm>
        </p:grpSpPr>
        <p:grpSp>
          <p:nvGrpSpPr>
            <p:cNvPr id="5" name="Group 4"/>
            <p:cNvGrpSpPr/>
            <p:nvPr/>
          </p:nvGrpSpPr>
          <p:grpSpPr>
            <a:xfrm>
              <a:off x="539475" y="587030"/>
              <a:ext cx="4224550" cy="4301360"/>
              <a:chOff x="1461195" y="702245"/>
              <a:chExt cx="5991180" cy="5453510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1195" y="702245"/>
                <a:ext cx="5991180" cy="53760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" name="Rectangle 5"/>
              <p:cNvSpPr/>
              <p:nvPr/>
            </p:nvSpPr>
            <p:spPr>
              <a:xfrm>
                <a:off x="1538005" y="1777585"/>
                <a:ext cx="2496325" cy="422455"/>
              </a:xfrm>
              <a:prstGeom prst="rect">
                <a:avLst/>
              </a:prstGeom>
              <a:solidFill>
                <a:srgbClr val="0000FF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3458255" y="2200039"/>
                <a:ext cx="576074" cy="614481"/>
              </a:xfrm>
              <a:prstGeom prst="rect">
                <a:avLst/>
              </a:prstGeom>
              <a:solidFill>
                <a:srgbClr val="0000FF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538005" y="3198570"/>
                <a:ext cx="2573135" cy="422455"/>
              </a:xfrm>
              <a:prstGeom prst="rect">
                <a:avLst/>
              </a:prstGeom>
              <a:solidFill>
                <a:srgbClr val="FF0000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496661" y="3621024"/>
                <a:ext cx="614480" cy="614481"/>
              </a:xfrm>
              <a:prstGeom prst="rect">
                <a:avLst/>
              </a:prstGeom>
              <a:solidFill>
                <a:srgbClr val="FF0000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461196" y="5118820"/>
                <a:ext cx="2995590" cy="422455"/>
              </a:xfrm>
              <a:prstGeom prst="rect">
                <a:avLst/>
              </a:prstGeom>
              <a:solidFill>
                <a:srgbClr val="00B050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458256" y="5541274"/>
                <a:ext cx="998529" cy="614481"/>
              </a:xfrm>
              <a:prstGeom prst="rect">
                <a:avLst/>
              </a:prstGeom>
              <a:solidFill>
                <a:srgbClr val="00B050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416910" y="4120290"/>
                <a:ext cx="614480" cy="614481"/>
              </a:xfrm>
              <a:prstGeom prst="rect">
                <a:avLst/>
              </a:prstGeom>
              <a:solidFill>
                <a:srgbClr val="FF0000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4956050" y="894270"/>
              <a:ext cx="2573135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Group 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together all the 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microinstructions affecting a 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given 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register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072735" y="3813050"/>
            <a:ext cx="4762500" cy="2265895"/>
            <a:chOff x="4072735" y="3813050"/>
            <a:chExt cx="4762500" cy="226589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2735" y="4389125"/>
              <a:ext cx="4762500" cy="1676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4264760" y="4350720"/>
              <a:ext cx="3264425" cy="422455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264760" y="4773175"/>
              <a:ext cx="4570195" cy="883315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072736" y="5656490"/>
              <a:ext cx="2611540" cy="422455"/>
            </a:xfrm>
            <a:prstGeom prst="rect">
              <a:avLst/>
            </a:prstGeom>
            <a:solidFill>
              <a:srgbClr val="00B05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994455" y="3813050"/>
              <a:ext cx="30724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Derive control variables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581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Simple CPU Design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16285" y="702245"/>
            <a:ext cx="7604190" cy="3072399"/>
            <a:chOff x="616285" y="702245"/>
            <a:chExt cx="7604190" cy="3072399"/>
          </a:xfrm>
        </p:grpSpPr>
        <p:grpSp>
          <p:nvGrpSpPr>
            <p:cNvPr id="5" name="Group 4"/>
            <p:cNvGrpSpPr/>
            <p:nvPr/>
          </p:nvGrpSpPr>
          <p:grpSpPr>
            <a:xfrm>
              <a:off x="616285" y="702245"/>
              <a:ext cx="5031055" cy="3072399"/>
              <a:chOff x="1153955" y="1040896"/>
              <a:chExt cx="6528850" cy="3617063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2360" y="1040896"/>
                <a:ext cx="6490445" cy="7144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3955" y="2102952"/>
                <a:ext cx="6490445" cy="25550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" name="Rectangle 6"/>
              <p:cNvSpPr/>
              <p:nvPr/>
            </p:nvSpPr>
            <p:spPr>
              <a:xfrm>
                <a:off x="1307575" y="2123230"/>
                <a:ext cx="3418045" cy="422455"/>
              </a:xfrm>
              <a:prstGeom prst="rect">
                <a:avLst/>
              </a:prstGeom>
              <a:solidFill>
                <a:srgbClr val="0000FF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563724" y="2545684"/>
                <a:ext cx="1161895" cy="614481"/>
              </a:xfrm>
              <a:prstGeom prst="rect">
                <a:avLst/>
              </a:prstGeom>
              <a:solidFill>
                <a:srgbClr val="0000FF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307575" y="3505810"/>
                <a:ext cx="3418045" cy="422455"/>
              </a:xfrm>
              <a:prstGeom prst="rect">
                <a:avLst/>
              </a:prstGeom>
              <a:solidFill>
                <a:srgbClr val="FF0000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563724" y="3928264"/>
                <a:ext cx="1161895" cy="614481"/>
              </a:xfrm>
              <a:prstGeom prst="rect">
                <a:avLst/>
              </a:prstGeom>
              <a:solidFill>
                <a:srgbClr val="FF0000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5685744" y="971080"/>
              <a:ext cx="2534731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Group 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together all the 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microinstructions affecting a 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given 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register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93095" y="4427530"/>
            <a:ext cx="7527380" cy="1068325"/>
            <a:chOff x="501070" y="4811580"/>
            <a:chExt cx="7527380" cy="1068325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285" y="5003605"/>
              <a:ext cx="5086350" cy="876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4956050" y="4811580"/>
              <a:ext cx="30724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Derive control variables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01070" y="5003605"/>
              <a:ext cx="3840500" cy="422455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499599" y="5426060"/>
              <a:ext cx="4186145" cy="422455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073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762000" y="1181100"/>
            <a:ext cx="7620000" cy="4495800"/>
            <a:chOff x="762000" y="1181100"/>
            <a:chExt cx="7620000" cy="44958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1181100"/>
              <a:ext cx="7620000" cy="4495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6223415" y="1239915"/>
              <a:ext cx="2112275" cy="1843440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10405" y="4773175"/>
              <a:ext cx="1497795" cy="844910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2613346" y="1559260"/>
            <a:ext cx="652884" cy="609600"/>
          </a:xfrm>
          <a:prstGeom prst="rect">
            <a:avLst/>
          </a:prstGeom>
          <a:solidFill>
            <a:srgbClr val="0000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Simple CPU Design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November 2013</a:t>
            </a: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54690" y="273671"/>
            <a:ext cx="7834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Registers Data Transfer in the CPU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805370" y="3966670"/>
            <a:ext cx="2553932" cy="1228960"/>
            <a:chOff x="2805370" y="3966670"/>
            <a:chExt cx="2553932" cy="1228960"/>
          </a:xfrm>
        </p:grpSpPr>
        <p:sp>
          <p:nvSpPr>
            <p:cNvPr id="2" name="Rectangle 1"/>
            <p:cNvSpPr/>
            <p:nvPr/>
          </p:nvSpPr>
          <p:spPr>
            <a:xfrm>
              <a:off x="2805370" y="3966670"/>
              <a:ext cx="1905000" cy="609600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3957520" y="4576270"/>
              <a:ext cx="614480" cy="619360"/>
              <a:chOff x="3957520" y="4576270"/>
              <a:chExt cx="614480" cy="619360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 flipH="1">
                <a:off x="3957520" y="5195630"/>
                <a:ext cx="614480" cy="0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flipV="1">
                <a:off x="3957520" y="4576270"/>
                <a:ext cx="0" cy="619360"/>
              </a:xfrm>
              <a:prstGeom prst="straightConnector1">
                <a:avLst/>
              </a:prstGeom>
              <a:ln w="571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 rot="10800000">
              <a:off x="4648810" y="4343400"/>
              <a:ext cx="710492" cy="463300"/>
              <a:chOff x="3957520" y="4576270"/>
              <a:chExt cx="614480" cy="619360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 flipH="1">
                <a:off x="3957520" y="5195630"/>
                <a:ext cx="614480" cy="0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flipV="1">
                <a:off x="3957520" y="4576270"/>
                <a:ext cx="0" cy="619360"/>
              </a:xfrm>
              <a:prstGeom prst="straightConnector1">
                <a:avLst/>
              </a:prstGeom>
              <a:ln w="571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53" name="Group 2052"/>
          <p:cNvGrpSpPr/>
          <p:nvPr/>
        </p:nvGrpSpPr>
        <p:grpSpPr>
          <a:xfrm>
            <a:off x="2613346" y="2495796"/>
            <a:ext cx="3753289" cy="1036935"/>
            <a:chOff x="2613345" y="2468875"/>
            <a:chExt cx="3753289" cy="1036935"/>
          </a:xfrm>
        </p:grpSpPr>
        <p:sp>
          <p:nvSpPr>
            <p:cNvPr id="4" name="Rectangle 3"/>
            <p:cNvSpPr/>
            <p:nvPr/>
          </p:nvSpPr>
          <p:spPr>
            <a:xfrm>
              <a:off x="2613345" y="2468875"/>
              <a:ext cx="1497795" cy="609600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3447854" y="2886450"/>
              <a:ext cx="2918780" cy="619360"/>
              <a:chOff x="4219102" y="2886450"/>
              <a:chExt cx="614480" cy="619360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 flipH="1">
                <a:off x="4219102" y="3505810"/>
                <a:ext cx="614480" cy="0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 flipV="1">
                <a:off x="4219102" y="2886450"/>
                <a:ext cx="0" cy="619360"/>
              </a:xfrm>
              <a:prstGeom prst="straightConnector1">
                <a:avLst/>
              </a:prstGeom>
              <a:ln w="571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Arrow Connector 34"/>
            <p:cNvCxnSpPr/>
            <p:nvPr/>
          </p:nvCxnSpPr>
          <p:spPr>
            <a:xfrm flipV="1">
              <a:off x="4048359" y="2798930"/>
              <a:ext cx="408426" cy="4931"/>
            </a:xfrm>
            <a:prstGeom prst="straightConnector1">
              <a:avLst/>
            </a:prstGeom>
            <a:ln w="571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6" name="Group 2055"/>
          <p:cNvGrpSpPr/>
          <p:nvPr/>
        </p:nvGrpSpPr>
        <p:grpSpPr>
          <a:xfrm>
            <a:off x="6300226" y="3834045"/>
            <a:ext cx="691290" cy="972655"/>
            <a:chOff x="6300226" y="3834045"/>
            <a:chExt cx="691290" cy="972655"/>
          </a:xfrm>
        </p:grpSpPr>
        <p:sp>
          <p:nvSpPr>
            <p:cNvPr id="5" name="Rectangle 4"/>
            <p:cNvSpPr/>
            <p:nvPr/>
          </p:nvSpPr>
          <p:spPr>
            <a:xfrm>
              <a:off x="6300226" y="4197100"/>
              <a:ext cx="691290" cy="609600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6645871" y="3834045"/>
              <a:ext cx="0" cy="518143"/>
            </a:xfrm>
            <a:prstGeom prst="straightConnector1">
              <a:avLst/>
            </a:prstGeom>
            <a:ln w="571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8" name="Group 2057"/>
          <p:cNvGrpSpPr/>
          <p:nvPr/>
        </p:nvGrpSpPr>
        <p:grpSpPr>
          <a:xfrm>
            <a:off x="4062798" y="2156755"/>
            <a:ext cx="2357515" cy="1264399"/>
            <a:chOff x="4062798" y="2156755"/>
            <a:chExt cx="2357515" cy="1264399"/>
          </a:xfrm>
        </p:grpSpPr>
        <p:sp>
          <p:nvSpPr>
            <p:cNvPr id="6" name="Rectangle 5"/>
            <p:cNvSpPr/>
            <p:nvPr/>
          </p:nvSpPr>
          <p:spPr>
            <a:xfrm>
              <a:off x="4456785" y="2468875"/>
              <a:ext cx="1613010" cy="609600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flipV="1">
              <a:off x="4062798" y="2793999"/>
              <a:ext cx="408426" cy="4931"/>
            </a:xfrm>
            <a:prstGeom prst="straightConnector1">
              <a:avLst/>
            </a:prstGeom>
            <a:ln w="571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H="1" flipV="1">
              <a:off x="5963492" y="2971105"/>
              <a:ext cx="456821" cy="450049"/>
            </a:xfrm>
            <a:prstGeom prst="straightConnector1">
              <a:avLst/>
            </a:prstGeom>
            <a:ln w="571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57" name="Group 2056"/>
            <p:cNvGrpSpPr/>
            <p:nvPr/>
          </p:nvGrpSpPr>
          <p:grpSpPr>
            <a:xfrm rot="5400000">
              <a:off x="5517466" y="1902578"/>
              <a:ext cx="462155" cy="970509"/>
              <a:chOff x="4109920" y="4728670"/>
              <a:chExt cx="614480" cy="619360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 flipH="1">
                <a:off x="4109920" y="5348030"/>
                <a:ext cx="614480" cy="0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 flipV="1">
                <a:off x="4109920" y="4728670"/>
                <a:ext cx="0" cy="619360"/>
              </a:xfrm>
              <a:prstGeom prst="straightConnector1">
                <a:avLst/>
              </a:prstGeom>
              <a:ln w="571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66" name="Group 2065"/>
          <p:cNvGrpSpPr/>
          <p:nvPr/>
        </p:nvGrpSpPr>
        <p:grpSpPr>
          <a:xfrm>
            <a:off x="3447855" y="2933945"/>
            <a:ext cx="4811024" cy="2262232"/>
            <a:chOff x="3447855" y="2933945"/>
            <a:chExt cx="4811024" cy="2262232"/>
          </a:xfrm>
        </p:grpSpPr>
        <p:sp>
          <p:nvSpPr>
            <p:cNvPr id="7" name="Rectangle 6"/>
            <p:cNvSpPr/>
            <p:nvPr/>
          </p:nvSpPr>
          <p:spPr>
            <a:xfrm>
              <a:off x="6300224" y="3275380"/>
              <a:ext cx="1958655" cy="609600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 flipH="1" flipV="1">
              <a:off x="5963492" y="2958397"/>
              <a:ext cx="456821" cy="450049"/>
            </a:xfrm>
            <a:prstGeom prst="straightConnector1">
              <a:avLst/>
            </a:prstGeom>
            <a:ln w="571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59" name="Group 2058"/>
            <p:cNvGrpSpPr/>
            <p:nvPr/>
          </p:nvGrpSpPr>
          <p:grpSpPr>
            <a:xfrm>
              <a:off x="3447855" y="2933945"/>
              <a:ext cx="2918780" cy="619360"/>
              <a:chOff x="3600255" y="3065771"/>
              <a:chExt cx="2918780" cy="61936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 flipH="1">
                <a:off x="3600255" y="3685131"/>
                <a:ext cx="2918780" cy="0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/>
              <p:nvPr/>
            </p:nvCxnSpPr>
            <p:spPr>
              <a:xfrm flipV="1">
                <a:off x="3600255" y="3065771"/>
                <a:ext cx="0" cy="619360"/>
              </a:xfrm>
              <a:prstGeom prst="straightConnector1">
                <a:avLst/>
              </a:prstGeom>
              <a:ln w="571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60" name="Group 2059"/>
            <p:cNvGrpSpPr/>
            <p:nvPr/>
          </p:nvGrpSpPr>
          <p:grpSpPr>
            <a:xfrm rot="16200000">
              <a:off x="5978249" y="3894876"/>
              <a:ext cx="1407137" cy="1195466"/>
              <a:chOff x="4109920" y="4728670"/>
              <a:chExt cx="614480" cy="619360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 flipH="1">
                <a:off x="4109920" y="5348030"/>
                <a:ext cx="614480" cy="0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 flipV="1">
                <a:off x="4109920" y="4728670"/>
                <a:ext cx="0" cy="619360"/>
              </a:xfrm>
              <a:prstGeom prst="straightConnector1">
                <a:avLst/>
              </a:prstGeom>
              <a:ln w="571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61" name="Group 2060"/>
            <p:cNvGrpSpPr/>
            <p:nvPr/>
          </p:nvGrpSpPr>
          <p:grpSpPr>
            <a:xfrm rot="5400000">
              <a:off x="4898113" y="2597465"/>
              <a:ext cx="355410" cy="2635895"/>
              <a:chOff x="4109920" y="4728670"/>
              <a:chExt cx="614480" cy="619360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 flipH="1">
                <a:off x="4109920" y="5348030"/>
                <a:ext cx="614480" cy="0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/>
              <p:nvPr/>
            </p:nvCxnSpPr>
            <p:spPr>
              <a:xfrm flipV="1">
                <a:off x="4109920" y="4728670"/>
                <a:ext cx="0" cy="619360"/>
              </a:xfrm>
              <a:prstGeom prst="straightConnector1">
                <a:avLst/>
              </a:prstGeom>
              <a:ln w="571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4" name="Straight Arrow Connector 63"/>
            <p:cNvCxnSpPr/>
            <p:nvPr/>
          </p:nvCxnSpPr>
          <p:spPr>
            <a:xfrm>
              <a:off x="6647557" y="3825258"/>
              <a:ext cx="0" cy="518143"/>
            </a:xfrm>
            <a:prstGeom prst="straightConnector1">
              <a:avLst/>
            </a:prstGeom>
            <a:ln w="571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3" name="Straight Arrow Connector 2062"/>
            <p:cNvCxnSpPr/>
            <p:nvPr/>
          </p:nvCxnSpPr>
          <p:spPr>
            <a:xfrm>
              <a:off x="7317305" y="2958397"/>
              <a:ext cx="0" cy="574334"/>
            </a:xfrm>
            <a:prstGeom prst="straightConnector1">
              <a:avLst/>
            </a:prstGeom>
            <a:ln w="57150">
              <a:solidFill>
                <a:srgbClr val="0000FF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68" name="Group 2067"/>
          <p:cNvGrpSpPr/>
          <p:nvPr/>
        </p:nvGrpSpPr>
        <p:grpSpPr>
          <a:xfrm>
            <a:off x="808309" y="4492609"/>
            <a:ext cx="2419517" cy="774951"/>
            <a:chOff x="808309" y="4492609"/>
            <a:chExt cx="2419517" cy="774951"/>
          </a:xfrm>
        </p:grpSpPr>
        <p:sp>
          <p:nvSpPr>
            <p:cNvPr id="8" name="Rectangle 7"/>
            <p:cNvSpPr/>
            <p:nvPr/>
          </p:nvSpPr>
          <p:spPr>
            <a:xfrm>
              <a:off x="808309" y="4657960"/>
              <a:ext cx="1866595" cy="609600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67" name="Group 2066"/>
            <p:cNvGrpSpPr/>
            <p:nvPr/>
          </p:nvGrpSpPr>
          <p:grpSpPr>
            <a:xfrm flipH="1">
              <a:off x="2613346" y="4492609"/>
              <a:ext cx="614480" cy="536800"/>
              <a:chOff x="4109920" y="4728670"/>
              <a:chExt cx="614480" cy="619360"/>
            </a:xfrm>
          </p:grpSpPr>
          <p:cxnSp>
            <p:nvCxnSpPr>
              <p:cNvPr id="70" name="Straight Connector 69"/>
              <p:cNvCxnSpPr/>
              <p:nvPr/>
            </p:nvCxnSpPr>
            <p:spPr>
              <a:xfrm flipH="1">
                <a:off x="4109920" y="5348030"/>
                <a:ext cx="614480" cy="0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/>
              <p:nvPr/>
            </p:nvCxnSpPr>
            <p:spPr>
              <a:xfrm flipV="1">
                <a:off x="4109920" y="4728670"/>
                <a:ext cx="0" cy="619360"/>
              </a:xfrm>
              <a:prstGeom prst="straightConnector1">
                <a:avLst/>
              </a:prstGeom>
              <a:ln w="571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70" name="Group 2069"/>
          <p:cNvGrpSpPr/>
          <p:nvPr/>
        </p:nvGrpSpPr>
        <p:grpSpPr>
          <a:xfrm>
            <a:off x="808310" y="3275380"/>
            <a:ext cx="2397953" cy="873700"/>
            <a:chOff x="808310" y="3275380"/>
            <a:chExt cx="2397953" cy="873700"/>
          </a:xfrm>
        </p:grpSpPr>
        <p:sp>
          <p:nvSpPr>
            <p:cNvPr id="9" name="Rectangle 8"/>
            <p:cNvSpPr/>
            <p:nvPr/>
          </p:nvSpPr>
          <p:spPr>
            <a:xfrm>
              <a:off x="808310" y="3275380"/>
              <a:ext cx="1866595" cy="609600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69" name="Group 2068"/>
            <p:cNvGrpSpPr/>
            <p:nvPr/>
          </p:nvGrpSpPr>
          <p:grpSpPr>
            <a:xfrm rot="16200000">
              <a:off x="2628568" y="3571386"/>
              <a:ext cx="540907" cy="614482"/>
              <a:chOff x="2765746" y="4645009"/>
              <a:chExt cx="614480" cy="536800"/>
            </a:xfrm>
          </p:grpSpPr>
          <p:cxnSp>
            <p:nvCxnSpPr>
              <p:cNvPr id="74" name="Straight Connector 73"/>
              <p:cNvCxnSpPr/>
              <p:nvPr/>
            </p:nvCxnSpPr>
            <p:spPr>
              <a:xfrm>
                <a:off x="2765746" y="5181809"/>
                <a:ext cx="614480" cy="0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/>
              <p:nvPr/>
            </p:nvCxnSpPr>
            <p:spPr>
              <a:xfrm flipH="1" flipV="1">
                <a:off x="3380226" y="4645009"/>
                <a:ext cx="0" cy="536800"/>
              </a:xfrm>
              <a:prstGeom prst="straightConnector1">
                <a:avLst/>
              </a:prstGeom>
              <a:ln w="571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29491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9967" y="399766"/>
            <a:ext cx="6644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Fetch-and-Execute Cycle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4260" y="1432055"/>
            <a:ext cx="8141859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Fetch-and-execute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cycle has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two portions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F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etch portion is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always the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same: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instruction,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whose address is in the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PC,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is fetched into the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MDR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pcode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portion of this register is copied into the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OPC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At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this point the action of the CPU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diverges, based on the instruction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in OPC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Simple CPU Design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November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44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4260" y="433410"/>
            <a:ext cx="8257075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Suppose OPC is a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load accumulator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instruction.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action required is to copy the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word specified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by the address part of the instruction into the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accumulator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load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accumulator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is decomposed into 8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microinstructions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executed in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microcycles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70" y="3736240"/>
            <a:ext cx="8035404" cy="257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Simple CPU Design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November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07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7700" y="510220"/>
            <a:ext cx="46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The Instruction Set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84" y="1239915"/>
            <a:ext cx="8054651" cy="5104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31500" y="1892800"/>
            <a:ext cx="7834620" cy="1920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1500" y="3659430"/>
            <a:ext cx="7834620" cy="883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31500" y="4465936"/>
            <a:ext cx="7834620" cy="576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31500" y="4888390"/>
            <a:ext cx="7834620" cy="883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31500" y="5694896"/>
            <a:ext cx="7834620" cy="576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Simple CPU Design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November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27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1071" y="716274"/>
            <a:ext cx="806504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Other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operations can be performed using this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set: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subtraction is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realized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with ADD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CMA, and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2’s comp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multiplication is possible through the use of CIL and ADD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multiple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CILs can be used to rotate right one place,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hence division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is also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possible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AND and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CMA are complete Boolean system, hence every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Boolean function can be realized by this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machine if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it is designed to address enough memory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locations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Simple CPU Design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November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2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4261" y="600254"/>
            <a:ext cx="825707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Direct memory instruction</a:t>
            </a:r>
            <a:endParaRPr lang="en-US" sz="2800" b="1" i="1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Addresses  refer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directly to memory locations containing the 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operands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(data) on which the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program operates</a:t>
            </a:r>
          </a:p>
          <a:p>
            <a:pPr algn="just">
              <a:lnSpc>
                <a:spcPct val="150000"/>
              </a:lnSpc>
            </a:pP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Indirect memory instructions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Instructions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in which an address is interpreted as the address at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which to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find the address containing the needed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operand</a:t>
            </a:r>
          </a:p>
          <a:p>
            <a:pPr marL="457200" indent="-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CPU does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two memory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fetches</a:t>
            </a:r>
          </a:p>
          <a:p>
            <a:pPr marL="914400" lvl="1" indent="-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first to find the address of the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operand</a:t>
            </a:r>
          </a:p>
          <a:p>
            <a:pPr marL="914400" lvl="1" indent="-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second to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find the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operand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itself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Simple CPU Design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November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4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3155</TotalTime>
  <Words>1325</Words>
  <Application>Microsoft Office PowerPoint</Application>
  <PresentationFormat>On-screen Show (4:3)</PresentationFormat>
  <Paragraphs>232</Paragraphs>
  <Slides>31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Timing and Control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Wimer</dc:creator>
  <cp:lastModifiedBy>ENG</cp:lastModifiedBy>
  <cp:revision>124</cp:revision>
  <dcterms:created xsi:type="dcterms:W3CDTF">2006-08-16T00:00:00Z</dcterms:created>
  <dcterms:modified xsi:type="dcterms:W3CDTF">2019-08-13T03:39:39Z</dcterms:modified>
</cp:coreProperties>
</file>