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99" r:id="rId2"/>
    <p:sldId id="307" r:id="rId3"/>
    <p:sldId id="258" r:id="rId4"/>
    <p:sldId id="259" r:id="rId5"/>
    <p:sldId id="303" r:id="rId6"/>
    <p:sldId id="261" r:id="rId7"/>
    <p:sldId id="262" r:id="rId8"/>
    <p:sldId id="263" r:id="rId9"/>
    <p:sldId id="265" r:id="rId10"/>
    <p:sldId id="266" r:id="rId11"/>
    <p:sldId id="267" r:id="rId12"/>
    <p:sldId id="25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09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04" r:id="rId38"/>
    <p:sldId id="291" r:id="rId39"/>
    <p:sldId id="292" r:id="rId40"/>
    <p:sldId id="293" r:id="rId41"/>
    <p:sldId id="294" r:id="rId42"/>
    <p:sldId id="336" r:id="rId43"/>
    <p:sldId id="295" r:id="rId44"/>
    <p:sldId id="297" r:id="rId45"/>
    <p:sldId id="308" r:id="rId46"/>
    <p:sldId id="298" r:id="rId47"/>
    <p:sldId id="306" r:id="rId48"/>
    <p:sldId id="300" r:id="rId49"/>
    <p:sldId id="301" r:id="rId50"/>
    <p:sldId id="302" r:id="rId51"/>
    <p:sldId id="331" r:id="rId52"/>
    <p:sldId id="332" r:id="rId53"/>
    <p:sldId id="333" r:id="rId54"/>
    <p:sldId id="334" r:id="rId55"/>
    <p:sldId id="335" r:id="rId56"/>
    <p:sldId id="30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777777"/>
    <a:srgbClr val="FF3300"/>
    <a:srgbClr val="FFFFFF"/>
    <a:srgbClr val="4F81BD"/>
    <a:srgbClr val="00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629" autoAdjust="0"/>
  </p:normalViewPr>
  <p:slideViewPr>
    <p:cSldViewPr>
      <p:cViewPr>
        <p:scale>
          <a:sx n="100" d="100"/>
          <a:sy n="100" d="100"/>
        </p:scale>
        <p:origin x="-208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B91B809-24AE-485C-AE94-235CAB0EE403}" type="datetimeFigureOut">
              <a:rPr lang="he-IL" smtClean="0"/>
              <a:t>כ"ג/אלול/תשע"ח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696B39-D736-4ED3-8FFC-3C16E7EC87B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146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96B39-D736-4ED3-8FFC-3C16E7EC87B1}" type="slidenum">
              <a:rPr lang="he-IL" smtClean="0"/>
              <a:t>51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80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Cashes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he-IL" dirty="0" smtClean="0"/>
              <a:t>Feb</a:t>
            </a:r>
            <a:r>
              <a:rPr lang="en-US" dirty="0" smtClean="0"/>
              <a:t>r</a:t>
            </a:r>
            <a:r>
              <a:rPr lang="he-IL" dirty="0" smtClean="0"/>
              <a:t>uary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5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8680"/>
            <a:ext cx="7772400" cy="121660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Caches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6555" y="1594030"/>
            <a:ext cx="6400800" cy="11598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prepared and Instructed by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 Shmuel Wimer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Eng. Faculty, Bar-Ilan University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99" y="3199492"/>
            <a:ext cx="2480896" cy="29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05" y="3203973"/>
            <a:ext cx="2400631" cy="29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92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Direct-Mapped Cache</a:t>
            </a:r>
            <a:endParaRPr lang="he-IL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178700"/>
            <a:ext cx="78758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400" dirty="0"/>
              <a:t>Each memory location is mapped to </a:t>
            </a:r>
            <a:r>
              <a:rPr lang="en-US" sz="2400" b="1" dirty="0" smtClean="0">
                <a:solidFill>
                  <a:srgbClr val="0000FF"/>
                </a:solidFill>
              </a:rPr>
              <a:t>one</a:t>
            </a:r>
            <a:r>
              <a:rPr lang="en-US" sz="2400" dirty="0" smtClean="0"/>
              <a:t> cache location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808784"/>
            <a:ext cx="7875874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 smtClean="0"/>
              <a:t>Mapping </a:t>
            </a:r>
            <a:r>
              <a:rPr lang="en-US" sz="2400" dirty="0"/>
              <a:t>between addresses and cache </a:t>
            </a:r>
            <a:r>
              <a:rPr lang="en-US" sz="2400" dirty="0" smtClean="0"/>
              <a:t>locations: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</a:rPr>
              <a:t>(Block </a:t>
            </a:r>
            <a:r>
              <a:rPr lang="en-US" sz="2800" b="1" dirty="0" smtClean="0">
                <a:solidFill>
                  <a:srgbClr val="0000FF"/>
                </a:solidFill>
              </a:rPr>
              <a:t>address in Mem) % (# of blocks </a:t>
            </a:r>
            <a:r>
              <a:rPr lang="en-US" sz="2800" b="1" dirty="0">
                <a:solidFill>
                  <a:srgbClr val="0000FF"/>
                </a:solidFill>
              </a:rPr>
              <a:t>in </a:t>
            </a:r>
            <a:r>
              <a:rPr lang="en-US" sz="2800" b="1" dirty="0" smtClean="0">
                <a:solidFill>
                  <a:srgbClr val="0000FF"/>
                </a:solidFill>
              </a:rPr>
              <a:t>cache</a:t>
            </a:r>
            <a:r>
              <a:rPr lang="en-US" sz="2800" b="1" dirty="0">
                <a:solidFill>
                  <a:srgbClr val="0000FF"/>
                </a:solidFill>
              </a:rPr>
              <a:t>)</a:t>
            </a:r>
            <a:endParaRPr lang="he-IL" sz="28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2978940"/>
            <a:ext cx="7875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Modulo is </a:t>
            </a:r>
            <a:r>
              <a:rPr lang="en-US" sz="2400" dirty="0"/>
              <a:t>computed </a:t>
            </a:r>
            <a:r>
              <a:rPr lang="en-US" sz="2400" dirty="0" smtClean="0"/>
              <a:t>by </a:t>
            </a:r>
            <a:r>
              <a:rPr lang="en-US" sz="2400" dirty="0"/>
              <a:t>using </a:t>
            </a:r>
            <a:r>
              <a:rPr lang="en-US" sz="2400" dirty="0" smtClean="0"/>
              <a:t> </a:t>
            </a:r>
            <a:r>
              <a:rPr lang="en-US" sz="2400" b="1" dirty="0" smtClean="0"/>
              <a:t>log</a:t>
            </a:r>
            <a:r>
              <a:rPr lang="en-US" sz="2800" b="1" baseline="-25000" dirty="0" smtClean="0"/>
              <a:t>2</a:t>
            </a:r>
            <a:r>
              <a:rPr lang="en-US" sz="2400" b="1" dirty="0" smtClean="0"/>
              <a:t>(cache size </a:t>
            </a:r>
            <a:r>
              <a:rPr lang="en-US" sz="2400" b="1" dirty="0"/>
              <a:t>in blocks) </a:t>
            </a:r>
            <a:r>
              <a:rPr lang="en-US" sz="2400" dirty="0" smtClean="0"/>
              <a:t>LSBs of </a:t>
            </a:r>
            <a:r>
              <a:rPr lang="en-US" sz="2400" dirty="0"/>
              <a:t>the </a:t>
            </a:r>
            <a:r>
              <a:rPr lang="en-US" sz="2400" dirty="0" smtClean="0"/>
              <a:t>address.</a:t>
            </a:r>
            <a:endParaRPr lang="he-IL" sz="2400" dirty="0"/>
          </a:p>
        </p:txBody>
      </p:sp>
      <p:sp>
        <p:nvSpPr>
          <p:cNvPr id="9" name="Rectangle 8"/>
          <p:cNvSpPr/>
          <p:nvPr/>
        </p:nvSpPr>
        <p:spPr>
          <a:xfrm>
            <a:off x="611560" y="3879060"/>
            <a:ext cx="7875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cache </a:t>
            </a:r>
            <a:r>
              <a:rPr lang="en-US" sz="2400" dirty="0" smtClean="0"/>
              <a:t>is accessed </a:t>
            </a:r>
            <a:r>
              <a:rPr lang="en-US" sz="2400" dirty="0"/>
              <a:t>directly </a:t>
            </a:r>
            <a:r>
              <a:rPr lang="en-US" sz="2400" dirty="0" smtClean="0"/>
              <a:t>with the LSBs of the requested memory address.</a:t>
            </a:r>
            <a:endParaRPr lang="he-IL" sz="2400" dirty="0"/>
          </a:p>
        </p:txBody>
      </p:sp>
      <p:sp>
        <p:nvSpPr>
          <p:cNvPr id="10" name="Rectangle 9"/>
          <p:cNvSpPr/>
          <p:nvPr/>
        </p:nvSpPr>
        <p:spPr>
          <a:xfrm>
            <a:off x="611560" y="5298363"/>
            <a:ext cx="7875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0000FF"/>
                </a:solidFill>
              </a:rPr>
              <a:t>tag</a:t>
            </a:r>
            <a:r>
              <a:rPr lang="en-US" sz="2400" b="1" dirty="0" smtClean="0"/>
              <a:t> </a:t>
            </a:r>
            <a:r>
              <a:rPr lang="en-US" sz="2400" dirty="0" smtClean="0"/>
              <a:t>field </a:t>
            </a:r>
            <a:r>
              <a:rPr lang="en-US" sz="2400" dirty="0"/>
              <a:t>in a </a:t>
            </a:r>
            <a:r>
              <a:rPr lang="en-US" sz="2400" b="1" dirty="0">
                <a:solidFill>
                  <a:srgbClr val="0000FF"/>
                </a:solidFill>
              </a:rPr>
              <a:t>table</a:t>
            </a:r>
            <a:r>
              <a:rPr lang="en-US" sz="2400" dirty="0"/>
              <a:t> </a:t>
            </a:r>
            <a:r>
              <a:rPr lang="en-US" sz="2400" dirty="0" smtClean="0"/>
              <a:t>containing the MSBs to </a:t>
            </a:r>
            <a:r>
              <a:rPr lang="en-US" sz="2400" dirty="0"/>
              <a:t>identify whether the </a:t>
            </a:r>
            <a:r>
              <a:rPr lang="en-US" sz="2400" dirty="0" smtClean="0"/>
              <a:t>block </a:t>
            </a:r>
            <a:r>
              <a:rPr lang="en-US" sz="2400" dirty="0"/>
              <a:t>in the </a:t>
            </a:r>
            <a:r>
              <a:rPr lang="en-US" sz="2400" dirty="0" smtClean="0"/>
              <a:t>hierarchy corresponds</a:t>
            </a:r>
            <a:r>
              <a:rPr lang="en-US" sz="2400" dirty="0"/>
              <a:t> </a:t>
            </a:r>
            <a:r>
              <a:rPr lang="en-US" sz="2400" dirty="0" smtClean="0"/>
              <a:t>to </a:t>
            </a:r>
            <a:r>
              <a:rPr lang="en-US" sz="2400" dirty="0"/>
              <a:t>a requested word.</a:t>
            </a:r>
            <a:endParaRPr lang="he-IL" sz="2400" dirty="0"/>
          </a:p>
        </p:txBody>
      </p:sp>
      <p:sp>
        <p:nvSpPr>
          <p:cNvPr id="11" name="Rectangle 10"/>
          <p:cNvSpPr/>
          <p:nvPr/>
        </p:nvSpPr>
        <p:spPr>
          <a:xfrm>
            <a:off x="611560" y="4779180"/>
            <a:ext cx="7875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Problem:</a:t>
            </a:r>
            <a:r>
              <a:rPr lang="en-US" sz="2400" dirty="0" smtClean="0"/>
              <a:t> this is a many-to-one mapping.</a:t>
            </a:r>
            <a:endParaRPr lang="he-IL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0" y="413665"/>
            <a:ext cx="7020780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782345" y="893022"/>
            <a:ext cx="6865545" cy="4553255"/>
            <a:chOff x="1782345" y="893022"/>
            <a:chExt cx="6865545" cy="4553255"/>
          </a:xfrm>
        </p:grpSpPr>
        <p:sp>
          <p:nvSpPr>
            <p:cNvPr id="3" name="Rounded Rectangle 2"/>
            <p:cNvSpPr/>
            <p:nvPr/>
          </p:nvSpPr>
          <p:spPr>
            <a:xfrm>
              <a:off x="1782345" y="5206670"/>
              <a:ext cx="321298" cy="239607"/>
            </a:xfrm>
            <a:prstGeom prst="roundRect">
              <a:avLst/>
            </a:prstGeom>
            <a:solidFill>
              <a:srgbClr val="00B0F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466120" y="5206631"/>
              <a:ext cx="321298" cy="239607"/>
            </a:xfrm>
            <a:prstGeom prst="roundRect">
              <a:avLst/>
            </a:prstGeom>
            <a:solidFill>
              <a:srgbClr val="00B0F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816803" y="5206631"/>
              <a:ext cx="321298" cy="239607"/>
            </a:xfrm>
            <a:prstGeom prst="roundRect">
              <a:avLst/>
            </a:prstGeom>
            <a:solidFill>
              <a:srgbClr val="00B0F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149779" y="5206631"/>
              <a:ext cx="321298" cy="239607"/>
            </a:xfrm>
            <a:prstGeom prst="roundRect">
              <a:avLst/>
            </a:prstGeom>
            <a:solidFill>
              <a:srgbClr val="00B0F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Rounded Rectangle 6"/>
            <p:cNvSpPr/>
            <p:nvPr/>
          </p:nvSpPr>
          <p:spPr>
            <a:xfrm rot="5400000">
              <a:off x="4193396" y="946043"/>
              <a:ext cx="335503" cy="229462"/>
            </a:xfrm>
            <a:prstGeom prst="roundRect">
              <a:avLst/>
            </a:prstGeom>
            <a:solidFill>
              <a:srgbClr val="00B0F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34256" y="1240378"/>
              <a:ext cx="3613634" cy="461665"/>
            </a:xfrm>
            <a:prstGeom prst="rect">
              <a:avLst/>
            </a:prstGeom>
            <a:solidFill>
              <a:srgbClr val="00B0F0">
                <a:alpha val="50196"/>
              </a:srgbClr>
            </a:solidFill>
          </p:spPr>
          <p:txBody>
            <a:bodyPr wrap="square" rtlCol="1">
              <a:spAutoFit/>
            </a:bodyPr>
            <a:lstStyle/>
            <a:p>
              <a:r>
                <a:rPr lang="en-US" sz="2400" dirty="0" smtClean="0"/>
                <a:t>Mem address mod 8 = 101</a:t>
              </a:r>
              <a:endParaRPr lang="he-IL" sz="2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41633" y="893022"/>
            <a:ext cx="7696530" cy="4553216"/>
            <a:chOff x="941633" y="893022"/>
            <a:chExt cx="7696530" cy="4553216"/>
          </a:xfrm>
        </p:grpSpPr>
        <p:sp>
          <p:nvSpPr>
            <p:cNvPr id="8" name="Rounded Rectangle 7"/>
            <p:cNvSpPr/>
            <p:nvPr/>
          </p:nvSpPr>
          <p:spPr>
            <a:xfrm>
              <a:off x="941633" y="5206631"/>
              <a:ext cx="321298" cy="239607"/>
            </a:xfrm>
            <a:prstGeom prst="roundRect">
              <a:avLst/>
            </a:prstGeom>
            <a:solidFill>
              <a:schemeClr val="bg1">
                <a:lumMod val="6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604912" y="5206631"/>
              <a:ext cx="321298" cy="239607"/>
            </a:xfrm>
            <a:prstGeom prst="roundRect">
              <a:avLst/>
            </a:prstGeom>
            <a:solidFill>
              <a:schemeClr val="bg1">
                <a:lumMod val="6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299574" y="5206631"/>
              <a:ext cx="321298" cy="239607"/>
            </a:xfrm>
            <a:prstGeom prst="roundRect">
              <a:avLst/>
            </a:prstGeom>
            <a:solidFill>
              <a:schemeClr val="bg1">
                <a:lumMod val="6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970110" y="5206631"/>
              <a:ext cx="321298" cy="239607"/>
            </a:xfrm>
            <a:prstGeom prst="roundRect">
              <a:avLst/>
            </a:prstGeom>
            <a:solidFill>
              <a:schemeClr val="bg1">
                <a:lumMod val="6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Rounded Rectangle 11"/>
            <p:cNvSpPr/>
            <p:nvPr/>
          </p:nvSpPr>
          <p:spPr>
            <a:xfrm rot="5400000">
              <a:off x="3367236" y="946043"/>
              <a:ext cx="335503" cy="229462"/>
            </a:xfrm>
            <a:prstGeom prst="roundRect">
              <a:avLst/>
            </a:prstGeom>
            <a:solidFill>
              <a:schemeClr val="bg1">
                <a:lumMod val="6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34256" y="1697577"/>
              <a:ext cx="3603907" cy="461665"/>
            </a:xfrm>
            <a:prstGeom prst="rect">
              <a:avLst/>
            </a:prstGeom>
            <a:solidFill>
              <a:schemeClr val="bg1">
                <a:lumMod val="65000"/>
                <a:alpha val="50196"/>
              </a:schemeClr>
            </a:solidFill>
          </p:spPr>
          <p:txBody>
            <a:bodyPr wrap="square" rtlCol="1">
              <a:spAutoFit/>
            </a:bodyPr>
            <a:lstStyle/>
            <a:p>
              <a:r>
                <a:rPr lang="en-US" sz="2400" dirty="0" smtClean="0"/>
                <a:t>Mem address mod 8</a:t>
              </a:r>
              <a:r>
                <a:rPr lang="en-US" sz="2400" baseline="-25000" dirty="0" smtClean="0"/>
                <a:t> </a:t>
              </a:r>
              <a:r>
                <a:rPr lang="en-US" sz="2400" dirty="0" smtClean="0"/>
                <a:t>= 001</a:t>
              </a:r>
              <a:endParaRPr lang="he-IL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06590" y="2161262"/>
            <a:ext cx="6105693" cy="3289400"/>
            <a:chOff x="706590" y="2161262"/>
            <a:chExt cx="6105693" cy="3289400"/>
          </a:xfrm>
        </p:grpSpPr>
        <p:sp>
          <p:nvSpPr>
            <p:cNvPr id="16" name="Rounded Rectangle 15"/>
            <p:cNvSpPr/>
            <p:nvPr/>
          </p:nvSpPr>
          <p:spPr>
            <a:xfrm>
              <a:off x="706590" y="5207360"/>
              <a:ext cx="231288" cy="239607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554427" y="5211055"/>
              <a:ext cx="225025" cy="239607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368476" y="5210988"/>
              <a:ext cx="231288" cy="239607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238087" y="5211054"/>
              <a:ext cx="225025" cy="239607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066648" y="5203731"/>
              <a:ext cx="231288" cy="239607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921743" y="5207426"/>
              <a:ext cx="225025" cy="239607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735792" y="5207359"/>
              <a:ext cx="231288" cy="239607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587258" y="5211054"/>
              <a:ext cx="225025" cy="239607"/>
            </a:xfrm>
            <a:prstGeom prst="round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39655" y="2161262"/>
              <a:ext cx="612465" cy="461665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</p:spPr>
          <p:txBody>
            <a:bodyPr wrap="square" rtlCol="1">
              <a:spAutoFit/>
            </a:bodyPr>
            <a:lstStyle/>
            <a:p>
              <a:r>
                <a:rPr lang="en-US" sz="2400" dirty="0" smtClean="0"/>
                <a:t>tag</a:t>
              </a:r>
              <a:endParaRPr lang="he-IL" sz="2400" dirty="0"/>
            </a:p>
          </p:txBody>
        </p: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2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0" y="411455"/>
            <a:ext cx="7813192" cy="598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42029" y="1163068"/>
                <a:ext cx="3420463" cy="18158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just"/>
                <a:r>
                  <a:rPr lang="en-US" sz="2800" dirty="0" smtClean="0"/>
                  <a:t>Mapping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32</m:t>
                        </m:r>
                      </m:sup>
                    </m:sSup>
                  </m:oMath>
                </a14:m>
                <a:r>
                  <a:rPr lang="en-US" sz="2800" dirty="0" smtClean="0"/>
                  <a:t> bytes main memory to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words direct </a:t>
                </a:r>
                <a:r>
                  <a:rPr lang="en-US" sz="2800" dirty="0" smtClean="0"/>
                  <a:t>mapped cache.</a:t>
                </a:r>
                <a:endParaRPr lang="he-IL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029" y="1163068"/>
                <a:ext cx="3420463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3565" t="-3020" r="-3743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25293" y="781341"/>
            <a:ext cx="768485" cy="2078591"/>
          </a:xfrm>
          <a:prstGeom prst="round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ounded Rectangle 4"/>
          <p:cNvSpPr/>
          <p:nvPr/>
        </p:nvSpPr>
        <p:spPr>
          <a:xfrm>
            <a:off x="473413" y="3307290"/>
            <a:ext cx="768485" cy="2675221"/>
          </a:xfrm>
          <a:prstGeom prst="round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9039" y="818710"/>
            <a:ext cx="80934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Some </a:t>
            </a:r>
            <a:r>
              <a:rPr lang="en-US" sz="2800" dirty="0"/>
              <a:t>of the cache entries may still be </a:t>
            </a:r>
            <a:r>
              <a:rPr lang="en-US" sz="2800" dirty="0" smtClean="0"/>
              <a:t>empty.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We need to </a:t>
            </a:r>
            <a:r>
              <a:rPr lang="en-US" sz="2800" dirty="0"/>
              <a:t>know that the tag should be ignored for such entries.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We </a:t>
            </a:r>
            <a:r>
              <a:rPr lang="en-US" sz="2800" dirty="0"/>
              <a:t>add a </a:t>
            </a:r>
            <a:r>
              <a:rPr lang="en-US" sz="2800" b="1" dirty="0">
                <a:solidFill>
                  <a:srgbClr val="0000FF"/>
                </a:solidFill>
              </a:rPr>
              <a:t>valid bit </a:t>
            </a:r>
            <a:r>
              <a:rPr lang="en-US" sz="2800" dirty="0"/>
              <a:t>to indicate whether an entry contains a valid address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85" y="759877"/>
            <a:ext cx="7454749" cy="261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124" y="3458183"/>
            <a:ext cx="4512626" cy="263584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235" y="3520238"/>
            <a:ext cx="4538713" cy="2674749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90" y="3579780"/>
            <a:ext cx="4601364" cy="2684833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165" y="3647984"/>
            <a:ext cx="4665863" cy="2713905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76" y="3703946"/>
            <a:ext cx="4670472" cy="2745305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822" y="3763027"/>
            <a:ext cx="4680520" cy="2732458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7827" y="1320595"/>
            <a:ext cx="7448535" cy="2743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837920" y="1586007"/>
            <a:ext cx="7444292" cy="258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839708" y="1856745"/>
            <a:ext cx="7444292" cy="258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837720" y="2098215"/>
            <a:ext cx="7444292" cy="258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841670" y="2339685"/>
            <a:ext cx="7444292" cy="258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837720" y="2585131"/>
            <a:ext cx="7444292" cy="258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841670" y="2826601"/>
            <a:ext cx="7444292" cy="258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839682" y="3068071"/>
            <a:ext cx="7444292" cy="2581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Rectangle 2"/>
          <p:cNvSpPr/>
          <p:nvPr/>
        </p:nvSpPr>
        <p:spPr>
          <a:xfrm>
            <a:off x="2267919" y="159940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Cache Access Sequence</a:t>
            </a:r>
            <a:endParaRPr lang="he-IL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9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548680"/>
            <a:ext cx="5622304" cy="558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47175" y="1135772"/>
            <a:ext cx="2681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 smtClean="0"/>
              <a:t>Referenced </a:t>
            </a:r>
            <a:r>
              <a:rPr lang="en-US" sz="2400" dirty="0"/>
              <a:t>address is divided </a:t>
            </a:r>
            <a:r>
              <a:rPr lang="en-US" sz="2400" dirty="0" smtClean="0"/>
              <a:t>into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579270" y="1325910"/>
            <a:ext cx="5240169" cy="1991266"/>
            <a:chOff x="3579270" y="1325910"/>
            <a:chExt cx="5240169" cy="1991266"/>
          </a:xfrm>
        </p:grpSpPr>
        <p:sp>
          <p:nvSpPr>
            <p:cNvPr id="6" name="Oval 5"/>
            <p:cNvSpPr/>
            <p:nvPr/>
          </p:nvSpPr>
          <p:spPr>
            <a:xfrm>
              <a:off x="3579270" y="1325910"/>
              <a:ext cx="495055" cy="495055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37650" y="2116847"/>
              <a:ext cx="2681789" cy="1200329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</p:spPr>
          <p:txBody>
            <a:bodyPr wrap="square">
              <a:spAutoFit/>
            </a:bodyPr>
            <a:lstStyle/>
            <a:p>
              <a:pPr marL="342900" indent="-342900" algn="just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2400" dirty="0" smtClean="0"/>
                <a:t>a </a:t>
              </a:r>
              <a:r>
                <a:rPr lang="en-US" sz="2400" dirty="0"/>
                <a:t>cache index, </a:t>
              </a:r>
              <a:r>
                <a:rPr lang="en-US" sz="2400" dirty="0" smtClean="0"/>
                <a:t>used </a:t>
              </a:r>
              <a:r>
                <a:rPr lang="en-US" sz="2400" dirty="0"/>
                <a:t>to select the </a:t>
              </a:r>
              <a:r>
                <a:rPr lang="en-US" sz="2400" dirty="0" smtClean="0"/>
                <a:t>block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91045" y="1339720"/>
            <a:ext cx="6247444" cy="4001994"/>
            <a:chOff x="2591045" y="1339720"/>
            <a:chExt cx="6247444" cy="4001994"/>
          </a:xfrm>
        </p:grpSpPr>
        <p:sp>
          <p:nvSpPr>
            <p:cNvPr id="11" name="Oval 10"/>
            <p:cNvSpPr/>
            <p:nvPr/>
          </p:nvSpPr>
          <p:spPr>
            <a:xfrm>
              <a:off x="2591045" y="1339720"/>
              <a:ext cx="495055" cy="495055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56700" y="3402722"/>
              <a:ext cx="2681789" cy="1938992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</p:spPr>
          <p:txBody>
            <a:bodyPr wrap="square">
              <a:spAutoFit/>
            </a:bodyPr>
            <a:lstStyle/>
            <a:p>
              <a:pPr marL="342900" indent="-342900" algn="just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2400" dirty="0" smtClean="0"/>
                <a:t>a </a:t>
              </a:r>
              <a:r>
                <a:rPr lang="en-US" sz="2400" dirty="0"/>
                <a:t>tag field, </a:t>
              </a:r>
              <a:r>
                <a:rPr lang="en-US" sz="2400" dirty="0" smtClean="0"/>
                <a:t>compared </a:t>
              </a:r>
              <a:r>
                <a:rPr lang="en-US" sz="2400" dirty="0"/>
                <a:t>with the value of the tag field of </a:t>
              </a:r>
              <a:r>
                <a:rPr lang="en-US" sz="2400" dirty="0" smtClean="0"/>
                <a:t>the cache</a:t>
              </a:r>
              <a:endParaRPr lang="he-IL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0893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Cache Size</a:t>
            </a:r>
            <a:endParaRPr lang="he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1549" y="1007719"/>
                <a:ext cx="7830871" cy="5306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/>
                  <a:t>The </a:t>
                </a:r>
                <a:r>
                  <a:rPr lang="en-US" sz="2400" dirty="0"/>
                  <a:t>cache includes both the storage for the data and </a:t>
                </a:r>
                <a:r>
                  <a:rPr lang="en-US" sz="2400" dirty="0" smtClean="0"/>
                  <a:t>the tags</a:t>
                </a:r>
                <a:r>
                  <a:rPr lang="en-US" sz="2400" dirty="0"/>
                  <a:t>. </a:t>
                </a:r>
                <a:endParaRPr lang="en-US" sz="2400" dirty="0" smtClean="0"/>
              </a:p>
              <a:p>
                <a:pPr algn="just">
                  <a:spcAft>
                    <a:spcPts val="1200"/>
                  </a:spcAft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size of the block </a:t>
                </a:r>
                <a:r>
                  <a:rPr lang="en-US" sz="2400" dirty="0" smtClean="0"/>
                  <a:t>is normally several words.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400" dirty="0" smtClean="0"/>
                  <a:t>For 32-bit </a:t>
                </a:r>
                <a:r>
                  <a:rPr lang="en-US" sz="2400" dirty="0"/>
                  <a:t>byte address, a direct-mapped cache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/>
                  <a:t>blocks size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 smtClean="0"/>
                  <a:t> words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bytes) in a block, will </a:t>
                </a:r>
                <a:r>
                  <a:rPr lang="en-US" sz="2400" dirty="0"/>
                  <a:t>require a tag field </a:t>
                </a:r>
                <a:r>
                  <a:rPr lang="en-US" sz="2400" dirty="0" smtClean="0"/>
                  <a:t>which </a:t>
                </a:r>
                <a:r>
                  <a:rPr lang="en-US" sz="2400" dirty="0"/>
                  <a:t>size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32</m:t>
                    </m:r>
                    <m:r>
                      <a:rPr lang="en-US" sz="2400" i="1" dirty="0" smtClean="0">
                        <a:latin typeface="Cambria Math"/>
                      </a:rPr>
                      <m:t>−(</m:t>
                    </m:r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</a:rPr>
                      <m:t>+</m:t>
                    </m:r>
                    <m:r>
                      <a:rPr lang="en-US" sz="2400" i="1" dirty="0" smtClean="0">
                        <a:latin typeface="Cambria Math"/>
                      </a:rPr>
                      <m:t>𝑚</m:t>
                    </m:r>
                    <m:r>
                      <a:rPr lang="en-US" sz="2400" i="1" dirty="0" smtClean="0">
                        <a:latin typeface="Cambria Math"/>
                      </a:rPr>
                      <m:t>+</m:t>
                    </m:r>
                    <m:r>
                      <a:rPr lang="en-US" sz="2400" i="1" dirty="0" smtClean="0">
                        <a:latin typeface="Cambria Math"/>
                      </a:rPr>
                      <m:t>2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bits.</a:t>
                </a:r>
                <a:endParaRPr lang="en-US" sz="24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400" dirty="0" smtClean="0"/>
                  <a:t>The </a:t>
                </a:r>
                <a:r>
                  <a:rPr lang="en-US" sz="2400" dirty="0"/>
                  <a:t>total number of bits in </a:t>
                </a:r>
                <a:r>
                  <a:rPr lang="en-US" sz="2400" dirty="0" smtClean="0"/>
                  <a:t>a direct-mapped </a:t>
                </a:r>
                <a:r>
                  <a:rPr lang="en-US" sz="2400" dirty="0"/>
                  <a:t>cache is </a:t>
                </a:r>
                <a:r>
                  <a:rPr lang="en-US" sz="2400" dirty="0" smtClean="0"/>
                  <a:t>therefore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x (block </a:t>
                </a:r>
                <a:r>
                  <a:rPr lang="en-US" sz="2400" dirty="0"/>
                  <a:t>size + tag size + valid field size</a:t>
                </a:r>
                <a:r>
                  <a:rPr lang="en-US" sz="2400" dirty="0" smtClean="0"/>
                  <a:t>).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400" dirty="0" smtClean="0"/>
                  <a:t>Since </a:t>
                </a:r>
                <a:r>
                  <a:rPr lang="en-US" sz="2400" dirty="0"/>
                  <a:t>the </a:t>
                </a:r>
                <a:r>
                  <a:rPr lang="en-US" sz="2400" dirty="0" smtClean="0"/>
                  <a:t>block size </a:t>
                </a:r>
                <a:r>
                  <a:rPr lang="en-US" sz="2400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 smtClean="0"/>
                  <a:t>32-bit words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bits), </a:t>
                </a:r>
                <a:r>
                  <a:rPr lang="en-US" sz="2400" dirty="0"/>
                  <a:t>and the address size is 32 bits, the number of bits </a:t>
                </a:r>
                <a:r>
                  <a:rPr lang="en-US" sz="2400" dirty="0" smtClean="0"/>
                  <a:t>in </a:t>
                </a:r>
                <a:r>
                  <a:rPr lang="pt-BR" sz="2400" dirty="0" smtClean="0"/>
                  <a:t>a </a:t>
                </a:r>
                <a:r>
                  <a:rPr lang="en-US" sz="2400" dirty="0"/>
                  <a:t>direct-mapped </a:t>
                </a:r>
                <a:r>
                  <a:rPr lang="pt-BR" sz="2400" dirty="0" smtClean="0"/>
                  <a:t>cache is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pt-BR" sz="2400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pt-BR" sz="240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32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0" smtClean="0">
                        <a:latin typeface="Cambria Math"/>
                      </a:rPr>
                      <m:t>= </m:t>
                    </m:r>
                  </m:oMath>
                </a14:m>
                <a:endParaRPr lang="pt-BR" sz="2400" dirty="0" smtClean="0"/>
              </a:p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31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pt-BR" sz="2400" dirty="0"/>
              </a:p>
              <a:p>
                <a:pPr algn="just"/>
                <a:r>
                  <a:rPr lang="en-US" sz="2400" dirty="0" smtClean="0"/>
                  <a:t>The convention </a:t>
                </a:r>
                <a:r>
                  <a:rPr lang="en-US" sz="2400" dirty="0"/>
                  <a:t>is to </a:t>
                </a:r>
                <a:r>
                  <a:rPr lang="en-US" sz="2400" dirty="0" smtClean="0"/>
                  <a:t>count </a:t>
                </a:r>
                <a:r>
                  <a:rPr lang="en-US" sz="2400" dirty="0"/>
                  <a:t>only the size of the data.</a:t>
                </a:r>
                <a:endParaRPr lang="he-IL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49" y="1007719"/>
                <a:ext cx="7830871" cy="5306261"/>
              </a:xfrm>
              <a:prstGeom prst="rect">
                <a:avLst/>
              </a:prstGeom>
              <a:blipFill rotWithShape="1">
                <a:blip r:embed="rId2"/>
                <a:stretch>
                  <a:fillRect l="-1246" t="-918" r="-1168" b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545" y="707793"/>
            <a:ext cx="8145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/>
              <a:t>Example</a:t>
            </a:r>
            <a:r>
              <a:rPr lang="en-US" sz="2400" dirty="0" smtClean="0"/>
              <a:t>: How </a:t>
            </a:r>
            <a:r>
              <a:rPr lang="en-US" sz="2400" dirty="0"/>
              <a:t>many total bits are required for a direct-mapped cache with 16 KB </a:t>
            </a:r>
            <a:r>
              <a:rPr lang="en-US" sz="2400" dirty="0" smtClean="0"/>
              <a:t>of data </a:t>
            </a:r>
            <a:r>
              <a:rPr lang="en-US" sz="2400" dirty="0"/>
              <a:t>and 4-word blocks, assuming a 32-bit address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76547" y="4578223"/>
            <a:ext cx="8145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For a 16 </a:t>
            </a:r>
            <a:r>
              <a:rPr lang="en-US" sz="2400" dirty="0"/>
              <a:t>KB </a:t>
            </a:r>
            <a:r>
              <a:rPr lang="en-US" sz="2400" dirty="0" smtClean="0"/>
              <a:t>cache it </a:t>
            </a:r>
            <a:r>
              <a:rPr lang="en-US" sz="2400" dirty="0"/>
              <a:t>is about 1.15 times as many as needed just for </a:t>
            </a:r>
            <a:r>
              <a:rPr lang="en-US" sz="2400" dirty="0" smtClean="0"/>
              <a:t>data storage.</a:t>
            </a:r>
            <a:endParaRPr lang="he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6544" y="1992031"/>
                <a:ext cx="8145905" cy="862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/>
                  <a:t>16 </a:t>
                </a:r>
                <a:r>
                  <a:rPr lang="en-US" sz="2400" dirty="0"/>
                  <a:t>KB is 4K words, which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sz="2400" dirty="0" smtClean="0"/>
                  <a:t> words</a:t>
                </a:r>
                <a:r>
                  <a:rPr lang="en-US" sz="2400" dirty="0"/>
                  <a:t>, and, with a block size </a:t>
                </a:r>
                <a:r>
                  <a:rPr lang="en-US" sz="2400" dirty="0" smtClean="0"/>
                  <a:t>of 4 </a:t>
                </a:r>
                <a:r>
                  <a:rPr lang="en-US" sz="2400" dirty="0"/>
                  <a:t>words 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),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blocks.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4" y="1992031"/>
                <a:ext cx="8145905" cy="862608"/>
              </a:xfrm>
              <a:prstGeom prst="rect">
                <a:avLst/>
              </a:prstGeom>
              <a:blipFill rotWithShape="1">
                <a:blip r:embed="rId2"/>
                <a:stretch>
                  <a:fillRect l="-1123" t="-5674" r="-1198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76545" y="2913038"/>
            <a:ext cx="8145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Each block has 4 </a:t>
            </a:r>
            <a:r>
              <a:rPr lang="en-US" sz="2400" dirty="0" smtClean="0"/>
              <a:t>x </a:t>
            </a:r>
            <a:r>
              <a:rPr lang="en-US" sz="2400" dirty="0"/>
              <a:t>32 </a:t>
            </a:r>
            <a:r>
              <a:rPr lang="en-US" sz="2400" dirty="0" smtClean="0"/>
              <a:t>= </a:t>
            </a:r>
            <a:r>
              <a:rPr lang="en-US" sz="2400" dirty="0"/>
              <a:t>128 bits of </a:t>
            </a:r>
            <a:r>
              <a:rPr lang="en-US" sz="2400" dirty="0" smtClean="0"/>
              <a:t>data, </a:t>
            </a:r>
            <a:r>
              <a:rPr lang="en-US" sz="2400" dirty="0"/>
              <a:t>plus a </a:t>
            </a:r>
            <a:r>
              <a:rPr lang="en-US" sz="2400" dirty="0" smtClean="0"/>
              <a:t>tag of 32 </a:t>
            </a:r>
            <a:r>
              <a:rPr lang="pt-BR" sz="2400" dirty="0"/>
              <a:t>-</a:t>
            </a:r>
            <a:r>
              <a:rPr lang="en-US" sz="2400" dirty="0" smtClean="0"/>
              <a:t> </a:t>
            </a:r>
            <a:r>
              <a:rPr lang="en-US" sz="2400" dirty="0"/>
              <a:t>10 </a:t>
            </a:r>
            <a:r>
              <a:rPr lang="pt-BR" sz="2400" dirty="0"/>
              <a:t>-</a:t>
            </a:r>
            <a:r>
              <a:rPr lang="en-US" sz="2400" dirty="0" smtClean="0"/>
              <a:t> </a:t>
            </a:r>
            <a:r>
              <a:rPr lang="en-US" sz="2400" dirty="0"/>
              <a:t>2 </a:t>
            </a:r>
            <a:r>
              <a:rPr lang="pt-BR" sz="2400" dirty="0"/>
              <a:t>-</a:t>
            </a:r>
            <a:r>
              <a:rPr lang="en-US" sz="2400" dirty="0" smtClean="0"/>
              <a:t> </a:t>
            </a:r>
            <a:r>
              <a:rPr lang="en-US" sz="2400" dirty="0"/>
              <a:t>2 bits, plus a valid bit. </a:t>
            </a:r>
            <a:r>
              <a:rPr lang="en-US" sz="2400" dirty="0" smtClean="0"/>
              <a:t>The </a:t>
            </a:r>
            <a:r>
              <a:rPr lang="en-US" sz="2400" dirty="0"/>
              <a:t>total cache size </a:t>
            </a:r>
            <a:r>
              <a:rPr lang="en-US" sz="2400" dirty="0" smtClean="0"/>
              <a:t>is therefore</a:t>
            </a:r>
            <a:endParaRPr lang="he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6547" y="3936538"/>
                <a:ext cx="81459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baseline="30000" dirty="0" smtClean="0"/>
                  <a:t> </a:t>
                </a:r>
                <a:r>
                  <a:rPr lang="pt-BR" sz="2400" i="1" dirty="0"/>
                  <a:t> </a:t>
                </a:r>
                <a:r>
                  <a:rPr lang="pt-BR" sz="2400" dirty="0"/>
                  <a:t>x</a:t>
                </a:r>
                <a:r>
                  <a:rPr lang="pt-BR" sz="2400" i="1" dirty="0"/>
                  <a:t> </a:t>
                </a:r>
                <a:r>
                  <a:rPr lang="en-US" sz="2400" dirty="0" smtClean="0"/>
                  <a:t>(128 + (32 </a:t>
                </a:r>
                <a:r>
                  <a:rPr lang="pt-BR" sz="2400" dirty="0"/>
                  <a:t>-</a:t>
                </a:r>
                <a:r>
                  <a:rPr lang="en-US" sz="2400" dirty="0" smtClean="0"/>
                  <a:t> 10 </a:t>
                </a:r>
                <a:r>
                  <a:rPr lang="pt-BR" sz="2400" dirty="0"/>
                  <a:t>-</a:t>
                </a:r>
                <a:r>
                  <a:rPr lang="en-US" sz="2400" dirty="0" smtClean="0"/>
                  <a:t> 2 </a:t>
                </a:r>
                <a:r>
                  <a:rPr lang="pt-BR" sz="2400" dirty="0"/>
                  <a:t>-</a:t>
                </a:r>
                <a:r>
                  <a:rPr lang="en-US" sz="2400" dirty="0" smtClean="0"/>
                  <a:t> 2) + 1 ) = 147 Kbits = </a:t>
                </a:r>
                <a:r>
                  <a:rPr lang="en-US" sz="2400" dirty="0"/>
                  <a:t>18.4 KB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7" y="3936538"/>
                <a:ext cx="814590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5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8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1175" y="535207"/>
                <a:ext cx="8145905" cy="172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400" b="1" dirty="0" smtClean="0">
                    <a:latin typeface="Calibri" panose="020F0502020204030204" pitchFamily="34" charset="0"/>
                  </a:rPr>
                  <a:t>Example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: Find the cache block location that byte 1200 in Mem maps to, in a 64-blocks </a:t>
                </a:r>
                <a:r>
                  <a:rPr lang="en-US" sz="2400" dirty="0">
                    <a:latin typeface="Calibri" panose="020F0502020204030204" pitchFamily="34" charset="0"/>
                  </a:rPr>
                  <a:t>cache with 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16-byte block size.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dirty="0" smtClean="0">
                          <a:latin typeface="Calibri" panose="020F0502020204030204" pitchFamily="34" charset="0"/>
                        </a:rPr>
                        <m:t>Cache</m:t>
                      </m:r>
                      <m:r>
                        <m:rPr>
                          <m:nor/>
                        </m:rPr>
                        <a:rPr lang="en-US" sz="2400" i="0" dirty="0" smtClean="0">
                          <a:latin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latin typeface="Calibri" panose="020F0502020204030204" pitchFamily="34" charset="0"/>
                        </a:rPr>
                        <m:t>block</m:t>
                      </m:r>
                      <m:r>
                        <m:rPr>
                          <m:nor/>
                        </m:rPr>
                        <a:rPr lang="en-US" sz="2400" i="0" dirty="0" smtClean="0">
                          <a:latin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 dirty="0" smtClean="0">
                          <a:latin typeface="Calibri" panose="020F0502020204030204" pitchFamily="34" charset="0"/>
                        </a:rPr>
                        <m:t>locations</m:t>
                      </m:r>
                      <m:r>
                        <m:rPr>
                          <m:nor/>
                        </m:rPr>
                        <a:rPr lang="en-US" sz="2400" i="0" dirty="0" smtClean="0">
                          <a:latin typeface="Calibri" panose="020F0502020204030204" pitchFamily="34" charset="0"/>
                        </a:rPr>
                        <m:t> =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i="0" dirty="0">
                              <a:latin typeface="Calibri" panose="020F0502020204030204" pitchFamily="34" charset="0"/>
                            </a:rPr>
                            <m:t>Mem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Calibri" panose="020F0502020204030204" pitchFamily="34" charset="0"/>
                            </a:rPr>
                            <m:t>block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Calibri" panose="020F0502020204030204" pitchFamily="34" charset="0"/>
                            </a:rPr>
                            <m:t>address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i="0" dirty="0" smtClean="0">
                          <a:latin typeface="Calibri" panose="020F0502020204030204" pitchFamily="34" charset="0"/>
                          <a:ea typeface="Cambria Math"/>
                        </a:rPr>
                        <m:t>%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Calibri" panose="020F0502020204030204" pitchFamily="34" charset="0"/>
                              <a:ea typeface="Cambria Math"/>
                            </a:rPr>
                            <m:t>#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Calibri" panose="020F0502020204030204" pitchFamily="34" charset="0"/>
                            </a:rPr>
                            <m:t>blocks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Calibri" panose="020F0502020204030204" pitchFamily="34" charset="0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 dirty="0">
                              <a:latin typeface="Calibri" panose="020F0502020204030204" pitchFamily="34" charset="0"/>
                            </a:rPr>
                            <m:t>cache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75" y="535207"/>
                <a:ext cx="8145905" cy="1723549"/>
              </a:xfrm>
              <a:prstGeom prst="rect">
                <a:avLst/>
              </a:prstGeom>
              <a:blipFill rotWithShape="1">
                <a:blip r:embed="rId2"/>
                <a:stretch>
                  <a:fillRect l="-1198" t="-2827" r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6545" y="5568333"/>
                <a:ext cx="814590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It maps </a:t>
                </a:r>
                <a:r>
                  <a:rPr lang="en-US" sz="2400" dirty="0"/>
                  <a:t>to cache block number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75</m:t>
                        </m:r>
                        <m:r>
                          <a:rPr lang="en-US" sz="2400" i="1" dirty="0">
                            <a:latin typeface="Cambria Math"/>
                          </a:rPr>
                          <m:t> % </m:t>
                        </m:r>
                        <m:r>
                          <a:rPr lang="en-US" sz="2400" i="1" dirty="0">
                            <a:latin typeface="Cambria Math"/>
                          </a:rPr>
                          <m:t>64</m:t>
                        </m:r>
                      </m:e>
                    </m:d>
                    <m:r>
                      <a:rPr lang="en-US" sz="2400" i="1" dirty="0">
                        <a:latin typeface="Cambria Math"/>
                      </a:rPr>
                      <m:t> = </m:t>
                    </m:r>
                    <m:r>
                      <a:rPr lang="en-US" sz="2400" i="1" dirty="0" smtClean="0">
                        <a:latin typeface="Cambria Math"/>
                      </a:rPr>
                      <m:t>11</m:t>
                    </m:r>
                  </m:oMath>
                </a14:m>
                <a:r>
                  <a:rPr lang="en-US" sz="2400" dirty="0" smtClean="0"/>
                  <a:t>, containing all bytes addresses </a:t>
                </a:r>
                <a:r>
                  <a:rPr lang="en-US" sz="2400" dirty="0"/>
                  <a:t>between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1200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1215</m:t>
                    </m:r>
                  </m:oMath>
                </a14:m>
                <a:r>
                  <a:rPr lang="en-US" sz="2400" dirty="0"/>
                  <a:t>.</a:t>
                </a:r>
                <a:endParaRPr lang="he-IL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45" y="5568333"/>
                <a:ext cx="8145905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123" t="-5839" r="-674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1175" y="3259858"/>
                <a:ext cx="8145905" cy="2229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400" dirty="0" smtClean="0"/>
                  <a:t>Block address contains all the bytes in range</a:t>
                </a:r>
              </a:p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dirty="0" smtClean="0"/>
                        <m:t>F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rom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: 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40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 dirty="0"/>
                                <m:t>Mem</m:t>
                              </m:r>
                              <m:r>
                                <m:rPr>
                                  <m:nor/>
                                </m:rPr>
                                <a:rPr lang="en-US" sz="2400" i="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byte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address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bytes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per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block</m:t>
                              </m:r>
                            </m:den>
                          </m:f>
                        </m:e>
                      </m:d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ea typeface="Cambria Math"/>
                        </a:rPr>
                        <m:t>bytes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ea typeface="Cambria Math"/>
                        </a:rPr>
                        <m:t>per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ea typeface="Cambria Math"/>
                        </a:rPr>
                        <m:t>block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ea typeface="Cambria Math"/>
                        </a:rPr>
                        <m:t>75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16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1200</m:t>
                      </m:r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dirty="0" smtClean="0">
                          <a:latin typeface="Cambria Math"/>
                        </a:rPr>
                        <m:t>To</m:t>
                      </m:r>
                      <m:r>
                        <a:rPr lang="en-US" sz="2400" i="0" dirty="0" smtClean="0">
                          <a:latin typeface="Cambria Math"/>
                        </a:rPr>
                        <m:t>: 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4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Mem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byte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address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bytes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per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block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400" dirty="0">
                          <a:ea typeface="Cambria Math"/>
                        </a:rPr>
                        <m:t>bytes</m:t>
                      </m:r>
                      <m:r>
                        <m:rPr>
                          <m:nor/>
                        </m:rPr>
                        <a:rPr lang="en-US" sz="2400" dirty="0"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ea typeface="Cambria Math"/>
                        </a:rPr>
                        <m:t>per</m:t>
                      </m:r>
                      <m:r>
                        <m:rPr>
                          <m:nor/>
                        </m:rPr>
                        <a:rPr lang="en-US" sz="2400" dirty="0"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ea typeface="Cambria Math"/>
                        </a:rPr>
                        <m:t>block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ea typeface="Cambria Math"/>
                        </a:rPr>
                        <m:t>1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dirty="0">
                          <a:ea typeface="Cambria Math"/>
                        </a:rPr>
                        <m:t>7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ea typeface="Cambria Math"/>
                        </a:rPr>
                        <m:t>6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16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1215</m:t>
                      </m:r>
                    </m:oMath>
                  </m:oMathPara>
                </a14:m>
                <a:endParaRPr lang="en-US" sz="2400" dirty="0">
                  <a:ea typeface="Cambria Math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75" y="3259858"/>
                <a:ext cx="8145905" cy="2229713"/>
              </a:xfrm>
              <a:prstGeom prst="rect">
                <a:avLst/>
              </a:prstGeom>
              <a:blipFill rotWithShape="1">
                <a:blip r:embed="rId4"/>
                <a:stretch>
                  <a:fillRect l="-1198" t="-2459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1175" y="2237730"/>
                <a:ext cx="8145905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dirty="0" smtClean="0"/>
                        <m:t>Mem</m:t>
                      </m:r>
                      <m:r>
                        <m:rPr>
                          <m:nor/>
                        </m:rPr>
                        <a:rPr lang="en-US" sz="240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i="0" dirty="0" smtClean="0"/>
                        <m:t>block</m:t>
                      </m:r>
                      <m:r>
                        <m:rPr>
                          <m:nor/>
                        </m:rPr>
                        <a:rPr lang="en-US" sz="240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i="0" dirty="0" smtClean="0"/>
                        <m:t>address</m:t>
                      </m:r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⌊"/>
                          <m:endChr m:val="⌋"/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40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i="0" dirty="0"/>
                                <m:t>Mem</m:t>
                              </m:r>
                              <m:r>
                                <m:rPr>
                                  <m:nor/>
                                </m:rPr>
                                <a:rPr lang="en-US" sz="2400" i="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byte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address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bytes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per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0" i="0" dirty="0" smtClean="0"/>
                                <m:t>block</m:t>
                              </m:r>
                            </m:den>
                          </m:f>
                        </m:e>
                      </m:d>
                      <m:r>
                        <a:rPr lang="en-US" sz="2400" b="0" i="1" dirty="0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 smtClean="0"/>
              </a:p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⌊"/>
                          <m:endChr m:val="⌋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1200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75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75" y="2237730"/>
                <a:ext cx="8145905" cy="11387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16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Block Size Implications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740"/>
            <a:ext cx="8229600" cy="5037424"/>
          </a:xfrm>
        </p:spPr>
        <p:txBody>
          <a:bodyPr>
            <a:normAutofit/>
          </a:bodyPr>
          <a:lstStyle/>
          <a:p>
            <a:pPr algn="just"/>
            <a:r>
              <a:rPr lang="en-US" sz="3000" dirty="0"/>
              <a:t>Larger blocks exploit spatial locality to lower miss </a:t>
            </a:r>
            <a:r>
              <a:rPr lang="en-US" sz="3000" dirty="0" smtClean="0"/>
              <a:t>rates.</a:t>
            </a:r>
          </a:p>
          <a:p>
            <a:pPr algn="just"/>
            <a:r>
              <a:rPr lang="en-US" sz="3000" dirty="0" smtClean="0"/>
              <a:t>Block increase will eventually increase miss rate</a:t>
            </a:r>
          </a:p>
          <a:p>
            <a:pPr algn="just"/>
            <a:r>
              <a:rPr lang="en-US" sz="2800" dirty="0"/>
              <a:t>Spatial locality among the words in a block decreases with a very large block</a:t>
            </a:r>
            <a:r>
              <a:rPr lang="en-US" sz="2800" dirty="0" smtClean="0"/>
              <a:t>.</a:t>
            </a:r>
            <a:endParaRPr lang="en-US" sz="3000" dirty="0"/>
          </a:p>
          <a:p>
            <a:pPr lvl="1" algn="just"/>
            <a:r>
              <a:rPr lang="en-US" sz="2400" dirty="0" smtClean="0"/>
              <a:t>The </a:t>
            </a:r>
            <a:r>
              <a:rPr lang="en-US" sz="2400" dirty="0"/>
              <a:t>number of blocks </a:t>
            </a:r>
            <a:r>
              <a:rPr lang="en-US" sz="2400" dirty="0" smtClean="0"/>
              <a:t>held </a:t>
            </a:r>
            <a:r>
              <a:rPr lang="en-US" sz="2400" dirty="0"/>
              <a:t>in the cache will become </a:t>
            </a:r>
            <a:r>
              <a:rPr lang="en-US" sz="2400" dirty="0" smtClean="0"/>
              <a:t>small.</a:t>
            </a:r>
          </a:p>
          <a:p>
            <a:pPr lvl="1" algn="just"/>
            <a:r>
              <a:rPr lang="en-US" sz="2400" dirty="0" smtClean="0"/>
              <a:t>There will </a:t>
            </a:r>
            <a:r>
              <a:rPr lang="en-US" sz="2400" dirty="0"/>
              <a:t>be a </a:t>
            </a:r>
            <a:r>
              <a:rPr lang="en-US" sz="2400" dirty="0" smtClean="0"/>
              <a:t>big competition </a:t>
            </a:r>
            <a:r>
              <a:rPr lang="en-US" sz="2400" dirty="0"/>
              <a:t>for those </a:t>
            </a:r>
            <a:r>
              <a:rPr lang="en-US" sz="2400" dirty="0" smtClean="0"/>
              <a:t>blocks.</a:t>
            </a:r>
          </a:p>
          <a:p>
            <a:pPr lvl="1" algn="just"/>
            <a:r>
              <a:rPr lang="en-US" sz="2400" dirty="0" smtClean="0"/>
              <a:t>A block </a:t>
            </a:r>
            <a:r>
              <a:rPr lang="en-US" sz="2400" dirty="0"/>
              <a:t>will </a:t>
            </a:r>
            <a:r>
              <a:rPr lang="en-US" sz="2400" dirty="0" smtClean="0"/>
              <a:t>be thrown out </a:t>
            </a:r>
            <a:r>
              <a:rPr lang="en-US" sz="2400" dirty="0"/>
              <a:t>of the cache before </a:t>
            </a:r>
            <a:r>
              <a:rPr lang="en-US" sz="2400" dirty="0" smtClean="0"/>
              <a:t>most </a:t>
            </a:r>
            <a:r>
              <a:rPr lang="en-US" sz="2400" dirty="0"/>
              <a:t>of its words are </a:t>
            </a:r>
            <a:r>
              <a:rPr lang="en-US" sz="2400" dirty="0" smtClean="0"/>
              <a:t>accessed.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Amdahl’s Law</a:t>
            </a:r>
            <a:endParaRPr lang="he-IL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6554" y="3143288"/>
            <a:ext cx="79208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</a:rPr>
              <a:t>Amdahl’s </a:t>
            </a:r>
            <a:r>
              <a:rPr lang="en-US" sz="2800" b="1" dirty="0" smtClean="0">
                <a:solidFill>
                  <a:srgbClr val="0000FF"/>
                </a:solidFill>
              </a:rPr>
              <a:t>Law</a:t>
            </a:r>
            <a:r>
              <a:rPr lang="en-US" sz="2800" dirty="0" smtClean="0"/>
              <a:t>: The performance improvement gained </a:t>
            </a:r>
            <a:r>
              <a:rPr lang="en-US" sz="2800" dirty="0"/>
              <a:t>from using </a:t>
            </a:r>
            <a:r>
              <a:rPr lang="en-US" sz="2800" dirty="0" smtClean="0"/>
              <a:t>a </a:t>
            </a:r>
            <a:r>
              <a:rPr lang="en-US" sz="2800" dirty="0"/>
              <a:t>faster mode of execution </a:t>
            </a:r>
            <a:r>
              <a:rPr lang="en-US" sz="2800" dirty="0" smtClean="0"/>
              <a:t>is limited </a:t>
            </a:r>
            <a:r>
              <a:rPr lang="en-US" sz="2800" dirty="0"/>
              <a:t>by the fraction of the time the faster mode can be </a:t>
            </a:r>
            <a:r>
              <a:rPr lang="en-US" sz="2800" dirty="0" smtClean="0"/>
              <a:t>used.</a:t>
            </a:r>
            <a:endParaRPr lang="he-IL" sz="2800" dirty="0"/>
          </a:p>
        </p:txBody>
      </p:sp>
      <p:sp>
        <p:nvSpPr>
          <p:cNvPr id="7" name="Rectangle 6"/>
          <p:cNvSpPr/>
          <p:nvPr/>
        </p:nvSpPr>
        <p:spPr>
          <a:xfrm>
            <a:off x="566555" y="1413935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</a:rPr>
              <a:t>Speedup</a:t>
            </a:r>
            <a:r>
              <a:rPr lang="en-US" sz="2800" dirty="0" smtClean="0"/>
              <a:t>:  How </a:t>
            </a:r>
            <a:r>
              <a:rPr lang="en-US" sz="2800" dirty="0"/>
              <a:t>much faster a task will run </a:t>
            </a:r>
            <a:r>
              <a:rPr lang="en-US" sz="2800" dirty="0" smtClean="0"/>
              <a:t>on </a:t>
            </a:r>
            <a:r>
              <a:rPr lang="en-US" sz="2800" dirty="0"/>
              <a:t>the computer with </a:t>
            </a:r>
            <a:r>
              <a:rPr lang="en-US" sz="2800" dirty="0" smtClean="0"/>
              <a:t>an enhancement, compared to </a:t>
            </a:r>
            <a:r>
              <a:rPr lang="en-US" sz="2800" dirty="0"/>
              <a:t>the original computer.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76601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4" y="1231099"/>
            <a:ext cx="8194866" cy="46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36785" y="728700"/>
            <a:ext cx="3999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Miss rate versus block size</a:t>
            </a:r>
            <a:endParaRPr lang="he-IL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59" y="628812"/>
            <a:ext cx="778586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A more </a:t>
            </a:r>
            <a:r>
              <a:rPr lang="en-US" sz="2800" dirty="0" smtClean="0"/>
              <a:t>serious issue in block </a:t>
            </a:r>
            <a:r>
              <a:rPr lang="en-US" sz="2800" dirty="0"/>
              <a:t>size </a:t>
            </a:r>
            <a:r>
              <a:rPr lang="en-US" sz="2800" dirty="0" smtClean="0"/>
              <a:t>increase is the increase of miss cost.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Determined </a:t>
            </a:r>
            <a:r>
              <a:rPr lang="en-US" sz="2400" dirty="0"/>
              <a:t>by the time required </a:t>
            </a:r>
            <a:r>
              <a:rPr lang="en-US" sz="2400" dirty="0" smtClean="0"/>
              <a:t>to fetch </a:t>
            </a:r>
            <a:r>
              <a:rPr lang="en-US" sz="2400" dirty="0"/>
              <a:t>the block </a:t>
            </a:r>
            <a:r>
              <a:rPr lang="en-US" sz="2400" dirty="0" smtClean="0"/>
              <a:t>and </a:t>
            </a:r>
            <a:r>
              <a:rPr lang="en-US" sz="2400" dirty="0"/>
              <a:t>load it into </a:t>
            </a:r>
            <a:r>
              <a:rPr lang="en-US" sz="2400" dirty="0" smtClean="0"/>
              <a:t>the cache</a:t>
            </a:r>
            <a:r>
              <a:rPr lang="en-US" sz="2400" dirty="0"/>
              <a:t>. </a:t>
            </a:r>
            <a:endParaRPr lang="en-US" dirty="0"/>
          </a:p>
          <a:p>
            <a:pPr algn="just"/>
            <a:r>
              <a:rPr lang="en-US" sz="2800" dirty="0" smtClean="0"/>
              <a:t>Fetch time has </a:t>
            </a:r>
            <a:r>
              <a:rPr lang="en-US" sz="2800" dirty="0"/>
              <a:t>two </a:t>
            </a:r>
            <a:r>
              <a:rPr lang="en-US" sz="2800" dirty="0" smtClean="0"/>
              <a:t>parts: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latency to the first </a:t>
            </a:r>
            <a:r>
              <a:rPr lang="en-US" sz="2400" dirty="0" smtClean="0"/>
              <a:t>word, and</a:t>
            </a:r>
          </a:p>
          <a:p>
            <a:pPr marL="342900" indent="-3429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transfer time for the rest of the </a:t>
            </a:r>
            <a:r>
              <a:rPr lang="en-US" sz="2400" dirty="0" smtClean="0"/>
              <a:t>block.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Transfer time (miss penalty) increases </a:t>
            </a:r>
            <a:r>
              <a:rPr lang="en-US" sz="2800" dirty="0"/>
              <a:t>as the </a:t>
            </a:r>
            <a:r>
              <a:rPr lang="en-US" sz="2800" dirty="0" smtClean="0"/>
              <a:t>block size </a:t>
            </a:r>
            <a:r>
              <a:rPr lang="en-US" sz="2800" dirty="0"/>
              <a:t>grows.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increase in the miss penalty </a:t>
            </a:r>
            <a:r>
              <a:rPr lang="en-US" sz="2800" dirty="0" smtClean="0"/>
              <a:t>overwhelms the </a:t>
            </a:r>
            <a:r>
              <a:rPr lang="en-US" sz="2800" dirty="0"/>
              <a:t>decrease in the miss rate for large blocks, </a:t>
            </a:r>
            <a:r>
              <a:rPr lang="en-US" sz="2800" dirty="0" smtClean="0"/>
              <a:t>thus</a:t>
            </a:r>
            <a:r>
              <a:rPr lang="en-US" sz="2800" dirty="0"/>
              <a:t> </a:t>
            </a:r>
            <a:r>
              <a:rPr lang="en-US" sz="2800" dirty="0" smtClean="0"/>
              <a:t>decreasing cache performance.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7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3685"/>
            <a:ext cx="8229600" cy="553247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Shortening transfer </a:t>
            </a:r>
            <a:r>
              <a:rPr lang="en-US" sz="2800" dirty="0"/>
              <a:t>time </a:t>
            </a:r>
            <a:r>
              <a:rPr lang="en-US" sz="2800" dirty="0" smtClean="0"/>
              <a:t>is possible by </a:t>
            </a:r>
            <a:r>
              <a:rPr lang="en-US" sz="2800" b="1" dirty="0" smtClean="0">
                <a:solidFill>
                  <a:srgbClr val="0000FF"/>
                </a:solidFill>
              </a:rPr>
              <a:t>early restart</a:t>
            </a:r>
            <a:r>
              <a:rPr lang="en-US" sz="2800" dirty="0" smtClean="0"/>
              <a:t>,</a:t>
            </a:r>
            <a:r>
              <a:rPr lang="en-US" sz="2800" b="1" dirty="0" smtClean="0"/>
              <a:t> </a:t>
            </a:r>
            <a:r>
              <a:rPr lang="en-US" sz="2800" dirty="0" smtClean="0"/>
              <a:t>resuming </a:t>
            </a:r>
            <a:r>
              <a:rPr lang="en-US" sz="2800" dirty="0"/>
              <a:t>execution </a:t>
            </a:r>
            <a:r>
              <a:rPr lang="en-US" sz="2800" dirty="0" smtClean="0"/>
              <a:t>once the word is returned.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Useful for instruction, that </a:t>
            </a:r>
            <a:r>
              <a:rPr lang="en-US" sz="2400" dirty="0"/>
              <a:t>are largely </a:t>
            </a:r>
            <a:r>
              <a:rPr lang="en-US" sz="2400" dirty="0" smtClean="0"/>
              <a:t>sequential.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Requires that the memory delivers </a:t>
            </a:r>
            <a:r>
              <a:rPr lang="en-US" sz="2400" dirty="0"/>
              <a:t>a word </a:t>
            </a:r>
            <a:r>
              <a:rPr lang="en-US" sz="2400" dirty="0" smtClean="0"/>
              <a:t>per cycle.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Less </a:t>
            </a:r>
            <a:r>
              <a:rPr lang="en-US" sz="2400" dirty="0"/>
              <a:t>effective for data </a:t>
            </a:r>
            <a:r>
              <a:rPr lang="en-US" sz="2400" dirty="0" smtClean="0"/>
              <a:t>caches. High probability that a word from different block will be requested soon.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If </a:t>
            </a:r>
            <a:r>
              <a:rPr lang="en-US" sz="2400" dirty="0"/>
              <a:t>the processor cannot access </a:t>
            </a:r>
            <a:r>
              <a:rPr lang="en-US" sz="2400" dirty="0" smtClean="0"/>
              <a:t>the data </a:t>
            </a:r>
            <a:r>
              <a:rPr lang="en-US" sz="2400" dirty="0"/>
              <a:t>cache because a transfer is ongoing, </a:t>
            </a:r>
            <a:r>
              <a:rPr lang="en-US" sz="2400" dirty="0" smtClean="0"/>
              <a:t>it </a:t>
            </a:r>
            <a:r>
              <a:rPr lang="en-US" sz="2400" dirty="0"/>
              <a:t>must stall</a:t>
            </a:r>
            <a:r>
              <a:rPr lang="en-US" sz="24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Requested word first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starting with the address </a:t>
            </a:r>
            <a:r>
              <a:rPr lang="en-US" sz="2400" dirty="0" smtClean="0"/>
              <a:t>of the </a:t>
            </a:r>
            <a:r>
              <a:rPr lang="en-US" sz="2400" dirty="0"/>
              <a:t>requested word and </a:t>
            </a:r>
            <a:r>
              <a:rPr lang="en-US" sz="2400" b="1" dirty="0" smtClean="0">
                <a:solidFill>
                  <a:srgbClr val="0000FF"/>
                </a:solidFill>
              </a:rPr>
              <a:t>wrapping around</a:t>
            </a:r>
            <a:r>
              <a:rPr lang="en-US" sz="2400" dirty="0" smtClean="0"/>
              <a:t>.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Slightly </a:t>
            </a:r>
            <a:r>
              <a:rPr lang="en-US" sz="2400" dirty="0"/>
              <a:t>faster than early </a:t>
            </a:r>
            <a:r>
              <a:rPr lang="en-US" sz="2400" dirty="0" smtClean="0"/>
              <a:t>restart.</a:t>
            </a:r>
            <a:endParaRPr lang="he-IL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5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Handling Cache Misses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19503" y="953725"/>
            <a:ext cx="791293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/>
              <a:t>Modifying the control of a processor to handle a hit is </a:t>
            </a:r>
            <a:r>
              <a:rPr lang="en-US" sz="2800" dirty="0" smtClean="0"/>
              <a:t>simple.</a:t>
            </a:r>
            <a:endParaRPr lang="en-US" sz="2800" dirty="0"/>
          </a:p>
          <a:p>
            <a:pPr algn="just">
              <a:spcAft>
                <a:spcPts val="600"/>
              </a:spcAft>
            </a:pPr>
            <a:r>
              <a:rPr lang="en-US" sz="2800" dirty="0"/>
              <a:t>Misses require </a:t>
            </a:r>
            <a:r>
              <a:rPr lang="en-US" sz="2800" dirty="0" smtClean="0"/>
              <a:t>extra </a:t>
            </a:r>
            <a:r>
              <a:rPr lang="en-US" sz="2800" dirty="0"/>
              <a:t>work done with the </a:t>
            </a:r>
            <a:r>
              <a:rPr lang="en-US" sz="2800" dirty="0" smtClean="0"/>
              <a:t>processor’s control unit </a:t>
            </a:r>
            <a:r>
              <a:rPr lang="en-US" sz="2800" dirty="0"/>
              <a:t>and a separate </a:t>
            </a:r>
            <a:r>
              <a:rPr lang="en-US" sz="2800" dirty="0" smtClean="0"/>
              <a:t>controller.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19503" y="2989110"/>
            <a:ext cx="79129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Cache miss creates a stall by freezing the contents of </a:t>
            </a:r>
            <a:r>
              <a:rPr lang="en-US" sz="2800" dirty="0" smtClean="0"/>
              <a:t>the pipeline and </a:t>
            </a:r>
            <a:r>
              <a:rPr lang="en-US" sz="2800" dirty="0"/>
              <a:t>programmer-visible registers, while waiting for memory.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6555" y="683695"/>
            <a:ext cx="79658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/>
              <a:t>Steps taken </a:t>
            </a:r>
            <a:r>
              <a:rPr lang="en-US" sz="2800" dirty="0"/>
              <a:t>on an </a:t>
            </a:r>
            <a:r>
              <a:rPr lang="en-US" sz="2800" b="1" dirty="0">
                <a:solidFill>
                  <a:srgbClr val="0000FF"/>
                </a:solidFill>
              </a:rPr>
              <a:t>instruction cache miss</a:t>
            </a:r>
            <a:r>
              <a:rPr lang="en-US" sz="2800" dirty="0"/>
              <a:t>: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Send </a:t>
            </a:r>
            <a:r>
              <a:rPr lang="en-US" sz="2400" dirty="0"/>
              <a:t>to the memory </a:t>
            </a:r>
            <a:r>
              <a:rPr lang="en-US" sz="2400" dirty="0" smtClean="0"/>
              <a:t>the </a:t>
            </a:r>
            <a:r>
              <a:rPr lang="en-US" sz="2400" dirty="0"/>
              <a:t>original PC </a:t>
            </a:r>
            <a:r>
              <a:rPr lang="en-US" sz="2400" dirty="0" smtClean="0"/>
              <a:t>value.</a:t>
            </a:r>
            <a:endParaRPr lang="en-US" sz="2400" dirty="0"/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Instruct </a:t>
            </a:r>
            <a:r>
              <a:rPr lang="en-US" sz="2400" dirty="0"/>
              <a:t>main memory to perform a read and wait for </a:t>
            </a:r>
            <a:r>
              <a:rPr lang="en-US" sz="2400" dirty="0" smtClean="0"/>
              <a:t>the memory to complete</a:t>
            </a:r>
            <a:r>
              <a:rPr lang="en-US" sz="2400" dirty="0"/>
              <a:t> </a:t>
            </a:r>
            <a:r>
              <a:rPr lang="en-US" sz="2400" dirty="0" smtClean="0"/>
              <a:t>its </a:t>
            </a:r>
            <a:r>
              <a:rPr lang="en-US" sz="2400" dirty="0"/>
              <a:t>access.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Write </a:t>
            </a:r>
            <a:r>
              <a:rPr lang="en-US" sz="2400" dirty="0"/>
              <a:t>the cache </a:t>
            </a:r>
            <a:r>
              <a:rPr lang="en-US" sz="2400" dirty="0" smtClean="0"/>
              <a:t>entry: memory’s data in </a:t>
            </a:r>
            <a:r>
              <a:rPr lang="en-US" sz="2400" dirty="0"/>
              <a:t>the </a:t>
            </a:r>
            <a:r>
              <a:rPr lang="en-US" sz="2400" dirty="0" smtClean="0"/>
              <a:t>entry’s data portion, upper bits of the address into </a:t>
            </a:r>
            <a:r>
              <a:rPr lang="en-US" sz="2400" dirty="0"/>
              <a:t>the </a:t>
            </a:r>
            <a:r>
              <a:rPr lang="en-US" sz="2400" dirty="0" smtClean="0"/>
              <a:t>tag</a:t>
            </a:r>
            <a:r>
              <a:rPr lang="en-US" sz="2400" dirty="0"/>
              <a:t> </a:t>
            </a:r>
            <a:r>
              <a:rPr lang="en-US" sz="2400" dirty="0" smtClean="0"/>
              <a:t>field, turn </a:t>
            </a:r>
            <a:r>
              <a:rPr lang="en-US" sz="2400" dirty="0"/>
              <a:t>the valid bit on.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Restart </a:t>
            </a:r>
            <a:r>
              <a:rPr lang="en-US" sz="2400" dirty="0"/>
              <a:t>the instruction execution at the first step, which will </a:t>
            </a:r>
            <a:r>
              <a:rPr lang="en-US" sz="2400" dirty="0" smtClean="0"/>
              <a:t>re-fetch the instruction</a:t>
            </a:r>
            <a:r>
              <a:rPr lang="en-US" sz="2400" dirty="0"/>
              <a:t>, this time finding it in the cache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66556" y="5004175"/>
            <a:ext cx="7965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control of the data cache is </a:t>
            </a:r>
            <a:r>
              <a:rPr lang="en-US" sz="2400" dirty="0" smtClean="0"/>
              <a:t>similar: </a:t>
            </a:r>
            <a:r>
              <a:rPr lang="en-US" sz="2400" dirty="0"/>
              <a:t>miss stalls </a:t>
            </a:r>
            <a:r>
              <a:rPr lang="en-US" sz="2400" dirty="0" smtClean="0"/>
              <a:t>the processor </a:t>
            </a:r>
            <a:r>
              <a:rPr lang="en-US" sz="2400" dirty="0"/>
              <a:t>until the memory responds with the data.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1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2"/>
          </a:xfrm>
        </p:spPr>
        <p:txBody>
          <a:bodyPr>
            <a:noAutofit/>
          </a:bodyPr>
          <a:lstStyle/>
          <a:p>
            <a:r>
              <a:rPr lang="en-US" sz="3600" dirty="0"/>
              <a:t>Handling Writes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556" y="1022828"/>
            <a:ext cx="8055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After a hit writes </a:t>
            </a:r>
            <a:r>
              <a:rPr lang="en-US" sz="2400" dirty="0"/>
              <a:t>into the cache, memory </a:t>
            </a:r>
            <a:r>
              <a:rPr lang="en-US" sz="2400" dirty="0" smtClean="0"/>
              <a:t>has a </a:t>
            </a:r>
            <a:r>
              <a:rPr lang="en-US" sz="2400" dirty="0"/>
              <a:t>different value </a:t>
            </a:r>
            <a:r>
              <a:rPr lang="en-US" sz="2400" dirty="0" smtClean="0"/>
              <a:t>than the cache. Memory is </a:t>
            </a:r>
            <a:r>
              <a:rPr lang="en-US" sz="2400" b="1" dirty="0" smtClean="0">
                <a:solidFill>
                  <a:srgbClr val="0000FF"/>
                </a:solidFill>
              </a:rPr>
              <a:t>inconsistent</a:t>
            </a:r>
            <a:r>
              <a:rPr lang="en-US" sz="2400" dirty="0"/>
              <a:t>. 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66556" y="1967933"/>
            <a:ext cx="8055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We can always write the data into both the memory and the cache, a scheme called </a:t>
            </a:r>
            <a:r>
              <a:rPr lang="en-US" sz="2400" b="1" dirty="0">
                <a:solidFill>
                  <a:srgbClr val="0000FF"/>
                </a:solidFill>
              </a:rPr>
              <a:t>write-through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556" y="2903746"/>
            <a:ext cx="8055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</a:rPr>
              <a:t>Write miss</a:t>
            </a:r>
            <a:r>
              <a:rPr lang="en-US" sz="2400" dirty="0" smtClean="0"/>
              <a:t> first fetches block </a:t>
            </a:r>
            <a:r>
              <a:rPr lang="en-US" sz="2400" dirty="0"/>
              <a:t>from memory. After </a:t>
            </a:r>
            <a:r>
              <a:rPr lang="en-US" sz="2400" dirty="0" smtClean="0"/>
              <a:t>it is placed </a:t>
            </a:r>
            <a:r>
              <a:rPr lang="en-US" sz="2400" dirty="0"/>
              <a:t>into </a:t>
            </a:r>
            <a:r>
              <a:rPr lang="en-US" sz="2400" dirty="0" smtClean="0"/>
              <a:t>cache</a:t>
            </a:r>
            <a:r>
              <a:rPr lang="en-US" sz="2400" dirty="0"/>
              <a:t>, we </a:t>
            </a:r>
            <a:r>
              <a:rPr lang="en-US" sz="2400" dirty="0" smtClean="0"/>
              <a:t>overwrite </a:t>
            </a:r>
            <a:r>
              <a:rPr lang="en-US" sz="2400" dirty="0"/>
              <a:t>the word that caused the miss into the cache </a:t>
            </a:r>
            <a:r>
              <a:rPr lang="en-US" sz="2400" dirty="0" smtClean="0"/>
              <a:t>block and</a:t>
            </a:r>
            <a:r>
              <a:rPr lang="en-US" sz="2400" dirty="0"/>
              <a:t> </a:t>
            </a:r>
            <a:r>
              <a:rPr lang="en-US" sz="2400" dirty="0" smtClean="0"/>
              <a:t>also </a:t>
            </a:r>
            <a:r>
              <a:rPr lang="en-US" sz="2400" dirty="0"/>
              <a:t>write </a:t>
            </a:r>
            <a:r>
              <a:rPr lang="en-US" sz="2400" dirty="0" smtClean="0"/>
              <a:t>it </a:t>
            </a:r>
            <a:r>
              <a:rPr lang="en-US" sz="2400" dirty="0"/>
              <a:t>to </a:t>
            </a:r>
            <a:r>
              <a:rPr lang="en-US" sz="2400" dirty="0" smtClean="0"/>
              <a:t>the main memory.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66556" y="4218183"/>
            <a:ext cx="8055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</a:rPr>
              <a:t>Write-through</a:t>
            </a:r>
            <a:r>
              <a:rPr lang="en-US" sz="2400" dirty="0" smtClean="0"/>
              <a:t> is simple but has bad performance. Write is done both to cache and memory, taking many clock cycles (e.g. 100).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66556" y="5465660"/>
            <a:ext cx="8055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If 10% of the instructions are stores and the CPI without misses was 1.0,  new CPI is 1.0 + 100 x 10% = 11, a </a:t>
            </a:r>
            <a:r>
              <a:rPr lang="en-US" sz="2400" b="1" dirty="0" smtClean="0">
                <a:solidFill>
                  <a:srgbClr val="0000FF"/>
                </a:solidFill>
              </a:rPr>
              <a:t>10x slowdown</a:t>
            </a:r>
            <a:r>
              <a:rPr lang="en-US" sz="2400" dirty="0" smtClean="0">
                <a:solidFill>
                  <a:srgbClr val="0000FF"/>
                </a:solidFill>
              </a:rPr>
              <a:t>!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Cashes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3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Speeding Up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611560" y="1043735"/>
            <a:ext cx="7965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A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write </a:t>
            </a:r>
            <a:r>
              <a:rPr lang="en-US" sz="2400" b="1" dirty="0">
                <a:solidFill>
                  <a:srgbClr val="0000FF"/>
                </a:solidFill>
              </a:rPr>
              <a:t>buffer </a:t>
            </a:r>
            <a:r>
              <a:rPr lang="en-US" sz="2400" dirty="0" smtClean="0"/>
              <a:t>is a </a:t>
            </a:r>
            <a:r>
              <a:rPr lang="en-US" sz="2400" dirty="0"/>
              <a:t>queue </a:t>
            </a:r>
            <a:r>
              <a:rPr lang="en-US" sz="2400" dirty="0" smtClean="0"/>
              <a:t>holding data waiting to be </a:t>
            </a:r>
            <a:r>
              <a:rPr lang="en-US" sz="2400" dirty="0"/>
              <a:t>written to </a:t>
            </a:r>
            <a:r>
              <a:rPr lang="en-US" sz="2400" dirty="0" smtClean="0"/>
              <a:t>memory, so the processor can continue working. </a:t>
            </a:r>
            <a:r>
              <a:rPr lang="en-US" sz="2400" dirty="0"/>
              <a:t>When </a:t>
            </a:r>
            <a:r>
              <a:rPr lang="en-US" sz="2400" dirty="0" smtClean="0"/>
              <a:t>a write </a:t>
            </a:r>
            <a:r>
              <a:rPr lang="en-US" sz="2400" dirty="0"/>
              <a:t>to </a:t>
            </a:r>
            <a:r>
              <a:rPr lang="en-US" sz="2400" dirty="0" smtClean="0"/>
              <a:t>memory </a:t>
            </a:r>
            <a:r>
              <a:rPr lang="en-US" sz="2400" dirty="0"/>
              <a:t>completes, the entry in the </a:t>
            </a:r>
            <a:r>
              <a:rPr lang="en-US" sz="2400" dirty="0" smtClean="0"/>
              <a:t>queue is </a:t>
            </a:r>
            <a:r>
              <a:rPr lang="en-US" sz="2400" dirty="0"/>
              <a:t>freed.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59" y="2393885"/>
            <a:ext cx="7965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If the </a:t>
            </a:r>
            <a:r>
              <a:rPr lang="en-US" sz="2400" dirty="0" smtClean="0"/>
              <a:t>queue is </a:t>
            </a:r>
            <a:r>
              <a:rPr lang="en-US" sz="2400" dirty="0"/>
              <a:t>full when the processor reaches a write, </a:t>
            </a:r>
            <a:r>
              <a:rPr lang="en-US" sz="2400" dirty="0" smtClean="0"/>
              <a:t>it </a:t>
            </a:r>
            <a:r>
              <a:rPr lang="en-US" sz="2400" dirty="0"/>
              <a:t>must </a:t>
            </a:r>
            <a:r>
              <a:rPr lang="en-US" sz="2400" b="1" dirty="0">
                <a:solidFill>
                  <a:srgbClr val="0000FF"/>
                </a:solidFill>
              </a:rPr>
              <a:t>stall</a:t>
            </a:r>
            <a:r>
              <a:rPr lang="en-US" sz="2400" dirty="0"/>
              <a:t> </a:t>
            </a:r>
            <a:r>
              <a:rPr lang="en-US" sz="2400" dirty="0" smtClean="0"/>
              <a:t>until there </a:t>
            </a:r>
            <a:r>
              <a:rPr lang="en-US" sz="2400" dirty="0"/>
              <a:t>is an empty position in the </a:t>
            </a:r>
            <a:r>
              <a:rPr lang="en-US" sz="2400" dirty="0" smtClean="0"/>
              <a:t>queue.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11560" y="3429000"/>
            <a:ext cx="7965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An </a:t>
            </a:r>
            <a:r>
              <a:rPr lang="en-US" sz="2400" dirty="0"/>
              <a:t>alternative to </a:t>
            </a:r>
            <a:r>
              <a:rPr lang="en-US" sz="2400" b="1" dirty="0" smtClean="0">
                <a:solidFill>
                  <a:srgbClr val="0000FF"/>
                </a:solidFill>
              </a:rPr>
              <a:t>write-through</a:t>
            </a:r>
            <a:r>
              <a:rPr lang="en-US" sz="2400" dirty="0" smtClean="0"/>
              <a:t> is </a:t>
            </a:r>
            <a:r>
              <a:rPr lang="en-US" sz="2400" b="1" dirty="0" smtClean="0">
                <a:solidFill>
                  <a:srgbClr val="0000FF"/>
                </a:solidFill>
              </a:rPr>
              <a:t>write-back</a:t>
            </a:r>
            <a:r>
              <a:rPr lang="en-US" sz="2400" b="1" dirty="0"/>
              <a:t>. </a:t>
            </a:r>
            <a:r>
              <a:rPr lang="en-US" sz="2400" dirty="0" smtClean="0"/>
              <a:t>At write, </a:t>
            </a:r>
            <a:r>
              <a:rPr lang="en-US" sz="2400" dirty="0"/>
              <a:t>the new value is written only to </a:t>
            </a:r>
            <a:r>
              <a:rPr lang="en-US" sz="2400" dirty="0" smtClean="0"/>
              <a:t>the </a:t>
            </a:r>
            <a:r>
              <a:rPr lang="en-US" sz="2400" dirty="0"/>
              <a:t>cache. The modified block is written to the </a:t>
            </a:r>
            <a:r>
              <a:rPr lang="en-US" sz="2400" dirty="0" smtClean="0"/>
              <a:t>main memory</a:t>
            </a:r>
            <a:r>
              <a:rPr lang="en-US" sz="2400" dirty="0"/>
              <a:t> </a:t>
            </a:r>
            <a:r>
              <a:rPr lang="en-US" sz="2400" dirty="0" smtClean="0"/>
              <a:t>when </a:t>
            </a:r>
            <a:r>
              <a:rPr lang="en-US" sz="2400" dirty="0"/>
              <a:t>it is replaced.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59" y="4824155"/>
            <a:ext cx="7965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</a:rPr>
              <a:t>Write-back</a:t>
            </a:r>
            <a:r>
              <a:rPr lang="en-US" sz="2400" dirty="0"/>
              <a:t> </a:t>
            </a:r>
            <a:r>
              <a:rPr lang="en-US" sz="2400" dirty="0" smtClean="0"/>
              <a:t>improves performance when processor generates </a:t>
            </a:r>
            <a:r>
              <a:rPr lang="en-US" sz="2400" dirty="0"/>
              <a:t>writes </a:t>
            </a:r>
            <a:r>
              <a:rPr lang="en-US" sz="2400" dirty="0" smtClean="0"/>
              <a:t>faster </a:t>
            </a:r>
            <a:r>
              <a:rPr lang="en-US" sz="2400" dirty="0"/>
              <a:t>than the writes can be </a:t>
            </a:r>
            <a:r>
              <a:rPr lang="en-US" sz="2400" dirty="0" smtClean="0"/>
              <a:t>handled by </a:t>
            </a:r>
            <a:r>
              <a:rPr lang="en-US" sz="2400" dirty="0"/>
              <a:t>main </a:t>
            </a:r>
            <a:r>
              <a:rPr lang="en-US" sz="2400" dirty="0" smtClean="0"/>
              <a:t>memory. Implementation is more </a:t>
            </a:r>
            <a:r>
              <a:rPr lang="en-US" sz="2400" dirty="0"/>
              <a:t>complex </a:t>
            </a:r>
            <a:r>
              <a:rPr lang="en-US" sz="2400" dirty="0" smtClean="0"/>
              <a:t>than </a:t>
            </a:r>
            <a:r>
              <a:rPr lang="en-US" sz="2400" b="1" dirty="0">
                <a:solidFill>
                  <a:srgbClr val="0000FF"/>
                </a:solidFill>
              </a:rPr>
              <a:t>write-through</a:t>
            </a:r>
            <a:r>
              <a:rPr lang="en-US" sz="2400" dirty="0"/>
              <a:t>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16605" y="1353292"/>
            <a:ext cx="7425825" cy="4761540"/>
            <a:chOff x="1016605" y="1353292"/>
            <a:chExt cx="7425825" cy="476154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605" y="1353292"/>
              <a:ext cx="7425825" cy="476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243449" y="4856967"/>
              <a:ext cx="35255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200" dirty="0" smtClean="0"/>
                <a:t>18</a:t>
              </a:r>
              <a:endParaRPr lang="he-IL" sz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87135" y="1392584"/>
            <a:ext cx="2385265" cy="667027"/>
            <a:chOff x="5787137" y="574698"/>
            <a:chExt cx="2385265" cy="667027"/>
          </a:xfrm>
        </p:grpSpPr>
        <p:sp>
          <p:nvSpPr>
            <p:cNvPr id="3" name="Rectangular Callout 2"/>
            <p:cNvSpPr/>
            <p:nvPr/>
          </p:nvSpPr>
          <p:spPr>
            <a:xfrm>
              <a:off x="5809843" y="574698"/>
              <a:ext cx="2362559" cy="667027"/>
            </a:xfrm>
            <a:prstGeom prst="wedgeRectCallout">
              <a:avLst>
                <a:gd name="adj1" fmla="val -73003"/>
                <a:gd name="adj2" fmla="val 21011"/>
              </a:avLst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87137" y="601733"/>
              <a:ext cx="238526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smtClean="0"/>
                <a:t>instruction cache: from PC data cache: from ALU </a:t>
              </a:r>
              <a:endParaRPr lang="en-US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21750" y="5439757"/>
            <a:ext cx="1477802" cy="858032"/>
            <a:chOff x="6777246" y="574698"/>
            <a:chExt cx="1477802" cy="858032"/>
          </a:xfrm>
        </p:grpSpPr>
        <p:sp>
          <p:nvSpPr>
            <p:cNvPr id="12" name="Rectangular Callout 11"/>
            <p:cNvSpPr/>
            <p:nvPr/>
          </p:nvSpPr>
          <p:spPr>
            <a:xfrm>
              <a:off x="6777246" y="574698"/>
              <a:ext cx="1472958" cy="858032"/>
            </a:xfrm>
            <a:prstGeom prst="wedgeRectCallout">
              <a:avLst>
                <a:gd name="adj1" fmla="val 70503"/>
                <a:gd name="adj2" fmla="val -38776"/>
              </a:avLst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77246" y="601733"/>
              <a:ext cx="14778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smtClean="0"/>
                <a:t>Hit selects by offset the word from the block </a:t>
              </a:r>
              <a:endParaRPr lang="en-US" sz="16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11560" y="908720"/>
            <a:ext cx="2631828" cy="1077218"/>
          </a:xfrm>
          <a:prstGeom prst="rect">
            <a:avLst/>
          </a:prstGeom>
          <a:solidFill>
            <a:srgbClr val="0000FF">
              <a:alpha val="30196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Miss sends </a:t>
            </a:r>
            <a:r>
              <a:rPr lang="en-US" sz="1600" dirty="0"/>
              <a:t>the address to </a:t>
            </a:r>
            <a:r>
              <a:rPr lang="en-US" sz="1600" dirty="0" smtClean="0"/>
              <a:t>memory</a:t>
            </a:r>
            <a:r>
              <a:rPr lang="en-US" sz="1600" dirty="0"/>
              <a:t>. </a:t>
            </a:r>
            <a:r>
              <a:rPr lang="en-US" sz="1600" dirty="0" smtClean="0"/>
              <a:t>Returned data is written into </a:t>
            </a:r>
            <a:r>
              <a:rPr lang="en-US" sz="1600" dirty="0"/>
              <a:t>the cache and </a:t>
            </a:r>
            <a:r>
              <a:rPr lang="en-US" sz="1600" dirty="0" smtClean="0"/>
              <a:t>is then read to </a:t>
            </a:r>
            <a:r>
              <a:rPr lang="en-US" sz="1600" dirty="0"/>
              <a:t>fulfill </a:t>
            </a:r>
            <a:r>
              <a:rPr lang="en-US" sz="1600" dirty="0" smtClean="0"/>
              <a:t>request</a:t>
            </a:r>
            <a:r>
              <a:rPr lang="en-US" sz="16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61" y="323655"/>
            <a:ext cx="8105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Cache Example (Data and </a:t>
            </a:r>
            <a:r>
              <a:rPr lang="en-US" sz="3200" dirty="0"/>
              <a:t>I</a:t>
            </a:r>
            <a:r>
              <a:rPr lang="en-US" sz="3200" dirty="0" smtClean="0"/>
              <a:t>nstruction) </a:t>
            </a:r>
            <a:endParaRPr lang="en-US" sz="3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3467117"/>
            <a:ext cx="8330772" cy="757343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9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Main Memory Design Considerations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66554" y="1133745"/>
            <a:ext cx="7965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Cache misses are satisfied from </a:t>
            </a:r>
            <a:r>
              <a:rPr lang="en-US" sz="2400" dirty="0" smtClean="0"/>
              <a:t>DRAM main memory,</a:t>
            </a:r>
            <a:r>
              <a:rPr lang="en-US" sz="2400" dirty="0"/>
              <a:t> designed </a:t>
            </a:r>
            <a:r>
              <a:rPr lang="en-US" sz="2400" dirty="0" smtClean="0"/>
              <a:t>for density </a:t>
            </a:r>
            <a:r>
              <a:rPr lang="en-US" sz="2400" dirty="0"/>
              <a:t>rather than access time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66554" y="2012938"/>
            <a:ext cx="7965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Miss </a:t>
            </a:r>
            <a:r>
              <a:rPr lang="en-US" sz="2400" dirty="0"/>
              <a:t>penalty </a:t>
            </a:r>
            <a:r>
              <a:rPr lang="en-US" sz="2400" dirty="0" smtClean="0"/>
              <a:t>can be reduced by increasing</a:t>
            </a:r>
            <a:r>
              <a:rPr lang="en-US" sz="2400" dirty="0"/>
              <a:t> </a:t>
            </a:r>
            <a:r>
              <a:rPr lang="en-US" sz="2400" dirty="0" smtClean="0"/>
              <a:t>bandwidth </a:t>
            </a:r>
            <a:r>
              <a:rPr lang="en-US" sz="2400" dirty="0"/>
              <a:t>from the memory to the cache.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554" y="2888940"/>
            <a:ext cx="79658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Bus </a:t>
            </a:r>
            <a:r>
              <a:rPr lang="en-US" sz="2400" dirty="0"/>
              <a:t>clock rate </a:t>
            </a:r>
            <a:r>
              <a:rPr lang="en-US" sz="2400" dirty="0" smtClean="0"/>
              <a:t>is 10x slower than processor, affecting the miss penalty. </a:t>
            </a:r>
            <a:r>
              <a:rPr lang="en-US" sz="2400" dirty="0"/>
              <a:t>Assume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1 memory bus </a:t>
            </a:r>
            <a:r>
              <a:rPr lang="en-US" sz="2000" dirty="0"/>
              <a:t>clock cycle to send the address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15 </a:t>
            </a:r>
            <a:r>
              <a:rPr lang="en-US" sz="2000" dirty="0"/>
              <a:t>memory bus clock cycles for each DRAM access initiated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1 </a:t>
            </a:r>
            <a:r>
              <a:rPr lang="en-US" sz="2000" dirty="0"/>
              <a:t>memory bus clock cycle to send a word of data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6554" y="4689140"/>
                <a:ext cx="796588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/>
                  <a:t>For </a:t>
                </a:r>
                <a:r>
                  <a:rPr lang="en-US" sz="2400" dirty="0"/>
                  <a:t>a cache block of </a:t>
                </a:r>
                <a:r>
                  <a:rPr lang="en-US" sz="2400" dirty="0" smtClean="0"/>
                  <a:t>4 words </a:t>
                </a:r>
                <a:r>
                  <a:rPr lang="en-US" sz="2400" dirty="0"/>
                  <a:t>and a one-word-wide bank of </a:t>
                </a:r>
                <a:r>
                  <a:rPr lang="en-US" sz="2400" dirty="0" smtClean="0"/>
                  <a:t>DRAM,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miss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penalty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4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15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65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memory bus clock </a:t>
                </a:r>
                <a:r>
                  <a:rPr lang="en-US" sz="2400" dirty="0" smtClean="0"/>
                  <a:t>cycles.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4" y="4689140"/>
                <a:ext cx="7965886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224" t="-4061" r="-1148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66554" y="5853320"/>
                <a:ext cx="79658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/>
                  <a:t>Bytes </a:t>
                </a:r>
                <a:r>
                  <a:rPr lang="en-US" sz="2400" dirty="0"/>
                  <a:t>transferred per </a:t>
                </a:r>
                <a:r>
                  <a:rPr lang="en-US" sz="2400" b="1" dirty="0"/>
                  <a:t>bus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clock cycle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65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4" y="5853320"/>
                <a:ext cx="796588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224" t="-125000" b="-190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5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8" y="548679"/>
            <a:ext cx="8116322" cy="545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96725" y="3969059"/>
                <a:ext cx="652572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M</m:t>
                    </m:r>
                    <m:r>
                      <m:rPr>
                        <m:nor/>
                      </m:rPr>
                      <a:rPr lang="en-US" sz="2400" smtClean="0">
                        <a:latin typeface="Cambria Math"/>
                      </a:rPr>
                      <m:t>iss</m:t>
                    </m:r>
                    <m:r>
                      <m:rPr>
                        <m:nor/>
                      </m:rPr>
                      <a:rPr lang="en-US" sz="240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smtClean="0">
                        <a:latin typeface="Cambria Math"/>
                      </a:rPr>
                      <m:t>penalty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15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17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cycles. Bytes </a:t>
                </a:r>
                <a:r>
                  <a:rPr lang="en-US" sz="2400" dirty="0"/>
                  <a:t>transferred per </a:t>
                </a:r>
                <a:r>
                  <a:rPr lang="en-US" sz="2400" dirty="0" smtClean="0"/>
                  <a:t>cycle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17</m:t>
                        </m:r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</a:rPr>
                          <m:t>94</m:t>
                        </m:r>
                      </m:den>
                    </m:f>
                  </m:oMath>
                </a14:m>
                <a:r>
                  <a:rPr lang="en-US" sz="2400" dirty="0" smtClean="0"/>
                  <a:t>. </a:t>
                </a:r>
                <a:r>
                  <a:rPr lang="en-US" sz="2400" b="1" dirty="0" smtClean="0"/>
                  <a:t>Wide bus (area) and MUX (latency) are expensive.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725" y="3969059"/>
                <a:ext cx="6525725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495" t="-17766" r="-1402" b="-4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96725" y="5253298"/>
                <a:ext cx="652572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smtClean="0">
                        <a:latin typeface="Cambria Math"/>
                      </a:rPr>
                      <m:t>Miss</m:t>
                    </m:r>
                    <m:r>
                      <m:rPr>
                        <m:nor/>
                      </m:rPr>
                      <a:rPr lang="en-US" sz="240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smtClean="0">
                        <a:latin typeface="Cambria Math"/>
                      </a:rPr>
                      <m:t>penalty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15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20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cycles. Bytes </a:t>
                </a:r>
                <a:r>
                  <a:rPr lang="en-US" sz="2400" dirty="0"/>
                  <a:t>transferred per </a:t>
                </a:r>
                <a:r>
                  <a:rPr lang="en-US" sz="2400" dirty="0" smtClean="0"/>
                  <a:t>cycle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</a:rPr>
                      <m:t>8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725" y="5253298"/>
                <a:ext cx="6525725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495" t="-5882" r="-140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71700" y="548679"/>
            <a:ext cx="3195355" cy="3285366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72100" y="548680"/>
            <a:ext cx="3195355" cy="3285366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1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Principle of Locality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688"/>
            <a:ext cx="8229600" cy="503747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0000FF"/>
                </a:solidFill>
              </a:rPr>
              <a:t>Temporal locality </a:t>
            </a:r>
            <a:r>
              <a:rPr lang="en-US" sz="2800" dirty="0"/>
              <a:t>(locality in time): If an item is </a:t>
            </a:r>
            <a:r>
              <a:rPr lang="en-US" sz="2800" dirty="0" smtClean="0"/>
              <a:t>referenced</a:t>
            </a:r>
            <a:r>
              <a:rPr lang="en-US" sz="2800" dirty="0"/>
              <a:t>, it will tend </a:t>
            </a:r>
            <a:r>
              <a:rPr lang="en-US" sz="2800" dirty="0" smtClean="0"/>
              <a:t>to be </a:t>
            </a:r>
            <a:r>
              <a:rPr lang="en-US" sz="2800" dirty="0"/>
              <a:t>referenced again soon</a:t>
            </a:r>
            <a:r>
              <a:rPr lang="en-US" sz="28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0000FF"/>
                </a:solidFill>
              </a:rPr>
              <a:t>Spatial locality </a:t>
            </a:r>
            <a:r>
              <a:rPr lang="en-US" sz="2800" dirty="0"/>
              <a:t>(locality in space): If an item is referenced, items </a:t>
            </a:r>
            <a:r>
              <a:rPr lang="en-US" sz="2800" dirty="0" smtClean="0"/>
              <a:t>whose addresses </a:t>
            </a:r>
            <a:r>
              <a:rPr lang="en-US" sz="2800" dirty="0"/>
              <a:t>are close </a:t>
            </a:r>
            <a:r>
              <a:rPr lang="en-US" sz="2800" dirty="0" smtClean="0"/>
              <a:t>will </a:t>
            </a:r>
            <a:r>
              <a:rPr lang="en-US" sz="2800" dirty="0"/>
              <a:t>tend to be referenced soon</a:t>
            </a:r>
            <a:r>
              <a:rPr lang="en-US" sz="2800" dirty="0" smtClean="0"/>
              <a:t>.</a:t>
            </a:r>
            <a:endParaRPr lang="en-US" sz="2800" dirty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locality in programs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loops - temporal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instructions are usually accessed sequentially - spatial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Data access of array - spatial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2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102"/>
          </a:xfrm>
        </p:spPr>
        <p:txBody>
          <a:bodyPr>
            <a:normAutofit/>
          </a:bodyPr>
          <a:lstStyle/>
          <a:p>
            <a:r>
              <a:rPr lang="en-US" sz="3600" dirty="0"/>
              <a:t>Cache </a:t>
            </a:r>
            <a:r>
              <a:rPr lang="en-US" sz="3600" dirty="0" smtClean="0"/>
              <a:t>Performance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611561" y="1223755"/>
            <a:ext cx="787587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Two techniques to reduce miss rate:</a:t>
            </a:r>
            <a:endParaRPr lang="en-US" sz="2800" dirty="0"/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Reducing </a:t>
            </a:r>
            <a:r>
              <a:rPr lang="en-US" sz="2800" dirty="0"/>
              <a:t>the probability </a:t>
            </a:r>
            <a:r>
              <a:rPr lang="en-US" sz="2800" dirty="0" smtClean="0"/>
              <a:t>that two </a:t>
            </a:r>
            <a:r>
              <a:rPr lang="en-US" sz="2800" dirty="0"/>
              <a:t>different memory blocks will contend for the same cache </a:t>
            </a:r>
            <a:r>
              <a:rPr lang="en-US" sz="2800" dirty="0" smtClean="0"/>
              <a:t>location by </a:t>
            </a:r>
            <a:r>
              <a:rPr lang="en-US" sz="2800" b="1" dirty="0" smtClean="0">
                <a:solidFill>
                  <a:srgbClr val="0000FF"/>
                </a:solidFill>
              </a:rPr>
              <a:t>associativity</a:t>
            </a:r>
            <a:r>
              <a:rPr lang="en-US" sz="2800" dirty="0" smtClean="0"/>
              <a:t>. 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Adding a level </a:t>
            </a:r>
            <a:r>
              <a:rPr lang="en-US" sz="2800" dirty="0"/>
              <a:t>to the </a:t>
            </a:r>
            <a:r>
              <a:rPr lang="en-US" sz="2800" dirty="0" smtClean="0"/>
              <a:t>hierarchy, </a:t>
            </a:r>
            <a:r>
              <a:rPr lang="en-US" sz="2800" dirty="0"/>
              <a:t>called </a:t>
            </a:r>
            <a:r>
              <a:rPr lang="en-US" sz="2800" b="1" dirty="0">
                <a:solidFill>
                  <a:srgbClr val="0000FF"/>
                </a:solidFill>
              </a:rPr>
              <a:t>multilevel </a:t>
            </a:r>
            <a:r>
              <a:rPr lang="en-US" sz="2800" b="1" dirty="0" smtClean="0">
                <a:solidFill>
                  <a:srgbClr val="0000FF"/>
                </a:solidFill>
              </a:rPr>
              <a:t>caching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4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45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CPU </a:t>
            </a:r>
            <a:r>
              <a:rPr lang="en-US" sz="3600" dirty="0" smtClean="0"/>
              <a:t>Time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66555" y="878576"/>
            <a:ext cx="80302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</a:rPr>
              <a:t>CPU time </a:t>
            </a:r>
            <a:r>
              <a:rPr lang="en-US" sz="2800" dirty="0"/>
              <a:t>= </a:t>
            </a:r>
            <a:r>
              <a:rPr lang="en-US" sz="2800" dirty="0" smtClean="0"/>
              <a:t>(</a:t>
            </a:r>
            <a:r>
              <a:rPr lang="en-US" sz="2800" dirty="0"/>
              <a:t>CPU execution clock cycles + Memory-stall clock </a:t>
            </a:r>
            <a:r>
              <a:rPr lang="en-US" sz="2800" dirty="0" smtClean="0"/>
              <a:t>cycles) x  Clock </a:t>
            </a:r>
            <a:r>
              <a:rPr lang="en-US" sz="2800" dirty="0"/>
              <a:t>cycle time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554" y="1838542"/>
            <a:ext cx="8030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</a:rPr>
              <a:t>Memory-stall</a:t>
            </a:r>
            <a:r>
              <a:rPr lang="en-US" sz="2800" dirty="0"/>
              <a:t> clock cycles = </a:t>
            </a:r>
            <a:r>
              <a:rPr lang="en-US" sz="2800" dirty="0" smtClean="0"/>
              <a:t>Read-stall </a:t>
            </a:r>
            <a:r>
              <a:rPr lang="en-US" sz="2800" dirty="0"/>
              <a:t>cycles + Write-stall cycles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66554" y="2778412"/>
            <a:ext cx="80302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</a:rPr>
              <a:t>Read-stall </a:t>
            </a:r>
            <a:r>
              <a:rPr lang="en-US" sz="2800" b="1" dirty="0" smtClean="0">
                <a:solidFill>
                  <a:srgbClr val="0000FF"/>
                </a:solidFill>
              </a:rPr>
              <a:t>cycles </a:t>
            </a:r>
            <a:r>
              <a:rPr lang="en-US" sz="2800" dirty="0" smtClean="0"/>
              <a:t>= Reads/Program x </a:t>
            </a:r>
            <a:r>
              <a:rPr lang="en-US" sz="2800" dirty="0"/>
              <a:t>Read miss rate </a:t>
            </a:r>
            <a:r>
              <a:rPr lang="en-US" sz="2800" dirty="0" smtClean="0"/>
              <a:t>x </a:t>
            </a:r>
            <a:r>
              <a:rPr lang="en-US" sz="2800" dirty="0"/>
              <a:t>Read miss </a:t>
            </a:r>
            <a:r>
              <a:rPr lang="en-US" sz="2800" dirty="0" smtClean="0"/>
              <a:t>penalty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566555" y="3743191"/>
            <a:ext cx="80302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</a:rPr>
              <a:t>Write-stall cycles </a:t>
            </a:r>
            <a:r>
              <a:rPr lang="en-US" sz="2800" dirty="0" smtClean="0"/>
              <a:t>= Writes/Program x Write </a:t>
            </a:r>
            <a:r>
              <a:rPr lang="en-US" sz="2800" dirty="0"/>
              <a:t>miss rate </a:t>
            </a:r>
            <a:r>
              <a:rPr lang="en-US" sz="2800" dirty="0" smtClean="0"/>
              <a:t>x </a:t>
            </a:r>
            <a:r>
              <a:rPr lang="en-US" sz="2800" dirty="0"/>
              <a:t>Write miss </a:t>
            </a:r>
            <a:r>
              <a:rPr lang="en-US" sz="2800" dirty="0" smtClean="0"/>
              <a:t>penalty + </a:t>
            </a:r>
            <a:r>
              <a:rPr lang="en-US" sz="2800" dirty="0"/>
              <a:t>Write buffer </a:t>
            </a:r>
            <a:r>
              <a:rPr lang="en-US" sz="2800" dirty="0" smtClean="0"/>
              <a:t>stall cycles</a:t>
            </a:r>
            <a:r>
              <a:rPr lang="en-US" sz="2000" dirty="0" smtClean="0"/>
              <a:t> </a:t>
            </a:r>
            <a:r>
              <a:rPr lang="en-US" sz="2400" dirty="0" smtClean="0"/>
              <a:t>(write-through)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66554" y="5079746"/>
            <a:ext cx="80302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Write </a:t>
            </a:r>
            <a:r>
              <a:rPr lang="en-US" sz="2400" dirty="0"/>
              <a:t>buffer </a:t>
            </a:r>
            <a:r>
              <a:rPr lang="en-US" sz="2400" dirty="0" smtClean="0"/>
              <a:t>term is complex.  It can be ignored for buffer depth &gt; 4 words, </a:t>
            </a:r>
            <a:r>
              <a:rPr lang="en-US" sz="2400" dirty="0"/>
              <a:t>and a memory capable of accepting writes </a:t>
            </a:r>
            <a:r>
              <a:rPr lang="en-US" sz="2400" dirty="0" smtClean="0"/>
              <a:t>at &gt; 2x rate than the </a:t>
            </a:r>
            <a:r>
              <a:rPr lang="en-US" sz="2400" dirty="0"/>
              <a:t>average write </a:t>
            </a:r>
            <a:r>
              <a:rPr lang="en-US" sz="2400" dirty="0" smtClean="0"/>
              <a:t>frequency.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7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033845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Write-through has about </a:t>
            </a:r>
            <a:r>
              <a:rPr lang="en-US" sz="2800" dirty="0"/>
              <a:t>the same </a:t>
            </a:r>
            <a:r>
              <a:rPr lang="en-US" sz="2800" dirty="0" smtClean="0"/>
              <a:t>read and write </a:t>
            </a:r>
            <a:r>
              <a:rPr lang="en-US" sz="2800" dirty="0"/>
              <a:t>miss </a:t>
            </a:r>
            <a:r>
              <a:rPr lang="en-US" sz="2800" dirty="0" smtClean="0"/>
              <a:t>penalties (fetch time of block </a:t>
            </a:r>
            <a:r>
              <a:rPr lang="en-US" sz="2800" dirty="0"/>
              <a:t>from memory). </a:t>
            </a:r>
            <a:r>
              <a:rPr lang="en-US" sz="2800" dirty="0" smtClean="0"/>
              <a:t>Ignoring the write </a:t>
            </a:r>
            <a:r>
              <a:rPr lang="en-US" sz="2800" dirty="0"/>
              <a:t>buffer </a:t>
            </a:r>
            <a:r>
              <a:rPr lang="en-US" sz="2800" dirty="0" smtClean="0"/>
              <a:t>stalls, the miss penalty is: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57200" y="54868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Write-back </a:t>
            </a:r>
            <a:r>
              <a:rPr lang="en-US" sz="2800" dirty="0" smtClean="0"/>
              <a:t>also has additional </a:t>
            </a:r>
            <a:r>
              <a:rPr lang="en-US" sz="2800" dirty="0"/>
              <a:t>stalls arising from the </a:t>
            </a:r>
            <a:r>
              <a:rPr lang="en-US" sz="2800" dirty="0" smtClean="0"/>
              <a:t>need to </a:t>
            </a:r>
            <a:r>
              <a:rPr lang="en-US" sz="2800" dirty="0"/>
              <a:t>write a cache block back to memory when </a:t>
            </a:r>
            <a:r>
              <a:rPr lang="en-US" sz="2800" dirty="0" smtClean="0"/>
              <a:t>it is </a:t>
            </a:r>
            <a:r>
              <a:rPr lang="en-US" sz="2800" dirty="0"/>
              <a:t>replaced.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609020"/>
            <a:ext cx="8229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>
                <a:solidFill>
                  <a:srgbClr val="0000FF"/>
                </a:solidFill>
              </a:rPr>
              <a:t>Memory-stall clock cycles </a:t>
            </a:r>
            <a:r>
              <a:rPr lang="en-US" sz="2800" dirty="0" smtClean="0"/>
              <a:t>(simplified) =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Memory accesses/Program x Miss </a:t>
            </a:r>
            <a:r>
              <a:rPr lang="en-US" sz="2800" dirty="0"/>
              <a:t>rate </a:t>
            </a:r>
            <a:r>
              <a:rPr lang="en-US" sz="2800" dirty="0" smtClean="0"/>
              <a:t>x </a:t>
            </a:r>
            <a:r>
              <a:rPr lang="en-US" sz="2800" dirty="0"/>
              <a:t>Miss </a:t>
            </a:r>
            <a:r>
              <a:rPr lang="en-US" sz="2800" dirty="0" smtClean="0"/>
              <a:t>penalty =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Instructions/Program </a:t>
            </a:r>
            <a:r>
              <a:rPr lang="en-US" sz="2800" dirty="0"/>
              <a:t>x Misses/Instruction x Miss penalty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1560" y="503675"/>
                <a:ext cx="7920880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impact of an ideal cache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en-US" sz="2800" dirty="0" smtClean="0"/>
                  <a:t>A program is running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sz="2800" dirty="0" smtClean="0"/>
                  <a:t> instructions.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%</m:t>
                    </m:r>
                  </m:oMath>
                </a14:m>
                <a:r>
                  <a:rPr lang="en-US" sz="2800" dirty="0" smtClean="0"/>
                  <a:t> instruction cache miss,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4</m:t>
                    </m:r>
                    <m:r>
                      <a:rPr lang="en-US" sz="2800" i="1" dirty="0" smtClean="0">
                        <a:latin typeface="Cambria Math"/>
                      </a:rPr>
                      <m:t>%</m:t>
                    </m:r>
                  </m:oMath>
                </a14:m>
                <a:r>
                  <a:rPr lang="en-US" sz="2800" dirty="0" smtClean="0"/>
                  <a:t> data cache miss,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 smtClean="0"/>
                  <a:t> CPI without </a:t>
                </a:r>
                <a:r>
                  <a:rPr lang="en-US" sz="2800" dirty="0"/>
                  <a:t>any memory </a:t>
                </a:r>
                <a:r>
                  <a:rPr lang="en-US" sz="2800" dirty="0" smtClean="0"/>
                  <a:t>stalls,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100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cycles </a:t>
                </a:r>
                <a:r>
                  <a:rPr lang="en-US" sz="2800" dirty="0" smtClean="0"/>
                  <a:t>penalty for all misses.</a:t>
                </a:r>
              </a:p>
              <a:p>
                <a:pPr algn="just">
                  <a:spcBef>
                    <a:spcPts val="1200"/>
                  </a:spcBef>
                </a:pPr>
                <a:r>
                  <a:rPr lang="en-US" sz="2800" dirty="0" smtClean="0"/>
                  <a:t>How faster is a processor with a </a:t>
                </a:r>
                <a:r>
                  <a:rPr lang="en-US" sz="2800" dirty="0"/>
                  <a:t>never missed </a:t>
                </a:r>
                <a:r>
                  <a:rPr lang="en-US" sz="2800" dirty="0" smtClean="0"/>
                  <a:t>cache?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03675"/>
                <a:ext cx="7920880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538" t="-2148" r="-1538" b="-5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1560" y="3130805"/>
                <a:ext cx="79208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/>
                  <a:t>Instruction miss cycles =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𝐼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i="1" dirty="0">
                        <a:latin typeface="Cambria Math"/>
                      </a:rPr>
                      <m:t>2</m:t>
                    </m:r>
                    <m:r>
                      <a:rPr lang="en-US" sz="2800" b="0" i="1" dirty="0" smtClean="0">
                        <a:latin typeface="Cambria Math"/>
                      </a:rPr>
                      <m:t>%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i="1" dirty="0">
                        <a:latin typeface="Cambria Math"/>
                      </a:rPr>
                      <m:t>100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2</m:t>
                    </m:r>
                    <m:r>
                      <a:rPr lang="en-US" sz="2800" i="1" dirty="0">
                        <a:latin typeface="Cambria Math"/>
                      </a:rPr>
                      <m:t>.</m:t>
                    </m:r>
                    <m:r>
                      <a:rPr lang="en-US" sz="2800" i="1" dirty="0">
                        <a:latin typeface="Cambria Math"/>
                      </a:rPr>
                      <m:t>0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i="1" dirty="0">
                        <a:latin typeface="Cambria Math"/>
                      </a:rPr>
                      <m:t>𝐼</m:t>
                    </m:r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130805"/>
                <a:ext cx="792088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538"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1560" y="3744035"/>
                <a:ext cx="792088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/>
                  <a:t>With 36% </a:t>
                </a:r>
                <a:r>
                  <a:rPr lang="en-US" sz="2800" dirty="0"/>
                  <a:t>loads and </a:t>
                </a:r>
                <a:r>
                  <a:rPr lang="en-US" sz="2800" dirty="0" smtClean="0"/>
                  <a:t>stores,</a:t>
                </a:r>
              </a:p>
              <a:p>
                <a:pPr algn="just"/>
                <a:r>
                  <a:rPr lang="en-US" sz="2800" dirty="0"/>
                  <a:t>Data miss </a:t>
                </a:r>
                <a:r>
                  <a:rPr lang="en-US" sz="2800" dirty="0" smtClean="0"/>
                  <a:t>cycles =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𝐼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i="1" dirty="0">
                        <a:latin typeface="Cambria Math"/>
                      </a:rPr>
                      <m:t>36</m:t>
                    </m:r>
                    <m:r>
                      <a:rPr lang="en-US" sz="2800" i="1" dirty="0">
                        <a:latin typeface="Cambria Math"/>
                      </a:rPr>
                      <m:t>%×</m:t>
                    </m:r>
                    <m:r>
                      <a:rPr lang="en-US" sz="2800" i="1" dirty="0">
                        <a:latin typeface="Cambria Math"/>
                      </a:rPr>
                      <m:t>4</m:t>
                    </m:r>
                    <m:r>
                      <a:rPr lang="en-US" sz="2800" i="1" dirty="0">
                        <a:latin typeface="Cambria Math"/>
                      </a:rPr>
                      <m:t>%×</m:t>
                    </m:r>
                    <m:r>
                      <a:rPr lang="en-US" sz="2800" i="1" dirty="0">
                        <a:latin typeface="Cambria Math"/>
                      </a:rPr>
                      <m:t>100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1</m:t>
                    </m:r>
                    <m:r>
                      <a:rPr lang="en-US" sz="2800" b="0" i="1" dirty="0" smtClean="0">
                        <a:latin typeface="Cambria Math"/>
                      </a:rPr>
                      <m:t>.</m:t>
                    </m:r>
                    <m:r>
                      <a:rPr lang="en-US" sz="2800" b="0" i="1" dirty="0" smtClean="0">
                        <a:latin typeface="Cambria Math"/>
                      </a:rPr>
                      <m:t>44</m:t>
                    </m:r>
                    <m:r>
                      <a:rPr lang="en-US" sz="280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i="1" dirty="0">
                        <a:latin typeface="Cambria Math"/>
                      </a:rPr>
                      <m:t>𝐼</m:t>
                    </m:r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744035"/>
                <a:ext cx="792088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538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1560" y="4869160"/>
                <a:ext cx="79208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/>
                  <a:t>CPI with memory </a:t>
                </a:r>
                <a:r>
                  <a:rPr lang="en-US" sz="2800" dirty="0"/>
                  <a:t>stalls </a:t>
                </a:r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.</m:t>
                    </m:r>
                    <m:r>
                      <a:rPr lang="en-US" sz="2800" i="1" dirty="0" smtClean="0">
                        <a:latin typeface="Cambria Math"/>
                      </a:rPr>
                      <m:t>44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5</m:t>
                    </m:r>
                    <m:r>
                      <a:rPr lang="en-US" sz="2800" i="1" dirty="0">
                        <a:latin typeface="Cambria Math"/>
                      </a:rPr>
                      <m:t>.</m:t>
                    </m:r>
                    <m:r>
                      <a:rPr lang="en-US" sz="2800" i="1" dirty="0">
                        <a:latin typeface="Cambria Math"/>
                      </a:rPr>
                      <m:t>44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869160"/>
                <a:ext cx="7920880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53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1559" y="5499230"/>
                <a:ext cx="7920881" cy="643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latin typeface="Cambria Math"/>
                        </a:rPr>
                        <m:t>Speedup</m:t>
                      </m:r>
                      <m:r>
                        <m:rPr>
                          <m:nor/>
                        </m:rPr>
                        <a:rPr lang="en-US" sz="2800" dirty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Cambria Math"/>
                                </a:rPr>
                                <m:t>CPI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Cambria Math"/>
                                </a:rPr>
                                <m:t>stall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 dirty="0">
                                  <a:latin typeface="Cambria Math"/>
                                </a:rPr>
                                <m:t>CPI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 b="0" i="0" dirty="0" smtClean="0">
                                  <a:latin typeface="Cambria Math"/>
                                </a:rPr>
                                <m:t>perfect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/>
                            </a:rPr>
                            <m:t>=</m:t>
                          </m:r>
                        </m:den>
                      </m:f>
                      <m:f>
                        <m:fPr>
                          <m:type m:val="lin"/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/>
                            </a:rPr>
                            <m:t>5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.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44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dirty="0" smtClean="0">
                          <a:latin typeface="Cambria Math"/>
                        </a:rPr>
                        <m:t>=</m:t>
                      </m:r>
                      <m:r>
                        <a:rPr lang="en-US" sz="2800" i="1" dirty="0" smtClean="0">
                          <a:latin typeface="Cambria Math"/>
                        </a:rPr>
                        <m:t>2</m:t>
                      </m:r>
                      <m:r>
                        <a:rPr lang="en-US" sz="2800" i="1" dirty="0" smtClean="0">
                          <a:latin typeface="Cambria Math"/>
                        </a:rPr>
                        <m:t>.</m:t>
                      </m:r>
                      <m:r>
                        <a:rPr lang="en-US" sz="2800" i="1" dirty="0" smtClean="0">
                          <a:latin typeface="Cambria Math"/>
                        </a:rPr>
                        <m:t>77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59" y="5499230"/>
                <a:ext cx="7920881" cy="6439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Cashes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1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9215" y="512050"/>
            <a:ext cx="7998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Example</a:t>
            </a:r>
            <a:r>
              <a:rPr lang="en-US" sz="2800" dirty="0" smtClean="0"/>
              <a:t>: Accelerating processor </a:t>
            </a:r>
            <a:r>
              <a:rPr lang="en-US" sz="2800" dirty="0"/>
              <a:t>but </a:t>
            </a:r>
            <a:r>
              <a:rPr lang="en-US" sz="2800" dirty="0" smtClean="0"/>
              <a:t>not </a:t>
            </a:r>
            <a:r>
              <a:rPr lang="en-US" sz="2800" dirty="0"/>
              <a:t>memory. Memory stalls time fraction is increased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9215" y="1583795"/>
                <a:ext cx="799823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CPI reduced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 smtClean="0"/>
                  <a:t> (e.g. deeper pipeline), system </a:t>
                </a:r>
                <a:r>
                  <a:rPr lang="en-US" sz="2800" dirty="0"/>
                  <a:t>with </a:t>
                </a:r>
                <a:r>
                  <a:rPr lang="en-US" sz="2800" dirty="0" smtClean="0"/>
                  <a:t>cache misses have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/>
                      </a:rPr>
                      <m:t>CPI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3</m:t>
                    </m:r>
                    <m:r>
                      <a:rPr lang="en-US" sz="2800" i="1" dirty="0" smtClean="0">
                        <a:latin typeface="Cambria Math"/>
                      </a:rPr>
                      <m:t>.</m:t>
                    </m:r>
                    <m:r>
                      <a:rPr lang="en-US" sz="2800" i="1" dirty="0" smtClean="0">
                        <a:latin typeface="Cambria Math"/>
                      </a:rPr>
                      <m:t>44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4</m:t>
                    </m:r>
                    <m:r>
                      <a:rPr lang="en-US" sz="2800" i="1" dirty="0" smtClean="0">
                        <a:latin typeface="Cambria Math"/>
                      </a:rPr>
                      <m:t>.</m:t>
                    </m:r>
                    <m:r>
                      <a:rPr lang="en-US" sz="2800" i="1" dirty="0" smtClean="0">
                        <a:latin typeface="Cambria Math"/>
                      </a:rPr>
                      <m:t>44</m:t>
                    </m:r>
                  </m:oMath>
                </a14:m>
                <a:r>
                  <a:rPr lang="en-US" sz="2800" dirty="0" smtClean="0"/>
                  <a:t>. System </a:t>
                </a:r>
                <a:r>
                  <a:rPr lang="en-US" sz="2800" dirty="0"/>
                  <a:t>with </a:t>
                </a:r>
                <a:r>
                  <a:rPr lang="en-US" sz="2800" dirty="0" smtClean="0"/>
                  <a:t>perfect </a:t>
                </a:r>
                <a:r>
                  <a:rPr lang="en-US" sz="2800" dirty="0"/>
                  <a:t>cache </a:t>
                </a:r>
                <a:r>
                  <a:rPr lang="en-US" sz="2800" dirty="0" smtClean="0"/>
                  <a:t>is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</a:rPr>
                          <m:t>4</m:t>
                        </m:r>
                        <m:r>
                          <a:rPr lang="en-US" sz="2800" i="1" dirty="0">
                            <a:latin typeface="Cambria Math"/>
                          </a:rPr>
                          <m:t>.</m:t>
                        </m:r>
                        <m:r>
                          <a:rPr lang="en-US" sz="2800" i="1" dirty="0">
                            <a:latin typeface="Cambria Math"/>
                          </a:rPr>
                          <m:t>44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4</m:t>
                    </m:r>
                    <m:r>
                      <a:rPr lang="en-US" sz="2800" i="1" dirty="0" smtClean="0">
                        <a:latin typeface="Cambria Math"/>
                      </a:rPr>
                      <m:t>.</m:t>
                    </m:r>
                    <m:r>
                      <a:rPr lang="en-US" sz="2800" i="1" dirty="0" smtClean="0">
                        <a:latin typeface="Cambria Math"/>
                      </a:rPr>
                      <m:t>44</m:t>
                    </m:r>
                  </m:oMath>
                </a14:m>
                <a:r>
                  <a:rPr lang="en-US" sz="2800" dirty="0" smtClean="0"/>
                  <a:t> faster.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15" y="1583795"/>
                <a:ext cx="799823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524" t="-3965" r="-1601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9216" y="2954660"/>
                <a:ext cx="799822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/>
                  <a:t>The execution </a:t>
                </a:r>
                <a:r>
                  <a:rPr lang="en-US" sz="2800" dirty="0"/>
                  <a:t>time spent on memory </a:t>
                </a:r>
                <a:r>
                  <a:rPr lang="en-US" sz="2800" dirty="0" smtClean="0"/>
                  <a:t>stalls increases from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</a:rPr>
                          <m:t>3</m:t>
                        </m:r>
                        <m:r>
                          <a:rPr lang="en-US" sz="2800" i="1" dirty="0">
                            <a:latin typeface="Cambria Math"/>
                          </a:rPr>
                          <m:t>.</m:t>
                        </m:r>
                        <m:r>
                          <a:rPr lang="en-US" sz="2800" i="1" dirty="0">
                            <a:latin typeface="Cambria Math"/>
                          </a:rPr>
                          <m:t>44</m:t>
                        </m:r>
                      </m:num>
                      <m:den>
                        <m:r>
                          <a:rPr lang="en-US" sz="2800" i="1" dirty="0">
                            <a:latin typeface="Cambria Math"/>
                          </a:rPr>
                          <m:t>5</m:t>
                        </m:r>
                        <m:r>
                          <a:rPr lang="en-US" sz="2800" i="1" dirty="0">
                            <a:latin typeface="Cambria Math"/>
                          </a:rPr>
                          <m:t>.</m:t>
                        </m:r>
                        <m:r>
                          <a:rPr lang="en-US" sz="2800" i="1" dirty="0">
                            <a:latin typeface="Cambria Math"/>
                          </a:rPr>
                          <m:t>44</m:t>
                        </m:r>
                      </m:den>
                    </m:f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63</m:t>
                    </m:r>
                    <m:r>
                      <a:rPr lang="en-US" sz="2800" i="1" dirty="0" smtClean="0">
                        <a:latin typeface="Cambria Math"/>
                      </a:rPr>
                      <m:t>%</m:t>
                    </m:r>
                  </m:oMath>
                </a14:m>
                <a:r>
                  <a:rPr lang="en-US" sz="2800" dirty="0" smtClean="0"/>
                  <a:t> to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</a:rPr>
                          <m:t>3</m:t>
                        </m:r>
                        <m:r>
                          <a:rPr lang="en-US" sz="2800" i="1" dirty="0">
                            <a:latin typeface="Cambria Math"/>
                          </a:rPr>
                          <m:t>.</m:t>
                        </m:r>
                        <m:r>
                          <a:rPr lang="en-US" sz="2800" i="1" dirty="0">
                            <a:latin typeface="Cambria Math"/>
                          </a:rPr>
                          <m:t>44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</a:rPr>
                          <m:t>4</m:t>
                        </m:r>
                        <m:r>
                          <a:rPr lang="en-US" sz="2800" i="1" dirty="0">
                            <a:latin typeface="Cambria Math"/>
                          </a:rPr>
                          <m:t>.</m:t>
                        </m:r>
                        <m:r>
                          <a:rPr lang="en-US" sz="2800" i="1" dirty="0">
                            <a:latin typeface="Cambria Math"/>
                          </a:rPr>
                          <m:t>44</m:t>
                        </m:r>
                      </m:den>
                    </m:f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77</m:t>
                    </m:r>
                    <m:r>
                      <a:rPr lang="en-US" sz="2800" i="1" dirty="0">
                        <a:latin typeface="Cambria Math"/>
                      </a:rPr>
                      <m:t>%</m:t>
                    </m:r>
                  </m:oMath>
                </a14:m>
                <a:r>
                  <a:rPr lang="en-US" sz="2800" dirty="0" smtClean="0"/>
                  <a:t>.</a:t>
                </a:r>
                <a:r>
                  <a:rPr lang="en-US" sz="2800" dirty="0">
                    <a:sym typeface="Wingdings" panose="05000000000000000000" pitchFamily="2" charset="2"/>
                  </a:rPr>
                  <a:t> 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16" y="2954660"/>
                <a:ext cx="7998229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24" t="-5769" r="-160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9216" y="3916195"/>
                <a:ext cx="7998229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/>
                  <a:t>Processor’s clock cycle reduced by 2x, but memory bus not,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Cambria Math"/>
                          </a:rPr>
                          <m:t>CPI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dirty="0">
                            <a:latin typeface="Cambria Math"/>
                          </a:rPr>
                          <m:t>stall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2</m:t>
                    </m:r>
                    <m:r>
                      <a:rPr lang="en-US" sz="2800" i="1" dirty="0" smtClean="0">
                        <a:latin typeface="Cambria Math"/>
                      </a:rPr>
                      <m:t>%×</m:t>
                    </m:r>
                    <m:r>
                      <a:rPr lang="en-US" sz="2800" i="1" dirty="0" smtClean="0">
                        <a:latin typeface="Cambria Math"/>
                      </a:rPr>
                      <m:t>200</m:t>
                    </m:r>
                    <m:r>
                      <a:rPr lang="en-US" sz="2800" i="1" dirty="0" smtClean="0">
                        <a:latin typeface="Cambria Math"/>
                      </a:rPr>
                      <m:t>+</m:t>
                    </m:r>
                    <m:r>
                      <a:rPr lang="en-US" sz="2800" i="1" dirty="0" smtClean="0">
                        <a:latin typeface="Cambria Math"/>
                      </a:rPr>
                      <m:t>36</m:t>
                    </m:r>
                    <m:r>
                      <a:rPr lang="en-US" sz="2800" i="1" dirty="0" smtClean="0">
                        <a:latin typeface="Cambria Math"/>
                      </a:rPr>
                      <m:t>%×</m:t>
                    </m:r>
                    <m:r>
                      <a:rPr lang="en-US" sz="2800" i="1" dirty="0" smtClean="0">
                        <a:latin typeface="Cambria Math"/>
                      </a:rPr>
                      <m:t>4</m:t>
                    </m:r>
                    <m:r>
                      <a:rPr lang="en-US" sz="2800" i="1" dirty="0" smtClean="0">
                        <a:latin typeface="Cambria Math"/>
                      </a:rPr>
                      <m:t>%×</m:t>
                    </m:r>
                    <m:r>
                      <a:rPr lang="en-US" sz="2800" i="1" dirty="0" smtClean="0">
                        <a:latin typeface="Cambria Math"/>
                      </a:rPr>
                      <m:t>200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8</m:t>
                    </m:r>
                    <m:r>
                      <a:rPr lang="en-US" sz="2800" i="1" dirty="0" smtClean="0">
                        <a:latin typeface="Cambria Math"/>
                      </a:rPr>
                      <m:t>.</m:t>
                    </m:r>
                    <m:r>
                      <a:rPr lang="en-US" sz="2800" i="1" dirty="0" smtClean="0">
                        <a:latin typeface="Cambria Math"/>
                      </a:rPr>
                      <m:t>88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16" y="3916195"/>
                <a:ext cx="7998229" cy="1415772"/>
              </a:xfrm>
              <a:prstGeom prst="rect">
                <a:avLst/>
              </a:prstGeom>
              <a:blipFill rotWithShape="1">
                <a:blip r:embed="rId4"/>
                <a:stretch>
                  <a:fillRect l="-1524" t="-3863" r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1560" y="5358265"/>
                <a:ext cx="7920880" cy="985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/>
                              </a:rPr>
                              <m:t>Perf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/>
                              </a:rPr>
                              <m:t>slow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/>
                              </a:rPr>
                              <m:t>Perf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latin typeface="Cambria Math"/>
                              </a:rPr>
                              <m:t>fast</m:t>
                            </m:r>
                          </m:sub>
                        </m:sSub>
                      </m:den>
                    </m:f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</a:rPr>
                          <m:t>5</m:t>
                        </m:r>
                        <m:r>
                          <a:rPr lang="en-US" sz="2800" i="1" dirty="0">
                            <a:latin typeface="Cambria Math"/>
                          </a:rPr>
                          <m:t>.</m:t>
                        </m:r>
                        <m:r>
                          <a:rPr lang="en-US" sz="2800" i="1" dirty="0">
                            <a:latin typeface="Cambria Math"/>
                          </a:rPr>
                          <m:t>44</m:t>
                        </m:r>
                      </m:num>
                      <m:den>
                        <m:d>
                          <m:d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8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.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88</m:t>
                            </m:r>
                            <m:r>
                              <a:rPr lang="en-US" sz="2800" i="1" dirty="0" smtClean="0">
                                <a:latin typeface="Cambria Math"/>
                              </a:rPr>
                              <m:t>×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/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</m:e>
                        </m:d>
                      </m:den>
                    </m:f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r>
                      <a:rPr lang="en-US" sz="2800" i="1" dirty="0" smtClean="0">
                        <a:latin typeface="Cambria Math"/>
                      </a:rPr>
                      <m:t>1</m:t>
                    </m:r>
                    <m:r>
                      <a:rPr lang="en-US" sz="2800" i="1" dirty="0" smtClean="0">
                        <a:latin typeface="Cambria Math"/>
                      </a:rPr>
                      <m:t>.</m:t>
                    </m:r>
                    <m:r>
                      <a:rPr lang="en-US" sz="2800" i="1" dirty="0" smtClean="0">
                        <a:latin typeface="Cambria Math"/>
                      </a:rPr>
                      <m:t>22</m:t>
                    </m:r>
                  </m:oMath>
                </a14:m>
                <a:r>
                  <a:rPr lang="en-US" sz="2800" dirty="0" smtClean="0"/>
                  <a:t>, rather than 2x.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358265"/>
                <a:ext cx="7920880" cy="985783"/>
              </a:xfrm>
              <a:prstGeom prst="rect">
                <a:avLst/>
              </a:prstGeom>
              <a:blipFill rotWithShape="1">
                <a:blip r:embed="rId5"/>
                <a:stretch>
                  <a:fillRect l="-1538" t="-5556" r="-153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0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555" y="751344"/>
            <a:ext cx="79658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Relative </a:t>
            </a:r>
            <a:r>
              <a:rPr lang="en-US" sz="2800" dirty="0"/>
              <a:t>cache penalties increase as a </a:t>
            </a:r>
            <a:r>
              <a:rPr lang="en-US" sz="2800" dirty="0" smtClean="0"/>
              <a:t>processor becomes </a:t>
            </a:r>
            <a:r>
              <a:rPr lang="en-US" sz="2800" dirty="0"/>
              <a:t>faster. </a:t>
            </a:r>
            <a:endParaRPr lang="en-US" sz="2800" dirty="0" smtClean="0"/>
          </a:p>
          <a:p>
            <a:pPr algn="just">
              <a:spcAft>
                <a:spcPts val="600"/>
              </a:spcAft>
            </a:pPr>
            <a:r>
              <a:rPr lang="en-US" sz="2800" dirty="0" smtClean="0"/>
              <a:t>If </a:t>
            </a:r>
            <a:r>
              <a:rPr lang="en-US" sz="2800" dirty="0"/>
              <a:t>a processor improves both </a:t>
            </a:r>
            <a:r>
              <a:rPr lang="en-US" sz="2800" dirty="0" smtClean="0"/>
              <a:t>CPI and clock rate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smaller </a:t>
            </a:r>
            <a:r>
              <a:rPr lang="en-US" sz="2400" dirty="0"/>
              <a:t>the CPI, the more </a:t>
            </a:r>
            <a:r>
              <a:rPr lang="en-US" sz="2400" dirty="0" smtClean="0"/>
              <a:t>impact </a:t>
            </a:r>
            <a:r>
              <a:rPr lang="en-US" sz="2400" dirty="0"/>
              <a:t>of stall </a:t>
            </a:r>
            <a:r>
              <a:rPr lang="en-US" sz="2400" dirty="0" smtClean="0"/>
              <a:t>cycles is.</a:t>
            </a:r>
            <a:endParaRPr lang="en-US" sz="24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dirty="0"/>
              <a:t>the </a:t>
            </a:r>
            <a:r>
              <a:rPr lang="en-US" sz="2400" dirty="0" smtClean="0"/>
              <a:t>main memories </a:t>
            </a:r>
            <a:r>
              <a:rPr lang="en-US" sz="2400" dirty="0"/>
              <a:t>of </a:t>
            </a:r>
            <a:r>
              <a:rPr lang="en-US" sz="2400" dirty="0" smtClean="0"/>
              <a:t>two processors </a:t>
            </a:r>
            <a:r>
              <a:rPr lang="en-US" sz="2400" dirty="0"/>
              <a:t>have the same absolute access times, </a:t>
            </a:r>
            <a:r>
              <a:rPr lang="en-US" sz="2400" dirty="0" smtClean="0"/>
              <a:t>higher processor’s </a:t>
            </a:r>
            <a:r>
              <a:rPr lang="en-US" sz="2400" dirty="0"/>
              <a:t>clock rate leads to </a:t>
            </a:r>
            <a:r>
              <a:rPr lang="en-US" sz="2400" dirty="0" smtClean="0"/>
              <a:t>larger </a:t>
            </a:r>
            <a:r>
              <a:rPr lang="en-US" sz="2400" dirty="0"/>
              <a:t>miss penalty.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555" y="4050068"/>
            <a:ext cx="79658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importance of cache performance </a:t>
            </a:r>
            <a:r>
              <a:rPr lang="en-US" sz="2800" dirty="0" smtClean="0"/>
              <a:t>for processors </a:t>
            </a:r>
            <a:r>
              <a:rPr lang="en-US" sz="2800" dirty="0"/>
              <a:t>with </a:t>
            </a:r>
            <a:r>
              <a:rPr lang="en-US" sz="2800" dirty="0" smtClean="0"/>
              <a:t>small CPI and faster clock is greater. 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/>
              <a:t>Reducing Cache </a:t>
            </a:r>
            <a:r>
              <a:rPr lang="en-US" sz="3600" dirty="0" smtClean="0"/>
              <a:t>Misses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76545" y="998730"/>
            <a:ext cx="8190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</a:rPr>
              <a:t>Direct map </a:t>
            </a:r>
            <a:r>
              <a:rPr lang="en-US" sz="2800" dirty="0"/>
              <a:t>scheme places </a:t>
            </a:r>
            <a:r>
              <a:rPr lang="en-US" sz="2800" dirty="0" smtClean="0"/>
              <a:t>a </a:t>
            </a:r>
            <a:r>
              <a:rPr lang="en-US" sz="2800" dirty="0"/>
              <a:t>block </a:t>
            </a:r>
            <a:r>
              <a:rPr lang="en-US" sz="2800" dirty="0" smtClean="0"/>
              <a:t>in a </a:t>
            </a:r>
            <a:r>
              <a:rPr lang="en-US" sz="2800" b="1" dirty="0" smtClean="0"/>
              <a:t>unique</a:t>
            </a:r>
            <a:r>
              <a:rPr lang="en-US" sz="2800" dirty="0" smtClean="0"/>
              <a:t> </a:t>
            </a:r>
            <a:r>
              <a:rPr lang="en-US" sz="2800" dirty="0"/>
              <a:t>location.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6545" y="1791977"/>
            <a:ext cx="819091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Fully </a:t>
            </a:r>
            <a:r>
              <a:rPr lang="en-US" sz="2800" b="1" dirty="0">
                <a:solidFill>
                  <a:srgbClr val="0000FF"/>
                </a:solidFill>
              </a:rPr>
              <a:t>associative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scheme places a </a:t>
            </a:r>
            <a:r>
              <a:rPr lang="en-US" sz="2800" dirty="0"/>
              <a:t>block </a:t>
            </a:r>
            <a:r>
              <a:rPr lang="en-US" sz="2800" dirty="0" smtClean="0"/>
              <a:t>in </a:t>
            </a:r>
            <a:r>
              <a:rPr lang="en-US" sz="2800" b="1" dirty="0"/>
              <a:t>any</a:t>
            </a:r>
            <a:r>
              <a:rPr lang="en-US" sz="2800" i="1" dirty="0"/>
              <a:t> </a:t>
            </a:r>
            <a:r>
              <a:rPr lang="en-US" sz="2800" dirty="0" smtClean="0"/>
              <a:t>location.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All cache’s entries must be searched.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Expensive: done </a:t>
            </a:r>
            <a:r>
              <a:rPr lang="en-US" sz="2400" dirty="0"/>
              <a:t>in parallel with a </a:t>
            </a:r>
            <a:r>
              <a:rPr lang="en-US" sz="2400" dirty="0" smtClean="0"/>
              <a:t>comparator for each entry.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ractical </a:t>
            </a:r>
            <a:r>
              <a:rPr lang="en-US" sz="2400" dirty="0"/>
              <a:t>only </a:t>
            </a:r>
            <a:r>
              <a:rPr lang="en-US" sz="2400" dirty="0" smtClean="0"/>
              <a:t>for caches </a:t>
            </a:r>
            <a:r>
              <a:rPr lang="en-US" sz="2400" dirty="0"/>
              <a:t>with </a:t>
            </a:r>
            <a:r>
              <a:rPr lang="en-US" sz="2400" dirty="0" smtClean="0"/>
              <a:t>a small number </a:t>
            </a:r>
            <a:r>
              <a:rPr lang="en-US" sz="2400" dirty="0"/>
              <a:t>of blocks.</a:t>
            </a:r>
            <a:r>
              <a:rPr lang="en-US" sz="2400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545" y="3969060"/>
            <a:ext cx="8190910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 smtClean="0"/>
              <a:t>A middle solution is</a:t>
            </a:r>
            <a:r>
              <a:rPr lang="en-US" sz="2800" dirty="0"/>
              <a:t> </a:t>
            </a:r>
            <a:r>
              <a:rPr lang="en-US" sz="2800" dirty="0" smtClean="0"/>
              <a:t>called </a:t>
            </a:r>
            <a:r>
              <a:rPr lang="en-US" sz="2800" b="1" i="1" dirty="0">
                <a:solidFill>
                  <a:srgbClr val="0000FF"/>
                </a:solidFill>
              </a:rPr>
              <a:t>n</a:t>
            </a:r>
            <a:r>
              <a:rPr lang="en-US" sz="2800" b="1" dirty="0">
                <a:solidFill>
                  <a:srgbClr val="0000FF"/>
                </a:solidFill>
              </a:rPr>
              <a:t>-way </a:t>
            </a:r>
            <a:r>
              <a:rPr lang="en-US" sz="2800" b="1" dirty="0" smtClean="0">
                <a:solidFill>
                  <a:srgbClr val="0000FF"/>
                </a:solidFill>
              </a:rPr>
              <a:t>set-associative </a:t>
            </a:r>
            <a:r>
              <a:rPr lang="en-US" sz="2800" dirty="0" smtClean="0"/>
              <a:t>map.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Fixed </a:t>
            </a:r>
            <a:r>
              <a:rPr lang="en-US" sz="2400" dirty="0"/>
              <a:t>number </a:t>
            </a:r>
            <a:r>
              <a:rPr lang="en-US" sz="2400" dirty="0" smtClean="0"/>
              <a:t>(</a:t>
            </a:r>
            <a:r>
              <a:rPr lang="en-US" sz="2400" b="1" i="1" dirty="0" smtClean="0"/>
              <a:t>n</a:t>
            </a:r>
            <a:r>
              <a:rPr lang="en-US" sz="2400" dirty="0" smtClean="0"/>
              <a:t>) of locations where a block </a:t>
            </a:r>
            <a:r>
              <a:rPr lang="en-US" sz="2400" dirty="0"/>
              <a:t>can be </a:t>
            </a:r>
            <a:r>
              <a:rPr lang="en-US" sz="2400" dirty="0" smtClean="0"/>
              <a:t>placed.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 number </a:t>
            </a:r>
            <a:r>
              <a:rPr lang="en-US" sz="2400" dirty="0"/>
              <a:t>of sets, each of which consists of </a:t>
            </a:r>
            <a:r>
              <a:rPr lang="en-US" sz="2400" b="1" i="1" dirty="0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blocks.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 memory block maps </a:t>
            </a:r>
            <a:r>
              <a:rPr lang="en-US" sz="2400" dirty="0"/>
              <a:t>to a unique </a:t>
            </a:r>
            <a:r>
              <a:rPr lang="en-US" sz="2400" b="1" dirty="0"/>
              <a:t>set</a:t>
            </a:r>
            <a:r>
              <a:rPr lang="en-US" sz="2400" i="1" dirty="0"/>
              <a:t> </a:t>
            </a:r>
            <a:r>
              <a:rPr lang="en-US" sz="2400" dirty="0"/>
              <a:t>in the cache given by </a:t>
            </a:r>
            <a:r>
              <a:rPr lang="en-US" sz="2400" dirty="0" smtClean="0"/>
              <a:t>the index field. A </a:t>
            </a:r>
            <a:r>
              <a:rPr lang="en-US" sz="2400" dirty="0"/>
              <a:t>block </a:t>
            </a:r>
            <a:r>
              <a:rPr lang="en-US" sz="2400" dirty="0" smtClean="0"/>
              <a:t>is placed </a:t>
            </a:r>
            <a:r>
              <a:rPr lang="en-US" sz="2400" dirty="0"/>
              <a:t>in </a:t>
            </a:r>
            <a:r>
              <a:rPr lang="en-US" sz="2400" b="1" dirty="0"/>
              <a:t>any</a:t>
            </a:r>
            <a:r>
              <a:rPr lang="en-US" sz="2400" i="1" dirty="0"/>
              <a:t> </a:t>
            </a:r>
            <a:r>
              <a:rPr lang="en-US" sz="2400" dirty="0"/>
              <a:t>element of that set.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Cashes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6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05" y="728700"/>
            <a:ext cx="6930770" cy="530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256965" y="1313765"/>
            <a:ext cx="1035115" cy="2835315"/>
            <a:chOff x="4256965" y="1313765"/>
            <a:chExt cx="1035115" cy="2835315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256965" y="3248980"/>
              <a:ext cx="810090" cy="900100"/>
            </a:xfrm>
            <a:prstGeom prst="straightConnector1">
              <a:avLst/>
            </a:prstGeom>
            <a:ln w="3810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4346975" y="1313765"/>
              <a:ext cx="945105" cy="270030"/>
            </a:xfrm>
            <a:prstGeom prst="rect">
              <a:avLst/>
            </a:prstGeom>
            <a:solidFill>
              <a:srgbClr val="FF33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56965" y="1313765"/>
            <a:ext cx="3105345" cy="2835315"/>
            <a:chOff x="4256965" y="1313765"/>
            <a:chExt cx="3105345" cy="2835315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4256965" y="3248980"/>
              <a:ext cx="2430270" cy="900100"/>
            </a:xfrm>
            <a:prstGeom prst="straightConnector1">
              <a:avLst/>
            </a:prstGeom>
            <a:ln w="3810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6417205" y="1313765"/>
              <a:ext cx="945105" cy="270030"/>
            </a:xfrm>
            <a:prstGeom prst="rect">
              <a:avLst/>
            </a:prstGeom>
            <a:solidFill>
              <a:srgbClr val="FF33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761910" y="638690"/>
            <a:ext cx="2160240" cy="279031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67155" y="638689"/>
            <a:ext cx="2160240" cy="317285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231741" y="953725"/>
            <a:ext cx="2025225" cy="3195355"/>
            <a:chOff x="2231741" y="953725"/>
            <a:chExt cx="2025225" cy="3195355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2850558" y="3474007"/>
              <a:ext cx="1406408" cy="675073"/>
            </a:xfrm>
            <a:prstGeom prst="straightConnector1">
              <a:avLst/>
            </a:prstGeom>
            <a:ln w="38100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254242" y="953725"/>
              <a:ext cx="1192633" cy="360040"/>
            </a:xfrm>
            <a:prstGeom prst="rect">
              <a:avLst/>
            </a:prstGeom>
            <a:solidFill>
              <a:srgbClr val="FF33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Left Brace 20"/>
            <p:cNvSpPr/>
            <p:nvPr/>
          </p:nvSpPr>
          <p:spPr>
            <a:xfrm rot="16200000">
              <a:off x="2749297" y="2731424"/>
              <a:ext cx="225027" cy="1260139"/>
            </a:xfrm>
            <a:prstGeom prst="leftBrace">
              <a:avLst/>
            </a:prstGeom>
            <a:ln w="381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601670" y="638690"/>
            <a:ext cx="2070230" cy="279031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728700"/>
            <a:ext cx="8055895" cy="379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1550" y="4869160"/>
            <a:ext cx="805589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Cache size (blocks) = number </a:t>
            </a:r>
            <a:r>
              <a:rPr lang="en-US" sz="2800" b="1" dirty="0">
                <a:solidFill>
                  <a:srgbClr val="0000FF"/>
                </a:solidFill>
              </a:rPr>
              <a:t>of sets </a:t>
            </a:r>
            <a:r>
              <a:rPr lang="en-US" sz="2800" b="1" dirty="0" smtClean="0">
                <a:solidFill>
                  <a:srgbClr val="0000FF"/>
                </a:solidFill>
              </a:rPr>
              <a:t>x associativity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>
              <a:spcAft>
                <a:spcPts val="600"/>
              </a:spcAft>
            </a:pPr>
            <a:r>
              <a:rPr lang="en-US" sz="2800" dirty="0" smtClean="0"/>
              <a:t>For fixed </a:t>
            </a:r>
            <a:r>
              <a:rPr lang="en-US" sz="2800" dirty="0"/>
              <a:t>cache </a:t>
            </a:r>
            <a:r>
              <a:rPr lang="en-US" sz="2800" dirty="0" smtClean="0"/>
              <a:t>size, </a:t>
            </a:r>
            <a:r>
              <a:rPr lang="en-US" sz="2800" dirty="0"/>
              <a:t>increasing the </a:t>
            </a:r>
            <a:r>
              <a:rPr lang="en-US" sz="2800" dirty="0" smtClean="0"/>
              <a:t>associativity decreases </a:t>
            </a:r>
            <a:r>
              <a:rPr lang="en-US" sz="2800" dirty="0"/>
              <a:t>the number of </a:t>
            </a:r>
            <a:r>
              <a:rPr lang="en-US" sz="2800" dirty="0" smtClean="0"/>
              <a:t>sets.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Cashes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86636" y="1448781"/>
            <a:ext cx="630069" cy="180020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4284" y="2088995"/>
            <a:ext cx="1468244" cy="182138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41795" y="2107581"/>
            <a:ext cx="3036849" cy="170986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82238" y="4227615"/>
            <a:ext cx="6103915" cy="172191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86636" y="1694108"/>
            <a:ext cx="630069" cy="180020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90353" y="1939435"/>
            <a:ext cx="630069" cy="180020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90353" y="2184762"/>
            <a:ext cx="630069" cy="180020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94070" y="2426372"/>
            <a:ext cx="630069" cy="180020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294070" y="2671699"/>
            <a:ext cx="630069" cy="180020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297787" y="2917026"/>
            <a:ext cx="630069" cy="180020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97787" y="3162353"/>
            <a:ext cx="630069" cy="180020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40567" y="2326888"/>
            <a:ext cx="1468244" cy="182138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044284" y="2572215"/>
            <a:ext cx="1468244" cy="182138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40567" y="2816046"/>
            <a:ext cx="1468244" cy="182138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445512" y="2349190"/>
            <a:ext cx="3036849" cy="170986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503675"/>
            <a:ext cx="6564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smtClean="0"/>
              <a:t>Example</a:t>
            </a:r>
            <a:r>
              <a:rPr lang="en-US" sz="2800" dirty="0" smtClean="0"/>
              <a:t>: Misses </a:t>
            </a:r>
            <a:r>
              <a:rPr lang="en-US" sz="2800" dirty="0"/>
              <a:t>and </a:t>
            </a:r>
            <a:r>
              <a:rPr lang="en-US" sz="2800" dirty="0" smtClean="0"/>
              <a:t>associativity </a:t>
            </a:r>
            <a:r>
              <a:rPr lang="en-US" sz="2800" dirty="0"/>
              <a:t>in </a:t>
            </a:r>
            <a:r>
              <a:rPr lang="en-US" sz="2800" dirty="0" smtClean="0"/>
              <a:t>caches.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11560" y="1088740"/>
            <a:ext cx="792088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 smtClean="0"/>
              <a:t>Three caches of 4 1-word blocks, fully </a:t>
            </a:r>
            <a:r>
              <a:rPr lang="en-US" sz="2400" dirty="0"/>
              <a:t>associative, </a:t>
            </a:r>
            <a:r>
              <a:rPr lang="en-US" sz="2400" dirty="0" smtClean="0"/>
              <a:t>two-way </a:t>
            </a:r>
            <a:r>
              <a:rPr lang="en-US" sz="2400" dirty="0"/>
              <a:t>set associative, and </a:t>
            </a:r>
            <a:r>
              <a:rPr lang="en-US" sz="2400" dirty="0" smtClean="0"/>
              <a:t>direct mapped.</a:t>
            </a:r>
          </a:p>
          <a:p>
            <a:pPr algn="just">
              <a:spcAft>
                <a:spcPts val="600"/>
              </a:spcAft>
            </a:pPr>
            <a:r>
              <a:rPr lang="en-US" sz="2400" dirty="0" smtClean="0"/>
              <a:t>For </a:t>
            </a:r>
            <a:r>
              <a:rPr lang="en-US" sz="2400" dirty="0"/>
              <a:t>the </a:t>
            </a:r>
            <a:r>
              <a:rPr lang="en-US" sz="2400" dirty="0" smtClean="0"/>
              <a:t>sequence </a:t>
            </a:r>
            <a:r>
              <a:rPr lang="en-US" sz="2400" dirty="0"/>
              <a:t>of block addresses: 0, 8, 0, 6, </a:t>
            </a:r>
            <a:r>
              <a:rPr lang="en-US" sz="2400" dirty="0" smtClean="0"/>
              <a:t>8, what is the number </a:t>
            </a:r>
            <a:r>
              <a:rPr lang="en-US" sz="2400" dirty="0"/>
              <a:t>of misses for each </a:t>
            </a:r>
            <a:r>
              <a:rPr lang="en-US" sz="2400" dirty="0" smtClean="0"/>
              <a:t>cache?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911998" y="2978950"/>
            <a:ext cx="7184990" cy="3425946"/>
            <a:chOff x="911998" y="2978950"/>
            <a:chExt cx="7184990" cy="3425946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086" y="3190346"/>
              <a:ext cx="3240902" cy="1183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998" y="4379109"/>
              <a:ext cx="7184989" cy="202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911998" y="2978950"/>
              <a:ext cx="23559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direct mapped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71801" y="3926069"/>
            <a:ext cx="1350149" cy="2478827"/>
            <a:chOff x="2771801" y="3926069"/>
            <a:chExt cx="1350149" cy="2478827"/>
          </a:xfrm>
        </p:grpSpPr>
        <p:sp>
          <p:nvSpPr>
            <p:cNvPr id="5" name="Oval 4"/>
            <p:cNvSpPr/>
            <p:nvPr/>
          </p:nvSpPr>
          <p:spPr>
            <a:xfrm>
              <a:off x="3012466" y="5107813"/>
              <a:ext cx="794449" cy="129708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71801" y="3926069"/>
              <a:ext cx="1350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5 misses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9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Memory Hierarchy</a:t>
            </a:r>
            <a:endParaRPr lang="he-IL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60" y="1223755"/>
            <a:ext cx="6927010" cy="190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05045" y="3047290"/>
            <a:ext cx="8307415" cy="3262030"/>
            <a:chOff x="431540" y="3047290"/>
            <a:chExt cx="8307415" cy="3262030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40" y="3316348"/>
              <a:ext cx="8307415" cy="2992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2771800" y="3127400"/>
              <a:ext cx="0" cy="301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964432" y="3127400"/>
              <a:ext cx="517558" cy="301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858635" y="3127400"/>
              <a:ext cx="288540" cy="301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7767355" y="3047290"/>
              <a:ext cx="206515" cy="38171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405045" y="4035555"/>
            <a:ext cx="8307415" cy="33855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5045" y="4329100"/>
            <a:ext cx="8307415" cy="438729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6535" y="4710630"/>
            <a:ext cx="8307415" cy="33855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5045" y="5025665"/>
            <a:ext cx="8307415" cy="33855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5045" y="5295695"/>
            <a:ext cx="8307415" cy="69859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5045" y="5949280"/>
            <a:ext cx="8307415" cy="40707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6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99" y="1904525"/>
            <a:ext cx="7229994" cy="19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28" y="683695"/>
            <a:ext cx="3240360" cy="118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1590" y="1430407"/>
            <a:ext cx="3975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two-way set associative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40882" y="2602069"/>
            <a:ext cx="1350149" cy="1652798"/>
            <a:chOff x="2640882" y="2602069"/>
            <a:chExt cx="1350149" cy="1652798"/>
          </a:xfrm>
        </p:grpSpPr>
        <p:sp>
          <p:nvSpPr>
            <p:cNvPr id="6" name="Oval 5"/>
            <p:cNvSpPr/>
            <p:nvPr/>
          </p:nvSpPr>
          <p:spPr>
            <a:xfrm>
              <a:off x="2883707" y="2602069"/>
              <a:ext cx="794449" cy="49505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40882" y="3793202"/>
              <a:ext cx="1350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4 misses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876408" y="3367155"/>
              <a:ext cx="794449" cy="49505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11998" y="3834045"/>
            <a:ext cx="7350412" cy="2475275"/>
            <a:chOff x="911998" y="3834045"/>
            <a:chExt cx="7350412" cy="2475275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998" y="4315090"/>
              <a:ext cx="7184989" cy="1994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5659131" y="3834045"/>
              <a:ext cx="26032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/>
                <a:t>fully associative</a:t>
              </a:r>
              <a:endParaRPr lang="en-US" sz="2800" b="1"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633061" y="5004175"/>
            <a:ext cx="1350149" cy="1642506"/>
            <a:chOff x="2633061" y="5004175"/>
            <a:chExt cx="1350149" cy="1642506"/>
          </a:xfrm>
        </p:grpSpPr>
        <p:sp>
          <p:nvSpPr>
            <p:cNvPr id="12" name="TextBox 11"/>
            <p:cNvSpPr txBox="1"/>
            <p:nvPr/>
          </p:nvSpPr>
          <p:spPr>
            <a:xfrm>
              <a:off x="2633061" y="6185016"/>
              <a:ext cx="1350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3 misses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922456" y="5724255"/>
              <a:ext cx="794449" cy="3037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922456" y="5004175"/>
              <a:ext cx="794449" cy="49505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44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1549" y="548680"/>
            <a:ext cx="80558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400" dirty="0"/>
              <a:t>Size and associativity are dependent in determining cache performance.</a:t>
            </a:r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For 8 blocks </a:t>
            </a:r>
            <a:r>
              <a:rPr lang="en-US" sz="2400" dirty="0"/>
              <a:t>in </a:t>
            </a:r>
            <a:r>
              <a:rPr lang="en-US" sz="2400" dirty="0" smtClean="0"/>
              <a:t>the cache</a:t>
            </a:r>
            <a:r>
              <a:rPr lang="en-US" sz="2400" dirty="0"/>
              <a:t>, </a:t>
            </a:r>
            <a:r>
              <a:rPr lang="en-US" sz="2400" dirty="0" smtClean="0"/>
              <a:t>there are </a:t>
            </a:r>
            <a:r>
              <a:rPr lang="en-US" sz="2400" dirty="0"/>
              <a:t>no replacements in the two-way set-associative </a:t>
            </a:r>
            <a:r>
              <a:rPr lang="en-US" sz="2400" dirty="0" smtClean="0"/>
              <a:t>cache. (why?)</a:t>
            </a:r>
            <a:endParaRPr lang="en-US" sz="2400" dirty="0"/>
          </a:p>
          <a:p>
            <a:pPr algn="just">
              <a:spcBef>
                <a:spcPts val="1200"/>
              </a:spcBef>
            </a:pPr>
            <a:r>
              <a:rPr lang="en-US" sz="2400" dirty="0" smtClean="0"/>
              <a:t>There are same </a:t>
            </a:r>
            <a:r>
              <a:rPr lang="en-US" sz="2400" dirty="0"/>
              <a:t>number of misses as </a:t>
            </a:r>
            <a:r>
              <a:rPr lang="en-US" sz="2400" dirty="0" smtClean="0"/>
              <a:t>the fully </a:t>
            </a:r>
            <a:r>
              <a:rPr lang="en-US" sz="2400" dirty="0"/>
              <a:t>associative cache. </a:t>
            </a:r>
            <a:endParaRPr lang="en-US" sz="2400" dirty="0" smtClean="0"/>
          </a:p>
          <a:p>
            <a:pPr algn="just">
              <a:spcBef>
                <a:spcPts val="1200"/>
              </a:spcBef>
            </a:pPr>
            <a:r>
              <a:rPr lang="en-US" sz="2400" dirty="0"/>
              <a:t>For </a:t>
            </a:r>
            <a:r>
              <a:rPr lang="en-US" sz="2400" dirty="0" smtClean="0"/>
              <a:t>16 </a:t>
            </a:r>
            <a:r>
              <a:rPr lang="en-US" sz="2400" dirty="0"/>
              <a:t>blocks, all three caches </a:t>
            </a:r>
            <a:r>
              <a:rPr lang="en-US" sz="2400" dirty="0" smtClean="0"/>
              <a:t>would have </a:t>
            </a:r>
            <a:r>
              <a:rPr lang="en-US" sz="2400" dirty="0"/>
              <a:t>the same number of misses. </a:t>
            </a:r>
            <a:endParaRPr lang="en-US" sz="24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611560" y="4092460"/>
            <a:ext cx="7767356" cy="2058956"/>
            <a:chOff x="611560" y="4092460"/>
            <a:chExt cx="7767356" cy="2058956"/>
          </a:xfrm>
        </p:grpSpPr>
        <p:sp>
          <p:nvSpPr>
            <p:cNvPr id="3" name="Rectangle 2"/>
            <p:cNvSpPr/>
            <p:nvPr/>
          </p:nvSpPr>
          <p:spPr>
            <a:xfrm>
              <a:off x="611560" y="4092460"/>
              <a:ext cx="77673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/>
                <a:t>Benchmarks of </a:t>
              </a:r>
              <a:r>
                <a:rPr lang="en-US" sz="2400" dirty="0"/>
                <a:t>a 64 KB data cache </a:t>
              </a:r>
              <a:r>
                <a:rPr lang="en-US" sz="2400" dirty="0" smtClean="0"/>
                <a:t>with a </a:t>
              </a:r>
              <a:r>
                <a:rPr lang="en-US" sz="2400" dirty="0"/>
                <a:t>16-word block</a:t>
              </a: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689140"/>
              <a:ext cx="7767356" cy="1462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8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25" y="774501"/>
            <a:ext cx="6593993" cy="562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10647" y="278650"/>
            <a:ext cx="5316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Four-way </a:t>
            </a:r>
            <a:r>
              <a:rPr lang="en-US" sz="3200" dirty="0"/>
              <a:t>set-associative cache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56665" y="5319210"/>
            <a:ext cx="1350150" cy="945105"/>
            <a:chOff x="566555" y="5733669"/>
            <a:chExt cx="1350150" cy="945105"/>
          </a:xfrm>
        </p:grpSpPr>
        <p:sp>
          <p:nvSpPr>
            <p:cNvPr id="3" name="Rectangle 2"/>
            <p:cNvSpPr/>
            <p:nvPr/>
          </p:nvSpPr>
          <p:spPr>
            <a:xfrm>
              <a:off x="566555" y="5746030"/>
              <a:ext cx="135015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MUX </a:t>
              </a:r>
              <a:r>
                <a:rPr lang="en-US" dirty="0"/>
                <a:t>with a decoded select signal</a:t>
              </a:r>
            </a:p>
          </p:txBody>
        </p:sp>
        <p:sp>
          <p:nvSpPr>
            <p:cNvPr id="4" name="Rectangular Callout 3"/>
            <p:cNvSpPr/>
            <p:nvPr/>
          </p:nvSpPr>
          <p:spPr>
            <a:xfrm>
              <a:off x="566555" y="5733669"/>
              <a:ext cx="1350150" cy="945105"/>
            </a:xfrm>
            <a:prstGeom prst="wedgeRectCallout">
              <a:avLst>
                <a:gd name="adj1" fmla="val 231255"/>
                <a:gd name="adj2" fmla="val -17688"/>
              </a:avLst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790618" y="2816786"/>
            <a:ext cx="58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54736" y="4014065"/>
            <a:ext cx="99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024529" y="1268760"/>
            <a:ext cx="6327891" cy="1901953"/>
            <a:chOff x="2024529" y="1268760"/>
            <a:chExt cx="6327891" cy="1901953"/>
          </a:xfrm>
        </p:grpSpPr>
        <p:sp>
          <p:nvSpPr>
            <p:cNvPr id="6" name="Rounded Rectangle 5"/>
            <p:cNvSpPr/>
            <p:nvPr/>
          </p:nvSpPr>
          <p:spPr>
            <a:xfrm>
              <a:off x="2024529" y="2888941"/>
              <a:ext cx="6327891" cy="281772"/>
            </a:xfrm>
            <a:prstGeom prst="roundRect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56965" y="1268760"/>
              <a:ext cx="540060" cy="18002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4265" y="1268760"/>
            <a:ext cx="5992959" cy="3167906"/>
            <a:chOff x="2284265" y="1268760"/>
            <a:chExt cx="5992959" cy="3167906"/>
          </a:xfrm>
        </p:grpSpPr>
        <p:sp>
          <p:nvSpPr>
            <p:cNvPr id="10" name="Rounded Rectangle 9"/>
            <p:cNvSpPr/>
            <p:nvPr/>
          </p:nvSpPr>
          <p:spPr>
            <a:xfrm>
              <a:off x="2284265" y="4014065"/>
              <a:ext cx="5992959" cy="422601"/>
            </a:xfrm>
            <a:prstGeom prst="roundRect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86835" y="1268760"/>
              <a:ext cx="1080120" cy="180020"/>
            </a:xfrm>
            <a:prstGeom prst="rect">
              <a:avLst/>
            </a:prstGeom>
            <a:solidFill>
              <a:srgbClr val="0000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367430" y="1007430"/>
            <a:ext cx="1541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1-word block</a:t>
            </a:r>
          </a:p>
          <a:p>
            <a:r>
              <a:rPr lang="en-US" sz="2000" dirty="0" smtClean="0"/>
              <a:t>4-block set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04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097"/>
          </a:xfrm>
        </p:spPr>
        <p:txBody>
          <a:bodyPr>
            <a:normAutofit/>
          </a:bodyPr>
          <a:lstStyle/>
          <a:p>
            <a:r>
              <a:rPr lang="en-US" sz="3600" dirty="0"/>
              <a:t>Locating a Block in the Cache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1620087"/>
            <a:ext cx="796588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800" b="1" dirty="0" smtClean="0"/>
              <a:t>Set</a:t>
            </a:r>
            <a:r>
              <a:rPr lang="en-US" sz="2800" dirty="0" smtClean="0"/>
              <a:t> is found by the index. </a:t>
            </a:r>
            <a:r>
              <a:rPr lang="en-US" sz="2800" b="1" dirty="0" smtClean="0"/>
              <a:t>Tag</a:t>
            </a:r>
            <a:r>
              <a:rPr lang="en-US" sz="2800" dirty="0" smtClean="0"/>
              <a:t> of a block </a:t>
            </a:r>
            <a:r>
              <a:rPr lang="en-US" sz="2800" dirty="0"/>
              <a:t>within </a:t>
            </a:r>
            <a:r>
              <a:rPr lang="en-US" sz="2800" dirty="0" smtClean="0"/>
              <a:t>the appropriate </a:t>
            </a:r>
            <a:r>
              <a:rPr lang="en-US" sz="2800" dirty="0"/>
              <a:t>set is checked </a:t>
            </a:r>
            <a:r>
              <a:rPr lang="en-US" sz="2800" dirty="0" smtClean="0"/>
              <a:t>for matching. </a:t>
            </a:r>
            <a:r>
              <a:rPr lang="en-US" sz="2800" b="1" dirty="0" smtClean="0"/>
              <a:t>Block offset </a:t>
            </a:r>
            <a:r>
              <a:rPr lang="en-US" sz="2800" dirty="0" smtClean="0"/>
              <a:t>is the address of the word within the block. </a:t>
            </a:r>
          </a:p>
          <a:p>
            <a:pPr algn="just">
              <a:spcBef>
                <a:spcPts val="1200"/>
              </a:spcBef>
            </a:pPr>
            <a:r>
              <a:rPr lang="en-US" sz="2800" dirty="0" smtClean="0"/>
              <a:t>For </a:t>
            </a:r>
            <a:r>
              <a:rPr lang="en-US" sz="2800" b="1" dirty="0"/>
              <a:t>speed</a:t>
            </a:r>
            <a:r>
              <a:rPr lang="en-US" sz="2800" dirty="0"/>
              <a:t> </a:t>
            </a:r>
            <a:r>
              <a:rPr lang="en-US" sz="2800" dirty="0" smtClean="0"/>
              <a:t>all </a:t>
            </a:r>
            <a:r>
              <a:rPr lang="en-US" sz="2800" dirty="0"/>
              <a:t>the tags in </a:t>
            </a:r>
            <a:r>
              <a:rPr lang="en-US" sz="2800" dirty="0" smtClean="0"/>
              <a:t>a set are </a:t>
            </a:r>
            <a:r>
              <a:rPr lang="en-US" sz="2800" dirty="0"/>
              <a:t>searched </a:t>
            </a:r>
            <a:r>
              <a:rPr lang="en-US" sz="2800" dirty="0" smtClean="0"/>
              <a:t>in </a:t>
            </a:r>
            <a:r>
              <a:rPr lang="en-US" sz="2800" b="1" dirty="0" smtClean="0"/>
              <a:t>parallel</a:t>
            </a:r>
            <a:r>
              <a:rPr lang="en-US" sz="2800" dirty="0" smtClean="0"/>
              <a:t>.</a:t>
            </a:r>
          </a:p>
          <a:p>
            <a:pPr algn="just">
              <a:spcBef>
                <a:spcPts val="1200"/>
              </a:spcBef>
            </a:pPr>
            <a:r>
              <a:rPr lang="en-US" sz="2800" dirty="0"/>
              <a:t>In a fully </a:t>
            </a:r>
            <a:r>
              <a:rPr lang="en-US" sz="2800" dirty="0" smtClean="0"/>
              <a:t>associative cache</a:t>
            </a:r>
            <a:r>
              <a:rPr lang="en-US" sz="2800" dirty="0"/>
              <a:t>, </a:t>
            </a:r>
            <a:r>
              <a:rPr lang="en-US" sz="2800" dirty="0" smtClean="0"/>
              <a:t>we </a:t>
            </a:r>
            <a:r>
              <a:rPr lang="en-US" sz="2800" dirty="0"/>
              <a:t>search </a:t>
            </a:r>
            <a:r>
              <a:rPr lang="en-US" sz="2800" dirty="0" smtClean="0"/>
              <a:t>the entire </a:t>
            </a:r>
            <a:r>
              <a:rPr lang="en-US" sz="2800" dirty="0"/>
              <a:t>cache without any indexing.</a:t>
            </a:r>
            <a:r>
              <a:rPr lang="en-US" sz="2800" dirty="0" smtClean="0"/>
              <a:t> </a:t>
            </a:r>
            <a:r>
              <a:rPr lang="en-US" sz="2800" b="1" dirty="0" smtClean="0"/>
              <a:t>Huge HW overhead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684" y="1110165"/>
            <a:ext cx="55816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59" y="4789310"/>
            <a:ext cx="79658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The choice among direct-mapped, set-associative, or fully associative </a:t>
            </a:r>
            <a:r>
              <a:rPr lang="en-US" sz="2800" dirty="0" smtClean="0"/>
              <a:t>depends </a:t>
            </a:r>
            <a:r>
              <a:rPr lang="en-US" sz="2800" dirty="0"/>
              <a:t>on the </a:t>
            </a:r>
            <a:r>
              <a:rPr lang="en-US" sz="2800" dirty="0" smtClean="0"/>
              <a:t>miss (performance) cost versus HW cost (power, area).</a:t>
            </a: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9485" y="1192539"/>
            <a:ext cx="1752405" cy="301246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19695" y="1192539"/>
            <a:ext cx="1752405" cy="301246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38970" y="1202064"/>
            <a:ext cx="1752405" cy="301246"/>
          </a:xfrm>
          <a:prstGeom prst="rect">
            <a:avLst/>
          </a:prstGeom>
          <a:solidFill>
            <a:srgbClr val="0000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6554" y="638690"/>
            <a:ext cx="7920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 b="1" dirty="0" smtClean="0"/>
              <a:t>Example</a:t>
            </a:r>
            <a:r>
              <a:rPr lang="en-US" sz="3200" dirty="0" smtClean="0"/>
              <a:t>: Size </a:t>
            </a:r>
            <a:r>
              <a:rPr lang="en-US" sz="3200" dirty="0"/>
              <a:t>of </a:t>
            </a:r>
            <a:r>
              <a:rPr lang="en-US" sz="3200" dirty="0" smtClean="0"/>
              <a:t>tags </a:t>
            </a:r>
            <a:r>
              <a:rPr lang="en-US" sz="3200" dirty="0"/>
              <a:t>versus </a:t>
            </a:r>
            <a:r>
              <a:rPr lang="en-US" sz="3200" dirty="0" smtClean="0"/>
              <a:t>set associativity</a:t>
            </a:r>
            <a:endParaRPr lang="he-IL" sz="3200" dirty="0"/>
          </a:p>
        </p:txBody>
      </p:sp>
      <p:sp>
        <p:nvSpPr>
          <p:cNvPr id="6" name="Rectangle 5"/>
          <p:cNvSpPr/>
          <p:nvPr/>
        </p:nvSpPr>
        <p:spPr>
          <a:xfrm>
            <a:off x="566556" y="1503945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dirty="0" smtClean="0"/>
              <a:t>Given cache </a:t>
            </a:r>
            <a:r>
              <a:rPr lang="en-US" sz="2800" dirty="0"/>
              <a:t>of </a:t>
            </a:r>
            <a:r>
              <a:rPr lang="en-US" sz="2800" dirty="0" smtClean="0"/>
              <a:t>4K=2</a:t>
            </a:r>
            <a:r>
              <a:rPr lang="en-US" sz="3200" baseline="30000" dirty="0" smtClean="0"/>
              <a:t>12</a:t>
            </a:r>
            <a:r>
              <a:rPr lang="en-US" sz="2800" dirty="0" smtClean="0"/>
              <a:t> blocks</a:t>
            </a:r>
            <a:r>
              <a:rPr lang="en-US" sz="2800" dirty="0"/>
              <a:t>, a </a:t>
            </a:r>
            <a:r>
              <a:rPr lang="en-US" sz="2800" dirty="0" smtClean="0"/>
              <a:t>4-word </a:t>
            </a:r>
            <a:r>
              <a:rPr lang="en-US" sz="2800" dirty="0"/>
              <a:t>block size, and a 32-bit </a:t>
            </a:r>
            <a:r>
              <a:rPr lang="en-US" sz="2800" dirty="0" smtClean="0"/>
              <a:t>address.</a:t>
            </a:r>
            <a:r>
              <a:rPr lang="en-US" sz="2800" dirty="0"/>
              <a:t> </a:t>
            </a:r>
            <a:r>
              <a:rPr lang="en-US" sz="2800" dirty="0" smtClean="0"/>
              <a:t>What is </a:t>
            </a:r>
            <a:r>
              <a:rPr lang="en-US" sz="2800" dirty="0"/>
              <a:t>the total number of sets </a:t>
            </a:r>
            <a:r>
              <a:rPr lang="en-US" sz="2800" dirty="0" smtClean="0"/>
              <a:t>tag bits?</a:t>
            </a:r>
            <a:endParaRPr lang="he-IL" sz="2800" dirty="0"/>
          </a:p>
        </p:txBody>
      </p:sp>
      <p:sp>
        <p:nvSpPr>
          <p:cNvPr id="7" name="Rectangle 6"/>
          <p:cNvSpPr/>
          <p:nvPr/>
        </p:nvSpPr>
        <p:spPr>
          <a:xfrm>
            <a:off x="566554" y="3021339"/>
            <a:ext cx="792088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There </a:t>
            </a:r>
            <a:r>
              <a:rPr lang="en-US" sz="2800" dirty="0"/>
              <a:t>are </a:t>
            </a:r>
            <a:r>
              <a:rPr lang="en-US" sz="2800" dirty="0" smtClean="0"/>
              <a:t>16=2</a:t>
            </a:r>
            <a:r>
              <a:rPr lang="en-US" sz="3200" baseline="30000" dirty="0" smtClean="0"/>
              <a:t>4</a:t>
            </a:r>
            <a:r>
              <a:rPr lang="en-US" sz="2800" dirty="0" smtClean="0"/>
              <a:t> bytes / block. 32-bit </a:t>
            </a:r>
            <a:r>
              <a:rPr lang="en-US" sz="2800" dirty="0"/>
              <a:t>address yields </a:t>
            </a:r>
            <a:r>
              <a:rPr lang="en-US" sz="2800" dirty="0" smtClean="0"/>
              <a:t>32-4 =28 bits for </a:t>
            </a:r>
            <a:r>
              <a:rPr lang="en-US" sz="2800" dirty="0"/>
              <a:t>index and </a:t>
            </a:r>
            <a:r>
              <a:rPr lang="en-US" sz="2800" dirty="0" smtClean="0"/>
              <a:t>tag.</a:t>
            </a:r>
          </a:p>
          <a:p>
            <a:pPr algn="just">
              <a:spcAft>
                <a:spcPts val="600"/>
              </a:spcAft>
            </a:pPr>
            <a:r>
              <a:rPr lang="en-US" sz="2800" dirty="0" smtClean="0"/>
              <a:t>Direct-mapped </a:t>
            </a:r>
            <a:r>
              <a:rPr lang="en-US" sz="2800" dirty="0"/>
              <a:t>cache has </a:t>
            </a:r>
            <a:r>
              <a:rPr lang="en-US" sz="2800" dirty="0" smtClean="0"/>
              <a:t>12=log</a:t>
            </a:r>
            <a:r>
              <a:rPr lang="en-US" sz="3200" baseline="-25000" dirty="0" smtClean="0"/>
              <a:t>2</a:t>
            </a:r>
            <a:r>
              <a:rPr lang="en-US" sz="2800" dirty="0" smtClean="0"/>
              <a:t>(4K) </a:t>
            </a:r>
            <a:r>
              <a:rPr lang="en-US" sz="2800" dirty="0"/>
              <a:t>bits of </a:t>
            </a:r>
            <a:r>
              <a:rPr lang="en-US" sz="2800" dirty="0" smtClean="0"/>
              <a:t>index.</a:t>
            </a:r>
            <a:r>
              <a:rPr lang="en-US" sz="2800" dirty="0"/>
              <a:t> </a:t>
            </a:r>
            <a:r>
              <a:rPr lang="en-US" sz="2800" dirty="0" smtClean="0"/>
              <a:t>Tag is 28-12=16 bits, yielding a total of </a:t>
            </a:r>
            <a:r>
              <a:rPr lang="en-US" sz="2800" dirty="0"/>
              <a:t>16 </a:t>
            </a:r>
            <a:r>
              <a:rPr lang="en-US" sz="2800" dirty="0" smtClean="0"/>
              <a:t>x </a:t>
            </a:r>
            <a:r>
              <a:rPr lang="en-US" sz="2800" dirty="0"/>
              <a:t>4K = 64 </a:t>
            </a:r>
            <a:r>
              <a:rPr lang="en-US" sz="2800" dirty="0" smtClean="0"/>
              <a:t>Kbits of tags.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61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3534" y="863715"/>
            <a:ext cx="7198866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For </a:t>
            </a:r>
            <a:r>
              <a:rPr lang="en-US" sz="2800" dirty="0"/>
              <a:t>a </a:t>
            </a:r>
            <a:r>
              <a:rPr lang="en-US" sz="2800" dirty="0" smtClean="0"/>
              <a:t>2-way </a:t>
            </a:r>
            <a:r>
              <a:rPr lang="en-US" sz="2800" dirty="0"/>
              <a:t>set-associative cache, </a:t>
            </a:r>
            <a:r>
              <a:rPr lang="en-US" sz="2800" dirty="0" smtClean="0"/>
              <a:t>there are</a:t>
            </a:r>
          </a:p>
          <a:p>
            <a:pPr algn="just"/>
            <a:r>
              <a:rPr lang="en-US" sz="2800" dirty="0" smtClean="0"/>
              <a:t>2K = 2</a:t>
            </a:r>
            <a:r>
              <a:rPr lang="en-US" sz="3200" baseline="30000" dirty="0" smtClean="0"/>
              <a:t>11</a:t>
            </a:r>
            <a:r>
              <a:rPr lang="en-US" sz="2800" dirty="0" smtClean="0"/>
              <a:t> </a:t>
            </a:r>
            <a:r>
              <a:rPr lang="en-US" sz="2800" dirty="0"/>
              <a:t>sets, and the total number of tag bits is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(28 - 11) x 2 x 2K =34 x 2K = 68 </a:t>
            </a:r>
            <a:r>
              <a:rPr lang="en-US" sz="2800" dirty="0"/>
              <a:t>Kbits.</a:t>
            </a:r>
          </a:p>
          <a:p>
            <a:pPr algn="just"/>
            <a:r>
              <a:rPr lang="en-US" sz="2800" dirty="0"/>
              <a:t>For a </a:t>
            </a:r>
            <a:r>
              <a:rPr lang="en-US" sz="2800" dirty="0" smtClean="0"/>
              <a:t>4-way </a:t>
            </a:r>
            <a:r>
              <a:rPr lang="en-US" sz="2800" dirty="0"/>
              <a:t>set-associative cache, there are </a:t>
            </a:r>
            <a:endParaRPr lang="en-US" sz="2800" dirty="0" smtClean="0"/>
          </a:p>
          <a:p>
            <a:pPr algn="just"/>
            <a:r>
              <a:rPr lang="en-US" sz="2800" dirty="0" smtClean="0"/>
              <a:t>1K = 2</a:t>
            </a:r>
            <a:r>
              <a:rPr lang="en-US" sz="3200" baseline="30000" dirty="0" smtClean="0"/>
              <a:t>10</a:t>
            </a:r>
            <a:r>
              <a:rPr lang="en-US" sz="2800" dirty="0" smtClean="0"/>
              <a:t> </a:t>
            </a:r>
            <a:r>
              <a:rPr lang="en-US" sz="2800" dirty="0"/>
              <a:t>sets</a:t>
            </a:r>
            <a:r>
              <a:rPr lang="en-US" sz="2800" dirty="0" smtClean="0"/>
              <a:t>, </a:t>
            </a:r>
            <a:r>
              <a:rPr lang="en-US" sz="2800" dirty="0"/>
              <a:t>and the </a:t>
            </a:r>
            <a:r>
              <a:rPr lang="en-US" sz="2800" dirty="0" smtClean="0"/>
              <a:t>total number </a:t>
            </a:r>
            <a:r>
              <a:rPr lang="en-US" sz="2800" dirty="0"/>
              <a:t>of tag bits is </a:t>
            </a:r>
            <a:endParaRPr lang="en-US" sz="2800" dirty="0" smtClean="0"/>
          </a:p>
          <a:p>
            <a:pPr algn="just">
              <a:spcAft>
                <a:spcPts val="600"/>
              </a:spcAft>
            </a:pPr>
            <a:r>
              <a:rPr lang="en-US" sz="2800" dirty="0" smtClean="0"/>
              <a:t>(28 - 10) x 4 x 1K = 72 x 1K = 72 </a:t>
            </a:r>
            <a:r>
              <a:rPr lang="en-US" sz="2800" dirty="0"/>
              <a:t>Kbits.</a:t>
            </a:r>
            <a:endParaRPr lang="he-IL" sz="2800" dirty="0"/>
          </a:p>
        </p:txBody>
      </p:sp>
      <p:sp>
        <p:nvSpPr>
          <p:cNvPr id="9" name="Rectangle 8"/>
          <p:cNvSpPr/>
          <p:nvPr/>
        </p:nvSpPr>
        <p:spPr>
          <a:xfrm>
            <a:off x="973534" y="3969060"/>
            <a:ext cx="71988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Fully </a:t>
            </a:r>
            <a:r>
              <a:rPr lang="en-US" sz="2800" dirty="0"/>
              <a:t>associative </a:t>
            </a:r>
            <a:r>
              <a:rPr lang="en-US" sz="2800" dirty="0" smtClean="0"/>
              <a:t>cache has one set with </a:t>
            </a:r>
            <a:r>
              <a:rPr lang="en-US" sz="2800" dirty="0"/>
              <a:t>4K blocks, </a:t>
            </a:r>
            <a:r>
              <a:rPr lang="en-US" sz="2800" dirty="0" smtClean="0"/>
              <a:t>and </a:t>
            </a:r>
            <a:r>
              <a:rPr lang="en-US" sz="2800" dirty="0"/>
              <a:t>the total number of tag bits </a:t>
            </a:r>
            <a:r>
              <a:rPr lang="en-US" sz="2800" dirty="0" smtClean="0"/>
              <a:t>is</a:t>
            </a:r>
          </a:p>
          <a:p>
            <a:pPr algn="just">
              <a:spcAft>
                <a:spcPts val="600"/>
              </a:spcAft>
            </a:pPr>
            <a:r>
              <a:rPr lang="en-US" sz="2800" dirty="0" smtClean="0"/>
              <a:t>28 x 4K x 1 = 112K bits</a:t>
            </a:r>
            <a:r>
              <a:rPr lang="en-US" sz="2800" dirty="0"/>
              <a:t>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6602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09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Which </a:t>
            </a:r>
            <a:r>
              <a:rPr lang="en-US" sz="3600" dirty="0"/>
              <a:t>Block to </a:t>
            </a:r>
            <a:r>
              <a:rPr lang="en-US" sz="3600" dirty="0" smtClean="0"/>
              <a:t>Replace?</a:t>
            </a:r>
            <a:endParaRPr lang="he-IL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7211" y="1088740"/>
            <a:ext cx="798522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In </a:t>
            </a:r>
            <a:r>
              <a:rPr lang="en-US" sz="2800" dirty="0"/>
              <a:t>a direct-mapped </a:t>
            </a:r>
            <a:r>
              <a:rPr lang="en-US" sz="2800" dirty="0" smtClean="0"/>
              <a:t>cache </a:t>
            </a:r>
            <a:r>
              <a:rPr lang="en-US" sz="2800" dirty="0"/>
              <a:t>the requested block can go </a:t>
            </a:r>
            <a:r>
              <a:rPr lang="en-US" sz="2800" dirty="0" smtClean="0"/>
              <a:t>in exactly </a:t>
            </a:r>
            <a:r>
              <a:rPr lang="en-US" sz="2800" dirty="0"/>
              <a:t>one </a:t>
            </a:r>
            <a:r>
              <a:rPr lang="en-US" sz="2800" dirty="0" smtClean="0"/>
              <a:t>position.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In </a:t>
            </a:r>
            <a:r>
              <a:rPr lang="en-US" sz="2800" dirty="0"/>
              <a:t>a set-associative cache, we must choose among </a:t>
            </a:r>
            <a:r>
              <a:rPr lang="en-US" sz="2800" dirty="0" smtClean="0"/>
              <a:t>the blocks </a:t>
            </a:r>
            <a:r>
              <a:rPr lang="en-US" sz="2800" dirty="0"/>
              <a:t>in the selected set.</a:t>
            </a:r>
            <a:endParaRPr lang="he-IL" sz="2800" dirty="0"/>
          </a:p>
        </p:txBody>
      </p:sp>
      <p:sp>
        <p:nvSpPr>
          <p:cNvPr id="7" name="Rectangle 6"/>
          <p:cNvSpPr/>
          <p:nvPr/>
        </p:nvSpPr>
        <p:spPr>
          <a:xfrm>
            <a:off x="547211" y="3323887"/>
            <a:ext cx="798522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The most commonly used scheme is </a:t>
            </a:r>
            <a:r>
              <a:rPr lang="en-US" sz="2800" b="1" dirty="0"/>
              <a:t>least recently used </a:t>
            </a:r>
            <a:r>
              <a:rPr lang="en-US" sz="2800" dirty="0"/>
              <a:t>(</a:t>
            </a:r>
            <a:r>
              <a:rPr lang="en-US" sz="2800" b="1" dirty="0"/>
              <a:t>LRU</a:t>
            </a:r>
            <a:r>
              <a:rPr lang="en-US" sz="2800" dirty="0"/>
              <a:t>), </a:t>
            </a:r>
            <a:r>
              <a:rPr lang="en-US" sz="2800" dirty="0" smtClean="0"/>
              <a:t>where the block </a:t>
            </a:r>
            <a:r>
              <a:rPr lang="en-US" sz="2800" dirty="0"/>
              <a:t>replaced is the one that </a:t>
            </a:r>
            <a:r>
              <a:rPr lang="en-US" sz="2800" dirty="0" smtClean="0"/>
              <a:t>has been </a:t>
            </a:r>
            <a:r>
              <a:rPr lang="en-US" sz="2800" dirty="0"/>
              <a:t>unused for the longest time.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For </a:t>
            </a:r>
            <a:r>
              <a:rPr lang="en-US" sz="2800" dirty="0"/>
              <a:t>a two-way set-associative cache, tracking when the two elements </a:t>
            </a:r>
            <a:r>
              <a:rPr lang="en-US" sz="2800" dirty="0" smtClean="0"/>
              <a:t>were used </a:t>
            </a:r>
            <a:r>
              <a:rPr lang="en-US" sz="2800" dirty="0"/>
              <a:t>can be implemented by keeping a single bit in each </a:t>
            </a:r>
            <a:r>
              <a:rPr lang="en-US" sz="2800" dirty="0" smtClean="0"/>
              <a:t>set. </a:t>
            </a:r>
          </a:p>
        </p:txBody>
      </p:sp>
    </p:spTree>
    <p:extLst>
      <p:ext uri="{BB962C8B-B14F-4D97-AF65-F5344CB8AC3E}">
        <p14:creationId xmlns:p14="http://schemas.microsoft.com/office/powerpoint/2010/main" val="104520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1559" y="1878502"/>
            <a:ext cx="796588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Random</a:t>
            </a:r>
            <a:endParaRPr lang="en-US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smtClean="0"/>
              <a:t>Spreads </a:t>
            </a:r>
            <a:r>
              <a:rPr lang="en-US" sz="2400" dirty="0"/>
              <a:t>allocation </a:t>
            </a:r>
            <a:r>
              <a:rPr lang="en-US" sz="2400" dirty="0" smtClean="0"/>
              <a:t>uniformly.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smtClean="0"/>
              <a:t>Blocks </a:t>
            </a:r>
            <a:r>
              <a:rPr lang="en-US" sz="2400" dirty="0"/>
              <a:t>are </a:t>
            </a:r>
            <a:r>
              <a:rPr lang="en-US" sz="2400" dirty="0" smtClean="0"/>
              <a:t>randomly selected</a:t>
            </a:r>
            <a:r>
              <a:rPr lang="en-US" sz="2400" dirty="0"/>
              <a:t>. </a:t>
            </a:r>
            <a:endParaRPr lang="en-US" sz="24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dirty="0" smtClean="0"/>
              <a:t>System generates </a:t>
            </a:r>
            <a:r>
              <a:rPr lang="en-US" sz="2400" dirty="0"/>
              <a:t>pseudorandom block numbers to get </a:t>
            </a:r>
            <a:r>
              <a:rPr lang="en-US" sz="2400" dirty="0" smtClean="0"/>
              <a:t>reproducible behavior (useful for HW debug).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11560" y="4120922"/>
            <a:ext cx="79658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First </a:t>
            </a:r>
            <a:r>
              <a:rPr lang="en-US" sz="2800" b="1" dirty="0"/>
              <a:t>in, first out </a:t>
            </a:r>
            <a:r>
              <a:rPr lang="en-US" sz="2800" dirty="0"/>
              <a:t>(</a:t>
            </a:r>
            <a:r>
              <a:rPr lang="en-US" sz="2800" b="1" dirty="0" smtClean="0"/>
              <a:t>FIFO</a:t>
            </a:r>
            <a:r>
              <a:rPr lang="en-US" sz="2800" dirty="0" smtClean="0"/>
              <a:t>) Because </a:t>
            </a:r>
            <a:r>
              <a:rPr lang="en-US" sz="2800" dirty="0"/>
              <a:t>LRU can </a:t>
            </a:r>
            <a:r>
              <a:rPr lang="en-US" sz="2800" dirty="0" smtClean="0"/>
              <a:t>be complicated </a:t>
            </a:r>
            <a:r>
              <a:rPr lang="en-US" sz="2800" dirty="0"/>
              <a:t>to calculate, </a:t>
            </a:r>
            <a:r>
              <a:rPr lang="en-US" sz="2800" dirty="0" smtClean="0"/>
              <a:t>this approximates </a:t>
            </a:r>
            <a:r>
              <a:rPr lang="en-US" sz="2800" dirty="0"/>
              <a:t>LRU by determining the </a:t>
            </a:r>
            <a:r>
              <a:rPr lang="en-US" sz="2800" b="1" dirty="0"/>
              <a:t>oldest</a:t>
            </a:r>
            <a:r>
              <a:rPr lang="en-US" sz="2800" i="1" dirty="0"/>
              <a:t> </a:t>
            </a:r>
            <a:r>
              <a:rPr lang="en-US" sz="2800" dirty="0"/>
              <a:t>block rather than the LRU.</a:t>
            </a:r>
            <a:endParaRPr lang="he-IL" sz="2800" dirty="0"/>
          </a:p>
        </p:txBody>
      </p:sp>
      <p:sp>
        <p:nvSpPr>
          <p:cNvPr id="7" name="Rectangle 6"/>
          <p:cNvSpPr/>
          <p:nvPr/>
        </p:nvSpPr>
        <p:spPr>
          <a:xfrm>
            <a:off x="611560" y="674693"/>
            <a:ext cx="79658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As associativity increases, implementing LRU gets harder.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26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09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Multilevel </a:t>
            </a:r>
            <a:r>
              <a:rPr lang="en-US" sz="3600" dirty="0"/>
              <a:t>Caches</a:t>
            </a:r>
            <a:endParaRPr lang="he-IL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1561" y="1206908"/>
            <a:ext cx="787587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Used to reduce miss penalty.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Many </a:t>
            </a:r>
            <a:r>
              <a:rPr lang="el-GR" sz="2800" dirty="0" smtClean="0"/>
              <a:t>μ</a:t>
            </a:r>
            <a:r>
              <a:rPr lang="en-US" sz="2800" dirty="0" smtClean="0"/>
              <a:t>P </a:t>
            </a:r>
            <a:r>
              <a:rPr lang="en-US" sz="2800" dirty="0"/>
              <a:t>support </a:t>
            </a:r>
            <a:r>
              <a:rPr lang="en-US" sz="2800" dirty="0" smtClean="0"/>
              <a:t>a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-level (L2) cache</a:t>
            </a:r>
            <a:r>
              <a:rPr lang="en-US" sz="2800" dirty="0"/>
              <a:t>, which can be on the </a:t>
            </a:r>
            <a:r>
              <a:rPr lang="en-US" sz="2800" dirty="0" smtClean="0"/>
              <a:t>same die or in separate SRAMs (old days).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L2 is </a:t>
            </a:r>
            <a:r>
              <a:rPr lang="en-US" sz="2800" dirty="0"/>
              <a:t>accessed whenever a miss occurs </a:t>
            </a:r>
            <a:r>
              <a:rPr lang="en-US" sz="2800" dirty="0" smtClean="0"/>
              <a:t>in L1.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L2 contains </a:t>
            </a:r>
            <a:r>
              <a:rPr lang="en-US" sz="2800" dirty="0"/>
              <a:t>the desired data, the </a:t>
            </a:r>
            <a:r>
              <a:rPr lang="en-US" sz="2800" dirty="0" smtClean="0"/>
              <a:t>miss penalty </a:t>
            </a:r>
            <a:r>
              <a:rPr lang="en-US" sz="2800" dirty="0"/>
              <a:t>for </a:t>
            </a:r>
            <a:r>
              <a:rPr lang="en-US" sz="2800" dirty="0" smtClean="0"/>
              <a:t>L1 is the </a:t>
            </a:r>
            <a:r>
              <a:rPr lang="en-US" sz="2800" dirty="0"/>
              <a:t>access time of </a:t>
            </a:r>
            <a:r>
              <a:rPr lang="en-US" sz="2800" dirty="0" smtClean="0"/>
              <a:t>L2, much less </a:t>
            </a:r>
            <a:r>
              <a:rPr lang="en-US" sz="2800" dirty="0"/>
              <a:t>than the access time of main memory.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If </a:t>
            </a:r>
            <a:r>
              <a:rPr lang="en-US" sz="2800" dirty="0"/>
              <a:t>neither </a:t>
            </a:r>
            <a:r>
              <a:rPr lang="en-US" sz="2800" dirty="0" smtClean="0"/>
              <a:t>L1 nor L2 contains </a:t>
            </a:r>
            <a:r>
              <a:rPr lang="en-US" sz="2800" dirty="0"/>
              <a:t>the data, </a:t>
            </a:r>
            <a:r>
              <a:rPr lang="en-US" sz="2800" dirty="0" smtClean="0"/>
              <a:t>main </a:t>
            </a:r>
            <a:r>
              <a:rPr lang="en-US" sz="2800" dirty="0"/>
              <a:t>memory access is </a:t>
            </a:r>
            <a:r>
              <a:rPr lang="en-US" sz="2800" dirty="0" smtClean="0"/>
              <a:t>required, and higher </a:t>
            </a:r>
            <a:r>
              <a:rPr lang="en-US" sz="2800" dirty="0"/>
              <a:t>miss penalty </a:t>
            </a:r>
            <a:r>
              <a:rPr lang="en-US" sz="2800" dirty="0" smtClean="0"/>
              <a:t>incurs.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0958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1560" y="655530"/>
            <a:ext cx="734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 smtClean="0"/>
              <a:t>Example</a:t>
            </a:r>
            <a:r>
              <a:rPr lang="en-US" sz="3200" dirty="0" smtClean="0"/>
              <a:t>: performance </a:t>
            </a:r>
            <a:r>
              <a:rPr lang="en-US" sz="3200" dirty="0"/>
              <a:t>of </a:t>
            </a:r>
            <a:r>
              <a:rPr lang="en-US" sz="3200" dirty="0" smtClean="0"/>
              <a:t>multilevel caches</a:t>
            </a:r>
            <a:endParaRPr lang="he-IL" sz="3200" dirty="0"/>
          </a:p>
        </p:txBody>
      </p:sp>
      <p:sp>
        <p:nvSpPr>
          <p:cNvPr id="6" name="Rectangle 5"/>
          <p:cNvSpPr/>
          <p:nvPr/>
        </p:nvSpPr>
        <p:spPr>
          <a:xfrm>
            <a:off x="611560" y="1568403"/>
            <a:ext cx="79208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 smtClean="0"/>
              <a:t>Given a </a:t>
            </a:r>
            <a:r>
              <a:rPr lang="en-US" sz="2800" dirty="0"/>
              <a:t>5 GHz </a:t>
            </a:r>
            <a:r>
              <a:rPr lang="en-US" sz="2800" dirty="0" smtClean="0"/>
              <a:t>processor </a:t>
            </a:r>
            <a:r>
              <a:rPr lang="en-US" sz="2800" dirty="0"/>
              <a:t>with </a:t>
            </a:r>
            <a:r>
              <a:rPr lang="en-US" sz="2800" dirty="0" smtClean="0"/>
              <a:t>a base CPI </a:t>
            </a:r>
            <a:r>
              <a:rPr lang="en-US" sz="2800" dirty="0"/>
              <a:t>of </a:t>
            </a:r>
            <a:r>
              <a:rPr lang="en-US" sz="2800" dirty="0" smtClean="0"/>
              <a:t>1.0 if all references hit </a:t>
            </a:r>
            <a:r>
              <a:rPr lang="en-US" sz="2800" dirty="0"/>
              <a:t>in the </a:t>
            </a:r>
            <a:r>
              <a:rPr lang="en-US" sz="2800" dirty="0" smtClean="0"/>
              <a:t>L1.</a:t>
            </a:r>
          </a:p>
          <a:p>
            <a:pPr algn="just">
              <a:spcBef>
                <a:spcPts val="600"/>
              </a:spcBef>
            </a:pPr>
            <a:r>
              <a:rPr lang="en-US" sz="2800" dirty="0" smtClean="0"/>
              <a:t>Main memory access </a:t>
            </a:r>
            <a:r>
              <a:rPr lang="en-US" sz="2800" dirty="0"/>
              <a:t>time </a:t>
            </a:r>
            <a:r>
              <a:rPr lang="en-US" sz="2800" dirty="0" smtClean="0"/>
              <a:t>is 100 </a:t>
            </a:r>
            <a:r>
              <a:rPr lang="en-US" sz="2800" dirty="0"/>
              <a:t>ns, including all the miss </a:t>
            </a:r>
            <a:r>
              <a:rPr lang="en-US" sz="2800" dirty="0" smtClean="0"/>
              <a:t>handling.</a:t>
            </a:r>
          </a:p>
          <a:p>
            <a:pPr algn="just">
              <a:spcBef>
                <a:spcPts val="600"/>
              </a:spcBef>
            </a:pPr>
            <a:r>
              <a:rPr lang="en-US" sz="2800" dirty="0" smtClean="0"/>
              <a:t>L1 </a:t>
            </a:r>
            <a:r>
              <a:rPr lang="en-US" sz="2800" dirty="0"/>
              <a:t>miss </a:t>
            </a:r>
            <a:r>
              <a:rPr lang="en-US" sz="2800" dirty="0" smtClean="0"/>
              <a:t>rate per </a:t>
            </a:r>
            <a:r>
              <a:rPr lang="en-US" sz="2800" dirty="0"/>
              <a:t>instruction </a:t>
            </a:r>
            <a:r>
              <a:rPr lang="en-US" sz="2800" dirty="0" smtClean="0"/>
              <a:t>is </a:t>
            </a:r>
            <a:r>
              <a:rPr lang="en-US" sz="2800" dirty="0"/>
              <a:t>2</a:t>
            </a:r>
            <a:r>
              <a:rPr lang="en-US" sz="2800" dirty="0" smtClean="0"/>
              <a:t>%.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4249250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 smtClean="0"/>
              <a:t>How faster the processor is </a:t>
            </a:r>
            <a:r>
              <a:rPr lang="en-US" sz="2800" dirty="0"/>
              <a:t>if we add a </a:t>
            </a:r>
            <a:r>
              <a:rPr lang="en-US" sz="2800" dirty="0" smtClean="0"/>
              <a:t>L2 that </a:t>
            </a:r>
            <a:r>
              <a:rPr lang="en-US" sz="2800" dirty="0"/>
              <a:t>has a 5 ns access time for either a </a:t>
            </a:r>
            <a:r>
              <a:rPr lang="en-US" sz="2800" dirty="0" smtClean="0"/>
              <a:t>hit or </a:t>
            </a:r>
            <a:r>
              <a:rPr lang="en-US" sz="2800" dirty="0"/>
              <a:t>a </a:t>
            </a:r>
            <a:r>
              <a:rPr lang="en-US" sz="2800" dirty="0" smtClean="0"/>
              <a:t>miss, reducing </a:t>
            </a:r>
            <a:r>
              <a:rPr lang="en-US" sz="2800" dirty="0"/>
              <a:t>the miss rate to main memory </a:t>
            </a:r>
            <a:r>
              <a:rPr lang="en-US" sz="2800" dirty="0" smtClean="0"/>
              <a:t>to 0.5% ?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9874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Memory Hierarchy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55" y="998730"/>
            <a:ext cx="8229600" cy="12151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memory system is organized as a </a:t>
            </a:r>
            <a:r>
              <a:rPr lang="en-US" sz="2400" dirty="0" smtClean="0"/>
              <a:t>hierarchy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A </a:t>
            </a:r>
            <a:r>
              <a:rPr lang="en-US" sz="2000" dirty="0"/>
              <a:t>level closer to the </a:t>
            </a:r>
            <a:r>
              <a:rPr lang="en-US" sz="2000" dirty="0" smtClean="0"/>
              <a:t>processor is a </a:t>
            </a:r>
            <a:r>
              <a:rPr lang="en-US" sz="2000" dirty="0"/>
              <a:t>subset of any level further </a:t>
            </a:r>
            <a:r>
              <a:rPr lang="en-US" sz="2000" dirty="0" smtClean="0"/>
              <a:t>away. 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All </a:t>
            </a:r>
            <a:r>
              <a:rPr lang="en-US" sz="2000" dirty="0"/>
              <a:t>the data is stored at the </a:t>
            </a:r>
            <a:r>
              <a:rPr lang="en-US" sz="2000" dirty="0" smtClean="0"/>
              <a:t>lowest level.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84" y="2303841"/>
            <a:ext cx="5164001" cy="310537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37855" y="5409219"/>
            <a:ext cx="8229600" cy="855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0000FF"/>
                </a:solidFill>
              </a:rPr>
              <a:t>Hierarchical implementation makes the illusion of a memory size as the largest, but can be accessed as the fastest.</a:t>
            </a:r>
            <a:endParaRPr lang="he-IL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1" y="2078850"/>
            <a:ext cx="785021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/>
              <a:t>The effective CPI with </a:t>
            </a:r>
            <a:r>
              <a:rPr lang="en-US" sz="2800" dirty="0" smtClean="0"/>
              <a:t>L1:</a:t>
            </a:r>
          </a:p>
          <a:p>
            <a:pPr algn="just">
              <a:spcBef>
                <a:spcPts val="600"/>
              </a:spcBef>
            </a:pPr>
            <a:r>
              <a:rPr lang="en-US" sz="2800" dirty="0" smtClean="0"/>
              <a:t>        Base </a:t>
            </a:r>
            <a:r>
              <a:rPr lang="en-US" sz="2800" dirty="0"/>
              <a:t>CPI + Memory-stall cycles </a:t>
            </a:r>
            <a:r>
              <a:rPr lang="en-US" sz="2800" dirty="0" smtClean="0"/>
              <a:t>per instruction =</a:t>
            </a:r>
          </a:p>
          <a:p>
            <a:pPr algn="just">
              <a:spcBef>
                <a:spcPts val="600"/>
              </a:spcBef>
            </a:pPr>
            <a:r>
              <a:rPr lang="en-US" sz="2800" dirty="0"/>
              <a:t> </a:t>
            </a:r>
            <a:r>
              <a:rPr lang="en-US" sz="2800" dirty="0" smtClean="0"/>
              <a:t>       1 + 500 x 2% = 11</a:t>
            </a:r>
          </a:p>
        </p:txBody>
      </p:sp>
      <p:sp>
        <p:nvSpPr>
          <p:cNvPr id="7" name="Rectangle 6"/>
          <p:cNvSpPr/>
          <p:nvPr/>
        </p:nvSpPr>
        <p:spPr>
          <a:xfrm>
            <a:off x="476544" y="3748099"/>
            <a:ext cx="783087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/>
              <a:t>The effective CPI with </a:t>
            </a:r>
            <a:r>
              <a:rPr lang="en-US" sz="2800" dirty="0" smtClean="0"/>
              <a:t>L2:</a:t>
            </a:r>
          </a:p>
          <a:p>
            <a:pPr algn="just">
              <a:spcBef>
                <a:spcPts val="600"/>
              </a:spcBef>
            </a:pPr>
            <a:r>
              <a:rPr lang="en-US" sz="2800" dirty="0" smtClean="0"/>
              <a:t>        1 + 25 x (</a:t>
            </a:r>
            <a:r>
              <a:rPr lang="en-US" sz="2800" dirty="0"/>
              <a:t>2% - 0.5</a:t>
            </a:r>
            <a:r>
              <a:rPr lang="en-US" sz="2800" dirty="0" smtClean="0"/>
              <a:t>%) + (500 + 25) x 0.5% = 4</a:t>
            </a:r>
          </a:p>
        </p:txBody>
      </p:sp>
      <p:sp>
        <p:nvSpPr>
          <p:cNvPr id="8" name="Rectangle 7"/>
          <p:cNvSpPr/>
          <p:nvPr/>
        </p:nvSpPr>
        <p:spPr>
          <a:xfrm>
            <a:off x="521550" y="4963234"/>
            <a:ext cx="7785867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 smtClean="0"/>
              <a:t>The </a:t>
            </a:r>
            <a:r>
              <a:rPr lang="en-US" sz="2800" dirty="0"/>
              <a:t>processor with </a:t>
            </a:r>
            <a:r>
              <a:rPr lang="en-US" sz="2800" dirty="0" smtClean="0"/>
              <a:t>L2 is </a:t>
            </a:r>
            <a:r>
              <a:rPr lang="en-US" sz="2800" dirty="0"/>
              <a:t>faster </a:t>
            </a:r>
            <a:r>
              <a:rPr lang="en-US" sz="2800" dirty="0" smtClean="0"/>
              <a:t>by:</a:t>
            </a:r>
          </a:p>
          <a:p>
            <a:pPr algn="just">
              <a:spcBef>
                <a:spcPts val="600"/>
              </a:spcBef>
            </a:pPr>
            <a:r>
              <a:rPr lang="en-US" sz="2800" dirty="0" smtClean="0"/>
              <a:t>        11 / 4 = 2.8</a:t>
            </a:r>
            <a:endParaRPr lang="he-IL" sz="2800" dirty="0"/>
          </a:p>
        </p:txBody>
      </p:sp>
      <p:sp>
        <p:nvSpPr>
          <p:cNvPr id="9" name="Rectangle 8"/>
          <p:cNvSpPr/>
          <p:nvPr/>
        </p:nvSpPr>
        <p:spPr>
          <a:xfrm>
            <a:off x="476545" y="863715"/>
            <a:ext cx="783087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 smtClean="0"/>
              <a:t>Miss penalty to </a:t>
            </a:r>
            <a:r>
              <a:rPr lang="en-US" sz="2800" dirty="0"/>
              <a:t>main </a:t>
            </a:r>
            <a:r>
              <a:rPr lang="en-US" sz="2800" dirty="0" smtClean="0"/>
              <a:t>memory (memory-stall):</a:t>
            </a:r>
          </a:p>
          <a:p>
            <a:pPr algn="just">
              <a:spcBef>
                <a:spcPts val="600"/>
              </a:spcBef>
            </a:pPr>
            <a:r>
              <a:rPr lang="en-US" sz="2800" dirty="0" smtClean="0"/>
              <a:t>            5GHz x 100 ns = 500 cycles.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143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9947" y="793632"/>
            <a:ext cx="8264106" cy="52937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spcAft>
                <a:spcPts val="1200"/>
              </a:spcAft>
            </a:pPr>
            <a:r>
              <a:rPr lang="he-IL" sz="2400" b="1" dirty="0" smtClean="0"/>
              <a:t>דוגמא: </a:t>
            </a:r>
            <a:r>
              <a:rPr lang="he-IL" sz="2400" dirty="0" smtClean="0"/>
              <a:t>נתונה </a:t>
            </a:r>
            <a:r>
              <a:rPr lang="he-IL" sz="2400" dirty="0"/>
              <a:t>מערכת זיכרון במעבד הפועל בתדר 500 </a:t>
            </a:r>
            <a:r>
              <a:rPr lang="en-US" sz="2400" dirty="0"/>
              <a:t>MHz</a:t>
            </a:r>
            <a:r>
              <a:rPr lang="he-IL" sz="2400" dirty="0"/>
              <a:t> בעלת שתי רמות של זיכרון מטמון.</a:t>
            </a:r>
            <a:endParaRPr lang="en-US" sz="2400" dirty="0"/>
          </a:p>
          <a:p>
            <a:pPr algn="just" rtl="1">
              <a:spcAft>
                <a:spcPts val="1200"/>
              </a:spcAft>
            </a:pPr>
            <a:r>
              <a:rPr lang="en-US" sz="2400" dirty="0"/>
              <a:t>L1-data cache</a:t>
            </a:r>
            <a:r>
              <a:rPr lang="he-IL" sz="2400" dirty="0"/>
              <a:t> הינו </a:t>
            </a:r>
            <a:r>
              <a:rPr lang="en-US" sz="2400" dirty="0"/>
              <a:t>direct-mapped</a:t>
            </a:r>
            <a:r>
              <a:rPr lang="he-IL" sz="2400" dirty="0"/>
              <a:t>, </a:t>
            </a:r>
            <a:r>
              <a:rPr lang="en-US" sz="2400" dirty="0"/>
              <a:t>write-through</a:t>
            </a:r>
            <a:r>
              <a:rPr lang="he-IL" sz="2400" dirty="0"/>
              <a:t>, בגודל כולל של </a:t>
            </a:r>
            <a:r>
              <a:rPr lang="en-US" sz="2400" dirty="0"/>
              <a:t>8KByte</a:t>
            </a:r>
            <a:r>
              <a:rPr lang="he-IL" sz="2400" dirty="0"/>
              <a:t> וגודל בלוק של </a:t>
            </a:r>
            <a:r>
              <a:rPr lang="en-US" sz="2400" dirty="0"/>
              <a:t>8Byte</a:t>
            </a:r>
            <a:r>
              <a:rPr lang="he-IL" sz="2400" dirty="0" smtClean="0"/>
              <a:t>.</a:t>
            </a:r>
          </a:p>
          <a:p>
            <a:pPr algn="just" rtl="1">
              <a:spcAft>
                <a:spcPts val="1200"/>
              </a:spcAft>
            </a:pPr>
            <a:r>
              <a:rPr lang="he-IL" sz="2400" dirty="0" smtClean="0"/>
              <a:t>מניחים </a:t>
            </a:r>
            <a:r>
              <a:rPr lang="he-IL" sz="2400" dirty="0"/>
              <a:t>שחוצץ הכתיבה שלו מושלם ואין אף פעם </a:t>
            </a:r>
            <a:r>
              <a:rPr lang="en-US" sz="2400" dirty="0"/>
              <a:t>stalls</a:t>
            </a:r>
            <a:r>
              <a:rPr lang="he-IL" sz="2400" dirty="0"/>
              <a:t>.</a:t>
            </a:r>
            <a:r>
              <a:rPr lang="en-US" sz="2400" dirty="0"/>
              <a:t> </a:t>
            </a:r>
            <a:r>
              <a:rPr lang="en-US" sz="2400" dirty="0" smtClean="0"/>
              <a:t>miss-rate </a:t>
            </a:r>
            <a:r>
              <a:rPr lang="he-IL" sz="2400" dirty="0" smtClean="0"/>
              <a:t> </a:t>
            </a:r>
            <a:r>
              <a:rPr lang="he-IL" sz="2400" dirty="0"/>
              <a:t>הינו 15</a:t>
            </a:r>
            <a:r>
              <a:rPr lang="he-IL" sz="2400" dirty="0" smtClean="0"/>
              <a:t>%.</a:t>
            </a:r>
            <a:endParaRPr lang="en-US" sz="2400" dirty="0"/>
          </a:p>
          <a:p>
            <a:pPr algn="just" rtl="1">
              <a:spcAft>
                <a:spcPts val="1200"/>
              </a:spcAft>
            </a:pPr>
            <a:r>
              <a:rPr lang="en-US" sz="2400" dirty="0"/>
              <a:t>L1-instruction cache</a:t>
            </a:r>
            <a:r>
              <a:rPr lang="he-IL" sz="2400" dirty="0"/>
              <a:t> הינו </a:t>
            </a:r>
            <a:r>
              <a:rPr lang="en-US" sz="2400" dirty="0"/>
              <a:t>direct-mapped</a:t>
            </a:r>
            <a:r>
              <a:rPr lang="he-IL" sz="2400" dirty="0"/>
              <a:t>, בגודל כולל של </a:t>
            </a:r>
            <a:r>
              <a:rPr lang="en-US" sz="2400" dirty="0"/>
              <a:t>4KByte</a:t>
            </a:r>
            <a:r>
              <a:rPr lang="he-IL" sz="2400" dirty="0"/>
              <a:t> וגודל בלוק של </a:t>
            </a:r>
            <a:r>
              <a:rPr lang="en-US" sz="2400" dirty="0"/>
              <a:t>8Byte</a:t>
            </a:r>
            <a:r>
              <a:rPr lang="he-IL" sz="2400" dirty="0"/>
              <a:t>. נתון שה </a:t>
            </a:r>
            <a:r>
              <a:rPr lang="en-US" sz="2400" dirty="0"/>
              <a:t>miss-rate </a:t>
            </a:r>
            <a:r>
              <a:rPr lang="he-IL" sz="2400" dirty="0"/>
              <a:t> הינו 2</a:t>
            </a:r>
            <a:r>
              <a:rPr lang="he-IL" sz="2400" dirty="0" smtClean="0"/>
              <a:t>%.</a:t>
            </a:r>
          </a:p>
          <a:p>
            <a:pPr algn="just" rtl="1">
              <a:spcAft>
                <a:spcPts val="1200"/>
              </a:spcAft>
            </a:pPr>
            <a:r>
              <a:rPr lang="en-US" sz="2400" dirty="0"/>
              <a:t>L2</a:t>
            </a:r>
            <a:r>
              <a:rPr lang="he-IL" sz="2400" dirty="0"/>
              <a:t> הינו יחיד ומשותף, </a:t>
            </a:r>
            <a:r>
              <a:rPr lang="en-US" sz="2400" dirty="0"/>
              <a:t>2-way set associative</a:t>
            </a:r>
            <a:r>
              <a:rPr lang="he-IL" sz="2400" dirty="0"/>
              <a:t>, </a:t>
            </a:r>
            <a:r>
              <a:rPr lang="en-US" sz="2400" dirty="0"/>
              <a:t>write-back</a:t>
            </a:r>
            <a:r>
              <a:rPr lang="he-IL" sz="2400" dirty="0"/>
              <a:t>, בגודל כולל של </a:t>
            </a:r>
            <a:r>
              <a:rPr lang="en-US" sz="2400" dirty="0"/>
              <a:t>2MByte</a:t>
            </a:r>
            <a:r>
              <a:rPr lang="he-IL" sz="2400" dirty="0"/>
              <a:t> וגודל בלוק של </a:t>
            </a:r>
            <a:r>
              <a:rPr lang="en-US" sz="2400" dirty="0"/>
              <a:t>32 Byte</a:t>
            </a:r>
            <a:r>
              <a:rPr lang="he-IL" sz="2400" dirty="0" smtClean="0"/>
              <a:t>. </a:t>
            </a:r>
            <a:r>
              <a:rPr lang="en-US" sz="2400" dirty="0" smtClean="0"/>
              <a:t>miss-rate </a:t>
            </a:r>
            <a:r>
              <a:rPr lang="he-IL" sz="2400" dirty="0" smtClean="0"/>
              <a:t> </a:t>
            </a:r>
            <a:r>
              <a:rPr lang="he-IL" sz="2400" dirty="0"/>
              <a:t>הינו 10%. </a:t>
            </a:r>
            <a:endParaRPr lang="he-IL" sz="2400" dirty="0" smtClean="0"/>
          </a:p>
          <a:p>
            <a:pPr algn="just" rtl="1">
              <a:spcAft>
                <a:spcPts val="1200"/>
              </a:spcAft>
            </a:pPr>
            <a:r>
              <a:rPr lang="he-IL" sz="2400" dirty="0" smtClean="0"/>
              <a:t>בממוצע </a:t>
            </a:r>
            <a:r>
              <a:rPr lang="en-US" sz="2400" dirty="0"/>
              <a:t>%</a:t>
            </a:r>
            <a:r>
              <a:rPr lang="he-IL" sz="2400" dirty="0"/>
              <a:t>50 מהבלוקים ב </a:t>
            </a:r>
            <a:r>
              <a:rPr lang="en-US" sz="2400" dirty="0"/>
              <a:t>L2</a:t>
            </a:r>
            <a:r>
              <a:rPr lang="he-IL" sz="2400" dirty="0"/>
              <a:t> הינם "מלוכלכים", כלומר רשום בהם מידע שאיננו כרגע בזיכרון הראשי</a:t>
            </a:r>
            <a:r>
              <a:rPr lang="he-IL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115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0936" y="3769602"/>
            <a:ext cx="8384875" cy="26161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spcAft>
                <a:spcPts val="1200"/>
              </a:spcAft>
            </a:pPr>
            <a:r>
              <a:rPr lang="he-IL" sz="2400" dirty="0" smtClean="0"/>
              <a:t>40</a:t>
            </a:r>
            <a:r>
              <a:rPr lang="he-IL" sz="2400" dirty="0"/>
              <a:t>% מהפקודות הינן פקודות גישה לזיכרון, 60% </a:t>
            </a:r>
            <a:r>
              <a:rPr lang="he-IL" sz="2400" dirty="0" smtClean="0"/>
              <a:t>מהן קריאה</a:t>
            </a:r>
            <a:r>
              <a:rPr lang="en-US" sz="2400" dirty="0" smtClean="0"/>
              <a:t>(LOAD) </a:t>
            </a:r>
            <a:r>
              <a:rPr lang="he-IL" sz="2400" dirty="0" smtClean="0"/>
              <a:t> ו 40% מהן כתיבה</a:t>
            </a:r>
            <a:r>
              <a:rPr lang="en-US" sz="2400" dirty="0" smtClean="0"/>
              <a:t>(STORE) </a:t>
            </a:r>
            <a:r>
              <a:rPr lang="he-IL" sz="2400" dirty="0" smtClean="0"/>
              <a:t>. </a:t>
            </a:r>
            <a:r>
              <a:rPr lang="en-US" sz="2400" dirty="0"/>
              <a:t>L1 hits</a:t>
            </a:r>
            <a:r>
              <a:rPr lang="he-IL" sz="2400" dirty="0"/>
              <a:t> אינם גורמים ל </a:t>
            </a:r>
            <a:r>
              <a:rPr lang="en-US" sz="2400" dirty="0"/>
              <a:t>stalls</a:t>
            </a:r>
            <a:r>
              <a:rPr lang="he-IL" sz="2400" dirty="0"/>
              <a:t>. </a:t>
            </a:r>
            <a:endParaRPr lang="en-US" sz="2400" dirty="0" smtClean="0"/>
          </a:p>
          <a:p>
            <a:pPr algn="just" rtl="1">
              <a:spcAft>
                <a:spcPts val="1200"/>
              </a:spcAft>
            </a:pPr>
            <a:r>
              <a:rPr lang="he-IL" sz="2400" dirty="0" smtClean="0"/>
              <a:t>זמן גישה ל </a:t>
            </a:r>
            <a:r>
              <a:rPr lang="en-US" sz="2400" dirty="0" smtClean="0"/>
              <a:t>L2</a:t>
            </a:r>
            <a:r>
              <a:rPr lang="he-IL" sz="2400" dirty="0" smtClean="0"/>
              <a:t> הינו 20 ננו שניות.</a:t>
            </a:r>
          </a:p>
          <a:p>
            <a:pPr algn="just" rtl="1">
              <a:spcAft>
                <a:spcPts val="1200"/>
              </a:spcAft>
            </a:pPr>
            <a:r>
              <a:rPr lang="he-IL" sz="2400" dirty="0" smtClean="0"/>
              <a:t>זמן גישה לזיכרון הראשי הינו 0.2 מיקרו שניה, ומרגע זה מספר מילים כרוחב ה </a:t>
            </a:r>
            <a:r>
              <a:rPr lang="en-US" sz="2400" dirty="0" smtClean="0"/>
              <a:t>memory bus</a:t>
            </a:r>
            <a:r>
              <a:rPr lang="he-IL" sz="2400" dirty="0" smtClean="0"/>
              <a:t> נשלחות כל מחזור שעון. רוחב ה </a:t>
            </a:r>
            <a:r>
              <a:rPr lang="en-US" sz="2400" dirty="0" smtClean="0"/>
              <a:t>bus</a:t>
            </a:r>
            <a:r>
              <a:rPr lang="he-IL" sz="2400" dirty="0" smtClean="0"/>
              <a:t> המחבר בין </a:t>
            </a:r>
            <a:r>
              <a:rPr lang="en-US" sz="2400" dirty="0" smtClean="0"/>
              <a:t>L2</a:t>
            </a:r>
            <a:r>
              <a:rPr lang="he-IL" sz="2400" dirty="0" smtClean="0"/>
              <a:t> לזיכרון הראשי הינו 128 סיביות.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0936" y="2631119"/>
            <a:ext cx="8246853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just" rtl="1">
              <a:spcAft>
                <a:spcPts val="1200"/>
              </a:spcAft>
            </a:pPr>
            <a:r>
              <a:rPr lang="he-IL" sz="2400" dirty="0"/>
              <a:t>איזה אחוז מתוך גישות הנתונים לזיכרון מגיע לזיכרון הראשי</a:t>
            </a:r>
            <a:r>
              <a:rPr lang="he-IL" sz="2400" dirty="0" smtClean="0"/>
              <a:t>?</a:t>
            </a:r>
          </a:p>
          <a:p>
            <a:pPr rtl="1"/>
            <a:r>
              <a:rPr lang="en-US" sz="2400" dirty="0">
                <a:solidFill>
                  <a:srgbClr val="0000FF"/>
                </a:solidFill>
              </a:rPr>
              <a:t>(L1 miss rate) x (L2 miss rate) = 0.15 X 0.1 = 1.5</a:t>
            </a:r>
            <a:r>
              <a:rPr lang="en-US" sz="2400" dirty="0" smtClean="0">
                <a:solidFill>
                  <a:srgbClr val="0000FF"/>
                </a:solidFill>
              </a:rPr>
              <a:t>%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936" y="681494"/>
            <a:ext cx="8376249" cy="17235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>
              <a:spcAft>
                <a:spcPts val="1200"/>
              </a:spcAft>
            </a:pPr>
            <a:r>
              <a:rPr lang="he-IL" sz="2400" dirty="0"/>
              <a:t>כמה סיביות בכל אחד מזיכרונות המטמון משמשות לאינדקס</a:t>
            </a:r>
            <a:r>
              <a:rPr lang="he-IL" sz="2400" dirty="0" smtClean="0"/>
              <a:t>? </a:t>
            </a:r>
            <a:r>
              <a:rPr lang="en-US" sz="2400" b="1" dirty="0"/>
              <a:t> </a:t>
            </a:r>
            <a:endParaRPr lang="en-US" sz="2400" dirty="0"/>
          </a:p>
          <a:p>
            <a:r>
              <a:rPr lang="en-US" sz="2400" dirty="0">
                <a:solidFill>
                  <a:srgbClr val="0000FF"/>
                </a:solidFill>
              </a:rPr>
              <a:t>L1 Data:  8Kbyte/8Byte = 1024 blocks =&gt; 10 bits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L1 Instruction:  4Kbyte/8Byte = 512 blocks =&gt; 9 bits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L2: </a:t>
            </a:r>
            <a:r>
              <a:rPr lang="en-US" sz="2400" dirty="0" smtClean="0">
                <a:solidFill>
                  <a:srgbClr val="0000FF"/>
                </a:solidFill>
              </a:rPr>
              <a:t>2MByte/32Bytes = 64K </a:t>
            </a:r>
            <a:r>
              <a:rPr lang="en-US" sz="2400" dirty="0">
                <a:solidFill>
                  <a:srgbClr val="0000FF"/>
                </a:solidFill>
              </a:rPr>
              <a:t>blocks = 32K sets =&gt; 15 </a:t>
            </a:r>
            <a:r>
              <a:rPr lang="en-US" sz="2400" dirty="0" smtClean="0">
                <a:solidFill>
                  <a:srgbClr val="0000FF"/>
                </a:solidFill>
              </a:rPr>
              <a:t>bits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8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0937" y="660733"/>
            <a:ext cx="8376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Aft>
                <a:spcPts val="1200"/>
              </a:spcAft>
            </a:pPr>
            <a:r>
              <a:rPr lang="he-IL" sz="2400" dirty="0"/>
              <a:t>מה מספר מחזורי השעון </a:t>
            </a:r>
            <a:r>
              <a:rPr lang="he-IL" sz="2400" u="sng" dirty="0"/>
              <a:t>המרבי</a:t>
            </a:r>
            <a:r>
              <a:rPr lang="he-IL" sz="2400" dirty="0"/>
              <a:t> שעשוי להידרש בעת  גישה לזיכרון הראשי</a:t>
            </a:r>
            <a:r>
              <a:rPr lang="he-IL" sz="2400" dirty="0" smtClean="0"/>
              <a:t>? </a:t>
            </a:r>
            <a:r>
              <a:rPr lang="he-IL" sz="2400" dirty="0"/>
              <a:t>מהו רצף האירועים המתרחש במצב קיצוני </a:t>
            </a:r>
            <a:r>
              <a:rPr lang="he-IL" sz="2400" dirty="0" smtClean="0"/>
              <a:t>כזה?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70936" y="4611441"/>
            <a:ext cx="83935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</a:rPr>
              <a:t>Getting </a:t>
            </a:r>
            <a:r>
              <a:rPr lang="en-US" sz="2400" dirty="0">
                <a:solidFill>
                  <a:srgbClr val="0000FF"/>
                </a:solidFill>
              </a:rPr>
              <a:t>a new block from the memory may evict a block from L2, which is a write-back. In that case the evicted block must be written into the memory, requiring a total of L2-memory write-back 2 x (100 + 1) = 202 </a:t>
            </a:r>
            <a:r>
              <a:rPr lang="en-US" sz="2400" dirty="0" smtClean="0">
                <a:solidFill>
                  <a:srgbClr val="0000FF"/>
                </a:solidFill>
              </a:rPr>
              <a:t>cycles.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0936" y="1584058"/>
            <a:ext cx="839350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</a:rPr>
              <a:t>Maximum </a:t>
            </a:r>
            <a:r>
              <a:rPr lang="en-US" sz="2400" dirty="0">
                <a:solidFill>
                  <a:srgbClr val="0000FF"/>
                </a:solidFill>
              </a:rPr>
              <a:t>clock cycles </a:t>
            </a:r>
            <a:r>
              <a:rPr lang="en-US" sz="2400" dirty="0" smtClean="0">
                <a:solidFill>
                  <a:srgbClr val="0000FF"/>
                </a:solidFill>
              </a:rPr>
              <a:t>occur </a:t>
            </a:r>
            <a:r>
              <a:rPr lang="en-US" sz="2400" dirty="0">
                <a:solidFill>
                  <a:srgbClr val="0000FF"/>
                </a:solidFill>
              </a:rPr>
              <a:t>when L1 missed first, then L2 missed, then write-back takes place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  <a:endParaRPr lang="en-US" sz="2400" dirty="0"/>
          </a:p>
          <a:p>
            <a:pPr algn="just"/>
            <a:r>
              <a:rPr lang="en-US" sz="2400" dirty="0">
                <a:solidFill>
                  <a:srgbClr val="0000FF"/>
                </a:solidFill>
              </a:rPr>
              <a:t>L2 access cycles: (20 </a:t>
            </a:r>
            <a:r>
              <a:rPr lang="en-US" sz="2400" dirty="0" smtClean="0">
                <a:solidFill>
                  <a:srgbClr val="0000FF"/>
                </a:solidFill>
              </a:rPr>
              <a:t>nSec) </a:t>
            </a:r>
            <a:r>
              <a:rPr lang="en-US" sz="2400" dirty="0">
                <a:solidFill>
                  <a:srgbClr val="0000FF"/>
                </a:solidFill>
              </a:rPr>
              <a:t>/ (2 </a:t>
            </a:r>
            <a:r>
              <a:rPr lang="en-US" sz="2400" dirty="0" smtClean="0">
                <a:solidFill>
                  <a:srgbClr val="0000FF"/>
                </a:solidFill>
              </a:rPr>
              <a:t>nSec) </a:t>
            </a:r>
            <a:r>
              <a:rPr lang="en-US" sz="2400" dirty="0">
                <a:solidFill>
                  <a:srgbClr val="0000FF"/>
                </a:solidFill>
              </a:rPr>
              <a:t>= 10 cycles</a:t>
            </a:r>
          </a:p>
          <a:p>
            <a:pPr algn="just"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</a:rPr>
              <a:t>Main memory access cycles: (0.2 </a:t>
            </a:r>
            <a:r>
              <a:rPr lang="en-US" sz="2400" dirty="0" smtClean="0">
                <a:solidFill>
                  <a:srgbClr val="0000FF"/>
                </a:solidFill>
              </a:rPr>
              <a:t>µSec) </a:t>
            </a:r>
            <a:r>
              <a:rPr lang="en-US" sz="2400" dirty="0">
                <a:solidFill>
                  <a:srgbClr val="0000FF"/>
                </a:solidFill>
              </a:rPr>
              <a:t>/ (2 µ</a:t>
            </a:r>
            <a:r>
              <a:rPr lang="en-US" sz="2400" dirty="0" smtClean="0">
                <a:solidFill>
                  <a:srgbClr val="0000FF"/>
                </a:solidFill>
              </a:rPr>
              <a:t>Sec) </a:t>
            </a:r>
            <a:r>
              <a:rPr lang="en-US" sz="2400" dirty="0">
                <a:solidFill>
                  <a:srgbClr val="0000FF"/>
                </a:solidFill>
              </a:rPr>
              <a:t>= 100 cycles</a:t>
            </a:r>
          </a:p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Block </a:t>
            </a:r>
            <a:r>
              <a:rPr lang="en-US" sz="2400" dirty="0">
                <a:solidFill>
                  <a:srgbClr val="0000FF"/>
                </a:solidFill>
              </a:rPr>
              <a:t>is 32 Bytes and memory bus is 128 bits (16 Bytes), two bus transactions of 16 Bytes each are </a:t>
            </a:r>
            <a:r>
              <a:rPr lang="en-US" sz="2400" dirty="0" smtClean="0">
                <a:solidFill>
                  <a:srgbClr val="0000FF"/>
                </a:solidFill>
              </a:rPr>
              <a:t>required</a:t>
            </a:r>
            <a:r>
              <a:rPr lang="en-US" sz="2400" dirty="0">
                <a:solidFill>
                  <a:srgbClr val="0000FF"/>
                </a:solidFill>
              </a:rPr>
              <a:t>. The first 16 bytes </a:t>
            </a:r>
            <a:r>
              <a:rPr lang="en-US" sz="2400" dirty="0" smtClean="0">
                <a:solidFill>
                  <a:srgbClr val="0000FF"/>
                </a:solidFill>
              </a:rPr>
              <a:t>take </a:t>
            </a:r>
            <a:r>
              <a:rPr lang="en-US" sz="2400" dirty="0">
                <a:solidFill>
                  <a:srgbClr val="0000FF"/>
                </a:solidFill>
              </a:rPr>
              <a:t>100 cycles, the next 16 bytes takes one cycle. </a:t>
            </a:r>
          </a:p>
        </p:txBody>
      </p:sp>
    </p:spTree>
    <p:extLst>
      <p:ext uri="{BB962C8B-B14F-4D97-AF65-F5344CB8AC3E}">
        <p14:creationId xmlns:p14="http://schemas.microsoft.com/office/powerpoint/2010/main" val="107019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0936" y="479587"/>
            <a:ext cx="8393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Summing </a:t>
            </a:r>
            <a:r>
              <a:rPr lang="en-US" sz="2400" dirty="0">
                <a:solidFill>
                  <a:srgbClr val="0000FF"/>
                </a:solidFill>
              </a:rPr>
              <a:t>all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L1 miss + L2 miss + write-back = 1 + 10 + 202 = 213 cycles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936" y="1380328"/>
            <a:ext cx="839350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/>
            <a:r>
              <a:rPr lang="he-IL" sz="2400" dirty="0"/>
              <a:t>מהו מספר מחזורי השעון הממוצע בגישה לזיכרון</a:t>
            </a:r>
            <a:r>
              <a:rPr lang="en-US" sz="2400" dirty="0"/>
              <a:t> (AMAT) </a:t>
            </a:r>
            <a:r>
              <a:rPr lang="he-IL" sz="2400" dirty="0"/>
              <a:t> כולל פקודות ונתונים </a:t>
            </a:r>
            <a:r>
              <a:rPr lang="he-IL" sz="2400" dirty="0" smtClean="0"/>
              <a:t>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0936" y="4658208"/>
            <a:ext cx="839350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</a:rPr>
              <a:t>AMAT must </a:t>
            </a:r>
            <a:r>
              <a:rPr lang="en-US" sz="2400" dirty="0">
                <a:solidFill>
                  <a:srgbClr val="0000FF"/>
                </a:solidFill>
              </a:rPr>
              <a:t>account for the average percentage of L2 dirty  blocks, which for the given L2 means that 50% of the blocks must be updated in main memory upon L2 miss, yielding a factor of 1.5 multiplying (100 +1</a:t>
            </a:r>
            <a:r>
              <a:rPr lang="en-US" sz="2400" dirty="0" smtClean="0">
                <a:solidFill>
                  <a:srgbClr val="0000FF"/>
                </a:solidFill>
              </a:rPr>
              <a:t>).</a:t>
            </a:r>
            <a:r>
              <a:rPr lang="en-US" sz="2400" dirty="0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886" y="2142328"/>
            <a:ext cx="8393501" cy="24622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The </a:t>
            </a:r>
            <a:r>
              <a:rPr lang="en-US" sz="2400" dirty="0">
                <a:solidFill>
                  <a:srgbClr val="0000FF"/>
                </a:solidFill>
              </a:rPr>
              <a:t>weight of instruction accesses to memory is 1/(1 + 0.4), while the weight of data accesses is 0.4/(1 + 0.4). Therefore</a:t>
            </a:r>
          </a:p>
          <a:p>
            <a:pPr algn="just">
              <a:spcAft>
                <a:spcPts val="1200"/>
              </a:spcAft>
            </a:pPr>
            <a:r>
              <a:rPr lang="en-US" sz="2400" dirty="0" err="1">
                <a:solidFill>
                  <a:srgbClr val="0000FF"/>
                </a:solidFill>
              </a:rPr>
              <a:t>AMAT</a:t>
            </a:r>
            <a:r>
              <a:rPr lang="en-US" sz="2400" baseline="-25000" dirty="0" err="1">
                <a:solidFill>
                  <a:srgbClr val="0000FF"/>
                </a:solidFill>
              </a:rPr>
              <a:t>total</a:t>
            </a:r>
            <a:r>
              <a:rPr lang="en-US" sz="2400" dirty="0">
                <a:solidFill>
                  <a:srgbClr val="0000FF"/>
                </a:solidFill>
              </a:rPr>
              <a:t> = 1/1.4 </a:t>
            </a:r>
            <a:r>
              <a:rPr lang="en-US" sz="2400" dirty="0" err="1">
                <a:solidFill>
                  <a:srgbClr val="0000FF"/>
                </a:solidFill>
              </a:rPr>
              <a:t>AMAT</a:t>
            </a:r>
            <a:r>
              <a:rPr lang="en-US" sz="2400" baseline="-25000" dirty="0" err="1">
                <a:solidFill>
                  <a:srgbClr val="0000FF"/>
                </a:solidFill>
              </a:rPr>
              <a:t>inst</a:t>
            </a:r>
            <a:r>
              <a:rPr lang="en-US" sz="2400" dirty="0">
                <a:solidFill>
                  <a:srgbClr val="0000FF"/>
                </a:solidFill>
              </a:rPr>
              <a:t> + 0.4/1.4 </a:t>
            </a:r>
            <a:r>
              <a:rPr lang="en-US" sz="2400" dirty="0" err="1">
                <a:solidFill>
                  <a:srgbClr val="0000FF"/>
                </a:solidFill>
              </a:rPr>
              <a:t>AMAT</a:t>
            </a:r>
            <a:r>
              <a:rPr lang="en-US" sz="2400" baseline="-25000" dirty="0" err="1">
                <a:solidFill>
                  <a:srgbClr val="0000FF"/>
                </a:solidFill>
              </a:rPr>
              <a:t>data</a:t>
            </a:r>
            <a:endParaRPr lang="en-US" sz="2400" dirty="0">
              <a:solidFill>
                <a:srgbClr val="0000FF"/>
              </a:solidFill>
            </a:endParaRPr>
          </a:p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For </a:t>
            </a:r>
            <a:r>
              <a:rPr lang="en-US" sz="2400" dirty="0">
                <a:solidFill>
                  <a:srgbClr val="0000FF"/>
                </a:solidFill>
              </a:rPr>
              <a:t>any 2-level cache system there is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</a:rPr>
              <a:t>AMAT = (L1 hit time) + (L1 miss rate) x (L2 hit time) + (L1 miss rate) x (L2 miss rate) x (main memory transfer time). </a:t>
            </a:r>
          </a:p>
        </p:txBody>
      </p:sp>
    </p:spTree>
    <p:extLst>
      <p:ext uri="{BB962C8B-B14F-4D97-AF65-F5344CB8AC3E}">
        <p14:creationId xmlns:p14="http://schemas.microsoft.com/office/powerpoint/2010/main" val="219873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Febuary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0936" y="793760"/>
            <a:ext cx="83935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00FF"/>
                </a:solidFill>
              </a:rPr>
              <a:t>AMAT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inst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= 1 + 0.02 x 10 + 0.02 x 0.1 x 1.5 x (100 + 1) = 1.503</a:t>
            </a:r>
          </a:p>
          <a:p>
            <a:pPr algn="just"/>
            <a:r>
              <a:rPr lang="en-US" sz="2400" dirty="0" err="1">
                <a:solidFill>
                  <a:srgbClr val="0000FF"/>
                </a:solidFill>
              </a:rPr>
              <a:t>AMAT</a:t>
            </a:r>
            <a:r>
              <a:rPr lang="en-US" sz="2400" baseline="-25000" dirty="0" err="1">
                <a:solidFill>
                  <a:srgbClr val="0000FF"/>
                </a:solidFill>
              </a:rPr>
              <a:t>data</a:t>
            </a:r>
            <a:r>
              <a:rPr lang="en-US" sz="2400" dirty="0">
                <a:solidFill>
                  <a:srgbClr val="0000FF"/>
                </a:solidFill>
              </a:rPr>
              <a:t> = 1 + 0.15 x 10 + 0.15 x 0.1 x 1.5 x (100 + 1) = 4.7725</a:t>
            </a:r>
          </a:p>
          <a:p>
            <a:pPr algn="just"/>
            <a:r>
              <a:rPr lang="en-US" sz="2400" dirty="0" err="1">
                <a:solidFill>
                  <a:srgbClr val="0000FF"/>
                </a:solidFill>
              </a:rPr>
              <a:t>AMAT</a:t>
            </a:r>
            <a:r>
              <a:rPr lang="en-US" sz="2400" baseline="-25000" dirty="0" err="1">
                <a:solidFill>
                  <a:srgbClr val="0000FF"/>
                </a:solidFill>
              </a:rPr>
              <a:t>total</a:t>
            </a:r>
            <a:r>
              <a:rPr lang="en-US" sz="2400" dirty="0">
                <a:solidFill>
                  <a:srgbClr val="0000FF"/>
                </a:solidFill>
              </a:rPr>
              <a:t> = 1/1.4 x 1.503 + 0.4/1.4 x 4.7725 = </a:t>
            </a:r>
            <a:r>
              <a:rPr lang="en-US" sz="2400" dirty="0" smtClean="0">
                <a:solidFill>
                  <a:srgbClr val="0000FF"/>
                </a:solidFill>
              </a:rPr>
              <a:t>2.44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09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Summary – Four Questions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cs typeface="+mj-cs"/>
              </a:rPr>
              <a:t>Q1: Where can a block be placed </a:t>
            </a:r>
            <a:r>
              <a:rPr lang="en-US" sz="2800" dirty="0" smtClean="0">
                <a:cs typeface="+mj-cs"/>
              </a:rPr>
              <a:t>in </a:t>
            </a:r>
            <a:r>
              <a:rPr lang="en-US" sz="2800" dirty="0">
                <a:cs typeface="+mj-cs"/>
              </a:rPr>
              <a:t>the upper level</a:t>
            </a:r>
            <a:r>
              <a:rPr lang="en-US" sz="2800" dirty="0" smtClean="0">
                <a:cs typeface="+mj-cs"/>
              </a:rPr>
              <a:t>? </a:t>
            </a:r>
            <a:r>
              <a:rPr lang="en-US" sz="2800" dirty="0" smtClean="0">
                <a:solidFill>
                  <a:srgbClr val="0000FF"/>
                </a:solidFill>
                <a:cs typeface="+mj-cs"/>
              </a:rPr>
              <a:t>(</a:t>
            </a:r>
            <a:r>
              <a:rPr lang="en-US" sz="2800" dirty="0">
                <a:solidFill>
                  <a:srgbClr val="0000FF"/>
                </a:solidFill>
                <a:cs typeface="+mj-cs"/>
              </a:rPr>
              <a:t>block placement)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cs typeface="+mj-cs"/>
              </a:rPr>
              <a:t>Q2: How is a block found if it is in the upper level? </a:t>
            </a:r>
            <a:r>
              <a:rPr lang="en-US" sz="2800" dirty="0" smtClean="0">
                <a:solidFill>
                  <a:srgbClr val="0000FF"/>
                </a:solidFill>
                <a:cs typeface="+mj-cs"/>
              </a:rPr>
              <a:t>(block identification)</a:t>
            </a:r>
            <a:endParaRPr lang="he-IL" sz="2800" dirty="0">
              <a:solidFill>
                <a:srgbClr val="0000FF"/>
              </a:solidFill>
              <a:cs typeface="+mj-cs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cs typeface="+mj-cs"/>
              </a:rPr>
              <a:t>Q3: Which block should be replaced on a miss? </a:t>
            </a:r>
            <a:r>
              <a:rPr lang="en-US" sz="2800" dirty="0" smtClean="0">
                <a:solidFill>
                  <a:srgbClr val="0000FF"/>
                </a:solidFill>
                <a:cs typeface="+mj-cs"/>
              </a:rPr>
              <a:t>(block replacement)</a:t>
            </a:r>
            <a:endParaRPr lang="en-US" sz="2800" dirty="0">
              <a:solidFill>
                <a:srgbClr val="0000FF"/>
              </a:solidFill>
              <a:cs typeface="+mj-cs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>
                <a:cs typeface="+mj-cs"/>
              </a:rPr>
              <a:t>Q4</a:t>
            </a:r>
            <a:r>
              <a:rPr lang="en-US" sz="2800" dirty="0">
                <a:cs typeface="+mj-cs"/>
              </a:rPr>
              <a:t>: What happens on a write? </a:t>
            </a:r>
            <a:r>
              <a:rPr lang="en-US" sz="2800" dirty="0" smtClean="0">
                <a:solidFill>
                  <a:srgbClr val="0000FF"/>
                </a:solidFill>
                <a:cs typeface="+mj-cs"/>
              </a:rPr>
              <a:t>(write strategy)</a:t>
            </a:r>
            <a:endParaRPr lang="en-US" sz="2800" dirty="0">
              <a:solidFill>
                <a:srgbClr val="0000FF"/>
              </a:solidFill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1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Hit and Miss</a:t>
            </a:r>
            <a:endParaRPr lang="he-IL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7" y="1268712"/>
            <a:ext cx="3510468" cy="39025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1448736"/>
            <a:ext cx="396052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In a </a:t>
            </a:r>
            <a:r>
              <a:rPr lang="en-US" sz="2400" dirty="0"/>
              <a:t>pair of levels </a:t>
            </a:r>
            <a:r>
              <a:rPr lang="en-US" sz="2400" dirty="0" smtClean="0"/>
              <a:t>one is </a:t>
            </a:r>
            <a:r>
              <a:rPr lang="en-US" sz="2400" b="1" dirty="0" smtClean="0">
                <a:solidFill>
                  <a:srgbClr val="0000FF"/>
                </a:solidFill>
              </a:rPr>
              <a:t>upper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one is </a:t>
            </a:r>
            <a:r>
              <a:rPr lang="en-US" sz="2400" b="1" dirty="0" smtClean="0">
                <a:solidFill>
                  <a:srgbClr val="0000FF"/>
                </a:solidFill>
              </a:rPr>
              <a:t>lower</a:t>
            </a:r>
            <a:r>
              <a:rPr lang="en-US" sz="2400" dirty="0" smtClean="0"/>
              <a:t>. </a:t>
            </a:r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unit </a:t>
            </a:r>
            <a:r>
              <a:rPr lang="en-US" sz="2400" dirty="0" smtClean="0"/>
              <a:t>within </a:t>
            </a:r>
            <a:r>
              <a:rPr lang="en-US" sz="2400" dirty="0"/>
              <a:t>each </a:t>
            </a:r>
            <a:r>
              <a:rPr lang="en-US" sz="2400" dirty="0" smtClean="0"/>
              <a:t>level is called </a:t>
            </a:r>
            <a:r>
              <a:rPr lang="en-US" sz="2400" dirty="0"/>
              <a:t>a </a:t>
            </a:r>
            <a:r>
              <a:rPr lang="en-US" sz="2400" b="1" dirty="0">
                <a:solidFill>
                  <a:srgbClr val="0000FF"/>
                </a:solidFill>
              </a:rPr>
              <a:t>block</a:t>
            </a:r>
            <a:r>
              <a:rPr lang="en-US" sz="2400" i="1" dirty="0"/>
              <a:t>.</a:t>
            </a:r>
          </a:p>
          <a:p>
            <a:pPr marL="457200" indent="-4572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We </a:t>
            </a:r>
            <a:r>
              <a:rPr lang="en-US" sz="2400" dirty="0"/>
              <a:t>transfer an entire block when we copy something between levels.</a:t>
            </a:r>
            <a:endParaRPr lang="he-IL" sz="2400" dirty="0"/>
          </a:p>
        </p:txBody>
      </p:sp>
      <p:sp>
        <p:nvSpPr>
          <p:cNvPr id="4" name="Rectangle 3"/>
          <p:cNvSpPr/>
          <p:nvPr/>
        </p:nvSpPr>
        <p:spPr>
          <a:xfrm>
            <a:off x="791496" y="5409264"/>
            <a:ext cx="7741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</a:rPr>
              <a:t>Hit </a:t>
            </a:r>
            <a:r>
              <a:rPr lang="en-US" sz="2400" b="1" dirty="0">
                <a:solidFill>
                  <a:srgbClr val="0000FF"/>
                </a:solidFill>
              </a:rPr>
              <a:t>rate</a:t>
            </a:r>
            <a:r>
              <a:rPr lang="en-US" sz="2400" dirty="0"/>
              <a:t>, or </a:t>
            </a:r>
            <a:r>
              <a:rPr lang="en-US" sz="2400" b="1" dirty="0">
                <a:solidFill>
                  <a:srgbClr val="0000FF"/>
                </a:solidFill>
              </a:rPr>
              <a:t>hit ratio</a:t>
            </a:r>
            <a:r>
              <a:rPr lang="en-US" sz="2400" dirty="0"/>
              <a:t>, is the fraction of </a:t>
            </a:r>
            <a:r>
              <a:rPr lang="en-US" sz="2400" dirty="0" smtClean="0"/>
              <a:t>memory accesses </a:t>
            </a:r>
            <a:r>
              <a:rPr lang="en-US" sz="2400" dirty="0"/>
              <a:t>found in the upper </a:t>
            </a:r>
            <a:r>
              <a:rPr lang="en-US" sz="2400" dirty="0" smtClean="0"/>
              <a:t>level. </a:t>
            </a:r>
            <a:r>
              <a:rPr lang="en-US" sz="2400" b="1" dirty="0">
                <a:solidFill>
                  <a:srgbClr val="0000FF"/>
                </a:solidFill>
              </a:rPr>
              <a:t>Miss rate </a:t>
            </a:r>
            <a:r>
              <a:rPr lang="en-US" sz="2400" dirty="0"/>
              <a:t>= 1 – hit </a:t>
            </a:r>
            <a:r>
              <a:rPr lang="en-US" sz="2400" dirty="0" smtClean="0"/>
              <a:t>rate.</a:t>
            </a:r>
            <a:endParaRPr lang="he-IL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472" y="548616"/>
            <a:ext cx="792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</a:rPr>
              <a:t>Hit time</a:t>
            </a:r>
            <a:r>
              <a:rPr lang="en-US" sz="2800" dirty="0" smtClean="0"/>
              <a:t>:</a:t>
            </a:r>
            <a:r>
              <a:rPr lang="en-US" sz="2800" b="1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time required </a:t>
            </a:r>
            <a:r>
              <a:rPr lang="en-US" sz="2800" dirty="0" smtClean="0"/>
              <a:t>to access </a:t>
            </a:r>
            <a:r>
              <a:rPr lang="en-US" sz="2800" dirty="0"/>
              <a:t>a level of the </a:t>
            </a:r>
            <a:r>
              <a:rPr lang="en-US" sz="2800" dirty="0" smtClean="0"/>
              <a:t>memory hierarchy.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Includes </a:t>
            </a:r>
            <a:r>
              <a:rPr lang="en-US" sz="2400" dirty="0"/>
              <a:t>the </a:t>
            </a:r>
            <a:r>
              <a:rPr lang="en-US" sz="2400" dirty="0" smtClean="0"/>
              <a:t>time needed </a:t>
            </a:r>
            <a:r>
              <a:rPr lang="en-US" sz="2400" dirty="0"/>
              <a:t>to determine </a:t>
            </a:r>
            <a:r>
              <a:rPr lang="en-US" sz="2400" dirty="0" smtClean="0"/>
              <a:t>whether hit </a:t>
            </a:r>
            <a:r>
              <a:rPr lang="en-US" sz="2400" dirty="0"/>
              <a:t>or </a:t>
            </a:r>
            <a:r>
              <a:rPr lang="en-US" sz="2400" dirty="0" smtClean="0"/>
              <a:t>miss</a:t>
            </a:r>
            <a:r>
              <a:rPr lang="en-US" sz="2400" dirty="0"/>
              <a:t>.</a:t>
            </a:r>
            <a:endParaRPr lang="he-IL" sz="2400" dirty="0"/>
          </a:p>
        </p:txBody>
      </p:sp>
      <p:sp>
        <p:nvSpPr>
          <p:cNvPr id="3" name="Rectangle 2"/>
          <p:cNvSpPr/>
          <p:nvPr/>
        </p:nvSpPr>
        <p:spPr>
          <a:xfrm>
            <a:off x="611472" y="2153190"/>
            <a:ext cx="79210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</a:rPr>
              <a:t>Miss penalty</a:t>
            </a:r>
            <a:r>
              <a:rPr lang="en-US" sz="2800" dirty="0" smtClean="0"/>
              <a:t>: the time required </a:t>
            </a:r>
            <a:r>
              <a:rPr lang="en-US" sz="2800" dirty="0"/>
              <a:t>to fetch a block into </a:t>
            </a:r>
            <a:r>
              <a:rPr lang="en-US" sz="2800" dirty="0" smtClean="0"/>
              <a:t>the </a:t>
            </a:r>
            <a:r>
              <a:rPr lang="en-US" sz="2800" dirty="0"/>
              <a:t>memory </a:t>
            </a:r>
            <a:r>
              <a:rPr lang="en-US" sz="2800" dirty="0" smtClean="0"/>
              <a:t>hierarchy from </a:t>
            </a:r>
            <a:r>
              <a:rPr lang="en-US" sz="2800" dirty="0"/>
              <a:t>the lower </a:t>
            </a:r>
            <a:r>
              <a:rPr lang="en-US" sz="2800" dirty="0" smtClean="0"/>
              <a:t>level.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Includes the </a:t>
            </a:r>
            <a:r>
              <a:rPr lang="en-US" sz="2400" dirty="0"/>
              <a:t>time to access the </a:t>
            </a:r>
            <a:r>
              <a:rPr lang="en-US" sz="2400" dirty="0" smtClean="0"/>
              <a:t>block, transmit </a:t>
            </a:r>
            <a:r>
              <a:rPr lang="en-US" sz="2400" dirty="0"/>
              <a:t>it from </a:t>
            </a:r>
            <a:r>
              <a:rPr lang="en-US" sz="2400" dirty="0" smtClean="0"/>
              <a:t>the lower level, </a:t>
            </a:r>
            <a:r>
              <a:rPr lang="en-US" sz="2400" dirty="0"/>
              <a:t>and insert it in the </a:t>
            </a:r>
            <a:r>
              <a:rPr lang="en-US" sz="2400" dirty="0" smtClean="0"/>
              <a:t>upper level.</a:t>
            </a:r>
            <a:endParaRPr lang="he-IL" sz="2800" dirty="0"/>
          </a:p>
        </p:txBody>
      </p:sp>
      <p:sp>
        <p:nvSpPr>
          <p:cNvPr id="4" name="Rectangle 3"/>
          <p:cNvSpPr/>
          <p:nvPr/>
        </p:nvSpPr>
        <p:spPr>
          <a:xfrm>
            <a:off x="611472" y="4149096"/>
            <a:ext cx="79210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memory </a:t>
            </a:r>
            <a:r>
              <a:rPr lang="en-US" sz="2800" dirty="0" smtClean="0"/>
              <a:t>system</a:t>
            </a:r>
            <a:r>
              <a:rPr lang="en-US" sz="2800" dirty="0"/>
              <a:t> </a:t>
            </a:r>
            <a:r>
              <a:rPr lang="en-US" sz="2800" dirty="0" smtClean="0"/>
              <a:t>affects </a:t>
            </a:r>
            <a:r>
              <a:rPr lang="en-US" sz="2800" dirty="0"/>
              <a:t>many other aspects of a </a:t>
            </a:r>
            <a:r>
              <a:rPr lang="en-US" sz="2800" dirty="0" smtClean="0"/>
              <a:t>computer: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How the </a:t>
            </a:r>
            <a:r>
              <a:rPr lang="en-US" sz="2400" b="1" dirty="0" smtClean="0">
                <a:solidFill>
                  <a:srgbClr val="0000FF"/>
                </a:solidFill>
              </a:rPr>
              <a:t>operating system </a:t>
            </a:r>
            <a:r>
              <a:rPr lang="en-US" sz="2400" dirty="0" smtClean="0"/>
              <a:t>manages </a:t>
            </a:r>
            <a:r>
              <a:rPr lang="en-US" sz="2400" dirty="0"/>
              <a:t>memory and </a:t>
            </a:r>
            <a:r>
              <a:rPr lang="en-US" sz="2400" dirty="0" smtClean="0"/>
              <a:t>I/O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How </a:t>
            </a:r>
            <a:r>
              <a:rPr lang="en-US" sz="2400" b="1" dirty="0">
                <a:solidFill>
                  <a:srgbClr val="0000FF"/>
                </a:solidFill>
              </a:rPr>
              <a:t>compilers</a:t>
            </a:r>
            <a:r>
              <a:rPr lang="en-US" sz="2400" dirty="0"/>
              <a:t> generate </a:t>
            </a:r>
            <a:r>
              <a:rPr lang="en-US" sz="2400" dirty="0" smtClean="0"/>
              <a:t>code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 smtClean="0"/>
              <a:t>How </a:t>
            </a:r>
            <a:r>
              <a:rPr lang="en-US" sz="2400" b="1" dirty="0" smtClean="0">
                <a:solidFill>
                  <a:srgbClr val="0000FF"/>
                </a:solidFill>
              </a:rPr>
              <a:t>applications</a:t>
            </a:r>
            <a:r>
              <a:rPr lang="en-US" sz="2400" dirty="0" smtClean="0"/>
              <a:t> use </a:t>
            </a:r>
            <a:r>
              <a:rPr lang="en-US" sz="2400" dirty="0"/>
              <a:t>the </a:t>
            </a:r>
            <a:r>
              <a:rPr lang="en-US" sz="2400" dirty="0" smtClean="0"/>
              <a:t>computer</a:t>
            </a:r>
            <a:endParaRPr lang="he-IL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Cashes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6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44" y="368592"/>
            <a:ext cx="6406638" cy="45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1496" y="5049216"/>
            <a:ext cx="7651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This structure </a:t>
            </a:r>
            <a:r>
              <a:rPr lang="en-US" sz="2400" dirty="0" smtClean="0"/>
              <a:t>allows the processor to have an access time that is determined primarily by level 1 of the hierarchy and yet have a memory as large as level </a:t>
            </a:r>
            <a:r>
              <a:rPr lang="en-US" sz="2400" i="1" dirty="0" smtClean="0"/>
              <a:t>n. </a:t>
            </a:r>
            <a:endParaRPr lang="he-IL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38"/>
          </a:xfrm>
        </p:spPr>
        <p:txBody>
          <a:bodyPr>
            <a:normAutofit/>
          </a:bodyPr>
          <a:lstStyle/>
          <a:p>
            <a:r>
              <a:rPr lang="en-US" sz="3600" dirty="0"/>
              <a:t>Requesting data from the </a:t>
            </a:r>
            <a:r>
              <a:rPr lang="en-US" sz="3600" dirty="0" smtClean="0"/>
              <a:t>cache</a:t>
            </a:r>
            <a:endParaRPr lang="he-IL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971519" y="1628760"/>
            <a:ext cx="3081865" cy="3329821"/>
            <a:chOff x="971519" y="908664"/>
            <a:chExt cx="3081865" cy="332982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702" y="1358725"/>
              <a:ext cx="2020130" cy="287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971519" y="908664"/>
                  <a:ext cx="3081865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 smtClean="0"/>
                    <a:t>Before reference </a:t>
                  </a:r>
                  <a:r>
                    <a:rPr lang="en-US" sz="2400" dirty="0"/>
                    <a:t>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a14:m>
                  <a:endParaRPr lang="he-IL" sz="2400" baseline="-250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519" y="908664"/>
                  <a:ext cx="3081865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964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5382108" y="1641428"/>
            <a:ext cx="2880384" cy="3317776"/>
            <a:chOff x="5382108" y="907043"/>
            <a:chExt cx="2880384" cy="331777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303" y="1368708"/>
              <a:ext cx="1997129" cy="2856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382108" y="907043"/>
                  <a:ext cx="288038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 smtClean="0"/>
                    <a:t>After reference </a:t>
                  </a:r>
                  <a:r>
                    <a:rPr lang="en-US" sz="2400" dirty="0"/>
                    <a:t>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a14:m>
                  <a:endParaRPr lang="he-IL" sz="2400" baseline="-25000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2108" y="907043"/>
                  <a:ext cx="2880384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390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71520" y="1088688"/>
                <a:ext cx="72909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/>
                  <a:t>The </a:t>
                </a:r>
                <a:r>
                  <a:rPr lang="en-US" sz="2400" dirty="0"/>
                  <a:t>processor requests a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/>
                  <a:t>that is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not</a:t>
                </a:r>
                <a:r>
                  <a:rPr lang="en-US" sz="2400" dirty="0"/>
                  <a:t> in </a:t>
                </a:r>
                <a:r>
                  <a:rPr lang="en-US" sz="2400" dirty="0" smtClean="0"/>
                  <a:t>the cache</a:t>
                </a:r>
                <a:endParaRPr lang="he-IL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20" y="1088688"/>
                <a:ext cx="729097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254" t="-10667" r="-117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106615" y="5049216"/>
            <a:ext cx="693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Two </a:t>
            </a:r>
            <a:r>
              <a:rPr lang="en-US" sz="2400" dirty="0"/>
              <a:t>questions </a:t>
            </a:r>
            <a:r>
              <a:rPr lang="en-US" sz="2400" dirty="0" smtClean="0"/>
              <a:t>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 smtClean="0"/>
              <a:t>How </a:t>
            </a:r>
            <a:r>
              <a:rPr lang="en-US" sz="2400" dirty="0"/>
              <a:t>do we know if a data item is in the </a:t>
            </a:r>
            <a:r>
              <a:rPr lang="en-US" sz="2400" dirty="0" smtClean="0"/>
              <a:t>cache?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dirty="0"/>
              <a:t>it is, how </a:t>
            </a:r>
            <a:r>
              <a:rPr lang="en-US" sz="2400" dirty="0" smtClean="0"/>
              <a:t>do we </a:t>
            </a:r>
            <a:r>
              <a:rPr lang="en-US" sz="2400" dirty="0"/>
              <a:t>find it?</a:t>
            </a:r>
            <a:endParaRPr lang="he-IL" sz="24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Cashes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8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16393</TotalTime>
  <Words>4248</Words>
  <Application>Microsoft Office PowerPoint</Application>
  <PresentationFormat>On-screen Show (4:3)</PresentationFormat>
  <Paragraphs>409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Caches</vt:lpstr>
      <vt:lpstr>Amdahl’s Law</vt:lpstr>
      <vt:lpstr>Principle of Locality</vt:lpstr>
      <vt:lpstr>Memory Hierarchy</vt:lpstr>
      <vt:lpstr>Memory Hierarchy</vt:lpstr>
      <vt:lpstr>Hit and Miss</vt:lpstr>
      <vt:lpstr>PowerPoint Presentation</vt:lpstr>
      <vt:lpstr>PowerPoint Presentation</vt:lpstr>
      <vt:lpstr>Requesting data from the cache</vt:lpstr>
      <vt:lpstr>Direct-Mapped Cache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Cache Size</vt:lpstr>
      <vt:lpstr>PowerPoint Presentation</vt:lpstr>
      <vt:lpstr>PowerPoint Presentation</vt:lpstr>
      <vt:lpstr>Block Size Implications</vt:lpstr>
      <vt:lpstr>PowerPoint Presentation</vt:lpstr>
      <vt:lpstr>PowerPoint Presentation</vt:lpstr>
      <vt:lpstr>PowerPoint Presentation</vt:lpstr>
      <vt:lpstr>Handling Cache Misses</vt:lpstr>
      <vt:lpstr>PowerPoint Presentation</vt:lpstr>
      <vt:lpstr>Handling Writes</vt:lpstr>
      <vt:lpstr>Speeding Up</vt:lpstr>
      <vt:lpstr>PowerPoint Presentation</vt:lpstr>
      <vt:lpstr>Main Memory Design Considerations</vt:lpstr>
      <vt:lpstr>PowerPoint Presentation</vt:lpstr>
      <vt:lpstr>Cache Performance</vt:lpstr>
      <vt:lpstr>CPU Time</vt:lpstr>
      <vt:lpstr>PowerPoint Presentation</vt:lpstr>
      <vt:lpstr>PowerPoint Presentation</vt:lpstr>
      <vt:lpstr>PowerPoint Presentation</vt:lpstr>
      <vt:lpstr>PowerPoint Presentation</vt:lpstr>
      <vt:lpstr>Reducing Cache Misses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Locating a Block in the Cache</vt:lpstr>
      <vt:lpstr>PowerPoint Presentation</vt:lpstr>
      <vt:lpstr>PowerPoint Presentation</vt:lpstr>
      <vt:lpstr>Which Block to Replace?</vt:lpstr>
      <vt:lpstr>PowerPoint Presentation</vt:lpstr>
      <vt:lpstr>Multilevel Caches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– Four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Shmuel Wimer</dc:creator>
  <cp:lastModifiedBy>ENG</cp:lastModifiedBy>
  <cp:revision>386</cp:revision>
  <dcterms:created xsi:type="dcterms:W3CDTF">2006-08-16T00:00:00Z</dcterms:created>
  <dcterms:modified xsi:type="dcterms:W3CDTF">2018-09-04T03:41:45Z</dcterms:modified>
</cp:coreProperties>
</file>