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8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69" r:id="rId16"/>
    <p:sldId id="283" r:id="rId17"/>
    <p:sldId id="277" r:id="rId18"/>
    <p:sldId id="270" r:id="rId19"/>
    <p:sldId id="271" r:id="rId20"/>
    <p:sldId id="272" r:id="rId21"/>
    <p:sldId id="273" r:id="rId22"/>
    <p:sldId id="274" r:id="rId23"/>
    <p:sldId id="279" r:id="rId24"/>
    <p:sldId id="276" r:id="rId25"/>
    <p:sldId id="321" r:id="rId26"/>
    <p:sldId id="322" r:id="rId27"/>
    <p:sldId id="323" r:id="rId28"/>
    <p:sldId id="278" r:id="rId29"/>
    <p:sldId id="280" r:id="rId30"/>
    <p:sldId id="281" r:id="rId31"/>
    <p:sldId id="282" r:id="rId32"/>
    <p:sldId id="285" r:id="rId33"/>
    <p:sldId id="289" r:id="rId34"/>
    <p:sldId id="290" r:id="rId35"/>
    <p:sldId id="291" r:id="rId36"/>
    <p:sldId id="292" r:id="rId37"/>
    <p:sldId id="286" r:id="rId38"/>
    <p:sldId id="294" r:id="rId39"/>
    <p:sldId id="296" r:id="rId40"/>
    <p:sldId id="297" r:id="rId41"/>
    <p:sldId id="298" r:id="rId42"/>
    <p:sldId id="299" r:id="rId43"/>
    <p:sldId id="301" r:id="rId44"/>
    <p:sldId id="300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7" autoAdjust="0"/>
    <p:restoredTop sz="94629" autoAdjust="0"/>
  </p:normalViewPr>
  <p:slideViewPr>
    <p:cSldViewPr snapToGrid="0">
      <p:cViewPr>
        <p:scale>
          <a:sx n="84" d="100"/>
          <a:sy n="84" d="100"/>
        </p:scale>
        <p:origin x="-326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17" Type="http://schemas.openxmlformats.org/officeDocument/2006/relationships/image" Target="../media/image50.wmf"/><Relationship Id="rId2" Type="http://schemas.openxmlformats.org/officeDocument/2006/relationships/image" Target="../media/image35.wmf"/><Relationship Id="rId16" Type="http://schemas.openxmlformats.org/officeDocument/2006/relationships/image" Target="../media/image49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5" Type="http://schemas.openxmlformats.org/officeDocument/2006/relationships/image" Target="../media/image4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.wmf"/><Relationship Id="rId3" Type="http://schemas.openxmlformats.org/officeDocument/2006/relationships/image" Target="../media/image37.wmf"/><Relationship Id="rId7" Type="http://schemas.openxmlformats.org/officeDocument/2006/relationships/image" Target="../media/image51.wmf"/><Relationship Id="rId12" Type="http://schemas.openxmlformats.org/officeDocument/2006/relationships/image" Target="../media/image55.wmf"/><Relationship Id="rId2" Type="http://schemas.openxmlformats.org/officeDocument/2006/relationships/image" Target="../media/image36.wmf"/><Relationship Id="rId16" Type="http://schemas.openxmlformats.org/officeDocument/2006/relationships/image" Target="../media/image59.wmf"/><Relationship Id="rId1" Type="http://schemas.openxmlformats.org/officeDocument/2006/relationships/image" Target="../media/image35.wmf"/><Relationship Id="rId6" Type="http://schemas.openxmlformats.org/officeDocument/2006/relationships/image" Target="../media/image41.wmf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58.wmf"/><Relationship Id="rId10" Type="http://schemas.openxmlformats.org/officeDocument/2006/relationships/image" Target="../media/image54.wmf"/><Relationship Id="rId4" Type="http://schemas.openxmlformats.org/officeDocument/2006/relationships/image" Target="../media/image38.wmf"/><Relationship Id="rId9" Type="http://schemas.openxmlformats.org/officeDocument/2006/relationships/image" Target="../media/image53.wmf"/><Relationship Id="rId1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2BAC-773C-4890-9DB3-29861A35B5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6320-5CE6-4A09-9900-33E73B08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6320-5CE6-4A09-9900-33E73B08D7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5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6842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576470" cy="70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44.wmf"/><Relationship Id="rId32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46.wmf"/><Relationship Id="rId36" Type="http://schemas.openxmlformats.org/officeDocument/2006/relationships/image" Target="../media/image50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4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47.wmf"/><Relationship Id="rId35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60.png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42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51.wmf"/><Relationship Id="rId25" Type="http://schemas.openxmlformats.org/officeDocument/2006/relationships/image" Target="../media/image42.wmf"/><Relationship Id="rId33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56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5" Type="http://schemas.openxmlformats.org/officeDocument/2006/relationships/image" Target="../media/image35.wmf"/><Relationship Id="rId15" Type="http://schemas.openxmlformats.org/officeDocument/2006/relationships/image" Target="../media/image41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52.wmf"/><Relationship Id="rId31" Type="http://schemas.openxmlformats.org/officeDocument/2006/relationships/image" Target="../media/image57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77.wmf"/><Relationship Id="rId3" Type="http://schemas.openxmlformats.org/officeDocument/2006/relationships/image" Target="../media/image78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6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6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6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Multiplication and Shift Circuits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71600" y="38862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Shmuel Wimer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Bar Ilan University, Engineering Faculty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Technion, EE Faculty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60" y="1342987"/>
            <a:ext cx="4024765" cy="510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575" y="430505"/>
            <a:ext cx="78308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Hardware of left-shift multipliers (without control)</a:t>
            </a:r>
            <a:endParaRPr lang="he-IL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31640" y="1628800"/>
            <a:ext cx="3105345" cy="830997"/>
            <a:chOff x="6372200" y="1322140"/>
            <a:chExt cx="3105345" cy="830997"/>
          </a:xfrm>
        </p:grpSpPr>
        <p:sp>
          <p:nvSpPr>
            <p:cNvPr id="5" name="Rectangle 4"/>
            <p:cNvSpPr/>
            <p:nvPr/>
          </p:nvSpPr>
          <p:spPr>
            <a:xfrm>
              <a:off x="9207515" y="1448780"/>
              <a:ext cx="270030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2200" y="1322140"/>
              <a:ext cx="153017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dirty="0" smtClean="0"/>
                <a:t>Next bit of multiplier</a:t>
              </a:r>
              <a:endParaRPr lang="he-IL" sz="2400" dirty="0"/>
            </a:p>
          </p:txBody>
        </p:sp>
        <p:cxnSp>
          <p:nvCxnSpPr>
            <p:cNvPr id="7" name="Straight Arrow Connector 6"/>
            <p:cNvCxnSpPr>
              <a:stCxn id="6" idx="3"/>
              <a:endCxn id="5" idx="1"/>
            </p:cNvCxnSpPr>
            <p:nvPr/>
          </p:nvCxnSpPr>
          <p:spPr>
            <a:xfrm flipV="1">
              <a:off x="7902370" y="1651303"/>
              <a:ext cx="1305145" cy="8633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517106" y="1493785"/>
            <a:ext cx="2790309" cy="1035115"/>
            <a:chOff x="4481991" y="1313765"/>
            <a:chExt cx="2790309" cy="1035115"/>
          </a:xfrm>
        </p:grpSpPr>
        <p:sp>
          <p:nvSpPr>
            <p:cNvPr id="13" name="TextBox 12"/>
            <p:cNvSpPr txBox="1"/>
            <p:nvPr/>
          </p:nvSpPr>
          <p:spPr>
            <a:xfrm>
              <a:off x="5337085" y="1313765"/>
              <a:ext cx="19352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Shift registers</a:t>
              </a:r>
              <a:endParaRPr lang="he-IL" sz="2400" dirty="0"/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>
              <a:off x="4526997" y="1544598"/>
              <a:ext cx="810088" cy="24172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4481991" y="1544598"/>
              <a:ext cx="855094" cy="80428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11561" y="4793956"/>
            <a:ext cx="37804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/>
              <a:t>Register sharing of multiplier and MSB of cumulative partial product  is possible.</a:t>
            </a:r>
            <a:endParaRPr lang="he-IL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6564" y="2804445"/>
            <a:ext cx="4590511" cy="2154725"/>
            <a:chOff x="656564" y="2804445"/>
            <a:chExt cx="4590511" cy="2154725"/>
          </a:xfrm>
        </p:grpSpPr>
        <p:sp>
          <p:nvSpPr>
            <p:cNvPr id="24" name="TextBox 23"/>
            <p:cNvSpPr txBox="1"/>
            <p:nvPr/>
          </p:nvSpPr>
          <p:spPr>
            <a:xfrm>
              <a:off x="656564" y="2804445"/>
              <a:ext cx="234026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dirty="0" smtClean="0"/>
                <a:t>Adder is 2k bits rather than k bits in right-shift.</a:t>
              </a:r>
              <a:endParaRPr lang="he-IL" sz="2400" dirty="0"/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>
              <a:off x="2996825" y="3404610"/>
              <a:ext cx="2250250" cy="155456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Multiplication of Signed Numbers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756"/>
            <a:ext cx="8229600" cy="49024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/>
              <a:t>Sign-magnitude</a:t>
            </a:r>
            <a:r>
              <a:rPr lang="en-US" sz="2800" dirty="0" smtClean="0"/>
              <a:t> representation requires only XOR-</a:t>
            </a:r>
            <a:r>
              <a:rPr lang="en-US" sz="2800" dirty="0" err="1" smtClean="0"/>
              <a:t>ing</a:t>
            </a:r>
            <a:r>
              <a:rPr lang="en-US" sz="2800" dirty="0" smtClean="0"/>
              <a:t> of the operands’ sign bits.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In </a:t>
            </a:r>
            <a:r>
              <a:rPr lang="en-US" sz="2800" b="1" dirty="0" smtClean="0"/>
              <a:t>1’s-complement</a:t>
            </a:r>
            <a:r>
              <a:rPr lang="en-US" sz="2800" dirty="0" smtClean="0"/>
              <a:t>, a negative operand is complemented and unsigned multiplication takes place. The result is complemented by XOR-</a:t>
            </a:r>
            <a:r>
              <a:rPr lang="en-US" sz="2800" dirty="0" err="1" smtClean="0"/>
              <a:t>ing</a:t>
            </a:r>
            <a:r>
              <a:rPr lang="en-US" sz="2800" dirty="0" smtClean="0"/>
              <a:t> </a:t>
            </a:r>
            <a:r>
              <a:rPr lang="en-US" sz="2800" dirty="0"/>
              <a:t>of operands’ sign bits</a:t>
            </a:r>
            <a:r>
              <a:rPr lang="en-US" sz="2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For </a:t>
            </a:r>
            <a:r>
              <a:rPr lang="en-US" sz="2800" b="1" dirty="0" smtClean="0"/>
              <a:t>2’s-complement</a:t>
            </a:r>
            <a:r>
              <a:rPr lang="en-US" sz="2800" dirty="0" smtClean="0"/>
              <a:t>, right-shift multiplication is proper for negative multiplicand and positive multiplier.</a:t>
            </a:r>
            <a:endParaRPr lang="he-I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022049" y="1268760"/>
            <a:ext cx="3195356" cy="900100"/>
            <a:chOff x="4662010" y="1268760"/>
            <a:chExt cx="3195356" cy="900100"/>
          </a:xfrm>
        </p:grpSpPr>
        <p:sp>
          <p:nvSpPr>
            <p:cNvPr id="3" name="TextBox 2"/>
            <p:cNvSpPr txBox="1"/>
            <p:nvPr/>
          </p:nvSpPr>
          <p:spPr>
            <a:xfrm>
              <a:off x="4662010" y="1707195"/>
              <a:ext cx="24302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Positive multiplier</a:t>
              </a:r>
              <a:endParaRPr lang="he-IL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62011" y="1268760"/>
              <a:ext cx="319535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Negative multiplicand</a:t>
              </a:r>
              <a:endParaRPr lang="he-IL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1649" y="1268760"/>
            <a:ext cx="3420380" cy="5005029"/>
            <a:chOff x="1016605" y="773704"/>
            <a:chExt cx="3646868" cy="550008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606" y="773704"/>
              <a:ext cx="3646867" cy="550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16605" y="2213865"/>
              <a:ext cx="585065" cy="288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605" y="3023954"/>
              <a:ext cx="585065" cy="301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605" y="3879049"/>
              <a:ext cx="585065" cy="285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605" y="4689139"/>
              <a:ext cx="585065" cy="301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605" y="5544235"/>
              <a:ext cx="585065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76644" y="4689140"/>
            <a:ext cx="585065" cy="27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" name="Group 19"/>
          <p:cNvGrpSpPr/>
          <p:nvPr/>
        </p:nvGrpSpPr>
        <p:grpSpPr>
          <a:xfrm>
            <a:off x="2096724" y="2573905"/>
            <a:ext cx="4950550" cy="2655295"/>
            <a:chOff x="1736685" y="2573905"/>
            <a:chExt cx="4950550" cy="2655295"/>
          </a:xfrm>
        </p:grpSpPr>
        <p:sp>
          <p:nvSpPr>
            <p:cNvPr id="11" name="Rectangle 10"/>
            <p:cNvSpPr/>
            <p:nvPr/>
          </p:nvSpPr>
          <p:spPr>
            <a:xfrm>
              <a:off x="1736685" y="2573905"/>
              <a:ext cx="225025" cy="265529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61710" y="2933945"/>
              <a:ext cx="4725525" cy="967608"/>
              <a:chOff x="1961710" y="2933945"/>
              <a:chExt cx="4725525" cy="96760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707015" y="2933945"/>
                <a:ext cx="198022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Negative sign extensions</a:t>
                </a:r>
                <a:endParaRPr lang="he-IL" sz="2400" dirty="0"/>
              </a:p>
            </p:txBody>
          </p:sp>
          <p:cxnSp>
            <p:nvCxnSpPr>
              <p:cNvPr id="15" name="Straight Arrow Connector 14"/>
              <p:cNvCxnSpPr>
                <a:stCxn id="14" idx="1"/>
                <a:endCxn id="11" idx="3"/>
              </p:cNvCxnSpPr>
              <p:nvPr/>
            </p:nvCxnSpPr>
            <p:spPr>
              <a:xfrm flipH="1">
                <a:off x="1961710" y="3349444"/>
                <a:ext cx="2745305" cy="552109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1376644" y="520515"/>
            <a:ext cx="40954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Right-shift multiplication </a:t>
            </a:r>
            <a:endParaRPr lang="he-IL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6357" y="1268760"/>
            <a:ext cx="3345642" cy="5064170"/>
            <a:chOff x="611560" y="908720"/>
            <a:chExt cx="3345642" cy="506417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08720"/>
              <a:ext cx="3345642" cy="506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11560" y="2258870"/>
              <a:ext cx="548730" cy="262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560" y="2996044"/>
              <a:ext cx="548730" cy="2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560" y="3774173"/>
              <a:ext cx="548730" cy="260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560" y="4511347"/>
              <a:ext cx="548730" cy="274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1560" y="5289477"/>
              <a:ext cx="548730" cy="24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613" y="475510"/>
            <a:ext cx="5580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Negative </a:t>
            </a:r>
            <a:r>
              <a:rPr lang="en-US" sz="2800" dirty="0"/>
              <a:t>multiplicand and </a:t>
            </a:r>
            <a:r>
              <a:rPr lang="en-US" sz="2800" dirty="0" smtClean="0"/>
              <a:t>multiplier</a:t>
            </a:r>
            <a:endParaRPr lang="he-IL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97024" y="1268760"/>
            <a:ext cx="3195356" cy="900100"/>
            <a:chOff x="4662010" y="1268760"/>
            <a:chExt cx="3195356" cy="900100"/>
          </a:xfrm>
        </p:grpSpPr>
        <p:sp>
          <p:nvSpPr>
            <p:cNvPr id="18" name="TextBox 17"/>
            <p:cNvSpPr txBox="1"/>
            <p:nvPr/>
          </p:nvSpPr>
          <p:spPr>
            <a:xfrm>
              <a:off x="4662010" y="1707195"/>
              <a:ext cx="26552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/>
                <a:t>Negative </a:t>
              </a:r>
              <a:r>
                <a:rPr lang="en-US" sz="2400" dirty="0" smtClean="0"/>
                <a:t>multiplier</a:t>
              </a:r>
              <a:endParaRPr lang="he-IL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2011" y="1268760"/>
              <a:ext cx="319535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Negative multiplicand</a:t>
              </a:r>
              <a:endParaRPr lang="he-IL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71699" y="2483895"/>
            <a:ext cx="4905545" cy="2745305"/>
            <a:chOff x="1736685" y="2483895"/>
            <a:chExt cx="4905545" cy="2745305"/>
          </a:xfrm>
        </p:grpSpPr>
        <p:sp>
          <p:nvSpPr>
            <p:cNvPr id="21" name="Rectangle 20"/>
            <p:cNvSpPr/>
            <p:nvPr/>
          </p:nvSpPr>
          <p:spPr>
            <a:xfrm>
              <a:off x="1736685" y="2573905"/>
              <a:ext cx="225025" cy="265529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61710" y="2483895"/>
              <a:ext cx="4680520" cy="1417658"/>
              <a:chOff x="1961710" y="2483895"/>
              <a:chExt cx="4680520" cy="141765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662010" y="2483895"/>
                <a:ext cx="198022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Negative sign extensions</a:t>
                </a:r>
                <a:endParaRPr lang="he-IL" sz="2400" dirty="0"/>
              </a:p>
            </p:txBody>
          </p:sp>
          <p:cxnSp>
            <p:nvCxnSpPr>
              <p:cNvPr id="24" name="Straight Arrow Connector 23"/>
              <p:cNvCxnSpPr>
                <a:stCxn id="23" idx="1"/>
                <a:endCxn id="21" idx="3"/>
              </p:cNvCxnSpPr>
              <p:nvPr/>
            </p:nvCxnSpPr>
            <p:spPr>
              <a:xfrm flipH="1">
                <a:off x="1961710" y="2899394"/>
                <a:ext cx="2700300" cy="1002159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86634" y="3668831"/>
            <a:ext cx="6705745" cy="2670688"/>
            <a:chOff x="1286634" y="3668831"/>
            <a:chExt cx="6705745" cy="2670688"/>
          </a:xfrm>
        </p:grpSpPr>
        <p:grpSp>
          <p:nvGrpSpPr>
            <p:cNvPr id="5" name="Group 4"/>
            <p:cNvGrpSpPr/>
            <p:nvPr/>
          </p:nvGrpSpPr>
          <p:grpSpPr>
            <a:xfrm>
              <a:off x="1286634" y="3668831"/>
              <a:ext cx="6705745" cy="2670688"/>
              <a:chOff x="1286634" y="3668831"/>
              <a:chExt cx="6705745" cy="267068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286634" y="3668831"/>
                <a:ext cx="6615735" cy="1875404"/>
                <a:chOff x="1151620" y="3668831"/>
                <a:chExt cx="6615735" cy="187540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151620" y="5274205"/>
                  <a:ext cx="1935215" cy="27003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662010" y="3668831"/>
                  <a:ext cx="3105345" cy="120032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400" dirty="0" smtClean="0"/>
                    <a:t>Handle correctly by subtracting </a:t>
                  </a:r>
                  <a:r>
                    <a:rPr lang="en-US" sz="2400" i="1" dirty="0" smtClean="0"/>
                    <a:t>x</a:t>
                  </a:r>
                  <a:r>
                    <a:rPr lang="en-US" sz="2400" i="1" baseline="-25000" dirty="0" smtClean="0"/>
                    <a:t>k</a:t>
                  </a:r>
                  <a:r>
                    <a:rPr lang="en-US" sz="2400" baseline="-25000" dirty="0" smtClean="0"/>
                    <a:t>-1</a:t>
                  </a:r>
                  <a:r>
                    <a:rPr lang="en-US" sz="2400" i="1" dirty="0" smtClean="0"/>
                    <a:t>a</a:t>
                  </a:r>
                  <a:r>
                    <a:rPr lang="en-US" sz="2400" dirty="0" smtClean="0"/>
                    <a:t> rather than adding</a:t>
                  </a:r>
                  <a:endParaRPr lang="he-IL" sz="2400" dirty="0"/>
                </a:p>
              </p:txBody>
            </p:sp>
            <p:cxnSp>
              <p:nvCxnSpPr>
                <p:cNvPr id="28" name="Straight Arrow Connector 27"/>
                <p:cNvCxnSpPr>
                  <a:stCxn id="7" idx="1"/>
                  <a:endCxn id="25" idx="3"/>
                </p:cNvCxnSpPr>
                <p:nvPr/>
              </p:nvCxnSpPr>
              <p:spPr>
                <a:xfrm flipH="1">
                  <a:off x="3086835" y="5042860"/>
                  <a:ext cx="1346245" cy="36636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4797024" y="5139190"/>
                <a:ext cx="3195355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Hardware complements multiplicand and adds 1 via carry-in </a:t>
                </a:r>
                <a:endParaRPr lang="he-IL" sz="2400" dirty="0"/>
              </a:p>
            </p:txBody>
          </p:sp>
        </p:grpSp>
        <p:sp>
          <p:nvSpPr>
            <p:cNvPr id="7" name="Left Brace 6"/>
            <p:cNvSpPr/>
            <p:nvPr/>
          </p:nvSpPr>
          <p:spPr>
            <a:xfrm>
              <a:off x="4568094" y="3746200"/>
              <a:ext cx="457860" cy="2593319"/>
            </a:xfrm>
            <a:prstGeom prst="leftBrac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11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133745"/>
            <a:ext cx="5077902" cy="481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571" y="520515"/>
            <a:ext cx="78308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Hardware implementation (control logic not shown) </a:t>
            </a:r>
            <a:endParaRPr lang="he-IL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1830" y="1493785"/>
            <a:ext cx="4770530" cy="2385265"/>
            <a:chOff x="3356865" y="1718810"/>
            <a:chExt cx="4770530" cy="2385265"/>
          </a:xfrm>
        </p:grpSpPr>
        <p:sp>
          <p:nvSpPr>
            <p:cNvPr id="3" name="TextBox 2"/>
            <p:cNvSpPr txBox="1"/>
            <p:nvPr/>
          </p:nvSpPr>
          <p:spPr>
            <a:xfrm>
              <a:off x="5607115" y="1718810"/>
              <a:ext cx="252028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dirty="0"/>
                <a:t>B</a:t>
              </a:r>
              <a:r>
                <a:rPr lang="en-US" sz="2400" dirty="0" smtClean="0"/>
                <a:t>ypassed MUX for positive multiplier</a:t>
              </a:r>
              <a:endParaRPr lang="he-IL" sz="2400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356865" y="2134309"/>
              <a:ext cx="2250250" cy="196976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376645" y="2573905"/>
            <a:ext cx="6480720" cy="2520280"/>
            <a:chOff x="1691680" y="2798930"/>
            <a:chExt cx="6480720" cy="2520280"/>
          </a:xfrm>
        </p:grpSpPr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1691680" y="3214429"/>
              <a:ext cx="3960440" cy="66462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4166955" y="2798930"/>
              <a:ext cx="4005445" cy="2520280"/>
              <a:chOff x="4166955" y="2798930"/>
              <a:chExt cx="4005445" cy="252028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652120" y="2798930"/>
                <a:ext cx="252028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400" dirty="0" smtClean="0"/>
                  <a:t>Subtracting </a:t>
                </a:r>
                <a:r>
                  <a:rPr lang="en-US" sz="2400" i="1" dirty="0"/>
                  <a:t>x</a:t>
                </a:r>
                <a:r>
                  <a:rPr lang="en-US" sz="2400" i="1" baseline="-25000" dirty="0"/>
                  <a:t>k-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by negation plus 1</a:t>
                </a:r>
                <a:endParaRPr lang="he-IL" sz="2400" dirty="0"/>
              </a:p>
            </p:txBody>
          </p:sp>
          <p:cxnSp>
            <p:nvCxnSpPr>
              <p:cNvPr id="16" name="Straight Arrow Connector 15"/>
              <p:cNvCxnSpPr>
                <a:stCxn id="7" idx="1"/>
              </p:cNvCxnSpPr>
              <p:nvPr/>
            </p:nvCxnSpPr>
            <p:spPr>
              <a:xfrm flipH="1">
                <a:off x="4166955" y="3214429"/>
                <a:ext cx="1485165" cy="2104781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5361799" y="3744035"/>
            <a:ext cx="29542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/>
              <a:t>Left-shift requires more logic due </a:t>
            </a:r>
            <a:r>
              <a:rPr lang="en-US" sz="2400" dirty="0"/>
              <a:t>to sign </a:t>
            </a:r>
            <a:r>
              <a:rPr lang="en-US" sz="2400" dirty="0" smtClean="0"/>
              <a:t>extension, and is also slower (2</a:t>
            </a:r>
            <a:r>
              <a:rPr lang="en-US" sz="2400" i="1" dirty="0" smtClean="0"/>
              <a:t>k</a:t>
            </a:r>
            <a:r>
              <a:rPr lang="en-US" sz="2400" dirty="0" smtClean="0"/>
              <a:t> bit adder). </a:t>
            </a:r>
            <a:endParaRPr lang="he-IL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" y="1048105"/>
            <a:ext cx="4224551" cy="236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41431"/>
              </p:ext>
            </p:extLst>
          </p:nvPr>
        </p:nvGraphicFramePr>
        <p:xfrm>
          <a:off x="4999038" y="1418740"/>
          <a:ext cx="346710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Equation" r:id="rId4" imgW="1930320" imgH="939600" progId="Equation.DSMT4">
                  <p:embed/>
                </p:oleObj>
              </mc:Choice>
              <mc:Fallback>
                <p:oleObj name="Equation" r:id="rId4" imgW="19303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9038" y="1418740"/>
                        <a:ext cx="3467100" cy="169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9" y="3556417"/>
            <a:ext cx="7742524" cy="27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815" y="238539"/>
            <a:ext cx="65896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Parallel Multiplication Algorithms</a:t>
            </a:r>
            <a:endParaRPr lang="he-IL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4261" y="740650"/>
            <a:ext cx="829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Dot diagram </a:t>
            </a:r>
            <a:r>
              <a:rPr lang="en-US" sz="2400" dirty="0" smtClean="0"/>
              <a:t>is convenient  to illustrate large array multiplication.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4260" y="1854395"/>
            <a:ext cx="8103455" cy="3776468"/>
            <a:chOff x="424260" y="1854395"/>
            <a:chExt cx="8103455" cy="3776468"/>
          </a:xfrm>
        </p:grpSpPr>
        <p:grpSp>
          <p:nvGrpSpPr>
            <p:cNvPr id="17" name="Group 16"/>
            <p:cNvGrpSpPr/>
            <p:nvPr/>
          </p:nvGrpSpPr>
          <p:grpSpPr>
            <a:xfrm>
              <a:off x="424260" y="1892800"/>
              <a:ext cx="8097146" cy="3733800"/>
              <a:chOff x="654690" y="1892800"/>
              <a:chExt cx="8097146" cy="3733800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90" y="1892800"/>
                <a:ext cx="7467600" cy="373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7913330" y="1980706"/>
                <a:ext cx="838506" cy="3610070"/>
                <a:chOff x="7913330" y="1980706"/>
                <a:chExt cx="838506" cy="361007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7913330" y="1980706"/>
                  <a:ext cx="384050" cy="361007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 rot="5400000">
                  <a:off x="7714499" y="3572171"/>
                  <a:ext cx="16130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multiplier</a:t>
                  </a:r>
                  <a:endParaRPr lang="en-US" sz="2400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8066855" y="2084825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8066855" y="2290620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8066855" y="2512788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8066855" y="2737710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8062274" y="2953315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062274" y="3159110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8062274" y="3381278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8062274" y="3606200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8059713" y="3825519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059713" y="4031314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059713" y="4253482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059713" y="4478404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055132" y="4694009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8055132" y="4899804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8055132" y="5121972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8055132" y="5346894"/>
                  <a:ext cx="115215" cy="1152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2086297"/>
                </p:ext>
              </p:extLst>
            </p:nvPr>
          </p:nvGraphicFramePr>
          <p:xfrm>
            <a:off x="8105260" y="1854395"/>
            <a:ext cx="368404" cy="473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6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05260" y="1854395"/>
                          <a:ext cx="368404" cy="473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1021331"/>
                </p:ext>
              </p:extLst>
            </p:nvPr>
          </p:nvGraphicFramePr>
          <p:xfrm>
            <a:off x="8080040" y="5157788"/>
            <a:ext cx="4476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7" name="Equation" r:id="rId6" imgW="215640" imgH="228600" progId="Equation.DSMT4">
                    <p:embed/>
                  </p:oleObj>
                </mc:Choice>
                <mc:Fallback>
                  <p:oleObj name="Equation" r:id="rId6" imgW="215640" imgH="2286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0040" y="5157788"/>
                          <a:ext cx="447675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06" y="1671334"/>
            <a:ext cx="7644400" cy="409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090" y="865352"/>
            <a:ext cx="332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most obvious of adding </a:t>
            </a:r>
            <a:r>
              <a:rPr lang="en-US" sz="2400" i="1" dirty="0" smtClean="0"/>
              <a:t>k N</a:t>
            </a:r>
            <a:r>
              <a:rPr lang="en-US" sz="2400" dirty="0" smtClean="0"/>
              <a:t>-bit numbers is by cascading </a:t>
            </a:r>
            <a:r>
              <a:rPr lang="en-US" sz="2400" i="1" dirty="0" smtClean="0"/>
              <a:t>k-1</a:t>
            </a:r>
            <a:r>
              <a:rPr lang="en-US" sz="2400" dirty="0" smtClean="0"/>
              <a:t> </a:t>
            </a:r>
            <a:r>
              <a:rPr lang="en-US" sz="2400" b="1" dirty="0" smtClean="0"/>
              <a:t>CPAs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2665" y="1023398"/>
            <a:ext cx="7921597" cy="3442537"/>
            <a:chOff x="462665" y="1023398"/>
            <a:chExt cx="7921597" cy="34425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100" y="1127176"/>
              <a:ext cx="3044162" cy="3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62665" y="1023398"/>
              <a:ext cx="50310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The most obvious of adding </a:t>
              </a:r>
              <a:r>
                <a:rPr lang="en-US" sz="2400" i="1" dirty="0" smtClean="0"/>
                <a:t>k N</a:t>
              </a:r>
              <a:r>
                <a:rPr lang="en-US" sz="2400" dirty="0" smtClean="0"/>
                <a:t>-bit numbers is by cascading </a:t>
              </a:r>
              <a:r>
                <a:rPr lang="en-US" sz="2400" i="1" dirty="0" smtClean="0"/>
                <a:t>k-1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CPAs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2665" y="2060333"/>
            <a:ext cx="460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This is slow and area consuming, taking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kN</a:t>
            </a:r>
            <a:r>
              <a:rPr lang="en-US" sz="2400" dirty="0" smtClean="0"/>
              <a:t>) time and area (not really).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6565" y="3402517"/>
            <a:ext cx="6336825" cy="2612345"/>
            <a:chOff x="501069" y="3083355"/>
            <a:chExt cx="6336825" cy="2612345"/>
          </a:xfrm>
        </p:grpSpPr>
        <p:sp>
          <p:nvSpPr>
            <p:cNvPr id="8" name="TextBox 7"/>
            <p:cNvSpPr txBox="1"/>
            <p:nvPr/>
          </p:nvSpPr>
          <p:spPr>
            <a:xfrm>
              <a:off x="501070" y="4350720"/>
              <a:ext cx="553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It is producing an output </a:t>
              </a:r>
              <a:r>
                <a:rPr lang="en-US" sz="2400" b="1" i="1" dirty="0" smtClean="0"/>
                <a:t>s</a:t>
              </a:r>
              <a:r>
                <a:rPr lang="en-US" sz="2400" dirty="0" smtClean="0"/>
                <a:t> of weight 1 and an output </a:t>
              </a:r>
              <a:r>
                <a:rPr lang="en-US" sz="2400" b="1" i="1" dirty="0" smtClean="0"/>
                <a:t>c</a:t>
              </a:r>
              <a:r>
                <a:rPr lang="en-US" sz="2400" dirty="0" smtClean="0"/>
                <a:t> of weight 2. 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070" y="3083355"/>
              <a:ext cx="1881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Observation: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070" y="3659430"/>
              <a:ext cx="5069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A Full-adder has three inputs </a:t>
              </a:r>
              <a:r>
                <a:rPr lang="en-US" sz="2400" i="1" dirty="0" smtClean="0"/>
                <a:t>x</a:t>
              </a:r>
              <a:r>
                <a:rPr lang="en-US" sz="2400" dirty="0" smtClean="0"/>
                <a:t>, </a:t>
              </a:r>
              <a:r>
                <a:rPr lang="en-US" sz="2400" i="1" dirty="0" smtClean="0"/>
                <a:t>y</a:t>
              </a:r>
              <a:r>
                <a:rPr lang="en-US" sz="2400" dirty="0" smtClean="0"/>
                <a:t> and </a:t>
              </a:r>
              <a:r>
                <a:rPr lang="en-US" sz="2400" i="1" dirty="0" smtClean="0"/>
                <a:t>z</a:t>
              </a:r>
              <a:r>
                <a:rPr lang="en-US" sz="2400" dirty="0" smtClean="0"/>
                <a:t>. 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069" y="5234035"/>
              <a:ext cx="6336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inputs are symmetric with respect to </a:t>
              </a:r>
              <a:r>
                <a:rPr lang="en-US" sz="2400" b="1" i="1" dirty="0" smtClean="0"/>
                <a:t>s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and</a:t>
              </a:r>
              <a:r>
                <a:rPr lang="en-US" sz="2400" i="1" dirty="0" smtClean="0"/>
                <a:t> </a:t>
              </a:r>
              <a:r>
                <a:rPr lang="en-US" sz="2400" b="1" i="1" dirty="0" smtClean="0"/>
                <a:t>c</a:t>
              </a:r>
              <a:r>
                <a:rPr lang="en-US" sz="2400" i="1" dirty="0" smtClean="0"/>
                <a:t>.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62666" y="1168050"/>
            <a:ext cx="8218669" cy="2990645"/>
            <a:chOff x="462666" y="1168050"/>
            <a:chExt cx="8218669" cy="29906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61" y="1431940"/>
              <a:ext cx="3997874" cy="2726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62666" y="1168050"/>
              <a:ext cx="38404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The sum </a:t>
              </a:r>
              <a:r>
                <a:rPr lang="en-US" sz="2400" i="1" dirty="0" smtClean="0"/>
                <a:t>X</a:t>
              </a:r>
              <a:r>
                <a:rPr lang="en-US" sz="2400" dirty="0" smtClean="0"/>
                <a:t>+</a:t>
              </a:r>
              <a:r>
                <a:rPr lang="en-US" sz="2400" i="1" dirty="0" smtClean="0"/>
                <a:t>Y</a:t>
              </a:r>
              <a:r>
                <a:rPr lang="en-US" sz="2400" dirty="0" smtClean="0"/>
                <a:t>+</a:t>
              </a:r>
              <a:r>
                <a:rPr lang="en-US" sz="2400" i="1" dirty="0" smtClean="0"/>
                <a:t>Z</a:t>
              </a:r>
              <a:r>
                <a:rPr lang="en-US" sz="2400" dirty="0" smtClean="0"/>
                <a:t> can therefore be obtained by first summing </a:t>
              </a:r>
              <a:r>
                <a:rPr lang="en-US" sz="2400" i="1" dirty="0" err="1" smtClean="0"/>
                <a:t>x</a:t>
              </a:r>
              <a:r>
                <a:rPr lang="en-US" sz="1600" i="1" dirty="0" err="1" smtClean="0"/>
                <a:t>i</a:t>
              </a:r>
              <a:r>
                <a:rPr lang="en-US" sz="2400" dirty="0" err="1" smtClean="0"/>
                <a:t>+</a:t>
              </a:r>
              <a:r>
                <a:rPr lang="en-US" sz="2400" i="1" dirty="0" err="1" smtClean="0"/>
                <a:t>y</a:t>
              </a:r>
              <a:r>
                <a:rPr lang="en-US" sz="1600" i="1" dirty="0" err="1" smtClean="0"/>
                <a:t>i</a:t>
              </a:r>
              <a:r>
                <a:rPr lang="en-US" sz="2400" dirty="0" err="1" smtClean="0"/>
                <a:t>+</a:t>
              </a:r>
              <a:r>
                <a:rPr lang="en-US" sz="2400" i="1" dirty="0" err="1" smtClean="0"/>
                <a:t>z</a:t>
              </a:r>
              <a:r>
                <a:rPr lang="en-US" sz="1600" i="1" dirty="0" err="1" smtClean="0"/>
                <a:t>i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in parallel, producing </a:t>
              </a:r>
              <a:r>
                <a:rPr lang="en-US" sz="2400" b="1" i="1" dirty="0" smtClean="0"/>
                <a:t>C</a:t>
              </a:r>
              <a:r>
                <a:rPr lang="en-US" sz="2400" dirty="0" smtClean="0"/>
                <a:t> and </a:t>
              </a:r>
              <a:r>
                <a:rPr lang="en-US" sz="2400" b="1" i="1" dirty="0" smtClean="0"/>
                <a:t>S</a:t>
              </a:r>
              <a:r>
                <a:rPr lang="en-US" sz="2400" i="1" dirty="0" smtClean="0"/>
                <a:t>.</a:t>
              </a:r>
              <a:endParaRPr lang="en-US" sz="1600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475" y="2814520"/>
            <a:ext cx="3571665" cy="3525131"/>
            <a:chOff x="539475" y="2814520"/>
            <a:chExt cx="3571665" cy="352513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50" y="2814520"/>
              <a:ext cx="3548790" cy="3525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9475" y="3996946"/>
              <a:ext cx="806505" cy="26883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5120" y="4803451"/>
              <a:ext cx="806505" cy="26883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8380" y="4908892"/>
            <a:ext cx="4262955" cy="1200329"/>
            <a:chOff x="4418380" y="4908892"/>
            <a:chExt cx="4262955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4418380" y="4908892"/>
              <a:ext cx="42629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Then summing </a:t>
              </a:r>
              <a:r>
                <a:rPr lang="en-US" sz="2400" b="1" i="1" dirty="0" smtClean="0"/>
                <a:t>S</a:t>
              </a:r>
              <a:r>
                <a:rPr lang="en-US" sz="2400" dirty="0" smtClean="0"/>
                <a:t> and left shifted </a:t>
              </a:r>
              <a:r>
                <a:rPr lang="en-US" sz="2400" b="1" i="1" dirty="0" smtClean="0"/>
                <a:t>C</a:t>
              </a:r>
              <a:r>
                <a:rPr lang="en-US" sz="2400" dirty="0" smtClean="0"/>
                <a:t> by CPA. This is called </a:t>
              </a:r>
              <a:r>
                <a:rPr lang="en-US" sz="2400" b="1" i="1" dirty="0" smtClean="0"/>
                <a:t>Carry-Save Adder </a:t>
              </a:r>
              <a:r>
                <a:rPr lang="en-US" sz="2400" dirty="0" smtClean="0"/>
                <a:t>(CSA).</a:t>
              </a:r>
              <a:endParaRPr lang="en-US" sz="1600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06730" y="4965200"/>
              <a:ext cx="1459390" cy="3456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20585" y="241385"/>
            <a:ext cx="322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Carry-Save Adder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8541" y="572194"/>
            <a:ext cx="3352800" cy="692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76075"/>
              </p:ext>
            </p:extLst>
          </p:nvPr>
        </p:nvGraphicFramePr>
        <p:xfrm>
          <a:off x="2325511" y="1214734"/>
          <a:ext cx="438008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" name="Equation" r:id="rId4" imgW="2463480" imgH="685800" progId="Equation.DSMT4">
                  <p:embed/>
                </p:oleObj>
              </mc:Choice>
              <mc:Fallback>
                <p:oleObj name="Equation" r:id="rId4" imgW="24634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5511" y="1214734"/>
                        <a:ext cx="4380089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570" y="329625"/>
            <a:ext cx="76958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Shift/Add </a:t>
            </a:r>
            <a:r>
              <a:rPr lang="en-US" sz="3200" dirty="0"/>
              <a:t>Unsigned </a:t>
            </a:r>
            <a:r>
              <a:rPr lang="en-US" sz="3200" dirty="0" smtClean="0"/>
              <a:t>Multiplication Algorithms</a:t>
            </a:r>
            <a:endParaRPr lang="he-IL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266282" y="3424535"/>
            <a:ext cx="2971800" cy="2747665"/>
            <a:chOff x="3276600" y="3886200"/>
            <a:chExt cx="2971800" cy="2747665"/>
          </a:xfrm>
        </p:grpSpPr>
        <p:sp>
          <p:nvSpPr>
            <p:cNvPr id="4" name="Rectangle 3"/>
            <p:cNvSpPr/>
            <p:nvPr/>
          </p:nvSpPr>
          <p:spPr>
            <a:xfrm>
              <a:off x="5410200" y="3886200"/>
              <a:ext cx="381000" cy="16764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3276600" y="4343400"/>
              <a:ext cx="914400" cy="1066800"/>
            </a:xfrm>
            <a:prstGeom prst="rtTriangl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6172200"/>
              <a:ext cx="2819400" cy="46166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Shift partial products</a:t>
              </a:r>
              <a:endParaRPr lang="he-IL" sz="2400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0" y="625435"/>
            <a:ext cx="4992650" cy="31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120" y="3851455"/>
            <a:ext cx="741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Summation of </a:t>
            </a:r>
            <a:r>
              <a:rPr lang="en-US" sz="2400" i="1" dirty="0" smtClean="0"/>
              <a:t>k</a:t>
            </a:r>
            <a:r>
              <a:rPr lang="en-US" sz="2400" dirty="0" smtClean="0"/>
              <a:t> numbers requires stacking </a:t>
            </a:r>
            <a:r>
              <a:rPr lang="en-US" sz="2400" i="1" dirty="0" smtClean="0"/>
              <a:t>k-2</a:t>
            </a:r>
            <a:r>
              <a:rPr lang="en-US" sz="2400" dirty="0" smtClean="0"/>
              <a:t> </a:t>
            </a:r>
            <a:r>
              <a:rPr lang="en-US" sz="2400" b="1" dirty="0" smtClean="0"/>
              <a:t>CSA</a:t>
            </a:r>
            <a:r>
              <a:rPr lang="en-US" sz="2400" dirty="0" smtClean="0"/>
              <a:t>s and a single </a:t>
            </a:r>
            <a:r>
              <a:rPr lang="en-US" sz="2400" b="1" dirty="0" smtClean="0"/>
              <a:t>CPA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5120" y="4696365"/>
            <a:ext cx="741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resulting delay is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k+n</a:t>
            </a:r>
            <a:r>
              <a:rPr lang="en-US" sz="2400" dirty="0" smtClean="0"/>
              <a:t>) rather than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kn</a:t>
            </a:r>
            <a:r>
              <a:rPr lang="en-US" sz="2400" dirty="0" smtClean="0"/>
              <a:t>) if </a:t>
            </a:r>
            <a:r>
              <a:rPr lang="en-US" sz="2400" b="1" dirty="0" smtClean="0"/>
              <a:t>CPA</a:t>
            </a:r>
            <a:r>
              <a:rPr lang="en-US" sz="2400" dirty="0" smtClean="0"/>
              <a:t>s were used (not exactly…).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5120" y="5502870"/>
            <a:ext cx="741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CSA was invented by von Neumann early digital computer (1946).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91269" y="971080"/>
            <a:ext cx="6005281" cy="3888735"/>
            <a:chOff x="2791269" y="971080"/>
            <a:chExt cx="6005281" cy="388873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269" y="971080"/>
              <a:ext cx="6005281" cy="3888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Freeform 35"/>
            <p:cNvSpPr/>
            <p:nvPr/>
          </p:nvSpPr>
          <p:spPr>
            <a:xfrm>
              <a:off x="3282326" y="1342529"/>
              <a:ext cx="4762280" cy="2653346"/>
            </a:xfrm>
            <a:custGeom>
              <a:avLst/>
              <a:gdLst>
                <a:gd name="connsiteX0" fmla="*/ 5286 w 4762280"/>
                <a:gd name="connsiteY0" fmla="*/ 2653346 h 2653346"/>
                <a:gd name="connsiteX1" fmla="*/ 0 w 4762280"/>
                <a:gd name="connsiteY1" fmla="*/ 2346784 h 2653346"/>
                <a:gd name="connsiteX2" fmla="*/ 2346784 w 4762280"/>
                <a:gd name="connsiteY2" fmla="*/ 0 h 2653346"/>
                <a:gd name="connsiteX3" fmla="*/ 4762280 w 4762280"/>
                <a:gd name="connsiteY3" fmla="*/ 5286 h 2653346"/>
                <a:gd name="connsiteX4" fmla="*/ 4762280 w 4762280"/>
                <a:gd name="connsiteY4" fmla="*/ 73998 h 265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280" h="2653346">
                  <a:moveTo>
                    <a:pt x="5286" y="2653346"/>
                  </a:moveTo>
                  <a:lnTo>
                    <a:pt x="0" y="2346784"/>
                  </a:lnTo>
                  <a:lnTo>
                    <a:pt x="2346784" y="0"/>
                  </a:lnTo>
                  <a:lnTo>
                    <a:pt x="4762280" y="5286"/>
                  </a:lnTo>
                  <a:lnTo>
                    <a:pt x="4762280" y="7399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flipV="1">
              <a:off x="7981179" y="1416526"/>
              <a:ext cx="147996" cy="10571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911872" y="3056150"/>
              <a:ext cx="4889" cy="3105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538586" y="2437585"/>
              <a:ext cx="4075" cy="3039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157966" y="1806796"/>
              <a:ext cx="815" cy="3145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789570" y="1335741"/>
              <a:ext cx="815" cy="167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406505" y="1336556"/>
              <a:ext cx="815" cy="167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030774" y="1339816"/>
              <a:ext cx="815" cy="167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657489" y="1340631"/>
              <a:ext cx="815" cy="167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36" idx="3"/>
            </p:cNvCxnSpPr>
            <p:nvPr/>
          </p:nvCxnSpPr>
          <p:spPr>
            <a:xfrm flipV="1">
              <a:off x="7884866" y="1347815"/>
              <a:ext cx="159740" cy="155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254892" y="1351074"/>
              <a:ext cx="159740" cy="155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632252" y="1344555"/>
              <a:ext cx="159740" cy="155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019392" y="1345370"/>
              <a:ext cx="159740" cy="155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14080" y="279790"/>
            <a:ext cx="537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Unsigned Array Multiplication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09045" y="1470345"/>
            <a:ext cx="268835" cy="230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2665" y="1369160"/>
            <a:ext cx="2227490" cy="1330145"/>
            <a:chOff x="117020" y="2584090"/>
            <a:chExt cx="2841970" cy="1752600"/>
          </a:xfrm>
        </p:grpSpPr>
        <p:grpSp>
          <p:nvGrpSpPr>
            <p:cNvPr id="9" name="Group 8"/>
            <p:cNvGrpSpPr/>
            <p:nvPr/>
          </p:nvGrpSpPr>
          <p:grpSpPr>
            <a:xfrm>
              <a:off x="1538005" y="2737710"/>
              <a:ext cx="1420985" cy="1438275"/>
              <a:chOff x="654690" y="1124700"/>
              <a:chExt cx="1420985" cy="1438275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90" y="1124700"/>
                <a:ext cx="1409700" cy="1438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845245" y="1739180"/>
                <a:ext cx="230430" cy="192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20" y="2584090"/>
              <a:ext cx="1285875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269170" y="3505810"/>
              <a:ext cx="38405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47450" y="3390595"/>
            <a:ext cx="2419515" cy="1131645"/>
            <a:chOff x="270640" y="2622495"/>
            <a:chExt cx="2419515" cy="113164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955" y="2622495"/>
              <a:ext cx="1346200" cy="113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343955" y="2622495"/>
              <a:ext cx="275995" cy="223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40" y="2660900"/>
              <a:ext cx="1026763" cy="997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84253" y="2649962"/>
              <a:ext cx="24532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6215" y="2997475"/>
              <a:ext cx="422455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</a:t>
              </a:r>
              <a:r>
                <a:rPr lang="en-US" sz="1100" dirty="0" smtClean="0"/>
                <a:t>in</a:t>
              </a:r>
              <a:endParaRPr lang="en-US" sz="11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269170" y="3505810"/>
              <a:ext cx="301012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37811" y="3164927"/>
              <a:ext cx="115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54870" y="2862449"/>
              <a:ext cx="97536" cy="166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2600" y="1194891"/>
            <a:ext cx="8085667" cy="4116759"/>
            <a:chOff x="482600" y="1194891"/>
            <a:chExt cx="8085667" cy="4116759"/>
          </a:xfrm>
        </p:grpSpPr>
        <p:sp>
          <p:nvSpPr>
            <p:cNvPr id="38" name="Freeform 37"/>
            <p:cNvSpPr/>
            <p:nvPr/>
          </p:nvSpPr>
          <p:spPr>
            <a:xfrm>
              <a:off x="3332231" y="1194891"/>
              <a:ext cx="2922714" cy="3264913"/>
            </a:xfrm>
            <a:custGeom>
              <a:avLst/>
              <a:gdLst>
                <a:gd name="connsiteX0" fmla="*/ 0 w 2922714"/>
                <a:gd name="connsiteY0" fmla="*/ 3264913 h 3264913"/>
                <a:gd name="connsiteX1" fmla="*/ 5609 w 2922714"/>
                <a:gd name="connsiteY1" fmla="*/ 3079789 h 3264913"/>
                <a:gd name="connsiteX2" fmla="*/ 1823190 w 2922714"/>
                <a:gd name="connsiteY2" fmla="*/ 3079789 h 3264913"/>
                <a:gd name="connsiteX3" fmla="*/ 2496368 w 2922714"/>
                <a:gd name="connsiteY3" fmla="*/ 2395391 h 3264913"/>
                <a:gd name="connsiteX4" fmla="*/ 2485148 w 2922714"/>
                <a:gd name="connsiteY4" fmla="*/ 437565 h 3264913"/>
                <a:gd name="connsiteX5" fmla="*/ 2922714 w 2922714"/>
                <a:gd name="connsiteY5" fmla="*/ 0 h 326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714" h="3264913">
                  <a:moveTo>
                    <a:pt x="0" y="3264913"/>
                  </a:moveTo>
                  <a:lnTo>
                    <a:pt x="5609" y="3079789"/>
                  </a:lnTo>
                  <a:lnTo>
                    <a:pt x="1823190" y="3079789"/>
                  </a:lnTo>
                  <a:lnTo>
                    <a:pt x="2496368" y="2395391"/>
                  </a:lnTo>
                  <a:lnTo>
                    <a:pt x="2485148" y="437565"/>
                  </a:lnTo>
                  <a:lnTo>
                    <a:pt x="2922714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2600" y="4849985"/>
              <a:ext cx="8085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Critical path has </a:t>
              </a:r>
              <a:r>
                <a:rPr lang="en-US" sz="2400" i="1" dirty="0" smtClean="0"/>
                <a:t>N </a:t>
              </a:r>
              <a:r>
                <a:rPr lang="en-US" sz="2400" dirty="0" smtClean="0"/>
                <a:t>CASs and </a:t>
              </a:r>
              <a:r>
                <a:rPr lang="en-US" sz="2400" i="1" dirty="0" smtClean="0"/>
                <a:t>M</a:t>
              </a:r>
              <a:r>
                <a:rPr lang="en-US" sz="2400" dirty="0" smtClean="0"/>
                <a:t>-bit CPAs, yielding </a:t>
              </a:r>
              <a:r>
                <a:rPr lang="en-US" sz="2400" i="1" dirty="0" smtClean="0"/>
                <a:t>O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N+M</a:t>
              </a:r>
              <a:r>
                <a:rPr lang="en-US" sz="2400" dirty="0" smtClean="0"/>
                <a:t>) delay.   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1070" y="4542745"/>
            <a:ext cx="8085667" cy="1152955"/>
            <a:chOff x="501070" y="4542745"/>
            <a:chExt cx="8085667" cy="1152955"/>
          </a:xfrm>
        </p:grpSpPr>
        <p:sp>
          <p:nvSpPr>
            <p:cNvPr id="68" name="TextBox 67"/>
            <p:cNvSpPr txBox="1"/>
            <p:nvPr/>
          </p:nvSpPr>
          <p:spPr>
            <a:xfrm>
              <a:off x="501070" y="5234035"/>
              <a:ext cx="8085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</a:t>
              </a:r>
              <a:r>
                <a:rPr lang="en-US" sz="2400" i="1" dirty="0"/>
                <a:t>N </a:t>
              </a:r>
              <a:r>
                <a:rPr lang="en-US" sz="2400" dirty="0" smtClean="0"/>
                <a:t>LSBs are obtained directly from the sum outputs of CSAs. </a:t>
              </a:r>
              <a:endParaRPr lang="en-US" sz="24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47339" y="4542745"/>
              <a:ext cx="2189085" cy="3456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01070" y="4542745"/>
            <a:ext cx="4800625" cy="1537005"/>
            <a:chOff x="501070" y="4542745"/>
            <a:chExt cx="4800625" cy="1537005"/>
          </a:xfrm>
        </p:grpSpPr>
        <p:sp>
          <p:nvSpPr>
            <p:cNvPr id="71" name="TextBox 70"/>
            <p:cNvSpPr txBox="1"/>
            <p:nvPr/>
          </p:nvSpPr>
          <p:spPr>
            <a:xfrm>
              <a:off x="501070" y="5618085"/>
              <a:ext cx="4421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</a:t>
              </a:r>
              <a:r>
                <a:rPr lang="en-US" sz="2400" i="1" dirty="0" smtClean="0"/>
                <a:t>M </a:t>
              </a:r>
              <a:r>
                <a:rPr lang="en-US" sz="2400" dirty="0" smtClean="0"/>
                <a:t>MSBs are obtained by CPA. </a:t>
              </a:r>
              <a:endParaRPr lang="en-US" sz="24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112610" y="4542745"/>
              <a:ext cx="2189085" cy="3456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01070" y="6002135"/>
            <a:ext cx="798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can be squashed in layout to occupy a rectangle.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7575" y="202980"/>
            <a:ext cx="65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2’s Complement Array Multiplication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2665" y="932675"/>
            <a:ext cx="564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CSA array multiplication can be used.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1070" y="1517657"/>
            <a:ext cx="8141275" cy="2602633"/>
            <a:chOff x="501070" y="1517657"/>
            <a:chExt cx="8141275" cy="2602633"/>
          </a:xfrm>
        </p:grpSpPr>
        <p:grpSp>
          <p:nvGrpSpPr>
            <p:cNvPr id="9" name="Group 8"/>
            <p:cNvGrpSpPr/>
            <p:nvPr/>
          </p:nvGrpSpPr>
          <p:grpSpPr>
            <a:xfrm>
              <a:off x="501070" y="1517657"/>
              <a:ext cx="8141275" cy="912813"/>
              <a:chOff x="501070" y="1355130"/>
              <a:chExt cx="8141275" cy="912813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8312896"/>
                  </p:ext>
                </p:extLst>
              </p:nvPr>
            </p:nvGraphicFramePr>
            <p:xfrm>
              <a:off x="501070" y="1355130"/>
              <a:ext cx="6318250" cy="912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9" name="Equation" r:id="rId3" imgW="3517560" imgH="507960" progId="Equation.DSMT4">
                      <p:embed/>
                    </p:oleObj>
                  </mc:Choice>
                  <mc:Fallback>
                    <p:oleObj name="Equation" r:id="rId3" imgW="3517560" imgH="50796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070" y="1355130"/>
                            <a:ext cx="6318250" cy="912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6837895" y="1393535"/>
                <a:ext cx="18044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2’s complement</a:t>
                </a:r>
                <a:endParaRPr lang="en-US" sz="2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269170" y="2385153"/>
              <a:ext cx="5760750" cy="1735137"/>
              <a:chOff x="1269170" y="2308343"/>
              <a:chExt cx="5760750" cy="1735137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5218055"/>
                  </p:ext>
                </p:extLst>
              </p:nvPr>
            </p:nvGraphicFramePr>
            <p:xfrm>
              <a:off x="1269170" y="2308343"/>
              <a:ext cx="4540250" cy="1735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0" name="Equation" r:id="rId5" imgW="2527200" imgH="965160" progId="Equation.DSMT4">
                      <p:embed/>
                    </p:oleObj>
                  </mc:Choice>
                  <mc:Fallback>
                    <p:oleObj name="Equation" r:id="rId5" imgW="2527200" imgH="96516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69170" y="2308343"/>
                            <a:ext cx="4540250" cy="17351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5762554" y="2468070"/>
                <a:ext cx="1267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positive</a:t>
                </a:r>
                <a:endParaRPr lang="en-US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62555" y="3352190"/>
                <a:ext cx="1267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negative</a:t>
                </a:r>
                <a:endParaRPr lang="en-US" sz="240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39475" y="4273910"/>
            <a:ext cx="7450569" cy="1728225"/>
            <a:chOff x="539475" y="4273910"/>
            <a:chExt cx="7450569" cy="1728225"/>
          </a:xfrm>
        </p:grpSpPr>
        <p:sp>
          <p:nvSpPr>
            <p:cNvPr id="15" name="TextBox 14"/>
            <p:cNvSpPr txBox="1"/>
            <p:nvPr/>
          </p:nvSpPr>
          <p:spPr>
            <a:xfrm>
              <a:off x="539475" y="4273910"/>
              <a:ext cx="7378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To handle the negative part, 2’s complement will be used. 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475" y="4926795"/>
              <a:ext cx="7450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Recall that </a:t>
              </a:r>
              <a:r>
                <a:rPr lang="en-US" sz="2400" dirty="0"/>
                <a:t>2’s complement </a:t>
              </a:r>
              <a:r>
                <a:rPr lang="en-US" sz="2400" dirty="0" smtClean="0"/>
                <a:t>equals 1’s complement plus 1.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475" y="5540470"/>
              <a:ext cx="6106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1’s </a:t>
              </a:r>
              <a:r>
                <a:rPr lang="en-US" sz="2400" dirty="0"/>
                <a:t>complement </a:t>
              </a:r>
              <a:r>
                <a:rPr lang="en-US" sz="2400" dirty="0" smtClean="0"/>
                <a:t>is obtained by bit complement.</a:t>
              </a:r>
              <a:endParaRPr lang="en-US" sz="2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152485" y="663840"/>
            <a:ext cx="6720875" cy="5415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2605" y="1450813"/>
            <a:ext cx="8378837" cy="2344438"/>
            <a:chOff x="412605" y="1450813"/>
            <a:chExt cx="8378837" cy="2344438"/>
          </a:xfrm>
        </p:grpSpPr>
        <p:grpSp>
          <p:nvGrpSpPr>
            <p:cNvPr id="35" name="Group 34"/>
            <p:cNvGrpSpPr/>
            <p:nvPr/>
          </p:nvGrpSpPr>
          <p:grpSpPr>
            <a:xfrm>
              <a:off x="424260" y="1450813"/>
              <a:ext cx="8367182" cy="1920909"/>
              <a:chOff x="424260" y="1450813"/>
              <a:chExt cx="8367182" cy="1920909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3827275"/>
                  </p:ext>
                </p:extLst>
              </p:nvPr>
            </p:nvGraphicFramePr>
            <p:xfrm>
              <a:off x="424260" y="2045760"/>
              <a:ext cx="1595594" cy="730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16" name="Equation" r:id="rId3" imgW="1028520" imgH="457200" progId="Equation.DSMT4">
                      <p:embed/>
                    </p:oleObj>
                  </mc:Choice>
                  <mc:Fallback>
                    <p:oleObj name="Equation" r:id="rId3" imgW="102852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260" y="2045760"/>
                            <a:ext cx="1595594" cy="730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1489817"/>
                  </p:ext>
                </p:extLst>
              </p:nvPr>
            </p:nvGraphicFramePr>
            <p:xfrm>
              <a:off x="6094684" y="1450813"/>
              <a:ext cx="2696758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17" name="Equation" r:id="rId5" imgW="1739880" imgH="228600" progId="Equation.DSMT4">
                      <p:embed/>
                    </p:oleObj>
                  </mc:Choice>
                  <mc:Fallback>
                    <p:oleObj name="Equation" r:id="rId5" imgW="1739880" imgH="22860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4684" y="1450813"/>
                            <a:ext cx="2696758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1355116"/>
                  </p:ext>
                </p:extLst>
              </p:nvPr>
            </p:nvGraphicFramePr>
            <p:xfrm>
              <a:off x="5537659" y="1854395"/>
              <a:ext cx="2677584" cy="365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18" name="Equation" r:id="rId7" imgW="1726920" imgH="228600" progId="Equation.DSMT4">
                      <p:embed/>
                    </p:oleObj>
                  </mc:Choice>
                  <mc:Fallback>
                    <p:oleObj name="Equation" r:id="rId7" imgW="1726920" imgH="2286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37659" y="1854395"/>
                            <a:ext cx="2677584" cy="3651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3638581"/>
                  </p:ext>
                </p:extLst>
              </p:nvPr>
            </p:nvGraphicFramePr>
            <p:xfrm>
              <a:off x="4973245" y="2276850"/>
              <a:ext cx="2696758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19" name="Equation" r:id="rId9" imgW="1739880" imgH="228600" progId="Equation.DSMT4">
                      <p:embed/>
                    </p:oleObj>
                  </mc:Choice>
                  <mc:Fallback>
                    <p:oleObj name="Equation" r:id="rId9" imgW="1739880" imgH="2286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3245" y="2276850"/>
                            <a:ext cx="2696758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726403"/>
                  </p:ext>
                </p:extLst>
              </p:nvPr>
            </p:nvGraphicFramePr>
            <p:xfrm>
              <a:off x="4421193" y="2622495"/>
              <a:ext cx="2718671" cy="365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0" name="Equation" r:id="rId11" imgW="1752480" imgH="228600" progId="Equation.DSMT4">
                      <p:embed/>
                    </p:oleObj>
                  </mc:Choice>
                  <mc:Fallback>
                    <p:oleObj name="Equation" r:id="rId11" imgW="1752480" imgH="228600" progId="Equation.DSMT4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1193" y="2622495"/>
                            <a:ext cx="2718671" cy="3651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5655831"/>
                  </p:ext>
                </p:extLst>
              </p:nvPr>
            </p:nvGraphicFramePr>
            <p:xfrm>
              <a:off x="3845329" y="3006545"/>
              <a:ext cx="2698127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1" name="Equation" r:id="rId13" imgW="1739880" imgH="228600" progId="Equation.DSMT4">
                      <p:embed/>
                    </p:oleObj>
                  </mc:Choice>
                  <mc:Fallback>
                    <p:oleObj name="Equation" r:id="rId13" imgW="1739880" imgH="228600" progId="Equation.DSMT4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5329" y="3006545"/>
                            <a:ext cx="2698127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" name="Group 35"/>
            <p:cNvGrpSpPr/>
            <p:nvPr/>
          </p:nvGrpSpPr>
          <p:grpSpPr>
            <a:xfrm>
              <a:off x="412605" y="3390595"/>
              <a:ext cx="2738410" cy="404656"/>
              <a:chOff x="385855" y="3792444"/>
              <a:chExt cx="2738410" cy="404656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6615660"/>
                  </p:ext>
                </p:extLst>
              </p:nvPr>
            </p:nvGraphicFramePr>
            <p:xfrm>
              <a:off x="385855" y="3792444"/>
              <a:ext cx="1692835" cy="4046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2" name="Equation" r:id="rId15" imgW="1091880" imgH="253800" progId="Equation.DSMT4">
                      <p:embed/>
                    </p:oleObj>
                  </mc:Choice>
                  <mc:Fallback>
                    <p:oleObj name="Equation" r:id="rId15" imgW="109188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855" y="3792444"/>
                            <a:ext cx="1692835" cy="4046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4165773"/>
                  </p:ext>
                </p:extLst>
              </p:nvPr>
            </p:nvGraphicFramePr>
            <p:xfrm>
              <a:off x="2651750" y="3793518"/>
              <a:ext cx="472515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3" name="Equation" r:id="rId17" imgW="304560" imgH="228600" progId="Equation.DSMT4">
                      <p:embed/>
                    </p:oleObj>
                  </mc:Choice>
                  <mc:Fallback>
                    <p:oleObj name="Equation" r:id="rId17" imgW="304560" imgH="228600" progId="Equation.DSMT4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1750" y="3793518"/>
                            <a:ext cx="472515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Group 6"/>
          <p:cNvGrpSpPr/>
          <p:nvPr/>
        </p:nvGrpSpPr>
        <p:grpSpPr>
          <a:xfrm>
            <a:off x="2114080" y="663840"/>
            <a:ext cx="6720875" cy="5359363"/>
            <a:chOff x="2114080" y="663840"/>
            <a:chExt cx="6720875" cy="5359363"/>
          </a:xfrm>
        </p:grpSpPr>
        <p:grpSp>
          <p:nvGrpSpPr>
            <p:cNvPr id="34" name="Group 33"/>
            <p:cNvGrpSpPr/>
            <p:nvPr/>
          </p:nvGrpSpPr>
          <p:grpSpPr>
            <a:xfrm>
              <a:off x="5608935" y="663840"/>
              <a:ext cx="3226020" cy="806505"/>
              <a:chOff x="5608935" y="663840"/>
              <a:chExt cx="3226020" cy="806505"/>
            </a:xfrm>
          </p:grpSpPr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2901001"/>
                  </p:ext>
                </p:extLst>
              </p:nvPr>
            </p:nvGraphicFramePr>
            <p:xfrm>
              <a:off x="5706715" y="663840"/>
              <a:ext cx="3089835" cy="730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4" name="Equation" r:id="rId19" imgW="1993680" imgH="457200" progId="Equation.DSMT4">
                      <p:embed/>
                    </p:oleObj>
                  </mc:Choice>
                  <mc:Fallback>
                    <p:oleObj name="Equation" r:id="rId19" imgW="1993680" imgH="4572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06715" y="663840"/>
                            <a:ext cx="3089835" cy="730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" name="Straight Connector 32"/>
              <p:cNvCxnSpPr/>
              <p:nvPr/>
            </p:nvCxnSpPr>
            <p:spPr>
              <a:xfrm flipH="1">
                <a:off x="5608935" y="1470345"/>
                <a:ext cx="3226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2114080" y="5502870"/>
              <a:ext cx="6528850" cy="520333"/>
              <a:chOff x="2114080" y="5502870"/>
              <a:chExt cx="6528850" cy="520333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2114080" y="5502870"/>
                <a:ext cx="65288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5975056"/>
                  </p:ext>
                </p:extLst>
              </p:nvPr>
            </p:nvGraphicFramePr>
            <p:xfrm>
              <a:off x="2152485" y="5656490"/>
              <a:ext cx="6462713" cy="366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5" name="Equation" r:id="rId21" imgW="4165560" imgH="228600" progId="Equation.DSMT4">
                      <p:embed/>
                    </p:oleObj>
                  </mc:Choice>
                  <mc:Fallback>
                    <p:oleObj name="Equation" r:id="rId21" imgW="4165560" imgH="228600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2485" y="5656490"/>
                            <a:ext cx="6462713" cy="3667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539401"/>
                </p:ext>
              </p:extLst>
            </p:nvPr>
          </p:nvGraphicFramePr>
          <p:xfrm>
            <a:off x="5398165" y="924649"/>
            <a:ext cx="249175" cy="276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6" name="Equation" r:id="rId23" imgW="114120" imgH="126720" progId="Equation.DSMT4">
                    <p:embed/>
                  </p:oleObj>
                </mc:Choice>
                <mc:Fallback>
                  <p:oleObj name="Equation" r:id="rId23" imgW="1141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398165" y="924649"/>
                          <a:ext cx="249175" cy="2768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1094" y="3813050"/>
            <a:ext cx="8246908" cy="1766630"/>
            <a:chOff x="361094" y="3813050"/>
            <a:chExt cx="8246908" cy="1766630"/>
          </a:xfrm>
        </p:grpSpPr>
        <p:grpSp>
          <p:nvGrpSpPr>
            <p:cNvPr id="37" name="Group 36"/>
            <p:cNvGrpSpPr/>
            <p:nvPr/>
          </p:nvGrpSpPr>
          <p:grpSpPr>
            <a:xfrm>
              <a:off x="361094" y="3851455"/>
              <a:ext cx="8205026" cy="762790"/>
              <a:chOff x="361094" y="4328370"/>
              <a:chExt cx="8205026" cy="762790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4151369"/>
                  </p:ext>
                </p:extLst>
              </p:nvPr>
            </p:nvGraphicFramePr>
            <p:xfrm>
              <a:off x="361094" y="4368598"/>
              <a:ext cx="1829796" cy="6894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7" name="Equation" r:id="rId25" imgW="1180800" imgH="431640" progId="Equation.DSMT4">
                      <p:embed/>
                    </p:oleObj>
                  </mc:Choice>
                  <mc:Fallback>
                    <p:oleObj name="Equation" r:id="rId25" imgW="118080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094" y="4368598"/>
                            <a:ext cx="1829796" cy="6894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1859338"/>
                  </p:ext>
                </p:extLst>
              </p:nvPr>
            </p:nvGraphicFramePr>
            <p:xfrm>
              <a:off x="2190890" y="4328370"/>
              <a:ext cx="63627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8" name="Equation" r:id="rId27" imgW="4101840" imgH="253800" progId="Equation.DSMT4">
                      <p:embed/>
                    </p:oleObj>
                  </mc:Choice>
                  <mc:Fallback>
                    <p:oleObj name="Equation" r:id="rId27" imgW="4101840" imgH="253800" progId="Equation.DSMT4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0890" y="4328370"/>
                            <a:ext cx="6362700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7065140"/>
                  </p:ext>
                </p:extLst>
              </p:nvPr>
            </p:nvGraphicFramePr>
            <p:xfrm>
              <a:off x="8428008" y="4827635"/>
              <a:ext cx="1381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29" name="Equation" r:id="rId29" imgW="88560" imgH="164880" progId="Equation.DSMT4">
                      <p:embed/>
                    </p:oleObj>
                  </mc:Choice>
                  <mc:Fallback>
                    <p:oleObj name="Equation" r:id="rId29" imgW="88560" imgH="164880" progId="Equation.DSMT4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28008" y="4827635"/>
                            <a:ext cx="1381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8" name="Group 37"/>
            <p:cNvGrpSpPr/>
            <p:nvPr/>
          </p:nvGrpSpPr>
          <p:grpSpPr>
            <a:xfrm>
              <a:off x="361094" y="4734770"/>
              <a:ext cx="8205026" cy="730355"/>
              <a:chOff x="361094" y="5349250"/>
              <a:chExt cx="8205026" cy="730355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4250451"/>
                  </p:ext>
                </p:extLst>
              </p:nvPr>
            </p:nvGraphicFramePr>
            <p:xfrm>
              <a:off x="361094" y="5349250"/>
              <a:ext cx="1829796" cy="730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30" name="Equation" r:id="rId31" imgW="1180800" imgH="457200" progId="Equation.DSMT4">
                      <p:embed/>
                    </p:oleObj>
                  </mc:Choice>
                  <mc:Fallback>
                    <p:oleObj name="Equation" r:id="rId31" imgW="118080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094" y="5349250"/>
                            <a:ext cx="1829796" cy="730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5237311"/>
                  </p:ext>
                </p:extLst>
              </p:nvPr>
            </p:nvGraphicFramePr>
            <p:xfrm>
              <a:off x="2203420" y="5349250"/>
              <a:ext cx="63627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31" name="Equation" r:id="rId33" imgW="4101840" imgH="253800" progId="Equation.DSMT4">
                      <p:embed/>
                    </p:oleObj>
                  </mc:Choice>
                  <mc:Fallback>
                    <p:oleObj name="Equation" r:id="rId33" imgW="4101840" imgH="253800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3420" y="5349250"/>
                            <a:ext cx="6362700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7456266"/>
                  </p:ext>
                </p:extLst>
              </p:nvPr>
            </p:nvGraphicFramePr>
            <p:xfrm>
              <a:off x="8428008" y="5771705"/>
              <a:ext cx="1381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32" name="Equation" r:id="rId35" imgW="88560" imgH="164880" progId="Equation.DSMT4">
                      <p:embed/>
                    </p:oleObj>
                  </mc:Choice>
                  <mc:Fallback>
                    <p:oleObj name="Equation" r:id="rId35" imgW="88560" imgH="164880" progId="Equation.DSMT4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28008" y="5771705"/>
                            <a:ext cx="1381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" name="Group 3"/>
            <p:cNvGrpSpPr/>
            <p:nvPr/>
          </p:nvGrpSpPr>
          <p:grpSpPr>
            <a:xfrm>
              <a:off x="2117557" y="3813050"/>
              <a:ext cx="6490445" cy="1766630"/>
              <a:chOff x="2114080" y="3813050"/>
              <a:chExt cx="6490445" cy="176663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114080" y="4279407"/>
                <a:ext cx="2233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bit complement + 1</a:t>
                </a:r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152485" y="3813050"/>
                <a:ext cx="6452040" cy="460860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183540" y="4273910"/>
                <a:ext cx="1420985" cy="422455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152485" y="4696365"/>
                <a:ext cx="6452040" cy="460860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183539" y="5157225"/>
                <a:ext cx="1420985" cy="422455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138578" y="5119469"/>
              <a:ext cx="223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bit complement + 1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99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462665" y="318195"/>
            <a:ext cx="5376700" cy="3813248"/>
            <a:chOff x="462665" y="318195"/>
            <a:chExt cx="5376700" cy="3813248"/>
          </a:xfrm>
        </p:grpSpPr>
        <p:grpSp>
          <p:nvGrpSpPr>
            <p:cNvPr id="5" name="Group 4"/>
            <p:cNvGrpSpPr/>
            <p:nvPr/>
          </p:nvGrpSpPr>
          <p:grpSpPr>
            <a:xfrm>
              <a:off x="462665" y="318195"/>
              <a:ext cx="5376700" cy="3813248"/>
              <a:chOff x="462665" y="318195"/>
              <a:chExt cx="5376700" cy="3813248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65" y="318195"/>
                <a:ext cx="3264425" cy="3813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03900" y="663840"/>
                <a:ext cx="2035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Physical layout</a:t>
                </a:r>
                <a:endParaRPr lang="en-US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44062" y="680968"/>
              <a:ext cx="2676998" cy="3016438"/>
              <a:chOff x="844062" y="680968"/>
              <a:chExt cx="2676998" cy="301643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844062" y="690972"/>
                <a:ext cx="2623210" cy="2002577"/>
              </a:xfrm>
              <a:custGeom>
                <a:avLst/>
                <a:gdLst>
                  <a:gd name="connsiteX0" fmla="*/ 157227 w 2623210"/>
                  <a:gd name="connsiteY0" fmla="*/ 2002577 h 2002577"/>
                  <a:gd name="connsiteX1" fmla="*/ 0 w 2623210"/>
                  <a:gd name="connsiteY1" fmla="*/ 1837075 h 2002577"/>
                  <a:gd name="connsiteX2" fmla="*/ 12412 w 2623210"/>
                  <a:gd name="connsiteY2" fmla="*/ 0 h 2002577"/>
                  <a:gd name="connsiteX3" fmla="*/ 2623210 w 2623210"/>
                  <a:gd name="connsiteY3" fmla="*/ 0 h 2002577"/>
                  <a:gd name="connsiteX4" fmla="*/ 2623210 w 2623210"/>
                  <a:gd name="connsiteY4" fmla="*/ 86889 h 200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210" h="2002577">
                    <a:moveTo>
                      <a:pt x="157227" y="2002577"/>
                    </a:moveTo>
                    <a:lnTo>
                      <a:pt x="0" y="1837075"/>
                    </a:lnTo>
                    <a:cubicBezTo>
                      <a:pt x="4137" y="1224717"/>
                      <a:pt x="8275" y="612358"/>
                      <a:pt x="12412" y="0"/>
                    </a:cubicBezTo>
                    <a:lnTo>
                      <a:pt x="2623210" y="0"/>
                    </a:lnTo>
                    <a:lnTo>
                      <a:pt x="2623210" y="8688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846715" y="1918791"/>
                <a:ext cx="153620" cy="1536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46026" y="680968"/>
                <a:ext cx="153620" cy="1536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470108" y="692691"/>
                <a:ext cx="153620" cy="1536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085915" y="696139"/>
                <a:ext cx="153620" cy="1536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93447" y="695450"/>
                <a:ext cx="153620" cy="1536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Isosceles Triangle 30"/>
              <p:cNvSpPr/>
              <p:nvPr/>
            </p:nvSpPr>
            <p:spPr>
              <a:xfrm flipV="1">
                <a:off x="3413484" y="777860"/>
                <a:ext cx="107576" cy="91026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3074205" y="690972"/>
                <a:ext cx="0" cy="1530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461157" y="694420"/>
                <a:ext cx="0" cy="1530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839834" y="693730"/>
                <a:ext cx="0" cy="1530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30924" y="684766"/>
                <a:ext cx="0" cy="1530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997152" y="835787"/>
                <a:ext cx="463406" cy="46754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98827" y="1464006"/>
                <a:ext cx="463406" cy="46754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08185" y="2075675"/>
                <a:ext cx="463406" cy="46754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619853" y="2674931"/>
                <a:ext cx="463406" cy="46754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231521" y="2690792"/>
                <a:ext cx="463406" cy="46754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43189" y="2694240"/>
                <a:ext cx="463406" cy="46754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881300" y="3223157"/>
                <a:ext cx="132401" cy="95163"/>
                <a:chOff x="881300" y="3223157"/>
                <a:chExt cx="132401" cy="95163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H="1" flipV="1">
                  <a:off x="922675" y="3223157"/>
                  <a:ext cx="91026" cy="95163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881300" y="3223157"/>
                  <a:ext cx="95164" cy="413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876473" y="1377117"/>
                <a:ext cx="132401" cy="95163"/>
                <a:chOff x="881300" y="3223157"/>
                <a:chExt cx="132401" cy="95163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922675" y="3223157"/>
                  <a:ext cx="91026" cy="95163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881300" y="3223157"/>
                  <a:ext cx="95164" cy="413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308080" y="3523441"/>
                <a:ext cx="206507" cy="173965"/>
                <a:chOff x="3308080" y="3523441"/>
                <a:chExt cx="206507" cy="173965"/>
              </a:xfrm>
            </p:grpSpPr>
            <p:sp>
              <p:nvSpPr>
                <p:cNvPr id="56" name="Isosceles Triangle 55"/>
                <p:cNvSpPr/>
                <p:nvPr/>
              </p:nvSpPr>
              <p:spPr>
                <a:xfrm flipV="1">
                  <a:off x="3407011" y="3606380"/>
                  <a:ext cx="107576" cy="91026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308080" y="3523441"/>
                  <a:ext cx="155342" cy="77671"/>
                </a:xfrm>
                <a:custGeom>
                  <a:avLst/>
                  <a:gdLst>
                    <a:gd name="connsiteX0" fmla="*/ 0 w 155342"/>
                    <a:gd name="connsiteY0" fmla="*/ 0 h 77671"/>
                    <a:gd name="connsiteX1" fmla="*/ 155342 w 155342"/>
                    <a:gd name="connsiteY1" fmla="*/ 3530 h 77671"/>
                    <a:gd name="connsiteX2" fmla="*/ 155342 w 155342"/>
                    <a:gd name="connsiteY2" fmla="*/ 77671 h 77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342" h="77671">
                      <a:moveTo>
                        <a:pt x="0" y="0"/>
                      </a:moveTo>
                      <a:lnTo>
                        <a:pt x="155342" y="3530"/>
                      </a:lnTo>
                      <a:lnTo>
                        <a:pt x="155342" y="77671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1230765" y="1355130"/>
            <a:ext cx="7143330" cy="4801195"/>
            <a:chOff x="1230765" y="1355130"/>
            <a:chExt cx="7143330" cy="4801195"/>
          </a:xfrm>
        </p:grpSpPr>
        <p:grpSp>
          <p:nvGrpSpPr>
            <p:cNvPr id="9" name="Group 8"/>
            <p:cNvGrpSpPr/>
            <p:nvPr/>
          </p:nvGrpSpPr>
          <p:grpSpPr>
            <a:xfrm>
              <a:off x="1230765" y="2507945"/>
              <a:ext cx="6720875" cy="3648380"/>
              <a:chOff x="2114080" y="663840"/>
              <a:chExt cx="6720875" cy="3648380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2085253"/>
                  </p:ext>
                </p:extLst>
              </p:nvPr>
            </p:nvGraphicFramePr>
            <p:xfrm>
              <a:off x="6094684" y="1450813"/>
              <a:ext cx="2696758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58" name="Equation" r:id="rId4" imgW="1739880" imgH="228600" progId="Equation.DSMT4">
                      <p:embed/>
                    </p:oleObj>
                  </mc:Choice>
                  <mc:Fallback>
                    <p:oleObj name="Equation" r:id="rId4" imgW="17398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4684" y="1450813"/>
                            <a:ext cx="2696758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2594882"/>
                  </p:ext>
                </p:extLst>
              </p:nvPr>
            </p:nvGraphicFramePr>
            <p:xfrm>
              <a:off x="5537659" y="1854395"/>
              <a:ext cx="2677584" cy="365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59" name="Equation" r:id="rId6" imgW="1726920" imgH="228600" progId="Equation.DSMT4">
                      <p:embed/>
                    </p:oleObj>
                  </mc:Choice>
                  <mc:Fallback>
                    <p:oleObj name="Equation" r:id="rId6" imgW="172692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37659" y="1854395"/>
                            <a:ext cx="2677584" cy="3651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4685352"/>
                  </p:ext>
                </p:extLst>
              </p:nvPr>
            </p:nvGraphicFramePr>
            <p:xfrm>
              <a:off x="4973245" y="2276850"/>
              <a:ext cx="2696758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0" name="Equation" r:id="rId8" imgW="1739880" imgH="228600" progId="Equation.DSMT4">
                      <p:embed/>
                    </p:oleObj>
                  </mc:Choice>
                  <mc:Fallback>
                    <p:oleObj name="Equation" r:id="rId8" imgW="17398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3245" y="2276850"/>
                            <a:ext cx="2696758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2758718"/>
                  </p:ext>
                </p:extLst>
              </p:nvPr>
            </p:nvGraphicFramePr>
            <p:xfrm>
              <a:off x="4421193" y="2622495"/>
              <a:ext cx="2718671" cy="365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1" name="Equation" r:id="rId10" imgW="1752480" imgH="228600" progId="Equation.DSMT4">
                      <p:embed/>
                    </p:oleObj>
                  </mc:Choice>
                  <mc:Fallback>
                    <p:oleObj name="Equation" r:id="rId10" imgW="1752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1193" y="2622495"/>
                            <a:ext cx="2718671" cy="3651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6410022"/>
                  </p:ext>
                </p:extLst>
              </p:nvPr>
            </p:nvGraphicFramePr>
            <p:xfrm>
              <a:off x="3845329" y="3006545"/>
              <a:ext cx="2698127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2" name="Equation" r:id="rId12" imgW="1739880" imgH="228600" progId="Equation.DSMT4">
                      <p:embed/>
                    </p:oleObj>
                  </mc:Choice>
                  <mc:Fallback>
                    <p:oleObj name="Equation" r:id="rId12" imgW="17398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5329" y="3006545"/>
                            <a:ext cx="2698127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0910267"/>
                  </p:ext>
                </p:extLst>
              </p:nvPr>
            </p:nvGraphicFramePr>
            <p:xfrm>
              <a:off x="2832120" y="3447873"/>
              <a:ext cx="472515" cy="365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3" name="Equation" r:id="rId14" imgW="304560" imgH="228600" progId="Equation.DSMT4">
                      <p:embed/>
                    </p:oleObj>
                  </mc:Choice>
                  <mc:Fallback>
                    <p:oleObj name="Equation" r:id="rId14" imgW="30456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120" y="3447873"/>
                            <a:ext cx="472515" cy="365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6779947"/>
                  </p:ext>
                </p:extLst>
              </p:nvPr>
            </p:nvGraphicFramePr>
            <p:xfrm>
              <a:off x="3381445" y="3390595"/>
              <a:ext cx="2620963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4" name="Equation" r:id="rId16" imgW="1688760" imgH="253800" progId="Equation.DSMT4">
                      <p:embed/>
                    </p:oleObj>
                  </mc:Choice>
                  <mc:Fallback>
                    <p:oleObj name="Equation" r:id="rId16" imgW="16887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1445" y="3390595"/>
                            <a:ext cx="2620963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8147968"/>
                  </p:ext>
                </p:extLst>
              </p:nvPr>
            </p:nvGraphicFramePr>
            <p:xfrm>
              <a:off x="5224885" y="1508750"/>
              <a:ext cx="1381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5" name="Equation" r:id="rId18" imgW="88560" imgH="164880" progId="Equation.DSMT4">
                      <p:embed/>
                    </p:oleObj>
                  </mc:Choice>
                  <mc:Fallback>
                    <p:oleObj name="Equation" r:id="rId18" imgW="8856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24885" y="1508750"/>
                            <a:ext cx="1381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3728599"/>
                  </p:ext>
                </p:extLst>
              </p:nvPr>
            </p:nvGraphicFramePr>
            <p:xfrm>
              <a:off x="5570530" y="1431940"/>
              <a:ext cx="493712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6" name="Equation" r:id="rId20" imgW="317160" imgH="253800" progId="Equation.DSMT4">
                      <p:embed/>
                    </p:oleObj>
                  </mc:Choice>
                  <mc:Fallback>
                    <p:oleObj name="Equation" r:id="rId20" imgW="3171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70530" y="1431940"/>
                            <a:ext cx="493712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9278507"/>
                  </p:ext>
                </p:extLst>
              </p:nvPr>
            </p:nvGraphicFramePr>
            <p:xfrm>
              <a:off x="2436828" y="3505810"/>
              <a:ext cx="1381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7" name="Equation" r:id="rId22" imgW="88560" imgH="164880" progId="Equation.DSMT4">
                      <p:embed/>
                    </p:oleObj>
                  </mc:Choice>
                  <mc:Fallback>
                    <p:oleObj name="Equation" r:id="rId22" imgW="8856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6828" y="3505810"/>
                            <a:ext cx="1381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3951093"/>
                  </p:ext>
                </p:extLst>
              </p:nvPr>
            </p:nvGraphicFramePr>
            <p:xfrm>
              <a:off x="5706715" y="663840"/>
              <a:ext cx="3089835" cy="730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68" name="Equation" r:id="rId24" imgW="1993680" imgH="457200" progId="Equation.DSMT4">
                      <p:embed/>
                    </p:oleObj>
                  </mc:Choice>
                  <mc:Fallback>
                    <p:oleObj name="Equation" r:id="rId24" imgW="199368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06715" y="663840"/>
                            <a:ext cx="3089835" cy="730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1" name="Straight Connector 20"/>
              <p:cNvCxnSpPr/>
              <p:nvPr/>
            </p:nvCxnSpPr>
            <p:spPr>
              <a:xfrm flipH="1">
                <a:off x="5608935" y="1470345"/>
                <a:ext cx="3226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2114080" y="3791982"/>
                <a:ext cx="6528850" cy="520238"/>
                <a:chOff x="2114080" y="5502870"/>
                <a:chExt cx="6528850" cy="520238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114080" y="5502870"/>
                  <a:ext cx="65288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7881115"/>
                    </p:ext>
                  </p:extLst>
                </p:nvPr>
              </p:nvGraphicFramePr>
              <p:xfrm>
                <a:off x="2397790" y="5656396"/>
                <a:ext cx="6205538" cy="366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869" name="Equation" r:id="rId26" imgW="4000320" imgH="228600" progId="Equation.DSMT4">
                        <p:embed/>
                      </p:oleObj>
                    </mc:Choice>
                    <mc:Fallback>
                      <p:oleObj name="Equation" r:id="rId26" imgW="400032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97790" y="5656396"/>
                              <a:ext cx="6205538" cy="3667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1144058"/>
                  </p:ext>
                </p:extLst>
              </p:nvPr>
            </p:nvGraphicFramePr>
            <p:xfrm>
              <a:off x="4994455" y="1815990"/>
              <a:ext cx="47307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70" name="Equation" r:id="rId28" imgW="304560" imgH="253800" progId="Equation.DSMT4">
                      <p:embed/>
                    </p:oleObj>
                  </mc:Choice>
                  <mc:Fallback>
                    <p:oleObj name="Equation" r:id="rId28" imgW="3045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94455" y="1815990"/>
                            <a:ext cx="473075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574947"/>
                  </p:ext>
                </p:extLst>
              </p:nvPr>
            </p:nvGraphicFramePr>
            <p:xfrm>
              <a:off x="4379975" y="2238445"/>
              <a:ext cx="49212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71" name="Equation" r:id="rId30" imgW="317160" imgH="253800" progId="Equation.DSMT4">
                      <p:embed/>
                    </p:oleObj>
                  </mc:Choice>
                  <mc:Fallback>
                    <p:oleObj name="Equation" r:id="rId30" imgW="3171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9975" y="2238445"/>
                            <a:ext cx="492125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4076380"/>
                  </p:ext>
                </p:extLst>
              </p:nvPr>
            </p:nvGraphicFramePr>
            <p:xfrm>
              <a:off x="3842305" y="2622495"/>
              <a:ext cx="49212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72" name="Equation" r:id="rId32" imgW="317160" imgH="253800" progId="Equation.DSMT4">
                      <p:embed/>
                    </p:oleObj>
                  </mc:Choice>
                  <mc:Fallback>
                    <p:oleObj name="Equation" r:id="rId32" imgW="3171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2305" y="2622495"/>
                            <a:ext cx="492125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4722920"/>
                  </p:ext>
                </p:extLst>
              </p:nvPr>
            </p:nvGraphicFramePr>
            <p:xfrm>
              <a:off x="3381445" y="2968140"/>
              <a:ext cx="49212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873" name="Equation" r:id="rId34" imgW="317160" imgH="253800" progId="Equation.DSMT4">
                      <p:embed/>
                    </p:oleObj>
                  </mc:Choice>
                  <mc:Fallback>
                    <p:oleObj name="Equation" r:id="rId34" imgW="3171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1445" y="2968140"/>
                            <a:ext cx="492125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7"/>
            <p:cNvGrpSpPr/>
            <p:nvPr/>
          </p:nvGrpSpPr>
          <p:grpSpPr>
            <a:xfrm>
              <a:off x="4173164" y="1355130"/>
              <a:ext cx="4200931" cy="2356837"/>
              <a:chOff x="4173164" y="1355130"/>
              <a:chExt cx="4200931" cy="235683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802430" y="1355130"/>
                <a:ext cx="35716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Notice how all 1s  were summed  and propagated leftward.</a:t>
                </a:r>
                <a:endParaRPr lang="en-US" sz="24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173164" y="3289512"/>
                <a:ext cx="466928" cy="422455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78650"/>
            <a:ext cx="8229600" cy="810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Acceleration of Serial Multiplication</a:t>
            </a:r>
            <a:endParaRPr lang="he-IL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11561" y="1088740"/>
            <a:ext cx="7921932" cy="1506072"/>
            <a:chOff x="611561" y="1088740"/>
            <a:chExt cx="7921932" cy="1506072"/>
          </a:xfrm>
        </p:grpSpPr>
        <p:sp>
          <p:nvSpPr>
            <p:cNvPr id="4" name="TextBox 3"/>
            <p:cNvSpPr txBox="1"/>
            <p:nvPr/>
          </p:nvSpPr>
          <p:spPr>
            <a:xfrm>
              <a:off x="1151620" y="1088740"/>
              <a:ext cx="6660740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dirty="0" smtClean="0"/>
                <a:t>Observation: 2</a:t>
              </a:r>
              <a:r>
                <a:rPr lang="en-US" sz="2800" i="1" baseline="30000" dirty="0" smtClean="0"/>
                <a:t>j </a:t>
              </a:r>
              <a:r>
                <a:rPr lang="en-US" sz="2800" dirty="0" smtClean="0"/>
                <a:t>+ 2</a:t>
              </a:r>
              <a:r>
                <a:rPr lang="en-US" sz="2800" i="1" baseline="30000" dirty="0" smtClean="0"/>
                <a:t>j-1 </a:t>
              </a:r>
              <a:r>
                <a:rPr lang="en-US" sz="2800" dirty="0" smtClean="0"/>
                <a:t>+ … + 2</a:t>
              </a:r>
              <a:r>
                <a:rPr lang="en-US" sz="2800" i="1" baseline="30000" dirty="0" smtClean="0"/>
                <a:t>i+1 </a:t>
              </a:r>
              <a:r>
                <a:rPr lang="en-US" sz="2800" dirty="0" smtClean="0"/>
                <a:t>+ 2</a:t>
              </a:r>
              <a:r>
                <a:rPr lang="en-US" sz="2800" i="1" baseline="30000" dirty="0" smtClean="0"/>
                <a:t>i </a:t>
              </a:r>
              <a:r>
                <a:rPr lang="en-US" sz="2800" dirty="0" smtClean="0"/>
                <a:t>= 2</a:t>
              </a:r>
              <a:r>
                <a:rPr lang="en-US" sz="2800" i="1" baseline="30000" dirty="0" smtClean="0"/>
                <a:t>j+1 </a:t>
              </a:r>
              <a:r>
                <a:rPr lang="en-US" sz="2800" dirty="0" smtClean="0"/>
                <a:t>- 2</a:t>
              </a:r>
              <a:r>
                <a:rPr lang="en-US" sz="2800" i="1" baseline="30000" dirty="0" smtClean="0"/>
                <a:t>i</a:t>
              </a:r>
              <a:endParaRPr lang="he-IL" sz="2800" i="1" baseline="30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561" y="1763815"/>
              <a:ext cx="792193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Consequently, additions occurring by a string of 1s in the multiplier can be replaced by an addition and a subtraction.</a:t>
              </a:r>
              <a:endParaRPr lang="he-IL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1560" y="2663915"/>
            <a:ext cx="7695856" cy="19236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Bits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i-1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of the multiplier are encoded in </a:t>
            </a:r>
            <a:r>
              <a:rPr lang="en-US" sz="2400" i="1" dirty="0" smtClean="0"/>
              <a:t>y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as follows: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</a:t>
            </a:r>
            <a:r>
              <a:rPr lang="en-US" sz="2000" baseline="-25000" dirty="0" smtClean="0"/>
              <a:t>-1</a:t>
            </a:r>
            <a:r>
              <a:rPr lang="en-US" sz="2000" dirty="0" smtClean="0"/>
              <a:t>) = (00) =&gt; </a:t>
            </a:r>
            <a:r>
              <a:rPr lang="en-US" sz="2000" i="1" dirty="0" smtClean="0"/>
              <a:t>y</a:t>
            </a:r>
            <a:r>
              <a:rPr lang="en-US" sz="2000" i="1" baseline="-25000" dirty="0" smtClean="0"/>
              <a:t>i </a:t>
            </a:r>
            <a:r>
              <a:rPr lang="en-US" sz="2000" dirty="0" smtClean="0"/>
              <a:t>= 0 ;  No string of 1s  in sight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,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baseline="-25000" dirty="0"/>
              <a:t>-1</a:t>
            </a:r>
            <a:r>
              <a:rPr lang="en-US" sz="2000" dirty="0" smtClean="0"/>
              <a:t>) = (01) =&gt; </a:t>
            </a:r>
            <a:r>
              <a:rPr lang="en-US" sz="2000" i="1" dirty="0" smtClean="0"/>
              <a:t>y</a:t>
            </a:r>
            <a:r>
              <a:rPr lang="en-US" sz="2000" i="1" baseline="-25000" dirty="0" smtClean="0"/>
              <a:t>i </a:t>
            </a:r>
            <a:r>
              <a:rPr lang="en-US" sz="2000" dirty="0" smtClean="0"/>
              <a:t>= 1 ;  End of </a:t>
            </a:r>
            <a:r>
              <a:rPr lang="en-US" sz="2000" dirty="0"/>
              <a:t>string of </a:t>
            </a:r>
            <a:r>
              <a:rPr lang="en-US" sz="2000" dirty="0" smtClean="0"/>
              <a:t>1s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(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,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baseline="-25000" dirty="0"/>
              <a:t>-1</a:t>
            </a:r>
            <a:r>
              <a:rPr lang="en-US" sz="2000" dirty="0" smtClean="0"/>
              <a:t>) = (10) =&gt; </a:t>
            </a:r>
            <a:r>
              <a:rPr lang="en-US" sz="2000" i="1" dirty="0" smtClean="0"/>
              <a:t>y</a:t>
            </a:r>
            <a:r>
              <a:rPr lang="en-US" sz="2000" i="1" baseline="-25000" dirty="0" smtClean="0"/>
              <a:t>i </a:t>
            </a:r>
            <a:r>
              <a:rPr lang="en-US" sz="2000" dirty="0" smtClean="0"/>
              <a:t>= </a:t>
            </a:r>
            <a:r>
              <a:rPr lang="en-US" sz="2000" b="1" baseline="30000" dirty="0" smtClean="0"/>
              <a:t>-</a:t>
            </a:r>
            <a:r>
              <a:rPr lang="en-US" sz="2000" dirty="0" smtClean="0"/>
              <a:t>1 ;  Beginning of </a:t>
            </a:r>
            <a:r>
              <a:rPr lang="en-US" sz="2000" dirty="0"/>
              <a:t>string of 1s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(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,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baseline="-25000" dirty="0"/>
              <a:t>-1</a:t>
            </a:r>
            <a:r>
              <a:rPr lang="en-US" sz="2000" dirty="0" smtClean="0"/>
              <a:t>) = (11) =&gt; </a:t>
            </a:r>
            <a:r>
              <a:rPr lang="en-US" sz="2000" i="1" dirty="0" smtClean="0"/>
              <a:t>y</a:t>
            </a:r>
            <a:r>
              <a:rPr lang="en-US" sz="2000" i="1" baseline="-25000" dirty="0" smtClean="0"/>
              <a:t>i </a:t>
            </a:r>
            <a:r>
              <a:rPr lang="en-US" sz="2000" dirty="0" smtClean="0"/>
              <a:t>= 0 ;  Continuation of string of 1s</a:t>
            </a:r>
            <a:endParaRPr lang="he-IL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52220" y="5499230"/>
            <a:ext cx="675075" cy="810090"/>
            <a:chOff x="7182290" y="1133745"/>
            <a:chExt cx="675075" cy="810090"/>
          </a:xfrm>
        </p:grpSpPr>
        <p:sp>
          <p:nvSpPr>
            <p:cNvPr id="12" name="Rectangle 11"/>
            <p:cNvSpPr/>
            <p:nvPr/>
          </p:nvSpPr>
          <p:spPr>
            <a:xfrm>
              <a:off x="7182290" y="1133745"/>
              <a:ext cx="67507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82290" y="1538790"/>
              <a:ext cx="31503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02169" y="5499230"/>
            <a:ext cx="765085" cy="810090"/>
            <a:chOff x="7137284" y="1133745"/>
            <a:chExt cx="765085" cy="810090"/>
          </a:xfrm>
        </p:grpSpPr>
        <p:sp>
          <p:nvSpPr>
            <p:cNvPr id="15" name="Rectangle 14"/>
            <p:cNvSpPr/>
            <p:nvPr/>
          </p:nvSpPr>
          <p:spPr>
            <a:xfrm>
              <a:off x="7137284" y="1133745"/>
              <a:ext cx="76508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37285" y="1538790"/>
              <a:ext cx="354414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97124" y="5499230"/>
            <a:ext cx="765085" cy="810090"/>
            <a:chOff x="7182289" y="1133745"/>
            <a:chExt cx="765085" cy="810090"/>
          </a:xfrm>
        </p:grpSpPr>
        <p:sp>
          <p:nvSpPr>
            <p:cNvPr id="18" name="Rectangle 17"/>
            <p:cNvSpPr/>
            <p:nvPr/>
          </p:nvSpPr>
          <p:spPr>
            <a:xfrm>
              <a:off x="7182289" y="1133745"/>
              <a:ext cx="76508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82290" y="1538790"/>
              <a:ext cx="31503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47075" y="5499230"/>
            <a:ext cx="765085" cy="810090"/>
            <a:chOff x="7182289" y="1133745"/>
            <a:chExt cx="765085" cy="810090"/>
          </a:xfrm>
        </p:grpSpPr>
        <p:sp>
          <p:nvSpPr>
            <p:cNvPr id="21" name="Rectangle 20"/>
            <p:cNvSpPr/>
            <p:nvPr/>
          </p:nvSpPr>
          <p:spPr>
            <a:xfrm>
              <a:off x="7182289" y="1133745"/>
              <a:ext cx="76508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82290" y="1538790"/>
              <a:ext cx="31503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97025" y="5499230"/>
            <a:ext cx="765085" cy="810090"/>
            <a:chOff x="7182289" y="1133745"/>
            <a:chExt cx="765085" cy="810090"/>
          </a:xfrm>
        </p:grpSpPr>
        <p:sp>
          <p:nvSpPr>
            <p:cNvPr id="24" name="Rectangle 23"/>
            <p:cNvSpPr/>
            <p:nvPr/>
          </p:nvSpPr>
          <p:spPr>
            <a:xfrm>
              <a:off x="7182289" y="1133745"/>
              <a:ext cx="76508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82290" y="1538790"/>
              <a:ext cx="31503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91981" y="5499230"/>
            <a:ext cx="720080" cy="810090"/>
            <a:chOff x="7182290" y="1133745"/>
            <a:chExt cx="720080" cy="810090"/>
          </a:xfrm>
        </p:grpSpPr>
        <p:sp>
          <p:nvSpPr>
            <p:cNvPr id="27" name="Rectangle 26"/>
            <p:cNvSpPr/>
            <p:nvPr/>
          </p:nvSpPr>
          <p:spPr>
            <a:xfrm>
              <a:off x="7182290" y="1133745"/>
              <a:ext cx="720080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82290" y="1538790"/>
              <a:ext cx="315035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6575" y="4902550"/>
            <a:ext cx="7515835" cy="1091735"/>
            <a:chOff x="521550" y="4902550"/>
            <a:chExt cx="7515835" cy="1091735"/>
          </a:xfrm>
        </p:grpSpPr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 flipH="1">
              <a:off x="6777245" y="5364215"/>
              <a:ext cx="1" cy="2250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21550" y="4902550"/>
              <a:ext cx="7515835" cy="1091735"/>
              <a:chOff x="521550" y="4902550"/>
              <a:chExt cx="7515835" cy="109173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21550" y="5471065"/>
                <a:ext cx="733581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/>
                  <a:t>1  0  0  1  1   1  0  1   1  0   1   0   1   1   1  0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0</a:t>
                </a:r>
                <a:endParaRPr lang="he-IL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147176" y="4902550"/>
                <a:ext cx="126013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artifact</a:t>
                </a:r>
                <a:endParaRPr lang="he-IL" sz="2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66555" y="4902550"/>
                <a:ext cx="55806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Example: radix-2 encoding of a 16-bit word</a:t>
                </a:r>
                <a:endParaRPr lang="he-IL" sz="2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587335" y="5409510"/>
                <a:ext cx="45005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i="1" dirty="0" smtClean="0"/>
                  <a:t>x</a:t>
                </a:r>
                <a:endParaRPr lang="he-IL" sz="3200" i="1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56565" y="5769260"/>
            <a:ext cx="7650850" cy="646331"/>
            <a:chOff x="431540" y="5769260"/>
            <a:chExt cx="765085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1540" y="5769260"/>
              <a:ext cx="765085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aseline="30000" dirty="0" smtClean="0"/>
                <a:t>-</a:t>
              </a:r>
              <a:r>
                <a:rPr lang="en-US" sz="2800" dirty="0" smtClean="0"/>
                <a:t>1  0  1  0  0  </a:t>
              </a:r>
              <a:r>
                <a:rPr lang="en-US" sz="3600" baseline="30000" dirty="0" smtClean="0"/>
                <a:t>-</a:t>
              </a:r>
              <a:r>
                <a:rPr lang="en-US" sz="2800" dirty="0" smtClean="0"/>
                <a:t>1</a:t>
              </a:r>
              <a:r>
                <a:rPr lang="en-US" sz="2800" dirty="0"/>
                <a:t> </a:t>
              </a:r>
              <a:r>
                <a:rPr lang="en-US" sz="2800" dirty="0" smtClean="0"/>
                <a:t> 1  0  </a:t>
              </a:r>
              <a:r>
                <a:rPr lang="en-US" sz="3600" baseline="30000" dirty="0" smtClean="0"/>
                <a:t>-</a:t>
              </a:r>
              <a:r>
                <a:rPr lang="en-US" sz="2800" dirty="0" smtClean="0"/>
                <a:t>1  1  </a:t>
              </a:r>
              <a:r>
                <a:rPr lang="en-US" sz="3600" baseline="30000" dirty="0"/>
                <a:t>-</a:t>
              </a:r>
              <a:r>
                <a:rPr lang="en-US" sz="2800" dirty="0" smtClean="0"/>
                <a:t>1 </a:t>
              </a:r>
              <a:r>
                <a:rPr lang="en-US" sz="3600" dirty="0" smtClean="0"/>
                <a:t> </a:t>
              </a:r>
              <a:r>
                <a:rPr lang="en-US" sz="2800" dirty="0" smtClean="0"/>
                <a:t>1   0   0  </a:t>
              </a:r>
              <a:r>
                <a:rPr lang="en-US" sz="3600" baseline="30000" dirty="0" smtClean="0"/>
                <a:t>-</a:t>
              </a:r>
              <a:r>
                <a:rPr lang="en-US" sz="2800" dirty="0"/>
                <a:t>1</a:t>
              </a:r>
              <a:r>
                <a:rPr lang="en-US" sz="3600" dirty="0" smtClean="0"/>
                <a:t>  </a:t>
              </a:r>
              <a:r>
                <a:rPr lang="en-US" sz="2800" dirty="0" smtClean="0"/>
                <a:t>0</a:t>
              </a:r>
              <a:endParaRPr lang="he-IL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87335" y="5814555"/>
              <a:ext cx="45005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i="1" dirty="0" smtClean="0"/>
                <a:t>y</a:t>
              </a:r>
              <a:endParaRPr lang="he-IL" sz="3200" i="1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91580" y="818710"/>
            <a:ext cx="7470831" cy="3600400"/>
            <a:chOff x="791580" y="818710"/>
            <a:chExt cx="7470831" cy="3600400"/>
          </a:xfrm>
        </p:grpSpPr>
        <p:grpSp>
          <p:nvGrpSpPr>
            <p:cNvPr id="7" name="Group 6"/>
            <p:cNvGrpSpPr/>
            <p:nvPr/>
          </p:nvGrpSpPr>
          <p:grpSpPr>
            <a:xfrm>
              <a:off x="791580" y="3474005"/>
              <a:ext cx="7470831" cy="945105"/>
              <a:chOff x="791580" y="3474005"/>
              <a:chExt cx="7470831" cy="94510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91581" y="3474005"/>
                <a:ext cx="747083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Problem: Assume that the unsigned value of X is intended.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1580" y="3957445"/>
                <a:ext cx="607567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Booth encoding results in -2</a:t>
                </a:r>
                <a:r>
                  <a:rPr lang="en-US" sz="2400" baseline="30000" dirty="0" smtClean="0"/>
                  <a:t>15</a:t>
                </a:r>
                <a:r>
                  <a:rPr lang="en-US" sz="2400" dirty="0" smtClean="0"/>
                  <a:t> rather than +2</a:t>
                </a:r>
                <a:r>
                  <a:rPr lang="en-US" sz="2400" baseline="30000" dirty="0" smtClean="0"/>
                  <a:t>15</a:t>
                </a:r>
                <a:r>
                  <a:rPr lang="en-US" sz="2400" dirty="0" smtClean="0"/>
                  <a:t>.</a:t>
                </a:r>
                <a:endParaRPr lang="en-US" sz="2400" baseline="30000" dirty="0" smtClean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151620" y="818710"/>
              <a:ext cx="765085" cy="810090"/>
              <a:chOff x="7182290" y="1133745"/>
              <a:chExt cx="765085" cy="81009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182290" y="1133745"/>
                <a:ext cx="765085" cy="40504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82290" y="1538790"/>
                <a:ext cx="315035" cy="40504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791579" y="4452500"/>
            <a:ext cx="5715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Solution: Add 2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 by extending </a:t>
            </a:r>
            <a:r>
              <a:rPr lang="en-US" sz="2400" i="1" dirty="0" smtClean="0"/>
              <a:t>y</a:t>
            </a:r>
            <a:r>
              <a:rPr lang="en-US" sz="2400" dirty="0" smtClean="0"/>
              <a:t> with 1 MSB.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1560" y="1105580"/>
            <a:ext cx="6750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(1)</a:t>
            </a:r>
            <a:endParaRPr lang="he-IL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91580" y="638690"/>
            <a:ext cx="7785865" cy="2520280"/>
            <a:chOff x="791580" y="638690"/>
            <a:chExt cx="7785865" cy="2520280"/>
          </a:xfrm>
        </p:grpSpPr>
        <p:grpSp>
          <p:nvGrpSpPr>
            <p:cNvPr id="12" name="Group 11"/>
            <p:cNvGrpSpPr/>
            <p:nvPr/>
          </p:nvGrpSpPr>
          <p:grpSpPr>
            <a:xfrm>
              <a:off x="1106615" y="638690"/>
              <a:ext cx="7470830" cy="1006081"/>
              <a:chOff x="431540" y="5409510"/>
              <a:chExt cx="7470830" cy="100608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21550" y="5409510"/>
                <a:ext cx="7335815" cy="584775"/>
                <a:chOff x="521550" y="5409510"/>
                <a:chExt cx="7335815" cy="58477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521550" y="5471065"/>
                  <a:ext cx="733581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800" dirty="0" smtClean="0"/>
                    <a:t>1  0  0  1   1   1   0  1   1  0   1   0   1   1   1   0  </a:t>
                  </a:r>
                  <a:r>
                    <a:rPr lang="en-US" sz="2800" dirty="0" smtClean="0">
                      <a:solidFill>
                        <a:srgbClr val="FF0000"/>
                      </a:solidFill>
                    </a:rPr>
                    <a:t>0</a:t>
                  </a:r>
                  <a:endParaRPr lang="he-IL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227295" y="5409510"/>
                  <a:ext cx="45005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i="1" dirty="0" smtClean="0"/>
                    <a:t>x</a:t>
                  </a:r>
                  <a:endParaRPr lang="he-IL" sz="3200" i="1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31540" y="5769260"/>
                <a:ext cx="7470830" cy="646331"/>
                <a:chOff x="431540" y="5769260"/>
                <a:chExt cx="747083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431540" y="5769260"/>
                  <a:ext cx="7470830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3600" baseline="30000" dirty="0" smtClean="0"/>
                    <a:t>-</a:t>
                  </a:r>
                  <a:r>
                    <a:rPr lang="en-US" sz="2800" dirty="0" smtClean="0"/>
                    <a:t>1  0  1  0   0  </a:t>
                  </a:r>
                  <a:r>
                    <a:rPr lang="en-US" sz="3600" baseline="30000" dirty="0" smtClean="0"/>
                    <a:t>-</a:t>
                  </a:r>
                  <a:r>
                    <a:rPr lang="en-US" sz="2800" dirty="0" smtClean="0"/>
                    <a:t>1</a:t>
                  </a:r>
                  <a:r>
                    <a:rPr lang="en-US" sz="2800" dirty="0"/>
                    <a:t> </a:t>
                  </a:r>
                  <a:r>
                    <a:rPr lang="en-US" sz="2800" dirty="0" smtClean="0"/>
                    <a:t>  1  0  </a:t>
                  </a:r>
                  <a:r>
                    <a:rPr lang="en-US" sz="3600" baseline="30000" dirty="0" smtClean="0"/>
                    <a:t>-</a:t>
                  </a:r>
                  <a:r>
                    <a:rPr lang="en-US" sz="2800" dirty="0" smtClean="0"/>
                    <a:t>1  1  </a:t>
                  </a:r>
                  <a:r>
                    <a:rPr lang="en-US" sz="3600" baseline="30000" dirty="0"/>
                    <a:t>-</a:t>
                  </a:r>
                  <a:r>
                    <a:rPr lang="en-US" sz="2800" dirty="0"/>
                    <a:t>1</a:t>
                  </a:r>
                  <a:r>
                    <a:rPr lang="en-US" sz="3600" dirty="0" smtClean="0"/>
                    <a:t>  </a:t>
                  </a:r>
                  <a:r>
                    <a:rPr lang="en-US" sz="2800" dirty="0" smtClean="0"/>
                    <a:t>1   0   0  </a:t>
                  </a:r>
                  <a:r>
                    <a:rPr lang="en-US" sz="3600" baseline="30000" dirty="0" smtClean="0"/>
                    <a:t>-</a:t>
                  </a:r>
                  <a:r>
                    <a:rPr lang="en-US" sz="2800" dirty="0"/>
                    <a:t>1</a:t>
                  </a:r>
                  <a:r>
                    <a:rPr lang="en-US" sz="3600" dirty="0" smtClean="0"/>
                    <a:t>  </a:t>
                  </a:r>
                  <a:r>
                    <a:rPr lang="en-US" sz="2800" dirty="0" smtClean="0"/>
                    <a:t>0</a:t>
                  </a:r>
                  <a:endParaRPr lang="he-IL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227295" y="5814555"/>
                  <a:ext cx="45005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i="1" dirty="0" smtClean="0"/>
                    <a:t>y</a:t>
                  </a:r>
                  <a:endParaRPr lang="he-IL" sz="3200" i="1" dirty="0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791580" y="1958641"/>
              <a:ext cx="742582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Above is a proper </a:t>
              </a:r>
              <a:r>
                <a:rPr lang="en-US" sz="2400" dirty="0"/>
                <a:t>interpretation </a:t>
              </a:r>
              <a:r>
                <a:rPr lang="en-US" sz="2400" dirty="0" smtClean="0"/>
                <a:t>for signed multiplication. A MSB string 111…111 of 1s will be encoded into a string of 000…00</a:t>
              </a:r>
              <a:r>
                <a:rPr lang="en-US" sz="2400" b="1" baseline="30000" dirty="0" smtClean="0"/>
                <a:t>-</a:t>
              </a:r>
              <a:r>
                <a:rPr lang="en-US" sz="2400" dirty="0" smtClean="0"/>
                <a:t>1, resulting in appropriate subtraction.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704850"/>
            <a:ext cx="37020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871700" y="1313765"/>
            <a:ext cx="6255696" cy="4005445"/>
            <a:chOff x="1871700" y="1313765"/>
            <a:chExt cx="6255696" cy="4005445"/>
          </a:xfrm>
        </p:grpSpPr>
        <p:sp>
          <p:nvSpPr>
            <p:cNvPr id="2" name="TextBox 1"/>
            <p:cNvSpPr txBox="1"/>
            <p:nvPr/>
          </p:nvSpPr>
          <p:spPr>
            <a:xfrm>
              <a:off x="4211960" y="1853825"/>
              <a:ext cx="39154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2’s Comp. addition (negative)</a:t>
              </a:r>
              <a:endParaRPr lang="he-IL" sz="2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71700" y="1898830"/>
              <a:ext cx="1350150" cy="27003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1700" y="3474005"/>
              <a:ext cx="1350150" cy="27003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1700" y="5049180"/>
              <a:ext cx="1350150" cy="27003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1810" y="1313765"/>
              <a:ext cx="225026" cy="27003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1760" y="1313765"/>
              <a:ext cx="225025" cy="27003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61710" y="1313765"/>
              <a:ext cx="225025" cy="27003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71700" y="1313765"/>
            <a:ext cx="6255696" cy="3240360"/>
            <a:chOff x="1871700" y="1313765"/>
            <a:chExt cx="6255696" cy="3240360"/>
          </a:xfrm>
        </p:grpSpPr>
        <p:sp>
          <p:nvSpPr>
            <p:cNvPr id="6" name="TextBox 5"/>
            <p:cNvSpPr txBox="1"/>
            <p:nvPr/>
          </p:nvSpPr>
          <p:spPr>
            <a:xfrm>
              <a:off x="4211960" y="2618910"/>
              <a:ext cx="39154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2’s Comp. addition (positive)</a:t>
              </a:r>
              <a:endParaRPr lang="he-IL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71700" y="2708920"/>
              <a:ext cx="1350150" cy="27003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1700" y="4284095"/>
              <a:ext cx="1350150" cy="27003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6735" y="1313765"/>
              <a:ext cx="225025" cy="27003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6785" y="1313765"/>
              <a:ext cx="225025" cy="27003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1750" y="202980"/>
            <a:ext cx="361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Booth Encoding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6284" y="894270"/>
            <a:ext cx="791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Proposed by Booth in 1951 to accelerate serial multiplication (series of shift and add).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5028" y="1815185"/>
            <a:ext cx="7541915" cy="461665"/>
            <a:chOff x="655028" y="1507945"/>
            <a:chExt cx="7541915" cy="46166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5290482"/>
                </p:ext>
              </p:extLst>
            </p:nvPr>
          </p:nvGraphicFramePr>
          <p:xfrm>
            <a:off x="655028" y="1544638"/>
            <a:ext cx="3417707" cy="371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" name="Equation" r:id="rId3" imgW="1625400" imgH="177480" progId="Equation.DSMT4">
                    <p:embed/>
                  </p:oleObj>
                </mc:Choice>
                <mc:Fallback>
                  <p:oleObj name="Equation" r:id="rId3" imgW="16254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5028" y="1544638"/>
                          <a:ext cx="3417707" cy="3714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111139" y="1507945"/>
              <a:ext cx="408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</a:t>
              </a:r>
              <a:r>
                <a:rPr lang="en-US" sz="2400" dirty="0" smtClean="0"/>
                <a:t>equires 5 shifts and additions.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7879" y="2399180"/>
            <a:ext cx="7719406" cy="1721110"/>
            <a:chOff x="577879" y="2169555"/>
            <a:chExt cx="7719406" cy="172111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1987665"/>
                </p:ext>
              </p:extLst>
            </p:nvPr>
          </p:nvGraphicFramePr>
          <p:xfrm>
            <a:off x="654723" y="2169555"/>
            <a:ext cx="5722312" cy="1226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" name="Equation" r:id="rId5" imgW="2730240" imgH="583920" progId="Equation.DSMT4">
                    <p:embed/>
                  </p:oleObj>
                </mc:Choice>
                <mc:Fallback>
                  <p:oleObj name="Equation" r:id="rId5" imgW="2730240" imgH="58392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723" y="2169555"/>
                          <a:ext cx="5722312" cy="12261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77879" y="3429000"/>
              <a:ext cx="7719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requires 1 add, 1 subtract (add 2’s complement) and 2 shifts. </a:t>
              </a:r>
              <a:endParaRPr lang="en-US" sz="2400" dirty="0"/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19778"/>
              </p:ext>
            </p:extLst>
          </p:nvPr>
        </p:nvGraphicFramePr>
        <p:xfrm>
          <a:off x="630575" y="4158625"/>
          <a:ext cx="77819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" name="Equation" r:id="rId7" imgW="3644640" imgH="558720" progId="Equation.DSMT4">
                  <p:embed/>
                </p:oleObj>
              </mc:Choice>
              <mc:Fallback>
                <p:oleObj name="Equation" r:id="rId7" imgW="3644640" imgH="55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75" y="4158625"/>
                        <a:ext cx="77819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475" y="5387655"/>
            <a:ext cx="798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Multiplication can be considerably accelerated by turning sequences of 1s into leading and trailing 1s.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9474" y="433410"/>
            <a:ext cx="8026645" cy="1766630"/>
            <a:chOff x="539474" y="433410"/>
            <a:chExt cx="8026645" cy="176663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9471700"/>
                </p:ext>
              </p:extLst>
            </p:nvPr>
          </p:nvGraphicFramePr>
          <p:xfrm>
            <a:off x="613275" y="471815"/>
            <a:ext cx="2422525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8" name="Equation" r:id="rId3" imgW="1295280" imgH="355320" progId="Equation.DSMT4">
                    <p:embed/>
                  </p:oleObj>
                </mc:Choice>
                <mc:Fallback>
                  <p:oleObj name="Equation" r:id="rId3" imgW="129528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3275" y="471815"/>
                          <a:ext cx="2422525" cy="666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39474" y="1369043"/>
              <a:ext cx="8026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Instead of multiplying </a:t>
              </a:r>
              <a:r>
                <a:rPr lang="en-US" sz="2400" i="1" dirty="0" smtClean="0"/>
                <a:t>Y </a:t>
              </a:r>
              <a:r>
                <a:rPr lang="en-US" sz="2400" dirty="0" smtClean="0"/>
                <a:t>and adding bit-by-bit of </a:t>
              </a:r>
              <a:r>
                <a:rPr lang="en-US" sz="2400" i="1" dirty="0" smtClean="0"/>
                <a:t>X</a:t>
              </a:r>
              <a:r>
                <a:rPr lang="en-US" sz="2400" dirty="0" smtClean="0"/>
                <a:t> we look at groups of 2 bits, hence working in </a:t>
              </a:r>
              <a:r>
                <a:rPr lang="en-US" sz="2400" b="1" dirty="0" smtClean="0"/>
                <a:t>radix-4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0443388"/>
                </p:ext>
              </p:extLst>
            </p:nvPr>
          </p:nvGraphicFramePr>
          <p:xfrm>
            <a:off x="3112610" y="433410"/>
            <a:ext cx="2185987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9" name="Equation" r:id="rId5" imgW="1168200" imgH="507960" progId="Equation.DSMT4">
                    <p:embed/>
                  </p:oleObj>
                </mc:Choice>
                <mc:Fallback>
                  <p:oleObj name="Equation" r:id="rId5" imgW="116820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12610" y="433410"/>
                          <a:ext cx="2185987" cy="95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39474" y="2392065"/>
            <a:ext cx="8026646" cy="2198859"/>
            <a:chOff x="539474" y="2392065"/>
            <a:chExt cx="8026646" cy="2198859"/>
          </a:xfrm>
        </p:grpSpPr>
        <p:sp>
          <p:nvSpPr>
            <p:cNvPr id="9" name="TextBox 8"/>
            <p:cNvSpPr txBox="1"/>
            <p:nvPr/>
          </p:nvSpPr>
          <p:spPr>
            <a:xfrm>
              <a:off x="539475" y="3390595"/>
              <a:ext cx="8026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Radix-4 multiplication will </a:t>
              </a:r>
              <a:r>
                <a:rPr lang="en-US" sz="2400" b="1" dirty="0" smtClean="0"/>
                <a:t>reduce to half </a:t>
              </a:r>
              <a:r>
                <a:rPr lang="en-US" sz="2400" dirty="0" smtClean="0"/>
                <a:t>the number of partial products, with 2-bit left shift at each one. </a:t>
              </a:r>
              <a:r>
                <a:rPr lang="en-US" sz="2400" dirty="0"/>
                <a:t>The partial products are {0</a:t>
              </a:r>
              <a:r>
                <a:rPr lang="en-US" sz="2400" i="1" dirty="0"/>
                <a:t>, Y, </a:t>
              </a:r>
              <a:r>
                <a:rPr lang="en-US" sz="2400" dirty="0"/>
                <a:t>2</a:t>
              </a:r>
              <a:r>
                <a:rPr lang="en-US" sz="2400" i="1" dirty="0"/>
                <a:t>Y, </a:t>
              </a:r>
              <a:r>
                <a:rPr lang="en-US" sz="2400" dirty="0"/>
                <a:t>3</a:t>
              </a:r>
              <a:r>
                <a:rPr lang="en-US" sz="2400" i="1" dirty="0"/>
                <a:t>Y</a:t>
              </a:r>
              <a:r>
                <a:rPr lang="en-US" sz="2400" dirty="0" smtClean="0"/>
                <a:t>}.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474" y="2392065"/>
              <a:ext cx="8026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In radix-4 each partial product has 4 times the weight of its predecessor one.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9475" y="4696365"/>
            <a:ext cx="8142973" cy="1344980"/>
            <a:chOff x="539475" y="4696365"/>
            <a:chExt cx="8142973" cy="1344980"/>
          </a:xfrm>
        </p:grpSpPr>
        <p:sp>
          <p:nvSpPr>
            <p:cNvPr id="11" name="TextBox 10"/>
            <p:cNvSpPr txBox="1"/>
            <p:nvPr/>
          </p:nvSpPr>
          <p:spPr>
            <a:xfrm>
              <a:off x="539475" y="4696365"/>
              <a:ext cx="8142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/>
                <a:t>3</a:t>
              </a:r>
              <a:r>
                <a:rPr lang="en-US" sz="2400" b="1" i="1" dirty="0" smtClean="0"/>
                <a:t>Y</a:t>
              </a:r>
              <a:r>
                <a:rPr lang="en-US" sz="2400" b="1" dirty="0"/>
                <a:t> </a:t>
              </a:r>
              <a:r>
                <a:rPr lang="en-US" sz="2400" b="1" dirty="0" smtClean="0"/>
                <a:t>is a problem </a:t>
              </a:r>
              <a:r>
                <a:rPr lang="en-US" sz="2400" dirty="0" smtClean="0"/>
                <a:t>since it cannot be obtained by a shift but rather requires addition 3</a:t>
              </a:r>
              <a:r>
                <a:rPr lang="en-US" sz="2400" i="1" dirty="0" smtClean="0"/>
                <a:t>Y=</a:t>
              </a:r>
              <a:r>
                <a:rPr lang="en-US" sz="2400" dirty="0" smtClean="0"/>
                <a:t>2</a:t>
              </a:r>
              <a:r>
                <a:rPr lang="en-US" sz="2400" i="1" dirty="0" smtClean="0"/>
                <a:t>Y+Y</a:t>
              </a:r>
              <a:r>
                <a:rPr lang="en-US" sz="2400" dirty="0" smtClean="0"/>
                <a:t> .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476" y="5579680"/>
              <a:ext cx="814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Radix-4 algorithm implements 3</a:t>
              </a:r>
              <a:r>
                <a:rPr lang="en-US" sz="2400" i="1" dirty="0" smtClean="0"/>
                <a:t>Y=</a:t>
              </a:r>
              <a:r>
                <a:rPr lang="en-US" sz="2400" dirty="0" smtClean="0"/>
                <a:t> 4</a:t>
              </a:r>
              <a:r>
                <a:rPr lang="en-US" sz="2400" i="1" dirty="0" smtClean="0"/>
                <a:t>Y –Y </a:t>
              </a:r>
              <a:r>
                <a:rPr lang="en-US" sz="2400" dirty="0" smtClean="0"/>
                <a:t>and 2</a:t>
              </a:r>
              <a:r>
                <a:rPr lang="en-US" sz="2400" i="1" dirty="0" smtClean="0"/>
                <a:t>Y</a:t>
              </a:r>
              <a:r>
                <a:rPr lang="en-US" sz="2400" i="1" dirty="0"/>
                <a:t>=</a:t>
              </a:r>
              <a:r>
                <a:rPr lang="en-US" sz="2400" dirty="0"/>
                <a:t> 4</a:t>
              </a:r>
              <a:r>
                <a:rPr lang="en-US" sz="2400" i="1" dirty="0"/>
                <a:t>Y </a:t>
              </a:r>
              <a:r>
                <a:rPr lang="en-US" sz="2400" i="1" dirty="0" smtClean="0"/>
                <a:t>–</a:t>
              </a:r>
              <a:r>
                <a:rPr lang="en-US" sz="2400" dirty="0" smtClean="0"/>
                <a:t>2</a:t>
              </a:r>
              <a:r>
                <a:rPr lang="en-US" sz="2400" i="1" dirty="0" smtClean="0"/>
                <a:t>Y. </a:t>
              </a:r>
              <a:endParaRPr lang="en-US" sz="2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11560" y="5814265"/>
            <a:ext cx="3240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/>
              <a:t>How to obtain </a:t>
            </a:r>
            <a:r>
              <a:rPr lang="en-US" sz="2400" b="1" i="1" dirty="0" smtClean="0"/>
              <a:t>p</a:t>
            </a:r>
            <a:r>
              <a:rPr lang="en-US" sz="2400" b="1" dirty="0" smtClean="0"/>
              <a:t>=</a:t>
            </a:r>
            <a:r>
              <a:rPr lang="en-US" sz="2400" b="1" i="1" dirty="0" err="1" smtClean="0"/>
              <a:t>ax</a:t>
            </a:r>
            <a:r>
              <a:rPr lang="en-US" sz="2400" b="1" dirty="0" err="1" smtClean="0"/>
              <a:t>+</a:t>
            </a:r>
            <a:r>
              <a:rPr lang="en-US" sz="2400" b="1" i="1" dirty="0" err="1" smtClean="0"/>
              <a:t>y</a:t>
            </a:r>
            <a:r>
              <a:rPr lang="en-US" sz="2400" dirty="0" smtClean="0"/>
              <a:t>?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66954" y="5814265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/>
              <a:t>Initialize </a:t>
            </a:r>
            <a:r>
              <a:rPr lang="en-US" sz="2400" b="1" i="1" dirty="0" smtClean="0"/>
              <a:t>p</a:t>
            </a:r>
            <a:r>
              <a:rPr lang="en-US" sz="2400" b="1" baseline="30000" dirty="0" smtClean="0"/>
              <a:t>(0)</a:t>
            </a:r>
            <a:r>
              <a:rPr lang="en-US" sz="2400" dirty="0" smtClean="0"/>
              <a:t>  to 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2</a:t>
            </a:r>
            <a:r>
              <a:rPr lang="en-US" sz="2400" b="1" i="1" baseline="30000" dirty="0" smtClean="0"/>
              <a:t>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1559" y="3353796"/>
            <a:ext cx="7875876" cy="2292064"/>
            <a:chOff x="611559" y="3353796"/>
            <a:chExt cx="7875876" cy="2292064"/>
          </a:xfrm>
        </p:grpSpPr>
        <p:sp>
          <p:nvSpPr>
            <p:cNvPr id="49" name="TextBox 48"/>
            <p:cNvSpPr txBox="1"/>
            <p:nvPr/>
          </p:nvSpPr>
          <p:spPr>
            <a:xfrm>
              <a:off x="611559" y="3353796"/>
              <a:ext cx="787587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b="1" i="1" dirty="0" smtClean="0"/>
                <a:t>x</a:t>
              </a:r>
              <a:r>
                <a:rPr lang="en-US" sz="2400" b="1" baseline="-25000" dirty="0" smtClean="0"/>
                <a:t>0</a:t>
              </a:r>
              <a:r>
                <a:rPr lang="en-US" sz="2400" b="1" i="1" dirty="0" smtClean="0"/>
                <a:t>a2</a:t>
              </a:r>
              <a:r>
                <a:rPr lang="en-US" sz="2400" b="1" i="1" baseline="30000" dirty="0" smtClean="0"/>
                <a:t>k</a:t>
              </a:r>
              <a:r>
                <a:rPr lang="en-US" sz="2400" dirty="0" smtClean="0"/>
                <a:t> will be multiplied by </a:t>
              </a:r>
              <a:r>
                <a:rPr lang="en-US" sz="2400" b="1" dirty="0" smtClean="0"/>
                <a:t>2</a:t>
              </a:r>
              <a:r>
                <a:rPr lang="en-US" sz="2400" b="1" i="1" baseline="30000" dirty="0" smtClean="0"/>
                <a:t>-k</a:t>
              </a:r>
              <a:r>
                <a:rPr lang="en-US" sz="2400" dirty="0" smtClean="0"/>
                <a:t> after </a:t>
              </a:r>
              <a:r>
                <a:rPr lang="en-US" sz="2400" b="1" i="1" dirty="0" smtClean="0"/>
                <a:t>k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iterations. </a:t>
              </a:r>
              <a:r>
                <a:rPr lang="en-US" sz="2400" b="1" i="1" dirty="0" smtClean="0"/>
                <a:t>a</a:t>
              </a:r>
              <a:r>
                <a:rPr lang="en-US" sz="2400" dirty="0" smtClean="0"/>
                <a:t> is pre multiplied by </a:t>
              </a:r>
              <a:r>
                <a:rPr lang="en-US" sz="2400" b="1" dirty="0" smtClean="0"/>
                <a:t>2</a:t>
              </a:r>
              <a:r>
                <a:rPr lang="en-US" sz="2400" b="1" i="1" baseline="30000" dirty="0" smtClean="0"/>
                <a:t>k</a:t>
              </a:r>
              <a:r>
                <a:rPr lang="en-US" sz="2400" i="1" baseline="30000" dirty="0" smtClean="0"/>
                <a:t>  </a:t>
              </a:r>
              <a:r>
                <a:rPr lang="en-US" sz="2400" dirty="0" smtClean="0"/>
                <a:t>to offset the effect of right shifts.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1561" y="5184195"/>
              <a:ext cx="59406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b="1" i="1" dirty="0" smtClean="0"/>
                <a:t>a</a:t>
              </a:r>
              <a:r>
                <a:rPr lang="en-US" sz="2400" dirty="0" smtClean="0"/>
                <a:t> is aligned to the left (MSB) </a:t>
              </a:r>
              <a:r>
                <a:rPr lang="en-US" sz="2400" b="1" i="1" dirty="0" smtClean="0"/>
                <a:t>k</a:t>
              </a:r>
              <a:r>
                <a:rPr lang="en-US" sz="2400" dirty="0" smtClean="0"/>
                <a:t> bits of a </a:t>
              </a:r>
              <a:r>
                <a:rPr lang="en-US" sz="2400" b="1" i="1" dirty="0" smtClean="0"/>
                <a:t>2k</a:t>
              </a:r>
              <a:r>
                <a:rPr lang="en-US" sz="2400" dirty="0" smtClean="0"/>
                <a:t>-bit 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1560" y="4644135"/>
              <a:ext cx="70745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dirty="0" smtClean="0"/>
                <a:t>After </a:t>
              </a:r>
              <a:r>
                <a:rPr lang="en-US" sz="2400" i="1" dirty="0" smtClean="0"/>
                <a:t>k</a:t>
              </a:r>
              <a:r>
                <a:rPr lang="en-US" sz="2400" dirty="0" smtClean="0"/>
                <a:t> iteration the recurrence yields </a:t>
              </a:r>
              <a:r>
                <a:rPr lang="en-US" sz="2400" b="1" i="1" dirty="0" smtClean="0"/>
                <a:t>p</a:t>
              </a:r>
              <a:r>
                <a:rPr lang="en-US" sz="2400" b="1" baseline="30000" dirty="0" smtClean="0"/>
                <a:t>(</a:t>
              </a:r>
              <a:r>
                <a:rPr lang="en-US" sz="2400" b="1" i="1" baseline="30000" dirty="0" smtClean="0"/>
                <a:t>k)</a:t>
              </a:r>
              <a:r>
                <a:rPr lang="en-US" sz="2400" b="1" i="1" dirty="0" smtClean="0"/>
                <a:t>=</a:t>
              </a:r>
              <a:r>
                <a:rPr lang="en-US" sz="2400" b="1" i="1" dirty="0" err="1" smtClean="0"/>
                <a:t>ax</a:t>
              </a:r>
              <a:r>
                <a:rPr lang="en-US" sz="2400" b="1" dirty="0" err="1" smtClean="0"/>
                <a:t>+</a:t>
              </a:r>
              <a:r>
                <a:rPr lang="en-US" sz="2400" b="1" i="1" dirty="0" err="1" smtClean="0"/>
                <a:t>p</a:t>
              </a:r>
              <a:r>
                <a:rPr lang="en-US" sz="2400" b="1" baseline="30000" dirty="0" smtClean="0"/>
                <a:t>(0)</a:t>
              </a:r>
              <a:r>
                <a:rPr lang="en-US" sz="2400" b="1" dirty="0" smtClean="0"/>
                <a:t>2</a:t>
              </a:r>
              <a:r>
                <a:rPr lang="en-US" sz="2400" b="1" i="1" baseline="30000" dirty="0" smtClean="0"/>
                <a:t>-k</a:t>
              </a:r>
              <a:r>
                <a:rPr lang="en-US" sz="2400" b="1" dirty="0" smtClean="0"/>
                <a:t>=</a:t>
              </a:r>
              <a:r>
                <a:rPr lang="en-US" sz="2400" b="1" i="1" dirty="0"/>
                <a:t>ax</a:t>
              </a:r>
              <a:endParaRPr lang="en-US" sz="2400" b="1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559" y="593685"/>
            <a:ext cx="7965885" cy="2745305"/>
            <a:chOff x="611559" y="593685"/>
            <a:chExt cx="7965885" cy="2745305"/>
          </a:xfrm>
        </p:grpSpPr>
        <p:sp>
          <p:nvSpPr>
            <p:cNvPr id="2" name="TextBox 1"/>
            <p:cNvSpPr txBox="1"/>
            <p:nvPr/>
          </p:nvSpPr>
          <p:spPr>
            <a:xfrm>
              <a:off x="611559" y="593685"/>
              <a:ext cx="796588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In right shift multiplication the partial products </a:t>
              </a:r>
              <a:r>
                <a:rPr lang="en-US" sz="2400" b="1" i="1" dirty="0" smtClean="0"/>
                <a:t>x</a:t>
              </a:r>
              <a:r>
                <a:rPr lang="en-US" sz="2400" b="1" i="1" baseline="-25000" dirty="0" smtClean="0"/>
                <a:t>j</a:t>
              </a:r>
              <a:r>
                <a:rPr lang="en-US" sz="2400" b="1" i="1" dirty="0" smtClean="0"/>
                <a:t>a</a:t>
              </a:r>
              <a:r>
                <a:rPr lang="en-US" sz="2400" b="1" dirty="0" smtClean="0"/>
                <a:t>, 0&lt;=</a:t>
              </a:r>
              <a:r>
                <a:rPr lang="en-US" sz="2400" b="1" i="1" dirty="0" smtClean="0"/>
                <a:t>j</a:t>
              </a:r>
              <a:r>
                <a:rPr lang="en-US" sz="2400" b="1" dirty="0" smtClean="0"/>
                <a:t>&lt;=</a:t>
              </a:r>
              <a:r>
                <a:rPr lang="en-US" sz="2400" b="1" i="1" dirty="0" smtClean="0"/>
                <a:t>k</a:t>
              </a:r>
              <a:r>
                <a:rPr lang="en-US" sz="2400" b="1" dirty="0" smtClean="0"/>
                <a:t>-1</a:t>
              </a:r>
              <a:r>
                <a:rPr lang="en-US" sz="2400" b="1" i="1" dirty="0" smtClean="0"/>
                <a:t>, </a:t>
              </a:r>
              <a:r>
                <a:rPr lang="en-US" sz="2400" dirty="0" smtClean="0"/>
                <a:t>are recursively accumulated from top to bottom.</a:t>
              </a:r>
              <a:endParaRPr lang="he-IL" sz="2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91580" y="1493785"/>
              <a:ext cx="7539038" cy="1845205"/>
              <a:chOff x="791580" y="1493785"/>
              <a:chExt cx="7539038" cy="1845205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2101436"/>
                  </p:ext>
                </p:extLst>
              </p:nvPr>
            </p:nvGraphicFramePr>
            <p:xfrm>
              <a:off x="791580" y="2022630"/>
              <a:ext cx="7539038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59" name="Equation" r:id="rId3" imgW="3517560" imgH="355320" progId="Equation.DSMT4">
                      <p:embed/>
                    </p:oleObj>
                  </mc:Choice>
                  <mc:Fallback>
                    <p:oleObj name="Equation" r:id="rId3" imgW="3517560" imgH="3553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91580" y="2022630"/>
                            <a:ext cx="7539038" cy="762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7" name="Group 66"/>
              <p:cNvGrpSpPr/>
              <p:nvPr/>
            </p:nvGrpSpPr>
            <p:grpSpPr>
              <a:xfrm>
                <a:off x="3580275" y="1493785"/>
                <a:ext cx="1440160" cy="675075"/>
                <a:chOff x="3626895" y="1493785"/>
                <a:chExt cx="1440160" cy="67507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3626895" y="1493785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 smtClean="0"/>
                    <a:t>shift right</a:t>
                  </a:r>
                  <a:endParaRPr lang="he-IL" sz="2400" dirty="0"/>
                </a:p>
              </p:txBody>
            </p: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4346975" y="1898830"/>
                  <a:ext cx="0" cy="27003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960094" y="2708920"/>
                <a:ext cx="1845206" cy="630070"/>
                <a:chOff x="2321752" y="2933945"/>
                <a:chExt cx="1845206" cy="630070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2757503" y="3102350"/>
                  <a:ext cx="9144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 smtClean="0"/>
                    <a:t>add</a:t>
                  </a:r>
                  <a:endParaRPr lang="he-IL" sz="2400" dirty="0"/>
                </a:p>
              </p:txBody>
            </p:sp>
            <p:sp>
              <p:nvSpPr>
                <p:cNvPr id="71" name="Left Brace 70"/>
                <p:cNvSpPr/>
                <p:nvPr/>
              </p:nvSpPr>
              <p:spPr>
                <a:xfrm rot="16200000">
                  <a:off x="3131842" y="2123855"/>
                  <a:ext cx="225025" cy="1845206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5855" y="555125"/>
            <a:ext cx="8141860" cy="1781300"/>
            <a:chOff x="385855" y="555125"/>
            <a:chExt cx="8141860" cy="1781300"/>
          </a:xfrm>
        </p:grpSpPr>
        <p:sp>
          <p:nvSpPr>
            <p:cNvPr id="5" name="TextBox 4"/>
            <p:cNvSpPr txBox="1"/>
            <p:nvPr/>
          </p:nvSpPr>
          <p:spPr>
            <a:xfrm>
              <a:off x="385855" y="555125"/>
              <a:ext cx="814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Weight of LSB in current pair is twice the MSB in previous.  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855" y="1092795"/>
              <a:ext cx="814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Weight of MSB in current pair is 4 times the MSB in previous. </a:t>
              </a:r>
              <a:endParaRPr lang="en-US" sz="2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5685986"/>
                </p:ext>
              </p:extLst>
            </p:nvPr>
          </p:nvGraphicFramePr>
          <p:xfrm>
            <a:off x="385855" y="1669675"/>
            <a:ext cx="2422525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78" name="Equation" r:id="rId4" imgW="1295280" imgH="355320" progId="Equation.DSMT4">
                    <p:embed/>
                  </p:oleObj>
                </mc:Choice>
                <mc:Fallback>
                  <p:oleObj name="Equation" r:id="rId4" imgW="1295280" imgH="35532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855" y="1669675"/>
                          <a:ext cx="2422525" cy="66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385856" y="2860230"/>
            <a:ext cx="7412164" cy="1596948"/>
            <a:chOff x="385856" y="3313785"/>
            <a:chExt cx="7412164" cy="1596948"/>
          </a:xfrm>
        </p:grpSpPr>
        <p:grpSp>
          <p:nvGrpSpPr>
            <p:cNvPr id="27" name="Group 26"/>
            <p:cNvGrpSpPr/>
            <p:nvPr/>
          </p:nvGrpSpPr>
          <p:grpSpPr>
            <a:xfrm>
              <a:off x="3508761" y="3313785"/>
              <a:ext cx="4289259" cy="1267365"/>
              <a:chOff x="3508761" y="3313785"/>
              <a:chExt cx="4289259" cy="126736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298755" y="3313785"/>
                <a:ext cx="499265" cy="126736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5686039"/>
                  </p:ext>
                </p:extLst>
              </p:nvPr>
            </p:nvGraphicFramePr>
            <p:xfrm>
              <a:off x="3653940" y="4228630"/>
              <a:ext cx="28511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79" name="Equation" r:id="rId6" imgW="1523880" imgH="177480" progId="Equation.DSMT4">
                      <p:embed/>
                    </p:oleObj>
                  </mc:Choice>
                  <mc:Fallback>
                    <p:oleObj name="Equation" r:id="rId6" imgW="1523880" imgH="17748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3940" y="4228630"/>
                            <a:ext cx="2851150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6" name="Group 25"/>
              <p:cNvGrpSpPr/>
              <p:nvPr/>
            </p:nvGrpSpPr>
            <p:grpSpPr>
              <a:xfrm>
                <a:off x="3508761" y="3828117"/>
                <a:ext cx="1128773" cy="753033"/>
                <a:chOff x="3508761" y="3828117"/>
                <a:chExt cx="1128773" cy="753033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650280" y="4197100"/>
                  <a:ext cx="902517" cy="384050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508761" y="3828117"/>
                  <a:ext cx="11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Sign ext.</a:t>
                  </a:r>
                  <a:endParaRPr lang="en-US" dirty="0"/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385856" y="3895070"/>
              <a:ext cx="2945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=1. PP=2</a:t>
              </a:r>
              <a:r>
                <a:rPr 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Y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. 4</a:t>
              </a:r>
              <a:r>
                <a:rPr 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Y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 is carried from previous, which is 1 in current.</a:t>
              </a:r>
              <a:endParaRPr lang="en-US" sz="2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498130" y="1995488"/>
            <a:ext cx="307240" cy="396577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15714" y="1995488"/>
            <a:ext cx="282416" cy="396577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5856" y="4458506"/>
            <a:ext cx="262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=2. PP=–2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4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will be discovered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 next step.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237714" y="3743545"/>
            <a:ext cx="4560306" cy="1267365"/>
            <a:chOff x="3237714" y="3743545"/>
            <a:chExt cx="4560306" cy="1267365"/>
          </a:xfrm>
        </p:grpSpPr>
        <p:grpSp>
          <p:nvGrpSpPr>
            <p:cNvPr id="44" name="Group 43"/>
            <p:cNvGrpSpPr/>
            <p:nvPr/>
          </p:nvGrpSpPr>
          <p:grpSpPr>
            <a:xfrm>
              <a:off x="3237714" y="3743545"/>
              <a:ext cx="4560306" cy="1267365"/>
              <a:chOff x="3237714" y="3743545"/>
              <a:chExt cx="4560306" cy="126736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298755" y="3743545"/>
                <a:ext cx="499265" cy="126736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65900" y="4581150"/>
                <a:ext cx="384050" cy="38405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37714" y="4215101"/>
                <a:ext cx="1040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Sign ext.</a:t>
                </a:r>
                <a:endParaRPr lang="en-US" dirty="0"/>
              </a:p>
            </p:txBody>
          </p:sp>
        </p:grp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8075492"/>
                </p:ext>
              </p:extLst>
            </p:nvPr>
          </p:nvGraphicFramePr>
          <p:xfrm>
            <a:off x="3660645" y="4581150"/>
            <a:ext cx="22098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0" name="Equation" r:id="rId8" imgW="1180800" imgH="177480" progId="Equation.DSMT4">
                    <p:embed/>
                  </p:oleObj>
                </mc:Choice>
                <mc:Fallback>
                  <p:oleObj name="Equation" r:id="rId8" imgW="11808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645" y="4581150"/>
                          <a:ext cx="22098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3602257" y="4581150"/>
            <a:ext cx="4195763" cy="1267365"/>
            <a:chOff x="3602257" y="4581150"/>
            <a:chExt cx="4195763" cy="1267365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9895496"/>
                </p:ext>
              </p:extLst>
            </p:nvPr>
          </p:nvGraphicFramePr>
          <p:xfrm>
            <a:off x="3602257" y="5438775"/>
            <a:ext cx="16859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1" name="Equation" r:id="rId10" imgW="901440" imgH="177480" progId="Equation.DSMT4">
                    <p:embed/>
                  </p:oleObj>
                </mc:Choice>
                <mc:Fallback>
                  <p:oleObj name="Equation" r:id="rId10" imgW="901440" imgH="177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2257" y="5438775"/>
                          <a:ext cx="1685925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9"/>
            <p:cNvSpPr/>
            <p:nvPr/>
          </p:nvSpPr>
          <p:spPr>
            <a:xfrm>
              <a:off x="7298755" y="4581150"/>
              <a:ext cx="499265" cy="126736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5855" y="5334121"/>
            <a:ext cx="2629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=0. PP=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No need for sign. Always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or 0.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592943" y="5886920"/>
            <a:ext cx="3520262" cy="448793"/>
            <a:chOff x="3548063" y="5886920"/>
            <a:chExt cx="3520262" cy="44879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842305" y="5886920"/>
              <a:ext cx="32260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4061692"/>
                </p:ext>
              </p:extLst>
            </p:nvPr>
          </p:nvGraphicFramePr>
          <p:xfrm>
            <a:off x="3548063" y="6002338"/>
            <a:ext cx="3492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2" name="Equation" r:id="rId12" imgW="1866600" imgH="177480" progId="Equation.DSMT4">
                    <p:embed/>
                  </p:oleObj>
                </mc:Choice>
                <mc:Fallback>
                  <p:oleObj name="Equation" r:id="rId12" imgW="1866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063" y="6002338"/>
                          <a:ext cx="3492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Rectangle 53"/>
          <p:cNvSpPr/>
          <p:nvPr/>
        </p:nvSpPr>
        <p:spPr>
          <a:xfrm>
            <a:off x="1922054" y="1995488"/>
            <a:ext cx="293659" cy="396577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2675" y="1976915"/>
            <a:ext cx="1210255" cy="3910005"/>
            <a:chOff x="7432675" y="1976915"/>
            <a:chExt cx="1210255" cy="3910005"/>
          </a:xfrm>
        </p:grpSpPr>
        <p:grpSp>
          <p:nvGrpSpPr>
            <p:cNvPr id="17" name="Group 16"/>
            <p:cNvGrpSpPr/>
            <p:nvPr/>
          </p:nvGrpSpPr>
          <p:grpSpPr>
            <a:xfrm>
              <a:off x="7432675" y="1976915"/>
              <a:ext cx="1210255" cy="3910005"/>
              <a:chOff x="7432675" y="2430470"/>
              <a:chExt cx="1210255" cy="3910005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864012"/>
                  </p:ext>
                </p:extLst>
              </p:nvPr>
            </p:nvGraphicFramePr>
            <p:xfrm>
              <a:off x="7432675" y="2435225"/>
              <a:ext cx="661988" cy="3905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83" name="Equation" r:id="rId14" imgW="355320" imgH="2082600" progId="Equation.DSMT4">
                      <p:embed/>
                    </p:oleObj>
                  </mc:Choice>
                  <mc:Fallback>
                    <p:oleObj name="Equation" r:id="rId14" imgW="355320" imgH="20826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32675" y="2435225"/>
                            <a:ext cx="661988" cy="3905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7682805" y="2430470"/>
                <a:ext cx="960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artifact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73660" y="5656490"/>
                <a:ext cx="960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artifact</a:t>
                </a:r>
                <a:endParaRPr lang="en-US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1590" y="2429230"/>
              <a:ext cx="65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LSB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95004" y="4607940"/>
              <a:ext cx="65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MSB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7452" y="1976914"/>
            <a:ext cx="7450568" cy="1364961"/>
            <a:chOff x="347452" y="1976914"/>
            <a:chExt cx="7450568" cy="1364961"/>
          </a:xfrm>
        </p:grpSpPr>
        <p:grpSp>
          <p:nvGrpSpPr>
            <p:cNvPr id="31" name="Group 30"/>
            <p:cNvGrpSpPr/>
            <p:nvPr/>
          </p:nvGrpSpPr>
          <p:grpSpPr>
            <a:xfrm>
              <a:off x="347452" y="1976914"/>
              <a:ext cx="7450568" cy="1364961"/>
              <a:chOff x="347452" y="2430469"/>
              <a:chExt cx="7450568" cy="136496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88685" y="2430469"/>
                <a:ext cx="4109335" cy="1298466"/>
                <a:chOff x="3688685" y="2430469"/>
                <a:chExt cx="4109335" cy="1298466"/>
              </a:xfrm>
            </p:grpSpPr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0588883"/>
                    </p:ext>
                  </p:extLst>
                </p:nvPr>
              </p:nvGraphicFramePr>
              <p:xfrm>
                <a:off x="3719513" y="3352330"/>
                <a:ext cx="3254375" cy="333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84" name="Equation" r:id="rId16" imgW="1739880" imgH="177480" progId="Equation.DSMT4">
                        <p:embed/>
                      </p:oleObj>
                    </mc:Choice>
                    <mc:Fallback>
                      <p:oleObj name="Equation" r:id="rId16" imgW="1739880" imgH="17748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19513" y="3352330"/>
                              <a:ext cx="3254375" cy="3333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" name="Rectangle 9"/>
                <p:cNvSpPr/>
                <p:nvPr/>
              </p:nvSpPr>
              <p:spPr>
                <a:xfrm>
                  <a:off x="7298755" y="2430469"/>
                  <a:ext cx="499265" cy="1267365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3688685" y="2919259"/>
                  <a:ext cx="1728225" cy="809676"/>
                  <a:chOff x="3688685" y="2919259"/>
                  <a:chExt cx="1728225" cy="809676"/>
                </a:xfrm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3688685" y="3313785"/>
                    <a:ext cx="1728225" cy="415150"/>
                  </a:xfrm>
                  <a:prstGeom prst="ellipse">
                    <a:avLst/>
                  </a:pr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933316" y="2919259"/>
                    <a:ext cx="11287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Sign ext.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8" name="TextBox 17"/>
              <p:cNvSpPr txBox="1"/>
              <p:nvPr/>
            </p:nvSpPr>
            <p:spPr>
              <a:xfrm>
                <a:off x="347452" y="3087544"/>
                <a:ext cx="26678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=3. PP=–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. 4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will be discovered in next step.</a:t>
                </a:r>
                <a:endParaRPr lang="en-US" sz="20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5384980" y="2845673"/>
              <a:ext cx="1728225" cy="4151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37532" y="2465704"/>
              <a:ext cx="1423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Y’s 2’s comp.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15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7" grpId="0"/>
      <p:bldP spid="42" grpId="0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35421"/>
              </p:ext>
            </p:extLst>
          </p:nvPr>
        </p:nvGraphicFramePr>
        <p:xfrm>
          <a:off x="693095" y="1585560"/>
          <a:ext cx="7757810" cy="411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897"/>
                <a:gridCol w="2261793"/>
                <a:gridCol w="3994120"/>
              </a:tblGrid>
              <a:tr h="53643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Partial Product (PP) Selection Table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27978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Multiplier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Selection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Explanations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923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+0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86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001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Multiplicand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MSB=1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 previous pair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60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Multiplicand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LSB=1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in current pair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7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011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 x Multiplicand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 from prev., 1 from current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81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-2 x Multiplicand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compensated by +1 in next</a:t>
                      </a:r>
                    </a:p>
                  </a:txBody>
                  <a:tcPr/>
                </a:tc>
              </a:tr>
              <a:tr h="3724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-Multiplicand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+1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from prev., -2 from current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94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-Multiplicand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compensated by +1 in next</a:t>
                      </a:r>
                    </a:p>
                  </a:txBody>
                  <a:tcPr/>
                </a:tc>
              </a:tr>
              <a:tr h="3456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+1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from prev., -1 from current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285" y="524133"/>
            <a:ext cx="783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PP table defines the appropriate encoding of multiplicand: 0, </a:t>
            </a:r>
            <a:r>
              <a:rPr lang="en-US" sz="2400" i="1" dirty="0" smtClean="0"/>
              <a:t>Y</a:t>
            </a:r>
            <a:r>
              <a:rPr lang="en-US" sz="2400" dirty="0" smtClean="0"/>
              <a:t>, -</a:t>
            </a:r>
            <a:r>
              <a:rPr lang="en-US" sz="2400" i="1" dirty="0"/>
              <a:t> Y</a:t>
            </a:r>
            <a:r>
              <a:rPr lang="en-US" sz="2400" dirty="0" smtClean="0"/>
              <a:t>, 2</a:t>
            </a:r>
            <a:r>
              <a:rPr lang="en-US" sz="2400" i="1" dirty="0" smtClean="0"/>
              <a:t>Y</a:t>
            </a:r>
            <a:r>
              <a:rPr lang="en-US" sz="2400" dirty="0" smtClean="0"/>
              <a:t> or -2</a:t>
            </a:r>
            <a:r>
              <a:rPr lang="en-US" sz="2400" i="1" dirty="0" smtClean="0"/>
              <a:t>Y.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9475" y="2512476"/>
            <a:ext cx="8026645" cy="38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475" y="2896526"/>
            <a:ext cx="8026645" cy="42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7880" y="3318981"/>
            <a:ext cx="8026645" cy="42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7880" y="3741436"/>
            <a:ext cx="8026645" cy="42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880" y="4163892"/>
            <a:ext cx="8026645" cy="38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7880" y="4547941"/>
            <a:ext cx="8026645" cy="345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7880" y="4893586"/>
            <a:ext cx="8026645" cy="42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7880" y="5316041"/>
            <a:ext cx="8026645" cy="42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93159"/>
              </p:ext>
            </p:extLst>
          </p:nvPr>
        </p:nvGraphicFramePr>
        <p:xfrm>
          <a:off x="885120" y="1470345"/>
          <a:ext cx="741216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05"/>
                <a:gridCol w="614480"/>
                <a:gridCol w="754095"/>
                <a:gridCol w="1536200"/>
                <a:gridCol w="1267365"/>
                <a:gridCol w="1420985"/>
                <a:gridCol w="103693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Inputs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Partial Products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Booth Selects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7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PP </a:t>
                      </a:r>
                      <a:r>
                        <a:rPr lang="en-US" sz="2000" i="1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SINGLE </a:t>
                      </a:r>
                      <a:r>
                        <a:rPr lang="en-US" sz="2000" i="1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DOUBLE </a:t>
                      </a:r>
                      <a:r>
                        <a:rPr lang="en-US" sz="2000" i="1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20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NEG </a:t>
                      </a:r>
                      <a:r>
                        <a:rPr lang="en-US" sz="2000" i="1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20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84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2000" i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-Y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-0(=0)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0460" y="510220"/>
            <a:ext cx="522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Radix-4 modified Booth encoding values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90890" y="279790"/>
            <a:ext cx="476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Radix-4 Booth encoder and selector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22790" y="894270"/>
            <a:ext cx="6735573" cy="4725550"/>
            <a:chOff x="4495190" y="663840"/>
            <a:chExt cx="6735573" cy="472555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190" y="663840"/>
              <a:ext cx="6735573" cy="47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495190" y="3621025"/>
              <a:ext cx="3763690" cy="1766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2664" y="1086295"/>
            <a:ext cx="5760751" cy="3749777"/>
            <a:chOff x="462664" y="1086295"/>
            <a:chExt cx="5760751" cy="3749777"/>
          </a:xfrm>
        </p:grpSpPr>
        <p:sp>
          <p:nvSpPr>
            <p:cNvPr id="8" name="TextBox 7"/>
            <p:cNvSpPr txBox="1"/>
            <p:nvPr/>
          </p:nvSpPr>
          <p:spPr>
            <a:xfrm>
              <a:off x="462664" y="4005075"/>
              <a:ext cx="4301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Encodes 0, </a:t>
              </a:r>
              <a:r>
                <a:rPr lang="en-US" sz="2400" i="1" dirty="0" smtClean="0"/>
                <a:t>Y</a:t>
              </a:r>
              <a:r>
                <a:rPr lang="en-US" sz="2400" dirty="0" smtClean="0"/>
                <a:t>, or 2</a:t>
              </a:r>
              <a:r>
                <a:rPr lang="en-US" sz="2400" i="1" dirty="0" smtClean="0"/>
                <a:t>Y</a:t>
              </a:r>
              <a:r>
                <a:rPr lang="en-US" sz="2400" dirty="0" smtClean="0"/>
                <a:t> according to 3 successive bits of multiplier.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45980" y="1086295"/>
              <a:ext cx="4877435" cy="280356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2665" y="855864"/>
            <a:ext cx="7719404" cy="5232855"/>
            <a:chOff x="462665" y="855864"/>
            <a:chExt cx="7719404" cy="5232855"/>
          </a:xfrm>
        </p:grpSpPr>
        <p:sp>
          <p:nvSpPr>
            <p:cNvPr id="14" name="Rectangle 13"/>
            <p:cNvSpPr/>
            <p:nvPr/>
          </p:nvSpPr>
          <p:spPr>
            <a:xfrm>
              <a:off x="6223414" y="855864"/>
              <a:ext cx="1958655" cy="480062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665" y="4888390"/>
              <a:ext cx="53767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Multiplicand </a:t>
              </a:r>
              <a:r>
                <a:rPr lang="en-US" sz="2400" i="1" dirty="0"/>
                <a:t>Y</a:t>
              </a:r>
              <a:r>
                <a:rPr lang="en-US" sz="2400" dirty="0" smtClean="0"/>
                <a:t> is 0-extended to </a:t>
              </a:r>
              <a:r>
                <a:rPr lang="en-US" sz="2400" i="1" dirty="0" smtClean="0"/>
                <a:t>M</a:t>
              </a:r>
              <a:r>
                <a:rPr lang="en-US" sz="2400" dirty="0" smtClean="0"/>
                <a:t>+1 bits. If the NEG is asserted </a:t>
              </a:r>
              <a:r>
                <a:rPr lang="en-US" sz="2400" i="1" dirty="0" smtClean="0"/>
                <a:t>Y</a:t>
              </a:r>
              <a:r>
                <a:rPr lang="en-US" sz="2400" dirty="0" smtClean="0"/>
                <a:t> is negated </a:t>
              </a:r>
              <a:r>
                <a:rPr lang="en-US" sz="2400" dirty="0"/>
                <a:t>and </a:t>
              </a:r>
              <a:r>
                <a:rPr lang="en-US" sz="2400" dirty="0" smtClean="0"/>
                <a:t>extra </a:t>
              </a:r>
              <a:r>
                <a:rPr lang="en-US" sz="2400" dirty="0"/>
                <a:t>1 is added in the next row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14340"/>
          <p:cNvGrpSpPr/>
          <p:nvPr/>
        </p:nvGrpSpPr>
        <p:grpSpPr>
          <a:xfrm>
            <a:off x="212460" y="1201510"/>
            <a:ext cx="8699305" cy="4402600"/>
            <a:chOff x="212460" y="1189295"/>
            <a:chExt cx="8699305" cy="4402600"/>
          </a:xfrm>
        </p:grpSpPr>
        <p:grpSp>
          <p:nvGrpSpPr>
            <p:cNvPr id="14339" name="Group 14338"/>
            <p:cNvGrpSpPr/>
            <p:nvPr/>
          </p:nvGrpSpPr>
          <p:grpSpPr>
            <a:xfrm>
              <a:off x="212460" y="1189295"/>
              <a:ext cx="8699305" cy="4402600"/>
              <a:chOff x="327675" y="1189295"/>
              <a:chExt cx="8699305" cy="4402600"/>
            </a:xfrm>
          </p:grpSpPr>
          <p:pic>
            <p:nvPicPr>
              <p:cNvPr id="14346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75" y="1470345"/>
                <a:ext cx="7124700" cy="3876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7658532" y="1189295"/>
                <a:ext cx="1368448" cy="4402600"/>
                <a:chOff x="7567590" y="1189295"/>
                <a:chExt cx="1368448" cy="44026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8066950" y="1393535"/>
                  <a:ext cx="844815" cy="3776468"/>
                  <a:chOff x="7682900" y="1854395"/>
                  <a:chExt cx="844815" cy="3776468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7682900" y="2046420"/>
                    <a:ext cx="384050" cy="34564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7836425" y="2084825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7836425" y="2290620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7836425" y="2512788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7836425" y="2737710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831844" y="2953315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7831844" y="3159110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7831844" y="3381278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7831844" y="3606200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7829283" y="3825519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7829283" y="4031314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7829283" y="4253482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7829283" y="4478404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7824702" y="4694009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7824702" y="4899804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7824702" y="5121972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7824702" y="5346894"/>
                    <a:ext cx="115215" cy="1152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22" name="Object 2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6181886"/>
                      </p:ext>
                    </p:extLst>
                  </p:nvPr>
                </p:nvGraphicFramePr>
                <p:xfrm>
                  <a:off x="8105260" y="1854395"/>
                  <a:ext cx="368404" cy="4736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338" name="Equation" r:id="rId4" imgW="177480" imgH="228600" progId="Equation.DSMT4">
                          <p:embed/>
                        </p:oleObj>
                      </mc:Choice>
                      <mc:Fallback>
                        <p:oleObj name="Equation" r:id="rId4" imgW="17748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05260" y="1854395"/>
                                <a:ext cx="368404" cy="4736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57794761"/>
                      </p:ext>
                    </p:extLst>
                  </p:nvPr>
                </p:nvGraphicFramePr>
                <p:xfrm>
                  <a:off x="8080040" y="5157788"/>
                  <a:ext cx="447675" cy="473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339" name="Equation" r:id="rId6" imgW="215640" imgH="228600" progId="Equation.DSMT4">
                          <p:embed/>
                        </p:oleObj>
                      </mc:Choice>
                      <mc:Fallback>
                        <p:oleObj name="Equation" r:id="rId6" imgW="21564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080040" y="5157788"/>
                                <a:ext cx="447675" cy="473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81502401"/>
                    </p:ext>
                  </p:extLst>
                </p:nvPr>
              </p:nvGraphicFramePr>
              <p:xfrm>
                <a:off x="8488363" y="1189295"/>
                <a:ext cx="447675" cy="473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340" name="Equation" r:id="rId8" imgW="215640" imgH="228600" progId="Equation.DSMT4">
                        <p:embed/>
                      </p:oleObj>
                    </mc:Choice>
                    <mc:Fallback>
                      <p:oleObj name="Equation" r:id="rId8" imgW="21564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488363" y="1189295"/>
                              <a:ext cx="447675" cy="473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4" name="TextBox 23"/>
                <p:cNvSpPr txBox="1"/>
                <p:nvPr/>
              </p:nvSpPr>
              <p:spPr>
                <a:xfrm>
                  <a:off x="8143665" y="1254633"/>
                  <a:ext cx="2688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143665" y="4979918"/>
                  <a:ext cx="2688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143665" y="5171943"/>
                  <a:ext cx="2688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42279463"/>
                    </p:ext>
                  </p:extLst>
                </p:nvPr>
              </p:nvGraphicFramePr>
              <p:xfrm>
                <a:off x="8464090" y="5118820"/>
                <a:ext cx="447675" cy="473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341" name="Equation" r:id="rId10" imgW="215640" imgH="228600" progId="Equation.DSMT4">
                        <p:embed/>
                      </p:oleObj>
                    </mc:Choice>
                    <mc:Fallback>
                      <p:oleObj name="Equation" r:id="rId10" imgW="2156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64090" y="5118820"/>
                              <a:ext cx="447675" cy="473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2278351"/>
                    </p:ext>
                  </p:extLst>
                </p:nvPr>
              </p:nvGraphicFramePr>
              <p:xfrm>
                <a:off x="8464090" y="4926795"/>
                <a:ext cx="447675" cy="473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342" name="Equation" r:id="rId12" imgW="215640" imgH="228600" progId="Equation.DSMT4">
                        <p:embed/>
                      </p:oleObj>
                    </mc:Choice>
                    <mc:Fallback>
                      <p:oleObj name="Equation" r:id="rId12" imgW="2156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64090" y="4926795"/>
                              <a:ext cx="447675" cy="4730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Left Brace 29"/>
                <p:cNvSpPr/>
                <p:nvPr/>
              </p:nvSpPr>
              <p:spPr>
                <a:xfrm>
                  <a:off x="7759615" y="1431940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Left Brace 32"/>
                <p:cNvSpPr/>
                <p:nvPr/>
              </p:nvSpPr>
              <p:spPr>
                <a:xfrm>
                  <a:off x="7567590" y="1854395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Left Brace 33"/>
                <p:cNvSpPr/>
                <p:nvPr/>
              </p:nvSpPr>
              <p:spPr>
                <a:xfrm>
                  <a:off x="7759615" y="2276850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Left Brace 34"/>
                <p:cNvSpPr/>
                <p:nvPr/>
              </p:nvSpPr>
              <p:spPr>
                <a:xfrm>
                  <a:off x="7567590" y="2699305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Left Brace 35"/>
                <p:cNvSpPr/>
                <p:nvPr/>
              </p:nvSpPr>
              <p:spPr>
                <a:xfrm>
                  <a:off x="7759615" y="3160165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Left Brace 36"/>
                <p:cNvSpPr/>
                <p:nvPr/>
              </p:nvSpPr>
              <p:spPr>
                <a:xfrm>
                  <a:off x="7567590" y="3582620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Left Brace 37"/>
                <p:cNvSpPr/>
                <p:nvPr/>
              </p:nvSpPr>
              <p:spPr>
                <a:xfrm>
                  <a:off x="7759615" y="4005075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Left Brace 38"/>
                <p:cNvSpPr/>
                <p:nvPr/>
              </p:nvSpPr>
              <p:spPr>
                <a:xfrm>
                  <a:off x="7567590" y="4427530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Left Brace 39"/>
                <p:cNvSpPr/>
                <p:nvPr/>
              </p:nvSpPr>
              <p:spPr>
                <a:xfrm>
                  <a:off x="7759615" y="4849985"/>
                  <a:ext cx="307240" cy="576075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37" name="Group 14336"/>
              <p:cNvGrpSpPr/>
              <p:nvPr/>
            </p:nvGrpSpPr>
            <p:grpSpPr>
              <a:xfrm>
                <a:off x="7183540" y="1523468"/>
                <a:ext cx="576075" cy="3787377"/>
                <a:chOff x="7183540" y="1523468"/>
                <a:chExt cx="576075" cy="3787377"/>
              </a:xfrm>
            </p:grpSpPr>
            <p:sp>
              <p:nvSpPr>
                <p:cNvPr id="14336" name="TextBox 14335"/>
                <p:cNvSpPr txBox="1"/>
                <p:nvPr/>
              </p:nvSpPr>
              <p:spPr>
                <a:xfrm>
                  <a:off x="7183540" y="1523468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183540" y="1945923"/>
                  <a:ext cx="5376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183540" y="2368378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2</a:t>
                  </a:r>
                  <a:endParaRPr lang="en-US" sz="200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183540" y="2790833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3</a:t>
                  </a:r>
                  <a:endParaRPr lang="en-US" sz="200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183540" y="3251693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4</a:t>
                  </a:r>
                  <a:endParaRPr lang="en-US" sz="2000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7183540" y="3674148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5</a:t>
                  </a:r>
                  <a:endParaRPr lang="en-US" sz="20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183540" y="4081885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6</a:t>
                  </a:r>
                  <a:endParaRPr lang="en-US" sz="20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183540" y="4519058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7</a:t>
                  </a:r>
                  <a:endParaRPr lang="en-US" sz="20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183540" y="4941513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8</a:t>
                  </a:r>
                  <a:endParaRPr lang="en-US" sz="2000" dirty="0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 rot="5400000">
              <a:off x="7798423" y="3044548"/>
              <a:ext cx="1613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multiplier</a:t>
              </a:r>
              <a:endParaRPr lang="en-US" sz="24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14340" name="TextBox 14339"/>
          <p:cNvSpPr txBox="1"/>
          <p:nvPr/>
        </p:nvSpPr>
        <p:spPr>
          <a:xfrm>
            <a:off x="731500" y="433410"/>
            <a:ext cx="764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Radix-4 Booth-encoded partial products with sign extension for unsigned multiplication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5855" y="3813050"/>
            <a:ext cx="5895201" cy="1689820"/>
            <a:chOff x="385855" y="3813050"/>
            <a:chExt cx="5895201" cy="1689820"/>
          </a:xfrm>
        </p:grpSpPr>
        <p:sp>
          <p:nvSpPr>
            <p:cNvPr id="61" name="TextBox 60"/>
            <p:cNvSpPr txBox="1"/>
            <p:nvPr/>
          </p:nvSpPr>
          <p:spPr>
            <a:xfrm>
              <a:off x="385855" y="3813050"/>
              <a:ext cx="3802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Though unsigned, Booth Alg. generates negative PPs.</a:t>
              </a:r>
              <a:endParaRPr lang="en-US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5855" y="4671873"/>
              <a:ext cx="5895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Negative PPs are handled in 2’s complement by sign extension and addition of the sign bit.</a:t>
              </a:r>
              <a:endParaRPr lang="en-US" sz="24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85855" y="5541275"/>
            <a:ext cx="718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To squash into rectangular floor plan the sign bit triangle should better be out.</a:t>
            </a:r>
            <a:endParaRPr lang="en-US" sz="2400" dirty="0"/>
          </a:p>
        </p:txBody>
      </p:sp>
      <p:sp>
        <p:nvSpPr>
          <p:cNvPr id="14342" name="Right Triangle 14341"/>
          <p:cNvSpPr/>
          <p:nvPr/>
        </p:nvSpPr>
        <p:spPr>
          <a:xfrm flipV="1">
            <a:off x="155424" y="1470344"/>
            <a:ext cx="3560541" cy="1875970"/>
          </a:xfrm>
          <a:prstGeom prst="rtTriangle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Slide Number Placeholder 143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4479" y="356600"/>
            <a:ext cx="8310206" cy="3994120"/>
            <a:chOff x="371129" y="356600"/>
            <a:chExt cx="8310206" cy="3994120"/>
          </a:xfrm>
        </p:grpSpPr>
        <p:grpSp>
          <p:nvGrpSpPr>
            <p:cNvPr id="14" name="Group 13"/>
            <p:cNvGrpSpPr/>
            <p:nvPr/>
          </p:nvGrpSpPr>
          <p:grpSpPr>
            <a:xfrm>
              <a:off x="371129" y="356600"/>
              <a:ext cx="8310206" cy="3994120"/>
              <a:chOff x="155425" y="894270"/>
              <a:chExt cx="8310206" cy="3994120"/>
            </a:xfrm>
          </p:grpSpPr>
          <p:pic>
            <p:nvPicPr>
              <p:cNvPr id="1536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25" y="894270"/>
                <a:ext cx="8310206" cy="3994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7106730" y="1062608"/>
                <a:ext cx="576075" cy="3580634"/>
                <a:chOff x="7874830" y="855865"/>
                <a:chExt cx="576075" cy="3580634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874830" y="855865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874830" y="1263602"/>
                  <a:ext cx="5376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7874830" y="1700775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2</a:t>
                  </a:r>
                  <a:endParaRPr lang="en-US" sz="20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74830" y="2070107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3</a:t>
                  </a:r>
                  <a:endParaRPr lang="en-US" sz="20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874830" y="2468875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4</a:t>
                  </a:r>
                  <a:endParaRPr lang="en-US" sz="20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874830" y="2876612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5</a:t>
                  </a:r>
                  <a:endParaRPr lang="en-US" sz="20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874830" y="3260662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6</a:t>
                  </a:r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874830" y="3644712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7</a:t>
                  </a:r>
                  <a:endParaRPr lang="en-US" sz="2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74830" y="4067167"/>
                  <a:ext cx="57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PP</a:t>
                  </a:r>
                  <a:r>
                    <a:rPr lang="en-US" sz="1400" dirty="0" smtClean="0"/>
                    <a:t>8</a:t>
                  </a:r>
                  <a:endParaRPr lang="en-US" sz="2000" dirty="0"/>
                </a:p>
              </p:txBody>
            </p:sp>
          </p:grpSp>
        </p:grpSp>
        <p:sp>
          <p:nvSpPr>
            <p:cNvPr id="19" name="Right Triangle 18"/>
            <p:cNvSpPr/>
            <p:nvPr/>
          </p:nvSpPr>
          <p:spPr>
            <a:xfrm flipV="1">
              <a:off x="563987" y="711588"/>
              <a:ext cx="3379640" cy="1728225"/>
            </a:xfrm>
            <a:prstGeom prst="rtTriangl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3095" y="241385"/>
            <a:ext cx="591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that all partial products are negative.</a:t>
            </a:r>
            <a:endParaRPr lang="en-U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3813050"/>
            <a:ext cx="7066520" cy="26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1500" y="3711748"/>
            <a:ext cx="245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Summation of the 1s results in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65835" y="787339"/>
            <a:ext cx="391163" cy="3392312"/>
            <a:chOff x="3465835" y="787339"/>
            <a:chExt cx="391163" cy="3392312"/>
          </a:xfrm>
        </p:grpSpPr>
        <p:sp>
          <p:nvSpPr>
            <p:cNvPr id="22" name="Rectangle 21"/>
            <p:cNvSpPr/>
            <p:nvPr/>
          </p:nvSpPr>
          <p:spPr>
            <a:xfrm>
              <a:off x="3465835" y="3907276"/>
              <a:ext cx="379379" cy="27237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7619" y="787339"/>
              <a:ext cx="379379" cy="27237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57552" y="784112"/>
            <a:ext cx="224561" cy="3589232"/>
            <a:chOff x="3257552" y="784112"/>
            <a:chExt cx="224561" cy="3589232"/>
          </a:xfrm>
        </p:grpSpPr>
        <p:sp>
          <p:nvSpPr>
            <p:cNvPr id="26" name="Rectangle 25"/>
            <p:cNvSpPr/>
            <p:nvPr/>
          </p:nvSpPr>
          <p:spPr>
            <a:xfrm>
              <a:off x="3257552" y="3909659"/>
              <a:ext cx="207167" cy="46368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74946" y="784112"/>
              <a:ext cx="207167" cy="46368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52764" y="784112"/>
            <a:ext cx="224561" cy="3589232"/>
            <a:chOff x="3052764" y="784112"/>
            <a:chExt cx="224561" cy="3589232"/>
          </a:xfrm>
        </p:grpSpPr>
        <p:sp>
          <p:nvSpPr>
            <p:cNvPr id="27" name="Rectangle 26"/>
            <p:cNvSpPr/>
            <p:nvPr/>
          </p:nvSpPr>
          <p:spPr>
            <a:xfrm>
              <a:off x="3052764" y="3909659"/>
              <a:ext cx="207167" cy="46368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70158" y="784112"/>
              <a:ext cx="207167" cy="46368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44167" y="784112"/>
            <a:ext cx="228371" cy="3792651"/>
            <a:chOff x="2847977" y="784112"/>
            <a:chExt cx="228371" cy="3792651"/>
          </a:xfrm>
        </p:grpSpPr>
        <p:sp>
          <p:nvSpPr>
            <p:cNvPr id="28" name="Rectangle 27"/>
            <p:cNvSpPr/>
            <p:nvPr/>
          </p:nvSpPr>
          <p:spPr>
            <a:xfrm>
              <a:off x="2847977" y="3909659"/>
              <a:ext cx="207167" cy="66710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69181" y="784112"/>
              <a:ext cx="207167" cy="66710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1047890"/>
            <a:ext cx="7258545" cy="27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905" y="241385"/>
            <a:ext cx="729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 particular PP is positive, the negation can be reverted by adding 1 to the </a:t>
            </a:r>
            <a:r>
              <a:rPr lang="en-US" sz="2400" dirty="0"/>
              <a:t>LSB of the </a:t>
            </a:r>
            <a:r>
              <a:rPr lang="en-US" sz="2400" dirty="0" smtClean="0"/>
              <a:t>original 1s string.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77880" y="3750153"/>
            <a:ext cx="7028115" cy="2674485"/>
            <a:chOff x="577880" y="3750153"/>
            <a:chExt cx="7028115" cy="267448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80" y="3851455"/>
              <a:ext cx="7028115" cy="2573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08308" y="3750153"/>
              <a:ext cx="2726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resulting in this configuration</a:t>
              </a:r>
              <a:endParaRPr lang="en-US" sz="2400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1070" y="279790"/>
            <a:ext cx="8143665" cy="3848037"/>
            <a:chOff x="501070" y="279790"/>
            <a:chExt cx="8143665" cy="3848037"/>
          </a:xfrm>
        </p:grpSpPr>
        <p:grpSp>
          <p:nvGrpSpPr>
            <p:cNvPr id="6" name="Group 5"/>
            <p:cNvGrpSpPr/>
            <p:nvPr/>
          </p:nvGrpSpPr>
          <p:grpSpPr>
            <a:xfrm>
              <a:off x="501070" y="279790"/>
              <a:ext cx="8143665" cy="3848037"/>
              <a:chOff x="501070" y="771518"/>
              <a:chExt cx="8143665" cy="3848037"/>
            </a:xfrm>
          </p:grpSpPr>
          <p:sp>
            <p:nvSpPr>
              <p:cNvPr id="4" name="Isosceles Triangle 3"/>
              <p:cNvSpPr/>
              <p:nvPr/>
            </p:nvSpPr>
            <p:spPr>
              <a:xfrm flipV="1">
                <a:off x="7529185" y="4081884"/>
                <a:ext cx="307240" cy="26883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070" y="771518"/>
                <a:ext cx="8143665" cy="3848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8" name="Isosceles Triangle 7"/>
              <p:cNvSpPr/>
              <p:nvPr/>
            </p:nvSpPr>
            <p:spPr>
              <a:xfrm flipV="1">
                <a:off x="6645871" y="4043479"/>
                <a:ext cx="307240" cy="26883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5400000" flipH="1" flipV="1">
                <a:off x="5628138" y="1412737"/>
                <a:ext cx="307240" cy="26883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5400000" flipH="1" flipV="1">
                <a:off x="5628138" y="1758382"/>
                <a:ext cx="307240" cy="26883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383147" y="1860581"/>
              <a:ext cx="91341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Booth Encoder</a:t>
              </a:r>
              <a:endParaRPr lang="en-US" sz="900" b="1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7880" y="4312315"/>
            <a:ext cx="295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path involves: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4940" y="4734770"/>
            <a:ext cx="145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/2 CSAs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2305" y="4734770"/>
            <a:ext cx="188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final CPA.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305175" y="808140"/>
            <a:ext cx="4301360" cy="3994925"/>
            <a:chOff x="3343040" y="1278320"/>
            <a:chExt cx="4301360" cy="3994925"/>
          </a:xfrm>
        </p:grpSpPr>
        <p:sp>
          <p:nvSpPr>
            <p:cNvPr id="13" name="TextBox 12"/>
            <p:cNvSpPr txBox="1"/>
            <p:nvPr/>
          </p:nvSpPr>
          <p:spPr>
            <a:xfrm>
              <a:off x="3343040" y="4811580"/>
              <a:ext cx="2073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Booth encoder, 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3415" y="1278320"/>
              <a:ext cx="1420985" cy="138258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0100" y="779055"/>
            <a:ext cx="2304300" cy="3994925"/>
            <a:chOff x="5340100" y="1278320"/>
            <a:chExt cx="2304300" cy="3994925"/>
          </a:xfrm>
        </p:grpSpPr>
        <p:sp>
          <p:nvSpPr>
            <p:cNvPr id="14" name="TextBox 13"/>
            <p:cNvSpPr txBox="1"/>
            <p:nvPr/>
          </p:nvSpPr>
          <p:spPr>
            <a:xfrm>
              <a:off x="5340100" y="4811580"/>
              <a:ext cx="2304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select line driver,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0531" y="1278320"/>
              <a:ext cx="460860" cy="84491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7880" y="1470345"/>
            <a:ext cx="3763690" cy="3687685"/>
            <a:chOff x="577880" y="1931205"/>
            <a:chExt cx="3763690" cy="3687685"/>
          </a:xfrm>
        </p:grpSpPr>
        <p:sp>
          <p:nvSpPr>
            <p:cNvPr id="15" name="TextBox 14"/>
            <p:cNvSpPr txBox="1"/>
            <p:nvPr/>
          </p:nvSpPr>
          <p:spPr>
            <a:xfrm>
              <a:off x="577880" y="5157225"/>
              <a:ext cx="215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Booth selector,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81445" y="1931205"/>
              <a:ext cx="960125" cy="215068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7879" y="5157225"/>
            <a:ext cx="810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Selector resides in every bit of the array, consuming significant area. Good area/power/performance tradeoff is to downsize it as much as possible. (why?)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53225" y="2419350"/>
            <a:ext cx="952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negation</a:t>
            </a:r>
            <a:endParaRPr lang="he-IL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305175" y="609600"/>
            <a:ext cx="1857375" cy="619125"/>
            <a:chOff x="3305175" y="609600"/>
            <a:chExt cx="1857375" cy="619125"/>
          </a:xfrm>
        </p:grpSpPr>
        <p:sp>
          <p:nvSpPr>
            <p:cNvPr id="25" name="TextBox 24"/>
            <p:cNvSpPr txBox="1"/>
            <p:nvPr/>
          </p:nvSpPr>
          <p:spPr>
            <a:xfrm>
              <a:off x="3571875" y="609600"/>
              <a:ext cx="1143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/>
                <a:t>1-bit shift</a:t>
              </a:r>
              <a:endParaRPr lang="he-IL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305175" y="962025"/>
              <a:ext cx="838200" cy="257175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143375" y="962025"/>
              <a:ext cx="0" cy="26670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142509" y="965200"/>
              <a:ext cx="1020041" cy="25400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4536" y="1452945"/>
            <a:ext cx="8176799" cy="3321740"/>
            <a:chOff x="42863" y="1419225"/>
            <a:chExt cx="9058275" cy="401955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" y="1419225"/>
              <a:ext cx="9058275" cy="401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22497" y="4462669"/>
              <a:ext cx="5953539" cy="974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90890" y="279790"/>
            <a:ext cx="476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Booth Encoding Signed Multiplier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0640" y="1813308"/>
            <a:ext cx="576075" cy="1630948"/>
            <a:chOff x="8297285" y="1360879"/>
            <a:chExt cx="576075" cy="1630948"/>
          </a:xfrm>
        </p:grpSpPr>
        <p:sp>
          <p:nvSpPr>
            <p:cNvPr id="12" name="TextBox 11"/>
            <p:cNvSpPr txBox="1"/>
            <p:nvPr/>
          </p:nvSpPr>
          <p:spPr>
            <a:xfrm>
              <a:off x="8297285" y="1360879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0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35690" y="1514499"/>
              <a:ext cx="537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97285" y="1706524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2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97285" y="1898549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3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97285" y="2090574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4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97285" y="2267881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5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97285" y="2436219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6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97285" y="2622495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PP</a:t>
              </a:r>
              <a:r>
                <a:rPr lang="en-US" sz="1400" dirty="0" smtClean="0">
                  <a:solidFill>
                    <a:srgbClr val="0000FF"/>
                  </a:solidFill>
                </a:rPr>
                <a:t>7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28450" y="4525345"/>
            <a:ext cx="499265" cy="592135"/>
            <a:chOff x="8028450" y="3621025"/>
            <a:chExt cx="499265" cy="592135"/>
          </a:xfrm>
        </p:grpSpPr>
        <p:sp>
          <p:nvSpPr>
            <p:cNvPr id="7" name="Rectangle 6"/>
            <p:cNvSpPr/>
            <p:nvPr/>
          </p:nvSpPr>
          <p:spPr>
            <a:xfrm>
              <a:off x="8028450" y="3621025"/>
              <a:ext cx="4780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1400" dirty="0"/>
                <a:t>16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49699" y="3813050"/>
              <a:ext cx="4780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1400" dirty="0"/>
                <a:t>17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1070" y="4102890"/>
            <a:ext cx="7988240" cy="1200329"/>
            <a:chOff x="501070" y="3198570"/>
            <a:chExt cx="798824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501070" y="3198570"/>
              <a:ext cx="6797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Multiplier needs not 2-bit extension (</a:t>
              </a:r>
              <a:r>
                <a:rPr lang="en-US" sz="2400" i="1" dirty="0" smtClean="0"/>
                <a:t>x</a:t>
              </a:r>
              <a:r>
                <a:rPr lang="en-US" sz="1600" dirty="0" smtClean="0"/>
                <a:t>16</a:t>
              </a:r>
              <a:r>
                <a:rPr lang="en-US" sz="2400" dirty="0" smtClean="0"/>
                <a:t>, </a:t>
              </a:r>
              <a:r>
                <a:rPr lang="en-US" sz="2400" i="1" dirty="0" smtClean="0"/>
                <a:t>x</a:t>
              </a:r>
              <a:r>
                <a:rPr lang="en-US" sz="1600" dirty="0" smtClean="0"/>
                <a:t>17</a:t>
              </a:r>
              <a:r>
                <a:rPr lang="en-US" sz="2400" dirty="0" smtClean="0"/>
                <a:t>) since it is already sign extended (</a:t>
              </a:r>
              <a:r>
                <a:rPr lang="en-US" sz="2400" i="1" dirty="0" smtClean="0"/>
                <a:t>x</a:t>
              </a:r>
              <a:r>
                <a:rPr lang="en-US" sz="1600" dirty="0" smtClean="0"/>
                <a:t>15</a:t>
              </a:r>
              <a:r>
                <a:rPr lang="en-US" sz="2400" dirty="0" smtClean="0"/>
                <a:t>) . Then </a:t>
              </a:r>
              <a:r>
                <a:rPr lang="en-US" sz="2400" i="1" dirty="0" smtClean="0"/>
                <a:t>x</a:t>
              </a:r>
              <a:r>
                <a:rPr lang="en-US" sz="1600" dirty="0" smtClean="0"/>
                <a:t>15</a:t>
              </a:r>
              <a:r>
                <a:rPr lang="en-US" sz="2400" dirty="0" smtClean="0"/>
                <a:t>=</a:t>
              </a:r>
              <a:r>
                <a:rPr lang="en-US" sz="2400" i="1" dirty="0" smtClean="0"/>
                <a:t>x</a:t>
              </a:r>
              <a:r>
                <a:rPr lang="en-US" sz="1600" dirty="0" smtClean="0"/>
                <a:t>16</a:t>
              </a:r>
              <a:r>
                <a:rPr lang="en-US" sz="2400" dirty="0" smtClean="0"/>
                <a:t>=</a:t>
              </a:r>
              <a:r>
                <a:rPr lang="en-US" sz="2400" i="1" dirty="0" smtClean="0"/>
                <a:t>x</a:t>
              </a:r>
              <a:r>
                <a:rPr lang="en-US" sz="1600" dirty="0" smtClean="0"/>
                <a:t>17</a:t>
              </a:r>
              <a:r>
                <a:rPr lang="en-US" sz="2400" dirty="0" smtClean="0"/>
                <a:t> and encoding is 0.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66855" y="3697835"/>
              <a:ext cx="422455" cy="49926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1070" y="3411600"/>
            <a:ext cx="3840500" cy="2381915"/>
            <a:chOff x="501070" y="2507280"/>
            <a:chExt cx="3840500" cy="2381915"/>
          </a:xfrm>
        </p:grpSpPr>
        <p:sp>
          <p:nvSpPr>
            <p:cNvPr id="10" name="TextBox 9"/>
            <p:cNvSpPr txBox="1"/>
            <p:nvPr/>
          </p:nvSpPr>
          <p:spPr>
            <a:xfrm>
              <a:off x="501070" y="4427530"/>
              <a:ext cx="384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PP</a:t>
              </a:r>
              <a:r>
                <a:rPr lang="en-US" sz="1600" dirty="0" smtClean="0"/>
                <a:t>8</a:t>
              </a:r>
              <a:r>
                <a:rPr lang="en-US" sz="2400" dirty="0" smtClean="0"/>
                <a:t> is therefore not required.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8310" y="2507280"/>
              <a:ext cx="3110805" cy="19202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1500" y="1836995"/>
            <a:ext cx="3149210" cy="1651415"/>
            <a:chOff x="731500" y="932675"/>
            <a:chExt cx="3149210" cy="1651415"/>
          </a:xfrm>
        </p:grpSpPr>
        <p:sp>
          <p:nvSpPr>
            <p:cNvPr id="27" name="Oval 26"/>
            <p:cNvSpPr/>
            <p:nvPr/>
          </p:nvSpPr>
          <p:spPr>
            <a:xfrm>
              <a:off x="731500" y="2238445"/>
              <a:ext cx="345645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53955" y="2008015"/>
              <a:ext cx="345645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538005" y="1854395"/>
              <a:ext cx="345645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22055" y="1662370"/>
              <a:ext cx="345645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44510" y="1470345"/>
              <a:ext cx="345645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28560" y="1278320"/>
              <a:ext cx="345645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151015" y="1124700"/>
              <a:ext cx="345645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12610" y="932675"/>
              <a:ext cx="768100" cy="3456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0460" y="433410"/>
            <a:ext cx="518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Wallace Tree Multiplication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7450" y="1355129"/>
            <a:ext cx="8410695" cy="3110806"/>
            <a:chOff x="347450" y="1355129"/>
            <a:chExt cx="8410695" cy="3110806"/>
          </a:xfrm>
        </p:grpSpPr>
        <p:sp>
          <p:nvSpPr>
            <p:cNvPr id="6" name="TextBox 5"/>
            <p:cNvSpPr txBox="1"/>
            <p:nvPr/>
          </p:nvSpPr>
          <p:spPr>
            <a:xfrm>
              <a:off x="347450" y="1393535"/>
              <a:ext cx="38789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Consider the following 9-bit unsigned multiplication</a:t>
              </a:r>
              <a:endParaRPr lang="en-US" sz="2400" dirty="0"/>
            </a:p>
          </p:txBody>
        </p:sp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120" y="1355129"/>
              <a:ext cx="4154025" cy="311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47450" y="4601530"/>
            <a:ext cx="806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Multiplication time complexity is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/>
              <a:t>), There are </a:t>
            </a:r>
            <a:r>
              <a:rPr lang="en-US" sz="2400" i="1" dirty="0"/>
              <a:t>n</a:t>
            </a:r>
            <a:r>
              <a:rPr lang="en-US" sz="2400" dirty="0"/>
              <a:t>-2 sequential CSAs additions.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500" y="5493345"/>
            <a:ext cx="806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Wallace </a:t>
            </a:r>
            <a:r>
              <a:rPr lang="en-US" sz="2400" dirty="0"/>
              <a:t>tree accelerates CSAs </a:t>
            </a:r>
            <a:r>
              <a:rPr lang="en-US" sz="2400" dirty="0" smtClean="0"/>
              <a:t>time </a:t>
            </a:r>
            <a:r>
              <a:rPr lang="en-US" sz="2400" dirty="0"/>
              <a:t>complexity </a:t>
            </a:r>
            <a:r>
              <a:rPr lang="en-US" sz="2400" dirty="0" smtClean="0"/>
              <a:t>to </a:t>
            </a:r>
            <a:r>
              <a:rPr lang="en-US" sz="2400" i="1" dirty="0" smtClean="0"/>
              <a:t>O</a:t>
            </a:r>
            <a:r>
              <a:rPr lang="en-US" sz="2400" dirty="0" smtClean="0"/>
              <a:t>(log</a:t>
            </a:r>
            <a:r>
              <a:rPr lang="en-US" sz="2400" i="1" dirty="0" smtClean="0"/>
              <a:t>n</a:t>
            </a:r>
            <a:r>
              <a:rPr lang="en-US" sz="2400" dirty="0" smtClean="0"/>
              <a:t>) by different organization of CSAs sums.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7450" y="2123230"/>
            <a:ext cx="8449100" cy="1920250"/>
            <a:chOff x="347450" y="2123230"/>
            <a:chExt cx="8449100" cy="1920250"/>
          </a:xfrm>
        </p:grpSpPr>
        <p:sp>
          <p:nvSpPr>
            <p:cNvPr id="12" name="TextBox 11"/>
            <p:cNvSpPr txBox="1"/>
            <p:nvPr/>
          </p:nvSpPr>
          <p:spPr>
            <a:xfrm>
              <a:off x="347450" y="2297120"/>
              <a:ext cx="4301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Every dot of the array represents a partial product.</a:t>
              </a:r>
              <a:endParaRPr lang="en-US" sz="2400" dirty="0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4687215" y="2123230"/>
              <a:ext cx="4109335" cy="1920250"/>
            </a:xfrm>
            <a:prstGeom prst="parallelogram">
              <a:avLst>
                <a:gd name="adj" fmla="val 102922"/>
              </a:avLst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7450" y="2123230"/>
            <a:ext cx="6720875" cy="2354309"/>
            <a:chOff x="347450" y="2123230"/>
            <a:chExt cx="6720875" cy="2354309"/>
          </a:xfrm>
        </p:grpSpPr>
        <p:sp>
          <p:nvSpPr>
            <p:cNvPr id="13" name="TextBox 12"/>
            <p:cNvSpPr txBox="1"/>
            <p:nvPr/>
          </p:nvSpPr>
          <p:spPr>
            <a:xfrm>
              <a:off x="347450" y="3277210"/>
              <a:ext cx="4301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Partial products are vertically summed by half and full adders (CSA). 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37895" y="2123230"/>
              <a:ext cx="230430" cy="192025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81590" y="544538"/>
            <a:ext cx="3465385" cy="5668543"/>
            <a:chOff x="881590" y="544538"/>
            <a:chExt cx="3465385" cy="566854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590" y="544538"/>
              <a:ext cx="3465385" cy="566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926595" y="2483895"/>
              <a:ext cx="585065" cy="3150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26595" y="3474005"/>
              <a:ext cx="585065" cy="3150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6595" y="4419110"/>
              <a:ext cx="585065" cy="3150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26595" y="5409220"/>
              <a:ext cx="585065" cy="3150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21950" y="3495780"/>
            <a:ext cx="4468874" cy="788315"/>
            <a:chOff x="3595271" y="2517285"/>
            <a:chExt cx="4468874" cy="788315"/>
          </a:xfrm>
        </p:grpSpPr>
        <p:sp>
          <p:nvSpPr>
            <p:cNvPr id="18" name="TextBox 17"/>
            <p:cNvSpPr txBox="1"/>
            <p:nvPr/>
          </p:nvSpPr>
          <p:spPr>
            <a:xfrm>
              <a:off x="3595271" y="2517285"/>
              <a:ext cx="37354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multiply by 2</a:t>
              </a:r>
              <a:r>
                <a:rPr lang="en-US" sz="2400" baseline="30000" dirty="0" smtClean="0"/>
                <a:t>-1</a:t>
              </a:r>
              <a:r>
                <a:rPr lang="en-US" sz="2400" dirty="0" smtClean="0"/>
                <a:t> by </a:t>
              </a:r>
              <a:r>
                <a:rPr lang="en-US" sz="2400" b="1" dirty="0" smtClean="0"/>
                <a:t>right-shift</a:t>
              </a:r>
              <a:r>
                <a:rPr lang="en-US" sz="2400" dirty="0" smtClean="0"/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5280" y="2843935"/>
              <a:ext cx="43788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add</a:t>
              </a:r>
              <a:r>
                <a:rPr lang="en-US" sz="2400" dirty="0" smtClean="0"/>
                <a:t> partial product aligned to left</a:t>
              </a:r>
              <a:endParaRPr lang="he-IL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21951" y="2528900"/>
            <a:ext cx="4468874" cy="788315"/>
            <a:chOff x="3595271" y="2517285"/>
            <a:chExt cx="4468874" cy="788315"/>
          </a:xfrm>
        </p:grpSpPr>
        <p:sp>
          <p:nvSpPr>
            <p:cNvPr id="4" name="TextBox 3"/>
            <p:cNvSpPr txBox="1"/>
            <p:nvPr/>
          </p:nvSpPr>
          <p:spPr>
            <a:xfrm>
              <a:off x="3595271" y="2517285"/>
              <a:ext cx="37354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multiply by 2</a:t>
              </a:r>
              <a:r>
                <a:rPr lang="en-US" sz="2400" baseline="30000" dirty="0" smtClean="0"/>
                <a:t>-1</a:t>
              </a:r>
              <a:r>
                <a:rPr lang="en-US" sz="2400" dirty="0" smtClean="0"/>
                <a:t> by </a:t>
              </a:r>
              <a:r>
                <a:rPr lang="en-US" sz="2400" b="1" dirty="0" smtClean="0"/>
                <a:t>right-shift</a:t>
              </a:r>
              <a:r>
                <a:rPr lang="en-US" sz="2400" dirty="0" smtClean="0"/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85280" y="2843935"/>
              <a:ext cx="43788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add</a:t>
              </a:r>
              <a:r>
                <a:rPr lang="en-US" sz="2400" dirty="0" smtClean="0"/>
                <a:t> partial product aligned to left</a:t>
              </a:r>
              <a:endParaRPr lang="he-IL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53575" y="1673805"/>
            <a:ext cx="4423870" cy="720080"/>
            <a:chOff x="3986935" y="1673805"/>
            <a:chExt cx="4423870" cy="720080"/>
          </a:xfrm>
        </p:grpSpPr>
        <p:sp>
          <p:nvSpPr>
            <p:cNvPr id="7" name="TextBox 6"/>
            <p:cNvSpPr txBox="1"/>
            <p:nvPr/>
          </p:nvSpPr>
          <p:spPr>
            <a:xfrm>
              <a:off x="4031940" y="1932220"/>
              <a:ext cx="43788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add</a:t>
              </a:r>
              <a:r>
                <a:rPr lang="en-US" sz="2400" dirty="0" smtClean="0"/>
                <a:t> partial product aligned to left</a:t>
              </a:r>
              <a:endParaRPr lang="he-IL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86935" y="1673805"/>
              <a:ext cx="126013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initialize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6595" y="1673805"/>
            <a:ext cx="7695855" cy="855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926595" y="2528900"/>
            <a:ext cx="7695855" cy="94510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926595" y="4464115"/>
            <a:ext cx="3285365" cy="9001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926595" y="5409220"/>
            <a:ext cx="3285365" cy="76508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926595" y="3519010"/>
            <a:ext cx="7695855" cy="9001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14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74" y="3198570"/>
            <a:ext cx="5655105" cy="301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5855" y="1683448"/>
            <a:ext cx="7988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Reduction </a:t>
            </a:r>
            <a:r>
              <a:rPr lang="en-US" sz="2400" dirty="0">
                <a:latin typeface="+mj-lt"/>
                <a:cs typeface="Times New Roman" pitchFamily="18" charset="0"/>
              </a:rPr>
              <a:t>in each group is done by one of the following cases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85854" y="709393"/>
            <a:ext cx="8103456" cy="4486237"/>
            <a:chOff x="385854" y="709393"/>
            <a:chExt cx="8103456" cy="4486237"/>
          </a:xfrm>
        </p:grpSpPr>
        <p:sp>
          <p:nvSpPr>
            <p:cNvPr id="4" name="Rectangle 3"/>
            <p:cNvSpPr/>
            <p:nvPr/>
          </p:nvSpPr>
          <p:spPr>
            <a:xfrm>
              <a:off x="385854" y="709393"/>
              <a:ext cx="8103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+mj-lt"/>
                  <a:cs typeface="Times New Roman" pitchFamily="18" charset="0"/>
                </a:rPr>
                <a:t>In each column of partial products, every three adjacent rows construct a group. 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074205" y="5195630"/>
              <a:ext cx="38405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22681" y="4200983"/>
              <a:ext cx="38405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85856" y="2352855"/>
            <a:ext cx="7220139" cy="3802018"/>
            <a:chOff x="-584842" y="2352855"/>
            <a:chExt cx="7220139" cy="3802018"/>
          </a:xfrm>
        </p:grpSpPr>
        <p:sp>
          <p:nvSpPr>
            <p:cNvPr id="12" name="Rectangle 11"/>
            <p:cNvSpPr/>
            <p:nvPr/>
          </p:nvSpPr>
          <p:spPr>
            <a:xfrm>
              <a:off x="-584842" y="2352855"/>
              <a:ext cx="49926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Times New Roman" pitchFamily="18" charset="0"/>
                </a:rPr>
                <a:t>Applying a full adder </a:t>
              </a:r>
              <a:r>
                <a:rPr lang="en-US" sz="2400" dirty="0" smtClean="0">
                  <a:cs typeface="Times New Roman" pitchFamily="18" charset="0"/>
                </a:rPr>
                <a:t>(CSA) to </a:t>
              </a:r>
              <a:r>
                <a:rPr lang="en-US" sz="2400" dirty="0">
                  <a:cs typeface="Times New Roman" pitchFamily="18" charset="0"/>
                </a:rPr>
                <a:t>the 3-bit groups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90547" y="3240041"/>
              <a:ext cx="2244750" cy="939798"/>
              <a:chOff x="4390547" y="3218899"/>
              <a:chExt cx="2244750" cy="971512"/>
            </a:xfrm>
          </p:grpSpPr>
          <p:sp>
            <p:nvSpPr>
              <p:cNvPr id="16" name="Flowchart: Alternate Process 15"/>
              <p:cNvSpPr/>
              <p:nvPr/>
            </p:nvSpPr>
            <p:spPr>
              <a:xfrm>
                <a:off x="6366462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Alternate Process 17"/>
              <p:cNvSpPr/>
              <p:nvPr/>
            </p:nvSpPr>
            <p:spPr>
              <a:xfrm>
                <a:off x="6041961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Alternate Process 18"/>
              <p:cNvSpPr/>
              <p:nvPr/>
            </p:nvSpPr>
            <p:spPr>
              <a:xfrm>
                <a:off x="5712175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5387673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5059290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4730906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4390547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395983" y="4232843"/>
              <a:ext cx="2244750" cy="939798"/>
              <a:chOff x="4390547" y="3218899"/>
              <a:chExt cx="2244750" cy="971512"/>
            </a:xfrm>
          </p:grpSpPr>
          <p:sp>
            <p:nvSpPr>
              <p:cNvPr id="43" name="Flowchart: Alternate Process 42"/>
              <p:cNvSpPr/>
              <p:nvPr/>
            </p:nvSpPr>
            <p:spPr>
              <a:xfrm>
                <a:off x="6366462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Alternate Process 43"/>
              <p:cNvSpPr/>
              <p:nvPr/>
            </p:nvSpPr>
            <p:spPr>
              <a:xfrm>
                <a:off x="6041961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Alternate Process 44"/>
              <p:cNvSpPr/>
              <p:nvPr/>
            </p:nvSpPr>
            <p:spPr>
              <a:xfrm>
                <a:off x="5712175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Alternate Process 45"/>
              <p:cNvSpPr/>
              <p:nvPr/>
            </p:nvSpPr>
            <p:spPr>
              <a:xfrm>
                <a:off x="5387673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Alternate Process 46"/>
              <p:cNvSpPr/>
              <p:nvPr/>
            </p:nvSpPr>
            <p:spPr>
              <a:xfrm>
                <a:off x="5059290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Alternate Process 47"/>
              <p:cNvSpPr/>
              <p:nvPr/>
            </p:nvSpPr>
            <p:spPr>
              <a:xfrm>
                <a:off x="4730906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Alternate Process 48"/>
              <p:cNvSpPr/>
              <p:nvPr/>
            </p:nvSpPr>
            <p:spPr>
              <a:xfrm>
                <a:off x="4390547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406704" y="5215075"/>
              <a:ext cx="2244750" cy="939798"/>
              <a:chOff x="4390547" y="3218899"/>
              <a:chExt cx="2244750" cy="971512"/>
            </a:xfrm>
          </p:grpSpPr>
          <p:sp>
            <p:nvSpPr>
              <p:cNvPr id="51" name="Flowchart: Alternate Process 50"/>
              <p:cNvSpPr/>
              <p:nvPr/>
            </p:nvSpPr>
            <p:spPr>
              <a:xfrm>
                <a:off x="6366462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Alternate Process 51"/>
              <p:cNvSpPr/>
              <p:nvPr/>
            </p:nvSpPr>
            <p:spPr>
              <a:xfrm>
                <a:off x="6041961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Alternate Process 52"/>
              <p:cNvSpPr/>
              <p:nvPr/>
            </p:nvSpPr>
            <p:spPr>
              <a:xfrm>
                <a:off x="5712175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Alternate Process 53"/>
              <p:cNvSpPr/>
              <p:nvPr/>
            </p:nvSpPr>
            <p:spPr>
              <a:xfrm>
                <a:off x="5387673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Alternate Process 54"/>
              <p:cNvSpPr/>
              <p:nvPr/>
            </p:nvSpPr>
            <p:spPr>
              <a:xfrm>
                <a:off x="5059290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Alternate Process 55"/>
              <p:cNvSpPr/>
              <p:nvPr/>
            </p:nvSpPr>
            <p:spPr>
              <a:xfrm>
                <a:off x="4730906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Alternate Process 56"/>
              <p:cNvSpPr/>
              <p:nvPr/>
            </p:nvSpPr>
            <p:spPr>
              <a:xfrm>
                <a:off x="4390547" y="3218899"/>
                <a:ext cx="268835" cy="971512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600" name="Group 25599"/>
          <p:cNvGrpSpPr/>
          <p:nvPr/>
        </p:nvGrpSpPr>
        <p:grpSpPr>
          <a:xfrm>
            <a:off x="415373" y="3236975"/>
            <a:ext cx="7536267" cy="2904960"/>
            <a:chOff x="382323" y="3236975"/>
            <a:chExt cx="7536267" cy="2904960"/>
          </a:xfrm>
        </p:grpSpPr>
        <p:sp>
          <p:nvSpPr>
            <p:cNvPr id="60" name="Rectangle 59"/>
            <p:cNvSpPr/>
            <p:nvPr/>
          </p:nvSpPr>
          <p:spPr>
            <a:xfrm>
              <a:off x="382323" y="3327698"/>
              <a:ext cx="41182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cs typeface="Times New Roman" pitchFamily="18" charset="0"/>
                </a:rPr>
                <a:t>Applying a half adder to the 2-bit </a:t>
              </a:r>
              <a:r>
                <a:rPr lang="en-US" sz="2400" dirty="0" smtClean="0">
                  <a:cs typeface="Times New Roman" pitchFamily="18" charset="0"/>
                </a:rPr>
                <a:t>groups</a:t>
              </a:r>
              <a:endParaRPr lang="en-US" sz="2400" dirty="0">
                <a:cs typeface="Times New Roman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022606" y="3236975"/>
              <a:ext cx="4895984" cy="2904960"/>
              <a:chOff x="3022606" y="3236975"/>
              <a:chExt cx="4895984" cy="2904960"/>
            </a:xfrm>
          </p:grpSpPr>
          <p:sp>
            <p:nvSpPr>
              <p:cNvPr id="63" name="Flowchart: Alternate Process 62"/>
              <p:cNvSpPr/>
              <p:nvPr/>
            </p:nvSpPr>
            <p:spPr>
              <a:xfrm>
                <a:off x="7649755" y="3236975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Alternate Process 63"/>
              <p:cNvSpPr/>
              <p:nvPr/>
            </p:nvSpPr>
            <p:spPr>
              <a:xfrm>
                <a:off x="4999810" y="3551300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Alternate Process 67"/>
              <p:cNvSpPr/>
              <p:nvPr/>
            </p:nvSpPr>
            <p:spPr>
              <a:xfrm>
                <a:off x="6650342" y="4237100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Alternate Process 68"/>
              <p:cNvSpPr/>
              <p:nvPr/>
            </p:nvSpPr>
            <p:spPr>
              <a:xfrm>
                <a:off x="4002392" y="4551425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Alternate Process 69"/>
              <p:cNvSpPr/>
              <p:nvPr/>
            </p:nvSpPr>
            <p:spPr>
              <a:xfrm>
                <a:off x="5648725" y="5225480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Alternate Process 70"/>
              <p:cNvSpPr/>
              <p:nvPr/>
            </p:nvSpPr>
            <p:spPr>
              <a:xfrm>
                <a:off x="3022606" y="5522975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604" name="Group 25603"/>
          <p:cNvGrpSpPr/>
          <p:nvPr/>
        </p:nvGrpSpPr>
        <p:grpSpPr>
          <a:xfrm>
            <a:off x="391208" y="3236975"/>
            <a:ext cx="7893476" cy="2907160"/>
            <a:chOff x="391208" y="3236975"/>
            <a:chExt cx="7893476" cy="2907160"/>
          </a:xfrm>
        </p:grpSpPr>
        <p:sp>
          <p:nvSpPr>
            <p:cNvPr id="61" name="Rectangle 60"/>
            <p:cNvSpPr/>
            <p:nvPr/>
          </p:nvSpPr>
          <p:spPr>
            <a:xfrm>
              <a:off x="391208" y="4340946"/>
              <a:ext cx="30570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Times New Roman" pitchFamily="18" charset="0"/>
                </a:rPr>
                <a:t>Passing any 1-bit group to the next stage without change</a:t>
              </a:r>
            </a:p>
          </p:txBody>
        </p:sp>
        <p:grpSp>
          <p:nvGrpSpPr>
            <p:cNvPr id="25603" name="Group 25602"/>
            <p:cNvGrpSpPr/>
            <p:nvPr/>
          </p:nvGrpSpPr>
          <p:grpSpPr>
            <a:xfrm>
              <a:off x="2728560" y="3236975"/>
              <a:ext cx="5556124" cy="2907160"/>
              <a:chOff x="2728560" y="3236975"/>
              <a:chExt cx="5556124" cy="2907160"/>
            </a:xfrm>
          </p:grpSpPr>
          <p:sp>
            <p:nvSpPr>
              <p:cNvPr id="75" name="Flowchart: Alternate Process 74"/>
              <p:cNvSpPr/>
              <p:nvPr/>
            </p:nvSpPr>
            <p:spPr>
              <a:xfrm>
                <a:off x="8012187" y="3236975"/>
                <a:ext cx="272497" cy="281688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Alternate Process 75"/>
              <p:cNvSpPr/>
              <p:nvPr/>
            </p:nvSpPr>
            <p:spPr>
              <a:xfrm>
                <a:off x="4705290" y="3893213"/>
                <a:ext cx="272497" cy="282312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Alternate Process 76"/>
              <p:cNvSpPr/>
              <p:nvPr/>
            </p:nvSpPr>
            <p:spPr>
              <a:xfrm>
                <a:off x="3711936" y="4878636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Alternate Process 77"/>
              <p:cNvSpPr/>
              <p:nvPr/>
            </p:nvSpPr>
            <p:spPr>
              <a:xfrm>
                <a:off x="2728560" y="5848515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Alternate Process 78"/>
              <p:cNvSpPr/>
              <p:nvPr/>
            </p:nvSpPr>
            <p:spPr>
              <a:xfrm>
                <a:off x="6010789" y="5232909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Alternate Process 79"/>
              <p:cNvSpPr/>
              <p:nvPr/>
            </p:nvSpPr>
            <p:spPr>
              <a:xfrm>
                <a:off x="7011488" y="4234148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2882180" y="4162748"/>
            <a:ext cx="5568723" cy="1958655"/>
            <a:chOff x="2882180" y="4043480"/>
            <a:chExt cx="5568723" cy="1958655"/>
          </a:xfrm>
        </p:grpSpPr>
        <p:grpSp>
          <p:nvGrpSpPr>
            <p:cNvPr id="14" name="Group 13"/>
            <p:cNvGrpSpPr/>
            <p:nvPr/>
          </p:nvGrpSpPr>
          <p:grpSpPr>
            <a:xfrm>
              <a:off x="2882180" y="4043480"/>
              <a:ext cx="5568723" cy="1958655"/>
              <a:chOff x="2805371" y="3889860"/>
              <a:chExt cx="5568723" cy="195865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802430" y="3889860"/>
                <a:ext cx="3571664" cy="652885"/>
                <a:chOff x="2728560" y="4235505"/>
                <a:chExt cx="3341235" cy="590550"/>
              </a:xfrm>
            </p:grpSpPr>
            <p:pic>
              <p:nvPicPr>
                <p:cNvPr id="2662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8560" y="4235505"/>
                  <a:ext cx="3105150" cy="590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" name="Oval 6"/>
                <p:cNvSpPr/>
                <p:nvPr/>
              </p:nvSpPr>
              <p:spPr>
                <a:xfrm>
                  <a:off x="5916175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805370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803900" y="4542745"/>
                <a:ext cx="3571664" cy="652885"/>
                <a:chOff x="2728560" y="4235505"/>
                <a:chExt cx="3341235" cy="590550"/>
              </a:xfrm>
            </p:grpSpPr>
            <p:pic>
              <p:nvPicPr>
                <p:cNvPr id="22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8560" y="4235505"/>
                  <a:ext cx="3105150" cy="590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3" name="Oval 22"/>
                <p:cNvSpPr/>
                <p:nvPr/>
              </p:nvSpPr>
              <p:spPr>
                <a:xfrm>
                  <a:off x="5916175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805370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805371" y="5195630"/>
                <a:ext cx="3571664" cy="652885"/>
                <a:chOff x="2728560" y="4235505"/>
                <a:chExt cx="3341235" cy="590550"/>
              </a:xfrm>
            </p:grpSpPr>
            <p:pic>
              <p:nvPicPr>
                <p:cNvPr id="26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8560" y="4235505"/>
                  <a:ext cx="3105150" cy="590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5916175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805370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>
              <a:off x="3880710" y="5013129"/>
              <a:ext cx="38405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39" y="667893"/>
            <a:ext cx="5845791" cy="32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539475" y="1435993"/>
            <a:ext cx="7496625" cy="4454980"/>
            <a:chOff x="539475" y="1316725"/>
            <a:chExt cx="7496625" cy="4454980"/>
          </a:xfrm>
        </p:grpSpPr>
        <p:grpSp>
          <p:nvGrpSpPr>
            <p:cNvPr id="32" name="Group 31"/>
            <p:cNvGrpSpPr/>
            <p:nvPr/>
          </p:nvGrpSpPr>
          <p:grpSpPr>
            <a:xfrm>
              <a:off x="7805670" y="1316725"/>
              <a:ext cx="230430" cy="3149210"/>
              <a:chOff x="7759615" y="1163105"/>
              <a:chExt cx="230430" cy="314921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7990045" y="1163105"/>
                <a:ext cx="0" cy="27651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7759615" y="4120290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539475" y="2012960"/>
              <a:ext cx="261154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cs typeface="Times New Roman" pitchFamily="18" charset="0"/>
                </a:rPr>
                <a:t>Sum of </a:t>
              </a:r>
              <a:r>
                <a:rPr lang="en-US" sz="2400" dirty="0">
                  <a:cs typeface="Times New Roman" pitchFamily="18" charset="0"/>
                </a:rPr>
                <a:t>half adder </a:t>
              </a:r>
              <a:r>
                <a:rPr lang="en-US" sz="2400" dirty="0" smtClean="0">
                  <a:cs typeface="Times New Roman" pitchFamily="18" charset="0"/>
                </a:rPr>
                <a:t>stays in column,  carry sent to next column.</a:t>
              </a:r>
              <a:endParaRPr lang="en-US" sz="2400" dirty="0">
                <a:cs typeface="Times New Roman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799490" y="2315255"/>
              <a:ext cx="268835" cy="2803565"/>
              <a:chOff x="7721210" y="1163105"/>
              <a:chExt cx="268835" cy="2803565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7990045" y="1163105"/>
                <a:ext cx="0" cy="24579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7721210" y="3774645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112610" y="3621025"/>
              <a:ext cx="268835" cy="2150680"/>
              <a:chOff x="7721210" y="1163105"/>
              <a:chExt cx="268835" cy="2150680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7990045" y="1163105"/>
                <a:ext cx="0" cy="180503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7721210" y="3121760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5109670" y="1700775"/>
              <a:ext cx="268835" cy="2803565"/>
              <a:chOff x="7721210" y="1163105"/>
              <a:chExt cx="268835" cy="2803565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7990045" y="1163105"/>
                <a:ext cx="0" cy="238111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7721210" y="3774645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501070" y="1743233"/>
            <a:ext cx="7189385" cy="3720340"/>
            <a:chOff x="501070" y="1623965"/>
            <a:chExt cx="7189385" cy="3720340"/>
          </a:xfrm>
        </p:grpSpPr>
        <p:grpSp>
          <p:nvGrpSpPr>
            <p:cNvPr id="33" name="Group 32"/>
            <p:cNvGrpSpPr/>
            <p:nvPr/>
          </p:nvGrpSpPr>
          <p:grpSpPr>
            <a:xfrm>
              <a:off x="7460025" y="1623965"/>
              <a:ext cx="230430" cy="2841970"/>
              <a:chOff x="7413970" y="1470345"/>
              <a:chExt cx="230430" cy="284197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7644400" y="1470345"/>
                <a:ext cx="0" cy="245792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7413970" y="4120290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7152785" y="1623965"/>
              <a:ext cx="230430" cy="2841970"/>
              <a:chOff x="7106730" y="1470345"/>
              <a:chExt cx="230430" cy="284197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7337160" y="1470345"/>
                <a:ext cx="0" cy="245792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7106730" y="4120290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501070" y="3774645"/>
              <a:ext cx="241951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cs typeface="Times New Roman" pitchFamily="18" charset="0"/>
                </a:rPr>
                <a:t>Sum of full </a:t>
              </a:r>
              <a:r>
                <a:rPr lang="en-US" sz="2400" dirty="0">
                  <a:cs typeface="Times New Roman" pitchFamily="18" charset="0"/>
                </a:rPr>
                <a:t>adder </a:t>
              </a:r>
              <a:r>
                <a:rPr lang="en-US" sz="2400" dirty="0" smtClean="0">
                  <a:cs typeface="Times New Roman" pitchFamily="18" charset="0"/>
                </a:rPr>
                <a:t>stays in column,  carry sent to next column.</a:t>
              </a:r>
              <a:endParaRPr lang="en-US" sz="2400" dirty="0">
                <a:cs typeface="Times New Roman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764025" y="2622495"/>
              <a:ext cx="268835" cy="2534730"/>
              <a:chOff x="7068325" y="1124700"/>
              <a:chExt cx="268835" cy="253473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7337160" y="1124700"/>
                <a:ext cx="0" cy="215068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7068325" y="3467405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4456785" y="2622495"/>
              <a:ext cx="268835" cy="2534730"/>
              <a:chOff x="7068325" y="1124700"/>
              <a:chExt cx="268835" cy="2534730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7337160" y="1124700"/>
                <a:ext cx="0" cy="215068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7068325" y="3467405"/>
                <a:ext cx="192025" cy="19202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/>
          <p:cNvGrpSpPr/>
          <p:nvPr/>
        </p:nvGrpSpPr>
        <p:grpSpPr>
          <a:xfrm>
            <a:off x="577880" y="744703"/>
            <a:ext cx="7829850" cy="4800625"/>
            <a:chOff x="577880" y="625435"/>
            <a:chExt cx="7829850" cy="4800625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8406563" y="982954"/>
              <a:ext cx="1167" cy="310215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6377035" y="3028208"/>
              <a:ext cx="5953" cy="239785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77880" y="625435"/>
              <a:ext cx="38789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Times New Roman" pitchFamily="18" charset="0"/>
                </a:rPr>
                <a:t>Passing any 1-bit group to the next stage without change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18962" y="4162748"/>
            <a:ext cx="5602756" cy="1945022"/>
            <a:chOff x="2918962" y="4043480"/>
            <a:chExt cx="5602756" cy="1945022"/>
          </a:xfrm>
        </p:grpSpPr>
        <p:grpSp>
          <p:nvGrpSpPr>
            <p:cNvPr id="85" name="Group 84"/>
            <p:cNvGrpSpPr/>
            <p:nvPr/>
          </p:nvGrpSpPr>
          <p:grpSpPr>
            <a:xfrm>
              <a:off x="3935440" y="4043480"/>
              <a:ext cx="3583528" cy="1938328"/>
              <a:chOff x="3935440" y="4043480"/>
              <a:chExt cx="3583528" cy="1938328"/>
            </a:xfrm>
          </p:grpSpPr>
          <p:sp>
            <p:nvSpPr>
              <p:cNvPr id="93" name="Flowchart: Alternate Process 92"/>
              <p:cNvSpPr/>
              <p:nvPr/>
            </p:nvSpPr>
            <p:spPr>
              <a:xfrm>
                <a:off x="7250133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Alternate Process 93"/>
              <p:cNvSpPr/>
              <p:nvPr/>
            </p:nvSpPr>
            <p:spPr>
              <a:xfrm>
                <a:off x="6916108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Alternate Process 94"/>
              <p:cNvSpPr/>
              <p:nvPr/>
            </p:nvSpPr>
            <p:spPr>
              <a:xfrm>
                <a:off x="6586322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Alternate Process 95"/>
              <p:cNvSpPr/>
              <p:nvPr/>
            </p:nvSpPr>
            <p:spPr>
              <a:xfrm>
                <a:off x="6261820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Alternate Process 96"/>
              <p:cNvSpPr/>
              <p:nvPr/>
            </p:nvSpPr>
            <p:spPr>
              <a:xfrm>
                <a:off x="5933437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Alternate Process 97"/>
              <p:cNvSpPr/>
              <p:nvPr/>
            </p:nvSpPr>
            <p:spPr>
              <a:xfrm>
                <a:off x="5605053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lowchart: Alternate Process 98"/>
              <p:cNvSpPr/>
              <p:nvPr/>
            </p:nvSpPr>
            <p:spPr>
              <a:xfrm>
                <a:off x="5264694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Alternate Process 99"/>
              <p:cNvSpPr/>
              <p:nvPr/>
            </p:nvSpPr>
            <p:spPr>
              <a:xfrm>
                <a:off x="5580520" y="504201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Alternate Process 100"/>
              <p:cNvSpPr/>
              <p:nvPr/>
            </p:nvSpPr>
            <p:spPr>
              <a:xfrm>
                <a:off x="5256019" y="504201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Alternate Process 101"/>
              <p:cNvSpPr/>
              <p:nvPr/>
            </p:nvSpPr>
            <p:spPr>
              <a:xfrm>
                <a:off x="4926233" y="504201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lowchart: Alternate Process 102"/>
              <p:cNvSpPr/>
              <p:nvPr/>
            </p:nvSpPr>
            <p:spPr>
              <a:xfrm>
                <a:off x="4601731" y="504201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Alternate Process 103"/>
              <p:cNvSpPr/>
              <p:nvPr/>
            </p:nvSpPr>
            <p:spPr>
              <a:xfrm>
                <a:off x="4266205" y="504201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Alternate Process 104"/>
              <p:cNvSpPr/>
              <p:nvPr/>
            </p:nvSpPr>
            <p:spPr>
              <a:xfrm>
                <a:off x="3935440" y="504201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Alternate Process 105"/>
              <p:cNvSpPr/>
              <p:nvPr/>
            </p:nvSpPr>
            <p:spPr>
              <a:xfrm>
                <a:off x="4917645" y="4043480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913895" y="4053795"/>
              <a:ext cx="4607823" cy="1299667"/>
              <a:chOff x="3913895" y="4053795"/>
              <a:chExt cx="4607823" cy="1299667"/>
            </a:xfrm>
          </p:grpSpPr>
          <p:sp>
            <p:nvSpPr>
              <p:cNvPr id="112" name="Flowchart: Alternate Process 111"/>
              <p:cNvSpPr/>
              <p:nvPr/>
            </p:nvSpPr>
            <p:spPr>
              <a:xfrm>
                <a:off x="7915949" y="4055244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Alternate Process 112"/>
              <p:cNvSpPr/>
              <p:nvPr/>
            </p:nvSpPr>
            <p:spPr>
              <a:xfrm>
                <a:off x="8249221" y="4053795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Alternate Process 113"/>
              <p:cNvSpPr/>
              <p:nvPr/>
            </p:nvSpPr>
            <p:spPr>
              <a:xfrm>
                <a:off x="3913895" y="4695593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Alternate Process 114"/>
              <p:cNvSpPr/>
              <p:nvPr/>
            </p:nvSpPr>
            <p:spPr>
              <a:xfrm>
                <a:off x="4261871" y="4688966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Alternate Process 115"/>
              <p:cNvSpPr/>
              <p:nvPr/>
            </p:nvSpPr>
            <p:spPr>
              <a:xfrm>
                <a:off x="4589239" y="4691865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Alternate Process 121"/>
              <p:cNvSpPr/>
              <p:nvPr/>
            </p:nvSpPr>
            <p:spPr>
              <a:xfrm>
                <a:off x="6581786" y="5057842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918962" y="4051984"/>
              <a:ext cx="4942396" cy="1936518"/>
              <a:chOff x="2918962" y="4051984"/>
              <a:chExt cx="4942396" cy="1936518"/>
            </a:xfrm>
          </p:grpSpPr>
          <p:sp>
            <p:nvSpPr>
              <p:cNvPr id="109" name="Flowchart: Alternate Process 108"/>
              <p:cNvSpPr/>
              <p:nvPr/>
            </p:nvSpPr>
            <p:spPr>
              <a:xfrm>
                <a:off x="7592523" y="4051984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Alternate Process 109"/>
              <p:cNvSpPr/>
              <p:nvPr/>
            </p:nvSpPr>
            <p:spPr>
              <a:xfrm>
                <a:off x="3599068" y="5367576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Alternate Process 110"/>
              <p:cNvSpPr/>
              <p:nvPr/>
            </p:nvSpPr>
            <p:spPr>
              <a:xfrm>
                <a:off x="3257511" y="5369542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Alternate Process 116"/>
              <p:cNvSpPr/>
              <p:nvPr/>
            </p:nvSpPr>
            <p:spPr>
              <a:xfrm>
                <a:off x="2918962" y="5367678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Alternate Process 123"/>
              <p:cNvSpPr/>
              <p:nvPr/>
            </p:nvSpPr>
            <p:spPr>
              <a:xfrm>
                <a:off x="6256782" y="5047067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Alternate Process 124"/>
              <p:cNvSpPr/>
              <p:nvPr/>
            </p:nvSpPr>
            <p:spPr>
              <a:xfrm>
                <a:off x="5934053" y="5047067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538005" y="2660900"/>
            <a:ext cx="5848154" cy="1305770"/>
            <a:chOff x="1538005" y="3160165"/>
            <a:chExt cx="5848154" cy="1305770"/>
          </a:xfrm>
        </p:grpSpPr>
        <p:grpSp>
          <p:nvGrpSpPr>
            <p:cNvPr id="26" name="Group 25"/>
            <p:cNvGrpSpPr/>
            <p:nvPr/>
          </p:nvGrpSpPr>
          <p:grpSpPr>
            <a:xfrm>
              <a:off x="2882180" y="3160165"/>
              <a:ext cx="4503979" cy="652885"/>
              <a:chOff x="2843775" y="3467405"/>
              <a:chExt cx="4503979" cy="652885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444" y="3467405"/>
                <a:ext cx="3319297" cy="652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Oval 19"/>
              <p:cNvSpPr/>
              <p:nvPr/>
            </p:nvSpPr>
            <p:spPr>
              <a:xfrm>
                <a:off x="6865706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507254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178826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843775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183540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38005" y="3813050"/>
              <a:ext cx="4158334" cy="652885"/>
              <a:chOff x="3189420" y="3467405"/>
              <a:chExt cx="4158334" cy="652885"/>
            </a:xfrm>
          </p:grpSpPr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444" y="3467405"/>
                <a:ext cx="3319297" cy="652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Oval 28"/>
              <p:cNvSpPr/>
              <p:nvPr/>
            </p:nvSpPr>
            <p:spPr>
              <a:xfrm>
                <a:off x="6865706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507254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530655" y="3889860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189420" y="3889860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183540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1768435" y="4158695"/>
              <a:ext cx="403252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846715" y="2584090"/>
            <a:ext cx="73737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6715" y="4081885"/>
            <a:ext cx="73737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1527411" y="4180885"/>
            <a:ext cx="5858748" cy="899530"/>
            <a:chOff x="1527411" y="3889860"/>
            <a:chExt cx="5858748" cy="899530"/>
          </a:xfrm>
        </p:grpSpPr>
        <p:grpSp>
          <p:nvGrpSpPr>
            <p:cNvPr id="39" name="Group 38"/>
            <p:cNvGrpSpPr/>
            <p:nvPr/>
          </p:nvGrpSpPr>
          <p:grpSpPr>
            <a:xfrm>
              <a:off x="2564346" y="3889860"/>
              <a:ext cx="4503979" cy="652885"/>
              <a:chOff x="2843775" y="3467405"/>
              <a:chExt cx="4503979" cy="652885"/>
            </a:xfrm>
          </p:grpSpPr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444" y="3467405"/>
                <a:ext cx="3319297" cy="652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Oval 48"/>
              <p:cNvSpPr/>
              <p:nvPr/>
            </p:nvSpPr>
            <p:spPr>
              <a:xfrm>
                <a:off x="6865706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507254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78826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843775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183540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2564346" y="396667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229295" y="396667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873056" y="396667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217231" y="431231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882180" y="431231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536535" y="429610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21945" y="396667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252696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917645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72000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26355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908521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573470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227825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82180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525941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190890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845245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527411" y="461955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846715" y="5272440"/>
            <a:ext cx="73737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499600" y="5387655"/>
            <a:ext cx="5875965" cy="652885"/>
            <a:chOff x="1499600" y="5003605"/>
            <a:chExt cx="5875965" cy="652885"/>
          </a:xfrm>
        </p:grpSpPr>
        <p:grpSp>
          <p:nvGrpSpPr>
            <p:cNvPr id="77" name="Group 76"/>
            <p:cNvGrpSpPr/>
            <p:nvPr/>
          </p:nvGrpSpPr>
          <p:grpSpPr>
            <a:xfrm>
              <a:off x="2180296" y="5003605"/>
              <a:ext cx="4503979" cy="652885"/>
              <a:chOff x="2843775" y="3467405"/>
              <a:chExt cx="4503979" cy="652885"/>
            </a:xfrm>
          </p:grpSpPr>
          <p:pic>
            <p:nvPicPr>
              <p:cNvPr id="7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444" y="3467405"/>
                <a:ext cx="3319297" cy="652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Oval 78"/>
              <p:cNvSpPr/>
              <p:nvPr/>
            </p:nvSpPr>
            <p:spPr>
              <a:xfrm>
                <a:off x="6865706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507254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178826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843775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183540" y="3544215"/>
                <a:ext cx="164214" cy="169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7211351" y="508041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876300" y="508041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834651" y="508041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99600" y="5080415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525941" y="542606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190890" y="542606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834651" y="542606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499600" y="5426060"/>
              <a:ext cx="164214" cy="169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06840" y="510220"/>
            <a:ext cx="5568723" cy="1958655"/>
            <a:chOff x="2882180" y="4043480"/>
            <a:chExt cx="5568723" cy="1958655"/>
          </a:xfrm>
        </p:grpSpPr>
        <p:grpSp>
          <p:nvGrpSpPr>
            <p:cNvPr id="5" name="Group 4"/>
            <p:cNvGrpSpPr/>
            <p:nvPr/>
          </p:nvGrpSpPr>
          <p:grpSpPr>
            <a:xfrm>
              <a:off x="2882180" y="4043480"/>
              <a:ext cx="5568723" cy="1958655"/>
              <a:chOff x="2805371" y="3889860"/>
              <a:chExt cx="5568723" cy="19586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02430" y="3889860"/>
                <a:ext cx="3571664" cy="652885"/>
                <a:chOff x="2728560" y="4235505"/>
                <a:chExt cx="3341235" cy="590550"/>
              </a:xfrm>
            </p:grpSpPr>
            <p:pic>
              <p:nvPicPr>
                <p:cNvPr id="16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8560" y="4235505"/>
                  <a:ext cx="3105150" cy="590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Oval 16"/>
                <p:cNvSpPr/>
                <p:nvPr/>
              </p:nvSpPr>
              <p:spPr>
                <a:xfrm>
                  <a:off x="5916175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805370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803900" y="4542745"/>
                <a:ext cx="3571664" cy="652885"/>
                <a:chOff x="2728560" y="4235505"/>
                <a:chExt cx="3341235" cy="590550"/>
              </a:xfrm>
            </p:grpSpPr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8560" y="4235505"/>
                  <a:ext cx="3105150" cy="590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Oval 13"/>
                <p:cNvSpPr/>
                <p:nvPr/>
              </p:nvSpPr>
              <p:spPr>
                <a:xfrm>
                  <a:off x="5916175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805370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805371" y="5195630"/>
                <a:ext cx="3571664" cy="652885"/>
                <a:chOff x="2728560" y="4235505"/>
                <a:chExt cx="3341235" cy="590550"/>
              </a:xfrm>
            </p:grpSpPr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8560" y="4235505"/>
                  <a:ext cx="3105150" cy="590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Oval 10"/>
                <p:cNvSpPr/>
                <p:nvPr/>
              </p:nvSpPr>
              <p:spPr>
                <a:xfrm>
                  <a:off x="5916175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805370" y="4312315"/>
                  <a:ext cx="153620" cy="1536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3880710" y="5013129"/>
              <a:ext cx="38405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505992" y="524081"/>
            <a:ext cx="1598264" cy="1283357"/>
            <a:chOff x="5505992" y="524081"/>
            <a:chExt cx="1598264" cy="1283357"/>
          </a:xfrm>
        </p:grpSpPr>
        <p:sp>
          <p:nvSpPr>
            <p:cNvPr id="99" name="Flowchart: Alternate Process 98"/>
            <p:cNvSpPr/>
            <p:nvPr/>
          </p:nvSpPr>
          <p:spPr>
            <a:xfrm>
              <a:off x="6172738" y="524081"/>
              <a:ext cx="268835" cy="939798"/>
            </a:xfrm>
            <a:prstGeom prst="flowChartAlternateProcess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Alternate Process 100"/>
            <p:cNvSpPr/>
            <p:nvPr/>
          </p:nvSpPr>
          <p:spPr>
            <a:xfrm>
              <a:off x="6508992" y="532585"/>
              <a:ext cx="268835" cy="618960"/>
            </a:xfrm>
            <a:prstGeom prst="flowChartAlternateProcess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Alternate Process 101"/>
            <p:cNvSpPr/>
            <p:nvPr/>
          </p:nvSpPr>
          <p:spPr>
            <a:xfrm>
              <a:off x="6831759" y="536353"/>
              <a:ext cx="272497" cy="295620"/>
            </a:xfrm>
            <a:prstGeom prst="flowChartAlternateProcess">
              <a:avLst/>
            </a:prstGeom>
            <a:solidFill>
              <a:srgbClr val="00B050">
                <a:alpha val="3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Alternate Process 102"/>
            <p:cNvSpPr/>
            <p:nvPr/>
          </p:nvSpPr>
          <p:spPr>
            <a:xfrm>
              <a:off x="5842433" y="524081"/>
              <a:ext cx="268835" cy="939798"/>
            </a:xfrm>
            <a:prstGeom prst="flowChartAlternateProcess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Alternate Process 103"/>
            <p:cNvSpPr/>
            <p:nvPr/>
          </p:nvSpPr>
          <p:spPr>
            <a:xfrm>
              <a:off x="5505992" y="1511818"/>
              <a:ext cx="272497" cy="295620"/>
            </a:xfrm>
            <a:prstGeom prst="flowChartAlternateProcess">
              <a:avLst/>
            </a:prstGeom>
            <a:solidFill>
              <a:srgbClr val="00B050">
                <a:alpha val="3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Alternate Process 104"/>
            <p:cNvSpPr/>
            <p:nvPr/>
          </p:nvSpPr>
          <p:spPr>
            <a:xfrm>
              <a:off x="5512128" y="530217"/>
              <a:ext cx="268835" cy="939798"/>
            </a:xfrm>
            <a:prstGeom prst="flowChartAlternateProcess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855239" y="4195858"/>
            <a:ext cx="1592128" cy="943187"/>
            <a:chOff x="4855239" y="4195858"/>
            <a:chExt cx="1592128" cy="943187"/>
          </a:xfrm>
        </p:grpSpPr>
        <p:sp>
          <p:nvSpPr>
            <p:cNvPr id="117" name="Flowchart: Alternate Process 116"/>
            <p:cNvSpPr/>
            <p:nvPr/>
          </p:nvSpPr>
          <p:spPr>
            <a:xfrm>
              <a:off x="5852103" y="4211140"/>
              <a:ext cx="268835" cy="618960"/>
            </a:xfrm>
            <a:prstGeom prst="flowChartAlternateProcess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Alternate Process 117"/>
            <p:cNvSpPr/>
            <p:nvPr/>
          </p:nvSpPr>
          <p:spPr>
            <a:xfrm>
              <a:off x="6174870" y="4195858"/>
              <a:ext cx="272497" cy="295620"/>
            </a:xfrm>
            <a:prstGeom prst="flowChartAlternateProcess">
              <a:avLst/>
            </a:prstGeom>
            <a:solidFill>
              <a:srgbClr val="00B050">
                <a:alpha val="3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Alternate Process 118"/>
            <p:cNvSpPr/>
            <p:nvPr/>
          </p:nvSpPr>
          <p:spPr>
            <a:xfrm>
              <a:off x="5185544" y="4202636"/>
              <a:ext cx="268835" cy="936409"/>
            </a:xfrm>
            <a:prstGeom prst="flowChartAlternateProcess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Alternate Process 120"/>
            <p:cNvSpPr/>
            <p:nvPr/>
          </p:nvSpPr>
          <p:spPr>
            <a:xfrm>
              <a:off x="4855239" y="4199247"/>
              <a:ext cx="268835" cy="939798"/>
            </a:xfrm>
            <a:prstGeom prst="flowChartAlternateProcess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Alternate Process 121"/>
            <p:cNvSpPr/>
            <p:nvPr/>
          </p:nvSpPr>
          <p:spPr>
            <a:xfrm>
              <a:off x="5518728" y="4211140"/>
              <a:ext cx="268835" cy="618960"/>
            </a:xfrm>
            <a:prstGeom prst="flowChartAlternateProcess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0053" y="2681383"/>
            <a:ext cx="1934694" cy="1290135"/>
            <a:chOff x="4830053" y="2681383"/>
            <a:chExt cx="1934694" cy="1290135"/>
          </a:xfrm>
        </p:grpSpPr>
        <p:grpSp>
          <p:nvGrpSpPr>
            <p:cNvPr id="114" name="Group 113"/>
            <p:cNvGrpSpPr/>
            <p:nvPr/>
          </p:nvGrpSpPr>
          <p:grpSpPr>
            <a:xfrm>
              <a:off x="4830053" y="2681383"/>
              <a:ext cx="1934694" cy="1290135"/>
              <a:chOff x="4830053" y="2681383"/>
              <a:chExt cx="1934694" cy="1290135"/>
            </a:xfrm>
          </p:grpSpPr>
          <p:sp>
            <p:nvSpPr>
              <p:cNvPr id="108" name="Flowchart: Alternate Process 107"/>
              <p:cNvSpPr/>
              <p:nvPr/>
            </p:nvSpPr>
            <p:spPr>
              <a:xfrm>
                <a:off x="5496799" y="2688161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Alternate Process 108"/>
              <p:cNvSpPr/>
              <p:nvPr/>
            </p:nvSpPr>
            <p:spPr>
              <a:xfrm>
                <a:off x="5833053" y="2687140"/>
                <a:ext cx="268835" cy="618960"/>
              </a:xfrm>
              <a:prstGeom prst="flowChartAlternateProcess">
                <a:avLst/>
              </a:prstGeom>
              <a:solidFill>
                <a:srgbClr val="FF0000">
                  <a:alpha val="3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Alternate Process 109"/>
              <p:cNvSpPr/>
              <p:nvPr/>
            </p:nvSpPr>
            <p:spPr>
              <a:xfrm>
                <a:off x="6492250" y="2681383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Alternate Process 110"/>
              <p:cNvSpPr/>
              <p:nvPr/>
            </p:nvSpPr>
            <p:spPr>
              <a:xfrm>
                <a:off x="5166494" y="2688161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Alternate Process 111"/>
              <p:cNvSpPr/>
              <p:nvPr/>
            </p:nvSpPr>
            <p:spPr>
              <a:xfrm>
                <a:off x="4830053" y="3675898"/>
                <a:ext cx="272497" cy="295620"/>
              </a:xfrm>
              <a:prstGeom prst="flowChartAlternateProcess">
                <a:avLst/>
              </a:prstGeom>
              <a:solidFill>
                <a:srgbClr val="00B050">
                  <a:alpha val="3019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Alternate Process 112"/>
              <p:cNvSpPr/>
              <p:nvPr/>
            </p:nvSpPr>
            <p:spPr>
              <a:xfrm>
                <a:off x="4836189" y="2684772"/>
                <a:ext cx="268835" cy="939798"/>
              </a:xfrm>
              <a:prstGeom prst="flowChartAlternateProcess">
                <a:avLst/>
              </a:prstGeom>
              <a:solidFill>
                <a:srgbClr val="0000FF">
                  <a:alpha val="30196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Flowchart: Alternate Process 106"/>
            <p:cNvSpPr/>
            <p:nvPr/>
          </p:nvSpPr>
          <p:spPr>
            <a:xfrm>
              <a:off x="6166485" y="2683401"/>
              <a:ext cx="268835" cy="618960"/>
            </a:xfrm>
            <a:prstGeom prst="flowChartAlternateProcess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6286" y="1038338"/>
            <a:ext cx="798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the full-adder (CSA) and half-adder additions in a stage are performed simultaneously.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6285" y="2112873"/>
            <a:ext cx="410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stage has its own adders.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6285" y="2842568"/>
            <a:ext cx="783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is progressing through O(log</a:t>
            </a:r>
            <a:r>
              <a:rPr lang="en-US" sz="2400" baseline="-25000" dirty="0" smtClean="0"/>
              <a:t>3/2</a:t>
            </a:r>
            <a:r>
              <a:rPr lang="en-US" sz="2400" i="1" dirty="0" smtClean="0"/>
              <a:t>n</a:t>
            </a:r>
            <a:r>
              <a:rPr lang="en-US" sz="2400" dirty="0" smtClean="0"/>
              <a:t>) stages (proven below).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6285" y="3649073"/>
            <a:ext cx="514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two rows are summed by CPA.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6285" y="4446609"/>
            <a:ext cx="783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groups organizations called </a:t>
            </a:r>
            <a:r>
              <a:rPr lang="en-US" sz="2400" b="1" i="1" dirty="0" smtClean="0"/>
              <a:t>Modified Wallace </a:t>
            </a:r>
            <a:r>
              <a:rPr lang="en-US" sz="2400" dirty="0" smtClean="0"/>
              <a:t>and </a:t>
            </a:r>
            <a:r>
              <a:rPr lang="en-US" sz="2400" b="1" i="1" dirty="0" err="1" smtClean="0"/>
              <a:t>Dadda</a:t>
            </a:r>
            <a:r>
              <a:rPr lang="en-US" sz="2400" dirty="0" smtClean="0"/>
              <a:t> reductions, yielding slight area </a:t>
            </a:r>
            <a:r>
              <a:rPr lang="en-US" sz="2400" dirty="0"/>
              <a:t>improvement </a:t>
            </a:r>
            <a:r>
              <a:rPr lang="en-US" sz="2400" dirty="0" smtClean="0"/>
              <a:t>(number of circuits), </a:t>
            </a:r>
            <a:r>
              <a:rPr lang="en-US" sz="2400" dirty="0"/>
              <a:t>are </a:t>
            </a:r>
            <a:r>
              <a:rPr lang="en-US" sz="2400" dirty="0" smtClean="0"/>
              <a:t>possible. Asymptotically all are similar.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9108" y="368135"/>
            <a:ext cx="510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Time and Area Complexity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5531" y="1090551"/>
            <a:ext cx="826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each stage of the computation each group of 3 bits is reduced to 2 bits, with at most 2 bits left over.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6636" y="1954213"/>
            <a:ext cx="8097139" cy="1501775"/>
            <a:chOff x="506697" y="1954213"/>
            <a:chExt cx="8097139" cy="1501775"/>
          </a:xfrm>
        </p:grpSpPr>
        <p:sp>
          <p:nvSpPr>
            <p:cNvPr id="6" name="TextBox 5"/>
            <p:cNvSpPr txBox="1"/>
            <p:nvPr/>
          </p:nvSpPr>
          <p:spPr>
            <a:xfrm>
              <a:off x="506697" y="2287999"/>
              <a:ext cx="3079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depth of Wallace tree</a:t>
              </a:r>
              <a:r>
                <a:rPr lang="en-US" sz="2400" i="1" dirty="0"/>
                <a:t> D</a:t>
              </a:r>
              <a:r>
                <a:rPr lang="en-US" sz="2400" dirty="0"/>
                <a:t>(</a:t>
              </a:r>
              <a:r>
                <a:rPr lang="en-US" sz="2400" i="1" dirty="0"/>
                <a:t>n</a:t>
              </a:r>
              <a:r>
                <a:rPr lang="en-US" sz="2400" dirty="0"/>
                <a:t>) </a:t>
              </a:r>
              <a:r>
                <a:rPr lang="en-US" sz="2400" dirty="0" smtClean="0"/>
                <a:t>satisfies</a:t>
              </a:r>
              <a:endParaRPr lang="en-US" sz="24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328210"/>
                </p:ext>
              </p:extLst>
            </p:nvPr>
          </p:nvGraphicFramePr>
          <p:xfrm>
            <a:off x="4385849" y="1954213"/>
            <a:ext cx="4217987" cy="150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2" name="Equation" r:id="rId3" imgW="2070000" imgH="736560" progId="Equation.DSMT4">
                    <p:embed/>
                  </p:oleObj>
                </mc:Choice>
                <mc:Fallback>
                  <p:oleObj name="Equation" r:id="rId3" imgW="207000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85849" y="1954213"/>
                          <a:ext cx="4217987" cy="1501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530433" y="3600765"/>
            <a:ext cx="7190778" cy="519525"/>
            <a:chOff x="589808" y="3523013"/>
            <a:chExt cx="7190778" cy="519525"/>
          </a:xfrm>
        </p:grpSpPr>
        <p:sp>
          <p:nvSpPr>
            <p:cNvPr id="9" name="TextBox 8"/>
            <p:cNvSpPr txBox="1"/>
            <p:nvPr/>
          </p:nvSpPr>
          <p:spPr>
            <a:xfrm>
              <a:off x="589808" y="3523013"/>
              <a:ext cx="7190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This is a recursive equation solved to                                   .</a:t>
              </a:r>
              <a:endParaRPr lang="en-US" sz="2400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578304"/>
                </p:ext>
              </p:extLst>
            </p:nvPr>
          </p:nvGraphicFramePr>
          <p:xfrm>
            <a:off x="5385501" y="3525013"/>
            <a:ext cx="2198688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3" name="Equation" r:id="rId5" imgW="1079280" imgH="253800" progId="Equation.DSMT4">
                    <p:embed/>
                  </p:oleObj>
                </mc:Choice>
                <mc:Fallback>
                  <p:oleObj name="Equation" r:id="rId5" imgW="10792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85501" y="3525013"/>
                          <a:ext cx="2198688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539474" y="4311510"/>
            <a:ext cx="537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addition is implemented by CPA.  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39474" y="4965543"/>
            <a:ext cx="7949836" cy="891250"/>
            <a:chOff x="910586" y="4995670"/>
            <a:chExt cx="7949836" cy="891250"/>
          </a:xfrm>
        </p:grpSpPr>
        <p:grpSp>
          <p:nvGrpSpPr>
            <p:cNvPr id="16" name="Group 15"/>
            <p:cNvGrpSpPr/>
            <p:nvPr/>
          </p:nvGrpSpPr>
          <p:grpSpPr>
            <a:xfrm>
              <a:off x="910586" y="4995670"/>
              <a:ext cx="7949836" cy="891250"/>
              <a:chOff x="910586" y="4783500"/>
              <a:chExt cx="7949836" cy="8912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10586" y="4783500"/>
                <a:ext cx="79498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Carry-lookahead adder takes                   , so using CLA for final addition yields                    overall time complexity.</a:t>
                </a:r>
                <a:endParaRPr lang="en-US" sz="2400" dirty="0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5916031"/>
                  </p:ext>
                </p:extLst>
              </p:nvPr>
            </p:nvGraphicFramePr>
            <p:xfrm>
              <a:off x="2805815" y="5157225"/>
              <a:ext cx="11890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24" name="Equation" r:id="rId7" imgW="583920" imgH="253800" progId="Equation.DSMT4">
                      <p:embed/>
                    </p:oleObj>
                  </mc:Choice>
                  <mc:Fallback>
                    <p:oleObj name="Equation" r:id="rId7" imgW="583920" imgH="253800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5815" y="5157225"/>
                            <a:ext cx="11890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3761217"/>
                </p:ext>
              </p:extLst>
            </p:nvPr>
          </p:nvGraphicFramePr>
          <p:xfrm>
            <a:off x="4604680" y="5011300"/>
            <a:ext cx="1189038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5" name="Equation" r:id="rId9" imgW="583920" imgH="253800" progId="Equation.DSMT4">
                    <p:embed/>
                  </p:oleObj>
                </mc:Choice>
                <mc:Fallback>
                  <p:oleObj name="Equation" r:id="rId9" imgW="58392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680" y="5011300"/>
                          <a:ext cx="1189038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458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2299" y="1005819"/>
            <a:ext cx="4800626" cy="569913"/>
            <a:chOff x="462665" y="548625"/>
            <a:chExt cx="4800626" cy="569913"/>
          </a:xfrm>
        </p:grpSpPr>
        <p:sp>
          <p:nvSpPr>
            <p:cNvPr id="4" name="TextBox 3"/>
            <p:cNvSpPr txBox="1"/>
            <p:nvPr/>
          </p:nvSpPr>
          <p:spPr>
            <a:xfrm>
              <a:off x="462665" y="587030"/>
              <a:ext cx="4800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number of adders </a:t>
              </a:r>
              <a:r>
                <a:rPr lang="en-US" sz="2400" i="1" dirty="0" smtClean="0"/>
                <a:t>C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n</a:t>
              </a:r>
              <a:r>
                <a:rPr lang="en-US" sz="2400" dirty="0"/>
                <a:t>) </a:t>
              </a:r>
              <a:r>
                <a:rPr lang="en-US" sz="2400" dirty="0" smtClean="0"/>
                <a:t>is              . </a:t>
              </a:r>
              <a:endParaRPr lang="en-US" sz="2400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172793"/>
                </p:ext>
              </p:extLst>
            </p:nvPr>
          </p:nvGraphicFramePr>
          <p:xfrm>
            <a:off x="4226355" y="548625"/>
            <a:ext cx="904875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11" name="Equation" r:id="rId3" imgW="444240" imgH="279360" progId="Equation.DSMT4">
                    <p:embed/>
                  </p:oleObj>
                </mc:Choice>
                <mc:Fallback>
                  <p:oleObj name="Equation" r:id="rId3" imgW="4442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6355" y="548625"/>
                          <a:ext cx="904875" cy="569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501070" y="1826237"/>
            <a:ext cx="7656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number of bits in a row is between </a:t>
            </a:r>
            <a:r>
              <a:rPr lang="en-US" sz="2400" i="1" dirty="0" smtClean="0"/>
              <a:t>n</a:t>
            </a:r>
            <a:r>
              <a:rPr lang="en-US" sz="2400" dirty="0" smtClean="0"/>
              <a:t> and 2</a:t>
            </a:r>
            <a:r>
              <a:rPr lang="en-US" sz="2400" i="1" dirty="0" smtClean="0"/>
              <a:t>n</a:t>
            </a:r>
            <a:r>
              <a:rPr lang="en-US" sz="2400" dirty="0" smtClean="0"/>
              <a:t>. There are </a:t>
            </a:r>
            <a:r>
              <a:rPr lang="en-US" sz="2400" i="1" dirty="0"/>
              <a:t>n</a:t>
            </a:r>
            <a:r>
              <a:rPr lang="en-US" sz="2400" dirty="0" smtClean="0"/>
              <a:t> rows so 2/3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full and half adders are required in the first stage. 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1070" y="3213079"/>
            <a:ext cx="7565785" cy="915558"/>
            <a:chOff x="501070" y="2430470"/>
            <a:chExt cx="7565785" cy="915558"/>
          </a:xfrm>
        </p:grpSpPr>
        <p:sp>
          <p:nvSpPr>
            <p:cNvPr id="8" name="Rectangle 7"/>
            <p:cNvSpPr/>
            <p:nvPr/>
          </p:nvSpPr>
          <p:spPr>
            <a:xfrm>
              <a:off x="501070" y="2430470"/>
              <a:ext cx="75657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The number of rows is </a:t>
              </a:r>
              <a:r>
                <a:rPr lang="en-US" sz="2400" dirty="0" smtClean="0"/>
                <a:t>reducing by factor 2/3 from stage to stage, hence the total sums to               as well.   </a:t>
              </a:r>
              <a:endParaRPr lang="en-US" sz="2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574000"/>
                </p:ext>
              </p:extLst>
            </p:nvPr>
          </p:nvGraphicFramePr>
          <p:xfrm>
            <a:off x="4418380" y="2776115"/>
            <a:ext cx="904875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12" name="Equation" r:id="rId5" imgW="444240" imgH="279360" progId="Equation.DSMT4">
                    <p:embed/>
                  </p:oleObj>
                </mc:Choice>
                <mc:Fallback>
                  <p:oleObj name="Equation" r:id="rId5" imgW="444240" imgH="27936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8380" y="2776115"/>
                          <a:ext cx="904875" cy="569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7090" y="318195"/>
            <a:ext cx="157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Shifters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24260" y="1278320"/>
            <a:ext cx="7710337" cy="1383385"/>
            <a:chOff x="385855" y="971080"/>
            <a:chExt cx="7710337" cy="1383385"/>
          </a:xfrm>
        </p:grpSpPr>
        <p:sp>
          <p:nvSpPr>
            <p:cNvPr id="5" name="TextBox 4"/>
            <p:cNvSpPr txBox="1"/>
            <p:nvPr/>
          </p:nvSpPr>
          <p:spPr>
            <a:xfrm>
              <a:off x="385856" y="971080"/>
              <a:ext cx="7710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 smtClean="0"/>
                <a:t>Logical shifter</a:t>
              </a:r>
              <a:r>
                <a:rPr lang="en-US" sz="2400" dirty="0" smtClean="0"/>
                <a:t>: Shifts the number to left or right and fills the empty spots with 0s. Specified by &lt;&lt; or &gt;&gt; in Verilog.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855" y="1892800"/>
              <a:ext cx="4800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1011 LSR 1 = 0101; 1011 LSL 1 = 0110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665" y="3236975"/>
            <a:ext cx="7671932" cy="1383385"/>
            <a:chOff x="385855" y="971080"/>
            <a:chExt cx="7816006" cy="1383385"/>
          </a:xfrm>
        </p:grpSpPr>
        <p:sp>
          <p:nvSpPr>
            <p:cNvPr id="9" name="TextBox 8"/>
            <p:cNvSpPr txBox="1"/>
            <p:nvPr/>
          </p:nvSpPr>
          <p:spPr>
            <a:xfrm>
              <a:off x="385856" y="971080"/>
              <a:ext cx="781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 smtClean="0"/>
                <a:t>Arithmetic shifter</a:t>
              </a:r>
              <a:r>
                <a:rPr lang="en-US" sz="2400" dirty="0" smtClean="0"/>
                <a:t>: Similar to logical, but on right shift fills empty spots with sign bit. </a:t>
              </a:r>
              <a:r>
                <a:rPr lang="en-US" sz="2400" dirty="0"/>
                <a:t>Specified by </a:t>
              </a:r>
              <a:r>
                <a:rPr lang="en-US" sz="2400" dirty="0" smtClean="0"/>
                <a:t>&lt;&lt;&lt; </a:t>
              </a:r>
              <a:r>
                <a:rPr lang="en-US" sz="2400" dirty="0"/>
                <a:t>or </a:t>
              </a:r>
              <a:r>
                <a:rPr lang="en-US" sz="2400" dirty="0" smtClean="0"/>
                <a:t>&gt;&gt;&gt; </a:t>
              </a:r>
              <a:r>
                <a:rPr lang="en-US" sz="2400" dirty="0"/>
                <a:t>in Verilog.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855" y="1892800"/>
              <a:ext cx="5113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1011 ASR 1 = 1101; 1011 ASL 1 = 0110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2665" y="5155615"/>
            <a:ext cx="6490445" cy="1000140"/>
            <a:chOff x="385854" y="971080"/>
            <a:chExt cx="6643522" cy="1000140"/>
          </a:xfrm>
        </p:grpSpPr>
        <p:sp>
          <p:nvSpPr>
            <p:cNvPr id="12" name="TextBox 11"/>
            <p:cNvSpPr txBox="1"/>
            <p:nvPr/>
          </p:nvSpPr>
          <p:spPr>
            <a:xfrm>
              <a:off x="385855" y="971080"/>
              <a:ext cx="6643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Barrel shifter </a:t>
              </a:r>
              <a:r>
                <a:rPr lang="en-US" sz="2400" dirty="0" smtClean="0"/>
                <a:t>(rotator): Rotates numbers cyclically.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854" y="1509555"/>
              <a:ext cx="5143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1011 ROR 1 = 1101; 1011 ROL 1 = 0111</a:t>
              </a:r>
              <a:endParaRPr lang="en-US" sz="2400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096" y="510220"/>
            <a:ext cx="7565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Conceptually, rotation of </a:t>
            </a:r>
            <a:r>
              <a:rPr lang="en-US" sz="2400" i="1" dirty="0"/>
              <a:t>N </a:t>
            </a:r>
            <a:r>
              <a:rPr lang="en-US" sz="2400" dirty="0" smtClean="0"/>
              <a:t>-bit word involves array of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-input MUXes</a:t>
            </a:r>
            <a:r>
              <a:rPr lang="en-US" sz="2400" dirty="0"/>
              <a:t> </a:t>
            </a:r>
            <a:r>
              <a:rPr lang="en-US" sz="2400" dirty="0" smtClean="0"/>
              <a:t>to select each of the outputs from each of the possible input positions. This is called </a:t>
            </a:r>
            <a:r>
              <a:rPr lang="en-US" sz="2400" b="1" i="1" dirty="0" smtClean="0"/>
              <a:t>array shifter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1500" y="2353660"/>
            <a:ext cx="75273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Array shifter requires a decoder to produce 1-of-N shift.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3095" y="3083355"/>
            <a:ext cx="756578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MUXes of more than 8 inputs have excessive parasitic capacitance, so it is faster to construct shifters from </a:t>
            </a:r>
            <a:r>
              <a:rPr lang="en-US" sz="2400" dirty="0" err="1" smtClean="0"/>
              <a:t>log</a:t>
            </a:r>
            <a:r>
              <a:rPr lang="en-US" sz="3200" i="1" baseline="-25000" dirty="0" err="1" smtClean="0"/>
              <a:t>v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  <a:r>
              <a:rPr lang="en-US" sz="2400" dirty="0" smtClean="0"/>
              <a:t>-input MUXes. </a:t>
            </a:r>
            <a:r>
              <a:rPr lang="en-US" sz="2400" dirty="0"/>
              <a:t>This is called </a:t>
            </a:r>
            <a:r>
              <a:rPr lang="en-US" sz="2400" b="1" i="1" dirty="0" smtClean="0"/>
              <a:t>logarithmic shifter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9625" y="4872419"/>
            <a:ext cx="75273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Left rotate by </a:t>
            </a:r>
            <a:r>
              <a:rPr lang="en-US" sz="2400" i="1" dirty="0" smtClean="0"/>
              <a:t>k</a:t>
            </a:r>
            <a:r>
              <a:rPr lang="en-US" sz="2400" dirty="0" smtClean="0"/>
              <a:t> bits is equivalent to right rotate by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i="1" dirty="0" smtClean="0"/>
              <a:t>k</a:t>
            </a:r>
            <a:r>
              <a:rPr lang="en-US" sz="2400" dirty="0" smtClean="0"/>
              <a:t> bits. Computing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i="1" dirty="0" smtClean="0"/>
              <a:t>k </a:t>
            </a:r>
            <a:r>
              <a:rPr lang="en-US" sz="2400" dirty="0" smtClean="0"/>
              <a:t>requires subtracter in the critical path.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5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905" y="2562101"/>
            <a:ext cx="733535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Left shift can therefore be done by first pre shifting right by 1 and then right shifting by the complement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8720" y="3901477"/>
            <a:ext cx="752738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Logical and arithmetic shifts are similar to rotate except that the bits at one end or the other are replaced by 0 or sign bit.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54690" y="1020801"/>
            <a:ext cx="7527380" cy="1143070"/>
            <a:chOff x="769905" y="5042010"/>
            <a:chExt cx="7527380" cy="1143070"/>
          </a:xfrm>
        </p:grpSpPr>
        <p:sp>
          <p:nvSpPr>
            <p:cNvPr id="9" name="TextBox 8"/>
            <p:cNvSpPr txBox="1"/>
            <p:nvPr/>
          </p:nvSpPr>
          <p:spPr>
            <a:xfrm>
              <a:off x="769905" y="5042010"/>
              <a:ext cx="7527380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smtClean="0"/>
                <a:t>We take advantage of 2’s complement and the fact that rotation is cyclic modulo </a:t>
              </a:r>
              <a:r>
                <a:rPr lang="en-US" sz="2400" i="1" dirty="0" smtClean="0"/>
                <a:t>N                                              .</a:t>
              </a:r>
              <a:endParaRPr lang="en-US" sz="2400" i="1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088907"/>
                </p:ext>
              </p:extLst>
            </p:nvPr>
          </p:nvGraphicFramePr>
          <p:xfrm>
            <a:off x="4341570" y="5763314"/>
            <a:ext cx="2918780" cy="392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1" name="Equation" r:id="rId3" imgW="1511280" imgH="203040" progId="Equation.DSMT4">
                    <p:embed/>
                  </p:oleObj>
                </mc:Choice>
                <mc:Fallback>
                  <p:oleObj name="Equation" r:id="rId3" imgW="1511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41570" y="5763314"/>
                          <a:ext cx="2918780" cy="3924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68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1015" y="78511"/>
            <a:ext cx="280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Funnel Shifter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1501" y="934294"/>
            <a:ext cx="3917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Creates a 2N-1 bit input word Z from A and kill variables. It then selects N-bit field from Z according to shift amount.  </a:t>
            </a:r>
            <a:endParaRPr lang="en-US" sz="24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22400"/>
              </p:ext>
            </p:extLst>
          </p:nvPr>
        </p:nvGraphicFramePr>
        <p:xfrm>
          <a:off x="1461195" y="3438291"/>
          <a:ext cx="5530320" cy="290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655"/>
                <a:gridCol w="960125"/>
                <a:gridCol w="806505"/>
                <a:gridCol w="806505"/>
                <a:gridCol w="998530"/>
              </a:tblGrid>
              <a:tr h="5320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Shift Style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Z</a:t>
                      </a:r>
                      <a:r>
                        <a:rPr lang="en-US" sz="2400" i="1" baseline="-25000" dirty="0" smtClean="0"/>
                        <a:t>2N-2:N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Z</a:t>
                      </a:r>
                      <a:r>
                        <a:rPr lang="en-US" sz="2400" i="1" baseline="-25000" dirty="0" smtClean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Z</a:t>
                      </a:r>
                      <a:r>
                        <a:rPr lang="en-US" sz="2400" i="1" baseline="-25000" dirty="0" smtClean="0"/>
                        <a:t>N-2:0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Offset</a:t>
                      </a:r>
                      <a:endParaRPr lang="en-US" sz="2400" dirty="0"/>
                    </a:p>
                  </a:txBody>
                  <a:tcPr/>
                </a:tc>
              </a:tr>
              <a:tr h="3877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Logical Right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baseline="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N-2:0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k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Logical Left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Arithmetic Right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N-2:0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k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Arithmetic Left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Rotate Right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N-2:0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N-2:0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k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Rotate Left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N-1:1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1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193207" y="909655"/>
            <a:ext cx="3437035" cy="2381110"/>
            <a:chOff x="5193207" y="855865"/>
            <a:chExt cx="3437035" cy="238111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207" y="855865"/>
              <a:ext cx="3437035" cy="2381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508347" y="1124700"/>
              <a:ext cx="1214334" cy="448068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29919" y="1124700"/>
              <a:ext cx="1197871" cy="440753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419850" y="3975961"/>
            <a:ext cx="937294" cy="2370772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96420" y="3990268"/>
            <a:ext cx="806505" cy="237077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12959"/>
              </p:ext>
            </p:extLst>
          </p:nvPr>
        </p:nvGraphicFramePr>
        <p:xfrm>
          <a:off x="6377035" y="4360011"/>
          <a:ext cx="2698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2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035" y="4360011"/>
                        <a:ext cx="2698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03914"/>
              </p:ext>
            </p:extLst>
          </p:nvPr>
        </p:nvGraphicFramePr>
        <p:xfrm>
          <a:off x="6377035" y="5166516"/>
          <a:ext cx="2698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3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035" y="5166516"/>
                        <a:ext cx="2698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06896"/>
              </p:ext>
            </p:extLst>
          </p:nvPr>
        </p:nvGraphicFramePr>
        <p:xfrm>
          <a:off x="6377035" y="5934616"/>
          <a:ext cx="2698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035" y="5934616"/>
                        <a:ext cx="2698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1551" y="752798"/>
            <a:ext cx="8055894" cy="2676202"/>
            <a:chOff x="521551" y="752798"/>
            <a:chExt cx="8055894" cy="2676202"/>
          </a:xfrm>
        </p:grpSpPr>
        <p:sp>
          <p:nvSpPr>
            <p:cNvPr id="2" name="TextBox 1"/>
            <p:cNvSpPr txBox="1"/>
            <p:nvPr/>
          </p:nvSpPr>
          <p:spPr>
            <a:xfrm>
              <a:off x="521551" y="752798"/>
              <a:ext cx="805589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dirty="0" smtClean="0"/>
                <a:t>In left shift multiplication the partial products </a:t>
              </a:r>
              <a:r>
                <a:rPr lang="en-US" sz="2400" b="1" i="1" dirty="0" smtClean="0"/>
                <a:t>x</a:t>
              </a:r>
              <a:r>
                <a:rPr lang="en-US" sz="2400" b="1" i="1" baseline="-25000" dirty="0" smtClean="0"/>
                <a:t>k-1-j</a:t>
              </a:r>
              <a:r>
                <a:rPr lang="en-US" sz="2400" b="1" i="1" dirty="0" smtClean="0"/>
                <a:t>a</a:t>
              </a:r>
              <a:r>
                <a:rPr lang="en-US" sz="2400" b="1" dirty="0" smtClean="0"/>
                <a:t>, 0&lt;=</a:t>
              </a:r>
              <a:r>
                <a:rPr lang="en-US" sz="2400" b="1" i="1" dirty="0" smtClean="0"/>
                <a:t>j</a:t>
              </a:r>
              <a:r>
                <a:rPr lang="en-US" sz="2400" b="1" dirty="0" smtClean="0"/>
                <a:t>&lt;=</a:t>
              </a:r>
              <a:r>
                <a:rPr lang="en-US" sz="2400" b="1" i="1" dirty="0" smtClean="0"/>
                <a:t>k</a:t>
              </a:r>
              <a:r>
                <a:rPr lang="en-US" sz="2400" b="1" dirty="0" smtClean="0"/>
                <a:t>-1</a:t>
              </a:r>
              <a:r>
                <a:rPr lang="en-US" sz="2400" b="1" i="1" dirty="0" smtClean="0"/>
                <a:t>, </a:t>
              </a:r>
              <a:r>
                <a:rPr lang="en-US" sz="2400" dirty="0" smtClean="0"/>
                <a:t>are recursively accumulated from </a:t>
              </a:r>
              <a:r>
                <a:rPr lang="en-US" sz="2400" dirty="0"/>
                <a:t>bottom </a:t>
              </a:r>
              <a:r>
                <a:rPr lang="en-US" sz="2400" dirty="0" smtClean="0"/>
                <a:t> to top.</a:t>
              </a:r>
              <a:endParaRPr lang="he-IL" sz="2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16605" y="1673805"/>
              <a:ext cx="6859588" cy="1755195"/>
              <a:chOff x="1016605" y="1673805"/>
              <a:chExt cx="6859588" cy="1755195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3915499"/>
                  </p:ext>
                </p:extLst>
              </p:nvPr>
            </p:nvGraphicFramePr>
            <p:xfrm>
              <a:off x="1016605" y="2263465"/>
              <a:ext cx="6859588" cy="625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82" name="Equation" r:id="rId3" imgW="3200400" imgH="291960" progId="Equation.DSMT4">
                      <p:embed/>
                    </p:oleObj>
                  </mc:Choice>
                  <mc:Fallback>
                    <p:oleObj name="Equation" r:id="rId3" imgW="3200400" imgH="291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16605" y="2263465"/>
                            <a:ext cx="6859588" cy="6254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" name="Group 17"/>
              <p:cNvGrpSpPr/>
              <p:nvPr/>
            </p:nvGrpSpPr>
            <p:grpSpPr>
              <a:xfrm>
                <a:off x="1665375" y="1673805"/>
                <a:ext cx="1440160" cy="675075"/>
                <a:chOff x="3626895" y="2753925"/>
                <a:chExt cx="1440160" cy="67507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3626895" y="2753925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 smtClean="0"/>
                    <a:t>shift left</a:t>
                  </a:r>
                  <a:endParaRPr lang="he-IL" sz="2400" dirty="0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4346975" y="3125580"/>
                  <a:ext cx="0" cy="3034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160431" y="2753925"/>
                <a:ext cx="2025224" cy="675075"/>
                <a:chOff x="2321751" y="2753925"/>
                <a:chExt cx="2025224" cy="67507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2816805" y="2967335"/>
                  <a:ext cx="9144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 smtClean="0"/>
                    <a:t>add</a:t>
                  </a:r>
                  <a:endParaRPr lang="he-IL" sz="2400" dirty="0"/>
                </a:p>
              </p:txBody>
            </p:sp>
            <p:sp>
              <p:nvSpPr>
                <p:cNvPr id="13" name="Left Brace 12"/>
                <p:cNvSpPr/>
                <p:nvPr/>
              </p:nvSpPr>
              <p:spPr>
                <a:xfrm rot="16200000">
                  <a:off x="3199347" y="1876329"/>
                  <a:ext cx="270031" cy="2025224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</p:grpSp>
      </p:grpSp>
      <p:sp>
        <p:nvSpPr>
          <p:cNvPr id="34" name="TextBox 33"/>
          <p:cNvSpPr txBox="1"/>
          <p:nvPr/>
        </p:nvSpPr>
        <p:spPr>
          <a:xfrm>
            <a:off x="656565" y="3519010"/>
            <a:ext cx="71158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After </a:t>
            </a:r>
            <a:r>
              <a:rPr lang="en-US" sz="2400" b="1" i="1" dirty="0" smtClean="0"/>
              <a:t>k</a:t>
            </a:r>
            <a:r>
              <a:rPr lang="en-US" sz="2400" dirty="0" smtClean="0"/>
              <a:t> iteration the recurrence yields </a:t>
            </a:r>
            <a:r>
              <a:rPr lang="en-US" sz="2400" b="1" i="1" dirty="0" smtClean="0"/>
              <a:t>p</a:t>
            </a:r>
            <a:r>
              <a:rPr lang="en-US" sz="2400" b="1" baseline="30000" dirty="0" smtClean="0"/>
              <a:t>(</a:t>
            </a:r>
            <a:r>
              <a:rPr lang="en-US" sz="2400" b="1" i="1" baseline="30000" dirty="0" smtClean="0"/>
              <a:t>k</a:t>
            </a:r>
            <a:r>
              <a:rPr lang="en-US" sz="2400" b="1" baseline="30000" dirty="0" smtClean="0"/>
              <a:t>)</a:t>
            </a:r>
            <a:r>
              <a:rPr lang="en-US" sz="2400" b="1" dirty="0" smtClean="0"/>
              <a:t>=</a:t>
            </a:r>
            <a:r>
              <a:rPr lang="en-US" sz="2400" b="1" i="1" dirty="0" err="1" smtClean="0"/>
              <a:t>ax</a:t>
            </a:r>
            <a:r>
              <a:rPr lang="en-US" sz="2400" b="1" dirty="0" err="1" smtClean="0"/>
              <a:t>+</a:t>
            </a:r>
            <a:r>
              <a:rPr lang="en-US" sz="2400" b="1" i="1" dirty="0" err="1" smtClean="0"/>
              <a:t>p</a:t>
            </a:r>
            <a:r>
              <a:rPr lang="en-US" sz="2400" b="1" baseline="30000" dirty="0" smtClean="0"/>
              <a:t>(0)</a:t>
            </a:r>
            <a:r>
              <a:rPr lang="en-US" sz="2400" b="1" dirty="0" smtClean="0"/>
              <a:t>2</a:t>
            </a:r>
            <a:r>
              <a:rPr lang="en-US" sz="2400" b="1" i="1" baseline="30000" dirty="0" smtClean="0"/>
              <a:t>k</a:t>
            </a:r>
            <a:r>
              <a:rPr lang="en-US" sz="2400" b="1" dirty="0" smtClean="0"/>
              <a:t>=</a:t>
            </a:r>
            <a:r>
              <a:rPr lang="en-US" sz="2400" b="1" i="1" dirty="0"/>
              <a:t>ax</a:t>
            </a:r>
            <a:endParaRPr lang="en-US" sz="2400" b="1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56566" y="4284095"/>
            <a:ext cx="3240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How to obtain </a:t>
            </a:r>
            <a:r>
              <a:rPr lang="en-US" sz="2400" b="1" i="1" dirty="0" smtClean="0"/>
              <a:t>p</a:t>
            </a:r>
            <a:r>
              <a:rPr lang="en-US" sz="2400" b="1" dirty="0" smtClean="0"/>
              <a:t>=</a:t>
            </a:r>
            <a:r>
              <a:rPr lang="en-US" sz="2400" b="1" i="1" dirty="0" err="1" smtClean="0"/>
              <a:t>ax</a:t>
            </a:r>
            <a:r>
              <a:rPr lang="en-US" sz="2400" b="1" dirty="0" err="1" smtClean="0"/>
              <a:t>+</a:t>
            </a:r>
            <a:r>
              <a:rPr lang="en-US" sz="2400" b="1" i="1" dirty="0" err="1" smtClean="0"/>
              <a:t>y</a:t>
            </a:r>
            <a:r>
              <a:rPr lang="en-US" sz="2400" dirty="0" smtClean="0"/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1960" y="4284095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Initialize </a:t>
            </a:r>
            <a:r>
              <a:rPr lang="en-US" sz="2400" b="1" i="1" dirty="0" smtClean="0"/>
              <a:t>p</a:t>
            </a:r>
            <a:r>
              <a:rPr lang="en-US" sz="2400" b="1" baseline="30000" dirty="0" smtClean="0"/>
              <a:t>(0)</a:t>
            </a:r>
            <a:r>
              <a:rPr lang="en-US" sz="2400" dirty="0" smtClean="0"/>
              <a:t>  to 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-</a:t>
            </a:r>
            <a:r>
              <a:rPr lang="en-US" sz="2400" b="1" i="1" baseline="30000" dirty="0" smtClean="0"/>
              <a:t>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68" y="718338"/>
            <a:ext cx="4570925" cy="48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23" y="361139"/>
            <a:ext cx="2112275" cy="244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1188" y="3180785"/>
            <a:ext cx="3342919" cy="2848380"/>
            <a:chOff x="731500" y="3180785"/>
            <a:chExt cx="3342919" cy="2848380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00" y="4600607"/>
              <a:ext cx="1113745" cy="142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245" y="4601030"/>
              <a:ext cx="1113745" cy="142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74" y="4597786"/>
              <a:ext cx="1113745" cy="142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751" y="3184033"/>
              <a:ext cx="1113745" cy="142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83" y="3180790"/>
              <a:ext cx="1113745" cy="142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189" y="3180785"/>
              <a:ext cx="1113745" cy="142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633" y="4439026"/>
              <a:ext cx="170642" cy="174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208" y="4439026"/>
              <a:ext cx="170642" cy="174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6555" y="368899"/>
            <a:ext cx="3690410" cy="6068674"/>
            <a:chOff x="656565" y="368899"/>
            <a:chExt cx="3690410" cy="606867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5" y="368899"/>
              <a:ext cx="3690410" cy="606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91579" y="1988840"/>
              <a:ext cx="675076" cy="315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1579" y="3023955"/>
              <a:ext cx="585065" cy="315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1580" y="4059070"/>
              <a:ext cx="630070" cy="315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575" y="5094185"/>
              <a:ext cx="585065" cy="315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31940" y="1887215"/>
            <a:ext cx="4708299" cy="709920"/>
            <a:chOff x="3653655" y="2595680"/>
            <a:chExt cx="4708299" cy="709920"/>
          </a:xfrm>
        </p:grpSpPr>
        <p:sp>
          <p:nvSpPr>
            <p:cNvPr id="22" name="TextBox 21"/>
            <p:cNvSpPr txBox="1"/>
            <p:nvPr/>
          </p:nvSpPr>
          <p:spPr>
            <a:xfrm>
              <a:off x="3653655" y="2595680"/>
              <a:ext cx="33169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multiply by 2 by </a:t>
              </a:r>
              <a:r>
                <a:rPr lang="en-US" sz="2400" b="1" dirty="0" smtClean="0"/>
                <a:t>left-shift</a:t>
              </a:r>
              <a:r>
                <a:rPr lang="en-US" sz="2400" dirty="0" smtClean="0"/>
                <a:t>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85280" y="2843935"/>
              <a:ext cx="4676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add</a:t>
              </a:r>
              <a:r>
                <a:rPr lang="en-US" sz="2400" dirty="0" smtClean="0"/>
                <a:t> partial product aligned to right</a:t>
              </a:r>
              <a:endParaRPr lang="he-IL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31940" y="2798930"/>
            <a:ext cx="4708299" cy="855095"/>
            <a:chOff x="3653655" y="2450505"/>
            <a:chExt cx="4708299" cy="855095"/>
          </a:xfrm>
        </p:grpSpPr>
        <p:sp>
          <p:nvSpPr>
            <p:cNvPr id="26" name="TextBox 25"/>
            <p:cNvSpPr txBox="1"/>
            <p:nvPr/>
          </p:nvSpPr>
          <p:spPr>
            <a:xfrm>
              <a:off x="3653655" y="2450505"/>
              <a:ext cx="33169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multiply by 2 by </a:t>
              </a:r>
              <a:r>
                <a:rPr lang="en-US" sz="2400" b="1" dirty="0" smtClean="0"/>
                <a:t>left-shift</a:t>
              </a:r>
              <a:r>
                <a:rPr lang="en-US" sz="2400" dirty="0" smtClean="0"/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85280" y="2843935"/>
              <a:ext cx="46766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add</a:t>
              </a:r>
              <a:r>
                <a:rPr lang="en-US" sz="2400" dirty="0" smtClean="0"/>
                <a:t> partial product aligned to right</a:t>
              </a:r>
              <a:endParaRPr lang="he-IL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31940" y="3834045"/>
            <a:ext cx="4590509" cy="855095"/>
            <a:chOff x="3653655" y="2450505"/>
            <a:chExt cx="4590509" cy="855095"/>
          </a:xfrm>
        </p:grpSpPr>
        <p:sp>
          <p:nvSpPr>
            <p:cNvPr id="29" name="TextBox 28"/>
            <p:cNvSpPr txBox="1"/>
            <p:nvPr/>
          </p:nvSpPr>
          <p:spPr>
            <a:xfrm>
              <a:off x="3653655" y="2450505"/>
              <a:ext cx="33169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multiply by 2 by </a:t>
              </a:r>
              <a:r>
                <a:rPr lang="en-US" sz="2400" b="1" dirty="0" smtClean="0"/>
                <a:t>left-shift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85279" y="2843935"/>
              <a:ext cx="455888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add</a:t>
              </a:r>
              <a:r>
                <a:rPr lang="en-US" sz="2400" dirty="0" smtClean="0"/>
                <a:t> partial product aligned to right</a:t>
              </a:r>
              <a:endParaRPr lang="he-IL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031941" y="1628800"/>
            <a:ext cx="1215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initialize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6565" y="4779150"/>
            <a:ext cx="3375375" cy="10801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611560" y="5859270"/>
            <a:ext cx="3465385" cy="5850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570" y="1718811"/>
            <a:ext cx="7830870" cy="9901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701570" y="2753925"/>
            <a:ext cx="7920880" cy="1035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701570" y="3789039"/>
            <a:ext cx="7920880" cy="1035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7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71" y="899718"/>
            <a:ext cx="77858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/>
              <a:t>Serial multiplication by add and shift entails </a:t>
            </a:r>
            <a:r>
              <a:rPr lang="en-US" sz="2800" b="1" i="1" dirty="0" smtClean="0"/>
              <a:t>k</a:t>
            </a:r>
            <a:r>
              <a:rPr lang="en-US" sz="2800" dirty="0" smtClean="0"/>
              <a:t> additions and </a:t>
            </a:r>
            <a:r>
              <a:rPr lang="en-US" sz="2800" b="1" i="1" dirty="0" smtClean="0"/>
              <a:t>k</a:t>
            </a:r>
            <a:r>
              <a:rPr lang="en-US" sz="2800" dirty="0" smtClean="0"/>
              <a:t> shifts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570" y="2243188"/>
            <a:ext cx="77858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 smtClean="0"/>
              <a:t>Right shift is favored </a:t>
            </a:r>
            <a:r>
              <a:rPr lang="en-US" sz="2800" dirty="0" smtClean="0"/>
              <a:t>since the addition of partial product takes place at the MSB </a:t>
            </a:r>
            <a:r>
              <a:rPr lang="en-US" sz="2800" b="1" i="1" dirty="0" smtClean="0"/>
              <a:t>k</a:t>
            </a:r>
            <a:r>
              <a:rPr lang="en-US" sz="2800" dirty="0" smtClean="0"/>
              <a:t>-bit part of the </a:t>
            </a:r>
            <a:r>
              <a:rPr lang="en-US" sz="2800" b="1" dirty="0" smtClean="0"/>
              <a:t>2</a:t>
            </a:r>
            <a:r>
              <a:rPr lang="en-US" sz="2800" b="1" i="1" dirty="0" smtClean="0"/>
              <a:t>k</a:t>
            </a:r>
            <a:r>
              <a:rPr lang="en-US" sz="2800" dirty="0" smtClean="0"/>
              <a:t> word. In left shift it takes place at the LSB </a:t>
            </a:r>
            <a:r>
              <a:rPr lang="en-US" sz="2800" b="1" i="1" dirty="0"/>
              <a:t>k</a:t>
            </a:r>
            <a:r>
              <a:rPr lang="en-US" sz="2800" dirty="0" smtClean="0"/>
              <a:t>-bit part and carry can propagate to MSB part.</a:t>
            </a:r>
            <a:endParaRPr lang="he-I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1570" y="4410108"/>
            <a:ext cx="77858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/>
              <a:t>Left shift algorithm requires therefore </a:t>
            </a:r>
            <a:r>
              <a:rPr lang="en-US" sz="2800" b="1" dirty="0"/>
              <a:t>2</a:t>
            </a:r>
            <a:r>
              <a:rPr lang="en-US" sz="2800" b="1" i="1" dirty="0"/>
              <a:t>k</a:t>
            </a:r>
            <a:r>
              <a:rPr lang="en-US" sz="2800" dirty="0" smtClean="0"/>
              <a:t> bit adder, while for right shift </a:t>
            </a:r>
            <a:r>
              <a:rPr lang="en-US" sz="2800" b="1" i="1" dirty="0"/>
              <a:t>k</a:t>
            </a:r>
            <a:r>
              <a:rPr lang="en-US" sz="2800" dirty="0" smtClean="0"/>
              <a:t> bit suffice.</a:t>
            </a:r>
            <a:endParaRPr lang="he-IL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102320"/>
            <a:ext cx="4330752" cy="525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575" y="430505"/>
            <a:ext cx="78308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Hardware of right-shift multipliers (without control)</a:t>
            </a:r>
            <a:endParaRPr lang="he-IL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74029" y="1786318"/>
            <a:ext cx="3075099" cy="557126"/>
            <a:chOff x="4474029" y="1786318"/>
            <a:chExt cx="3075099" cy="557126"/>
          </a:xfrm>
        </p:grpSpPr>
        <p:sp>
          <p:nvSpPr>
            <p:cNvPr id="3" name="TextBox 2"/>
            <p:cNvSpPr txBox="1"/>
            <p:nvPr/>
          </p:nvSpPr>
          <p:spPr>
            <a:xfrm>
              <a:off x="5658918" y="1881779"/>
              <a:ext cx="189021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Shift registers</a:t>
              </a:r>
              <a:endParaRPr lang="he-IL" sz="2400" dirty="0"/>
            </a:p>
          </p:txBody>
        </p:sp>
        <p:cxnSp>
          <p:nvCxnSpPr>
            <p:cNvPr id="6" name="Straight Arrow Connector 5"/>
            <p:cNvCxnSpPr>
              <a:stCxn id="3" idx="1"/>
              <a:endCxn id="11" idx="3"/>
            </p:cNvCxnSpPr>
            <p:nvPr/>
          </p:nvCxnSpPr>
          <p:spPr>
            <a:xfrm flipH="1" flipV="1">
              <a:off x="4526995" y="1786318"/>
              <a:ext cx="1131923" cy="326294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>
              <a:off x="4474029" y="2112612"/>
              <a:ext cx="1184889" cy="23083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256965" y="1583795"/>
            <a:ext cx="4185136" cy="1399933"/>
            <a:chOff x="4256965" y="1583795"/>
            <a:chExt cx="4185136" cy="1399933"/>
          </a:xfrm>
        </p:grpSpPr>
        <p:sp>
          <p:nvSpPr>
            <p:cNvPr id="11" name="Rectangle 10"/>
            <p:cNvSpPr/>
            <p:nvPr/>
          </p:nvSpPr>
          <p:spPr>
            <a:xfrm>
              <a:off x="4256965" y="1583795"/>
              <a:ext cx="270030" cy="40504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58918" y="2522063"/>
              <a:ext cx="278318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Next bit of multiplier</a:t>
              </a:r>
              <a:endParaRPr lang="he-IL" sz="2400" dirty="0"/>
            </a:p>
          </p:txBody>
        </p:sp>
        <p:cxnSp>
          <p:nvCxnSpPr>
            <p:cNvPr id="13" name="Straight Arrow Connector 12"/>
            <p:cNvCxnSpPr>
              <a:stCxn id="5" idx="1"/>
              <a:endCxn id="11" idx="3"/>
            </p:cNvCxnSpPr>
            <p:nvPr/>
          </p:nvCxnSpPr>
          <p:spPr>
            <a:xfrm flipH="1" flipV="1">
              <a:off x="4526995" y="1786318"/>
              <a:ext cx="1131923" cy="96657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652120" y="3068960"/>
            <a:ext cx="21975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/>
              <a:t>Control requires counter</a:t>
            </a:r>
            <a:endParaRPr lang="he-IL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6975" y="4914165"/>
            <a:ext cx="40054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/>
              <a:t>Addition of a partial product requires two clock cycles. One for add and one for a shift. </a:t>
            </a:r>
            <a:endParaRPr lang="he-IL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41632" y="4014065"/>
            <a:ext cx="6820544" cy="830997"/>
            <a:chOff x="1241632" y="4014065"/>
            <a:chExt cx="6820544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5658918" y="4014065"/>
              <a:ext cx="240325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en-US" sz="2400" dirty="0" smtClean="0"/>
                <a:t>Adder’s carry out must be stored</a:t>
              </a:r>
              <a:endParaRPr lang="he-IL" sz="2400" dirty="0"/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>
              <a:off x="1241632" y="4429564"/>
              <a:ext cx="4417286" cy="25957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30996"/>
              </p:ext>
            </p:extLst>
          </p:nvPr>
        </p:nvGraphicFramePr>
        <p:xfrm>
          <a:off x="4662010" y="953725"/>
          <a:ext cx="37274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4" imgW="1739880" imgH="355320" progId="Equation.DSMT4">
                  <p:embed/>
                </p:oleObj>
              </mc:Choice>
              <mc:Fallback>
                <p:oleObj name="Equation" r:id="rId4" imgW="1739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2010" y="953725"/>
                        <a:ext cx="3727450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575" y="430505"/>
            <a:ext cx="72908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Reducing addition of partial product to one cycle</a:t>
            </a:r>
            <a:endParaRPr lang="he-IL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71600" y="1088740"/>
            <a:ext cx="7335815" cy="4005445"/>
            <a:chOff x="971600" y="1088740"/>
            <a:chExt cx="7335815" cy="400544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147" y="1088740"/>
              <a:ext cx="6702268" cy="400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971600" y="3338990"/>
              <a:ext cx="1845206" cy="1371057"/>
              <a:chOff x="4589128" y="188640"/>
              <a:chExt cx="2990505" cy="137105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9128" y="728700"/>
                <a:ext cx="2990505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2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-bit</a:t>
                </a:r>
              </a:p>
              <a:p>
                <a:r>
                  <a:rPr lang="en-US" sz="2400" dirty="0" smtClean="0"/>
                  <a:t>Shift register</a:t>
                </a:r>
                <a:endParaRPr lang="he-IL" sz="2400" dirty="0"/>
              </a:p>
            </p:txBody>
          </p:sp>
          <p:cxnSp>
            <p:nvCxnSpPr>
              <p:cNvPr id="6" name="Straight Arrow Connector 5"/>
              <p:cNvCxnSpPr>
                <a:stCxn id="5" idx="0"/>
              </p:cNvCxnSpPr>
              <p:nvPr/>
            </p:nvCxnSpPr>
            <p:spPr>
              <a:xfrm flipV="1">
                <a:off x="6084381" y="188640"/>
                <a:ext cx="1130555" cy="54006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295557" y="3113965"/>
              <a:ext cx="2655295" cy="921007"/>
              <a:chOff x="4256965" y="1550405"/>
              <a:chExt cx="2655295" cy="92100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256965" y="1550405"/>
                <a:ext cx="270030" cy="43843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292080" y="1640415"/>
                <a:ext cx="162018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Next bit of</a:t>
                </a:r>
              </a:p>
              <a:p>
                <a:r>
                  <a:rPr lang="en-US" sz="2400" dirty="0" smtClean="0"/>
                  <a:t>multiplier</a:t>
                </a:r>
                <a:endParaRPr lang="he-IL" sz="2400" dirty="0"/>
              </a:p>
            </p:txBody>
          </p:sp>
          <p:cxnSp>
            <p:nvCxnSpPr>
              <p:cNvPr id="20" name="Straight Arrow Connector 19"/>
              <p:cNvCxnSpPr>
                <a:stCxn id="19" idx="1"/>
              </p:cNvCxnSpPr>
              <p:nvPr/>
            </p:nvCxnSpPr>
            <p:spPr>
              <a:xfrm flipH="1" flipV="1">
                <a:off x="4526996" y="1775430"/>
                <a:ext cx="765084" cy="280484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701569" y="5319210"/>
            <a:ext cx="76958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At each clock cycle adder’s carry-out is written to MSB and LSB is used for multiplication (via a MUX) </a:t>
            </a:r>
            <a:endParaRPr lang="he-IL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Dec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27184</TotalTime>
  <Words>2655</Words>
  <Application>Microsoft Office PowerPoint</Application>
  <PresentationFormat>On-screen Show (4:3)</PresentationFormat>
  <Paragraphs>483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Multiplication and Shift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Multiplication of Signed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Acceleration of Serial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400</cp:revision>
  <dcterms:created xsi:type="dcterms:W3CDTF">2006-08-16T00:00:00Z</dcterms:created>
  <dcterms:modified xsi:type="dcterms:W3CDTF">2016-01-20T15:40:39Z</dcterms:modified>
</cp:coreProperties>
</file>