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8" r:id="rId2"/>
    <p:sldId id="269" r:id="rId3"/>
    <p:sldId id="256" r:id="rId4"/>
    <p:sldId id="270" r:id="rId5"/>
    <p:sldId id="271" r:id="rId6"/>
    <p:sldId id="272" r:id="rId7"/>
    <p:sldId id="273" r:id="rId8"/>
    <p:sldId id="257" r:id="rId9"/>
    <p:sldId id="258" r:id="rId10"/>
    <p:sldId id="274" r:id="rId11"/>
    <p:sldId id="260" r:id="rId12"/>
    <p:sldId id="261" r:id="rId13"/>
    <p:sldId id="262" r:id="rId14"/>
    <p:sldId id="263" r:id="rId15"/>
    <p:sldId id="264" r:id="rId16"/>
    <p:sldId id="26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4" autoAdjust="0"/>
    <p:restoredTop sz="94743" autoAdjust="0"/>
  </p:normalViewPr>
  <p:slideViewPr>
    <p:cSldViewPr>
      <p:cViewPr>
        <p:scale>
          <a:sx n="96" d="100"/>
          <a:sy n="96" d="100"/>
        </p:scale>
        <p:origin x="-2922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CB4E2F5-905D-493A-ABFD-4E0F0C9DB95A}" type="datetimeFigureOut">
              <a:rPr lang="he-IL" smtClean="0"/>
              <a:t>י"ב/אייר/תשע"ה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D1889AA-D73F-4830-9F0B-7E6523F76C4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76468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Jan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684213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950" y="0"/>
            <a:ext cx="78105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Jan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Jan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Jan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Jan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Jan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Jan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Jan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684213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950" y="0"/>
            <a:ext cx="78105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Jan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684213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950" y="0"/>
            <a:ext cx="78105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Jan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Jan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e-IL" smtClean="0"/>
              <a:t>Jan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r>
              <a:rPr lang="en-US" sz="4000" dirty="0" smtClean="0"/>
              <a:t>Division Circuits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dirty="0" smtClean="0"/>
              <a:t>Jan 2013</a:t>
            </a:r>
            <a:endParaRPr 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371600" y="3886200"/>
            <a:ext cx="64008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chemeClr val="tx1"/>
                </a:solidFill>
              </a:rPr>
              <a:t>Shmuel Wimer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Bar Ilan University, Engineering Faculty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Technion, EE Faculty</a:t>
            </a:r>
          </a:p>
          <a:p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43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Jan 2013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46575" y="818710"/>
            <a:ext cx="765085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/>
              <a:t>Unlike multiplication that can be done by right and left shifts, division can be done only by left shift</a:t>
            </a:r>
            <a:r>
              <a:rPr lang="en-US" sz="2800" dirty="0" smtClean="0"/>
              <a:t>.</a:t>
            </a:r>
            <a:endParaRPr lang="he-IL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701570" y="2528900"/>
            <a:ext cx="7470830" cy="26080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This </a:t>
            </a:r>
            <a:r>
              <a:rPr lang="en-US" sz="2800" dirty="0"/>
              <a:t>follows from the bit of the quotient that are known progressively, starting from MSB. In multiplication, then multiplier bits are known  in the outset.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2765300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891" y="1443702"/>
            <a:ext cx="5097269" cy="4190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Jan 2013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967155" y="1043735"/>
            <a:ext cx="2205245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The partial reminder is left shifted and its MSB  is loaded into a special FF.</a:t>
            </a:r>
            <a:endParaRPr lang="he-IL" sz="2400" dirty="0"/>
          </a:p>
        </p:txBody>
      </p:sp>
      <p:grpSp>
        <p:nvGrpSpPr>
          <p:cNvPr id="6" name="Group 5"/>
          <p:cNvGrpSpPr/>
          <p:nvPr/>
        </p:nvGrpSpPr>
        <p:grpSpPr>
          <a:xfrm>
            <a:off x="1229926" y="2213865"/>
            <a:ext cx="4005445" cy="1080120"/>
            <a:chOff x="881590" y="2213865"/>
            <a:chExt cx="4005445" cy="1080120"/>
          </a:xfrm>
        </p:grpSpPr>
        <p:sp>
          <p:nvSpPr>
            <p:cNvPr id="5" name="Rectangle 4"/>
            <p:cNvSpPr/>
            <p:nvPr/>
          </p:nvSpPr>
          <p:spPr>
            <a:xfrm>
              <a:off x="1106615" y="2213865"/>
              <a:ext cx="3330370" cy="585065"/>
            </a:xfrm>
            <a:prstGeom prst="rect">
              <a:avLst/>
            </a:prstGeom>
            <a:solidFill>
              <a:srgbClr val="0033CC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81590" y="3158970"/>
              <a:ext cx="3735415" cy="90010"/>
            </a:xfrm>
            <a:prstGeom prst="rect">
              <a:avLst/>
            </a:prstGeom>
            <a:solidFill>
              <a:srgbClr val="0033CC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Rectangle 7"/>
            <p:cNvSpPr/>
            <p:nvPr/>
          </p:nvSpPr>
          <p:spPr>
            <a:xfrm>
              <a:off x="881590" y="2438890"/>
              <a:ext cx="225025" cy="90010"/>
            </a:xfrm>
            <a:prstGeom prst="rect">
              <a:avLst/>
            </a:prstGeom>
            <a:solidFill>
              <a:srgbClr val="0033CC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617005" y="3023955"/>
              <a:ext cx="270030" cy="270030"/>
            </a:xfrm>
            <a:prstGeom prst="rect">
              <a:avLst/>
            </a:prstGeom>
            <a:solidFill>
              <a:srgbClr val="0033CC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881590" y="2528900"/>
              <a:ext cx="90010" cy="630070"/>
            </a:xfrm>
            <a:prstGeom prst="rect">
              <a:avLst/>
            </a:prstGeom>
            <a:solidFill>
              <a:srgbClr val="0033CC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5967155" y="4239090"/>
            <a:ext cx="225025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A trial difference</a:t>
            </a:r>
          </a:p>
          <a:p>
            <a:r>
              <a:rPr lang="en-US" sz="2400" dirty="0" smtClean="0"/>
              <a:t>2</a:t>
            </a:r>
            <a:r>
              <a:rPr lang="en-US" sz="2400" i="1" dirty="0" smtClean="0"/>
              <a:t>s</a:t>
            </a:r>
            <a:r>
              <a:rPr lang="en-US" sz="2400" baseline="30000" dirty="0" smtClean="0"/>
              <a:t>(</a:t>
            </a:r>
            <a:r>
              <a:rPr lang="en-US" sz="2400" i="1" baseline="30000" dirty="0" smtClean="0"/>
              <a:t>j-1</a:t>
            </a:r>
            <a:r>
              <a:rPr lang="en-US" sz="2400" baseline="30000" dirty="0" smtClean="0"/>
              <a:t>)</a:t>
            </a:r>
            <a:r>
              <a:rPr lang="en-US" sz="2400" i="1" dirty="0" smtClean="0"/>
              <a:t>-</a:t>
            </a:r>
            <a:r>
              <a:rPr lang="en-US" sz="2400" i="1" dirty="0" err="1" smtClean="0"/>
              <a:t>q</a:t>
            </a:r>
            <a:r>
              <a:rPr lang="en-US" sz="2400" i="1" baseline="-25000" dirty="0" err="1" smtClean="0"/>
              <a:t>k</a:t>
            </a:r>
            <a:r>
              <a:rPr lang="en-US" sz="2400" i="1" baseline="-25000" dirty="0" smtClean="0"/>
              <a:t>-j</a:t>
            </a:r>
            <a:r>
              <a:rPr lang="en-US" sz="2400" dirty="0" smtClean="0"/>
              <a:t>(2</a:t>
            </a:r>
            <a:r>
              <a:rPr lang="en-US" sz="2400" i="1" baseline="30000" dirty="0" smtClean="0"/>
              <a:t>k</a:t>
            </a:r>
            <a:r>
              <a:rPr lang="en-US" sz="2400" i="1" dirty="0" smtClean="0"/>
              <a:t>d</a:t>
            </a:r>
            <a:r>
              <a:rPr lang="en-US" sz="2400" dirty="0" smtClean="0"/>
              <a:t>) is computed.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19091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8888" y="395288"/>
            <a:ext cx="4086225" cy="606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Jan 2013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35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9838" y="357188"/>
            <a:ext cx="4124325" cy="614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Jan 2013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6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335" y="533400"/>
            <a:ext cx="4210665" cy="301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685800"/>
            <a:ext cx="4114800" cy="2864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Jan 2013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95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513" y="684278"/>
            <a:ext cx="2833687" cy="5640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Jan 2013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1489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957263"/>
            <a:ext cx="5143500" cy="494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Jan 2013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69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Jan 2013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362200" y="304800"/>
            <a:ext cx="40386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dirty="0" smtClean="0"/>
              <a:t>Sequential Division</a:t>
            </a:r>
            <a:endParaRPr lang="he-IL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76545" y="1066800"/>
            <a:ext cx="8210255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en-US" sz="2800" dirty="0" smtClean="0"/>
              <a:t>Like sequential multiplication of </a:t>
            </a:r>
            <a:r>
              <a:rPr lang="en-US" sz="2800" i="1" dirty="0" smtClean="0"/>
              <a:t>k</a:t>
            </a:r>
            <a:r>
              <a:rPr lang="en-US" sz="2800" dirty="0" smtClean="0"/>
              <a:t>-bit operands, yielding a 2</a:t>
            </a:r>
            <a:r>
              <a:rPr lang="en-US" sz="2800" i="1" dirty="0" smtClean="0"/>
              <a:t>k</a:t>
            </a:r>
            <a:r>
              <a:rPr lang="en-US" sz="2800" dirty="0" smtClean="0"/>
              <a:t>-bit product, the division of 2</a:t>
            </a:r>
            <a:r>
              <a:rPr lang="en-US" sz="2800" i="1" dirty="0" smtClean="0"/>
              <a:t>k</a:t>
            </a:r>
            <a:r>
              <a:rPr lang="en-US" sz="2800" dirty="0" smtClean="0"/>
              <a:t>-bit dividend by </a:t>
            </a:r>
            <a:r>
              <a:rPr lang="en-US" sz="2800" i="1" dirty="0" smtClean="0"/>
              <a:t>k</a:t>
            </a:r>
            <a:r>
              <a:rPr lang="en-US" sz="2800" dirty="0" smtClean="0"/>
              <a:t>-bit </a:t>
            </a:r>
            <a:r>
              <a:rPr lang="en-US" sz="2800" dirty="0" smtClean="0"/>
              <a:t>divisor can be realized in </a:t>
            </a:r>
            <a:r>
              <a:rPr lang="en-US" sz="2800" i="1" dirty="0" smtClean="0"/>
              <a:t>k</a:t>
            </a:r>
            <a:r>
              <a:rPr lang="en-US" sz="2800" dirty="0" smtClean="0"/>
              <a:t> cycles of </a:t>
            </a:r>
            <a:r>
              <a:rPr lang="en-US" sz="2800" dirty="0" smtClean="0"/>
              <a:t>shift and subtraction.</a:t>
            </a:r>
            <a:endParaRPr lang="he-IL" sz="28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5632747"/>
              </p:ext>
            </p:extLst>
          </p:nvPr>
        </p:nvGraphicFramePr>
        <p:xfrm>
          <a:off x="577850" y="3468688"/>
          <a:ext cx="7910513" cy="238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Equation" r:id="rId3" imgW="6057720" imgH="1828800" progId="Equation.DSMT4">
                  <p:embed/>
                </p:oleObj>
              </mc:Choice>
              <mc:Fallback>
                <p:oleObj name="Equation" r:id="rId3" imgW="6057720" imgH="1828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7850" y="3468688"/>
                        <a:ext cx="7910513" cy="2387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3899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143000"/>
            <a:ext cx="7924800" cy="3169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Jan 2013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457200" y="609600"/>
            <a:ext cx="4724400" cy="1600200"/>
            <a:chOff x="457200" y="609600"/>
            <a:chExt cx="4724400" cy="1600200"/>
          </a:xfrm>
        </p:grpSpPr>
        <p:grpSp>
          <p:nvGrpSpPr>
            <p:cNvPr id="18" name="Group 17"/>
            <p:cNvGrpSpPr/>
            <p:nvPr/>
          </p:nvGrpSpPr>
          <p:grpSpPr>
            <a:xfrm>
              <a:off x="2362200" y="609600"/>
              <a:ext cx="2819400" cy="1600200"/>
              <a:chOff x="2362200" y="609600"/>
              <a:chExt cx="2819400" cy="1600200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2590800" y="609600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dirty="0" smtClean="0"/>
                  <a:t>2</a:t>
                </a:r>
                <a:r>
                  <a:rPr lang="en-US" sz="2400" i="1" dirty="0" smtClean="0"/>
                  <a:t>k</a:t>
                </a:r>
                <a:r>
                  <a:rPr lang="en-US" sz="2400" dirty="0" smtClean="0"/>
                  <a:t> bits</a:t>
                </a:r>
                <a:endParaRPr lang="he-IL" sz="2400" dirty="0"/>
              </a:p>
            </p:txBody>
          </p:sp>
          <p:sp>
            <p:nvSpPr>
              <p:cNvPr id="15" name="Rounded Rectangle 14"/>
              <p:cNvSpPr/>
              <p:nvPr/>
            </p:nvSpPr>
            <p:spPr>
              <a:xfrm>
                <a:off x="2362200" y="1752600"/>
                <a:ext cx="2819400" cy="457200"/>
              </a:xfrm>
              <a:prstGeom prst="roundRect">
                <a:avLst/>
              </a:prstGeom>
              <a:solidFill>
                <a:srgbClr val="0033CC">
                  <a:alpha val="3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cxnSp>
            <p:nvCxnSpPr>
              <p:cNvPr id="16" name="Straight Arrow Connector 15"/>
              <p:cNvCxnSpPr>
                <a:stCxn id="13" idx="2"/>
                <a:endCxn id="15" idx="0"/>
              </p:cNvCxnSpPr>
              <p:nvPr/>
            </p:nvCxnSpPr>
            <p:spPr>
              <a:xfrm>
                <a:off x="3124200" y="1071265"/>
                <a:ext cx="647700" cy="681335"/>
              </a:xfrm>
              <a:prstGeom prst="straightConnector1">
                <a:avLst/>
              </a:prstGeom>
              <a:ln w="38100"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oup 19"/>
            <p:cNvGrpSpPr/>
            <p:nvPr/>
          </p:nvGrpSpPr>
          <p:grpSpPr>
            <a:xfrm>
              <a:off x="457200" y="609600"/>
              <a:ext cx="1600200" cy="1600200"/>
              <a:chOff x="2362200" y="533400"/>
              <a:chExt cx="1600200" cy="1600200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2590800" y="533400"/>
                <a:ext cx="106680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i="1" dirty="0" smtClean="0"/>
                  <a:t>k</a:t>
                </a:r>
                <a:r>
                  <a:rPr lang="en-US" sz="2400" dirty="0" smtClean="0"/>
                  <a:t> bits</a:t>
                </a:r>
                <a:endParaRPr lang="he-IL" sz="2400" dirty="0"/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>
                <a:off x="2362200" y="1676400"/>
                <a:ext cx="1600200" cy="457200"/>
              </a:xfrm>
              <a:prstGeom prst="roundRect">
                <a:avLst/>
              </a:prstGeom>
              <a:solidFill>
                <a:srgbClr val="0033CC">
                  <a:alpha val="3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cxnSp>
            <p:nvCxnSpPr>
              <p:cNvPr id="23" name="Straight Arrow Connector 22"/>
              <p:cNvCxnSpPr>
                <a:stCxn id="21" idx="2"/>
                <a:endCxn id="22" idx="0"/>
              </p:cNvCxnSpPr>
              <p:nvPr/>
            </p:nvCxnSpPr>
            <p:spPr>
              <a:xfrm>
                <a:off x="3124200" y="995065"/>
                <a:ext cx="38100" cy="681335"/>
              </a:xfrm>
              <a:prstGeom prst="straightConnector1">
                <a:avLst/>
              </a:prstGeom>
              <a:ln w="38100"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7" name="Group 36"/>
          <p:cNvGrpSpPr/>
          <p:nvPr/>
        </p:nvGrpSpPr>
        <p:grpSpPr>
          <a:xfrm>
            <a:off x="476546" y="1219200"/>
            <a:ext cx="8210254" cy="5092482"/>
            <a:chOff x="476546" y="1219200"/>
            <a:chExt cx="8210254" cy="5092482"/>
          </a:xfrm>
        </p:grpSpPr>
        <p:grpSp>
          <p:nvGrpSpPr>
            <p:cNvPr id="12" name="Group 11"/>
            <p:cNvGrpSpPr/>
            <p:nvPr/>
          </p:nvGrpSpPr>
          <p:grpSpPr>
            <a:xfrm>
              <a:off x="476546" y="1676400"/>
              <a:ext cx="8210254" cy="4635282"/>
              <a:chOff x="476546" y="1676400"/>
              <a:chExt cx="8210254" cy="4635282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476546" y="4495800"/>
                <a:ext cx="8210254" cy="181588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800" dirty="0"/>
                  <a:t>F</a:t>
                </a:r>
                <a:r>
                  <a:rPr lang="en-US" sz="2800" dirty="0" smtClean="0"/>
                  <a:t>irst  subtraction must consider </a:t>
                </a:r>
                <a:r>
                  <a:rPr lang="en-US" sz="2800" i="1" dirty="0" smtClean="0"/>
                  <a:t>k</a:t>
                </a:r>
                <a:r>
                  <a:rPr lang="en-US" sz="2800" dirty="0" smtClean="0"/>
                  <a:t>+1 MSBs for non negative difference. Considering </a:t>
                </a:r>
                <a:r>
                  <a:rPr lang="en-US" sz="2800" i="1" dirty="0"/>
                  <a:t>k</a:t>
                </a:r>
                <a:r>
                  <a:rPr lang="en-US" sz="2800" dirty="0"/>
                  <a:t>  bits would </a:t>
                </a:r>
                <a:r>
                  <a:rPr lang="en-US" sz="2800" dirty="0" smtClean="0"/>
                  <a:t>mean that quotient is 2</a:t>
                </a:r>
                <a:r>
                  <a:rPr lang="en-US" sz="2800" i="1" baseline="30000" dirty="0" smtClean="0"/>
                  <a:t>k</a:t>
                </a:r>
                <a:r>
                  <a:rPr lang="en-US" sz="2800" dirty="0" smtClean="0"/>
                  <a:t> at least, which requires</a:t>
                </a:r>
                <a:r>
                  <a:rPr lang="en-US" sz="2800" i="1" dirty="0" smtClean="0"/>
                  <a:t> k+1 </a:t>
                </a:r>
                <a:r>
                  <a:rPr lang="en-US" sz="2800" dirty="0" smtClean="0"/>
                  <a:t>bits at least.</a:t>
                </a:r>
                <a:endParaRPr lang="he-IL" sz="2800" dirty="0"/>
              </a:p>
            </p:txBody>
          </p:sp>
          <p:sp>
            <p:nvSpPr>
              <p:cNvPr id="5" name="Rounded Rectangle 4"/>
              <p:cNvSpPr/>
              <p:nvPr/>
            </p:nvSpPr>
            <p:spPr>
              <a:xfrm>
                <a:off x="2362200" y="1676400"/>
                <a:ext cx="1752600" cy="838200"/>
              </a:xfrm>
              <a:prstGeom prst="roundRect">
                <a:avLst/>
              </a:prstGeom>
              <a:solidFill>
                <a:srgbClr val="0033CC">
                  <a:alpha val="3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cxnSp>
            <p:nvCxnSpPr>
              <p:cNvPr id="7" name="Straight Arrow Connector 6"/>
              <p:cNvCxnSpPr/>
              <p:nvPr/>
            </p:nvCxnSpPr>
            <p:spPr>
              <a:xfrm flipV="1">
                <a:off x="1828800" y="2514600"/>
                <a:ext cx="685800" cy="2057400"/>
              </a:xfrm>
              <a:prstGeom prst="straightConnector1">
                <a:avLst/>
              </a:prstGeom>
              <a:ln w="38100">
                <a:solidFill>
                  <a:schemeClr val="bg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/>
          </p:nvGrpSpPr>
          <p:grpSpPr>
            <a:xfrm>
              <a:off x="3716905" y="1219200"/>
              <a:ext cx="2988695" cy="1309700"/>
              <a:chOff x="3716905" y="1219200"/>
              <a:chExt cx="2988695" cy="13097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3716905" y="1219200"/>
                <a:ext cx="360040" cy="457200"/>
              </a:xfrm>
              <a:prstGeom prst="roundRect">
                <a:avLst/>
              </a:prstGeom>
              <a:solidFill>
                <a:srgbClr val="FF0000">
                  <a:alpha val="3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27" name="Rounded Rectangle 26"/>
              <p:cNvSpPr/>
              <p:nvPr/>
            </p:nvSpPr>
            <p:spPr>
              <a:xfrm>
                <a:off x="5562600" y="2213865"/>
                <a:ext cx="1143000" cy="315035"/>
              </a:xfrm>
              <a:prstGeom prst="roundRect">
                <a:avLst/>
              </a:prstGeom>
              <a:solidFill>
                <a:srgbClr val="FF0000">
                  <a:alpha val="3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</p:grpSp>
      <p:grpSp>
        <p:nvGrpSpPr>
          <p:cNvPr id="38" name="Group 37"/>
          <p:cNvGrpSpPr/>
          <p:nvPr/>
        </p:nvGrpSpPr>
        <p:grpSpPr>
          <a:xfrm>
            <a:off x="3041829" y="1223755"/>
            <a:ext cx="3663281" cy="1665185"/>
            <a:chOff x="3041829" y="1223755"/>
            <a:chExt cx="3663281" cy="1665185"/>
          </a:xfrm>
        </p:grpSpPr>
        <p:grpSp>
          <p:nvGrpSpPr>
            <p:cNvPr id="34" name="Group 33"/>
            <p:cNvGrpSpPr/>
            <p:nvPr/>
          </p:nvGrpSpPr>
          <p:grpSpPr>
            <a:xfrm>
              <a:off x="4087180" y="1223755"/>
              <a:ext cx="2617930" cy="1665185"/>
              <a:chOff x="4087180" y="1223755"/>
              <a:chExt cx="2617930" cy="1665185"/>
            </a:xfrm>
          </p:grpSpPr>
          <p:sp>
            <p:nvSpPr>
              <p:cNvPr id="28" name="Rounded Rectangle 27"/>
              <p:cNvSpPr/>
              <p:nvPr/>
            </p:nvSpPr>
            <p:spPr>
              <a:xfrm>
                <a:off x="5562110" y="2573906"/>
                <a:ext cx="1143000" cy="315034"/>
              </a:xfrm>
              <a:prstGeom prst="roundRect">
                <a:avLst/>
              </a:prstGeom>
              <a:solidFill>
                <a:srgbClr val="FF0000">
                  <a:alpha val="3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1" name="Rounded Rectangle 30"/>
              <p:cNvSpPr/>
              <p:nvPr/>
            </p:nvSpPr>
            <p:spPr>
              <a:xfrm>
                <a:off x="4087180" y="1223755"/>
                <a:ext cx="349805" cy="457200"/>
              </a:xfrm>
              <a:prstGeom prst="roundRect">
                <a:avLst/>
              </a:prstGeom>
              <a:solidFill>
                <a:srgbClr val="FF0000">
                  <a:alpha val="3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sp>
          <p:nvSpPr>
            <p:cNvPr id="39" name="Rounded Rectangle 38"/>
            <p:cNvSpPr/>
            <p:nvPr/>
          </p:nvSpPr>
          <p:spPr>
            <a:xfrm>
              <a:off x="3041829" y="2573905"/>
              <a:ext cx="1395155" cy="315034"/>
            </a:xfrm>
            <a:prstGeom prst="roundRect">
              <a:avLst/>
            </a:prstGeom>
            <a:solidFill>
              <a:srgbClr val="0033CC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3356865" y="1223755"/>
            <a:ext cx="3348735" cy="2025225"/>
            <a:chOff x="3356865" y="1223755"/>
            <a:chExt cx="3348735" cy="2025225"/>
          </a:xfrm>
        </p:grpSpPr>
        <p:grpSp>
          <p:nvGrpSpPr>
            <p:cNvPr id="35" name="Group 34"/>
            <p:cNvGrpSpPr/>
            <p:nvPr/>
          </p:nvGrpSpPr>
          <p:grpSpPr>
            <a:xfrm>
              <a:off x="4447220" y="1223755"/>
              <a:ext cx="2258380" cy="1980221"/>
              <a:chOff x="4447220" y="1223755"/>
              <a:chExt cx="2258380" cy="1980221"/>
            </a:xfrm>
          </p:grpSpPr>
          <p:sp>
            <p:nvSpPr>
              <p:cNvPr id="29" name="Rounded Rectangle 28"/>
              <p:cNvSpPr/>
              <p:nvPr/>
            </p:nvSpPr>
            <p:spPr>
              <a:xfrm>
                <a:off x="5562600" y="2933945"/>
                <a:ext cx="1143000" cy="270031"/>
              </a:xfrm>
              <a:prstGeom prst="roundRect">
                <a:avLst/>
              </a:prstGeom>
              <a:solidFill>
                <a:srgbClr val="FF0000">
                  <a:alpha val="3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2" name="Rounded Rectangle 31"/>
              <p:cNvSpPr/>
              <p:nvPr/>
            </p:nvSpPr>
            <p:spPr>
              <a:xfrm>
                <a:off x="4447220" y="1223755"/>
                <a:ext cx="349805" cy="457200"/>
              </a:xfrm>
              <a:prstGeom prst="roundRect">
                <a:avLst/>
              </a:prstGeom>
              <a:solidFill>
                <a:srgbClr val="FF0000">
                  <a:alpha val="3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sp>
          <p:nvSpPr>
            <p:cNvPr id="40" name="Rounded Rectangle 39"/>
            <p:cNvSpPr/>
            <p:nvPr/>
          </p:nvSpPr>
          <p:spPr>
            <a:xfrm>
              <a:off x="3356865" y="2933946"/>
              <a:ext cx="1395155" cy="315034"/>
            </a:xfrm>
            <a:prstGeom prst="roundRect">
              <a:avLst/>
            </a:prstGeom>
            <a:solidFill>
              <a:srgbClr val="0033CC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3716905" y="1223755"/>
            <a:ext cx="2988205" cy="2385265"/>
            <a:chOff x="3716905" y="1223755"/>
            <a:chExt cx="2988205" cy="2385265"/>
          </a:xfrm>
        </p:grpSpPr>
        <p:grpSp>
          <p:nvGrpSpPr>
            <p:cNvPr id="36" name="Group 35"/>
            <p:cNvGrpSpPr/>
            <p:nvPr/>
          </p:nvGrpSpPr>
          <p:grpSpPr>
            <a:xfrm>
              <a:off x="4797025" y="1223755"/>
              <a:ext cx="1908085" cy="2340260"/>
              <a:chOff x="4797025" y="1223755"/>
              <a:chExt cx="1908085" cy="2340260"/>
            </a:xfrm>
          </p:grpSpPr>
          <p:sp>
            <p:nvSpPr>
              <p:cNvPr id="30" name="Rounded Rectangle 29"/>
              <p:cNvSpPr/>
              <p:nvPr/>
            </p:nvSpPr>
            <p:spPr>
              <a:xfrm>
                <a:off x="5562110" y="3248980"/>
                <a:ext cx="1143000" cy="315035"/>
              </a:xfrm>
              <a:prstGeom prst="roundRect">
                <a:avLst/>
              </a:prstGeom>
              <a:solidFill>
                <a:srgbClr val="FF0000">
                  <a:alpha val="3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3" name="Rounded Rectangle 32"/>
              <p:cNvSpPr/>
              <p:nvPr/>
            </p:nvSpPr>
            <p:spPr>
              <a:xfrm>
                <a:off x="4797025" y="1223755"/>
                <a:ext cx="360040" cy="457200"/>
              </a:xfrm>
              <a:prstGeom prst="roundRect">
                <a:avLst/>
              </a:prstGeom>
              <a:solidFill>
                <a:srgbClr val="FF0000">
                  <a:alpha val="3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sp>
          <p:nvSpPr>
            <p:cNvPr id="41" name="Rounded Rectangle 40"/>
            <p:cNvSpPr/>
            <p:nvPr/>
          </p:nvSpPr>
          <p:spPr>
            <a:xfrm>
              <a:off x="3716905" y="3293986"/>
              <a:ext cx="1395155" cy="315034"/>
            </a:xfrm>
            <a:prstGeom prst="roundRect">
              <a:avLst/>
            </a:prstGeom>
            <a:solidFill>
              <a:srgbClr val="0033CC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val="1551448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Jan 2013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66555" y="728700"/>
            <a:ext cx="7830871" cy="19617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Since for unsigned division we have </a:t>
            </a:r>
            <a:r>
              <a:rPr lang="en-US" sz="2800" i="1" dirty="0" smtClean="0"/>
              <a:t>q</a:t>
            </a:r>
            <a:r>
              <a:rPr lang="en-US" sz="2800" dirty="0" smtClean="0"/>
              <a:t>&lt;2</a:t>
            </a:r>
            <a:r>
              <a:rPr lang="en-US" sz="2800" i="1" baseline="30000" dirty="0" smtClean="0"/>
              <a:t>k</a:t>
            </a:r>
            <a:r>
              <a:rPr lang="en-US" sz="2800" dirty="0" smtClean="0"/>
              <a:t> and </a:t>
            </a:r>
            <a:r>
              <a:rPr lang="en-US" sz="2800" i="1" dirty="0" smtClean="0"/>
              <a:t>s</a:t>
            </a:r>
            <a:r>
              <a:rPr lang="en-US" sz="2800" dirty="0" smtClean="0"/>
              <a:t>&lt;</a:t>
            </a:r>
            <a:r>
              <a:rPr lang="en-US" sz="2800" i="1" dirty="0" smtClean="0"/>
              <a:t>d</a:t>
            </a:r>
            <a:r>
              <a:rPr lang="en-US" sz="2800" dirty="0" smtClean="0"/>
              <a:t>, to avoid overflow we must have</a:t>
            </a:r>
          </a:p>
          <a:p>
            <a:pPr>
              <a:lnSpc>
                <a:spcPct val="150000"/>
              </a:lnSpc>
            </a:pPr>
            <a:r>
              <a:rPr lang="en-US" sz="2800" i="1" dirty="0"/>
              <a:t> </a:t>
            </a:r>
            <a:r>
              <a:rPr lang="en-US" sz="2800" i="1" dirty="0" smtClean="0"/>
              <a:t>                                      z</a:t>
            </a:r>
            <a:r>
              <a:rPr lang="en-US" sz="2800" dirty="0" smtClean="0"/>
              <a:t>&lt;(2</a:t>
            </a:r>
            <a:r>
              <a:rPr lang="en-US" sz="2800" i="1" baseline="30000" dirty="0" smtClean="0"/>
              <a:t>k</a:t>
            </a:r>
            <a:r>
              <a:rPr lang="en-US" sz="2800" dirty="0" smtClean="0"/>
              <a:t>-1)</a:t>
            </a:r>
            <a:r>
              <a:rPr lang="en-US" sz="2800" i="1" dirty="0" err="1" smtClean="0"/>
              <a:t>d</a:t>
            </a:r>
            <a:r>
              <a:rPr lang="en-US" sz="2800" dirty="0" err="1" smtClean="0"/>
              <a:t>+</a:t>
            </a:r>
            <a:r>
              <a:rPr lang="en-US" sz="2800" i="1" dirty="0" err="1" smtClean="0"/>
              <a:t>d</a:t>
            </a:r>
            <a:r>
              <a:rPr lang="en-US" sz="2800" dirty="0" smtClean="0"/>
              <a:t>=</a:t>
            </a:r>
            <a:r>
              <a:rPr lang="en-US" sz="2800" dirty="0"/>
              <a:t>2</a:t>
            </a:r>
            <a:r>
              <a:rPr lang="en-US" sz="2800" i="1" baseline="30000" dirty="0"/>
              <a:t>k</a:t>
            </a:r>
            <a:r>
              <a:rPr lang="en-US" sz="2800" dirty="0" smtClean="0"/>
              <a:t>d</a:t>
            </a:r>
            <a:endParaRPr lang="he-IL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66555" y="2753925"/>
            <a:ext cx="7920880" cy="33239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i="1" dirty="0" smtClean="0"/>
              <a:t>d </a:t>
            </a:r>
            <a:r>
              <a:rPr lang="en-US" sz="2800" dirty="0" smtClean="0"/>
              <a:t>must be strictly greater than the </a:t>
            </a:r>
            <a:r>
              <a:rPr lang="en-US" sz="2800" i="1" dirty="0" smtClean="0"/>
              <a:t>k</a:t>
            </a:r>
            <a:r>
              <a:rPr lang="en-US" sz="2800" dirty="0" smtClean="0"/>
              <a:t> MSBs of </a:t>
            </a:r>
            <a:r>
              <a:rPr lang="en-US" sz="2800" i="1" dirty="0" smtClean="0"/>
              <a:t>z</a:t>
            </a:r>
            <a:r>
              <a:rPr lang="en-US" sz="2800" dirty="0" smtClean="0"/>
              <a:t>, as otherwise the quotient would have more than k bit. This is called overflow detection and done prior to division and can be used also to detect division by zero.</a:t>
            </a:r>
          </a:p>
        </p:txBody>
      </p:sp>
    </p:spTree>
    <p:extLst>
      <p:ext uri="{BB962C8B-B14F-4D97-AF65-F5344CB8AC3E}">
        <p14:creationId xmlns:p14="http://schemas.microsoft.com/office/powerpoint/2010/main" val="471886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Jan 2013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46775" y="278650"/>
            <a:ext cx="400544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dirty="0" smtClean="0"/>
              <a:t>Fractional Division</a:t>
            </a:r>
            <a:endParaRPr lang="he-IL" sz="36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926596" y="1043735"/>
            <a:ext cx="7335814" cy="1757428"/>
            <a:chOff x="926596" y="1043735"/>
            <a:chExt cx="7335814" cy="1757428"/>
          </a:xfrm>
        </p:grpSpPr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78232865"/>
                </p:ext>
              </p:extLst>
            </p:nvPr>
          </p:nvGraphicFramePr>
          <p:xfrm>
            <a:off x="1106615" y="2078850"/>
            <a:ext cx="6673850" cy="722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16" name="Equation" r:id="rId3" imgW="3047760" imgH="330120" progId="Equation.DSMT4">
                    <p:embed/>
                  </p:oleObj>
                </mc:Choice>
                <mc:Fallback>
                  <p:oleObj name="Equation" r:id="rId3" imgW="3047760" imgH="33012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6615" y="2078850"/>
                          <a:ext cx="6673850" cy="7223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Box 6"/>
            <p:cNvSpPr txBox="1"/>
            <p:nvPr/>
          </p:nvSpPr>
          <p:spPr>
            <a:xfrm>
              <a:off x="926596" y="1043735"/>
              <a:ext cx="7335814" cy="95410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800" dirty="0" smtClean="0"/>
                <a:t>Unsigned integer and unsigned fractional can be converted to each other as follows</a:t>
              </a:r>
              <a:endParaRPr lang="he-IL" sz="28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836585" y="2933945"/>
            <a:ext cx="7515835" cy="1185695"/>
            <a:chOff x="836585" y="2933945"/>
            <a:chExt cx="7515835" cy="1185695"/>
          </a:xfrm>
        </p:grpSpPr>
        <p:sp>
          <p:nvSpPr>
            <p:cNvPr id="6" name="TextBox 5"/>
            <p:cNvSpPr txBox="1"/>
            <p:nvPr/>
          </p:nvSpPr>
          <p:spPr>
            <a:xfrm>
              <a:off x="836585" y="2933945"/>
              <a:ext cx="7515835" cy="52322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800" dirty="0" smtClean="0"/>
                <a:t>Since </a:t>
              </a:r>
              <a:r>
                <a:rPr lang="en-US" sz="2800" i="1" dirty="0" smtClean="0"/>
                <a:t>z</a:t>
              </a:r>
              <a:r>
                <a:rPr lang="en-US" sz="2800" dirty="0" smtClean="0"/>
                <a:t> is 2</a:t>
              </a:r>
              <a:r>
                <a:rPr lang="en-US" sz="2800" i="1" dirty="0" smtClean="0"/>
                <a:t>k</a:t>
              </a:r>
              <a:r>
                <a:rPr lang="en-US" sz="2800" dirty="0" smtClean="0"/>
                <a:t>-bit and </a:t>
              </a:r>
              <a:r>
                <a:rPr lang="en-US" sz="2800" i="1" dirty="0" smtClean="0"/>
                <a:t>d</a:t>
              </a:r>
              <a:r>
                <a:rPr lang="en-US" sz="2800" dirty="0" smtClean="0"/>
                <a:t>, </a:t>
              </a:r>
              <a:r>
                <a:rPr lang="en-US" sz="2800" i="1" dirty="0" smtClean="0"/>
                <a:t>q</a:t>
              </a:r>
              <a:r>
                <a:rPr lang="en-US" sz="2800" dirty="0" smtClean="0"/>
                <a:t>, and </a:t>
              </a:r>
              <a:r>
                <a:rPr lang="en-US" sz="2800" i="1" dirty="0" smtClean="0"/>
                <a:t>s</a:t>
              </a:r>
              <a:r>
                <a:rPr lang="en-US" sz="2800" dirty="0" smtClean="0"/>
                <a:t> are </a:t>
              </a:r>
              <a:r>
                <a:rPr lang="en-US" sz="2800" i="1" dirty="0" smtClean="0"/>
                <a:t>k</a:t>
              </a:r>
              <a:r>
                <a:rPr lang="en-US" sz="2800" dirty="0" smtClean="0"/>
                <a:t>-bit, we obtain</a:t>
              </a:r>
              <a:endParaRPr lang="he-IL" sz="2800" dirty="0"/>
            </a:p>
          </p:txBody>
        </p:sp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01111492"/>
                </p:ext>
              </p:extLst>
            </p:nvPr>
          </p:nvGraphicFramePr>
          <p:xfrm>
            <a:off x="2620963" y="3564015"/>
            <a:ext cx="3643312" cy="5556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17" name="Equation" r:id="rId5" imgW="1663560" imgH="253800" progId="Equation.DSMT4">
                    <p:embed/>
                  </p:oleObj>
                </mc:Choice>
                <mc:Fallback>
                  <p:oleObj name="Equation" r:id="rId5" imgW="1663560" imgH="253800" progId="Equation.DSMT4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20963" y="3564015"/>
                          <a:ext cx="3643312" cy="5556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" name="TextBox 8"/>
          <p:cNvSpPr txBox="1"/>
          <p:nvPr/>
        </p:nvSpPr>
        <p:spPr>
          <a:xfrm>
            <a:off x="791580" y="4239090"/>
            <a:ext cx="7515835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dirty="0" smtClean="0"/>
              <a:t>We can therefore divide fractions just as integers, except that the reminder is right shifted by </a:t>
            </a:r>
            <a:r>
              <a:rPr lang="en-US" sz="2800" i="1" dirty="0" smtClean="0"/>
              <a:t>k</a:t>
            </a:r>
            <a:r>
              <a:rPr lang="en-US" sz="2800" dirty="0" smtClean="0"/>
              <a:t> bits. </a:t>
            </a:r>
            <a:endParaRPr lang="he-IL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791580" y="5274205"/>
            <a:ext cx="7425825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dirty="0" smtClean="0"/>
              <a:t>Overflow detects that </a:t>
            </a:r>
            <a:r>
              <a:rPr lang="en-US" sz="2800" i="1" dirty="0" err="1" smtClean="0"/>
              <a:t>z</a:t>
            </a:r>
            <a:r>
              <a:rPr lang="en-US" sz="2800" baseline="-25000" dirty="0" err="1" smtClean="0"/>
              <a:t>frac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&lt; </a:t>
            </a:r>
            <a:r>
              <a:rPr lang="en-US" sz="2800" i="1" dirty="0" err="1" smtClean="0"/>
              <a:t>d</a:t>
            </a:r>
            <a:r>
              <a:rPr lang="en-US" sz="2800" baseline="-25000" dirty="0" err="1" smtClean="0"/>
              <a:t>frac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, as otherwise the quotient would be no smaller than 1. </a:t>
            </a:r>
          </a:p>
        </p:txBody>
      </p:sp>
    </p:spTree>
    <p:extLst>
      <p:ext uri="{BB962C8B-B14F-4D97-AF65-F5344CB8AC3E}">
        <p14:creationId xmlns:p14="http://schemas.microsoft.com/office/powerpoint/2010/main" val="3219700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909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Sequential Bit-at-a-Time Division</a:t>
            </a:r>
            <a:endParaRPr lang="he-IL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Jan 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46575" y="908720"/>
            <a:ext cx="7875875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It is performed by initializing </a:t>
            </a:r>
            <a:r>
              <a:rPr lang="en-US" sz="2800" i="1" dirty="0" smtClean="0"/>
              <a:t>s</a:t>
            </a:r>
            <a:r>
              <a:rPr lang="en-US" sz="2800" baseline="30000" dirty="0" smtClean="0"/>
              <a:t>(0)</a:t>
            </a:r>
            <a:r>
              <a:rPr lang="en-US" sz="2800" dirty="0" smtClean="0"/>
              <a:t>=</a:t>
            </a:r>
            <a:r>
              <a:rPr lang="en-US" sz="2800" i="1" dirty="0" smtClean="0"/>
              <a:t>z</a:t>
            </a:r>
            <a:r>
              <a:rPr lang="en-US" sz="2800" dirty="0" smtClean="0"/>
              <a:t>, and successively  subtracting from it the properly shifted terms </a:t>
            </a:r>
            <a:r>
              <a:rPr lang="en-US" sz="2800" i="1" dirty="0" err="1" smtClean="0"/>
              <a:t>q</a:t>
            </a:r>
            <a:r>
              <a:rPr lang="en-US" sz="2800" i="1" baseline="-25000" dirty="0" err="1" smtClean="0"/>
              <a:t>k-j</a:t>
            </a:r>
            <a:r>
              <a:rPr lang="en-US" sz="2800" i="1" dirty="0" err="1" smtClean="0"/>
              <a:t>d</a:t>
            </a:r>
            <a:r>
              <a:rPr lang="en-US" sz="2800" dirty="0" smtClean="0"/>
              <a:t>.</a:t>
            </a:r>
            <a:endParaRPr lang="he-IL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746575" y="2303875"/>
            <a:ext cx="7875875" cy="2031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Rather than shifting </a:t>
            </a:r>
            <a:r>
              <a:rPr lang="en-US" sz="2800" i="1" dirty="0" err="1"/>
              <a:t>q</a:t>
            </a:r>
            <a:r>
              <a:rPr lang="en-US" sz="2800" i="1" baseline="-25000" dirty="0" err="1"/>
              <a:t>k-j</a:t>
            </a:r>
            <a:r>
              <a:rPr lang="en-US" sz="2800" i="1" dirty="0" err="1"/>
              <a:t>d</a:t>
            </a:r>
            <a:r>
              <a:rPr lang="en-US" sz="2800" i="1" dirty="0"/>
              <a:t> </a:t>
            </a:r>
            <a:r>
              <a:rPr lang="en-US" sz="2800" dirty="0" smtClean="0"/>
              <a:t>rightwards, we shift the partial quotient leftward, leading to left-shift division algorithm.</a:t>
            </a:r>
            <a:endParaRPr lang="he-IL" sz="2800" dirty="0"/>
          </a:p>
        </p:txBody>
      </p:sp>
      <p:grpSp>
        <p:nvGrpSpPr>
          <p:cNvPr id="8" name="Group 7"/>
          <p:cNvGrpSpPr/>
          <p:nvPr/>
        </p:nvGrpSpPr>
        <p:grpSpPr>
          <a:xfrm>
            <a:off x="1003882" y="4362490"/>
            <a:ext cx="7348538" cy="1676800"/>
            <a:chOff x="1003882" y="4227475"/>
            <a:chExt cx="7348538" cy="1676800"/>
          </a:xfrm>
        </p:grpSpPr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70771376"/>
                </p:ext>
              </p:extLst>
            </p:nvPr>
          </p:nvGraphicFramePr>
          <p:xfrm>
            <a:off x="1003882" y="4753105"/>
            <a:ext cx="7348538" cy="1060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0" name="Equation" r:id="rId3" imgW="3429000" imgH="495000" progId="Equation.DSMT4">
                    <p:embed/>
                  </p:oleObj>
                </mc:Choice>
                <mc:Fallback>
                  <p:oleObj name="Equation" r:id="rId3" imgW="3429000" imgH="495000" progId="Equation.DSMT4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3882" y="4753105"/>
                          <a:ext cx="7348538" cy="10604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9" name="Group 8"/>
            <p:cNvGrpSpPr/>
            <p:nvPr/>
          </p:nvGrpSpPr>
          <p:grpSpPr>
            <a:xfrm>
              <a:off x="1248962" y="4227475"/>
              <a:ext cx="1440160" cy="675075"/>
              <a:chOff x="3626895" y="2753925"/>
              <a:chExt cx="1440160" cy="675075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3626895" y="2753925"/>
                <a:ext cx="144016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dirty="0" smtClean="0"/>
                  <a:t>shift left</a:t>
                </a:r>
                <a:endParaRPr lang="he-IL" sz="2400" dirty="0"/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>
                <a:off x="4346975" y="3125580"/>
                <a:ext cx="0" cy="30342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TextBox 11"/>
            <p:cNvSpPr txBox="1"/>
            <p:nvPr/>
          </p:nvSpPr>
          <p:spPr>
            <a:xfrm>
              <a:off x="2374087" y="5442610"/>
              <a:ext cx="1485165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dirty="0" smtClean="0"/>
                <a:t>subtract</a:t>
              </a:r>
              <a:endParaRPr lang="he-IL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60956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Jan 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5576381"/>
              </p:ext>
            </p:extLst>
          </p:nvPr>
        </p:nvGraphicFramePr>
        <p:xfrm>
          <a:off x="1003882" y="894290"/>
          <a:ext cx="7348538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5" name="Equation" r:id="rId3" imgW="3429000" imgH="495000" progId="Equation.DSMT4">
                  <p:embed/>
                </p:oleObj>
              </mc:Choice>
              <mc:Fallback>
                <p:oleObj name="Equation" r:id="rId3" imgW="3429000" imgH="49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882" y="894290"/>
                        <a:ext cx="7348538" cy="106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1248962" y="368660"/>
            <a:ext cx="1440160" cy="675075"/>
            <a:chOff x="3626895" y="2753925"/>
            <a:chExt cx="1440160" cy="675075"/>
          </a:xfrm>
        </p:grpSpPr>
        <p:sp>
          <p:nvSpPr>
            <p:cNvPr id="15" name="TextBox 14"/>
            <p:cNvSpPr txBox="1"/>
            <p:nvPr/>
          </p:nvSpPr>
          <p:spPr>
            <a:xfrm>
              <a:off x="3626895" y="2753925"/>
              <a:ext cx="144016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dirty="0" smtClean="0"/>
                <a:t>shift left</a:t>
              </a:r>
              <a:endParaRPr lang="he-IL" sz="2400" dirty="0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4346975" y="3125580"/>
              <a:ext cx="0" cy="30342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2374087" y="1583795"/>
            <a:ext cx="148516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dirty="0" smtClean="0"/>
              <a:t>subtract</a:t>
            </a:r>
            <a:endParaRPr lang="he-IL" sz="2400" dirty="0"/>
          </a:p>
        </p:txBody>
      </p:sp>
      <p:grpSp>
        <p:nvGrpSpPr>
          <p:cNvPr id="2" name="Group 1"/>
          <p:cNvGrpSpPr/>
          <p:nvPr/>
        </p:nvGrpSpPr>
        <p:grpSpPr>
          <a:xfrm>
            <a:off x="746575" y="2123855"/>
            <a:ext cx="7875875" cy="1804575"/>
            <a:chOff x="746575" y="2123855"/>
            <a:chExt cx="7875875" cy="1804575"/>
          </a:xfrm>
        </p:grpSpPr>
        <p:sp>
          <p:nvSpPr>
            <p:cNvPr id="8" name="TextBox 7"/>
            <p:cNvSpPr txBox="1"/>
            <p:nvPr/>
          </p:nvSpPr>
          <p:spPr>
            <a:xfrm>
              <a:off x="746575" y="2123855"/>
              <a:ext cx="7875875" cy="95410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>
                <a:spcAft>
                  <a:spcPts val="1800"/>
                </a:spcAft>
              </a:pPr>
              <a:r>
                <a:rPr lang="en-US" sz="2800" dirty="0" smtClean="0"/>
                <a:t>2</a:t>
              </a:r>
              <a:r>
                <a:rPr lang="en-US" sz="2800" i="1" baseline="30000" dirty="0" smtClean="0"/>
                <a:t>k</a:t>
              </a:r>
              <a:r>
                <a:rPr lang="en-US" sz="2800" dirty="0" smtClean="0"/>
                <a:t> pre multiplies </a:t>
              </a:r>
              <a:r>
                <a:rPr lang="en-US" sz="2800" i="1" dirty="0" smtClean="0"/>
                <a:t>d</a:t>
              </a:r>
              <a:r>
                <a:rPr lang="en-US" sz="2800" dirty="0" smtClean="0"/>
                <a:t> to unsure proper alignment. After </a:t>
              </a:r>
              <a:r>
                <a:rPr lang="en-US" sz="2800" i="1" dirty="0" smtClean="0"/>
                <a:t>k</a:t>
              </a:r>
              <a:r>
                <a:rPr lang="en-US" sz="2800" dirty="0" smtClean="0"/>
                <a:t> iterations the above recursion turn into</a:t>
              </a:r>
              <a:endParaRPr lang="he-IL" sz="2800" dirty="0"/>
            </a:p>
          </p:txBody>
        </p:sp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17401526"/>
                </p:ext>
              </p:extLst>
            </p:nvPr>
          </p:nvGraphicFramePr>
          <p:xfrm>
            <a:off x="1511660" y="3248980"/>
            <a:ext cx="6096000" cy="679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96" name="Equation" r:id="rId5" imgW="2844720" imgH="317160" progId="Equation.DSMT4">
                    <p:embed/>
                  </p:oleObj>
                </mc:Choice>
                <mc:Fallback>
                  <p:oleObj name="Equation" r:id="rId5" imgW="2844720" imgH="317160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11660" y="3248980"/>
                          <a:ext cx="6096000" cy="6794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4"/>
          <p:cNvGrpSpPr/>
          <p:nvPr/>
        </p:nvGrpSpPr>
        <p:grpSpPr>
          <a:xfrm>
            <a:off x="712893" y="4044260"/>
            <a:ext cx="7909557" cy="1765410"/>
            <a:chOff x="712893" y="4044260"/>
            <a:chExt cx="7909557" cy="1765410"/>
          </a:xfrm>
        </p:grpSpPr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33815591"/>
                </p:ext>
              </p:extLst>
            </p:nvPr>
          </p:nvGraphicFramePr>
          <p:xfrm>
            <a:off x="712893" y="5184195"/>
            <a:ext cx="7729537" cy="625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97" name="Equation" r:id="rId7" imgW="3606480" imgH="291960" progId="Equation.DSMT4">
                    <p:embed/>
                  </p:oleObj>
                </mc:Choice>
                <mc:Fallback>
                  <p:oleObj name="Equation" r:id="rId7" imgW="3606480" imgH="291960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2893" y="5184195"/>
                          <a:ext cx="7729537" cy="6254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TextBox 19"/>
            <p:cNvSpPr txBox="1"/>
            <p:nvPr/>
          </p:nvSpPr>
          <p:spPr>
            <a:xfrm>
              <a:off x="746575" y="4044260"/>
              <a:ext cx="7875875" cy="95410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>
                <a:spcAft>
                  <a:spcPts val="1800"/>
                </a:spcAft>
              </a:pPr>
              <a:r>
                <a:rPr lang="en-US" sz="2800" dirty="0" smtClean="0"/>
                <a:t>In the fractional version the dividend is aligned to the radix point. The bits of the quotient begin from -1.</a:t>
              </a:r>
              <a:endParaRPr lang="he-IL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27137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5382089" y="1088740"/>
            <a:ext cx="2925326" cy="4320480"/>
            <a:chOff x="5382089" y="1088740"/>
            <a:chExt cx="2925326" cy="4320480"/>
          </a:xfrm>
        </p:grpSpPr>
        <p:sp>
          <p:nvSpPr>
            <p:cNvPr id="5" name="TextBox 4"/>
            <p:cNvSpPr txBox="1"/>
            <p:nvPr/>
          </p:nvSpPr>
          <p:spPr>
            <a:xfrm>
              <a:off x="5382089" y="1088740"/>
              <a:ext cx="292532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dirty="0" smtClean="0"/>
                <a:t>multiply divisor by 2</a:t>
              </a:r>
              <a:r>
                <a:rPr lang="en-US" sz="2400" i="1" baseline="30000" dirty="0" smtClean="0"/>
                <a:t>k</a:t>
              </a:r>
              <a:endParaRPr lang="he-IL" sz="2400" i="1" baseline="30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382090" y="1482170"/>
              <a:ext cx="261029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dirty="0" smtClean="0"/>
                <a:t>initialize reminder</a:t>
              </a:r>
              <a:endParaRPr lang="he-IL" sz="2400" i="1" baseline="30000" dirty="0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5382089" y="1718810"/>
              <a:ext cx="1395156" cy="765085"/>
              <a:chOff x="5382089" y="1718810"/>
              <a:chExt cx="1395156" cy="765085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5382089" y="1718810"/>
                <a:ext cx="1395155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dirty="0" smtClean="0"/>
                  <a:t>left-shift</a:t>
                </a:r>
                <a:endParaRPr lang="he-IL" sz="2400" i="1" baseline="30000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5382090" y="2022230"/>
                <a:ext cx="1395155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dirty="0" smtClean="0"/>
                  <a:t>subtract</a:t>
                </a:r>
                <a:endParaRPr lang="he-IL" sz="2400" i="1" baseline="30000" dirty="0"/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5382090" y="2753925"/>
              <a:ext cx="1395156" cy="765085"/>
              <a:chOff x="5382089" y="1718810"/>
              <a:chExt cx="1395156" cy="765085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5382089" y="1718810"/>
                <a:ext cx="1395155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dirty="0" smtClean="0"/>
                  <a:t>left-shift</a:t>
                </a:r>
                <a:endParaRPr lang="he-IL" sz="2400" i="1" baseline="30000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5382090" y="2022230"/>
                <a:ext cx="1395155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dirty="0" smtClean="0"/>
                  <a:t>subtract</a:t>
                </a:r>
                <a:endParaRPr lang="he-IL" sz="2400" i="1" baseline="30000" dirty="0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5382090" y="3744035"/>
              <a:ext cx="1395156" cy="765085"/>
              <a:chOff x="5382089" y="1718810"/>
              <a:chExt cx="1395156" cy="765085"/>
            </a:xfrm>
          </p:grpSpPr>
          <p:sp>
            <p:nvSpPr>
              <p:cNvPr id="19" name="TextBox 18"/>
              <p:cNvSpPr txBox="1"/>
              <p:nvPr/>
            </p:nvSpPr>
            <p:spPr>
              <a:xfrm>
                <a:off x="5382089" y="1718810"/>
                <a:ext cx="1395155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dirty="0" smtClean="0"/>
                  <a:t>left-shift</a:t>
                </a:r>
                <a:endParaRPr lang="he-IL" sz="2400" i="1" baseline="30000" dirty="0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5382090" y="2022230"/>
                <a:ext cx="1395155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dirty="0" smtClean="0"/>
                  <a:t>subtract</a:t>
                </a:r>
                <a:endParaRPr lang="he-IL" sz="2400" i="1" baseline="30000" dirty="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5382090" y="4644135"/>
              <a:ext cx="1395156" cy="765085"/>
              <a:chOff x="5382089" y="1718810"/>
              <a:chExt cx="1395156" cy="765085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5382089" y="1718810"/>
                <a:ext cx="1395155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dirty="0" smtClean="0"/>
                  <a:t>left-shift</a:t>
                </a:r>
                <a:endParaRPr lang="he-IL" sz="2400" i="1" baseline="30000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5382090" y="2022230"/>
                <a:ext cx="1395155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dirty="0" smtClean="0"/>
                  <a:t>subtract</a:t>
                </a:r>
                <a:endParaRPr lang="he-IL" sz="2400" i="1" baseline="30000" dirty="0"/>
              </a:p>
            </p:txBody>
          </p:sp>
        </p:grpSp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729" y="381000"/>
            <a:ext cx="3592556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Jan 2013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328175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286635" y="1853825"/>
            <a:ext cx="5580620" cy="945105"/>
          </a:xfrm>
          <a:prstGeom prst="rect">
            <a:avLst/>
          </a:prstGeom>
          <a:solidFill>
            <a:srgbClr val="FFFFFF">
              <a:alpha val="80000"/>
            </a:srgb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Rectangle 5"/>
          <p:cNvSpPr/>
          <p:nvPr/>
        </p:nvSpPr>
        <p:spPr>
          <a:xfrm>
            <a:off x="1286635" y="2798930"/>
            <a:ext cx="5580620" cy="945105"/>
          </a:xfrm>
          <a:prstGeom prst="rect">
            <a:avLst/>
          </a:prstGeom>
          <a:solidFill>
            <a:srgbClr val="FFFFFF">
              <a:alpha val="80000"/>
            </a:srgb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1286635" y="3744035"/>
            <a:ext cx="5580620" cy="945105"/>
          </a:xfrm>
          <a:prstGeom prst="rect">
            <a:avLst/>
          </a:prstGeom>
          <a:solidFill>
            <a:srgbClr val="FFFFFF">
              <a:alpha val="80000"/>
            </a:srgb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Rectangle 7"/>
          <p:cNvSpPr/>
          <p:nvPr/>
        </p:nvSpPr>
        <p:spPr>
          <a:xfrm>
            <a:off x="1286635" y="4689140"/>
            <a:ext cx="5580620" cy="945105"/>
          </a:xfrm>
          <a:prstGeom prst="rect">
            <a:avLst/>
          </a:prstGeom>
          <a:solidFill>
            <a:srgbClr val="FFFFFF">
              <a:alpha val="80000"/>
            </a:srgb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Rectangle 8"/>
          <p:cNvSpPr/>
          <p:nvPr/>
        </p:nvSpPr>
        <p:spPr>
          <a:xfrm>
            <a:off x="1286635" y="5634245"/>
            <a:ext cx="5580620" cy="765085"/>
          </a:xfrm>
          <a:prstGeom prst="rect">
            <a:avLst/>
          </a:prstGeom>
          <a:solidFill>
            <a:srgbClr val="FFFFFF">
              <a:alpha val="80000"/>
            </a:srgb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81069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10" y="458670"/>
            <a:ext cx="3559984" cy="595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e-IL" smtClean="0"/>
              <a:t>Jan 2013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9140457"/>
              </p:ext>
            </p:extLst>
          </p:nvPr>
        </p:nvGraphicFramePr>
        <p:xfrm>
          <a:off x="5157065" y="3757820"/>
          <a:ext cx="3387725" cy="187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4" imgW="1485720" imgH="876240" progId="Equation.DSMT4">
                  <p:embed/>
                </p:oleObj>
              </mc:Choice>
              <mc:Fallback>
                <p:oleObj name="Equation" r:id="rId4" imgW="1485720" imgH="876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7065" y="3757820"/>
                        <a:ext cx="3387725" cy="187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022050" y="957206"/>
            <a:ext cx="3465385" cy="22467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800" dirty="0" smtClean="0"/>
              <a:t>In fractional division the dividend is aligned to the radix point. The bits of the quotient begin from -1.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177637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462</Words>
  <Application>Microsoft Office PowerPoint</Application>
  <PresentationFormat>On-screen Show (4:3)</PresentationFormat>
  <Paragraphs>74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Office Theme</vt:lpstr>
      <vt:lpstr>MathType 6.0 Equation</vt:lpstr>
      <vt:lpstr>Equation</vt:lpstr>
      <vt:lpstr>Division Circuits</vt:lpstr>
      <vt:lpstr>PowerPoint Presentation</vt:lpstr>
      <vt:lpstr>PowerPoint Presentation</vt:lpstr>
      <vt:lpstr>PowerPoint Presentation</vt:lpstr>
      <vt:lpstr>PowerPoint Presentation</vt:lpstr>
      <vt:lpstr>Sequential Bit-at-a-Time Division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Shmuel Wimer</dc:creator>
  <cp:lastModifiedBy>ENG</cp:lastModifiedBy>
  <cp:revision>38</cp:revision>
  <dcterms:created xsi:type="dcterms:W3CDTF">2006-08-16T00:00:00Z</dcterms:created>
  <dcterms:modified xsi:type="dcterms:W3CDTF">2015-05-01T04:56:41Z</dcterms:modified>
</cp:coreProperties>
</file>