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5"/>
  </p:notesMasterIdLst>
  <p:sldIdLst>
    <p:sldId id="268" r:id="rId2"/>
    <p:sldId id="257" r:id="rId3"/>
    <p:sldId id="258" r:id="rId4"/>
    <p:sldId id="319" r:id="rId5"/>
    <p:sldId id="318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9" r:id="rId15"/>
    <p:sldId id="297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9" r:id="rId28"/>
    <p:sldId id="284" r:id="rId29"/>
    <p:sldId id="300" r:id="rId30"/>
    <p:sldId id="287" r:id="rId31"/>
    <p:sldId id="288" r:id="rId32"/>
    <p:sldId id="283" r:id="rId33"/>
    <p:sldId id="295" r:id="rId34"/>
    <p:sldId id="296" r:id="rId35"/>
    <p:sldId id="298" r:id="rId36"/>
    <p:sldId id="299" r:id="rId37"/>
    <p:sldId id="302" r:id="rId38"/>
    <p:sldId id="301" r:id="rId39"/>
    <p:sldId id="303" r:id="rId40"/>
    <p:sldId id="305" r:id="rId41"/>
    <p:sldId id="304" r:id="rId42"/>
    <p:sldId id="306" r:id="rId43"/>
    <p:sldId id="307" r:id="rId44"/>
    <p:sldId id="308" r:id="rId45"/>
    <p:sldId id="309" r:id="rId46"/>
    <p:sldId id="310" r:id="rId47"/>
    <p:sldId id="311" r:id="rId48"/>
    <p:sldId id="312" r:id="rId49"/>
    <p:sldId id="313" r:id="rId50"/>
    <p:sldId id="314" r:id="rId51"/>
    <p:sldId id="317" r:id="rId52"/>
    <p:sldId id="315" r:id="rId53"/>
    <p:sldId id="316" r:id="rId5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594" autoAdjust="0"/>
    <p:restoredTop sz="94676" autoAdjust="0"/>
  </p:normalViewPr>
  <p:slideViewPr>
    <p:cSldViewPr>
      <p:cViewPr>
        <p:scale>
          <a:sx n="118" d="100"/>
          <a:sy n="118" d="100"/>
        </p:scale>
        <p:origin x="-230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38405" cy="3840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image" Target="../media/image3.wmf"/><Relationship Id="rId5" Type="http://schemas.openxmlformats.org/officeDocument/2006/relationships/image" Target="../media/image7.wmf"/><Relationship Id="rId4" Type="http://schemas.openxmlformats.org/officeDocument/2006/relationships/image" Target="../media/image6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56.wmf"/><Relationship Id="rId1" Type="http://schemas.openxmlformats.org/officeDocument/2006/relationships/image" Target="../media/image55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5.wmf"/><Relationship Id="rId2" Type="http://schemas.openxmlformats.org/officeDocument/2006/relationships/image" Target="../media/image64.wmf"/><Relationship Id="rId1" Type="http://schemas.openxmlformats.org/officeDocument/2006/relationships/image" Target="../media/image63.wmf"/><Relationship Id="rId4" Type="http://schemas.openxmlformats.org/officeDocument/2006/relationships/image" Target="../media/image66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9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1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76.wmf"/><Relationship Id="rId2" Type="http://schemas.openxmlformats.org/officeDocument/2006/relationships/image" Target="../media/image75.wmf"/><Relationship Id="rId1" Type="http://schemas.openxmlformats.org/officeDocument/2006/relationships/image" Target="../media/image74.wmf"/><Relationship Id="rId4" Type="http://schemas.openxmlformats.org/officeDocument/2006/relationships/image" Target="../media/image77.w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79.wmf"/><Relationship Id="rId1" Type="http://schemas.openxmlformats.org/officeDocument/2006/relationships/image" Target="../media/image78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82.wmf"/><Relationship Id="rId2" Type="http://schemas.openxmlformats.org/officeDocument/2006/relationships/image" Target="../media/image81.wmf"/><Relationship Id="rId1" Type="http://schemas.openxmlformats.org/officeDocument/2006/relationships/image" Target="../media/image80.wmf"/><Relationship Id="rId4" Type="http://schemas.openxmlformats.org/officeDocument/2006/relationships/image" Target="../media/image83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85.w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90.wmf"/><Relationship Id="rId2" Type="http://schemas.openxmlformats.org/officeDocument/2006/relationships/image" Target="../media/image89.wmf"/><Relationship Id="rId1" Type="http://schemas.openxmlformats.org/officeDocument/2006/relationships/image" Target="../media/image88.wmf"/><Relationship Id="rId4" Type="http://schemas.openxmlformats.org/officeDocument/2006/relationships/image" Target="../media/image91.w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98.wmf"/><Relationship Id="rId2" Type="http://schemas.openxmlformats.org/officeDocument/2006/relationships/image" Target="../media/image97.wmf"/><Relationship Id="rId1" Type="http://schemas.openxmlformats.org/officeDocument/2006/relationships/image" Target="../media/image96.wmf"/><Relationship Id="rId6" Type="http://schemas.openxmlformats.org/officeDocument/2006/relationships/image" Target="../media/image101.wmf"/><Relationship Id="rId5" Type="http://schemas.openxmlformats.org/officeDocument/2006/relationships/image" Target="../media/image100.wmf"/><Relationship Id="rId4" Type="http://schemas.openxmlformats.org/officeDocument/2006/relationships/image" Target="../media/image99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wmf"/><Relationship Id="rId2" Type="http://schemas.openxmlformats.org/officeDocument/2006/relationships/image" Target="../media/image106.wmf"/><Relationship Id="rId1" Type="http://schemas.openxmlformats.org/officeDocument/2006/relationships/image" Target="../media/image105.wmf"/><Relationship Id="rId5" Type="http://schemas.openxmlformats.org/officeDocument/2006/relationships/image" Target="../media/image109.wmf"/><Relationship Id="rId4" Type="http://schemas.openxmlformats.org/officeDocument/2006/relationships/image" Target="../media/image108.wmf"/></Relationships>
</file>

<file path=ppt/drawings/_rels/vmlDrawing2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wmf"/><Relationship Id="rId2" Type="http://schemas.openxmlformats.org/officeDocument/2006/relationships/image" Target="../media/image106.wmf"/><Relationship Id="rId1" Type="http://schemas.openxmlformats.org/officeDocument/2006/relationships/image" Target="../media/image112.wmf"/><Relationship Id="rId6" Type="http://schemas.openxmlformats.org/officeDocument/2006/relationships/image" Target="../media/image116.wmf"/><Relationship Id="rId5" Type="http://schemas.openxmlformats.org/officeDocument/2006/relationships/image" Target="../media/image115.wmf"/><Relationship Id="rId4" Type="http://schemas.openxmlformats.org/officeDocument/2006/relationships/image" Target="../media/image114.wmf"/></Relationships>
</file>

<file path=ppt/drawings/_rels/vmlDrawing22.vml.rels><?xml version="1.0" encoding="UTF-8" standalone="yes"?>
<Relationships xmlns="http://schemas.openxmlformats.org/package/2006/relationships"><Relationship Id="rId8" Type="http://schemas.openxmlformats.org/officeDocument/2006/relationships/image" Target="../media/image130.wmf"/><Relationship Id="rId13" Type="http://schemas.openxmlformats.org/officeDocument/2006/relationships/image" Target="../media/image135.wmf"/><Relationship Id="rId18" Type="http://schemas.openxmlformats.org/officeDocument/2006/relationships/image" Target="../media/image140.wmf"/><Relationship Id="rId3" Type="http://schemas.openxmlformats.org/officeDocument/2006/relationships/image" Target="../media/image125.wmf"/><Relationship Id="rId7" Type="http://schemas.openxmlformats.org/officeDocument/2006/relationships/image" Target="../media/image129.wmf"/><Relationship Id="rId12" Type="http://schemas.openxmlformats.org/officeDocument/2006/relationships/image" Target="../media/image134.wmf"/><Relationship Id="rId17" Type="http://schemas.openxmlformats.org/officeDocument/2006/relationships/image" Target="../media/image139.wmf"/><Relationship Id="rId2" Type="http://schemas.openxmlformats.org/officeDocument/2006/relationships/image" Target="../media/image124.wmf"/><Relationship Id="rId16" Type="http://schemas.openxmlformats.org/officeDocument/2006/relationships/image" Target="../media/image138.wmf"/><Relationship Id="rId1" Type="http://schemas.openxmlformats.org/officeDocument/2006/relationships/image" Target="../media/image123.wmf"/><Relationship Id="rId6" Type="http://schemas.openxmlformats.org/officeDocument/2006/relationships/image" Target="../media/image128.wmf"/><Relationship Id="rId11" Type="http://schemas.openxmlformats.org/officeDocument/2006/relationships/image" Target="../media/image133.wmf"/><Relationship Id="rId5" Type="http://schemas.openxmlformats.org/officeDocument/2006/relationships/image" Target="../media/image127.wmf"/><Relationship Id="rId15" Type="http://schemas.openxmlformats.org/officeDocument/2006/relationships/image" Target="../media/image137.wmf"/><Relationship Id="rId10" Type="http://schemas.openxmlformats.org/officeDocument/2006/relationships/image" Target="../media/image132.wmf"/><Relationship Id="rId19" Type="http://schemas.openxmlformats.org/officeDocument/2006/relationships/image" Target="../media/image141.wmf"/><Relationship Id="rId4" Type="http://schemas.openxmlformats.org/officeDocument/2006/relationships/image" Target="../media/image126.wmf"/><Relationship Id="rId9" Type="http://schemas.openxmlformats.org/officeDocument/2006/relationships/image" Target="../media/image131.wmf"/><Relationship Id="rId14" Type="http://schemas.openxmlformats.org/officeDocument/2006/relationships/image" Target="../media/image136.wmf"/></Relationships>
</file>

<file path=ppt/drawings/_rels/vmlDrawing2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5.wmf"/><Relationship Id="rId2" Type="http://schemas.openxmlformats.org/officeDocument/2006/relationships/image" Target="../media/image144.wmf"/><Relationship Id="rId1" Type="http://schemas.openxmlformats.org/officeDocument/2006/relationships/image" Target="../media/image143.wmf"/><Relationship Id="rId4" Type="http://schemas.openxmlformats.org/officeDocument/2006/relationships/image" Target="../media/image146.wmf"/></Relationships>
</file>

<file path=ppt/drawings/_rels/vmlDrawing2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9.wmf"/><Relationship Id="rId2" Type="http://schemas.openxmlformats.org/officeDocument/2006/relationships/image" Target="../media/image148.wmf"/><Relationship Id="rId1" Type="http://schemas.openxmlformats.org/officeDocument/2006/relationships/image" Target="../media/image147.wmf"/><Relationship Id="rId4" Type="http://schemas.openxmlformats.org/officeDocument/2006/relationships/image" Target="../media/image150.wmf"/></Relationships>
</file>

<file path=ppt/drawings/_rels/vmlDrawing2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3.wmf"/><Relationship Id="rId2" Type="http://schemas.openxmlformats.org/officeDocument/2006/relationships/image" Target="../media/image152.wmf"/><Relationship Id="rId1" Type="http://schemas.openxmlformats.org/officeDocument/2006/relationships/image" Target="../media/image151.wmf"/><Relationship Id="rId5" Type="http://schemas.openxmlformats.org/officeDocument/2006/relationships/image" Target="../media/image155.wmf"/><Relationship Id="rId4" Type="http://schemas.openxmlformats.org/officeDocument/2006/relationships/image" Target="../media/image154.wmf"/></Relationships>
</file>

<file path=ppt/drawings/_rels/vmlDrawing2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8.wmf"/><Relationship Id="rId2" Type="http://schemas.openxmlformats.org/officeDocument/2006/relationships/image" Target="../media/image157.wmf"/><Relationship Id="rId1" Type="http://schemas.openxmlformats.org/officeDocument/2006/relationships/image" Target="../media/image156.wmf"/><Relationship Id="rId5" Type="http://schemas.openxmlformats.org/officeDocument/2006/relationships/image" Target="../media/image160.wmf"/><Relationship Id="rId4" Type="http://schemas.openxmlformats.org/officeDocument/2006/relationships/image" Target="../media/image159.wmf"/></Relationships>
</file>

<file path=ppt/drawings/_rels/vmlDrawing2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3.wmf"/><Relationship Id="rId2" Type="http://schemas.openxmlformats.org/officeDocument/2006/relationships/image" Target="../media/image162.wmf"/><Relationship Id="rId1" Type="http://schemas.openxmlformats.org/officeDocument/2006/relationships/image" Target="../media/image161.w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4.w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30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8.wmf"/><Relationship Id="rId1" Type="http://schemas.openxmlformats.org/officeDocument/2006/relationships/image" Target="../media/image167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image" Target="../media/image33.wmf"/></Relationships>
</file>

<file path=ppt/drawings/_rels/vmlDrawing7.vml.rels><?xml version="1.0" encoding="UTF-8" standalone="yes"?>
<Relationships xmlns="http://schemas.openxmlformats.org/package/2006/relationships"><Relationship Id="rId8" Type="http://schemas.openxmlformats.org/officeDocument/2006/relationships/image" Target="../media/image42.wmf"/><Relationship Id="rId3" Type="http://schemas.openxmlformats.org/officeDocument/2006/relationships/image" Target="../media/image37.wmf"/><Relationship Id="rId7" Type="http://schemas.openxmlformats.org/officeDocument/2006/relationships/image" Target="../media/image41.wmf"/><Relationship Id="rId2" Type="http://schemas.openxmlformats.org/officeDocument/2006/relationships/image" Target="../media/image36.wmf"/><Relationship Id="rId1" Type="http://schemas.openxmlformats.org/officeDocument/2006/relationships/image" Target="../media/image35.wmf"/><Relationship Id="rId6" Type="http://schemas.openxmlformats.org/officeDocument/2006/relationships/image" Target="../media/image40.wmf"/><Relationship Id="rId5" Type="http://schemas.openxmlformats.org/officeDocument/2006/relationships/image" Target="../media/image39.wmf"/><Relationship Id="rId4" Type="http://schemas.openxmlformats.org/officeDocument/2006/relationships/image" Target="../media/image38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48.wmf"/><Relationship Id="rId2" Type="http://schemas.openxmlformats.org/officeDocument/2006/relationships/image" Target="../media/image47.wmf"/><Relationship Id="rId1" Type="http://schemas.openxmlformats.org/officeDocument/2006/relationships/image" Target="../media/image46.wmf"/><Relationship Id="rId6" Type="http://schemas.openxmlformats.org/officeDocument/2006/relationships/image" Target="../media/image51.wmf"/><Relationship Id="rId5" Type="http://schemas.openxmlformats.org/officeDocument/2006/relationships/image" Target="../media/image50.wmf"/><Relationship Id="rId4" Type="http://schemas.openxmlformats.org/officeDocument/2006/relationships/image" Target="../media/image49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442BAC-773C-4890-9DB3-29861A35B598}" type="datetimeFigureOut">
              <a:rPr lang="en-US" smtClean="0"/>
              <a:t>1/10/2017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186320-5CE6-4A09-9900-33E73B08D7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2425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86320-5CE6-4A09-9900-33E73B08D73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1140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e-IL" smtClean="0"/>
              <a:t>Nov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e-IL" smtClean="0"/>
              <a:t>Nov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e-IL" smtClean="0"/>
              <a:t>Nov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e-IL" smtClean="0"/>
              <a:t>Nov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e-IL" smtClean="0"/>
              <a:t>Nov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e-IL" smtClean="0"/>
              <a:t>Nov 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e-IL" smtClean="0"/>
              <a:t>Nov 2012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e-IL" smtClean="0"/>
              <a:t>Nov 2012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e-IL" smtClean="0"/>
              <a:t>Nov 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e-IL" smtClean="0"/>
              <a:t>Nov 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e-IL" smtClean="0"/>
              <a:t>Nov 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he-IL" smtClean="0"/>
              <a:t>Nov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684213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2950" y="0"/>
            <a:ext cx="78105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3" Type="http://schemas.openxmlformats.org/officeDocument/2006/relationships/image" Target="../media/image34.png"/><Relationship Id="rId7" Type="http://schemas.openxmlformats.org/officeDocument/2006/relationships/oleObject" Target="../embeddings/oleObject1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33.wmf"/><Relationship Id="rId5" Type="http://schemas.openxmlformats.org/officeDocument/2006/relationships/oleObject" Target="../embeddings/oleObject12.bin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wmf"/><Relationship Id="rId13" Type="http://schemas.openxmlformats.org/officeDocument/2006/relationships/oleObject" Target="../embeddings/oleObject19.bin"/><Relationship Id="rId18" Type="http://schemas.openxmlformats.org/officeDocument/2006/relationships/image" Target="../media/image42.wmf"/><Relationship Id="rId3" Type="http://schemas.openxmlformats.org/officeDocument/2006/relationships/oleObject" Target="../embeddings/oleObject14.bin"/><Relationship Id="rId7" Type="http://schemas.openxmlformats.org/officeDocument/2006/relationships/oleObject" Target="../embeddings/oleObject16.bin"/><Relationship Id="rId12" Type="http://schemas.openxmlformats.org/officeDocument/2006/relationships/image" Target="../media/image39.wmf"/><Relationship Id="rId17" Type="http://schemas.openxmlformats.org/officeDocument/2006/relationships/oleObject" Target="../embeddings/oleObject21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41.wmf"/><Relationship Id="rId1" Type="http://schemas.openxmlformats.org/officeDocument/2006/relationships/vmlDrawing" Target="../drawings/vmlDrawing7.vml"/><Relationship Id="rId6" Type="http://schemas.openxmlformats.org/officeDocument/2006/relationships/image" Target="../media/image36.wmf"/><Relationship Id="rId11" Type="http://schemas.openxmlformats.org/officeDocument/2006/relationships/oleObject" Target="../embeddings/oleObject18.bin"/><Relationship Id="rId5" Type="http://schemas.openxmlformats.org/officeDocument/2006/relationships/oleObject" Target="../embeddings/oleObject15.bin"/><Relationship Id="rId15" Type="http://schemas.openxmlformats.org/officeDocument/2006/relationships/oleObject" Target="../embeddings/oleObject20.bin"/><Relationship Id="rId10" Type="http://schemas.openxmlformats.org/officeDocument/2006/relationships/image" Target="../media/image38.wmf"/><Relationship Id="rId4" Type="http://schemas.openxmlformats.org/officeDocument/2006/relationships/image" Target="../media/image35.wmf"/><Relationship Id="rId9" Type="http://schemas.openxmlformats.org/officeDocument/2006/relationships/oleObject" Target="../embeddings/oleObject17.bin"/><Relationship Id="rId14" Type="http://schemas.openxmlformats.org/officeDocument/2006/relationships/image" Target="../media/image40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4.bin"/><Relationship Id="rId13" Type="http://schemas.openxmlformats.org/officeDocument/2006/relationships/image" Target="../media/image50.wmf"/><Relationship Id="rId3" Type="http://schemas.openxmlformats.org/officeDocument/2006/relationships/image" Target="../media/image52.png"/><Relationship Id="rId7" Type="http://schemas.openxmlformats.org/officeDocument/2006/relationships/image" Target="../media/image47.wmf"/><Relationship Id="rId12" Type="http://schemas.openxmlformats.org/officeDocument/2006/relationships/oleObject" Target="../embeddings/oleObject2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23.bin"/><Relationship Id="rId11" Type="http://schemas.openxmlformats.org/officeDocument/2006/relationships/image" Target="../media/image49.wmf"/><Relationship Id="rId5" Type="http://schemas.openxmlformats.org/officeDocument/2006/relationships/image" Target="../media/image46.wmf"/><Relationship Id="rId15" Type="http://schemas.openxmlformats.org/officeDocument/2006/relationships/image" Target="../media/image51.wmf"/><Relationship Id="rId10" Type="http://schemas.openxmlformats.org/officeDocument/2006/relationships/oleObject" Target="../embeddings/oleObject25.bin"/><Relationship Id="rId4" Type="http://schemas.openxmlformats.org/officeDocument/2006/relationships/oleObject" Target="../embeddings/oleObject22.bin"/><Relationship Id="rId9" Type="http://schemas.openxmlformats.org/officeDocument/2006/relationships/image" Target="../media/image48.wmf"/><Relationship Id="rId14" Type="http://schemas.openxmlformats.org/officeDocument/2006/relationships/oleObject" Target="../embeddings/oleObject27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7" Type="http://schemas.openxmlformats.org/officeDocument/2006/relationships/image" Target="../media/image53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28.bin"/><Relationship Id="rId5" Type="http://schemas.openxmlformats.org/officeDocument/2006/relationships/image" Target="../media/image54.png"/><Relationship Id="rId4" Type="http://schemas.openxmlformats.org/officeDocument/2006/relationships/image" Target="../media/image4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wmf"/><Relationship Id="rId3" Type="http://schemas.openxmlformats.org/officeDocument/2006/relationships/image" Target="../media/image57.png"/><Relationship Id="rId7" Type="http://schemas.openxmlformats.org/officeDocument/2006/relationships/oleObject" Target="../embeddings/oleObject3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55.wmf"/><Relationship Id="rId5" Type="http://schemas.openxmlformats.org/officeDocument/2006/relationships/oleObject" Target="../embeddings/oleObject29.bin"/><Relationship Id="rId10" Type="http://schemas.openxmlformats.org/officeDocument/2006/relationships/image" Target="../media/image60.png"/><Relationship Id="rId4" Type="http://schemas.openxmlformats.org/officeDocument/2006/relationships/image" Target="../media/image58.png"/><Relationship Id="rId9" Type="http://schemas.openxmlformats.org/officeDocument/2006/relationships/image" Target="../media/image5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wmf"/><Relationship Id="rId3" Type="http://schemas.openxmlformats.org/officeDocument/2006/relationships/oleObject" Target="../embeddings/oleObject31.bin"/><Relationship Id="rId7" Type="http://schemas.openxmlformats.org/officeDocument/2006/relationships/oleObject" Target="../embeddings/oleObject3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64.wmf"/><Relationship Id="rId11" Type="http://schemas.openxmlformats.org/officeDocument/2006/relationships/image" Target="../media/image67.png"/><Relationship Id="rId5" Type="http://schemas.openxmlformats.org/officeDocument/2006/relationships/oleObject" Target="../embeddings/oleObject32.bin"/><Relationship Id="rId10" Type="http://schemas.openxmlformats.org/officeDocument/2006/relationships/image" Target="../media/image66.wmf"/><Relationship Id="rId4" Type="http://schemas.openxmlformats.org/officeDocument/2006/relationships/image" Target="../media/image63.wmf"/><Relationship Id="rId9" Type="http://schemas.openxmlformats.org/officeDocument/2006/relationships/oleObject" Target="../embeddings/oleObject34.bin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70.png"/><Relationship Id="rId4" Type="http://schemas.openxmlformats.org/officeDocument/2006/relationships/image" Target="../media/image69.w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wmf"/><Relationship Id="rId13" Type="http://schemas.openxmlformats.org/officeDocument/2006/relationships/oleObject" Target="../embeddings/oleObject5.bin"/><Relationship Id="rId3" Type="http://schemas.openxmlformats.org/officeDocument/2006/relationships/notesSlide" Target="../notesSlides/notesSlide1.xml"/><Relationship Id="rId7" Type="http://schemas.openxmlformats.org/officeDocument/2006/relationships/oleObject" Target="../embeddings/oleObject2.bin"/><Relationship Id="rId12" Type="http://schemas.openxmlformats.org/officeDocument/2006/relationships/image" Target="../media/image6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wmf"/><Relationship Id="rId11" Type="http://schemas.openxmlformats.org/officeDocument/2006/relationships/oleObject" Target="../embeddings/oleObject4.bin"/><Relationship Id="rId5" Type="http://schemas.openxmlformats.org/officeDocument/2006/relationships/oleObject" Target="../embeddings/oleObject1.bin"/><Relationship Id="rId10" Type="http://schemas.openxmlformats.org/officeDocument/2006/relationships/image" Target="../media/image5.wmf"/><Relationship Id="rId4" Type="http://schemas.openxmlformats.org/officeDocument/2006/relationships/image" Target="../media/image8.png"/><Relationship Id="rId9" Type="http://schemas.openxmlformats.org/officeDocument/2006/relationships/oleObject" Target="../embeddings/oleObject3.bin"/><Relationship Id="rId14" Type="http://schemas.openxmlformats.org/officeDocument/2006/relationships/image" Target="../media/image7.w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71.wmf"/><Relationship Id="rId4" Type="http://schemas.openxmlformats.org/officeDocument/2006/relationships/oleObject" Target="../embeddings/oleObject36.bin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wmf"/><Relationship Id="rId3" Type="http://schemas.openxmlformats.org/officeDocument/2006/relationships/oleObject" Target="../embeddings/oleObject37.bin"/><Relationship Id="rId7" Type="http://schemas.openxmlformats.org/officeDocument/2006/relationships/oleObject" Target="../embeddings/oleObject3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75.wmf"/><Relationship Id="rId5" Type="http://schemas.openxmlformats.org/officeDocument/2006/relationships/oleObject" Target="../embeddings/oleObject38.bin"/><Relationship Id="rId10" Type="http://schemas.openxmlformats.org/officeDocument/2006/relationships/image" Target="../media/image77.wmf"/><Relationship Id="rId4" Type="http://schemas.openxmlformats.org/officeDocument/2006/relationships/image" Target="../media/image74.wmf"/><Relationship Id="rId9" Type="http://schemas.openxmlformats.org/officeDocument/2006/relationships/oleObject" Target="../embeddings/oleObject40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79.wmf"/><Relationship Id="rId5" Type="http://schemas.openxmlformats.org/officeDocument/2006/relationships/oleObject" Target="../embeddings/oleObject42.bin"/><Relationship Id="rId4" Type="http://schemas.openxmlformats.org/officeDocument/2006/relationships/image" Target="../media/image78.wm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wmf"/><Relationship Id="rId3" Type="http://schemas.openxmlformats.org/officeDocument/2006/relationships/oleObject" Target="../embeddings/oleObject43.bin"/><Relationship Id="rId7" Type="http://schemas.openxmlformats.org/officeDocument/2006/relationships/oleObject" Target="../embeddings/oleObject4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81.wmf"/><Relationship Id="rId5" Type="http://schemas.openxmlformats.org/officeDocument/2006/relationships/oleObject" Target="../embeddings/oleObject44.bin"/><Relationship Id="rId10" Type="http://schemas.openxmlformats.org/officeDocument/2006/relationships/image" Target="../media/image83.wmf"/><Relationship Id="rId4" Type="http://schemas.openxmlformats.org/officeDocument/2006/relationships/image" Target="../media/image80.wmf"/><Relationship Id="rId9" Type="http://schemas.openxmlformats.org/officeDocument/2006/relationships/oleObject" Target="../embeddings/oleObject46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85.wmf"/><Relationship Id="rId5" Type="http://schemas.openxmlformats.org/officeDocument/2006/relationships/oleObject" Target="../embeddings/oleObject47.bin"/><Relationship Id="rId4" Type="http://schemas.openxmlformats.org/officeDocument/2006/relationships/image" Target="../media/image87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0.bin"/><Relationship Id="rId3" Type="http://schemas.openxmlformats.org/officeDocument/2006/relationships/image" Target="../media/image92.png"/><Relationship Id="rId7" Type="http://schemas.openxmlformats.org/officeDocument/2006/relationships/image" Target="../media/image89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49.bin"/><Relationship Id="rId11" Type="http://schemas.openxmlformats.org/officeDocument/2006/relationships/image" Target="../media/image91.wmf"/><Relationship Id="rId5" Type="http://schemas.openxmlformats.org/officeDocument/2006/relationships/image" Target="../media/image88.wmf"/><Relationship Id="rId10" Type="http://schemas.openxmlformats.org/officeDocument/2006/relationships/oleObject" Target="../embeddings/oleObject51.bin"/><Relationship Id="rId4" Type="http://schemas.openxmlformats.org/officeDocument/2006/relationships/oleObject" Target="../embeddings/oleObject48.bin"/><Relationship Id="rId9" Type="http://schemas.openxmlformats.org/officeDocument/2006/relationships/image" Target="../media/image90.wmf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13" Type="http://schemas.openxmlformats.org/officeDocument/2006/relationships/image" Target="../media/image16.png"/><Relationship Id="rId3" Type="http://schemas.openxmlformats.org/officeDocument/2006/relationships/oleObject" Target="../embeddings/oleObject6.bin"/><Relationship Id="rId7" Type="http://schemas.openxmlformats.org/officeDocument/2006/relationships/image" Target="../media/image12.png"/><Relationship Id="rId12" Type="http://schemas.openxmlformats.org/officeDocument/2006/relationships/image" Target="../media/image15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0.wmf"/><Relationship Id="rId11" Type="http://schemas.openxmlformats.org/officeDocument/2006/relationships/image" Target="../media/image14.png"/><Relationship Id="rId5" Type="http://schemas.openxmlformats.org/officeDocument/2006/relationships/oleObject" Target="../embeddings/oleObject7.bin"/><Relationship Id="rId10" Type="http://schemas.openxmlformats.org/officeDocument/2006/relationships/image" Target="../media/image13.png"/><Relationship Id="rId4" Type="http://schemas.openxmlformats.org/officeDocument/2006/relationships/image" Target="../media/image9.wmf"/><Relationship Id="rId9" Type="http://schemas.openxmlformats.org/officeDocument/2006/relationships/image" Target="../media/image11.wmf"/><Relationship Id="rId14" Type="http://schemas.openxmlformats.org/officeDocument/2006/relationships/image" Target="../media/image17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4.bin"/><Relationship Id="rId13" Type="http://schemas.openxmlformats.org/officeDocument/2006/relationships/image" Target="../media/image100.wmf"/><Relationship Id="rId3" Type="http://schemas.openxmlformats.org/officeDocument/2006/relationships/image" Target="../media/image95.png"/><Relationship Id="rId7" Type="http://schemas.openxmlformats.org/officeDocument/2006/relationships/image" Target="../media/image97.wmf"/><Relationship Id="rId12" Type="http://schemas.openxmlformats.org/officeDocument/2006/relationships/oleObject" Target="../embeddings/oleObject5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9.vml"/><Relationship Id="rId6" Type="http://schemas.openxmlformats.org/officeDocument/2006/relationships/oleObject" Target="../embeddings/oleObject53.bin"/><Relationship Id="rId11" Type="http://schemas.openxmlformats.org/officeDocument/2006/relationships/image" Target="../media/image99.wmf"/><Relationship Id="rId5" Type="http://schemas.openxmlformats.org/officeDocument/2006/relationships/image" Target="../media/image96.wmf"/><Relationship Id="rId15" Type="http://schemas.openxmlformats.org/officeDocument/2006/relationships/image" Target="../media/image101.wmf"/><Relationship Id="rId10" Type="http://schemas.openxmlformats.org/officeDocument/2006/relationships/oleObject" Target="../embeddings/oleObject55.bin"/><Relationship Id="rId4" Type="http://schemas.openxmlformats.org/officeDocument/2006/relationships/oleObject" Target="../embeddings/oleObject52.bin"/><Relationship Id="rId9" Type="http://schemas.openxmlformats.org/officeDocument/2006/relationships/image" Target="../media/image98.wmf"/><Relationship Id="rId14" Type="http://schemas.openxmlformats.org/officeDocument/2006/relationships/oleObject" Target="../embeddings/oleObject57.bin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0.bin"/><Relationship Id="rId13" Type="http://schemas.openxmlformats.org/officeDocument/2006/relationships/image" Target="../media/image109.wmf"/><Relationship Id="rId3" Type="http://schemas.openxmlformats.org/officeDocument/2006/relationships/image" Target="../media/image110.png"/><Relationship Id="rId7" Type="http://schemas.openxmlformats.org/officeDocument/2006/relationships/image" Target="../media/image106.wmf"/><Relationship Id="rId12" Type="http://schemas.openxmlformats.org/officeDocument/2006/relationships/oleObject" Target="../embeddings/oleObject6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0.vml"/><Relationship Id="rId6" Type="http://schemas.openxmlformats.org/officeDocument/2006/relationships/oleObject" Target="../embeddings/oleObject59.bin"/><Relationship Id="rId11" Type="http://schemas.openxmlformats.org/officeDocument/2006/relationships/image" Target="../media/image108.wmf"/><Relationship Id="rId5" Type="http://schemas.openxmlformats.org/officeDocument/2006/relationships/image" Target="../media/image105.wmf"/><Relationship Id="rId10" Type="http://schemas.openxmlformats.org/officeDocument/2006/relationships/oleObject" Target="../embeddings/oleObject61.bin"/><Relationship Id="rId4" Type="http://schemas.openxmlformats.org/officeDocument/2006/relationships/oleObject" Target="../embeddings/oleObject58.bin"/><Relationship Id="rId9" Type="http://schemas.openxmlformats.org/officeDocument/2006/relationships/image" Target="../media/image107.wmf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6.wmf"/><Relationship Id="rId13" Type="http://schemas.openxmlformats.org/officeDocument/2006/relationships/oleObject" Target="../embeddings/oleObject67.bin"/><Relationship Id="rId3" Type="http://schemas.openxmlformats.org/officeDocument/2006/relationships/image" Target="../media/image117.png"/><Relationship Id="rId7" Type="http://schemas.openxmlformats.org/officeDocument/2006/relationships/oleObject" Target="../embeddings/oleObject64.bin"/><Relationship Id="rId12" Type="http://schemas.openxmlformats.org/officeDocument/2006/relationships/image" Target="../media/image114.wm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16.wmf"/><Relationship Id="rId1" Type="http://schemas.openxmlformats.org/officeDocument/2006/relationships/vmlDrawing" Target="../drawings/vmlDrawing21.vml"/><Relationship Id="rId6" Type="http://schemas.openxmlformats.org/officeDocument/2006/relationships/image" Target="../media/image112.wmf"/><Relationship Id="rId11" Type="http://schemas.openxmlformats.org/officeDocument/2006/relationships/oleObject" Target="../embeddings/oleObject66.bin"/><Relationship Id="rId5" Type="http://schemas.openxmlformats.org/officeDocument/2006/relationships/oleObject" Target="../embeddings/oleObject63.bin"/><Relationship Id="rId15" Type="http://schemas.openxmlformats.org/officeDocument/2006/relationships/oleObject" Target="../embeddings/oleObject68.bin"/><Relationship Id="rId10" Type="http://schemas.openxmlformats.org/officeDocument/2006/relationships/image" Target="../media/image113.wmf"/><Relationship Id="rId4" Type="http://schemas.openxmlformats.org/officeDocument/2006/relationships/image" Target="../media/image118.png"/><Relationship Id="rId9" Type="http://schemas.openxmlformats.org/officeDocument/2006/relationships/oleObject" Target="../embeddings/oleObject65.bin"/><Relationship Id="rId14" Type="http://schemas.openxmlformats.org/officeDocument/2006/relationships/image" Target="../media/image115.wmf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9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8.wmf"/><Relationship Id="rId4" Type="http://schemas.openxmlformats.org/officeDocument/2006/relationships/oleObject" Target="../embeddings/oleObject9.bin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1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2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5.wmf"/><Relationship Id="rId13" Type="http://schemas.openxmlformats.org/officeDocument/2006/relationships/oleObject" Target="../embeddings/oleObject74.bin"/><Relationship Id="rId18" Type="http://schemas.openxmlformats.org/officeDocument/2006/relationships/image" Target="../media/image130.wmf"/><Relationship Id="rId26" Type="http://schemas.openxmlformats.org/officeDocument/2006/relationships/image" Target="../media/image134.wmf"/><Relationship Id="rId39" Type="http://schemas.openxmlformats.org/officeDocument/2006/relationships/oleObject" Target="../embeddings/oleObject87.bin"/><Relationship Id="rId3" Type="http://schemas.openxmlformats.org/officeDocument/2006/relationships/oleObject" Target="../embeddings/oleObject69.bin"/><Relationship Id="rId21" Type="http://schemas.openxmlformats.org/officeDocument/2006/relationships/oleObject" Target="../embeddings/oleObject78.bin"/><Relationship Id="rId34" Type="http://schemas.openxmlformats.org/officeDocument/2006/relationships/image" Target="../media/image138.wmf"/><Relationship Id="rId7" Type="http://schemas.openxmlformats.org/officeDocument/2006/relationships/oleObject" Target="../embeddings/oleObject71.bin"/><Relationship Id="rId12" Type="http://schemas.openxmlformats.org/officeDocument/2006/relationships/image" Target="../media/image127.wmf"/><Relationship Id="rId17" Type="http://schemas.openxmlformats.org/officeDocument/2006/relationships/oleObject" Target="../embeddings/oleObject76.bin"/><Relationship Id="rId25" Type="http://schemas.openxmlformats.org/officeDocument/2006/relationships/oleObject" Target="../embeddings/oleObject80.bin"/><Relationship Id="rId33" Type="http://schemas.openxmlformats.org/officeDocument/2006/relationships/oleObject" Target="../embeddings/oleObject84.bin"/><Relationship Id="rId38" Type="http://schemas.openxmlformats.org/officeDocument/2006/relationships/image" Target="../media/image140.wm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29.wmf"/><Relationship Id="rId20" Type="http://schemas.openxmlformats.org/officeDocument/2006/relationships/image" Target="../media/image131.wmf"/><Relationship Id="rId29" Type="http://schemas.openxmlformats.org/officeDocument/2006/relationships/oleObject" Target="../embeddings/oleObject82.bin"/><Relationship Id="rId41" Type="http://schemas.openxmlformats.org/officeDocument/2006/relationships/oleObject" Target="../embeddings/oleObject88.bin"/><Relationship Id="rId1" Type="http://schemas.openxmlformats.org/officeDocument/2006/relationships/vmlDrawing" Target="../drawings/vmlDrawing22.vml"/><Relationship Id="rId6" Type="http://schemas.openxmlformats.org/officeDocument/2006/relationships/image" Target="../media/image124.wmf"/><Relationship Id="rId11" Type="http://schemas.openxmlformats.org/officeDocument/2006/relationships/oleObject" Target="../embeddings/oleObject73.bin"/><Relationship Id="rId24" Type="http://schemas.openxmlformats.org/officeDocument/2006/relationships/image" Target="../media/image133.wmf"/><Relationship Id="rId32" Type="http://schemas.openxmlformats.org/officeDocument/2006/relationships/image" Target="../media/image137.wmf"/><Relationship Id="rId37" Type="http://schemas.openxmlformats.org/officeDocument/2006/relationships/oleObject" Target="../embeddings/oleObject86.bin"/><Relationship Id="rId40" Type="http://schemas.openxmlformats.org/officeDocument/2006/relationships/image" Target="../media/image141.wmf"/><Relationship Id="rId5" Type="http://schemas.openxmlformats.org/officeDocument/2006/relationships/oleObject" Target="../embeddings/oleObject70.bin"/><Relationship Id="rId15" Type="http://schemas.openxmlformats.org/officeDocument/2006/relationships/oleObject" Target="../embeddings/oleObject75.bin"/><Relationship Id="rId23" Type="http://schemas.openxmlformats.org/officeDocument/2006/relationships/oleObject" Target="../embeddings/oleObject79.bin"/><Relationship Id="rId28" Type="http://schemas.openxmlformats.org/officeDocument/2006/relationships/image" Target="../media/image135.wmf"/><Relationship Id="rId36" Type="http://schemas.openxmlformats.org/officeDocument/2006/relationships/image" Target="../media/image139.wmf"/><Relationship Id="rId10" Type="http://schemas.openxmlformats.org/officeDocument/2006/relationships/image" Target="../media/image126.wmf"/><Relationship Id="rId19" Type="http://schemas.openxmlformats.org/officeDocument/2006/relationships/oleObject" Target="../embeddings/oleObject77.bin"/><Relationship Id="rId31" Type="http://schemas.openxmlformats.org/officeDocument/2006/relationships/oleObject" Target="../embeddings/oleObject83.bin"/><Relationship Id="rId4" Type="http://schemas.openxmlformats.org/officeDocument/2006/relationships/image" Target="../media/image123.wmf"/><Relationship Id="rId9" Type="http://schemas.openxmlformats.org/officeDocument/2006/relationships/oleObject" Target="../embeddings/oleObject72.bin"/><Relationship Id="rId14" Type="http://schemas.openxmlformats.org/officeDocument/2006/relationships/image" Target="../media/image128.wmf"/><Relationship Id="rId22" Type="http://schemas.openxmlformats.org/officeDocument/2006/relationships/image" Target="../media/image132.wmf"/><Relationship Id="rId27" Type="http://schemas.openxmlformats.org/officeDocument/2006/relationships/oleObject" Target="../embeddings/oleObject81.bin"/><Relationship Id="rId30" Type="http://schemas.openxmlformats.org/officeDocument/2006/relationships/image" Target="../media/image136.wmf"/><Relationship Id="rId35" Type="http://schemas.openxmlformats.org/officeDocument/2006/relationships/oleObject" Target="../embeddings/oleObject85.bin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2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5.wmf"/><Relationship Id="rId3" Type="http://schemas.openxmlformats.org/officeDocument/2006/relationships/oleObject" Target="../embeddings/oleObject89.bin"/><Relationship Id="rId7" Type="http://schemas.openxmlformats.org/officeDocument/2006/relationships/oleObject" Target="../embeddings/oleObject9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144.wmf"/><Relationship Id="rId5" Type="http://schemas.openxmlformats.org/officeDocument/2006/relationships/oleObject" Target="../embeddings/oleObject90.bin"/><Relationship Id="rId10" Type="http://schemas.openxmlformats.org/officeDocument/2006/relationships/image" Target="../media/image146.wmf"/><Relationship Id="rId4" Type="http://schemas.openxmlformats.org/officeDocument/2006/relationships/image" Target="../media/image143.wmf"/><Relationship Id="rId9" Type="http://schemas.openxmlformats.org/officeDocument/2006/relationships/oleObject" Target="../embeddings/oleObject92.bin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9.wmf"/><Relationship Id="rId3" Type="http://schemas.openxmlformats.org/officeDocument/2006/relationships/oleObject" Target="../embeddings/oleObject93.bin"/><Relationship Id="rId7" Type="http://schemas.openxmlformats.org/officeDocument/2006/relationships/oleObject" Target="../embeddings/oleObject95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4.vml"/><Relationship Id="rId6" Type="http://schemas.openxmlformats.org/officeDocument/2006/relationships/image" Target="../media/image148.wmf"/><Relationship Id="rId5" Type="http://schemas.openxmlformats.org/officeDocument/2006/relationships/oleObject" Target="../embeddings/oleObject94.bin"/><Relationship Id="rId10" Type="http://schemas.openxmlformats.org/officeDocument/2006/relationships/image" Target="../media/image150.wmf"/><Relationship Id="rId4" Type="http://schemas.openxmlformats.org/officeDocument/2006/relationships/image" Target="../media/image147.wmf"/><Relationship Id="rId9" Type="http://schemas.openxmlformats.org/officeDocument/2006/relationships/oleObject" Target="../embeddings/oleObject96.bin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3.wmf"/><Relationship Id="rId3" Type="http://schemas.openxmlformats.org/officeDocument/2006/relationships/oleObject" Target="../embeddings/oleObject97.bin"/><Relationship Id="rId7" Type="http://schemas.openxmlformats.org/officeDocument/2006/relationships/oleObject" Target="../embeddings/oleObject99.bin"/><Relationship Id="rId12" Type="http://schemas.openxmlformats.org/officeDocument/2006/relationships/image" Target="../media/image155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5.vml"/><Relationship Id="rId6" Type="http://schemas.openxmlformats.org/officeDocument/2006/relationships/image" Target="../media/image152.wmf"/><Relationship Id="rId11" Type="http://schemas.openxmlformats.org/officeDocument/2006/relationships/oleObject" Target="../embeddings/oleObject101.bin"/><Relationship Id="rId5" Type="http://schemas.openxmlformats.org/officeDocument/2006/relationships/oleObject" Target="../embeddings/oleObject98.bin"/><Relationship Id="rId10" Type="http://schemas.openxmlformats.org/officeDocument/2006/relationships/image" Target="../media/image154.wmf"/><Relationship Id="rId4" Type="http://schemas.openxmlformats.org/officeDocument/2006/relationships/image" Target="../media/image151.wmf"/><Relationship Id="rId9" Type="http://schemas.openxmlformats.org/officeDocument/2006/relationships/oleObject" Target="../embeddings/oleObject100.bin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8.wmf"/><Relationship Id="rId3" Type="http://schemas.openxmlformats.org/officeDocument/2006/relationships/oleObject" Target="../embeddings/oleObject102.bin"/><Relationship Id="rId7" Type="http://schemas.openxmlformats.org/officeDocument/2006/relationships/oleObject" Target="../embeddings/oleObject104.bin"/><Relationship Id="rId12" Type="http://schemas.openxmlformats.org/officeDocument/2006/relationships/image" Target="../media/image160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6.vml"/><Relationship Id="rId6" Type="http://schemas.openxmlformats.org/officeDocument/2006/relationships/image" Target="../media/image157.wmf"/><Relationship Id="rId11" Type="http://schemas.openxmlformats.org/officeDocument/2006/relationships/oleObject" Target="../embeddings/oleObject106.bin"/><Relationship Id="rId5" Type="http://schemas.openxmlformats.org/officeDocument/2006/relationships/oleObject" Target="../embeddings/oleObject103.bin"/><Relationship Id="rId10" Type="http://schemas.openxmlformats.org/officeDocument/2006/relationships/image" Target="../media/image159.wmf"/><Relationship Id="rId4" Type="http://schemas.openxmlformats.org/officeDocument/2006/relationships/image" Target="../media/image156.wmf"/><Relationship Id="rId9" Type="http://schemas.openxmlformats.org/officeDocument/2006/relationships/oleObject" Target="../embeddings/oleObject105.bin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3.wmf"/><Relationship Id="rId3" Type="http://schemas.openxmlformats.org/officeDocument/2006/relationships/oleObject" Target="../embeddings/oleObject107.bin"/><Relationship Id="rId7" Type="http://schemas.openxmlformats.org/officeDocument/2006/relationships/oleObject" Target="../embeddings/oleObject10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7.vml"/><Relationship Id="rId6" Type="http://schemas.openxmlformats.org/officeDocument/2006/relationships/image" Target="../media/image162.wmf"/><Relationship Id="rId5" Type="http://schemas.openxmlformats.org/officeDocument/2006/relationships/oleObject" Target="../embeddings/oleObject108.bin"/><Relationship Id="rId4" Type="http://schemas.openxmlformats.org/officeDocument/2006/relationships/image" Target="../media/image161.w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8.vml"/><Relationship Id="rId4" Type="http://schemas.openxmlformats.org/officeDocument/2006/relationships/image" Target="../media/image164.wmf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6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9.vml"/><Relationship Id="rId5" Type="http://schemas.openxmlformats.org/officeDocument/2006/relationships/image" Target="../media/image165.wmf"/><Relationship Id="rId4" Type="http://schemas.openxmlformats.org/officeDocument/2006/relationships/oleObject" Target="../embeddings/oleObject111.bin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0.vml"/><Relationship Id="rId6" Type="http://schemas.openxmlformats.org/officeDocument/2006/relationships/image" Target="../media/image168.wmf"/><Relationship Id="rId5" Type="http://schemas.openxmlformats.org/officeDocument/2006/relationships/oleObject" Target="../embeddings/oleObject113.bin"/><Relationship Id="rId4" Type="http://schemas.openxmlformats.org/officeDocument/2006/relationships/image" Target="../media/image167.wmf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7.png"/><Relationship Id="rId7" Type="http://schemas.openxmlformats.org/officeDocument/2006/relationships/image" Target="../media/image29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6.w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32.png"/><Relationship Id="rId4" Type="http://schemas.openxmlformats.org/officeDocument/2006/relationships/image" Target="../media/image31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eaLnBrk="1" hangingPunct="1"/>
            <a:r>
              <a:rPr lang="en-US" sz="4000" dirty="0" smtClean="0"/>
              <a:t>Addition Circuits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143000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en-US" sz="2400" dirty="0" smtClean="0">
                <a:solidFill>
                  <a:schemeClr val="tx1"/>
                </a:solidFill>
              </a:rPr>
              <a:t>Shmuel Wimer</a:t>
            </a:r>
          </a:p>
          <a:p>
            <a:pPr eaLnBrk="1" hangingPunct="1"/>
            <a:r>
              <a:rPr lang="en-US" sz="2400" dirty="0" smtClean="0">
                <a:solidFill>
                  <a:schemeClr val="tx1"/>
                </a:solidFill>
              </a:rPr>
              <a:t>Bar Ilan University, Engineering Faculty</a:t>
            </a:r>
          </a:p>
          <a:p>
            <a:pPr eaLnBrk="1" hangingPunct="1"/>
            <a:r>
              <a:rPr lang="en-US" sz="2400" dirty="0" smtClean="0">
                <a:solidFill>
                  <a:schemeClr val="tx1"/>
                </a:solidFill>
              </a:rPr>
              <a:t>Technion, EE Faculty</a:t>
            </a:r>
          </a:p>
          <a:p>
            <a:pPr eaLnBrk="1" hangingPunct="1"/>
            <a:endParaRPr lang="en-US" sz="2400" dirty="0" smtClean="0">
              <a:solidFill>
                <a:schemeClr val="tx1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e-IL" dirty="0" smtClean="0"/>
              <a:t>Nov 2012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3345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457200"/>
            <a:ext cx="2286000" cy="2049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38200" y="685800"/>
            <a:ext cx="441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Carry-Propagate Addition</a:t>
            </a:r>
            <a:endParaRPr lang="en-US" sz="3200" dirty="0"/>
          </a:p>
        </p:txBody>
      </p:sp>
      <p:grpSp>
        <p:nvGrpSpPr>
          <p:cNvPr id="4" name="Group 3"/>
          <p:cNvGrpSpPr/>
          <p:nvPr/>
        </p:nvGrpSpPr>
        <p:grpSpPr>
          <a:xfrm>
            <a:off x="838200" y="2057400"/>
            <a:ext cx="7620000" cy="1695450"/>
            <a:chOff x="609600" y="609600"/>
            <a:chExt cx="7620000" cy="1695450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600" y="609600"/>
              <a:ext cx="4800600" cy="16954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5181600" y="1295400"/>
              <a:ext cx="3048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Ripple-Carry Addition</a:t>
              </a:r>
              <a:endParaRPr lang="en-US" sz="2400" dirty="0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762000" y="4463817"/>
            <a:ext cx="7100047" cy="1022583"/>
            <a:chOff x="762000" y="4463817"/>
            <a:chExt cx="7100047" cy="1022583"/>
          </a:xfrm>
        </p:grpSpPr>
        <p:graphicFrame>
          <p:nvGraphicFramePr>
            <p:cNvPr id="7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059552186"/>
                </p:ext>
              </p:extLst>
            </p:nvPr>
          </p:nvGraphicFramePr>
          <p:xfrm>
            <a:off x="1789113" y="5000625"/>
            <a:ext cx="4689475" cy="4857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735" name="Equation" r:id="rId5" imgW="2209680" imgH="228600" progId="Equation.DSMT4">
                    <p:embed/>
                  </p:oleObj>
                </mc:Choice>
                <mc:Fallback>
                  <p:oleObj name="Equation" r:id="rId5" imgW="2209680" imgH="2286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1789113" y="5000625"/>
                          <a:ext cx="4689475" cy="48577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" name="Object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91269658"/>
                </p:ext>
              </p:extLst>
            </p:nvPr>
          </p:nvGraphicFramePr>
          <p:xfrm>
            <a:off x="1828800" y="4463817"/>
            <a:ext cx="6033247" cy="4891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736" name="Equation" r:id="rId7" imgW="2819160" imgH="228600" progId="Equation.DSMT4">
                    <p:embed/>
                  </p:oleObj>
                </mc:Choice>
                <mc:Fallback>
                  <p:oleObj name="Equation" r:id="rId7" imgW="2819160" imgH="2286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28800" y="4463817"/>
                          <a:ext cx="6033247" cy="48918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" name="TextBox 8"/>
            <p:cNvSpPr txBox="1"/>
            <p:nvPr/>
          </p:nvSpPr>
          <p:spPr>
            <a:xfrm>
              <a:off x="762000" y="4648200"/>
              <a:ext cx="1219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Recall:</a:t>
              </a:r>
              <a:endParaRPr lang="en-US" sz="2400" dirty="0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838200" y="5715000"/>
            <a:ext cx="731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Generate and Propagate signals are a key for fast addition 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762000" y="3805535"/>
            <a:ext cx="632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Carry computation is the critical path in addition</a:t>
            </a:r>
            <a:endParaRPr lang="en-US" sz="2400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e-IL" smtClean="0"/>
              <a:t>Nov 2012</a:t>
            </a:r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767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770476"/>
              </p:ext>
            </p:extLst>
          </p:nvPr>
        </p:nvGraphicFramePr>
        <p:xfrm>
          <a:off x="1066800" y="609600"/>
          <a:ext cx="6818973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548" name="Equation" r:id="rId3" imgW="2971800" imgH="431640" progId="Equation.DSMT4">
                  <p:embed/>
                </p:oleObj>
              </mc:Choice>
              <mc:Fallback>
                <p:oleObj name="Equation" r:id="rId3" imgW="297180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66800" y="609600"/>
                        <a:ext cx="6818973" cy="990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1" name="Group 20"/>
          <p:cNvGrpSpPr/>
          <p:nvPr/>
        </p:nvGrpSpPr>
        <p:grpSpPr>
          <a:xfrm>
            <a:off x="1022350" y="1892302"/>
            <a:ext cx="6213475" cy="1824036"/>
            <a:chOff x="1022350" y="1892302"/>
            <a:chExt cx="6213475" cy="1824036"/>
          </a:xfrm>
        </p:grpSpPr>
        <p:grpSp>
          <p:nvGrpSpPr>
            <p:cNvPr id="9" name="Group 8"/>
            <p:cNvGrpSpPr/>
            <p:nvPr/>
          </p:nvGrpSpPr>
          <p:grpSpPr>
            <a:xfrm>
              <a:off x="1022350" y="1892302"/>
              <a:ext cx="6213475" cy="544513"/>
              <a:chOff x="941564" y="1815366"/>
              <a:chExt cx="6603647" cy="621447"/>
            </a:xfrm>
          </p:grpSpPr>
          <p:graphicFrame>
            <p:nvGraphicFramePr>
              <p:cNvPr id="3" name="Object 2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797667942"/>
                  </p:ext>
                </p:extLst>
              </p:nvPr>
            </p:nvGraphicFramePr>
            <p:xfrm>
              <a:off x="941564" y="1815366"/>
              <a:ext cx="3583583" cy="62144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60549" name="Equation" r:id="rId5" imgW="1460160" imgH="253800" progId="Equation.DSMT4">
                      <p:embed/>
                    </p:oleObj>
                  </mc:Choice>
                  <mc:Fallback>
                    <p:oleObj name="Equation" r:id="rId5" imgW="1460160" imgH="253800" progId="Equation.DSMT4">
                      <p:embed/>
                      <p:pic>
                        <p:nvPicPr>
                          <p:cNvPr id="0" name=""/>
                          <p:cNvPicPr/>
                          <p:nvPr/>
                        </p:nvPicPr>
                        <p:blipFill>
                          <a:blip r:embed="rId6"/>
                          <a:stretch>
                            <a:fillRect/>
                          </a:stretch>
                        </p:blipFill>
                        <p:spPr>
                          <a:xfrm>
                            <a:off x="941564" y="1815366"/>
                            <a:ext cx="3583583" cy="621447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4" name="Object 3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564167743"/>
                  </p:ext>
                </p:extLst>
              </p:nvPr>
            </p:nvGraphicFramePr>
            <p:xfrm>
              <a:off x="5022868" y="1815366"/>
              <a:ext cx="2522343" cy="62144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60550" name="Equation" r:id="rId7" imgW="1028520" imgH="253800" progId="Equation.DSMT4">
                      <p:embed/>
                    </p:oleObj>
                  </mc:Choice>
                  <mc:Fallback>
                    <p:oleObj name="Equation" r:id="rId7" imgW="1028520" imgH="253800" progId="Equation.DSMT4">
                      <p:embed/>
                      <p:pic>
                        <p:nvPicPr>
                          <p:cNvPr id="0" name="Object 2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022868" y="1815366"/>
                            <a:ext cx="2522343" cy="621447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8" name="Group 7"/>
            <p:cNvGrpSpPr/>
            <p:nvPr/>
          </p:nvGrpSpPr>
          <p:grpSpPr>
            <a:xfrm>
              <a:off x="1041400" y="2590800"/>
              <a:ext cx="5857875" cy="1125538"/>
              <a:chOff x="1114425" y="3429000"/>
              <a:chExt cx="5857875" cy="1125538"/>
            </a:xfrm>
          </p:grpSpPr>
          <p:graphicFrame>
            <p:nvGraphicFramePr>
              <p:cNvPr id="5" name="Object 4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763041306"/>
                  </p:ext>
                </p:extLst>
              </p:nvPr>
            </p:nvGraphicFramePr>
            <p:xfrm>
              <a:off x="1114425" y="4022725"/>
              <a:ext cx="2241550" cy="53181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60551" name="Equation" r:id="rId9" imgW="1015920" imgH="241200" progId="Equation.DSMT4">
                      <p:embed/>
                    </p:oleObj>
                  </mc:Choice>
                  <mc:Fallback>
                    <p:oleObj name="Equation" r:id="rId9" imgW="1015920" imgH="241200" progId="Equation.DSMT4">
                      <p:embed/>
                      <p:pic>
                        <p:nvPicPr>
                          <p:cNvPr id="0" name="Object 2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0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114425" y="4022725"/>
                            <a:ext cx="2241550" cy="531813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/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6" name="Object 5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110000936"/>
                  </p:ext>
                </p:extLst>
              </p:nvPr>
            </p:nvGraphicFramePr>
            <p:xfrm>
              <a:off x="4541838" y="4011613"/>
              <a:ext cx="2430462" cy="54292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60552" name="Equation" r:id="rId11" imgW="1079280" imgH="241200" progId="Equation.DSMT4">
                      <p:embed/>
                    </p:oleObj>
                  </mc:Choice>
                  <mc:Fallback>
                    <p:oleObj name="Equation" r:id="rId11" imgW="1079280" imgH="241200" progId="Equation.DSMT4">
                      <p:embed/>
                      <p:pic>
                        <p:nvPicPr>
                          <p:cNvPr id="0" name="Object 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2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541838" y="4011613"/>
                            <a:ext cx="2430462" cy="54292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/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7" name="TextBox 6"/>
              <p:cNvSpPr txBox="1"/>
              <p:nvPr/>
            </p:nvSpPr>
            <p:spPr>
              <a:xfrm>
                <a:off x="1143000" y="3429000"/>
                <a:ext cx="2667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/>
                  <a:t>with the base case</a:t>
                </a:r>
                <a:endParaRPr lang="en-US" sz="2400" dirty="0"/>
              </a:p>
            </p:txBody>
          </p:sp>
        </p:grpSp>
      </p:grpSp>
      <p:grpSp>
        <p:nvGrpSpPr>
          <p:cNvPr id="10" name="Group 9"/>
          <p:cNvGrpSpPr/>
          <p:nvPr/>
        </p:nvGrpSpPr>
        <p:grpSpPr>
          <a:xfrm>
            <a:off x="1044575" y="4038600"/>
            <a:ext cx="3914775" cy="561975"/>
            <a:chOff x="1143000" y="3429000"/>
            <a:chExt cx="3914775" cy="561975"/>
          </a:xfrm>
        </p:grpSpPr>
        <p:graphicFrame>
          <p:nvGraphicFramePr>
            <p:cNvPr id="11" name="Object 1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152479260"/>
                </p:ext>
              </p:extLst>
            </p:nvPr>
          </p:nvGraphicFramePr>
          <p:xfrm>
            <a:off x="2306638" y="3495675"/>
            <a:ext cx="2751137" cy="4953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0553" name="Equation" r:id="rId13" imgW="1269720" imgH="228600" progId="Equation.DSMT4">
                    <p:embed/>
                  </p:oleObj>
                </mc:Choice>
                <mc:Fallback>
                  <p:oleObj name="Equation" r:id="rId13" imgW="1269720" imgH="2286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06638" y="3495675"/>
                          <a:ext cx="2751137" cy="4953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3" name="TextBox 12"/>
            <p:cNvSpPr txBox="1"/>
            <p:nvPr/>
          </p:nvSpPr>
          <p:spPr>
            <a:xfrm>
              <a:off x="1143000" y="3429000"/>
              <a:ext cx="2667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Define</a:t>
              </a:r>
              <a:endParaRPr lang="en-US" sz="2400" dirty="0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1066800" y="4876800"/>
            <a:ext cx="2581835" cy="461665"/>
            <a:chOff x="1066800" y="4876800"/>
            <a:chExt cx="2581835" cy="461665"/>
          </a:xfrm>
        </p:grpSpPr>
        <p:graphicFrame>
          <p:nvGraphicFramePr>
            <p:cNvPr id="14" name="Object 1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778685006"/>
                </p:ext>
              </p:extLst>
            </p:nvPr>
          </p:nvGraphicFramePr>
          <p:xfrm>
            <a:off x="2133600" y="4914188"/>
            <a:ext cx="1515035" cy="40711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0554" name="Equation" r:id="rId15" imgW="660240" imgH="177480" progId="Equation.DSMT4">
                    <p:embed/>
                  </p:oleObj>
                </mc:Choice>
                <mc:Fallback>
                  <p:oleObj name="Equation" r:id="rId15" imgW="660240" imgH="177480" progId="Equation.DSMT4">
                    <p:embed/>
                    <p:pic>
                      <p:nvPicPr>
                        <p:cNvPr id="0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33600" y="4914188"/>
                          <a:ext cx="1515035" cy="40711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5" name="TextBox 14"/>
            <p:cNvSpPr txBox="1"/>
            <p:nvPr/>
          </p:nvSpPr>
          <p:spPr>
            <a:xfrm>
              <a:off x="1066800" y="4876800"/>
              <a:ext cx="1066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Recall: </a:t>
              </a:r>
              <a:endParaRPr lang="en-US" sz="2400" dirty="0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1066800" y="5634335"/>
            <a:ext cx="6877050" cy="499765"/>
            <a:chOff x="1066800" y="4948535"/>
            <a:chExt cx="6877050" cy="499765"/>
          </a:xfrm>
        </p:grpSpPr>
        <p:graphicFrame>
          <p:nvGraphicFramePr>
            <p:cNvPr id="19" name="Object 1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25815867"/>
                </p:ext>
              </p:extLst>
            </p:nvPr>
          </p:nvGraphicFramePr>
          <p:xfrm>
            <a:off x="5911850" y="4954588"/>
            <a:ext cx="2032000" cy="4937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0555" name="Equation" r:id="rId17" imgW="939600" imgH="228600" progId="Equation.DSMT4">
                    <p:embed/>
                  </p:oleObj>
                </mc:Choice>
                <mc:Fallback>
                  <p:oleObj name="Equation" r:id="rId17" imgW="939600" imgH="2286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911850" y="4954588"/>
                          <a:ext cx="2032000" cy="4937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0" name="TextBox 19"/>
            <p:cNvSpPr txBox="1"/>
            <p:nvPr/>
          </p:nvSpPr>
          <p:spPr>
            <a:xfrm>
              <a:off x="1066800" y="4948535"/>
              <a:ext cx="4876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The sum for bit </a:t>
              </a:r>
              <a:r>
                <a:rPr lang="en-US" sz="2400" i="1" dirty="0" err="1" smtClean="0"/>
                <a:t>i</a:t>
              </a:r>
              <a:r>
                <a:rPr lang="en-US" sz="2400" dirty="0" smtClean="0"/>
                <a:t> can be computed by:</a:t>
              </a:r>
              <a:endParaRPr lang="en-US" sz="2400" dirty="0"/>
            </a:p>
          </p:txBody>
        </p:sp>
      </p:grp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e-IL" smtClean="0"/>
              <a:t>Nov 2012</a:t>
            </a:r>
            <a:endParaRPr lang="en-US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383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38740" y="356600"/>
            <a:ext cx="6759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Addition is reduced into 3-step computation process</a:t>
            </a:r>
            <a:endParaRPr lang="en-US" sz="2400" dirty="0"/>
          </a:p>
        </p:txBody>
      </p:sp>
      <p:grpSp>
        <p:nvGrpSpPr>
          <p:cNvPr id="3" name="Group 2"/>
          <p:cNvGrpSpPr/>
          <p:nvPr/>
        </p:nvGrpSpPr>
        <p:grpSpPr>
          <a:xfrm>
            <a:off x="504566" y="1009485"/>
            <a:ext cx="8176769" cy="1576123"/>
            <a:chOff x="466161" y="1754276"/>
            <a:chExt cx="8176769" cy="1576123"/>
          </a:xfrm>
        </p:grpSpPr>
        <p:pic>
          <p:nvPicPr>
            <p:cNvPr id="10242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6161" y="1754276"/>
              <a:ext cx="5638800" cy="15761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6146605" y="2353660"/>
              <a:ext cx="249632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bitwise </a:t>
              </a:r>
              <a:r>
                <a:rPr lang="en-US" sz="2400" dirty="0"/>
                <a:t>propagate</a:t>
              </a:r>
            </a:p>
            <a:p>
              <a:r>
                <a:rPr lang="en-US" sz="2400" dirty="0" smtClean="0"/>
                <a:t>and generate logic</a:t>
              </a:r>
              <a:endParaRPr lang="en-US" sz="2400" dirty="0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525968" y="2576879"/>
            <a:ext cx="8232177" cy="1203109"/>
            <a:chOff x="487563" y="3321670"/>
            <a:chExt cx="8232177" cy="1203109"/>
          </a:xfrm>
        </p:grpSpPr>
        <p:pic>
          <p:nvPicPr>
            <p:cNvPr id="10243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7563" y="3321670"/>
              <a:ext cx="5428657" cy="12031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6185010" y="3544215"/>
              <a:ext cx="253473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group </a:t>
              </a:r>
              <a:r>
                <a:rPr lang="en-US" sz="2400" dirty="0"/>
                <a:t>propagate</a:t>
              </a:r>
            </a:p>
            <a:p>
              <a:r>
                <a:rPr lang="en-US" sz="2400" dirty="0" smtClean="0"/>
                <a:t>and generate logic</a:t>
              </a:r>
              <a:endParaRPr lang="en-US" sz="2400" dirty="0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539475" y="3774645"/>
            <a:ext cx="7152483" cy="1848457"/>
            <a:chOff x="491917" y="4534442"/>
            <a:chExt cx="7152483" cy="1848457"/>
          </a:xfrm>
        </p:grpSpPr>
        <p:pic>
          <p:nvPicPr>
            <p:cNvPr id="10244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1917" y="4534442"/>
              <a:ext cx="5271525" cy="18484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6223415" y="5042010"/>
              <a:ext cx="142098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sum logic</a:t>
              </a:r>
              <a:endParaRPr lang="en-US" sz="2400" dirty="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616285" y="2584090"/>
            <a:ext cx="7066520" cy="3687685"/>
            <a:chOff x="616285" y="2584090"/>
            <a:chExt cx="7066520" cy="3687685"/>
          </a:xfrm>
        </p:grpSpPr>
        <p:sp>
          <p:nvSpPr>
            <p:cNvPr id="12" name="TextBox 11"/>
            <p:cNvSpPr txBox="1"/>
            <p:nvPr/>
          </p:nvSpPr>
          <p:spPr>
            <a:xfrm>
              <a:off x="616285" y="5810110"/>
              <a:ext cx="706652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Addition acceleration is obtained by smart PG grouping </a:t>
              </a:r>
              <a:endParaRPr lang="en-US" sz="2400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307575" y="2584090"/>
              <a:ext cx="4608600" cy="1190555"/>
            </a:xfrm>
            <a:prstGeom prst="rect">
              <a:avLst/>
            </a:prstGeom>
            <a:solidFill>
              <a:srgbClr val="0000FF">
                <a:alpha val="3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e-IL" smtClean="0"/>
              <a:t>Nov 2012</a:t>
            </a:r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223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e-IL" smtClean="0"/>
              <a:t>Nov 2012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720" y="625435"/>
            <a:ext cx="4072735" cy="1392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455316" y="625435"/>
            <a:ext cx="27651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shared bitwise propagate-generate (PG) logic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846715" y="3813050"/>
            <a:ext cx="75657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/>
              <a:t>To use fewer stages for carry propagation, </a:t>
            </a:r>
            <a:r>
              <a:rPr lang="en-US" sz="2400" dirty="0"/>
              <a:t>h</a:t>
            </a:r>
            <a:r>
              <a:rPr lang="en-US" sz="2400" dirty="0" smtClean="0"/>
              <a:t>igher valency comprising more complex gates is possible, e.g. </a:t>
            </a:r>
            <a:r>
              <a:rPr lang="en-US" sz="2400" b="1" dirty="0" smtClean="0"/>
              <a:t>valency-4</a:t>
            </a:r>
            <a:r>
              <a:rPr lang="en-US" sz="2400" dirty="0" smtClean="0"/>
              <a:t>:</a:t>
            </a:r>
            <a:endParaRPr lang="en-US" sz="2400" dirty="0"/>
          </a:p>
        </p:txBody>
      </p:sp>
      <p:grpSp>
        <p:nvGrpSpPr>
          <p:cNvPr id="14" name="Group 13"/>
          <p:cNvGrpSpPr/>
          <p:nvPr/>
        </p:nvGrpSpPr>
        <p:grpSpPr>
          <a:xfrm>
            <a:off x="808437" y="4734770"/>
            <a:ext cx="7412038" cy="1344175"/>
            <a:chOff x="558800" y="4734770"/>
            <a:chExt cx="7412038" cy="1344175"/>
          </a:xfrm>
        </p:grpSpPr>
        <p:graphicFrame>
          <p:nvGraphicFramePr>
            <p:cNvPr id="12" name="Object 1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551166044"/>
                </p:ext>
              </p:extLst>
            </p:nvPr>
          </p:nvGraphicFramePr>
          <p:xfrm>
            <a:off x="558800" y="5356633"/>
            <a:ext cx="7412038" cy="7223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5671" name="Equation" r:id="rId4" imgW="3377880" imgH="330120" progId="Equation.DSMT4">
                    <p:embed/>
                  </p:oleObj>
                </mc:Choice>
                <mc:Fallback>
                  <p:oleObj name="Equation" r:id="rId4" imgW="3377880" imgH="33012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58800" y="5356633"/>
                          <a:ext cx="7412038" cy="7223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" name="Object 1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466180608"/>
                </p:ext>
              </p:extLst>
            </p:nvPr>
          </p:nvGraphicFramePr>
          <p:xfrm>
            <a:off x="577880" y="4734770"/>
            <a:ext cx="3986213" cy="5476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5672" name="Equation" r:id="rId6" imgW="1841400" imgH="253800" progId="Equation.DSMT4">
                    <p:embed/>
                  </p:oleObj>
                </mc:Choice>
                <mc:Fallback>
                  <p:oleObj name="Equation" r:id="rId6" imgW="1841400" imgH="2538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77880" y="4734770"/>
                          <a:ext cx="3986213" cy="54768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" name="Object 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596778306"/>
                </p:ext>
              </p:extLst>
            </p:nvPr>
          </p:nvGraphicFramePr>
          <p:xfrm>
            <a:off x="5340100" y="4835211"/>
            <a:ext cx="2163359" cy="43129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5673" name="Equation" r:id="rId8" imgW="1015920" imgH="203040" progId="Equation.DSMT4">
                    <p:embed/>
                  </p:oleObj>
                </mc:Choice>
                <mc:Fallback>
                  <p:oleObj name="Equation" r:id="rId8" imgW="1015920" imgH="203040" progId="Equation.DSMT4">
                    <p:embed/>
                    <p:pic>
                      <p:nvPicPr>
                        <p:cNvPr id="0" name="Object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340100" y="4835211"/>
                          <a:ext cx="2163359" cy="43129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6" name="Group 15"/>
          <p:cNvGrpSpPr/>
          <p:nvPr/>
        </p:nvGrpSpPr>
        <p:grpSpPr>
          <a:xfrm>
            <a:off x="923525" y="2268538"/>
            <a:ext cx="7210887" cy="1415384"/>
            <a:chOff x="923525" y="2268538"/>
            <a:chExt cx="7210887" cy="1415384"/>
          </a:xfrm>
        </p:grpSpPr>
        <p:grpSp>
          <p:nvGrpSpPr>
            <p:cNvPr id="8" name="Group 7"/>
            <p:cNvGrpSpPr/>
            <p:nvPr/>
          </p:nvGrpSpPr>
          <p:grpSpPr>
            <a:xfrm>
              <a:off x="923525" y="2268538"/>
              <a:ext cx="7210887" cy="1415384"/>
              <a:chOff x="817563" y="2268538"/>
              <a:chExt cx="7210887" cy="1415384"/>
            </a:xfrm>
          </p:grpSpPr>
          <p:grpSp>
            <p:nvGrpSpPr>
              <p:cNvPr id="7" name="Group 6"/>
              <p:cNvGrpSpPr/>
              <p:nvPr/>
            </p:nvGrpSpPr>
            <p:grpSpPr>
              <a:xfrm>
                <a:off x="817563" y="2268538"/>
                <a:ext cx="5616700" cy="554037"/>
                <a:chOff x="1027818" y="1883011"/>
                <a:chExt cx="5616700" cy="554037"/>
              </a:xfrm>
            </p:grpSpPr>
            <p:graphicFrame>
              <p:nvGraphicFramePr>
                <p:cNvPr id="4" name="Object 3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1643502148"/>
                    </p:ext>
                  </p:extLst>
                </p:nvPr>
              </p:nvGraphicFramePr>
              <p:xfrm>
                <a:off x="1027818" y="1895711"/>
                <a:ext cx="3114675" cy="541337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55674" name="Equation" r:id="rId10" imgW="1460160" imgH="253800" progId="Equation.DSMT4">
                        <p:embed/>
                      </p:oleObj>
                    </mc:Choice>
                    <mc:Fallback>
                      <p:oleObj name="Equation" r:id="rId10" imgW="1460160" imgH="253800" progId="Equation.DSMT4">
                        <p:embed/>
                        <p:pic>
                          <p:nvPicPr>
                            <p:cNvPr id="0" name="Object 2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1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1027818" y="1895711"/>
                              <a:ext cx="3114675" cy="541337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6" name="Object 5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653486271"/>
                    </p:ext>
                  </p:extLst>
                </p:nvPr>
              </p:nvGraphicFramePr>
              <p:xfrm>
                <a:off x="4398205" y="1883011"/>
                <a:ext cx="2246313" cy="554037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55675" name="Equation" r:id="rId12" imgW="1028520" imgH="253800" progId="Equation.DSMT4">
                        <p:embed/>
                      </p:oleObj>
                    </mc:Choice>
                    <mc:Fallback>
                      <p:oleObj name="Equation" r:id="rId12" imgW="1028520" imgH="253800" progId="Equation.DSMT4">
                        <p:embed/>
                        <p:pic>
                          <p:nvPicPr>
                            <p:cNvPr id="0" name="Object 3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3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4398205" y="1883011"/>
                              <a:ext cx="2246313" cy="554037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  <p:sp>
            <p:nvSpPr>
              <p:cNvPr id="9" name="TextBox 8"/>
              <p:cNvSpPr txBox="1"/>
              <p:nvPr/>
            </p:nvSpPr>
            <p:spPr>
              <a:xfrm>
                <a:off x="846715" y="2852925"/>
                <a:ext cx="7181735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400" dirty="0" smtClean="0"/>
                  <a:t>A combined pair of smaller groups is called </a:t>
                </a:r>
                <a:r>
                  <a:rPr lang="en-US" sz="2400" b="1" dirty="0" smtClean="0"/>
                  <a:t>valency-2</a:t>
                </a:r>
                <a:r>
                  <a:rPr lang="en-US" sz="2400" dirty="0" smtClean="0"/>
                  <a:t> group PG logic.</a:t>
                </a:r>
                <a:endParaRPr lang="en-US" sz="2400" dirty="0"/>
              </a:p>
            </p:txBody>
          </p:sp>
        </p:grpSp>
        <p:graphicFrame>
          <p:nvGraphicFramePr>
            <p:cNvPr id="15" name="Object 1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63308034"/>
                </p:ext>
              </p:extLst>
            </p:nvPr>
          </p:nvGraphicFramePr>
          <p:xfrm>
            <a:off x="6837895" y="2349383"/>
            <a:ext cx="1254125" cy="4651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5676" name="Equation" r:id="rId14" imgW="545760" imgH="203040" progId="Equation.DSMT4">
                    <p:embed/>
                  </p:oleObj>
                </mc:Choice>
                <mc:Fallback>
                  <p:oleObj name="Equation" r:id="rId14" imgW="545760" imgH="203040" progId="Equation.DSMT4">
                    <p:embed/>
                    <p:pic>
                      <p:nvPicPr>
                        <p:cNvPr id="0" name="Object 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837895" y="2349383"/>
                          <a:ext cx="1254125" cy="46513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3851223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811751" y="1505555"/>
            <a:ext cx="5638800" cy="4918427"/>
            <a:chOff x="513531" y="883975"/>
            <a:chExt cx="5638800" cy="4918427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3531" y="883975"/>
              <a:ext cx="5638800" cy="15761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9475" y="3953945"/>
              <a:ext cx="5271525" cy="18484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2980"/>
            <a:ext cx="8229600" cy="696442"/>
          </a:xfrm>
        </p:spPr>
        <p:txBody>
          <a:bodyPr>
            <a:normAutofit/>
          </a:bodyPr>
          <a:lstStyle/>
          <a:p>
            <a:r>
              <a:rPr lang="en-US" sz="3200" dirty="0" smtClean="0"/>
              <a:t>PG Carry-Ripple Addition</a:t>
            </a:r>
            <a:endParaRPr lang="en-US" sz="32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e-IL" smtClean="0"/>
              <a:t>Nov 2012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5088" y="3020535"/>
            <a:ext cx="5396393" cy="1600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1145982"/>
              </p:ext>
            </p:extLst>
          </p:nvPr>
        </p:nvGraphicFramePr>
        <p:xfrm>
          <a:off x="666750" y="889000"/>
          <a:ext cx="7839075" cy="53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28" name="Equation" r:id="rId6" imgW="3746160" imgH="253800" progId="Equation.DSMT4">
                  <p:embed/>
                </p:oleObj>
              </mc:Choice>
              <mc:Fallback>
                <p:oleObj name="Equation" r:id="rId6" imgW="374616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6750" y="889000"/>
                        <a:ext cx="7839075" cy="530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35011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e-IL" smtClean="0"/>
              <a:t>Nov 2012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1645" y="779055"/>
            <a:ext cx="4403878" cy="4956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4226355" y="1431940"/>
            <a:ext cx="3725285" cy="3456450"/>
            <a:chOff x="4079470" y="1431940"/>
            <a:chExt cx="3725285" cy="3456450"/>
          </a:xfrm>
        </p:grpSpPr>
        <p:pic>
          <p:nvPicPr>
            <p:cNvPr id="12293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79470" y="2315255"/>
              <a:ext cx="338910" cy="22346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" name="Right Triangle 3"/>
            <p:cNvSpPr/>
            <p:nvPr/>
          </p:nvSpPr>
          <p:spPr>
            <a:xfrm flipV="1">
              <a:off x="4386710" y="1431940"/>
              <a:ext cx="3418045" cy="3456450"/>
            </a:xfrm>
            <a:prstGeom prst="rtTriangle">
              <a:avLst/>
            </a:prstGeom>
            <a:solidFill>
              <a:srgbClr val="0000FF">
                <a:alpha val="3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2690155" y="241385"/>
            <a:ext cx="36484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Adder architecture diagram</a:t>
            </a:r>
            <a:endParaRPr lang="en-US" sz="2400" dirty="0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5501246"/>
              </p:ext>
            </p:extLst>
          </p:nvPr>
        </p:nvGraphicFramePr>
        <p:xfrm>
          <a:off x="201613" y="2930525"/>
          <a:ext cx="3900487" cy="487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137" name="Equation" r:id="rId5" imgW="1828800" imgH="228600" progId="Equation.DSMT4">
                  <p:embed/>
                </p:oleObj>
              </mc:Choice>
              <mc:Fallback>
                <p:oleObj name="Equation" r:id="rId5" imgW="18288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1613" y="2930525"/>
                        <a:ext cx="3900487" cy="487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3304635" y="1047890"/>
            <a:ext cx="1073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PG logic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266230" y="5426060"/>
            <a:ext cx="1073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sum XOR</a:t>
            </a:r>
            <a:endParaRPr lang="en-US" dirty="0"/>
          </a:p>
        </p:txBody>
      </p:sp>
      <p:grpSp>
        <p:nvGrpSpPr>
          <p:cNvPr id="16" name="Group 15"/>
          <p:cNvGrpSpPr/>
          <p:nvPr/>
        </p:nvGrpSpPr>
        <p:grpSpPr>
          <a:xfrm>
            <a:off x="212725" y="1216550"/>
            <a:ext cx="8462148" cy="4436827"/>
            <a:chOff x="212725" y="1216550"/>
            <a:chExt cx="8462148" cy="4436827"/>
          </a:xfrm>
        </p:grpSpPr>
        <p:graphicFrame>
          <p:nvGraphicFramePr>
            <p:cNvPr id="9" name="Object 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15055975"/>
                </p:ext>
              </p:extLst>
            </p:nvPr>
          </p:nvGraphicFramePr>
          <p:xfrm>
            <a:off x="212725" y="3582988"/>
            <a:ext cx="4170363" cy="5699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9138" name="Equation" r:id="rId7" imgW="1955520" imgH="266400" progId="Equation.DSMT4">
                    <p:embed/>
                  </p:oleObj>
                </mc:Choice>
                <mc:Fallback>
                  <p:oleObj name="Equation" r:id="rId7" imgW="1955520" imgH="2664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2725" y="3582988"/>
                          <a:ext cx="4170363" cy="5699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" name="Freeform 9"/>
            <p:cNvSpPr/>
            <p:nvPr/>
          </p:nvSpPr>
          <p:spPr>
            <a:xfrm>
              <a:off x="4603805" y="1216550"/>
              <a:ext cx="4071068" cy="4436827"/>
            </a:xfrm>
            <a:custGeom>
              <a:avLst/>
              <a:gdLst>
                <a:gd name="connsiteX0" fmla="*/ 0 w 4071068"/>
                <a:gd name="connsiteY0" fmla="*/ 4436827 h 4436827"/>
                <a:gd name="connsiteX1" fmla="*/ 0 w 4071068"/>
                <a:gd name="connsiteY1" fmla="*/ 4079019 h 4436827"/>
                <a:gd name="connsiteX2" fmla="*/ 4071068 w 4071068"/>
                <a:gd name="connsiteY2" fmla="*/ 0 h 4436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071068" h="4436827">
                  <a:moveTo>
                    <a:pt x="0" y="4436827"/>
                  </a:moveTo>
                  <a:lnTo>
                    <a:pt x="0" y="4079019"/>
                  </a:lnTo>
                  <a:lnTo>
                    <a:pt x="4071068" y="0"/>
                  </a:lnTo>
                </a:path>
              </a:pathLst>
            </a:cu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616285" y="4235505"/>
            <a:ext cx="2150680" cy="1958655"/>
            <a:chOff x="616285" y="4235505"/>
            <a:chExt cx="2150680" cy="1958655"/>
          </a:xfrm>
        </p:grpSpPr>
        <p:sp>
          <p:nvSpPr>
            <p:cNvPr id="15" name="Rectangle 14"/>
            <p:cNvSpPr/>
            <p:nvPr/>
          </p:nvSpPr>
          <p:spPr>
            <a:xfrm>
              <a:off x="616285" y="4235505"/>
              <a:ext cx="2150680" cy="1958655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299" name="Picture 11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3095" y="4350720"/>
              <a:ext cx="2010303" cy="17666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" name="TextBox 11"/>
            <p:cNvSpPr txBox="1"/>
            <p:nvPr/>
          </p:nvSpPr>
          <p:spPr>
            <a:xfrm>
              <a:off x="914243" y="5003605"/>
              <a:ext cx="156800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actual CMOS</a:t>
              </a:r>
              <a:endParaRPr lang="en-US" dirty="0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846715" y="908910"/>
            <a:ext cx="7450571" cy="3004637"/>
            <a:chOff x="846715" y="908910"/>
            <a:chExt cx="7450571" cy="3004637"/>
          </a:xfrm>
        </p:grpSpPr>
        <p:grpSp>
          <p:nvGrpSpPr>
            <p:cNvPr id="8" name="Group 7"/>
            <p:cNvGrpSpPr/>
            <p:nvPr/>
          </p:nvGrpSpPr>
          <p:grpSpPr>
            <a:xfrm>
              <a:off x="899150" y="908910"/>
              <a:ext cx="7398136" cy="3004637"/>
              <a:chOff x="899150" y="908910"/>
              <a:chExt cx="7398136" cy="3004637"/>
            </a:xfrm>
          </p:grpSpPr>
          <p:pic>
            <p:nvPicPr>
              <p:cNvPr id="12291" name="Picture 3"/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99150" y="908910"/>
                <a:ext cx="1752600" cy="18288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7" name="TextBox 6"/>
              <p:cNvSpPr txBox="1"/>
              <p:nvPr/>
            </p:nvSpPr>
            <p:spPr>
              <a:xfrm>
                <a:off x="6645870" y="3544215"/>
                <a:ext cx="1651416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/>
                  <a:t>Group generate</a:t>
                </a:r>
                <a:endParaRPr lang="en-US" dirty="0"/>
              </a:p>
            </p:txBody>
          </p:sp>
        </p:grpSp>
        <p:sp>
          <p:nvSpPr>
            <p:cNvPr id="22" name="Rectangle 21"/>
            <p:cNvSpPr/>
            <p:nvPr/>
          </p:nvSpPr>
          <p:spPr>
            <a:xfrm>
              <a:off x="846715" y="908911"/>
              <a:ext cx="1804248" cy="1828800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20983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e-IL" smtClean="0"/>
              <a:t>Nov 2012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155425" y="894270"/>
            <a:ext cx="5223080" cy="2496325"/>
            <a:chOff x="155425" y="894270"/>
            <a:chExt cx="5223080" cy="2496325"/>
          </a:xfrm>
        </p:grpSpPr>
        <p:grpSp>
          <p:nvGrpSpPr>
            <p:cNvPr id="30" name="Group 29"/>
            <p:cNvGrpSpPr/>
            <p:nvPr/>
          </p:nvGrpSpPr>
          <p:grpSpPr>
            <a:xfrm>
              <a:off x="1153955" y="894270"/>
              <a:ext cx="3802095" cy="2496325"/>
              <a:chOff x="1768435" y="413784"/>
              <a:chExt cx="3802095" cy="2496325"/>
            </a:xfrm>
          </p:grpSpPr>
          <p:pic>
            <p:nvPicPr>
              <p:cNvPr id="4" name="Picture 23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11115" y="971080"/>
                <a:ext cx="2883340" cy="193902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29" name="TextBox 28"/>
              <p:cNvSpPr txBox="1"/>
              <p:nvPr/>
            </p:nvSpPr>
            <p:spPr>
              <a:xfrm>
                <a:off x="1768435" y="413784"/>
                <a:ext cx="380209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 smtClean="0"/>
                  <a:t>majority (carry) CMOS logic</a:t>
                </a:r>
                <a:endParaRPr lang="en-US" sz="2400" dirty="0"/>
              </a:p>
            </p:txBody>
          </p:sp>
        </p:grpSp>
        <p:grpSp>
          <p:nvGrpSpPr>
            <p:cNvPr id="10" name="Group 9"/>
            <p:cNvGrpSpPr/>
            <p:nvPr/>
          </p:nvGrpSpPr>
          <p:grpSpPr>
            <a:xfrm>
              <a:off x="155425" y="1451566"/>
              <a:ext cx="5223080" cy="1728225"/>
              <a:chOff x="155425" y="1451566"/>
              <a:chExt cx="5223080" cy="1728225"/>
            </a:xfrm>
          </p:grpSpPr>
          <p:grpSp>
            <p:nvGrpSpPr>
              <p:cNvPr id="32" name="Group 31"/>
              <p:cNvGrpSpPr/>
              <p:nvPr/>
            </p:nvGrpSpPr>
            <p:grpSpPr>
              <a:xfrm>
                <a:off x="2917620" y="2373286"/>
                <a:ext cx="2460885" cy="806505"/>
                <a:chOff x="3532100" y="1892800"/>
                <a:chExt cx="2460885" cy="806505"/>
              </a:xfrm>
            </p:grpSpPr>
            <p:sp>
              <p:nvSpPr>
                <p:cNvPr id="6" name="TextBox 5"/>
                <p:cNvSpPr txBox="1"/>
                <p:nvPr/>
              </p:nvSpPr>
              <p:spPr>
                <a:xfrm>
                  <a:off x="4572000" y="2200040"/>
                  <a:ext cx="1420985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400" dirty="0" smtClean="0"/>
                    <a:t>generate</a:t>
                  </a:r>
                  <a:endParaRPr lang="en-US" sz="2400" dirty="0"/>
                </a:p>
              </p:txBody>
            </p:sp>
            <p:cxnSp>
              <p:nvCxnSpPr>
                <p:cNvPr id="8" name="Straight Arrow Connector 7"/>
                <p:cNvCxnSpPr>
                  <a:stCxn id="6" idx="1"/>
                  <a:endCxn id="5" idx="3"/>
                </p:cNvCxnSpPr>
                <p:nvPr/>
              </p:nvCxnSpPr>
              <p:spPr>
                <a:xfrm flipH="1" flipV="1">
                  <a:off x="4300200" y="2296053"/>
                  <a:ext cx="271800" cy="134820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" name="Rounded Rectangle 4"/>
                <p:cNvSpPr/>
                <p:nvPr/>
              </p:nvSpPr>
              <p:spPr>
                <a:xfrm>
                  <a:off x="3532100" y="1892800"/>
                  <a:ext cx="768100" cy="806505"/>
                </a:xfrm>
                <a:prstGeom prst="roundRect">
                  <a:avLst/>
                </a:prstGeom>
                <a:solidFill>
                  <a:srgbClr val="0000FF">
                    <a:alpha val="30196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1" name="Group 30"/>
              <p:cNvGrpSpPr/>
              <p:nvPr/>
            </p:nvGrpSpPr>
            <p:grpSpPr>
              <a:xfrm>
                <a:off x="155425" y="1489971"/>
                <a:ext cx="2762195" cy="1651415"/>
                <a:chOff x="769905" y="1009485"/>
                <a:chExt cx="2762195" cy="1651415"/>
              </a:xfrm>
            </p:grpSpPr>
            <p:sp>
              <p:nvSpPr>
                <p:cNvPr id="13" name="Rounded Rectangle 12"/>
                <p:cNvSpPr/>
                <p:nvPr/>
              </p:nvSpPr>
              <p:spPr>
                <a:xfrm>
                  <a:off x="2149520" y="1009485"/>
                  <a:ext cx="1382580" cy="499265"/>
                </a:xfrm>
                <a:prstGeom prst="roundRect">
                  <a:avLst/>
                </a:prstGeom>
                <a:solidFill>
                  <a:srgbClr val="0000FF">
                    <a:alpha val="30196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" name="Rounded Rectangle 13"/>
                <p:cNvSpPr/>
                <p:nvPr/>
              </p:nvSpPr>
              <p:spPr>
                <a:xfrm>
                  <a:off x="2111115" y="2161635"/>
                  <a:ext cx="1382580" cy="499265"/>
                </a:xfrm>
                <a:prstGeom prst="roundRect">
                  <a:avLst/>
                </a:prstGeom>
                <a:solidFill>
                  <a:srgbClr val="0000FF">
                    <a:alpha val="30196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" name="TextBox 14"/>
                <p:cNvSpPr txBox="1"/>
                <p:nvPr/>
              </p:nvSpPr>
              <p:spPr>
                <a:xfrm>
                  <a:off x="769905" y="1585560"/>
                  <a:ext cx="157164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400" dirty="0" smtClean="0"/>
                    <a:t>propagate</a:t>
                  </a:r>
                  <a:endParaRPr lang="en-US" sz="2400" dirty="0"/>
                </a:p>
              </p:txBody>
            </p:sp>
            <p:cxnSp>
              <p:nvCxnSpPr>
                <p:cNvPr id="16" name="Straight Arrow Connector 15"/>
                <p:cNvCxnSpPr>
                  <a:endCxn id="13" idx="1"/>
                </p:cNvCxnSpPr>
                <p:nvPr/>
              </p:nvCxnSpPr>
              <p:spPr>
                <a:xfrm flipV="1">
                  <a:off x="1597094" y="1259118"/>
                  <a:ext cx="552426" cy="364846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Straight Arrow Connector 18"/>
                <p:cNvCxnSpPr>
                  <a:stCxn id="15" idx="2"/>
                  <a:endCxn id="14" idx="1"/>
                </p:cNvCxnSpPr>
                <p:nvPr/>
              </p:nvCxnSpPr>
              <p:spPr>
                <a:xfrm>
                  <a:off x="1555725" y="2047225"/>
                  <a:ext cx="555390" cy="364043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3" name="Group 32"/>
              <p:cNvGrpSpPr/>
              <p:nvPr/>
            </p:nvGrpSpPr>
            <p:grpSpPr>
              <a:xfrm>
                <a:off x="2958990" y="1451566"/>
                <a:ext cx="1728225" cy="806505"/>
                <a:chOff x="3573470" y="971080"/>
                <a:chExt cx="1728225" cy="806505"/>
              </a:xfrm>
            </p:grpSpPr>
            <p:sp>
              <p:nvSpPr>
                <p:cNvPr id="22" name="Rounded Rectangle 21"/>
                <p:cNvSpPr/>
                <p:nvPr/>
              </p:nvSpPr>
              <p:spPr>
                <a:xfrm>
                  <a:off x="3573470" y="971080"/>
                  <a:ext cx="768100" cy="806505"/>
                </a:xfrm>
                <a:prstGeom prst="roundRect">
                  <a:avLst/>
                </a:prstGeom>
                <a:solidFill>
                  <a:srgbClr val="0000FF">
                    <a:alpha val="30196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" name="TextBox 24"/>
                <p:cNvSpPr txBox="1"/>
                <p:nvPr/>
              </p:nvSpPr>
              <p:spPr>
                <a:xfrm>
                  <a:off x="4610405" y="1047890"/>
                  <a:ext cx="69129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400" dirty="0" smtClean="0"/>
                    <a:t>kill</a:t>
                  </a:r>
                  <a:endParaRPr lang="en-US" sz="2400" dirty="0"/>
                </a:p>
              </p:txBody>
            </p:sp>
            <p:cxnSp>
              <p:nvCxnSpPr>
                <p:cNvPr id="26" name="Straight Arrow Connector 25"/>
                <p:cNvCxnSpPr>
                  <a:stCxn id="25" idx="1"/>
                </p:cNvCxnSpPr>
                <p:nvPr/>
              </p:nvCxnSpPr>
              <p:spPr>
                <a:xfrm flipH="1">
                  <a:off x="4341571" y="1278723"/>
                  <a:ext cx="268834" cy="114812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35" name="TextBox 34"/>
          <p:cNvSpPr txBox="1"/>
          <p:nvPr/>
        </p:nvSpPr>
        <p:spPr>
          <a:xfrm>
            <a:off x="2690155" y="241385"/>
            <a:ext cx="34564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Carry Chain Adder</a:t>
            </a:r>
            <a:endParaRPr lang="en-US" sz="3200" dirty="0"/>
          </a:p>
        </p:txBody>
      </p:sp>
      <p:grpSp>
        <p:nvGrpSpPr>
          <p:cNvPr id="37" name="Group 36"/>
          <p:cNvGrpSpPr/>
          <p:nvPr/>
        </p:nvGrpSpPr>
        <p:grpSpPr>
          <a:xfrm>
            <a:off x="1077145" y="3658625"/>
            <a:ext cx="7066520" cy="2371485"/>
            <a:chOff x="1077145" y="3658625"/>
            <a:chExt cx="7066520" cy="2371485"/>
          </a:xfrm>
        </p:grpSpPr>
        <p:sp>
          <p:nvSpPr>
            <p:cNvPr id="39" name="TextBox 38"/>
            <p:cNvSpPr txBox="1"/>
            <p:nvPr/>
          </p:nvSpPr>
          <p:spPr>
            <a:xfrm>
              <a:off x="1077145" y="3658625"/>
              <a:ext cx="706652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Manchester valeny-4 carry chain adder (dynamic logic)</a:t>
              </a:r>
              <a:endParaRPr lang="en-US" sz="2400" dirty="0"/>
            </a:p>
          </p:txBody>
        </p:sp>
        <p:pic>
          <p:nvPicPr>
            <p:cNvPr id="13316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5550" y="4235505"/>
              <a:ext cx="6567255" cy="17946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34" name="Group 33"/>
          <p:cNvGrpSpPr/>
          <p:nvPr/>
        </p:nvGrpSpPr>
        <p:grpSpPr>
          <a:xfrm>
            <a:off x="5518774" y="931870"/>
            <a:ext cx="2401055" cy="2072305"/>
            <a:chOff x="5518774" y="931870"/>
            <a:chExt cx="2401055" cy="2072305"/>
          </a:xfrm>
        </p:grpSpPr>
        <p:pic>
          <p:nvPicPr>
            <p:cNvPr id="13314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70530" y="1585560"/>
              <a:ext cx="2349299" cy="14186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6" name="TextBox 35"/>
            <p:cNvSpPr txBox="1"/>
            <p:nvPr/>
          </p:nvSpPr>
          <p:spPr>
            <a:xfrm>
              <a:off x="5518774" y="931870"/>
              <a:ext cx="23176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pass transistor</a:t>
              </a:r>
              <a:endParaRPr 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1709458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e-IL" smtClean="0"/>
              <a:t>Nov 2012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531813" y="625475"/>
            <a:ext cx="5371824" cy="2247900"/>
            <a:chOff x="531813" y="625475"/>
            <a:chExt cx="5371824" cy="2247900"/>
          </a:xfrm>
        </p:grpSpPr>
        <p:graphicFrame>
          <p:nvGraphicFramePr>
            <p:cNvPr id="4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349881834"/>
                </p:ext>
              </p:extLst>
            </p:nvPr>
          </p:nvGraphicFramePr>
          <p:xfrm>
            <a:off x="550863" y="625475"/>
            <a:ext cx="1300162" cy="4873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499" name="Equation" r:id="rId3" imgW="609480" imgH="228600" progId="Equation.DSMT4">
                    <p:embed/>
                  </p:oleObj>
                </mc:Choice>
                <mc:Fallback>
                  <p:oleObj name="Equation" r:id="rId3" imgW="609480" imgH="228600" progId="Equation.DSMT4">
                    <p:embed/>
                    <p:pic>
                      <p:nvPicPr>
                        <p:cNvPr id="0" name="Object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50863" y="625475"/>
                          <a:ext cx="1300162" cy="4873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00923346"/>
                </p:ext>
              </p:extLst>
            </p:nvPr>
          </p:nvGraphicFramePr>
          <p:xfrm>
            <a:off x="542385" y="1163638"/>
            <a:ext cx="2762250" cy="4873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500" name="Equation" r:id="rId5" imgW="1295280" imgH="228600" progId="Equation.DSMT4">
                    <p:embed/>
                  </p:oleObj>
                </mc:Choice>
                <mc:Fallback>
                  <p:oleObj name="Equation" r:id="rId5" imgW="1295280" imgH="228600" progId="Equation.DSMT4">
                    <p:embed/>
                    <p:pic>
                      <p:nvPicPr>
                        <p:cNvPr id="0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42385" y="1163638"/>
                          <a:ext cx="2762250" cy="4873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799987777"/>
                </p:ext>
              </p:extLst>
            </p:nvPr>
          </p:nvGraphicFramePr>
          <p:xfrm>
            <a:off x="531813" y="1700213"/>
            <a:ext cx="4170362" cy="5413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501" name="Equation" r:id="rId7" imgW="1955520" imgH="253800" progId="Equation.DSMT4">
                    <p:embed/>
                  </p:oleObj>
                </mc:Choice>
                <mc:Fallback>
                  <p:oleObj name="Equation" r:id="rId7" imgW="1955520" imgH="253800" progId="Equation.DSMT4">
                    <p:embed/>
                    <p:pic>
                      <p:nvPicPr>
                        <p:cNvPr id="0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31813" y="1700213"/>
                          <a:ext cx="4170362" cy="54133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60526491"/>
                </p:ext>
              </p:extLst>
            </p:nvPr>
          </p:nvGraphicFramePr>
          <p:xfrm>
            <a:off x="539475" y="2276475"/>
            <a:ext cx="5364162" cy="5969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502" name="Equation" r:id="rId9" imgW="2514600" imgH="279360" progId="Equation.DSMT4">
                    <p:embed/>
                  </p:oleObj>
                </mc:Choice>
                <mc:Fallback>
                  <p:oleObj name="Equation" r:id="rId9" imgW="2514600" imgH="279360" progId="Equation.DSMT4">
                    <p:embed/>
                    <p:pic>
                      <p:nvPicPr>
                        <p:cNvPr id="0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39475" y="2276475"/>
                          <a:ext cx="5364162" cy="5969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8" name="TextBox 7"/>
          <p:cNvSpPr txBox="1"/>
          <p:nvPr/>
        </p:nvSpPr>
        <p:spPr>
          <a:xfrm>
            <a:off x="577880" y="3289293"/>
            <a:ext cx="77962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/>
              <a:t>C</a:t>
            </a:r>
            <a:r>
              <a:rPr lang="en-US" sz="1600" dirty="0" smtClean="0"/>
              <a:t>3  </a:t>
            </a:r>
            <a:r>
              <a:rPr lang="en-US" sz="2400" dirty="0" smtClean="0"/>
              <a:t>is calculated in “one” time unit but we must wait for carry</a:t>
            </a:r>
            <a:r>
              <a:rPr lang="en-US" sz="1600" dirty="0" smtClean="0"/>
              <a:t>  </a:t>
            </a:r>
            <a:r>
              <a:rPr lang="en-US" sz="2400" dirty="0" smtClean="0"/>
              <a:t>to ripple through group to be ready. </a:t>
            </a:r>
            <a:endParaRPr lang="en-US" sz="2400" dirty="0"/>
          </a:p>
        </p:txBody>
      </p:sp>
      <p:pic>
        <p:nvPicPr>
          <p:cNvPr id="14349" name="Picture 1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2985" y="1047890"/>
            <a:ext cx="2408401" cy="1756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577880" y="4349915"/>
            <a:ext cx="47238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How delay grows with chain length? 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5416910" y="4349915"/>
            <a:ext cx="14977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quadratic!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577880" y="5156420"/>
            <a:ext cx="77962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Chain should be broken and buffered. Common length is 3-4.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63114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e-IL" smtClean="0"/>
              <a:t>Nov 2012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2360" y="855865"/>
            <a:ext cx="5799155" cy="4066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23525" y="318195"/>
            <a:ext cx="71433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Manchester carry chain adder using valency-4 stages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577880" y="5042010"/>
            <a:ext cx="62216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Similar to ripple carry adder but uses N/3 stages.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77880" y="5464465"/>
            <a:ext cx="57607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Involves a series propagate transistor per bit.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77880" y="5886920"/>
            <a:ext cx="75657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Faster than AND-OR or majority gate per bit in carry ripple. </a:t>
            </a:r>
          </a:p>
        </p:txBody>
      </p:sp>
    </p:spTree>
    <p:extLst>
      <p:ext uri="{BB962C8B-B14F-4D97-AF65-F5344CB8AC3E}">
        <p14:creationId xmlns:p14="http://schemas.microsoft.com/office/powerpoint/2010/main" val="4092135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e-IL" smtClean="0"/>
              <a:t>Nov 2012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728560" y="241385"/>
            <a:ext cx="32260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Carry Skip Adder</a:t>
            </a:r>
            <a:endParaRPr lang="en-US" sz="3200" dirty="0"/>
          </a:p>
        </p:txBody>
      </p:sp>
      <p:grpSp>
        <p:nvGrpSpPr>
          <p:cNvPr id="6" name="Group 5"/>
          <p:cNvGrpSpPr/>
          <p:nvPr/>
        </p:nvGrpSpPr>
        <p:grpSpPr>
          <a:xfrm>
            <a:off x="490538" y="1061803"/>
            <a:ext cx="7614722" cy="2098362"/>
            <a:chOff x="490538" y="1061803"/>
            <a:chExt cx="7614722" cy="2098362"/>
          </a:xfrm>
        </p:grpSpPr>
        <p:sp>
          <p:nvSpPr>
            <p:cNvPr id="5" name="TextBox 4"/>
            <p:cNvSpPr txBox="1"/>
            <p:nvPr/>
          </p:nvSpPr>
          <p:spPr>
            <a:xfrm>
              <a:off x="577880" y="1061803"/>
              <a:ext cx="724978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Assume that the propagate computed for a group </a:t>
              </a:r>
              <a:r>
                <a:rPr lang="en-US" sz="2400" i="1" dirty="0" smtClean="0"/>
                <a:t>i:j</a:t>
              </a:r>
              <a:r>
                <a:rPr lang="en-US" sz="2400" dirty="0" smtClean="0"/>
                <a:t> is  1.  </a:t>
              </a:r>
              <a:endParaRPr lang="en-US" sz="2400" dirty="0"/>
            </a:p>
          </p:txBody>
        </p:sp>
        <p:graphicFrame>
          <p:nvGraphicFramePr>
            <p:cNvPr id="8" name="Object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08863898"/>
                </p:ext>
              </p:extLst>
            </p:nvPr>
          </p:nvGraphicFramePr>
          <p:xfrm>
            <a:off x="490538" y="1558925"/>
            <a:ext cx="3516312" cy="7080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656" name="Equation" r:id="rId3" imgW="1523880" imgH="330120" progId="Equation.DSMT4">
                    <p:embed/>
                  </p:oleObj>
                </mc:Choice>
                <mc:Fallback>
                  <p:oleObj name="Equation" r:id="rId3" imgW="1523880" imgH="330120" progId="Equation.DSMT4">
                    <p:embed/>
                    <p:pic>
                      <p:nvPicPr>
                        <p:cNvPr id="0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90538" y="1558925"/>
                          <a:ext cx="3516312" cy="7080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" name="TextBox 8"/>
            <p:cNvSpPr txBox="1"/>
            <p:nvPr/>
          </p:nvSpPr>
          <p:spPr>
            <a:xfrm>
              <a:off x="577880" y="2329168"/>
              <a:ext cx="752738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Consequently, the carry-out of group </a:t>
              </a:r>
              <a:r>
                <a:rPr lang="en-US" sz="2400" i="1" dirty="0" smtClean="0"/>
                <a:t>i:j</a:t>
              </a:r>
              <a:r>
                <a:rPr lang="en-US" sz="2400" dirty="0" smtClean="0"/>
                <a:t> is the same as the carry-in and carry computation can be skipped.   </a:t>
              </a:r>
              <a:endParaRPr lang="en-US" sz="2400" dirty="0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616285" y="3429000"/>
            <a:ext cx="7949835" cy="2803565"/>
            <a:chOff x="616285" y="3429000"/>
            <a:chExt cx="7949835" cy="2803565"/>
          </a:xfrm>
        </p:grpSpPr>
        <p:pic>
          <p:nvPicPr>
            <p:cNvPr id="16389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6285" y="4427530"/>
              <a:ext cx="7767640" cy="18050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16385" name="Group 16384"/>
            <p:cNvGrpSpPr/>
            <p:nvPr/>
          </p:nvGrpSpPr>
          <p:grpSpPr>
            <a:xfrm>
              <a:off x="4725620" y="3429000"/>
              <a:ext cx="3840500" cy="1958655"/>
              <a:chOff x="4725620" y="3429000"/>
              <a:chExt cx="3840500" cy="1958655"/>
            </a:xfrm>
          </p:grpSpPr>
          <p:sp>
            <p:nvSpPr>
              <p:cNvPr id="12" name="TextBox 11"/>
              <p:cNvSpPr txBox="1"/>
              <p:nvPr/>
            </p:nvSpPr>
            <p:spPr>
              <a:xfrm>
                <a:off x="4725620" y="3429000"/>
                <a:ext cx="38405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/>
                  <a:t>bitwise propagate and generate + group propagate</a:t>
                </a:r>
                <a:endParaRPr lang="en-US" sz="2400" dirty="0"/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5224885" y="4811580"/>
                <a:ext cx="844910" cy="576075"/>
              </a:xfrm>
              <a:prstGeom prst="rect">
                <a:avLst/>
              </a:prstGeom>
              <a:solidFill>
                <a:srgbClr val="0000FF">
                  <a:alpha val="3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3" name="Straight Arrow Connector 12"/>
              <p:cNvCxnSpPr>
                <a:stCxn id="12" idx="2"/>
                <a:endCxn id="10" idx="0"/>
              </p:cNvCxnSpPr>
              <p:nvPr/>
            </p:nvCxnSpPr>
            <p:spPr>
              <a:xfrm flipH="1">
                <a:off x="5647340" y="4259997"/>
                <a:ext cx="998530" cy="551583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386" name="Group 16385"/>
            <p:cNvGrpSpPr/>
            <p:nvPr/>
          </p:nvGrpSpPr>
          <p:grpSpPr>
            <a:xfrm>
              <a:off x="2843775" y="3813050"/>
              <a:ext cx="1689820" cy="2112276"/>
              <a:chOff x="4648810" y="3813050"/>
              <a:chExt cx="1689820" cy="2112276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4802430" y="3813050"/>
                <a:ext cx="15362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 smtClean="0"/>
                  <a:t>skip MUX</a:t>
                </a:r>
                <a:endParaRPr lang="en-US" sz="2400" dirty="0"/>
              </a:p>
            </p:txBody>
          </p:sp>
          <p:cxnSp>
            <p:nvCxnSpPr>
              <p:cNvPr id="30" name="Straight Arrow Connector 29"/>
              <p:cNvCxnSpPr>
                <a:stCxn id="29" idx="1"/>
                <a:endCxn id="32" idx="0"/>
              </p:cNvCxnSpPr>
              <p:nvPr/>
            </p:nvCxnSpPr>
            <p:spPr>
              <a:xfrm>
                <a:off x="4802430" y="4043883"/>
                <a:ext cx="115215" cy="1036533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2" name="Rectangle 31"/>
              <p:cNvSpPr/>
              <p:nvPr/>
            </p:nvSpPr>
            <p:spPr>
              <a:xfrm>
                <a:off x="4648810" y="5080416"/>
                <a:ext cx="537670" cy="844910"/>
              </a:xfrm>
              <a:prstGeom prst="rect">
                <a:avLst/>
              </a:prstGeom>
              <a:solidFill>
                <a:srgbClr val="0000FF">
                  <a:alpha val="3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8" name="Group 37"/>
            <p:cNvGrpSpPr/>
            <p:nvPr/>
          </p:nvGrpSpPr>
          <p:grpSpPr>
            <a:xfrm>
              <a:off x="1230765" y="3813050"/>
              <a:ext cx="1536200" cy="1613816"/>
              <a:chOff x="3650280" y="4465130"/>
              <a:chExt cx="1536200" cy="1613816"/>
            </a:xfrm>
          </p:grpSpPr>
          <p:sp>
            <p:nvSpPr>
              <p:cNvPr id="39" name="TextBox 38"/>
              <p:cNvSpPr txBox="1"/>
              <p:nvPr/>
            </p:nvSpPr>
            <p:spPr>
              <a:xfrm>
                <a:off x="3650280" y="4465130"/>
                <a:ext cx="15362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 smtClean="0"/>
                  <a:t>skip path</a:t>
                </a:r>
                <a:endParaRPr lang="en-US" sz="2400" dirty="0"/>
              </a:p>
            </p:txBody>
          </p:sp>
          <p:cxnSp>
            <p:nvCxnSpPr>
              <p:cNvPr id="40" name="Straight Arrow Connector 39"/>
              <p:cNvCxnSpPr>
                <a:stCxn id="39" idx="2"/>
                <a:endCxn id="41" idx="0"/>
              </p:cNvCxnSpPr>
              <p:nvPr/>
            </p:nvCxnSpPr>
            <p:spPr>
              <a:xfrm>
                <a:off x="4418380" y="4926795"/>
                <a:ext cx="57608" cy="997725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1" name="Rectangle 40"/>
              <p:cNvSpPr/>
              <p:nvPr/>
            </p:nvSpPr>
            <p:spPr>
              <a:xfrm>
                <a:off x="3957520" y="5924520"/>
                <a:ext cx="1036935" cy="154426"/>
              </a:xfrm>
              <a:prstGeom prst="rect">
                <a:avLst/>
              </a:prstGeom>
              <a:solidFill>
                <a:srgbClr val="0000FF">
                  <a:alpha val="3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212225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9936" y="894270"/>
            <a:ext cx="6172200" cy="3243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200400" y="304800"/>
            <a:ext cx="2514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Full Adders</a:t>
            </a:r>
            <a:endParaRPr lang="en-US" sz="3200" dirty="0"/>
          </a:p>
        </p:txBody>
      </p:sp>
      <p:grpSp>
        <p:nvGrpSpPr>
          <p:cNvPr id="13" name="Group 12"/>
          <p:cNvGrpSpPr/>
          <p:nvPr/>
        </p:nvGrpSpPr>
        <p:grpSpPr>
          <a:xfrm>
            <a:off x="1691625" y="1318195"/>
            <a:ext cx="5694310" cy="3301360"/>
            <a:chOff x="858890" y="1447800"/>
            <a:chExt cx="5694310" cy="3301360"/>
          </a:xfrm>
        </p:grpSpPr>
        <p:graphicFrame>
          <p:nvGraphicFramePr>
            <p:cNvPr id="3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192092642"/>
                </p:ext>
              </p:extLst>
            </p:nvPr>
          </p:nvGraphicFramePr>
          <p:xfrm>
            <a:off x="858890" y="4280135"/>
            <a:ext cx="1970088" cy="3778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563" name="Equation" r:id="rId5" imgW="927000" imgH="177480" progId="Equation.DSMT4">
                    <p:embed/>
                  </p:oleObj>
                </mc:Choice>
                <mc:Fallback>
                  <p:oleObj name="Equation" r:id="rId5" imgW="927000" imgH="17748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858890" y="4280135"/>
                          <a:ext cx="1970088" cy="37782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816033428"/>
                </p:ext>
              </p:extLst>
            </p:nvPr>
          </p:nvGraphicFramePr>
          <p:xfrm>
            <a:off x="3312635" y="4209410"/>
            <a:ext cx="3076575" cy="5397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564" name="Equation" r:id="rId7" imgW="1447560" imgH="253800" progId="Equation.DSMT4">
                    <p:embed/>
                  </p:oleObj>
                </mc:Choice>
                <mc:Fallback>
                  <p:oleObj name="Equation" r:id="rId7" imgW="1447560" imgH="253800" progId="Equation.DSMT4">
                    <p:embed/>
                    <p:pic>
                      <p:nvPicPr>
                        <p:cNvPr id="0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12635" y="4209410"/>
                          <a:ext cx="3076575" cy="5397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2" name="Rectangle 11"/>
            <p:cNvSpPr/>
            <p:nvPr/>
          </p:nvSpPr>
          <p:spPr>
            <a:xfrm>
              <a:off x="5105400" y="1447800"/>
              <a:ext cx="1447800" cy="2667000"/>
            </a:xfrm>
            <a:prstGeom prst="rect">
              <a:avLst/>
            </a:prstGeom>
            <a:solidFill>
              <a:srgbClr val="0000FF">
                <a:alpha val="3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1296230" y="1318195"/>
            <a:ext cx="6578600" cy="5067990"/>
            <a:chOff x="463495" y="1447800"/>
            <a:chExt cx="6578600" cy="5067990"/>
          </a:xfrm>
        </p:grpSpPr>
        <p:graphicFrame>
          <p:nvGraphicFramePr>
            <p:cNvPr id="6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470001256"/>
                </p:ext>
              </p:extLst>
            </p:nvPr>
          </p:nvGraphicFramePr>
          <p:xfrm>
            <a:off x="463495" y="5476752"/>
            <a:ext cx="5067300" cy="533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565" name="Equation" r:id="rId9" imgW="2171520" imgH="228600" progId="Equation.DSMT4">
                    <p:embed/>
                  </p:oleObj>
                </mc:Choice>
                <mc:Fallback>
                  <p:oleObj name="Equation" r:id="rId9" imgW="2171520" imgH="2286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463495" y="5476752"/>
                          <a:ext cx="5067300" cy="5334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710665096"/>
                </p:ext>
              </p:extLst>
            </p:nvPr>
          </p:nvGraphicFramePr>
          <p:xfrm>
            <a:off x="463495" y="4862272"/>
            <a:ext cx="6578600" cy="533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566" name="Equation" r:id="rId11" imgW="2819160" imgH="228600" progId="Equation.DSMT4">
                    <p:embed/>
                  </p:oleObj>
                </mc:Choice>
                <mc:Fallback>
                  <p:oleObj name="Equation" r:id="rId11" imgW="2819160" imgH="228600" progId="Equation.DSMT4">
                    <p:embed/>
                    <p:pic>
                      <p:nvPicPr>
                        <p:cNvPr id="0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63495" y="4862272"/>
                          <a:ext cx="6578600" cy="5334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" name="Object 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238207"/>
                </p:ext>
              </p:extLst>
            </p:nvPr>
          </p:nvGraphicFramePr>
          <p:xfrm>
            <a:off x="463495" y="5952227"/>
            <a:ext cx="3822700" cy="5635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567" name="Equation" r:id="rId13" imgW="1638000" imgH="241200" progId="Equation.DSMT4">
                    <p:embed/>
                  </p:oleObj>
                </mc:Choice>
                <mc:Fallback>
                  <p:oleObj name="Equation" r:id="rId13" imgW="1638000" imgH="241200" progId="Equation.DSMT4">
                    <p:embed/>
                    <p:pic>
                      <p:nvPicPr>
                        <p:cNvPr id="0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63495" y="5952227"/>
                          <a:ext cx="3822700" cy="5635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5" name="Rectangle 14"/>
            <p:cNvSpPr/>
            <p:nvPr/>
          </p:nvSpPr>
          <p:spPr>
            <a:xfrm>
              <a:off x="2819400" y="1447800"/>
              <a:ext cx="2209800" cy="2667000"/>
            </a:xfrm>
            <a:prstGeom prst="rect">
              <a:avLst/>
            </a:prstGeom>
            <a:solidFill>
              <a:srgbClr val="0000FF">
                <a:alpha val="3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e-IL" smtClean="0"/>
              <a:t>Nov 2012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645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e-IL" smtClean="0"/>
              <a:t>Nov 2012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427318" y="2928930"/>
            <a:ext cx="8177207" cy="3226825"/>
            <a:chOff x="427318" y="2928930"/>
            <a:chExt cx="8177207" cy="3226825"/>
          </a:xfrm>
        </p:grpSpPr>
        <p:grpSp>
          <p:nvGrpSpPr>
            <p:cNvPr id="31" name="Group 30"/>
            <p:cNvGrpSpPr/>
            <p:nvPr/>
          </p:nvGrpSpPr>
          <p:grpSpPr>
            <a:xfrm>
              <a:off x="427318" y="2928930"/>
              <a:ext cx="7716347" cy="3226825"/>
              <a:chOff x="427318" y="2928930"/>
              <a:chExt cx="7716347" cy="3226825"/>
            </a:xfrm>
          </p:grpSpPr>
          <p:pic>
            <p:nvPicPr>
              <p:cNvPr id="17410" name="Picture 2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7318" y="3254547"/>
                <a:ext cx="7716347" cy="290120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26" name="TextBox 25"/>
              <p:cNvSpPr txBox="1"/>
              <p:nvPr/>
            </p:nvSpPr>
            <p:spPr>
              <a:xfrm>
                <a:off x="1041798" y="2928930"/>
                <a:ext cx="706652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 smtClean="0"/>
                  <a:t>Carry-skip adder Manchester stage  (dynamic logic)</a:t>
                </a:r>
                <a:endParaRPr lang="en-US" sz="2400" dirty="0"/>
              </a:p>
            </p:txBody>
          </p:sp>
        </p:grpSp>
        <p:grpSp>
          <p:nvGrpSpPr>
            <p:cNvPr id="14" name="Group 13"/>
            <p:cNvGrpSpPr/>
            <p:nvPr/>
          </p:nvGrpSpPr>
          <p:grpSpPr>
            <a:xfrm>
              <a:off x="6722680" y="3446572"/>
              <a:ext cx="1881845" cy="1843441"/>
              <a:chOff x="4648810" y="4005075"/>
              <a:chExt cx="1881845" cy="1843441"/>
            </a:xfrm>
          </p:grpSpPr>
          <p:sp>
            <p:nvSpPr>
              <p:cNvPr id="15" name="TextBox 14"/>
              <p:cNvSpPr txBox="1"/>
              <p:nvPr/>
            </p:nvSpPr>
            <p:spPr>
              <a:xfrm>
                <a:off x="4994455" y="4005075"/>
                <a:ext cx="15362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 smtClean="0"/>
                  <a:t>skip MUX</a:t>
                </a:r>
                <a:endParaRPr lang="en-US" sz="2400" dirty="0"/>
              </a:p>
            </p:txBody>
          </p:sp>
          <p:cxnSp>
            <p:nvCxnSpPr>
              <p:cNvPr id="16" name="Straight Arrow Connector 15"/>
              <p:cNvCxnSpPr>
                <a:stCxn id="15" idx="2"/>
                <a:endCxn id="17" idx="0"/>
              </p:cNvCxnSpPr>
              <p:nvPr/>
            </p:nvCxnSpPr>
            <p:spPr>
              <a:xfrm flipH="1">
                <a:off x="5013658" y="4466740"/>
                <a:ext cx="748897" cy="690485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" name="Rectangle 16"/>
              <p:cNvSpPr/>
              <p:nvPr/>
            </p:nvSpPr>
            <p:spPr>
              <a:xfrm>
                <a:off x="4648810" y="5157225"/>
                <a:ext cx="729696" cy="691291"/>
              </a:xfrm>
              <a:prstGeom prst="rect">
                <a:avLst/>
              </a:prstGeom>
              <a:solidFill>
                <a:srgbClr val="0000FF">
                  <a:alpha val="3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0" name="Group 29"/>
            <p:cNvGrpSpPr/>
            <p:nvPr/>
          </p:nvGrpSpPr>
          <p:grpSpPr>
            <a:xfrm>
              <a:off x="5455315" y="3830622"/>
              <a:ext cx="1817023" cy="2265378"/>
              <a:chOff x="5413852" y="1700775"/>
              <a:chExt cx="1817023" cy="2265378"/>
            </a:xfrm>
          </p:grpSpPr>
          <p:cxnSp>
            <p:nvCxnSpPr>
              <p:cNvPr id="6" name="Straight Arrow Connector 5"/>
              <p:cNvCxnSpPr>
                <a:stCxn id="9" idx="0"/>
                <a:endCxn id="24" idx="3"/>
              </p:cNvCxnSpPr>
              <p:nvPr/>
            </p:nvCxnSpPr>
            <p:spPr>
              <a:xfrm flipH="1" flipV="1">
                <a:off x="6143548" y="2084825"/>
                <a:ext cx="480061" cy="1261255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aphicFrame>
            <p:nvGraphicFramePr>
              <p:cNvPr id="9" name="Object 8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120698454"/>
                  </p:ext>
                </p:extLst>
              </p:nvPr>
            </p:nvGraphicFramePr>
            <p:xfrm>
              <a:off x="6018025" y="3307341"/>
              <a:ext cx="1212850" cy="65881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7674" name="Equation" r:id="rId4" imgW="609480" imgH="330120" progId="Equation.DSMT4">
                      <p:embed/>
                    </p:oleObj>
                  </mc:Choice>
                  <mc:Fallback>
                    <p:oleObj name="Equation" r:id="rId4" imgW="609480" imgH="330120" progId="Equation.DSMT4">
                      <p:embed/>
                      <p:pic>
                        <p:nvPicPr>
                          <p:cNvPr id="0" name=""/>
                          <p:cNvPicPr/>
                          <p:nvPr/>
                        </p:nvPicPr>
                        <p:blipFill>
                          <a:blip r:embed="rId5"/>
                          <a:stretch>
                            <a:fillRect/>
                          </a:stretch>
                        </p:blipFill>
                        <p:spPr>
                          <a:xfrm>
                            <a:off x="6018025" y="3307341"/>
                            <a:ext cx="1212850" cy="658812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24" name="Rectangle 23"/>
              <p:cNvSpPr/>
              <p:nvPr/>
            </p:nvSpPr>
            <p:spPr>
              <a:xfrm>
                <a:off x="5413852" y="1700775"/>
                <a:ext cx="729696" cy="768100"/>
              </a:xfrm>
              <a:prstGeom prst="rect">
                <a:avLst/>
              </a:prstGeom>
              <a:solidFill>
                <a:srgbClr val="0000FF">
                  <a:alpha val="3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4" name="Group 3"/>
          <p:cNvGrpSpPr/>
          <p:nvPr/>
        </p:nvGrpSpPr>
        <p:grpSpPr>
          <a:xfrm>
            <a:off x="539475" y="509415"/>
            <a:ext cx="8218670" cy="2329597"/>
            <a:chOff x="539475" y="509415"/>
            <a:chExt cx="8218670" cy="2329597"/>
          </a:xfrm>
        </p:grpSpPr>
        <p:sp>
          <p:nvSpPr>
            <p:cNvPr id="32" name="TextBox 31"/>
            <p:cNvSpPr txBox="1"/>
            <p:nvPr/>
          </p:nvSpPr>
          <p:spPr>
            <a:xfrm>
              <a:off x="577880" y="509415"/>
              <a:ext cx="818026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For group propagate 0 the carry generated within group is taken.</a:t>
              </a:r>
              <a:endParaRPr lang="en-US" sz="2400" dirty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539475" y="1086295"/>
              <a:ext cx="814186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400" dirty="0" smtClean="0"/>
                <a:t>This is a considerable acceleration compared to carry-ripple, while hardware overhead is small.</a:t>
              </a:r>
              <a:endParaRPr lang="en-US" sz="2400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577880" y="2008015"/>
              <a:ext cx="791143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400" dirty="0" smtClean="0"/>
                <a:t>Was proposed in 19</a:t>
              </a:r>
              <a:r>
                <a:rPr lang="en-US" sz="2400" baseline="30000" dirty="0" smtClean="0"/>
                <a:t>th</a:t>
              </a:r>
              <a:r>
                <a:rPr lang="en-US" sz="2400" dirty="0" smtClean="0"/>
                <a:t> century by Charles Babbage and used by mechanical calculators.</a:t>
              </a:r>
              <a:endParaRPr 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1023721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e-IL" smtClean="0"/>
              <a:t>Nov 2012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6535" y="1443989"/>
            <a:ext cx="6183205" cy="417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074205" y="318195"/>
            <a:ext cx="28803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Propagation delay</a:t>
            </a:r>
            <a:endParaRPr lang="en-US" sz="2400" dirty="0"/>
          </a:p>
        </p:txBody>
      </p:sp>
      <p:grpSp>
        <p:nvGrpSpPr>
          <p:cNvPr id="14" name="Group 13"/>
          <p:cNvGrpSpPr/>
          <p:nvPr/>
        </p:nvGrpSpPr>
        <p:grpSpPr>
          <a:xfrm>
            <a:off x="424260" y="1316725"/>
            <a:ext cx="7685594" cy="1454433"/>
            <a:chOff x="309045" y="1316725"/>
            <a:chExt cx="7685594" cy="1454433"/>
          </a:xfrm>
        </p:grpSpPr>
        <p:grpSp>
          <p:nvGrpSpPr>
            <p:cNvPr id="6" name="Group 5"/>
            <p:cNvGrpSpPr/>
            <p:nvPr/>
          </p:nvGrpSpPr>
          <p:grpSpPr>
            <a:xfrm>
              <a:off x="2416725" y="2305906"/>
              <a:ext cx="5577914" cy="465252"/>
              <a:chOff x="1610220" y="1679377"/>
              <a:chExt cx="5577914" cy="465252"/>
            </a:xfrm>
          </p:grpSpPr>
          <p:sp>
            <p:nvSpPr>
              <p:cNvPr id="9" name="Oval 8"/>
              <p:cNvSpPr/>
              <p:nvPr/>
            </p:nvSpPr>
            <p:spPr>
              <a:xfrm rot="2764590">
                <a:off x="6230417" y="1186911"/>
                <a:ext cx="462088" cy="1453347"/>
              </a:xfrm>
              <a:prstGeom prst="ellipse">
                <a:avLst/>
              </a:prstGeom>
              <a:solidFill>
                <a:srgbClr val="0000FF">
                  <a:alpha val="3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Oval 9"/>
              <p:cNvSpPr/>
              <p:nvPr/>
            </p:nvSpPr>
            <p:spPr>
              <a:xfrm rot="2764590">
                <a:off x="4871010" y="1186911"/>
                <a:ext cx="462088" cy="1453347"/>
              </a:xfrm>
              <a:prstGeom prst="ellipse">
                <a:avLst/>
              </a:prstGeom>
              <a:solidFill>
                <a:srgbClr val="0000FF">
                  <a:alpha val="3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Oval 10"/>
              <p:cNvSpPr/>
              <p:nvPr/>
            </p:nvSpPr>
            <p:spPr>
              <a:xfrm rot="2764590">
                <a:off x="3465257" y="1183747"/>
                <a:ext cx="462088" cy="1453347"/>
              </a:xfrm>
              <a:prstGeom prst="ellipse">
                <a:avLst/>
              </a:prstGeom>
              <a:solidFill>
                <a:srgbClr val="0000FF">
                  <a:alpha val="3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Oval 11"/>
              <p:cNvSpPr/>
              <p:nvPr/>
            </p:nvSpPr>
            <p:spPr>
              <a:xfrm rot="2764590">
                <a:off x="2105850" y="1183747"/>
                <a:ext cx="462088" cy="1453347"/>
              </a:xfrm>
              <a:prstGeom prst="ellipse">
                <a:avLst/>
              </a:prstGeom>
              <a:solidFill>
                <a:srgbClr val="0000FF">
                  <a:alpha val="3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3" name="TextBox 12"/>
            <p:cNvSpPr txBox="1"/>
            <p:nvPr/>
          </p:nvSpPr>
          <p:spPr>
            <a:xfrm>
              <a:off x="309045" y="1316725"/>
              <a:ext cx="238111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4-bit carry chain if each group generates a carry</a:t>
              </a:r>
              <a:endParaRPr lang="en-US" sz="2400" dirty="0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501070" y="2998550"/>
            <a:ext cx="6921385" cy="1495189"/>
            <a:chOff x="385855" y="2998550"/>
            <a:chExt cx="6921385" cy="1495189"/>
          </a:xfrm>
        </p:grpSpPr>
        <p:sp>
          <p:nvSpPr>
            <p:cNvPr id="15" name="TextBox 14"/>
            <p:cNvSpPr txBox="1"/>
            <p:nvPr/>
          </p:nvSpPr>
          <p:spPr>
            <a:xfrm>
              <a:off x="385855" y="3236975"/>
              <a:ext cx="218908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carry skip chain</a:t>
              </a:r>
              <a:endParaRPr lang="en-US" sz="2400" dirty="0"/>
            </a:p>
          </p:txBody>
        </p:sp>
        <p:grpSp>
          <p:nvGrpSpPr>
            <p:cNvPr id="16" name="Group 15"/>
            <p:cNvGrpSpPr/>
            <p:nvPr/>
          </p:nvGrpSpPr>
          <p:grpSpPr>
            <a:xfrm>
              <a:off x="2438126" y="2998550"/>
              <a:ext cx="4869114" cy="1495189"/>
              <a:chOff x="2438126" y="2998550"/>
              <a:chExt cx="4869114" cy="1495189"/>
            </a:xfrm>
          </p:grpSpPr>
          <p:sp>
            <p:nvSpPr>
              <p:cNvPr id="17" name="Oval 16"/>
              <p:cNvSpPr/>
              <p:nvPr/>
            </p:nvSpPr>
            <p:spPr>
              <a:xfrm rot="2764590">
                <a:off x="2565680" y="3904572"/>
                <a:ext cx="461613" cy="716721"/>
              </a:xfrm>
              <a:prstGeom prst="ellipse">
                <a:avLst/>
              </a:prstGeom>
              <a:solidFill>
                <a:srgbClr val="FF0000">
                  <a:alpha val="3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Oval 17"/>
              <p:cNvSpPr/>
              <p:nvPr/>
            </p:nvSpPr>
            <p:spPr>
              <a:xfrm rot="2764590">
                <a:off x="3952913" y="3562285"/>
                <a:ext cx="461613" cy="716721"/>
              </a:xfrm>
              <a:prstGeom prst="ellipse">
                <a:avLst/>
              </a:prstGeom>
              <a:solidFill>
                <a:srgbClr val="FF0000">
                  <a:alpha val="3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Oval 18"/>
              <p:cNvSpPr/>
              <p:nvPr/>
            </p:nvSpPr>
            <p:spPr>
              <a:xfrm rot="2764590">
                <a:off x="5335494" y="3178236"/>
                <a:ext cx="461613" cy="716721"/>
              </a:xfrm>
              <a:prstGeom prst="ellipse">
                <a:avLst/>
              </a:prstGeom>
              <a:solidFill>
                <a:srgbClr val="FF0000">
                  <a:alpha val="3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Oval 19"/>
              <p:cNvSpPr/>
              <p:nvPr/>
            </p:nvSpPr>
            <p:spPr>
              <a:xfrm rot="2764590">
                <a:off x="6718073" y="2870996"/>
                <a:ext cx="461613" cy="716721"/>
              </a:xfrm>
              <a:prstGeom prst="ellipse">
                <a:avLst/>
              </a:prstGeom>
              <a:solidFill>
                <a:srgbClr val="FF0000">
                  <a:alpha val="3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27" name="Group 26"/>
          <p:cNvGrpSpPr/>
          <p:nvPr/>
        </p:nvGrpSpPr>
        <p:grpSpPr>
          <a:xfrm>
            <a:off x="424260" y="2332262"/>
            <a:ext cx="8031239" cy="3324228"/>
            <a:chOff x="309045" y="2332262"/>
            <a:chExt cx="8031239" cy="3324228"/>
          </a:xfrm>
        </p:grpSpPr>
        <p:grpSp>
          <p:nvGrpSpPr>
            <p:cNvPr id="22" name="Group 21"/>
            <p:cNvGrpSpPr/>
            <p:nvPr/>
          </p:nvGrpSpPr>
          <p:grpSpPr>
            <a:xfrm>
              <a:off x="2762370" y="2332262"/>
              <a:ext cx="5577914" cy="2497553"/>
              <a:chOff x="2762370" y="2332262"/>
              <a:chExt cx="5577914" cy="2497553"/>
            </a:xfrm>
          </p:grpSpPr>
          <p:sp>
            <p:nvSpPr>
              <p:cNvPr id="23" name="Oval 22"/>
              <p:cNvSpPr/>
              <p:nvPr/>
            </p:nvSpPr>
            <p:spPr>
              <a:xfrm rot="2764590">
                <a:off x="7382567" y="1836632"/>
                <a:ext cx="462088" cy="1453347"/>
              </a:xfrm>
              <a:prstGeom prst="ellipse">
                <a:avLst/>
              </a:prstGeom>
              <a:solidFill>
                <a:schemeClr val="bg1">
                  <a:lumMod val="50000"/>
                  <a:alpha val="30196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Oval 23"/>
              <p:cNvSpPr/>
              <p:nvPr/>
            </p:nvSpPr>
            <p:spPr>
              <a:xfrm rot="2764590">
                <a:off x="6023160" y="3180807"/>
                <a:ext cx="462088" cy="1453347"/>
              </a:xfrm>
              <a:prstGeom prst="ellipse">
                <a:avLst/>
              </a:prstGeom>
              <a:solidFill>
                <a:schemeClr val="bg1">
                  <a:lumMod val="50000"/>
                  <a:alpha val="30196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Oval 24"/>
              <p:cNvSpPr/>
              <p:nvPr/>
            </p:nvSpPr>
            <p:spPr>
              <a:xfrm rot="2764590">
                <a:off x="4617407" y="3564857"/>
                <a:ext cx="462088" cy="1453347"/>
              </a:xfrm>
              <a:prstGeom prst="ellipse">
                <a:avLst/>
              </a:prstGeom>
              <a:solidFill>
                <a:schemeClr val="bg1">
                  <a:lumMod val="50000"/>
                  <a:alpha val="30196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Oval 25"/>
              <p:cNvSpPr/>
              <p:nvPr/>
            </p:nvSpPr>
            <p:spPr>
              <a:xfrm rot="2764590">
                <a:off x="3258000" y="3872097"/>
                <a:ext cx="462088" cy="1453347"/>
              </a:xfrm>
              <a:prstGeom prst="ellipse">
                <a:avLst/>
              </a:prstGeom>
              <a:solidFill>
                <a:schemeClr val="bg1">
                  <a:lumMod val="50000"/>
                  <a:alpha val="30196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8" name="TextBox 27"/>
            <p:cNvSpPr txBox="1"/>
            <p:nvPr/>
          </p:nvSpPr>
          <p:spPr>
            <a:xfrm>
              <a:off x="309045" y="4456161"/>
              <a:ext cx="238111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4-bit ripple chain if carry-in is by passed to chain</a:t>
              </a:r>
              <a:endParaRPr 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305708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e-IL" smtClean="0"/>
              <a:t>Nov 2012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2485" y="318195"/>
            <a:ext cx="6183205" cy="417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09045" y="740650"/>
            <a:ext cx="207387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/>
              <a:t>N</a:t>
            </a:r>
            <a:r>
              <a:rPr lang="en-US" sz="2400" dirty="0" smtClean="0"/>
              <a:t>-bit adder with </a:t>
            </a:r>
            <a:r>
              <a:rPr lang="en-US" sz="2400" i="1" dirty="0" smtClean="0"/>
              <a:t>k</a:t>
            </a:r>
            <a:r>
              <a:rPr lang="en-US" sz="2400" dirty="0" smtClean="0"/>
              <a:t> groups of </a:t>
            </a:r>
            <a:r>
              <a:rPr lang="en-US" sz="2400" i="1" dirty="0" smtClean="0"/>
              <a:t>n</a:t>
            </a:r>
            <a:r>
              <a:rPr lang="en-US" sz="2400" dirty="0" smtClean="0"/>
              <a:t> bits each (</a:t>
            </a:r>
            <a:r>
              <a:rPr lang="en-US" sz="2400" i="1" dirty="0" smtClean="0"/>
              <a:t>N=</a:t>
            </a:r>
            <a:r>
              <a:rPr lang="en-US" sz="2400" i="1" dirty="0" err="1" smtClean="0"/>
              <a:t>kn</a:t>
            </a:r>
            <a:r>
              <a:rPr lang="en-US" sz="2400" dirty="0" smtClean="0"/>
              <a:t>).</a:t>
            </a:r>
            <a:endParaRPr lang="en-US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270640" y="2315255"/>
            <a:ext cx="203546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Delay of a chain is slower than skip propagation delay (AND, MUX).</a:t>
            </a:r>
            <a:endParaRPr lang="en-US" sz="2400" dirty="0"/>
          </a:p>
        </p:txBody>
      </p:sp>
      <p:grpSp>
        <p:nvGrpSpPr>
          <p:cNvPr id="21" name="Group 20"/>
          <p:cNvGrpSpPr/>
          <p:nvPr/>
        </p:nvGrpSpPr>
        <p:grpSpPr>
          <a:xfrm>
            <a:off x="270639" y="1063256"/>
            <a:ext cx="8065051" cy="5093304"/>
            <a:chOff x="270639" y="1063256"/>
            <a:chExt cx="8065051" cy="5093304"/>
          </a:xfrm>
        </p:grpSpPr>
        <p:grpSp>
          <p:nvGrpSpPr>
            <p:cNvPr id="18" name="Group 17"/>
            <p:cNvGrpSpPr/>
            <p:nvPr/>
          </p:nvGrpSpPr>
          <p:grpSpPr>
            <a:xfrm>
              <a:off x="270639" y="1245530"/>
              <a:ext cx="8065051" cy="4911030"/>
              <a:chOff x="270639" y="1245530"/>
              <a:chExt cx="8065051" cy="4911030"/>
            </a:xfrm>
          </p:grpSpPr>
          <p:grpSp>
            <p:nvGrpSpPr>
              <p:cNvPr id="8" name="Group 7"/>
              <p:cNvGrpSpPr/>
              <p:nvPr/>
            </p:nvGrpSpPr>
            <p:grpSpPr>
              <a:xfrm>
                <a:off x="270639" y="1245530"/>
                <a:ext cx="8065051" cy="3753265"/>
                <a:chOff x="309044" y="1251145"/>
                <a:chExt cx="8065051" cy="3753265"/>
              </a:xfrm>
            </p:grpSpPr>
            <p:sp>
              <p:nvSpPr>
                <p:cNvPr id="6" name="Oval 5"/>
                <p:cNvSpPr/>
                <p:nvPr/>
              </p:nvSpPr>
              <p:spPr>
                <a:xfrm rot="2764590">
                  <a:off x="7114110" y="733706"/>
                  <a:ext cx="461613" cy="1496491"/>
                </a:xfrm>
                <a:prstGeom prst="ellipse">
                  <a:avLst/>
                </a:prstGeom>
                <a:solidFill>
                  <a:srgbClr val="FF0000">
                    <a:alpha val="30196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" name="TextBox 6"/>
                <p:cNvSpPr txBox="1"/>
                <p:nvPr/>
              </p:nvSpPr>
              <p:spPr>
                <a:xfrm>
                  <a:off x="309044" y="4542745"/>
                  <a:ext cx="8065051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dirty="0" smtClean="0"/>
                    <a:t>First chain must compute sums and carry within n-1 delay units.</a:t>
                  </a:r>
                  <a:endParaRPr lang="en-US" sz="2400" dirty="0"/>
                </a:p>
              </p:txBody>
            </p:sp>
          </p:grpSp>
          <p:grpSp>
            <p:nvGrpSpPr>
              <p:cNvPr id="14" name="Group 13"/>
              <p:cNvGrpSpPr/>
              <p:nvPr/>
            </p:nvGrpSpPr>
            <p:grpSpPr>
              <a:xfrm>
                <a:off x="309045" y="2160882"/>
                <a:ext cx="7258545" cy="3418798"/>
                <a:chOff x="309045" y="2160882"/>
                <a:chExt cx="7258545" cy="3418798"/>
              </a:xfrm>
            </p:grpSpPr>
            <p:grpSp>
              <p:nvGrpSpPr>
                <p:cNvPr id="13" name="Group 12"/>
                <p:cNvGrpSpPr/>
                <p:nvPr/>
              </p:nvGrpSpPr>
              <p:grpSpPr>
                <a:xfrm>
                  <a:off x="3765495" y="2160882"/>
                  <a:ext cx="2955881" cy="615987"/>
                  <a:chOff x="3765495" y="2160882"/>
                  <a:chExt cx="2955881" cy="615987"/>
                </a:xfrm>
              </p:grpSpPr>
              <p:sp>
                <p:nvSpPr>
                  <p:cNvPr id="9" name="Oval 8"/>
                  <p:cNvSpPr/>
                  <p:nvPr/>
                </p:nvSpPr>
                <p:spPr>
                  <a:xfrm rot="5400000">
                    <a:off x="5838337" y="1547430"/>
                    <a:ext cx="269588" cy="1496491"/>
                  </a:xfrm>
                  <a:prstGeom prst="ellipse">
                    <a:avLst/>
                  </a:prstGeom>
                  <a:solidFill>
                    <a:srgbClr val="FF0000">
                      <a:alpha val="30196"/>
                    </a:srgb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" name="Oval 9"/>
                  <p:cNvSpPr/>
                  <p:nvPr/>
                </p:nvSpPr>
                <p:spPr>
                  <a:xfrm rot="5400000">
                    <a:off x="4378947" y="1893829"/>
                    <a:ext cx="269588" cy="1496491"/>
                  </a:xfrm>
                  <a:prstGeom prst="ellipse">
                    <a:avLst/>
                  </a:prstGeom>
                  <a:solidFill>
                    <a:srgbClr val="FF0000">
                      <a:alpha val="30196"/>
                    </a:srgb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11" name="TextBox 10"/>
                <p:cNvSpPr txBox="1"/>
                <p:nvPr/>
              </p:nvSpPr>
              <p:spPr>
                <a:xfrm>
                  <a:off x="309045" y="5118015"/>
                  <a:ext cx="7258545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dirty="0" smtClean="0"/>
                    <a:t>Carry propagates through </a:t>
                  </a:r>
                  <a:r>
                    <a:rPr lang="en-US" sz="2400" i="1" dirty="0" smtClean="0"/>
                    <a:t>k-2</a:t>
                  </a:r>
                  <a:r>
                    <a:rPr lang="en-US" sz="2400" dirty="0" smtClean="0"/>
                    <a:t> stages.</a:t>
                  </a:r>
                  <a:endParaRPr lang="en-US" sz="2400" dirty="0"/>
                </a:p>
              </p:txBody>
            </p:sp>
          </p:grpSp>
          <p:grpSp>
            <p:nvGrpSpPr>
              <p:cNvPr id="17" name="Group 16"/>
              <p:cNvGrpSpPr/>
              <p:nvPr/>
            </p:nvGrpSpPr>
            <p:grpSpPr>
              <a:xfrm>
                <a:off x="347450" y="3307417"/>
                <a:ext cx="7258545" cy="2849143"/>
                <a:chOff x="347450" y="3307417"/>
                <a:chExt cx="7258545" cy="2849143"/>
              </a:xfrm>
            </p:grpSpPr>
            <p:sp>
              <p:nvSpPr>
                <p:cNvPr id="12" name="Oval 11"/>
                <p:cNvSpPr/>
                <p:nvPr/>
              </p:nvSpPr>
              <p:spPr>
                <a:xfrm rot="2764590">
                  <a:off x="2966370" y="2789978"/>
                  <a:ext cx="461613" cy="1496491"/>
                </a:xfrm>
                <a:prstGeom prst="ellipse">
                  <a:avLst/>
                </a:prstGeom>
                <a:solidFill>
                  <a:srgbClr val="FF0000">
                    <a:alpha val="30196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" name="TextBox 14"/>
                <p:cNvSpPr txBox="1"/>
                <p:nvPr/>
              </p:nvSpPr>
              <p:spPr>
                <a:xfrm>
                  <a:off x="347450" y="5694895"/>
                  <a:ext cx="7258545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dirty="0" smtClean="0"/>
                    <a:t>Last chain must compute </a:t>
                  </a:r>
                  <a:r>
                    <a:rPr lang="en-US" sz="2400" dirty="0"/>
                    <a:t>sums within n-1 delay </a:t>
                  </a:r>
                  <a:r>
                    <a:rPr lang="en-US" sz="2400" dirty="0" smtClean="0"/>
                    <a:t>units</a:t>
                  </a:r>
                  <a:r>
                    <a:rPr lang="en-US" sz="2400" dirty="0"/>
                    <a:t>.</a:t>
                  </a:r>
                </a:p>
              </p:txBody>
            </p:sp>
          </p:grpSp>
        </p:grpSp>
        <p:sp>
          <p:nvSpPr>
            <p:cNvPr id="19" name="Freeform 18"/>
            <p:cNvSpPr/>
            <p:nvPr/>
          </p:nvSpPr>
          <p:spPr>
            <a:xfrm>
              <a:off x="2863005" y="1063256"/>
              <a:ext cx="4848447" cy="2796363"/>
            </a:xfrm>
            <a:custGeom>
              <a:avLst/>
              <a:gdLst>
                <a:gd name="connsiteX0" fmla="*/ 4848447 w 4848447"/>
                <a:gd name="connsiteY0" fmla="*/ 0 h 2796363"/>
                <a:gd name="connsiteX1" fmla="*/ 3615070 w 4848447"/>
                <a:gd name="connsiteY1" fmla="*/ 1244009 h 2796363"/>
                <a:gd name="connsiteX2" fmla="*/ 2583712 w 4848447"/>
                <a:gd name="connsiteY2" fmla="*/ 1233377 h 2796363"/>
                <a:gd name="connsiteX3" fmla="*/ 2243470 w 4848447"/>
                <a:gd name="connsiteY3" fmla="*/ 1573618 h 2796363"/>
                <a:gd name="connsiteX4" fmla="*/ 1212112 w 4848447"/>
                <a:gd name="connsiteY4" fmla="*/ 1573618 h 2796363"/>
                <a:gd name="connsiteX5" fmla="*/ 0 w 4848447"/>
                <a:gd name="connsiteY5" fmla="*/ 2796363 h 2796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48447" h="2796363">
                  <a:moveTo>
                    <a:pt x="4848447" y="0"/>
                  </a:moveTo>
                  <a:lnTo>
                    <a:pt x="3615070" y="1244009"/>
                  </a:lnTo>
                  <a:lnTo>
                    <a:pt x="2583712" y="1233377"/>
                  </a:lnTo>
                  <a:lnTo>
                    <a:pt x="2243470" y="1573618"/>
                  </a:lnTo>
                  <a:lnTo>
                    <a:pt x="1212112" y="1573618"/>
                  </a:lnTo>
                  <a:lnTo>
                    <a:pt x="0" y="2796363"/>
                  </a:lnTo>
                </a:path>
              </a:pathLst>
            </a:cu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Action Button: Forward or Next 19">
            <a:hlinkClick r:id="rId3" action="ppaction://hlinksldjump" highlightClick="1"/>
          </p:cNvPr>
          <p:cNvSpPr/>
          <p:nvPr/>
        </p:nvSpPr>
        <p:spPr>
          <a:xfrm>
            <a:off x="8642930" y="740650"/>
            <a:ext cx="422455" cy="422455"/>
          </a:xfrm>
          <a:prstGeom prst="actionButtonForwardNex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188506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e-IL" smtClean="0"/>
              <a:t>Nov 2012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1833252"/>
              </p:ext>
            </p:extLst>
          </p:nvPr>
        </p:nvGraphicFramePr>
        <p:xfrm>
          <a:off x="279400" y="482600"/>
          <a:ext cx="8027988" cy="1412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67" name="Equation" r:id="rId3" imgW="3479760" imgH="660240" progId="Equation.DSMT4">
                  <p:embed/>
                </p:oleObj>
              </mc:Choice>
              <mc:Fallback>
                <p:oleObj name="Equation" r:id="rId3" imgW="3479760" imgH="66024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9400" y="482600"/>
                        <a:ext cx="8027988" cy="1412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" name="Group 5"/>
          <p:cNvGrpSpPr/>
          <p:nvPr/>
        </p:nvGrpSpPr>
        <p:grpSpPr>
          <a:xfrm>
            <a:off x="481013" y="1827213"/>
            <a:ext cx="8228012" cy="950912"/>
            <a:chOff x="481013" y="1827213"/>
            <a:chExt cx="8228012" cy="950912"/>
          </a:xfrm>
        </p:grpSpPr>
        <p:graphicFrame>
          <p:nvGraphicFramePr>
            <p:cNvPr id="5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954184255"/>
                </p:ext>
              </p:extLst>
            </p:nvPr>
          </p:nvGraphicFramePr>
          <p:xfrm>
            <a:off x="481013" y="1827213"/>
            <a:ext cx="4921250" cy="9509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9468" name="Equation" r:id="rId5" imgW="2133360" imgH="444240" progId="Equation.DSMT4">
                    <p:embed/>
                  </p:oleObj>
                </mc:Choice>
                <mc:Fallback>
                  <p:oleObj name="Equation" r:id="rId5" imgW="2133360" imgH="444240" progId="Equation.DSMT4">
                    <p:embed/>
                    <p:pic>
                      <p:nvPicPr>
                        <p:cNvPr id="0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81013" y="1827213"/>
                          <a:ext cx="4921250" cy="9509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950395751"/>
                </p:ext>
              </p:extLst>
            </p:nvPr>
          </p:nvGraphicFramePr>
          <p:xfrm>
            <a:off x="5573713" y="2033588"/>
            <a:ext cx="3135312" cy="6254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9469" name="Equation" r:id="rId7" imgW="1358640" imgH="291960" progId="Equation.DSMT4">
                    <p:embed/>
                  </p:oleObj>
                </mc:Choice>
                <mc:Fallback>
                  <p:oleObj name="Equation" r:id="rId7" imgW="1358640" imgH="291960" progId="Equation.DSMT4">
                    <p:embed/>
                    <p:pic>
                      <p:nvPicPr>
                        <p:cNvPr id="0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573713" y="2033588"/>
                          <a:ext cx="3135312" cy="6254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2" name="Group 11"/>
          <p:cNvGrpSpPr/>
          <p:nvPr/>
        </p:nvGrpSpPr>
        <p:grpSpPr>
          <a:xfrm>
            <a:off x="501070" y="2929735"/>
            <a:ext cx="7604190" cy="1920250"/>
            <a:chOff x="501070" y="2929735"/>
            <a:chExt cx="7604190" cy="1920250"/>
          </a:xfrm>
        </p:grpSpPr>
        <p:sp>
          <p:nvSpPr>
            <p:cNvPr id="8" name="TextBox 7"/>
            <p:cNvSpPr txBox="1"/>
            <p:nvPr/>
          </p:nvSpPr>
          <p:spPr>
            <a:xfrm>
              <a:off x="501070" y="2929735"/>
              <a:ext cx="449338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Example: consider 32-bit addition. </a:t>
              </a:r>
              <a:endParaRPr lang="en-US" sz="2400" dirty="0"/>
            </a:p>
          </p:txBody>
        </p:sp>
        <p:graphicFrame>
          <p:nvGraphicFramePr>
            <p:cNvPr id="9" name="Object 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210961319"/>
                </p:ext>
              </p:extLst>
            </p:nvPr>
          </p:nvGraphicFramePr>
          <p:xfrm>
            <a:off x="575747" y="3762547"/>
            <a:ext cx="7529513" cy="10874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9470" name="Equation" r:id="rId9" imgW="3263760" imgH="507960" progId="Equation.DSMT4">
                    <p:embed/>
                  </p:oleObj>
                </mc:Choice>
                <mc:Fallback>
                  <p:oleObj name="Equation" r:id="rId9" imgW="3263760" imgH="507960" progId="Equation.DSMT4">
                    <p:embed/>
                    <p:pic>
                      <p:nvPicPr>
                        <p:cNvPr id="0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75747" y="3762547"/>
                          <a:ext cx="7529513" cy="10874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0" name="TextBox 9"/>
          <p:cNvSpPr txBox="1"/>
          <p:nvPr/>
        </p:nvSpPr>
        <p:spPr>
          <a:xfrm>
            <a:off x="501070" y="5234035"/>
            <a:ext cx="7104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Question: Can we further accelerate carry propagation? 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501070" y="5771705"/>
            <a:ext cx="7104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Answer: Yes we can, block size may vary across adder. 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26070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e-IL" smtClean="0"/>
              <a:t>Nov 2012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16285" y="548625"/>
            <a:ext cx="7911430" cy="1143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 smtClean="0"/>
              <a:t>Consider </a:t>
            </a:r>
            <a:r>
              <a:rPr lang="en-US" sz="2400" i="1" dirty="0" smtClean="0"/>
              <a:t>t</a:t>
            </a:r>
            <a:r>
              <a:rPr lang="en-US" sz="2400" dirty="0" smtClean="0"/>
              <a:t> ripple-carry adder groups </a:t>
            </a:r>
            <a:r>
              <a:rPr lang="en-US" sz="2400" i="1" dirty="0" smtClean="0"/>
              <a:t>A</a:t>
            </a:r>
            <a:r>
              <a:rPr lang="en-US" sz="1600" i="1" dirty="0" smtClean="0"/>
              <a:t>0</a:t>
            </a:r>
            <a:r>
              <a:rPr lang="en-US" sz="2400" i="1" dirty="0" smtClean="0"/>
              <a:t>, A</a:t>
            </a:r>
            <a:r>
              <a:rPr lang="en-US" sz="1600" i="1" dirty="0" smtClean="0"/>
              <a:t>1</a:t>
            </a:r>
            <a:r>
              <a:rPr lang="en-US" sz="2400" i="1" dirty="0" smtClean="0"/>
              <a:t>, … , A</a:t>
            </a:r>
            <a:r>
              <a:rPr lang="en-US" sz="1600" i="1" dirty="0" smtClean="0"/>
              <a:t>t-2</a:t>
            </a:r>
            <a:r>
              <a:rPr lang="en-US" sz="2400" i="1" dirty="0" smtClean="0"/>
              <a:t>, A</a:t>
            </a:r>
            <a:r>
              <a:rPr lang="en-US" sz="1600" i="1" dirty="0" smtClean="0"/>
              <a:t>t-1</a:t>
            </a:r>
            <a:r>
              <a:rPr lang="en-US" sz="2400" dirty="0" smtClean="0"/>
              <a:t>. How should we distribute the </a:t>
            </a:r>
            <a:r>
              <a:rPr lang="en-US" sz="2400" i="1" dirty="0" smtClean="0"/>
              <a:t>N</a:t>
            </a:r>
            <a:r>
              <a:rPr lang="en-US" sz="2400" dirty="0" smtClean="0"/>
              <a:t> bits in those blocks?</a:t>
            </a:r>
            <a:endParaRPr lang="en-US" sz="2400" i="1" dirty="0"/>
          </a:p>
        </p:txBody>
      </p:sp>
      <p:sp>
        <p:nvSpPr>
          <p:cNvPr id="5" name="TextBox 4"/>
          <p:cNvSpPr txBox="1"/>
          <p:nvPr/>
        </p:nvSpPr>
        <p:spPr>
          <a:xfrm>
            <a:off x="616285" y="1652596"/>
            <a:ext cx="7911430" cy="16970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 smtClean="0"/>
              <a:t>Assume a skip chain of </a:t>
            </a:r>
            <a:r>
              <a:rPr lang="en-US" sz="2400" i="1" dirty="0" smtClean="0"/>
              <a:t>A</a:t>
            </a:r>
            <a:r>
              <a:rPr lang="en-US" sz="1600" i="1" dirty="0" smtClean="0"/>
              <a:t>1</a:t>
            </a:r>
            <a:r>
              <a:rPr lang="en-US" sz="2400" i="1" dirty="0" smtClean="0"/>
              <a:t>, … , A</a:t>
            </a:r>
            <a:r>
              <a:rPr lang="en-US" sz="1600" i="1" dirty="0" smtClean="0"/>
              <a:t>t-2</a:t>
            </a:r>
            <a:r>
              <a:rPr lang="en-US" sz="2400" dirty="0" smtClean="0"/>
              <a:t>. Since skip is far faster than ripple carry, we wish to minimize the number b of bits in </a:t>
            </a:r>
            <a:r>
              <a:rPr lang="en-US" sz="2400" i="1" dirty="0" smtClean="0"/>
              <a:t>A</a:t>
            </a:r>
            <a:r>
              <a:rPr lang="en-US" sz="1600" i="1" dirty="0" smtClean="0"/>
              <a:t>0</a:t>
            </a:r>
            <a:r>
              <a:rPr lang="en-US" sz="2400" dirty="0" smtClean="0"/>
              <a:t> and </a:t>
            </a:r>
            <a:r>
              <a:rPr lang="en-US" sz="2400" i="1" dirty="0" smtClean="0"/>
              <a:t>A</a:t>
            </a:r>
            <a:r>
              <a:rPr lang="en-US" sz="1600" i="1" dirty="0" smtClean="0"/>
              <a:t>t-1</a:t>
            </a:r>
            <a:r>
              <a:rPr lang="en-US" sz="2400" i="1" dirty="0" smtClean="0"/>
              <a:t>.</a:t>
            </a:r>
            <a:endParaRPr lang="en-US" sz="1600" i="1" dirty="0"/>
          </a:p>
        </p:txBody>
      </p:sp>
      <p:grpSp>
        <p:nvGrpSpPr>
          <p:cNvPr id="10" name="Group 9"/>
          <p:cNvGrpSpPr/>
          <p:nvPr/>
        </p:nvGrpSpPr>
        <p:grpSpPr>
          <a:xfrm>
            <a:off x="616285" y="3339193"/>
            <a:ext cx="7275818" cy="1165147"/>
            <a:chOff x="616285" y="3339193"/>
            <a:chExt cx="7275818" cy="1165147"/>
          </a:xfrm>
        </p:grpSpPr>
        <p:graphicFrame>
          <p:nvGraphicFramePr>
            <p:cNvPr id="6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387520227"/>
                </p:ext>
              </p:extLst>
            </p:nvPr>
          </p:nvGraphicFramePr>
          <p:xfrm>
            <a:off x="654690" y="4042377"/>
            <a:ext cx="7237413" cy="4619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010" name="Equation" r:id="rId3" imgW="3136680" imgH="215640" progId="Equation.DSMT4">
                    <p:embed/>
                  </p:oleObj>
                </mc:Choice>
                <mc:Fallback>
                  <p:oleObj name="Equation" r:id="rId3" imgW="3136680" imgH="215640" progId="Equation.DSMT4">
                    <p:embed/>
                    <p:pic>
                      <p:nvPicPr>
                        <p:cNvPr id="0" name="Object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54690" y="4042377"/>
                          <a:ext cx="7237413" cy="4619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" name="TextBox 6"/>
            <p:cNvSpPr txBox="1"/>
            <p:nvPr/>
          </p:nvSpPr>
          <p:spPr>
            <a:xfrm>
              <a:off x="616285" y="3339193"/>
              <a:ext cx="380209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400" dirty="0" smtClean="0"/>
                <a:t>Bits are distribute as follows:</a:t>
              </a:r>
              <a:endParaRPr lang="en-US" sz="2400" i="1" dirty="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648710" y="4568153"/>
            <a:ext cx="7648575" cy="1665960"/>
            <a:chOff x="648710" y="4568153"/>
            <a:chExt cx="7648575" cy="1665960"/>
          </a:xfrm>
        </p:grpSpPr>
        <p:sp>
          <p:nvSpPr>
            <p:cNvPr id="8" name="TextBox 7"/>
            <p:cNvSpPr txBox="1"/>
            <p:nvPr/>
          </p:nvSpPr>
          <p:spPr>
            <a:xfrm>
              <a:off x="654690" y="4568153"/>
              <a:ext cx="3802095" cy="5890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400" dirty="0" smtClean="0"/>
                <a:t>Summing over all blocks:</a:t>
              </a:r>
              <a:endParaRPr lang="en-US" sz="2400" i="1" dirty="0"/>
            </a:p>
          </p:txBody>
        </p:sp>
        <p:graphicFrame>
          <p:nvGraphicFramePr>
            <p:cNvPr id="9" name="Object 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981248517"/>
                </p:ext>
              </p:extLst>
            </p:nvPr>
          </p:nvGraphicFramePr>
          <p:xfrm>
            <a:off x="648710" y="5310188"/>
            <a:ext cx="7648575" cy="9239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011" name="Equation" r:id="rId5" imgW="3314520" imgH="431640" progId="Equation.DSMT4">
                    <p:embed/>
                  </p:oleObj>
                </mc:Choice>
                <mc:Fallback>
                  <p:oleObj name="Equation" r:id="rId5" imgW="3314520" imgH="431640" progId="Equation.DSMT4">
                    <p:embed/>
                    <p:pic>
                      <p:nvPicPr>
                        <p:cNvPr id="0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48710" y="5310188"/>
                          <a:ext cx="7648575" cy="9239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1453255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e-IL" smtClean="0"/>
              <a:t>Nov 2012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2325992"/>
              </p:ext>
            </p:extLst>
          </p:nvPr>
        </p:nvGraphicFramePr>
        <p:xfrm>
          <a:off x="599802" y="382588"/>
          <a:ext cx="7735888" cy="1141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98" name="Equation" r:id="rId3" imgW="3352680" imgH="533160" progId="Equation.DSMT4">
                  <p:embed/>
                </p:oleObj>
              </mc:Choice>
              <mc:Fallback>
                <p:oleObj name="Equation" r:id="rId3" imgW="3352680" imgH="53316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9802" y="382588"/>
                        <a:ext cx="7735888" cy="1141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5247001"/>
              </p:ext>
            </p:extLst>
          </p:nvPr>
        </p:nvGraphicFramePr>
        <p:xfrm>
          <a:off x="623193" y="1597025"/>
          <a:ext cx="7059612" cy="1250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99" name="Equation" r:id="rId5" imgW="3060360" imgH="583920" progId="Equation.DSMT4">
                  <p:embed/>
                </p:oleObj>
              </mc:Choice>
              <mc:Fallback>
                <p:oleObj name="Equation" r:id="rId5" imgW="3060360" imgH="58392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3193" y="1597025"/>
                        <a:ext cx="7059612" cy="1250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0" name="Group 9"/>
          <p:cNvGrpSpPr/>
          <p:nvPr/>
        </p:nvGrpSpPr>
        <p:grpSpPr>
          <a:xfrm>
            <a:off x="708924" y="4696365"/>
            <a:ext cx="5650601" cy="1517110"/>
            <a:chOff x="654690" y="3005740"/>
            <a:chExt cx="5650601" cy="1517110"/>
          </a:xfrm>
        </p:grpSpPr>
        <p:graphicFrame>
          <p:nvGraphicFramePr>
            <p:cNvPr id="7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235002972"/>
                </p:ext>
              </p:extLst>
            </p:nvPr>
          </p:nvGraphicFramePr>
          <p:xfrm>
            <a:off x="710941" y="3490975"/>
            <a:ext cx="5594350" cy="10318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2500" name="Equation" r:id="rId7" imgW="2425680" imgH="482400" progId="Equation.DSMT4">
                    <p:embed/>
                  </p:oleObj>
                </mc:Choice>
                <mc:Fallback>
                  <p:oleObj name="Equation" r:id="rId7" imgW="2425680" imgH="482400" progId="Equation.DSMT4">
                    <p:embed/>
                    <p:pic>
                      <p:nvPicPr>
                        <p:cNvPr id="0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10941" y="3490975"/>
                          <a:ext cx="5594350" cy="10318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" name="TextBox 7"/>
            <p:cNvSpPr txBox="1"/>
            <p:nvPr/>
          </p:nvSpPr>
          <p:spPr>
            <a:xfrm>
              <a:off x="654690" y="3005740"/>
              <a:ext cx="391731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number of blocks is increased</a:t>
              </a:r>
              <a:endParaRPr lang="en-US" sz="2400" dirty="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654690" y="2891330"/>
            <a:ext cx="5080948" cy="1591770"/>
            <a:chOff x="693095" y="4581150"/>
            <a:chExt cx="5080948" cy="1591770"/>
          </a:xfrm>
        </p:grpSpPr>
        <p:graphicFrame>
          <p:nvGraphicFramePr>
            <p:cNvPr id="6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230227593"/>
                </p:ext>
              </p:extLst>
            </p:nvPr>
          </p:nvGraphicFramePr>
          <p:xfrm>
            <a:off x="706743" y="4975945"/>
            <a:ext cx="5067300" cy="11969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2501" name="Equation" r:id="rId9" imgW="2197080" imgH="558720" progId="Equation.DSMT4">
                    <p:embed/>
                  </p:oleObj>
                </mc:Choice>
                <mc:Fallback>
                  <p:oleObj name="Equation" r:id="rId9" imgW="2197080" imgH="558720" progId="Equation.DSMT4">
                    <p:embed/>
                    <p:pic>
                      <p:nvPicPr>
                        <p:cNvPr id="0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06743" y="4975945"/>
                          <a:ext cx="5067300" cy="11969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" name="TextBox 8"/>
            <p:cNvSpPr txBox="1"/>
            <p:nvPr/>
          </p:nvSpPr>
          <p:spPr>
            <a:xfrm>
              <a:off x="693095" y="4581150"/>
              <a:ext cx="391731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delay is decreased</a:t>
              </a:r>
              <a:endParaRPr 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3124305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e-IL" smtClean="0"/>
              <a:t>Nov 2012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880" y="1278320"/>
            <a:ext cx="7867650" cy="440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54690" y="395005"/>
            <a:ext cx="76041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Groups are of lengths [2, 3, 4, 4, 3] compared to [4, 4, 4, 4]. </a:t>
            </a:r>
            <a:endParaRPr lang="en-US" sz="2400" dirty="0"/>
          </a:p>
        </p:txBody>
      </p:sp>
      <p:grpSp>
        <p:nvGrpSpPr>
          <p:cNvPr id="6" name="Group 5"/>
          <p:cNvGrpSpPr/>
          <p:nvPr/>
        </p:nvGrpSpPr>
        <p:grpSpPr>
          <a:xfrm>
            <a:off x="693095" y="2179674"/>
            <a:ext cx="7604190" cy="4053696"/>
            <a:chOff x="693095" y="2179674"/>
            <a:chExt cx="7604190" cy="4053696"/>
          </a:xfrm>
        </p:grpSpPr>
        <p:sp>
          <p:nvSpPr>
            <p:cNvPr id="4" name="Freeform 3"/>
            <p:cNvSpPr/>
            <p:nvPr/>
          </p:nvSpPr>
          <p:spPr>
            <a:xfrm>
              <a:off x="1382233" y="2179674"/>
              <a:ext cx="6283841" cy="2711303"/>
            </a:xfrm>
            <a:custGeom>
              <a:avLst/>
              <a:gdLst>
                <a:gd name="connsiteX0" fmla="*/ 6283841 w 6283841"/>
                <a:gd name="connsiteY0" fmla="*/ 0 h 2711303"/>
                <a:gd name="connsiteX1" fmla="*/ 5603358 w 6283841"/>
                <a:gd name="connsiteY1" fmla="*/ 669852 h 2711303"/>
                <a:gd name="connsiteX2" fmla="*/ 4688958 w 6283841"/>
                <a:gd name="connsiteY2" fmla="*/ 669852 h 2711303"/>
                <a:gd name="connsiteX3" fmla="*/ 4253023 w 6283841"/>
                <a:gd name="connsiteY3" fmla="*/ 1116419 h 2711303"/>
                <a:gd name="connsiteX4" fmla="*/ 2913320 w 6283841"/>
                <a:gd name="connsiteY4" fmla="*/ 1116419 h 2711303"/>
                <a:gd name="connsiteX5" fmla="*/ 2434855 w 6283841"/>
                <a:gd name="connsiteY5" fmla="*/ 1584252 h 2711303"/>
                <a:gd name="connsiteX6" fmla="*/ 1116418 w 6283841"/>
                <a:gd name="connsiteY6" fmla="*/ 1573619 h 2711303"/>
                <a:gd name="connsiteX7" fmla="*/ 0 w 6283841"/>
                <a:gd name="connsiteY7" fmla="*/ 2711303 h 2711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283841" h="2711303">
                  <a:moveTo>
                    <a:pt x="6283841" y="0"/>
                  </a:moveTo>
                  <a:lnTo>
                    <a:pt x="5603358" y="669852"/>
                  </a:lnTo>
                  <a:lnTo>
                    <a:pt x="4688958" y="669852"/>
                  </a:lnTo>
                  <a:lnTo>
                    <a:pt x="4253023" y="1116419"/>
                  </a:lnTo>
                  <a:lnTo>
                    <a:pt x="2913320" y="1116419"/>
                  </a:lnTo>
                  <a:lnTo>
                    <a:pt x="2434855" y="1584252"/>
                  </a:lnTo>
                  <a:lnTo>
                    <a:pt x="1116418" y="1573619"/>
                  </a:lnTo>
                  <a:lnTo>
                    <a:pt x="0" y="2711303"/>
                  </a:lnTo>
                </a:path>
              </a:pathLst>
            </a:cu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93095" y="5771705"/>
              <a:ext cx="760419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Saved 2 levels of logic on critical path compared to fixed. </a:t>
              </a:r>
              <a:endParaRPr lang="en-US" sz="2400" dirty="0"/>
            </a:p>
          </p:txBody>
        </p:sp>
      </p:grpSp>
      <p:sp>
        <p:nvSpPr>
          <p:cNvPr id="8" name="Action Button: Back or Previous 7">
            <a:hlinkClick r:id="rId3" action="ppaction://hlinksldjump" highlightClick="1"/>
          </p:cNvPr>
          <p:cNvSpPr/>
          <p:nvPr/>
        </p:nvSpPr>
        <p:spPr>
          <a:xfrm>
            <a:off x="8604525" y="740650"/>
            <a:ext cx="422455" cy="422455"/>
          </a:xfrm>
          <a:prstGeom prst="actionButtonBackPrevious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970794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e-IL" smtClean="0"/>
              <a:t>Nov 2012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3955" y="2588627"/>
            <a:ext cx="1997060" cy="36823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2430" y="2776115"/>
            <a:ext cx="3341235" cy="34053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27825" y="241385"/>
            <a:ext cx="23427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Subtraction</a:t>
            </a:r>
            <a:endParaRPr lang="en-US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923525" y="932675"/>
            <a:ext cx="29187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How to compute A-B?</a:t>
            </a:r>
            <a:endParaRPr lang="en-US" sz="2400" dirty="0"/>
          </a:p>
        </p:txBody>
      </p:sp>
      <p:grpSp>
        <p:nvGrpSpPr>
          <p:cNvPr id="7" name="Group 6"/>
          <p:cNvGrpSpPr/>
          <p:nvPr/>
        </p:nvGrpSpPr>
        <p:grpSpPr>
          <a:xfrm>
            <a:off x="808310" y="1470345"/>
            <a:ext cx="6874495" cy="461963"/>
            <a:chOff x="808310" y="1470345"/>
            <a:chExt cx="6874495" cy="461963"/>
          </a:xfrm>
        </p:grpSpPr>
        <p:graphicFrame>
          <p:nvGraphicFramePr>
            <p:cNvPr id="6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318049122"/>
                </p:ext>
              </p:extLst>
            </p:nvPr>
          </p:nvGraphicFramePr>
          <p:xfrm>
            <a:off x="5103118" y="1470345"/>
            <a:ext cx="2579687" cy="4619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886" name="Equation" r:id="rId5" imgW="1066680" imgH="190440" progId="Equation.DSMT4">
                    <p:embed/>
                  </p:oleObj>
                </mc:Choice>
                <mc:Fallback>
                  <p:oleObj name="Equation" r:id="rId5" imgW="1066680" imgH="19044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103118" y="1470345"/>
                          <a:ext cx="2579687" cy="4619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" name="TextBox 9"/>
            <p:cNvSpPr txBox="1"/>
            <p:nvPr/>
          </p:nvSpPr>
          <p:spPr>
            <a:xfrm>
              <a:off x="808310" y="1470345"/>
              <a:ext cx="403252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Recall that in 2’s complement</a:t>
              </a:r>
              <a:endParaRPr lang="en-US" sz="2400" dirty="0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808310" y="2008015"/>
            <a:ext cx="7373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We’d like to combine adder and subtracter in one circuit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03495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/>
          <p:cNvGrpSpPr/>
          <p:nvPr/>
        </p:nvGrpSpPr>
        <p:grpSpPr>
          <a:xfrm>
            <a:off x="3765495" y="3236975"/>
            <a:ext cx="4416575" cy="2784045"/>
            <a:chOff x="3688685" y="3236975"/>
            <a:chExt cx="4416575" cy="2784045"/>
          </a:xfrm>
        </p:grpSpPr>
        <p:pic>
          <p:nvPicPr>
            <p:cNvPr id="24578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771385" y="3582620"/>
              <a:ext cx="4333875" cy="2438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3" name="Rectangle 12"/>
            <p:cNvSpPr/>
            <p:nvPr/>
          </p:nvSpPr>
          <p:spPr>
            <a:xfrm>
              <a:off x="3688685" y="5502870"/>
              <a:ext cx="2880375" cy="34564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5416910" y="3236975"/>
              <a:ext cx="195865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Valency-4 PG</a:t>
              </a:r>
              <a:endParaRPr lang="en-US" sz="2400" dirty="0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e-IL" smtClean="0"/>
              <a:t>Nov 2012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306105" y="241385"/>
            <a:ext cx="41861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Carry-Lookahead Adder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577880" y="1009485"/>
            <a:ext cx="81034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/>
              <a:t>Carry-skip adder ripples the carry through the group, requiring waiting to determine whether the first group generates a carry.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616285" y="2046420"/>
            <a:ext cx="81034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/>
              <a:t>Carry-lookahead (CLA) computes group generate signals as well as group propagate signals to avoid waiting for a ripple.</a:t>
            </a:r>
            <a:endParaRPr lang="en-US" sz="2400" dirty="0"/>
          </a:p>
        </p:txBody>
      </p:sp>
      <p:grpSp>
        <p:nvGrpSpPr>
          <p:cNvPr id="16" name="Group 15"/>
          <p:cNvGrpSpPr/>
          <p:nvPr/>
        </p:nvGrpSpPr>
        <p:grpSpPr>
          <a:xfrm>
            <a:off x="550863" y="3813175"/>
            <a:ext cx="7631207" cy="1497670"/>
            <a:chOff x="435648" y="3813175"/>
            <a:chExt cx="7631207" cy="1497670"/>
          </a:xfrm>
        </p:grpSpPr>
        <p:graphicFrame>
          <p:nvGraphicFramePr>
            <p:cNvPr id="8" name="Object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553396900"/>
                </p:ext>
              </p:extLst>
            </p:nvPr>
          </p:nvGraphicFramePr>
          <p:xfrm>
            <a:off x="435648" y="3813175"/>
            <a:ext cx="1300162" cy="4873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579" name="Equation" r:id="rId4" imgW="609480" imgH="228600" progId="Equation.DSMT4">
                    <p:embed/>
                  </p:oleObj>
                </mc:Choice>
                <mc:Fallback>
                  <p:oleObj name="Equation" r:id="rId4" imgW="609480" imgH="228600" progId="Equation.DSMT4">
                    <p:embed/>
                    <p:pic>
                      <p:nvPicPr>
                        <p:cNvPr id="0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5648" y="3813175"/>
                          <a:ext cx="1300162" cy="4873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5" name="Rectangle 14"/>
            <p:cNvSpPr/>
            <p:nvPr/>
          </p:nvSpPr>
          <p:spPr>
            <a:xfrm>
              <a:off x="7567590" y="5118820"/>
              <a:ext cx="499265" cy="192025"/>
            </a:xfrm>
            <a:prstGeom prst="rect">
              <a:avLst/>
            </a:prstGeom>
            <a:solidFill>
              <a:srgbClr val="0000FF">
                <a:alpha val="3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550863" y="4351338"/>
            <a:ext cx="7631207" cy="729077"/>
            <a:chOff x="435648" y="4351338"/>
            <a:chExt cx="7631207" cy="729077"/>
          </a:xfrm>
        </p:grpSpPr>
        <p:graphicFrame>
          <p:nvGraphicFramePr>
            <p:cNvPr id="9" name="Object 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540964529"/>
                </p:ext>
              </p:extLst>
            </p:nvPr>
          </p:nvGraphicFramePr>
          <p:xfrm>
            <a:off x="435648" y="4351338"/>
            <a:ext cx="2762250" cy="4873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580" name="Equation" r:id="rId6" imgW="1295280" imgH="228600" progId="Equation.DSMT4">
                    <p:embed/>
                  </p:oleObj>
                </mc:Choice>
                <mc:Fallback>
                  <p:oleObj name="Equation" r:id="rId6" imgW="1295280" imgH="228600" progId="Equation.DSMT4">
                    <p:embed/>
                    <p:pic>
                      <p:nvPicPr>
                        <p:cNvPr id="0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5648" y="4351338"/>
                          <a:ext cx="2762250" cy="4873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8" name="Rectangle 17"/>
            <p:cNvSpPr/>
            <p:nvPr/>
          </p:nvSpPr>
          <p:spPr>
            <a:xfrm>
              <a:off x="6914705" y="4657960"/>
              <a:ext cx="1152150" cy="192025"/>
            </a:xfrm>
            <a:prstGeom prst="rect">
              <a:avLst/>
            </a:prstGeom>
            <a:solidFill>
              <a:srgbClr val="0000FF">
                <a:alpha val="3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7567590" y="4888390"/>
              <a:ext cx="499265" cy="192025"/>
            </a:xfrm>
            <a:prstGeom prst="rect">
              <a:avLst/>
            </a:prstGeom>
            <a:solidFill>
              <a:srgbClr val="FF0000">
                <a:alpha val="3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523875" y="4197100"/>
            <a:ext cx="7658195" cy="1232150"/>
            <a:chOff x="408660" y="4197100"/>
            <a:chExt cx="7658195" cy="1232150"/>
          </a:xfrm>
        </p:grpSpPr>
        <p:graphicFrame>
          <p:nvGraphicFramePr>
            <p:cNvPr id="10" name="Object 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32161796"/>
                </p:ext>
              </p:extLst>
            </p:nvPr>
          </p:nvGraphicFramePr>
          <p:xfrm>
            <a:off x="408660" y="4887913"/>
            <a:ext cx="4170363" cy="5413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581" name="Equation" r:id="rId8" imgW="1955520" imgH="253800" progId="Equation.DSMT4">
                    <p:embed/>
                  </p:oleObj>
                </mc:Choice>
                <mc:Fallback>
                  <p:oleObj name="Equation" r:id="rId8" imgW="1955520" imgH="253800" progId="Equation.DSMT4">
                    <p:embed/>
                    <p:pic>
                      <p:nvPicPr>
                        <p:cNvPr id="0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8660" y="4887913"/>
                          <a:ext cx="4170363" cy="54133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0" name="Rectangle 19"/>
            <p:cNvSpPr/>
            <p:nvPr/>
          </p:nvSpPr>
          <p:spPr>
            <a:xfrm>
              <a:off x="5762555" y="4197100"/>
              <a:ext cx="2304300" cy="192025"/>
            </a:xfrm>
            <a:prstGeom prst="rect">
              <a:avLst/>
            </a:prstGeom>
            <a:solidFill>
              <a:srgbClr val="0000FF">
                <a:alpha val="3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6377035" y="4427530"/>
              <a:ext cx="1689820" cy="192025"/>
            </a:xfrm>
            <a:prstGeom prst="rect">
              <a:avLst/>
            </a:prstGeom>
            <a:solidFill>
              <a:srgbClr val="FF0000">
                <a:alpha val="3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509588" y="3697835"/>
            <a:ext cx="7672482" cy="2363240"/>
            <a:chOff x="394373" y="3697835"/>
            <a:chExt cx="7672482" cy="2363240"/>
          </a:xfrm>
        </p:grpSpPr>
        <p:graphicFrame>
          <p:nvGraphicFramePr>
            <p:cNvPr id="11" name="Object 1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814663541"/>
                </p:ext>
              </p:extLst>
            </p:nvPr>
          </p:nvGraphicFramePr>
          <p:xfrm>
            <a:off x="394373" y="5464175"/>
            <a:ext cx="5364162" cy="5969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582" name="Equation" r:id="rId10" imgW="2514600" imgH="279360" progId="Equation.DSMT4">
                    <p:embed/>
                  </p:oleObj>
                </mc:Choice>
                <mc:Fallback>
                  <p:oleObj name="Equation" r:id="rId10" imgW="2514600" imgH="279360" progId="Equation.DSMT4">
                    <p:embed/>
                    <p:pic>
                      <p:nvPicPr>
                        <p:cNvPr id="0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4373" y="5464175"/>
                          <a:ext cx="5364162" cy="5969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2" name="Rectangle 21"/>
            <p:cNvSpPr/>
            <p:nvPr/>
          </p:nvSpPr>
          <p:spPr>
            <a:xfrm>
              <a:off x="4572000" y="3697835"/>
              <a:ext cx="3494855" cy="192025"/>
            </a:xfrm>
            <a:prstGeom prst="rect">
              <a:avLst/>
            </a:prstGeom>
            <a:solidFill>
              <a:srgbClr val="0000FF">
                <a:alpha val="3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5224885" y="3966670"/>
              <a:ext cx="2841970" cy="192025"/>
            </a:xfrm>
            <a:prstGeom prst="rect">
              <a:avLst/>
            </a:prstGeom>
            <a:solidFill>
              <a:srgbClr val="FF0000">
                <a:alpha val="3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760208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e-IL" smtClean="0"/>
              <a:t>Nov 2012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29</a:t>
            </a:fld>
            <a:endParaRPr lang="en-US"/>
          </a:p>
        </p:txBody>
      </p:sp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9664" y="1065205"/>
            <a:ext cx="4919646" cy="4744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77880" y="394200"/>
            <a:ext cx="79498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Carry-lookahead circuit with half devices compared to AOAO…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501070" y="1201510"/>
            <a:ext cx="30339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</a:t>
            </a:r>
            <a:r>
              <a:rPr lang="en-US" sz="1600" dirty="0" smtClean="0"/>
              <a:t>out</a:t>
            </a:r>
            <a:r>
              <a:rPr lang="en-US" sz="2400" dirty="0" smtClean="0"/>
              <a:t> is complementary 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424260" y="3467405"/>
            <a:ext cx="314921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What happens when all P=1 and G=0? </a:t>
            </a:r>
          </a:p>
          <a:p>
            <a:r>
              <a:rPr lang="en-US" sz="2400" dirty="0" smtClean="0"/>
              <a:t>Both paths to </a:t>
            </a:r>
            <a:r>
              <a:rPr lang="en-US" sz="2400" dirty="0"/>
              <a:t>V</a:t>
            </a:r>
            <a:r>
              <a:rPr lang="en-US" sz="1600" dirty="0"/>
              <a:t>dd</a:t>
            </a:r>
            <a:r>
              <a:rPr lang="en-US" sz="2400" dirty="0"/>
              <a:t> </a:t>
            </a:r>
            <a:r>
              <a:rPr lang="en-US" sz="2400" dirty="0" smtClean="0"/>
              <a:t>and  V</a:t>
            </a:r>
            <a:r>
              <a:rPr lang="en-US" dirty="0" smtClean="0"/>
              <a:t>ss </a:t>
            </a:r>
            <a:r>
              <a:rPr lang="en-US" sz="2400" dirty="0" smtClean="0"/>
              <a:t>are closed.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62665" y="2008015"/>
            <a:ext cx="32260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 and G signals connect and disconnect path to V</a:t>
            </a:r>
            <a:r>
              <a:rPr lang="en-US" sz="1600" dirty="0" smtClean="0"/>
              <a:t>dd </a:t>
            </a:r>
            <a:r>
              <a:rPr lang="en-US" sz="2400" dirty="0" smtClean="0"/>
              <a:t>/ V</a:t>
            </a:r>
            <a:r>
              <a:rPr lang="en-US" sz="1600" dirty="0" smtClean="0"/>
              <a:t>ss</a:t>
            </a:r>
            <a:endParaRPr lang="en-US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424260" y="5271635"/>
            <a:ext cx="31492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</a:t>
            </a:r>
            <a:r>
              <a:rPr lang="en-US" sz="1600" dirty="0" smtClean="0"/>
              <a:t>in</a:t>
            </a:r>
            <a:r>
              <a:rPr lang="en-US" sz="2400" dirty="0" smtClean="0"/>
              <a:t> then takes care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58012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9694128"/>
              </p:ext>
            </p:extLst>
          </p:nvPr>
        </p:nvGraphicFramePr>
        <p:xfrm>
          <a:off x="990600" y="990600"/>
          <a:ext cx="47244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98" name="Equation" r:id="rId3" imgW="2361960" imgH="253800" progId="Equation.DSMT4">
                  <p:embed/>
                </p:oleObj>
              </mc:Choice>
              <mc:Fallback>
                <p:oleObj name="Equation" r:id="rId3" imgW="2361960" imgH="2538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990600"/>
                        <a:ext cx="4724400" cy="50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0630328"/>
              </p:ext>
            </p:extLst>
          </p:nvPr>
        </p:nvGraphicFramePr>
        <p:xfrm>
          <a:off x="990600" y="533400"/>
          <a:ext cx="2895600" cy="3525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99" name="Equation" r:id="rId5" imgW="1460160" imgH="177480" progId="Equation.DSMT4">
                  <p:embed/>
                </p:oleObj>
              </mc:Choice>
              <mc:Fallback>
                <p:oleObj name="Equation" r:id="rId5" imgW="1460160" imgH="17748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533400"/>
                        <a:ext cx="2895600" cy="35250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304800"/>
            <a:ext cx="1349160" cy="130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4" name="Group 13"/>
          <p:cNvGrpSpPr/>
          <p:nvPr/>
        </p:nvGrpSpPr>
        <p:grpSpPr>
          <a:xfrm>
            <a:off x="990600" y="2362200"/>
            <a:ext cx="7019925" cy="3276600"/>
            <a:chOff x="990600" y="2362200"/>
            <a:chExt cx="7019925" cy="3276600"/>
          </a:xfrm>
        </p:grpSpPr>
        <p:graphicFrame>
          <p:nvGraphicFramePr>
            <p:cNvPr id="5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85002180"/>
                </p:ext>
              </p:extLst>
            </p:nvPr>
          </p:nvGraphicFramePr>
          <p:xfrm>
            <a:off x="5638800" y="5153025"/>
            <a:ext cx="1500187" cy="3333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900" name="Equation" r:id="rId8" imgW="799920" imgH="177480" progId="Equation.DSMT4">
                    <p:embed/>
                  </p:oleObj>
                </mc:Choice>
                <mc:Fallback>
                  <p:oleObj name="Equation" r:id="rId8" imgW="799920" imgH="177480" progId="Equation.DSMT4">
                    <p:embed/>
                    <p:pic>
                      <p:nvPicPr>
                        <p:cNvPr id="0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638800" y="5153025"/>
                          <a:ext cx="1500187" cy="3333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9" name="Group 8"/>
            <p:cNvGrpSpPr/>
            <p:nvPr/>
          </p:nvGrpSpPr>
          <p:grpSpPr>
            <a:xfrm>
              <a:off x="990600" y="2362200"/>
              <a:ext cx="7019925" cy="3276600"/>
              <a:chOff x="600075" y="2390775"/>
              <a:chExt cx="7629525" cy="3476625"/>
            </a:xfrm>
          </p:grpSpPr>
          <p:pic>
            <p:nvPicPr>
              <p:cNvPr id="2070" name="Picture 22"/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76475" y="2390775"/>
                <a:ext cx="2762250" cy="34766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2071" name="Picture 23"/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95875" y="3163186"/>
                <a:ext cx="3133725" cy="20574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2072" name="Picture 24"/>
              <p:cNvPicPr>
                <a:picLocks noChangeAspect="1" noChangeArrowheads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0075" y="2676525"/>
                <a:ext cx="1524000" cy="857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2073" name="Picture 25"/>
              <p:cNvPicPr>
                <a:picLocks noChangeAspect="1" noChangeArrowheads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0075" y="3762375"/>
                <a:ext cx="1476375" cy="8382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2074" name="Picture 26"/>
              <p:cNvPicPr>
                <a:picLocks noChangeAspect="1" noChangeArrowheads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0075" y="4752975"/>
                <a:ext cx="1466850" cy="8001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  <p:sp>
        <p:nvSpPr>
          <p:cNvPr id="7" name="TextBox 6"/>
          <p:cNvSpPr txBox="1"/>
          <p:nvPr/>
        </p:nvSpPr>
        <p:spPr>
          <a:xfrm>
            <a:off x="685800" y="5886115"/>
            <a:ext cx="754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N and P networks are identical rather than complementary!</a:t>
            </a:r>
            <a:endParaRPr lang="en-US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1676400" y="1585560"/>
            <a:ext cx="495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Design I: Mirror CMOS logic</a:t>
            </a:r>
            <a:endParaRPr lang="en-US" sz="2400" dirty="0"/>
          </a:p>
        </p:txBody>
      </p:sp>
      <p:grpSp>
        <p:nvGrpSpPr>
          <p:cNvPr id="13" name="Group 12"/>
          <p:cNvGrpSpPr/>
          <p:nvPr/>
        </p:nvGrpSpPr>
        <p:grpSpPr>
          <a:xfrm>
            <a:off x="2514600" y="2362200"/>
            <a:ext cx="2438400" cy="3200400"/>
            <a:chOff x="2514600" y="2362200"/>
            <a:chExt cx="2438400" cy="3200400"/>
          </a:xfrm>
        </p:grpSpPr>
        <p:sp>
          <p:nvSpPr>
            <p:cNvPr id="11" name="Rectangle 10"/>
            <p:cNvSpPr/>
            <p:nvPr/>
          </p:nvSpPr>
          <p:spPr>
            <a:xfrm>
              <a:off x="2514600" y="2362200"/>
              <a:ext cx="2438400" cy="1600200"/>
            </a:xfrm>
            <a:prstGeom prst="rect">
              <a:avLst/>
            </a:prstGeom>
            <a:solidFill>
              <a:srgbClr val="FF0000">
                <a:alpha val="3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2514600" y="3962400"/>
              <a:ext cx="2438400" cy="1600200"/>
            </a:xfrm>
            <a:prstGeom prst="rect">
              <a:avLst/>
            </a:prstGeom>
            <a:solidFill>
              <a:srgbClr val="00B050">
                <a:alpha val="3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5410200" y="2819400"/>
            <a:ext cx="1981200" cy="2286000"/>
            <a:chOff x="5410200" y="2209800"/>
            <a:chExt cx="1981200" cy="2286000"/>
          </a:xfrm>
        </p:grpSpPr>
        <p:sp>
          <p:nvSpPr>
            <p:cNvPr id="22" name="Rectangle 21"/>
            <p:cNvSpPr/>
            <p:nvPr/>
          </p:nvSpPr>
          <p:spPr>
            <a:xfrm>
              <a:off x="5410200" y="2209800"/>
              <a:ext cx="1981200" cy="1143000"/>
            </a:xfrm>
            <a:prstGeom prst="rect">
              <a:avLst/>
            </a:prstGeom>
            <a:solidFill>
              <a:srgbClr val="FF0000">
                <a:alpha val="3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5410200" y="3352800"/>
              <a:ext cx="1981200" cy="1143000"/>
            </a:xfrm>
            <a:prstGeom prst="rect">
              <a:avLst/>
            </a:prstGeom>
            <a:solidFill>
              <a:srgbClr val="00B050">
                <a:alpha val="3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e-IL" smtClean="0"/>
              <a:t>Nov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5109670" y="2762190"/>
            <a:ext cx="3379640" cy="2395035"/>
            <a:chOff x="5109670" y="2762190"/>
            <a:chExt cx="3379640" cy="2395035"/>
          </a:xfrm>
        </p:grpSpPr>
        <p:sp>
          <p:nvSpPr>
            <p:cNvPr id="8" name="TextBox 7"/>
            <p:cNvSpPr txBox="1"/>
            <p:nvPr/>
          </p:nvSpPr>
          <p:spPr>
            <a:xfrm>
              <a:off x="7106730" y="4157890"/>
              <a:ext cx="806505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US" sz="2000" dirty="0" smtClean="0"/>
                <a:t>kill</a:t>
              </a:r>
              <a:endParaRPr lang="he-IL" sz="2000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7106730" y="3351385"/>
              <a:ext cx="1382580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US" sz="2000" dirty="0" smtClean="0"/>
                <a:t>generate</a:t>
              </a:r>
              <a:endParaRPr lang="he-IL" sz="2000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5109670" y="2762190"/>
              <a:ext cx="1631241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US" sz="2000" dirty="0" smtClean="0"/>
                <a:t>1-propagate</a:t>
              </a:r>
              <a:endParaRPr lang="he-IL" sz="2000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5109670" y="4757115"/>
              <a:ext cx="1631241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US" sz="2000" dirty="0" smtClean="0"/>
                <a:t>0-propagate</a:t>
              </a:r>
              <a:endParaRPr lang="he-IL" sz="2000" dirty="0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2918178" y="2047225"/>
            <a:ext cx="1631242" cy="3839695"/>
            <a:chOff x="2918178" y="2047225"/>
            <a:chExt cx="1631242" cy="3839695"/>
          </a:xfrm>
        </p:grpSpPr>
        <p:sp>
          <p:nvSpPr>
            <p:cNvPr id="28" name="TextBox 27"/>
            <p:cNvSpPr txBox="1"/>
            <p:nvPr/>
          </p:nvSpPr>
          <p:spPr>
            <a:xfrm>
              <a:off x="2918179" y="2047225"/>
              <a:ext cx="1631241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US" sz="2000" dirty="0" smtClean="0"/>
                <a:t>odd 1s</a:t>
              </a:r>
              <a:endParaRPr lang="he-IL" sz="2000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2918178" y="5486810"/>
              <a:ext cx="1631241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US" sz="2000" dirty="0" smtClean="0"/>
                <a:t>odd 0s</a:t>
              </a:r>
              <a:endParaRPr lang="he-IL" sz="2000" dirty="0"/>
            </a:p>
          </p:txBody>
        </p:sp>
      </p:grpSp>
    </p:spTree>
    <p:extLst>
      <p:ext uri="{BB962C8B-B14F-4D97-AF65-F5344CB8AC3E}">
        <p14:creationId xmlns:p14="http://schemas.microsoft.com/office/powerpoint/2010/main" val="3354033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e-IL" smtClean="0"/>
              <a:t>Nov 2012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30</a:t>
            </a:fld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260" y="511025"/>
            <a:ext cx="8066855" cy="19141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7145135" y="240580"/>
            <a:ext cx="1420985" cy="1345786"/>
            <a:chOff x="7145135" y="623825"/>
            <a:chExt cx="1420985" cy="1345786"/>
          </a:xfrm>
        </p:grpSpPr>
        <p:sp>
          <p:nvSpPr>
            <p:cNvPr id="6" name="TextBox 5"/>
            <p:cNvSpPr txBox="1"/>
            <p:nvPr/>
          </p:nvSpPr>
          <p:spPr>
            <a:xfrm>
              <a:off x="7145135" y="623825"/>
              <a:ext cx="142098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group PG</a:t>
              </a:r>
              <a:endParaRPr lang="en-US" sz="2400" dirty="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7375565" y="1355131"/>
              <a:ext cx="806505" cy="614480"/>
            </a:xfrm>
            <a:prstGeom prst="rect">
              <a:avLst/>
            </a:prstGeom>
            <a:solidFill>
              <a:srgbClr val="0000FF">
                <a:alpha val="3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" name="Straight Arrow Connector 7"/>
            <p:cNvCxnSpPr>
              <a:stCxn id="6" idx="2"/>
              <a:endCxn id="7" idx="0"/>
            </p:cNvCxnSpPr>
            <p:nvPr/>
          </p:nvCxnSpPr>
          <p:spPr>
            <a:xfrm flipH="1">
              <a:off x="7778818" y="1085490"/>
              <a:ext cx="76810" cy="269641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4303165" y="240580"/>
            <a:ext cx="1420985" cy="1461000"/>
            <a:chOff x="7145135" y="623825"/>
            <a:chExt cx="1420985" cy="1461000"/>
          </a:xfrm>
        </p:grpSpPr>
        <p:sp>
          <p:nvSpPr>
            <p:cNvPr id="10" name="TextBox 9"/>
            <p:cNvSpPr txBox="1"/>
            <p:nvPr/>
          </p:nvSpPr>
          <p:spPr>
            <a:xfrm>
              <a:off x="7145135" y="623825"/>
              <a:ext cx="142098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AND-OR</a:t>
              </a:r>
              <a:endParaRPr lang="en-US" sz="2400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7298755" y="1355131"/>
              <a:ext cx="1036936" cy="729694"/>
            </a:xfrm>
            <a:prstGeom prst="rect">
              <a:avLst/>
            </a:prstGeom>
            <a:solidFill>
              <a:srgbClr val="0000FF">
                <a:alpha val="3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" name="Straight Arrow Connector 11"/>
            <p:cNvCxnSpPr>
              <a:stCxn id="10" idx="2"/>
              <a:endCxn id="11" idx="0"/>
            </p:cNvCxnSpPr>
            <p:nvPr/>
          </p:nvCxnSpPr>
          <p:spPr>
            <a:xfrm flipH="1">
              <a:off x="7817223" y="1085490"/>
              <a:ext cx="38405" cy="269641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4"/>
          <p:cNvGrpSpPr/>
          <p:nvPr/>
        </p:nvGrpSpPr>
        <p:grpSpPr>
          <a:xfrm>
            <a:off x="385855" y="2628408"/>
            <a:ext cx="8295480" cy="3450537"/>
            <a:chOff x="385855" y="2628408"/>
            <a:chExt cx="8295480" cy="3450537"/>
          </a:xfrm>
        </p:grpSpPr>
        <p:pic>
          <p:nvPicPr>
            <p:cNvPr id="13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55082" y="2628408"/>
              <a:ext cx="6126253" cy="34505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4" name="TextBox 13"/>
            <p:cNvSpPr txBox="1"/>
            <p:nvPr/>
          </p:nvSpPr>
          <p:spPr>
            <a:xfrm>
              <a:off x="385855" y="3582620"/>
              <a:ext cx="2419515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 dirty="0" smtClean="0"/>
                <a:t>N</a:t>
              </a:r>
              <a:r>
                <a:rPr lang="en-US" sz="2400" dirty="0" smtClean="0"/>
                <a:t>-bit adder with </a:t>
              </a:r>
              <a:r>
                <a:rPr lang="en-US" sz="2400" i="1" dirty="0" smtClean="0"/>
                <a:t>k</a:t>
              </a:r>
              <a:r>
                <a:rPr lang="en-US" sz="2400" dirty="0" smtClean="0"/>
                <a:t> groups of </a:t>
              </a:r>
              <a:r>
                <a:rPr lang="en-US" sz="2400" i="1" dirty="0" smtClean="0"/>
                <a:t>n</a:t>
              </a:r>
              <a:r>
                <a:rPr lang="en-US" sz="2400" dirty="0" smtClean="0"/>
                <a:t> bits each (</a:t>
              </a:r>
              <a:r>
                <a:rPr lang="en-US" sz="2400" i="1" dirty="0" smtClean="0"/>
                <a:t>N=</a:t>
              </a:r>
              <a:r>
                <a:rPr lang="en-US" sz="2400" i="1" dirty="0" err="1" smtClean="0"/>
                <a:t>kn</a:t>
              </a:r>
              <a:r>
                <a:rPr lang="en-US" sz="2400" dirty="0" smtClean="0"/>
                <a:t>).</a:t>
              </a:r>
              <a:endParaRPr 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2900386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e-IL" smtClean="0"/>
              <a:t>Nov 2012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31</a:t>
            </a:fld>
            <a:endParaRPr lang="en-US"/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0765" y="861778"/>
            <a:ext cx="6876300" cy="3872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Freeform 15"/>
          <p:cNvSpPr/>
          <p:nvPr/>
        </p:nvSpPr>
        <p:spPr>
          <a:xfrm>
            <a:off x="1912925" y="1061132"/>
            <a:ext cx="5932627" cy="3438144"/>
          </a:xfrm>
          <a:custGeom>
            <a:avLst/>
            <a:gdLst>
              <a:gd name="connsiteX0" fmla="*/ 5932627 w 5932627"/>
              <a:gd name="connsiteY0" fmla="*/ 0 h 3438144"/>
              <a:gd name="connsiteX1" fmla="*/ 5932627 w 5932627"/>
              <a:gd name="connsiteY1" fmla="*/ 848563 h 3438144"/>
              <a:gd name="connsiteX2" fmla="*/ 4535424 w 5932627"/>
              <a:gd name="connsiteY2" fmla="*/ 848563 h 3438144"/>
              <a:gd name="connsiteX3" fmla="*/ 4140403 w 5932627"/>
              <a:gd name="connsiteY3" fmla="*/ 1243584 h 3438144"/>
              <a:gd name="connsiteX4" fmla="*/ 2962656 w 5932627"/>
              <a:gd name="connsiteY4" fmla="*/ 1243584 h 3438144"/>
              <a:gd name="connsiteX5" fmla="*/ 2560320 w 5932627"/>
              <a:gd name="connsiteY5" fmla="*/ 1638604 h 3438144"/>
              <a:gd name="connsiteX6" fmla="*/ 1389888 w 5932627"/>
              <a:gd name="connsiteY6" fmla="*/ 1645920 h 3438144"/>
              <a:gd name="connsiteX7" fmla="*/ 0 w 5932627"/>
              <a:gd name="connsiteY7" fmla="*/ 3028492 h 3438144"/>
              <a:gd name="connsiteX8" fmla="*/ 0 w 5932627"/>
              <a:gd name="connsiteY8" fmla="*/ 3438144 h 3438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932627" h="3438144">
                <a:moveTo>
                  <a:pt x="5932627" y="0"/>
                </a:moveTo>
                <a:lnTo>
                  <a:pt x="5932627" y="848563"/>
                </a:lnTo>
                <a:lnTo>
                  <a:pt x="4535424" y="848563"/>
                </a:lnTo>
                <a:lnTo>
                  <a:pt x="4140403" y="1243584"/>
                </a:lnTo>
                <a:lnTo>
                  <a:pt x="2962656" y="1243584"/>
                </a:lnTo>
                <a:lnTo>
                  <a:pt x="2560320" y="1638604"/>
                </a:lnTo>
                <a:lnTo>
                  <a:pt x="1389888" y="1645920"/>
                </a:lnTo>
                <a:lnTo>
                  <a:pt x="0" y="3028492"/>
                </a:lnTo>
                <a:lnTo>
                  <a:pt x="0" y="3438144"/>
                </a:ln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3074205" y="318195"/>
            <a:ext cx="28803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Propagation delay</a:t>
            </a:r>
            <a:endParaRPr lang="en-US" sz="2400" dirty="0"/>
          </a:p>
        </p:txBody>
      </p:sp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3461221"/>
              </p:ext>
            </p:extLst>
          </p:nvPr>
        </p:nvGraphicFramePr>
        <p:xfrm>
          <a:off x="1292750" y="4889180"/>
          <a:ext cx="971550" cy="49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684" name="Equation" r:id="rId4" imgW="444240" imgH="228600" progId="Equation.DSMT4">
                  <p:embed/>
                </p:oleObj>
              </mc:Choice>
              <mc:Fallback>
                <p:oleObj name="Equation" r:id="rId4" imgW="44424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92750" y="4889180"/>
                        <a:ext cx="971550" cy="4984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1" name="Group 30"/>
          <p:cNvGrpSpPr/>
          <p:nvPr/>
        </p:nvGrpSpPr>
        <p:grpSpPr>
          <a:xfrm>
            <a:off x="3013545" y="1278321"/>
            <a:ext cx="4555850" cy="4186144"/>
            <a:chOff x="3013545" y="1623966"/>
            <a:chExt cx="4555850" cy="4186144"/>
          </a:xfrm>
        </p:grpSpPr>
        <p:sp>
          <p:nvSpPr>
            <p:cNvPr id="18" name="Oval 17"/>
            <p:cNvSpPr/>
            <p:nvPr/>
          </p:nvSpPr>
          <p:spPr>
            <a:xfrm>
              <a:off x="6110005" y="1623966"/>
              <a:ext cx="1459390" cy="614480"/>
            </a:xfrm>
            <a:prstGeom prst="ellipse">
              <a:avLst/>
            </a:prstGeom>
            <a:solidFill>
              <a:srgbClr val="FF0000">
                <a:alpha val="3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25" name="Object 2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014189160"/>
                </p:ext>
              </p:extLst>
            </p:nvPr>
          </p:nvGraphicFramePr>
          <p:xfrm>
            <a:off x="3013545" y="5229085"/>
            <a:ext cx="1028700" cy="5810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3685" name="Equation" r:id="rId6" imgW="469800" imgH="266400" progId="Equation.DSMT4">
                    <p:embed/>
                  </p:oleObj>
                </mc:Choice>
                <mc:Fallback>
                  <p:oleObj name="Equation" r:id="rId6" imgW="469800" imgH="266400" progId="Equation.DSMT4">
                    <p:embed/>
                    <p:pic>
                      <p:nvPicPr>
                        <p:cNvPr id="0" name="Object 2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13545" y="5229085"/>
                          <a:ext cx="1028700" cy="5810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2" name="Group 31"/>
          <p:cNvGrpSpPr/>
          <p:nvPr/>
        </p:nvGrpSpPr>
        <p:grpSpPr>
          <a:xfrm>
            <a:off x="2883985" y="1892800"/>
            <a:ext cx="3571665" cy="3571665"/>
            <a:chOff x="2883985" y="2238445"/>
            <a:chExt cx="3571665" cy="3571665"/>
          </a:xfrm>
        </p:grpSpPr>
        <p:sp>
          <p:nvSpPr>
            <p:cNvPr id="19" name="Oval 18"/>
            <p:cNvSpPr/>
            <p:nvPr/>
          </p:nvSpPr>
          <p:spPr>
            <a:xfrm>
              <a:off x="6033195" y="2238445"/>
              <a:ext cx="422455" cy="422455"/>
            </a:xfrm>
            <a:prstGeom prst="ellipse">
              <a:avLst/>
            </a:prstGeom>
            <a:solidFill>
              <a:srgbClr val="FF0000">
                <a:alpha val="3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4458590" y="2622495"/>
              <a:ext cx="422455" cy="422455"/>
            </a:xfrm>
            <a:prstGeom prst="ellipse">
              <a:avLst/>
            </a:prstGeom>
            <a:solidFill>
              <a:srgbClr val="FF0000">
                <a:alpha val="3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2883985" y="3006545"/>
              <a:ext cx="422455" cy="422455"/>
            </a:xfrm>
            <a:prstGeom prst="ellipse">
              <a:avLst/>
            </a:prstGeom>
            <a:solidFill>
              <a:srgbClr val="FF0000">
                <a:alpha val="3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26" name="Object 2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550786817"/>
                </p:ext>
              </p:extLst>
            </p:nvPr>
          </p:nvGraphicFramePr>
          <p:xfrm>
            <a:off x="3974522" y="5200510"/>
            <a:ext cx="1806575" cy="609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3686" name="Equation" r:id="rId8" imgW="825480" imgH="279360" progId="Equation.DSMT4">
                    <p:embed/>
                  </p:oleObj>
                </mc:Choice>
                <mc:Fallback>
                  <p:oleObj name="Equation" r:id="rId8" imgW="825480" imgH="279360" progId="Equation.DSMT4">
                    <p:embed/>
                    <p:pic>
                      <p:nvPicPr>
                        <p:cNvPr id="0" name="Object 2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74522" y="5200510"/>
                          <a:ext cx="1806575" cy="6096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3" name="Group 32"/>
          <p:cNvGrpSpPr/>
          <p:nvPr/>
        </p:nvGrpSpPr>
        <p:grpSpPr>
          <a:xfrm>
            <a:off x="1504647" y="3406759"/>
            <a:ext cx="5609998" cy="2057706"/>
            <a:chOff x="1504647" y="3752404"/>
            <a:chExt cx="5609998" cy="2057706"/>
          </a:xfrm>
        </p:grpSpPr>
        <p:sp>
          <p:nvSpPr>
            <p:cNvPr id="22" name="Oval 21"/>
            <p:cNvSpPr/>
            <p:nvPr/>
          </p:nvSpPr>
          <p:spPr>
            <a:xfrm rot="18961257">
              <a:off x="1504647" y="3752404"/>
              <a:ext cx="1665991" cy="460860"/>
            </a:xfrm>
            <a:prstGeom prst="ellipse">
              <a:avLst/>
            </a:prstGeom>
            <a:solidFill>
              <a:srgbClr val="FF0000">
                <a:alpha val="3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27" name="Object 2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565514662"/>
                </p:ext>
              </p:extLst>
            </p:nvPr>
          </p:nvGraphicFramePr>
          <p:xfrm>
            <a:off x="5779557" y="5200510"/>
            <a:ext cx="1335088" cy="609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3687" name="Equation" r:id="rId10" imgW="609480" imgH="279360" progId="Equation.DSMT4">
                    <p:embed/>
                  </p:oleObj>
                </mc:Choice>
                <mc:Fallback>
                  <p:oleObj name="Equation" r:id="rId10" imgW="609480" imgH="279360" progId="Equation.DSMT4">
                    <p:embed/>
                    <p:pic>
                      <p:nvPicPr>
                        <p:cNvPr id="0" name="Object 2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779557" y="5200510"/>
                          <a:ext cx="1335088" cy="6096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0" name="Group 29"/>
          <p:cNvGrpSpPr/>
          <p:nvPr/>
        </p:nvGrpSpPr>
        <p:grpSpPr>
          <a:xfrm>
            <a:off x="2265840" y="855865"/>
            <a:ext cx="5802820" cy="4531790"/>
            <a:chOff x="2265840" y="1201510"/>
            <a:chExt cx="5802820" cy="4531790"/>
          </a:xfrm>
        </p:grpSpPr>
        <p:sp>
          <p:nvSpPr>
            <p:cNvPr id="17" name="Oval 16"/>
            <p:cNvSpPr/>
            <p:nvPr/>
          </p:nvSpPr>
          <p:spPr>
            <a:xfrm>
              <a:off x="7646205" y="1201510"/>
              <a:ext cx="422455" cy="422455"/>
            </a:xfrm>
            <a:prstGeom prst="ellipse">
              <a:avLst/>
            </a:prstGeom>
            <a:solidFill>
              <a:srgbClr val="FF0000">
                <a:alpha val="3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28" name="Object 2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029423250"/>
                </p:ext>
              </p:extLst>
            </p:nvPr>
          </p:nvGraphicFramePr>
          <p:xfrm>
            <a:off x="2265840" y="5234825"/>
            <a:ext cx="777875" cy="4984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3688" name="Equation" r:id="rId12" imgW="355320" imgH="228600" progId="Equation.DSMT4">
                    <p:embed/>
                  </p:oleObj>
                </mc:Choice>
                <mc:Fallback>
                  <p:oleObj name="Equation" r:id="rId12" imgW="355320" imgH="228600" progId="Equation.DSMT4">
                    <p:embed/>
                    <p:pic>
                      <p:nvPicPr>
                        <p:cNvPr id="0" name="Object 2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65840" y="5234825"/>
                          <a:ext cx="777875" cy="4984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5" name="Group 34"/>
          <p:cNvGrpSpPr/>
          <p:nvPr/>
        </p:nvGrpSpPr>
        <p:grpSpPr>
          <a:xfrm>
            <a:off x="1691625" y="4312315"/>
            <a:ext cx="6081855" cy="1075340"/>
            <a:chOff x="1691625" y="4657960"/>
            <a:chExt cx="6081855" cy="1075340"/>
          </a:xfrm>
        </p:grpSpPr>
        <p:graphicFrame>
          <p:nvGraphicFramePr>
            <p:cNvPr id="29" name="Object 2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955141121"/>
                </p:ext>
              </p:extLst>
            </p:nvPr>
          </p:nvGraphicFramePr>
          <p:xfrm>
            <a:off x="7106730" y="5234825"/>
            <a:ext cx="666750" cy="4984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3689" name="Equation" r:id="rId14" imgW="304560" imgH="228600" progId="Equation.DSMT4">
                    <p:embed/>
                  </p:oleObj>
                </mc:Choice>
                <mc:Fallback>
                  <p:oleObj name="Equation" r:id="rId14" imgW="304560" imgH="228600" progId="Equation.DSMT4">
                    <p:embed/>
                    <p:pic>
                      <p:nvPicPr>
                        <p:cNvPr id="0" name="Object 2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106730" y="5234825"/>
                          <a:ext cx="666750" cy="4984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4" name="Oval 33"/>
            <p:cNvSpPr/>
            <p:nvPr/>
          </p:nvSpPr>
          <p:spPr>
            <a:xfrm>
              <a:off x="1691625" y="4657960"/>
              <a:ext cx="422455" cy="422455"/>
            </a:xfrm>
            <a:prstGeom prst="ellipse">
              <a:avLst/>
            </a:prstGeom>
            <a:solidFill>
              <a:srgbClr val="FF0000">
                <a:alpha val="3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808310" y="5464465"/>
            <a:ext cx="7681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No better than variable-length carry skip, but requires more HW due to PG generation per group.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502799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3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e-IL" smtClean="0"/>
              <a:t>Nov 2012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32</a:t>
            </a:fld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 rot="5400000">
            <a:off x="1369897" y="179063"/>
            <a:ext cx="5107865" cy="6615090"/>
            <a:chOff x="1553045" y="-104258"/>
            <a:chExt cx="5547865" cy="7191163"/>
          </a:xfrm>
        </p:grpSpPr>
        <p:pic>
          <p:nvPicPr>
            <p:cNvPr id="23554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53045" y="-104258"/>
              <a:ext cx="5476875" cy="3581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3555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76410" y="3467405"/>
              <a:ext cx="5524500" cy="36195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5" name="TextBox 4"/>
          <p:cNvSpPr txBox="1"/>
          <p:nvPr/>
        </p:nvSpPr>
        <p:spPr>
          <a:xfrm>
            <a:off x="2536535" y="202175"/>
            <a:ext cx="43781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Commercial MSI 4-bit CLA adder</a:t>
            </a:r>
            <a:endParaRPr lang="en-US" sz="2400" dirty="0"/>
          </a:p>
        </p:txBody>
      </p:sp>
      <p:grpSp>
        <p:nvGrpSpPr>
          <p:cNvPr id="6" name="Group 5"/>
          <p:cNvGrpSpPr/>
          <p:nvPr/>
        </p:nvGrpSpPr>
        <p:grpSpPr>
          <a:xfrm>
            <a:off x="846715" y="1700775"/>
            <a:ext cx="7757810" cy="537670"/>
            <a:chOff x="846715" y="1700775"/>
            <a:chExt cx="7757810" cy="537670"/>
          </a:xfrm>
        </p:grpSpPr>
        <p:sp>
          <p:nvSpPr>
            <p:cNvPr id="8" name="TextBox 7"/>
            <p:cNvSpPr txBox="1"/>
            <p:nvPr/>
          </p:nvSpPr>
          <p:spPr>
            <a:xfrm>
              <a:off x="7605996" y="1738375"/>
              <a:ext cx="99852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bit PG</a:t>
              </a:r>
              <a:endParaRPr lang="en-US" sz="2400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846715" y="1700775"/>
              <a:ext cx="6682470" cy="537670"/>
            </a:xfrm>
            <a:prstGeom prst="rect">
              <a:avLst/>
            </a:prstGeom>
            <a:solidFill>
              <a:srgbClr val="0000FF">
                <a:alpha val="3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846715" y="3275379"/>
            <a:ext cx="8103455" cy="1497795"/>
            <a:chOff x="846715" y="1700774"/>
            <a:chExt cx="8103455" cy="1497795"/>
          </a:xfrm>
        </p:grpSpPr>
        <p:sp>
          <p:nvSpPr>
            <p:cNvPr id="12" name="TextBox 11"/>
            <p:cNvSpPr txBox="1"/>
            <p:nvPr/>
          </p:nvSpPr>
          <p:spPr>
            <a:xfrm>
              <a:off x="7529185" y="1945118"/>
              <a:ext cx="142098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2-level logic CLA</a:t>
              </a:r>
              <a:endParaRPr lang="en-US" sz="2400" dirty="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846715" y="1700774"/>
              <a:ext cx="6682470" cy="1497795"/>
            </a:xfrm>
            <a:prstGeom prst="rect">
              <a:avLst/>
            </a:prstGeom>
            <a:solidFill>
              <a:srgbClr val="0000FF">
                <a:alpha val="3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846715" y="5003605"/>
            <a:ext cx="7757810" cy="537670"/>
            <a:chOff x="846715" y="1700775"/>
            <a:chExt cx="7757810" cy="537670"/>
          </a:xfrm>
        </p:grpSpPr>
        <p:sp>
          <p:nvSpPr>
            <p:cNvPr id="16" name="TextBox 15"/>
            <p:cNvSpPr txBox="1"/>
            <p:nvPr/>
          </p:nvSpPr>
          <p:spPr>
            <a:xfrm>
              <a:off x="7605996" y="1738375"/>
              <a:ext cx="99852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sum</a:t>
              </a:r>
              <a:endParaRPr lang="en-US" sz="2400" dirty="0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846715" y="1700775"/>
              <a:ext cx="6682470" cy="537670"/>
            </a:xfrm>
            <a:prstGeom prst="rect">
              <a:avLst/>
            </a:prstGeom>
            <a:solidFill>
              <a:srgbClr val="0000FF">
                <a:alpha val="3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12748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e-IL" smtClean="0"/>
              <a:t>Nov 2012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306105" y="241385"/>
            <a:ext cx="41861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Carry-Select Adder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462665" y="932675"/>
            <a:ext cx="79498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 critical paths in carry-skip and carry-lookahead involves carry calculation into each </a:t>
            </a:r>
            <a:r>
              <a:rPr lang="en-US" sz="2400" i="1" dirty="0" smtClean="0"/>
              <a:t>n</a:t>
            </a:r>
            <a:r>
              <a:rPr lang="en-US" sz="2400" dirty="0" smtClean="0"/>
              <a:t>-bit group and then using it for the sums within the group. 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462665" y="2161635"/>
            <a:ext cx="78730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It is possible to pre compute the outputs for both 0/1 carry inputs and then select accordingly. </a:t>
            </a:r>
            <a:endParaRPr lang="en-US" sz="2400" dirty="0"/>
          </a:p>
        </p:txBody>
      </p:sp>
      <p:pic>
        <p:nvPicPr>
          <p:cNvPr id="3073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0835" y="3121760"/>
            <a:ext cx="3146615" cy="30983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0733" name="Group 30732"/>
          <p:cNvGrpSpPr/>
          <p:nvPr/>
        </p:nvGrpSpPr>
        <p:grpSpPr>
          <a:xfrm>
            <a:off x="539475" y="3352190"/>
            <a:ext cx="7104925" cy="921720"/>
            <a:chOff x="539475" y="3352190"/>
            <a:chExt cx="7104925" cy="921720"/>
          </a:xfrm>
        </p:grpSpPr>
        <p:sp>
          <p:nvSpPr>
            <p:cNvPr id="45" name="TextBox 44"/>
            <p:cNvSpPr txBox="1"/>
            <p:nvPr/>
          </p:nvSpPr>
          <p:spPr>
            <a:xfrm>
              <a:off x="539475" y="3352190"/>
              <a:ext cx="357166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If C</a:t>
              </a:r>
              <a:r>
                <a:rPr lang="en-US" sz="1600" dirty="0" smtClean="0"/>
                <a:t>4</a:t>
              </a:r>
              <a:r>
                <a:rPr lang="en-US" sz="2400" dirty="0" smtClean="0"/>
                <a:t>=0, top adder applies for C</a:t>
              </a:r>
              <a:r>
                <a:rPr lang="en-US" sz="1600" dirty="0" smtClean="0"/>
                <a:t>8</a:t>
              </a:r>
              <a:r>
                <a:rPr lang="en-US" sz="2400" dirty="0" smtClean="0"/>
                <a:t>.</a:t>
              </a:r>
              <a:endParaRPr lang="en-US" sz="2400" dirty="0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6300225" y="3429000"/>
              <a:ext cx="1344175" cy="844910"/>
            </a:xfrm>
            <a:prstGeom prst="rect">
              <a:avLst/>
            </a:prstGeom>
            <a:solidFill>
              <a:srgbClr val="0000FF">
                <a:alpha val="3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734" name="Group 30733"/>
          <p:cNvGrpSpPr/>
          <p:nvPr/>
        </p:nvGrpSpPr>
        <p:grpSpPr>
          <a:xfrm>
            <a:off x="577880" y="4273910"/>
            <a:ext cx="7066520" cy="1469164"/>
            <a:chOff x="577880" y="4273910"/>
            <a:chExt cx="7066520" cy="1469164"/>
          </a:xfrm>
        </p:grpSpPr>
        <p:sp>
          <p:nvSpPr>
            <p:cNvPr id="46" name="TextBox 45"/>
            <p:cNvSpPr txBox="1"/>
            <p:nvPr/>
          </p:nvSpPr>
          <p:spPr>
            <a:xfrm>
              <a:off x="577880" y="4542745"/>
              <a:ext cx="3571665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If C</a:t>
              </a:r>
              <a:r>
                <a:rPr lang="en-US" sz="1600" dirty="0"/>
                <a:t>4</a:t>
              </a:r>
              <a:r>
                <a:rPr lang="en-US" sz="2400" dirty="0" smtClean="0"/>
                <a:t>=1 bottom adder applies </a:t>
              </a:r>
              <a:r>
                <a:rPr lang="en-US" sz="2400" dirty="0"/>
                <a:t>for C</a:t>
              </a:r>
              <a:r>
                <a:rPr lang="en-US" sz="1600" dirty="0"/>
                <a:t>8</a:t>
              </a:r>
              <a:r>
                <a:rPr lang="en-US" sz="2400" dirty="0" smtClean="0"/>
                <a:t>. Notice that  </a:t>
              </a:r>
              <a:r>
                <a:rPr lang="en-US" sz="2400" dirty="0" err="1" smtClean="0"/>
                <a:t>c</a:t>
              </a:r>
              <a:r>
                <a:rPr lang="en-US" sz="1600" dirty="0" err="1" smtClean="0"/>
                <a:t>out</a:t>
              </a:r>
              <a:r>
                <a:rPr lang="en-US" sz="2400" dirty="0" smtClean="0"/>
                <a:t>(</a:t>
              </a:r>
              <a:r>
                <a:rPr lang="en-US" sz="2400" dirty="0" err="1" smtClean="0"/>
                <a:t>c</a:t>
              </a:r>
              <a:r>
                <a:rPr lang="en-US" sz="1600" dirty="0" err="1" smtClean="0"/>
                <a:t>in</a:t>
              </a:r>
              <a:r>
                <a:rPr lang="en-US" sz="2400" dirty="0" smtClean="0"/>
                <a:t>=1) &gt;= </a:t>
              </a:r>
              <a:r>
                <a:rPr lang="en-US" sz="2400" dirty="0" err="1" smtClean="0"/>
                <a:t>c</a:t>
              </a:r>
              <a:r>
                <a:rPr lang="en-US" sz="1600" dirty="0" err="1" smtClean="0"/>
                <a:t>out</a:t>
              </a:r>
              <a:r>
                <a:rPr lang="en-US" sz="2400" dirty="0" smtClean="0"/>
                <a:t>(</a:t>
              </a:r>
              <a:r>
                <a:rPr lang="en-US" sz="2400" dirty="0" err="1" smtClean="0"/>
                <a:t>c</a:t>
              </a:r>
              <a:r>
                <a:rPr lang="en-US" sz="1600" dirty="0" err="1" smtClean="0"/>
                <a:t>in</a:t>
              </a:r>
              <a:r>
                <a:rPr lang="en-US" sz="2400" dirty="0" smtClean="0"/>
                <a:t>=0). </a:t>
              </a:r>
              <a:endParaRPr lang="en-US" sz="2400" dirty="0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6300225" y="4273910"/>
              <a:ext cx="1344175" cy="844910"/>
            </a:xfrm>
            <a:prstGeom prst="rect">
              <a:avLst/>
            </a:prstGeom>
            <a:solidFill>
              <a:srgbClr val="0000FF">
                <a:alpha val="3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079604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307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0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307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e-IL" smtClean="0"/>
              <a:t>Nov 2012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34</a:t>
            </a:fld>
            <a:endParaRPr lang="en-US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455" y="1213661"/>
            <a:ext cx="8066855" cy="25993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2" name="Group 11"/>
          <p:cNvGrpSpPr/>
          <p:nvPr/>
        </p:nvGrpSpPr>
        <p:grpSpPr>
          <a:xfrm>
            <a:off x="6069795" y="395005"/>
            <a:ext cx="2726756" cy="2534730"/>
            <a:chOff x="6069795" y="2968140"/>
            <a:chExt cx="2726756" cy="2534730"/>
          </a:xfrm>
        </p:grpSpPr>
        <p:sp>
          <p:nvSpPr>
            <p:cNvPr id="7" name="TextBox 6"/>
            <p:cNvSpPr txBox="1"/>
            <p:nvPr/>
          </p:nvSpPr>
          <p:spPr>
            <a:xfrm>
              <a:off x="6069795" y="2968140"/>
              <a:ext cx="272675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1</a:t>
              </a:r>
              <a:r>
                <a:rPr lang="en-US" sz="2400" baseline="30000" dirty="0" smtClean="0"/>
                <a:t>st</a:t>
              </a:r>
              <a:r>
                <a:rPr lang="en-US" sz="2400" dirty="0" smtClean="0"/>
                <a:t> group computes carry out</a:t>
              </a:r>
              <a:endParaRPr lang="en-US" sz="2400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7106730" y="4657960"/>
              <a:ext cx="1344175" cy="844910"/>
            </a:xfrm>
            <a:prstGeom prst="rect">
              <a:avLst/>
            </a:prstGeom>
            <a:solidFill>
              <a:srgbClr val="0000FF">
                <a:alpha val="3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" name="Straight Arrow Connector 9"/>
            <p:cNvCxnSpPr>
              <a:stCxn id="7" idx="2"/>
              <a:endCxn id="8" idx="0"/>
            </p:cNvCxnSpPr>
            <p:nvPr/>
          </p:nvCxnSpPr>
          <p:spPr>
            <a:xfrm>
              <a:off x="7433173" y="3799137"/>
              <a:ext cx="345645" cy="858823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4"/>
          <p:cNvGrpSpPr/>
          <p:nvPr/>
        </p:nvGrpSpPr>
        <p:grpSpPr>
          <a:xfrm>
            <a:off x="3419850" y="433410"/>
            <a:ext cx="1958655" cy="2342705"/>
            <a:chOff x="6530655" y="2968140"/>
            <a:chExt cx="1958655" cy="2342705"/>
          </a:xfrm>
        </p:grpSpPr>
        <p:sp>
          <p:nvSpPr>
            <p:cNvPr id="16" name="TextBox 15"/>
            <p:cNvSpPr txBox="1"/>
            <p:nvPr/>
          </p:nvSpPr>
          <p:spPr>
            <a:xfrm>
              <a:off x="6530655" y="2968140"/>
              <a:ext cx="195865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Compute for both carries</a:t>
              </a:r>
              <a:endParaRPr lang="en-US" sz="2400" dirty="0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6914705" y="4120290"/>
              <a:ext cx="1190555" cy="1190555"/>
            </a:xfrm>
            <a:prstGeom prst="rect">
              <a:avLst/>
            </a:prstGeom>
            <a:solidFill>
              <a:srgbClr val="0000FF">
                <a:alpha val="3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" name="Straight Arrow Connector 17"/>
            <p:cNvCxnSpPr>
              <a:stCxn id="16" idx="2"/>
              <a:endCxn id="17" idx="0"/>
            </p:cNvCxnSpPr>
            <p:nvPr/>
          </p:nvCxnSpPr>
          <p:spPr>
            <a:xfrm>
              <a:off x="7509983" y="3799137"/>
              <a:ext cx="0" cy="321153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23"/>
          <p:cNvGrpSpPr/>
          <p:nvPr/>
        </p:nvGrpSpPr>
        <p:grpSpPr>
          <a:xfrm>
            <a:off x="923525" y="471815"/>
            <a:ext cx="1766630" cy="2957185"/>
            <a:chOff x="6185010" y="2200040"/>
            <a:chExt cx="1766630" cy="2957185"/>
          </a:xfrm>
        </p:grpSpPr>
        <p:sp>
          <p:nvSpPr>
            <p:cNvPr id="25" name="TextBox 24"/>
            <p:cNvSpPr txBox="1"/>
            <p:nvPr/>
          </p:nvSpPr>
          <p:spPr>
            <a:xfrm>
              <a:off x="6185010" y="2200040"/>
              <a:ext cx="161301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Select </a:t>
              </a:r>
              <a:r>
                <a:rPr lang="en-US" sz="2400" dirty="0"/>
                <a:t>accordingly</a:t>
              </a:r>
              <a:r>
                <a:rPr lang="en-US" sz="2400" dirty="0" smtClean="0"/>
                <a:t> </a:t>
              </a:r>
              <a:endParaRPr lang="en-US" sz="2400" dirty="0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6914705" y="4542745"/>
              <a:ext cx="1036935" cy="614480"/>
            </a:xfrm>
            <a:prstGeom prst="rect">
              <a:avLst/>
            </a:prstGeom>
            <a:solidFill>
              <a:srgbClr val="0000FF">
                <a:alpha val="3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7" name="Straight Arrow Connector 26"/>
            <p:cNvCxnSpPr>
              <a:stCxn id="25" idx="2"/>
              <a:endCxn id="26" idx="0"/>
            </p:cNvCxnSpPr>
            <p:nvPr/>
          </p:nvCxnSpPr>
          <p:spPr>
            <a:xfrm>
              <a:off x="6991515" y="3031037"/>
              <a:ext cx="441658" cy="151170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2642783"/>
              </p:ext>
            </p:extLst>
          </p:nvPr>
        </p:nvGraphicFramePr>
        <p:xfrm>
          <a:off x="1977275" y="4428320"/>
          <a:ext cx="1054100" cy="49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489" name="Equation" r:id="rId4" imgW="482400" imgH="228600" progId="Equation.DSMT4">
                  <p:embed/>
                </p:oleObj>
              </mc:Choice>
              <mc:Fallback>
                <p:oleObj name="Equation" r:id="rId4" imgW="482400" imgH="228600" progId="Equation.DSMT4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7275" y="4428320"/>
                        <a:ext cx="1054100" cy="498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3" name="Group 12"/>
          <p:cNvGrpSpPr/>
          <p:nvPr/>
        </p:nvGrpSpPr>
        <p:grpSpPr>
          <a:xfrm>
            <a:off x="769905" y="4429908"/>
            <a:ext cx="3648475" cy="1188177"/>
            <a:chOff x="769905" y="4429908"/>
            <a:chExt cx="3648475" cy="1188177"/>
          </a:xfrm>
        </p:grpSpPr>
        <p:graphicFrame>
          <p:nvGraphicFramePr>
            <p:cNvPr id="22" name="Object 2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416893345"/>
                </p:ext>
              </p:extLst>
            </p:nvPr>
          </p:nvGraphicFramePr>
          <p:xfrm>
            <a:off x="2984250" y="4429908"/>
            <a:ext cx="777875" cy="4968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7490" name="Equation" r:id="rId6" imgW="355320" imgH="228600" progId="Equation.DSMT4">
                    <p:embed/>
                  </p:oleObj>
                </mc:Choice>
                <mc:Fallback>
                  <p:oleObj name="Equation" r:id="rId6" imgW="355320" imgH="2286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84250" y="4429908"/>
                          <a:ext cx="777875" cy="49688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1" name="TextBox 10"/>
            <p:cNvSpPr txBox="1"/>
            <p:nvPr/>
          </p:nvSpPr>
          <p:spPr>
            <a:xfrm>
              <a:off x="769905" y="5156420"/>
              <a:ext cx="364847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Simultaneous PG for all bits </a:t>
              </a:r>
              <a:endParaRPr lang="en-US" sz="2400" dirty="0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769905" y="2084825"/>
            <a:ext cx="7681000" cy="4109335"/>
            <a:chOff x="769905" y="2084825"/>
            <a:chExt cx="7681000" cy="4109335"/>
          </a:xfrm>
        </p:grpSpPr>
        <p:graphicFrame>
          <p:nvGraphicFramePr>
            <p:cNvPr id="23" name="Object 2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286741406"/>
                </p:ext>
              </p:extLst>
            </p:nvPr>
          </p:nvGraphicFramePr>
          <p:xfrm>
            <a:off x="3762125" y="4411163"/>
            <a:ext cx="1111250" cy="5540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7491" name="Equation" r:id="rId8" imgW="507960" imgH="253800" progId="Equation.DSMT4">
                    <p:embed/>
                  </p:oleObj>
                </mc:Choice>
                <mc:Fallback>
                  <p:oleObj name="Equation" r:id="rId8" imgW="507960" imgH="2538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62125" y="4411163"/>
                          <a:ext cx="1111250" cy="55403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0" name="TextBox 29"/>
            <p:cNvSpPr txBox="1"/>
            <p:nvPr/>
          </p:nvSpPr>
          <p:spPr>
            <a:xfrm>
              <a:off x="769905" y="5732495"/>
              <a:ext cx="349485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 dirty="0" smtClean="0"/>
                <a:t>n</a:t>
              </a:r>
              <a:r>
                <a:rPr lang="en-US" sz="2400" dirty="0" smtClean="0"/>
                <a:t>-bits of first group adder</a:t>
              </a:r>
              <a:endParaRPr lang="en-US" sz="2400" dirty="0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7106730" y="2084825"/>
              <a:ext cx="1344175" cy="844910"/>
            </a:xfrm>
            <a:prstGeom prst="rect">
              <a:avLst/>
            </a:prstGeom>
            <a:solidFill>
              <a:srgbClr val="0000FF">
                <a:alpha val="3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720" name="Group 30719"/>
          <p:cNvGrpSpPr/>
          <p:nvPr/>
        </p:nvGrpSpPr>
        <p:grpSpPr>
          <a:xfrm>
            <a:off x="2882180" y="2161635"/>
            <a:ext cx="3319433" cy="2841970"/>
            <a:chOff x="2882180" y="2161635"/>
            <a:chExt cx="3319433" cy="2841970"/>
          </a:xfrm>
        </p:grpSpPr>
        <p:graphicFrame>
          <p:nvGraphicFramePr>
            <p:cNvPr id="28" name="Object 2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557125"/>
                </p:ext>
              </p:extLst>
            </p:nvPr>
          </p:nvGraphicFramePr>
          <p:xfrm>
            <a:off x="4810963" y="4394005"/>
            <a:ext cx="1390650" cy="609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7492" name="Equation" r:id="rId10" imgW="634680" imgH="279360" progId="Equation.DSMT4">
                    <p:embed/>
                  </p:oleObj>
                </mc:Choice>
                <mc:Fallback>
                  <p:oleObj name="Equation" r:id="rId10" imgW="634680" imgH="27936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810963" y="4394005"/>
                          <a:ext cx="1390650" cy="6096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4" name="Rectangle 33"/>
            <p:cNvSpPr/>
            <p:nvPr/>
          </p:nvSpPr>
          <p:spPr>
            <a:xfrm>
              <a:off x="2882180" y="2161636"/>
              <a:ext cx="1036935" cy="768100"/>
            </a:xfrm>
            <a:prstGeom prst="rect">
              <a:avLst/>
            </a:prstGeom>
            <a:solidFill>
              <a:srgbClr val="0000FF">
                <a:alpha val="3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5071265" y="2161635"/>
              <a:ext cx="1036935" cy="768100"/>
            </a:xfrm>
            <a:prstGeom prst="rect">
              <a:avLst/>
            </a:prstGeom>
            <a:solidFill>
              <a:srgbClr val="0000FF">
                <a:alpha val="3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721" name="Group 30720"/>
          <p:cNvGrpSpPr/>
          <p:nvPr/>
        </p:nvGrpSpPr>
        <p:grpSpPr>
          <a:xfrm>
            <a:off x="1653220" y="2814520"/>
            <a:ext cx="5223080" cy="2112275"/>
            <a:chOff x="1653220" y="2814520"/>
            <a:chExt cx="5223080" cy="2112275"/>
          </a:xfrm>
        </p:grpSpPr>
        <p:graphicFrame>
          <p:nvGraphicFramePr>
            <p:cNvPr id="29" name="Object 2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072756480"/>
                </p:ext>
              </p:extLst>
            </p:nvPr>
          </p:nvGraphicFramePr>
          <p:xfrm>
            <a:off x="6153988" y="4428320"/>
            <a:ext cx="722312" cy="4984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7493" name="Equation" r:id="rId12" imgW="330120" imgH="228600" progId="Equation.DSMT4">
                    <p:embed/>
                  </p:oleObj>
                </mc:Choice>
                <mc:Fallback>
                  <p:oleObj name="Equation" r:id="rId12" imgW="330120" imgH="2286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153988" y="4428320"/>
                          <a:ext cx="722312" cy="4984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7" name="Rectangle 36"/>
            <p:cNvSpPr/>
            <p:nvPr/>
          </p:nvSpPr>
          <p:spPr>
            <a:xfrm>
              <a:off x="1653220" y="2814520"/>
              <a:ext cx="1036935" cy="614480"/>
            </a:xfrm>
            <a:prstGeom prst="rect">
              <a:avLst/>
            </a:prstGeom>
            <a:solidFill>
              <a:srgbClr val="0000FF">
                <a:alpha val="3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9" name="TextBox 38"/>
          <p:cNvSpPr txBox="1"/>
          <p:nvPr/>
        </p:nvSpPr>
        <p:spPr>
          <a:xfrm>
            <a:off x="769905" y="3965865"/>
            <a:ext cx="2496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Propagation delay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84325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07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0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e-IL" smtClean="0"/>
              <a:t>Nov 2012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35</a:t>
            </a:fld>
            <a:endParaRPr lang="en-US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8090" y="2131923"/>
            <a:ext cx="2810790" cy="406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01071" y="846091"/>
            <a:ext cx="8065049" cy="1143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 smtClean="0"/>
              <a:t>Carry-select adder is fast but the amount of circuits is about twice compared to others. This is both power and area penalty.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577880" y="2272826"/>
            <a:ext cx="449338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 smtClean="0"/>
              <a:t>The PG and XOR circuits are similar in 0 and 1 adders, independent , hence MUX can be used to select the proper input of XOR.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616284" y="5125374"/>
            <a:ext cx="48006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smtClean="0"/>
              <a:t>This is called </a:t>
            </a:r>
            <a:r>
              <a:rPr lang="en-US" sz="2400" b="1" i="1" dirty="0" smtClean="0"/>
              <a:t>carry-increment</a:t>
            </a:r>
            <a:r>
              <a:rPr lang="en-US" sz="2400" dirty="0" smtClean="0"/>
              <a:t> adder.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2306105" y="241385"/>
            <a:ext cx="41861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Carry-Increment Adder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963324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038740" y="6492875"/>
            <a:ext cx="2133600" cy="365125"/>
          </a:xfrm>
        </p:spPr>
        <p:txBody>
          <a:bodyPr/>
          <a:lstStyle/>
          <a:p>
            <a:r>
              <a:rPr lang="he-IL" smtClean="0"/>
              <a:t>Nov 2012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36</a:t>
            </a:fld>
            <a:endParaRPr lang="en-US"/>
          </a:p>
        </p:txBody>
      </p:sp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260" y="702410"/>
            <a:ext cx="1724025" cy="2419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2306105" y="442521"/>
            <a:ext cx="6375230" cy="3524149"/>
            <a:chOff x="2306105" y="596141"/>
            <a:chExt cx="6375230" cy="3524149"/>
          </a:xfrm>
        </p:grpSpPr>
        <p:pic>
          <p:nvPicPr>
            <p:cNvPr id="31750" name="Picture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06105" y="596141"/>
              <a:ext cx="6375230" cy="35241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5" name="Straight Connector 4"/>
            <p:cNvCxnSpPr/>
            <p:nvPr/>
          </p:nvCxnSpPr>
          <p:spPr>
            <a:xfrm>
              <a:off x="8028450" y="1431940"/>
              <a:ext cx="0" cy="234270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8028450" y="971080"/>
              <a:ext cx="0" cy="26883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8868156"/>
              </p:ext>
            </p:extLst>
          </p:nvPr>
        </p:nvGraphicFramePr>
        <p:xfrm>
          <a:off x="2574940" y="4739227"/>
          <a:ext cx="1414462" cy="49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694" name="Equation" r:id="rId5" imgW="647640" imgH="228600" progId="Equation.DSMT4">
                  <p:embed/>
                </p:oleObj>
              </mc:Choice>
              <mc:Fallback>
                <p:oleObj name="Equation" r:id="rId5" imgW="647640" imgH="2286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74940" y="4739227"/>
                        <a:ext cx="1414462" cy="498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0" name="Group 9"/>
          <p:cNvGrpSpPr/>
          <p:nvPr/>
        </p:nvGrpSpPr>
        <p:grpSpPr>
          <a:xfrm>
            <a:off x="4012487" y="433410"/>
            <a:ext cx="4630443" cy="4805677"/>
            <a:chOff x="4012487" y="817460"/>
            <a:chExt cx="4630443" cy="4805677"/>
          </a:xfrm>
        </p:grpSpPr>
        <p:graphicFrame>
          <p:nvGraphicFramePr>
            <p:cNvPr id="16" name="Object 1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643049443"/>
                </p:ext>
              </p:extLst>
            </p:nvPr>
          </p:nvGraphicFramePr>
          <p:xfrm>
            <a:off x="4012487" y="5126250"/>
            <a:ext cx="777875" cy="4968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6695" name="Equation" r:id="rId7" imgW="355320" imgH="228600" progId="Equation.DSMT4">
                    <p:embed/>
                  </p:oleObj>
                </mc:Choice>
                <mc:Fallback>
                  <p:oleObj name="Equation" r:id="rId7" imgW="355320" imgH="2286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12487" y="5126250"/>
                          <a:ext cx="777875" cy="49688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0" name="Oval 19"/>
            <p:cNvSpPr/>
            <p:nvPr/>
          </p:nvSpPr>
          <p:spPr>
            <a:xfrm>
              <a:off x="8220475" y="817460"/>
              <a:ext cx="422455" cy="422455"/>
            </a:xfrm>
            <a:prstGeom prst="ellipse">
              <a:avLst/>
            </a:prstGeom>
            <a:solidFill>
              <a:srgbClr val="FF0000">
                <a:alpha val="3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2459725" y="3544215"/>
            <a:ext cx="5966640" cy="1728225"/>
            <a:chOff x="2459725" y="3928265"/>
            <a:chExt cx="5966640" cy="1728225"/>
          </a:xfrm>
        </p:grpSpPr>
        <p:graphicFrame>
          <p:nvGraphicFramePr>
            <p:cNvPr id="19" name="Object 1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487505744"/>
                </p:ext>
              </p:extLst>
            </p:nvPr>
          </p:nvGraphicFramePr>
          <p:xfrm>
            <a:off x="7759615" y="5158015"/>
            <a:ext cx="666750" cy="4984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6696" name="Equation" r:id="rId9" imgW="304560" imgH="228600" progId="Equation.DSMT4">
                    <p:embed/>
                  </p:oleObj>
                </mc:Choice>
                <mc:Fallback>
                  <p:oleObj name="Equation" r:id="rId9" imgW="304560" imgH="2286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759615" y="5158015"/>
                          <a:ext cx="666750" cy="4984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1" name="Oval 20"/>
            <p:cNvSpPr/>
            <p:nvPr/>
          </p:nvSpPr>
          <p:spPr>
            <a:xfrm>
              <a:off x="2459725" y="3928265"/>
              <a:ext cx="422455" cy="422455"/>
            </a:xfrm>
            <a:prstGeom prst="ellipse">
              <a:avLst/>
            </a:prstGeom>
            <a:solidFill>
              <a:srgbClr val="FF0000">
                <a:alpha val="3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4764072" y="803526"/>
            <a:ext cx="3170749" cy="4502439"/>
            <a:chOff x="4764072" y="1187576"/>
            <a:chExt cx="3170749" cy="4502439"/>
          </a:xfrm>
        </p:grpSpPr>
        <p:graphicFrame>
          <p:nvGraphicFramePr>
            <p:cNvPr id="17" name="Object 1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206855744"/>
                </p:ext>
              </p:extLst>
            </p:nvPr>
          </p:nvGraphicFramePr>
          <p:xfrm>
            <a:off x="4764072" y="5080415"/>
            <a:ext cx="1804988" cy="609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6697" name="Equation" r:id="rId11" imgW="825480" imgH="279360" progId="Equation.DSMT4">
                    <p:embed/>
                  </p:oleObj>
                </mc:Choice>
                <mc:Fallback>
                  <p:oleObj name="Equation" r:id="rId11" imgW="825480" imgH="27936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64072" y="5080415"/>
                          <a:ext cx="1804988" cy="6096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2" name="Oval 21"/>
            <p:cNvSpPr/>
            <p:nvPr/>
          </p:nvSpPr>
          <p:spPr>
            <a:xfrm rot="2544629">
              <a:off x="7387445" y="1187576"/>
              <a:ext cx="547376" cy="1628895"/>
            </a:xfrm>
            <a:prstGeom prst="ellipse">
              <a:avLst/>
            </a:prstGeom>
            <a:solidFill>
              <a:srgbClr val="FF0000">
                <a:alpha val="3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2382915" y="2238445"/>
            <a:ext cx="5415105" cy="3077045"/>
            <a:chOff x="2382915" y="2622495"/>
            <a:chExt cx="5415105" cy="3077045"/>
          </a:xfrm>
        </p:grpSpPr>
        <p:graphicFrame>
          <p:nvGraphicFramePr>
            <p:cNvPr id="18" name="Object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986928072"/>
                </p:ext>
              </p:extLst>
            </p:nvPr>
          </p:nvGraphicFramePr>
          <p:xfrm>
            <a:off x="6462932" y="5089940"/>
            <a:ext cx="1335088" cy="609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6698" name="Equation" r:id="rId13" imgW="609480" imgH="279360" progId="Equation.DSMT4">
                    <p:embed/>
                  </p:oleObj>
                </mc:Choice>
                <mc:Fallback>
                  <p:oleObj name="Equation" r:id="rId13" imgW="609480" imgH="27936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462932" y="5089940"/>
                          <a:ext cx="1335088" cy="6096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5" name="Oval 24"/>
            <p:cNvSpPr/>
            <p:nvPr/>
          </p:nvSpPr>
          <p:spPr>
            <a:xfrm rot="5400000">
              <a:off x="6107821" y="2008393"/>
              <a:ext cx="461615" cy="1689820"/>
            </a:xfrm>
            <a:prstGeom prst="ellipse">
              <a:avLst/>
            </a:prstGeom>
            <a:solidFill>
              <a:srgbClr val="FF0000">
                <a:alpha val="3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 rot="5400000">
              <a:off x="4571622" y="2430848"/>
              <a:ext cx="461615" cy="1689820"/>
            </a:xfrm>
            <a:prstGeom prst="ellipse">
              <a:avLst/>
            </a:prstGeom>
            <a:solidFill>
              <a:srgbClr val="FF0000">
                <a:alpha val="3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 rot="5400000">
              <a:off x="2997017" y="2890952"/>
              <a:ext cx="461615" cy="1689820"/>
            </a:xfrm>
            <a:prstGeom prst="ellipse">
              <a:avLst/>
            </a:prstGeom>
            <a:solidFill>
              <a:srgbClr val="FF0000">
                <a:alpha val="3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2498130" y="5349250"/>
            <a:ext cx="5991180" cy="1053302"/>
            <a:chOff x="2498130" y="5349250"/>
            <a:chExt cx="5991180" cy="1053302"/>
          </a:xfrm>
        </p:grpSpPr>
        <p:sp>
          <p:nvSpPr>
            <p:cNvPr id="15" name="TextBox 14"/>
            <p:cNvSpPr txBox="1"/>
            <p:nvPr/>
          </p:nvSpPr>
          <p:spPr>
            <a:xfrm>
              <a:off x="2498130" y="5349250"/>
              <a:ext cx="59911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Acceleration is possible by variable group size </a:t>
              </a:r>
              <a:endParaRPr lang="en-US" sz="2400" dirty="0"/>
            </a:p>
          </p:txBody>
        </p:sp>
        <p:graphicFrame>
          <p:nvGraphicFramePr>
            <p:cNvPr id="23" name="Object 2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591416544"/>
                </p:ext>
              </p:extLst>
            </p:nvPr>
          </p:nvGraphicFramePr>
          <p:xfrm>
            <a:off x="2611665" y="5848515"/>
            <a:ext cx="4187825" cy="5540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6699" name="Equation" r:id="rId15" imgW="1917360" imgH="253800" progId="Equation.DSMT4">
                    <p:embed/>
                  </p:oleObj>
                </mc:Choice>
                <mc:Fallback>
                  <p:oleObj name="Equation" r:id="rId15" imgW="1917360" imgH="253800" progId="Equation.DSMT4">
                    <p:embed/>
                    <p:pic>
                      <p:nvPicPr>
                        <p:cNvPr id="0" name="Object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11665" y="5848515"/>
                          <a:ext cx="4187825" cy="55403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905739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e-IL" smtClean="0"/>
              <a:t>Nov 2012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306105" y="241385"/>
            <a:ext cx="41861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Tree Adders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616284" y="1047890"/>
            <a:ext cx="78346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/>
              <a:t>In wide adders the delay of the carry passing through stages becomes dominant.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616284" y="2008015"/>
            <a:ext cx="78346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/>
              <a:t>The delay can be reduced by looking ahead across lookahead blocks.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616285" y="2968140"/>
            <a:ext cx="78346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/>
              <a:t>The square root delay can be improved to logarithmic delay  by constructing multilevel lookahead structures.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616285" y="3966670"/>
            <a:ext cx="78346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/>
              <a:t>There are many ways to build lookahead trees, offering tradeoffs between number of circuits, fan-out and amount of interconnects. Those are translated into area and power.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616285" y="5387655"/>
            <a:ext cx="78346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/>
              <a:t>Such adders are known as </a:t>
            </a:r>
            <a:r>
              <a:rPr lang="en-US" sz="2400" b="1" i="1" dirty="0" smtClean="0"/>
              <a:t>lookahead </a:t>
            </a:r>
            <a:r>
              <a:rPr lang="en-US" sz="2400" dirty="0" smtClean="0"/>
              <a:t>adders, </a:t>
            </a:r>
            <a:r>
              <a:rPr lang="en-US" sz="2400" b="1" i="1" dirty="0" smtClean="0"/>
              <a:t>logarithmic</a:t>
            </a:r>
            <a:r>
              <a:rPr lang="en-US" sz="2400" dirty="0" smtClean="0"/>
              <a:t> adders or </a:t>
            </a:r>
            <a:r>
              <a:rPr lang="en-US" sz="2400" b="1" i="1" dirty="0" smtClean="0"/>
              <a:t>parallel-prefix</a:t>
            </a:r>
            <a:r>
              <a:rPr lang="en-US" sz="2400" dirty="0" smtClean="0"/>
              <a:t> adders.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47273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e-IL" smtClean="0"/>
              <a:t>Nov 2012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38</a:t>
            </a:fld>
            <a:endParaRPr lang="en-US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930" y="838345"/>
            <a:ext cx="7028115" cy="42420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885121" y="1836875"/>
            <a:ext cx="7258544" cy="5760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885120" y="2412950"/>
            <a:ext cx="7258544" cy="4224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885120" y="2835405"/>
            <a:ext cx="7258544" cy="4608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85120" y="3296265"/>
            <a:ext cx="7258544" cy="4608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885120" y="3757125"/>
            <a:ext cx="7258544" cy="4608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885120" y="4217985"/>
            <a:ext cx="7258544" cy="8449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266230" y="241385"/>
            <a:ext cx="25347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Brent-Kung tree</a:t>
            </a:r>
            <a:endParaRPr lang="en-US" sz="2400" dirty="0"/>
          </a:p>
        </p:txBody>
      </p:sp>
      <p:sp>
        <p:nvSpPr>
          <p:cNvPr id="12" name="Rectangle 11"/>
          <p:cNvSpPr/>
          <p:nvPr/>
        </p:nvSpPr>
        <p:spPr>
          <a:xfrm>
            <a:off x="885120" y="740650"/>
            <a:ext cx="7258544" cy="11137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501070" y="5080415"/>
            <a:ext cx="44549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/>
              <a:t>Compute prefixes for 2-bit groups.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4802430" y="5080415"/>
            <a:ext cx="39173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Then prefixes for 4-bit groups.</a:t>
            </a:r>
            <a:endParaRPr lang="en-US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539475" y="5541275"/>
            <a:ext cx="39173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Then 8-bit </a:t>
            </a:r>
            <a:r>
              <a:rPr lang="en-US" sz="2400" dirty="0"/>
              <a:t>and </a:t>
            </a:r>
            <a:r>
              <a:rPr lang="en-US" sz="2400" dirty="0" smtClean="0"/>
              <a:t>16-bit </a:t>
            </a:r>
            <a:r>
              <a:rPr lang="en-US" sz="2400" dirty="0"/>
              <a:t>groups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grpSp>
        <p:nvGrpSpPr>
          <p:cNvPr id="5" name="Group 4"/>
          <p:cNvGrpSpPr/>
          <p:nvPr/>
        </p:nvGrpSpPr>
        <p:grpSpPr>
          <a:xfrm>
            <a:off x="577880" y="5541275"/>
            <a:ext cx="8180266" cy="884120"/>
            <a:chOff x="577880" y="5541275"/>
            <a:chExt cx="8180266" cy="884120"/>
          </a:xfrm>
        </p:grpSpPr>
        <p:sp>
          <p:nvSpPr>
            <p:cNvPr id="16" name="TextBox 15"/>
            <p:cNvSpPr txBox="1"/>
            <p:nvPr/>
          </p:nvSpPr>
          <p:spPr>
            <a:xfrm>
              <a:off x="4226356" y="5541275"/>
              <a:ext cx="453179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400" dirty="0" smtClean="0"/>
                <a:t>Prefixes fan back down to compute</a:t>
              </a:r>
              <a:endParaRPr lang="en-US" sz="2400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77880" y="5963730"/>
              <a:ext cx="27651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400" dirty="0" smtClean="0"/>
                <a:t>carry-in to each bit.</a:t>
              </a:r>
              <a:endParaRPr lang="en-US" sz="2400" dirty="0"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3151015" y="5963730"/>
            <a:ext cx="45317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2(</a:t>
            </a:r>
            <a:r>
              <a:rPr lang="en-US" sz="2400" i="1" dirty="0" smtClean="0">
                <a:solidFill>
                  <a:srgbClr val="FF0000"/>
                </a:solidFill>
              </a:rPr>
              <a:t>log</a:t>
            </a:r>
            <a:r>
              <a:rPr lang="en-US" sz="1600" dirty="0" smtClean="0">
                <a:solidFill>
                  <a:srgbClr val="FF0000"/>
                </a:solidFill>
              </a:rPr>
              <a:t>2</a:t>
            </a:r>
            <a:r>
              <a:rPr lang="en-US" sz="2400" i="1" dirty="0" smtClean="0">
                <a:solidFill>
                  <a:srgbClr val="FF0000"/>
                </a:solidFill>
              </a:rPr>
              <a:t>N)</a:t>
            </a:r>
            <a:r>
              <a:rPr lang="en-US" sz="2400" dirty="0" smtClean="0">
                <a:solidFill>
                  <a:srgbClr val="FF0000"/>
                </a:solidFill>
              </a:rPr>
              <a:t> - 1 levels (area)</a:t>
            </a:r>
            <a:r>
              <a:rPr lang="en-US" sz="2400" dirty="0" smtClean="0"/>
              <a:t>, </a:t>
            </a:r>
            <a:r>
              <a:rPr lang="en-US" sz="2400" dirty="0" smtClean="0">
                <a:solidFill>
                  <a:srgbClr val="0000FF"/>
                </a:solidFill>
              </a:rPr>
              <a:t>fan-out 2</a:t>
            </a:r>
            <a:r>
              <a:rPr lang="en-US" sz="2400" dirty="0" smtClean="0"/>
              <a:t>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81379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  <p:bldP spid="12" grpId="0" animBg="1"/>
      <p:bldP spid="13" grpId="0"/>
      <p:bldP spid="14" grpId="0"/>
      <p:bldP spid="15" grpId="0"/>
      <p:bldP spid="19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626377" y="1047889"/>
            <a:ext cx="7901338" cy="3229515"/>
            <a:chOff x="626377" y="1047889"/>
            <a:chExt cx="7901338" cy="3229515"/>
          </a:xfrm>
        </p:grpSpPr>
        <p:pic>
          <p:nvPicPr>
            <p:cNvPr id="34818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6377" y="1047889"/>
              <a:ext cx="7901338" cy="32295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" name="Oval 3"/>
            <p:cNvSpPr/>
            <p:nvPr/>
          </p:nvSpPr>
          <p:spPr>
            <a:xfrm>
              <a:off x="1499600" y="2276850"/>
              <a:ext cx="384050" cy="384050"/>
            </a:xfrm>
            <a:prstGeom prst="ellipse">
              <a:avLst/>
            </a:prstGeom>
            <a:solidFill>
              <a:srgbClr val="0000FF">
                <a:alpha val="3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1499600" y="2776115"/>
              <a:ext cx="384050" cy="384050"/>
            </a:xfrm>
            <a:prstGeom prst="ellipse">
              <a:avLst/>
            </a:prstGeom>
            <a:solidFill>
              <a:srgbClr val="0000FF">
                <a:alpha val="3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1960460" y="2776115"/>
              <a:ext cx="384050" cy="384050"/>
            </a:xfrm>
            <a:prstGeom prst="ellipse">
              <a:avLst/>
            </a:prstGeom>
            <a:solidFill>
              <a:srgbClr val="0000FF">
                <a:alpha val="3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2421320" y="2776115"/>
              <a:ext cx="384050" cy="384050"/>
            </a:xfrm>
            <a:prstGeom prst="ellipse">
              <a:avLst/>
            </a:prstGeom>
            <a:solidFill>
              <a:srgbClr val="0000FF">
                <a:alpha val="3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3343040" y="2276850"/>
              <a:ext cx="384050" cy="384050"/>
            </a:xfrm>
            <a:prstGeom prst="ellipse">
              <a:avLst/>
            </a:prstGeom>
            <a:solidFill>
              <a:srgbClr val="0000FF">
                <a:alpha val="3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5186480" y="2276850"/>
              <a:ext cx="384050" cy="384050"/>
            </a:xfrm>
            <a:prstGeom prst="ellipse">
              <a:avLst/>
            </a:prstGeom>
            <a:solidFill>
              <a:srgbClr val="0000FF">
                <a:alpha val="3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5186480" y="2776115"/>
              <a:ext cx="384050" cy="384050"/>
            </a:xfrm>
            <a:prstGeom prst="ellipse">
              <a:avLst/>
            </a:prstGeom>
            <a:solidFill>
              <a:srgbClr val="0000FF">
                <a:alpha val="3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5647340" y="2776115"/>
              <a:ext cx="384050" cy="384050"/>
            </a:xfrm>
            <a:prstGeom prst="ellipse">
              <a:avLst/>
            </a:prstGeom>
            <a:solidFill>
              <a:srgbClr val="0000FF">
                <a:alpha val="3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6108200" y="2776115"/>
              <a:ext cx="384050" cy="384050"/>
            </a:xfrm>
            <a:prstGeom prst="ellipse">
              <a:avLst/>
            </a:prstGeom>
            <a:solidFill>
              <a:srgbClr val="0000FF">
                <a:alpha val="3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7029920" y="2276850"/>
              <a:ext cx="384050" cy="384050"/>
            </a:xfrm>
            <a:prstGeom prst="ellipse">
              <a:avLst/>
            </a:prstGeom>
            <a:solidFill>
              <a:srgbClr val="0000FF">
                <a:alpha val="3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e-IL" smtClean="0"/>
              <a:t>Nov 2012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39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266230" y="241385"/>
            <a:ext cx="25347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Sklansky tree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654690" y="4427530"/>
            <a:ext cx="7681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/>
              <a:t>Intermediate prefixes can be computed along with those of large groups.</a:t>
            </a:r>
            <a:endParaRPr lang="en-US" sz="2400" dirty="0"/>
          </a:p>
        </p:txBody>
      </p:sp>
      <p:sp>
        <p:nvSpPr>
          <p:cNvPr id="7" name="Rectangle 6"/>
          <p:cNvSpPr/>
          <p:nvPr/>
        </p:nvSpPr>
        <p:spPr>
          <a:xfrm>
            <a:off x="616285" y="702245"/>
            <a:ext cx="8026645" cy="14977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16285" y="2200041"/>
            <a:ext cx="8026645" cy="5376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616285" y="2737710"/>
            <a:ext cx="8026645" cy="5376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577880" y="3275379"/>
            <a:ext cx="8026645" cy="11137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731500" y="5272440"/>
            <a:ext cx="7681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solidFill>
                  <a:srgbClr val="0000FF"/>
                </a:solidFill>
              </a:rPr>
              <a:t>Delay reduced to </a:t>
            </a:r>
            <a:r>
              <a:rPr lang="en-US" sz="2400" i="1" dirty="0">
                <a:solidFill>
                  <a:srgbClr val="0000FF"/>
                </a:solidFill>
              </a:rPr>
              <a:t>log</a:t>
            </a:r>
            <a:r>
              <a:rPr lang="en-US" sz="1600" dirty="0">
                <a:solidFill>
                  <a:srgbClr val="0000FF"/>
                </a:solidFill>
              </a:rPr>
              <a:t>2</a:t>
            </a:r>
            <a:r>
              <a:rPr lang="en-US" sz="2400" i="1" dirty="0">
                <a:solidFill>
                  <a:srgbClr val="0000FF"/>
                </a:solidFill>
              </a:rPr>
              <a:t>N</a:t>
            </a:r>
            <a:r>
              <a:rPr lang="en-US" sz="2400" dirty="0" smtClean="0"/>
              <a:t>.</a:t>
            </a:r>
            <a:r>
              <a:rPr lang="en-US" sz="2400" dirty="0" smtClean="0">
                <a:solidFill>
                  <a:srgbClr val="FF0000"/>
                </a:solidFill>
              </a:rPr>
              <a:t> Fan out is doubled at each row. </a:t>
            </a:r>
            <a:r>
              <a:rPr lang="en-US" sz="2400" dirty="0" smtClean="0"/>
              <a:t>Transistor sizing and buffering is required (area, power).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84117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 animBg="1"/>
      <p:bldP spid="20" grpId="0" animBg="1"/>
      <p:bldP spid="21" grpId="0" animBg="1"/>
      <p:bldP spid="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077145" y="1334208"/>
            <a:ext cx="6912899" cy="4283877"/>
            <a:chOff x="762000" y="381000"/>
            <a:chExt cx="6172200" cy="3429000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" y="381000"/>
              <a:ext cx="6127841" cy="33909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324600" y="3200400"/>
              <a:ext cx="609600" cy="609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2086985" y="442615"/>
            <a:ext cx="495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Design II:</a:t>
            </a:r>
            <a:r>
              <a:rPr lang="en-US" sz="2400" i="1" dirty="0" smtClean="0"/>
              <a:t> S </a:t>
            </a:r>
            <a:r>
              <a:rPr lang="en-US" sz="2400" dirty="0" smtClean="0"/>
              <a:t>is factored to reuse </a:t>
            </a:r>
            <a:r>
              <a:rPr lang="en-US" sz="2400" i="1" dirty="0" smtClean="0"/>
              <a:t>C</a:t>
            </a:r>
            <a:r>
              <a:rPr lang="en-US" dirty="0" smtClean="0"/>
              <a:t>out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829685" y="5502065"/>
            <a:ext cx="746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Uses only 28 transistors. Can be reduced to 24 transistors. 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838200" y="5886115"/>
            <a:ext cx="632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/>
              <a:t>S</a:t>
            </a:r>
            <a:r>
              <a:rPr lang="en-US" sz="2400" dirty="0" smtClean="0"/>
              <a:t> has larger delay but it is not on the critical path</a:t>
            </a:r>
            <a:endParaRPr lang="en-US" sz="2400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1861529"/>
              </p:ext>
            </p:extLst>
          </p:nvPr>
        </p:nvGraphicFramePr>
        <p:xfrm>
          <a:off x="4299041" y="1082589"/>
          <a:ext cx="3349625" cy="503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01" name="Equation" r:id="rId4" imgW="1688760" imgH="253800" progId="Equation.DSMT4">
                  <p:embed/>
                </p:oleObj>
              </mc:Choice>
              <mc:Fallback>
                <p:oleObj name="Equation" r:id="rId4" imgW="168876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99041" y="1082589"/>
                        <a:ext cx="3349625" cy="503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e-IL" smtClean="0"/>
              <a:t>Nov 2012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grpSp>
        <p:nvGrpSpPr>
          <p:cNvPr id="18" name="Group 17"/>
          <p:cNvGrpSpPr/>
          <p:nvPr/>
        </p:nvGrpSpPr>
        <p:grpSpPr>
          <a:xfrm>
            <a:off x="501070" y="1971033"/>
            <a:ext cx="7450570" cy="2612882"/>
            <a:chOff x="501070" y="1684715"/>
            <a:chExt cx="7450570" cy="2612882"/>
          </a:xfrm>
        </p:grpSpPr>
        <p:grpSp>
          <p:nvGrpSpPr>
            <p:cNvPr id="10" name="Group 9"/>
            <p:cNvGrpSpPr/>
            <p:nvPr/>
          </p:nvGrpSpPr>
          <p:grpSpPr>
            <a:xfrm>
              <a:off x="501070" y="1684715"/>
              <a:ext cx="4549540" cy="2612882"/>
              <a:chOff x="501070" y="1684715"/>
              <a:chExt cx="4549540" cy="2612882"/>
            </a:xfrm>
          </p:grpSpPr>
          <p:sp>
            <p:nvSpPr>
              <p:cNvPr id="11" name="TextBox 10"/>
              <p:cNvSpPr txBox="1"/>
              <p:nvPr/>
            </p:nvSpPr>
            <p:spPr>
              <a:xfrm>
                <a:off x="3655150" y="1684715"/>
                <a:ext cx="806505" cy="3693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en-US" dirty="0" smtClean="0"/>
                  <a:t>kill</a:t>
                </a:r>
                <a:endParaRPr lang="he-IL" dirty="0"/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3668030" y="3928265"/>
                <a:ext cx="1382580" cy="3693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en-US" dirty="0" smtClean="0"/>
                  <a:t>generate</a:t>
                </a:r>
                <a:endParaRPr lang="he-IL" dirty="0"/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501070" y="3928265"/>
                <a:ext cx="1631241" cy="3693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en-US" dirty="0" smtClean="0"/>
                  <a:t>1-propagate</a:t>
                </a:r>
                <a:endParaRPr lang="he-IL" dirty="0"/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501070" y="1684715"/>
                <a:ext cx="1631241" cy="3693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en-US" dirty="0" smtClean="0"/>
                  <a:t>0-propagate</a:t>
                </a:r>
                <a:endParaRPr lang="he-IL" dirty="0"/>
              </a:p>
            </p:txBody>
          </p:sp>
        </p:grpSp>
        <p:grpSp>
          <p:nvGrpSpPr>
            <p:cNvPr id="15" name="Group 14"/>
            <p:cNvGrpSpPr/>
            <p:nvPr/>
          </p:nvGrpSpPr>
          <p:grpSpPr>
            <a:xfrm>
              <a:off x="6320398" y="1855200"/>
              <a:ext cx="1631242" cy="2327182"/>
              <a:chOff x="6320398" y="1855200"/>
              <a:chExt cx="1631242" cy="2327182"/>
            </a:xfrm>
          </p:grpSpPr>
          <p:sp>
            <p:nvSpPr>
              <p:cNvPr id="16" name="TextBox 15"/>
              <p:cNvSpPr txBox="1"/>
              <p:nvPr/>
            </p:nvSpPr>
            <p:spPr>
              <a:xfrm>
                <a:off x="6320399" y="1855200"/>
                <a:ext cx="1631241" cy="3693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en-US" dirty="0" smtClean="0"/>
                  <a:t>odd 0s</a:t>
                </a:r>
                <a:endParaRPr lang="he-IL" dirty="0"/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6320398" y="3813050"/>
                <a:ext cx="1631241" cy="3693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en-US" dirty="0" smtClean="0"/>
                  <a:t>odd 1s</a:t>
                </a:r>
                <a:endParaRPr lang="he-IL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246424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e-IL" smtClean="0"/>
              <a:t>Nov 2012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40</a:t>
            </a:fld>
            <a:endParaRPr lang="en-US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885" y="1009485"/>
            <a:ext cx="7644400" cy="376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304635" y="241385"/>
            <a:ext cx="25347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Kogge-Stone tree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731500" y="4926795"/>
            <a:ext cx="45701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Achieves </a:t>
            </a:r>
            <a:r>
              <a:rPr lang="en-US" sz="2400" i="1" dirty="0" smtClean="0">
                <a:solidFill>
                  <a:srgbClr val="0000FF"/>
                </a:solidFill>
              </a:rPr>
              <a:t>log</a:t>
            </a:r>
            <a:r>
              <a:rPr lang="en-US" sz="1600" dirty="0" smtClean="0">
                <a:solidFill>
                  <a:srgbClr val="0000FF"/>
                </a:solidFill>
              </a:rPr>
              <a:t>2</a:t>
            </a:r>
            <a:r>
              <a:rPr lang="en-US" sz="2400" i="1" dirty="0" smtClean="0">
                <a:solidFill>
                  <a:srgbClr val="0000FF"/>
                </a:solidFill>
              </a:rPr>
              <a:t>N stages</a:t>
            </a:r>
            <a:r>
              <a:rPr lang="en-US" sz="2400" dirty="0" smtClean="0"/>
              <a:t>.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smtClean="0">
                <a:solidFill>
                  <a:srgbClr val="0000FF"/>
                </a:solidFill>
              </a:rPr>
              <a:t>Fan out is 2.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731500" y="5349250"/>
            <a:ext cx="75273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solidFill>
                  <a:srgbClr val="FF0000"/>
                </a:solidFill>
              </a:rPr>
              <a:t>Wire length grows is quadratic with </a:t>
            </a:r>
            <a:r>
              <a:rPr lang="en-US" sz="2400" i="1" dirty="0" smtClean="0">
                <a:solidFill>
                  <a:srgbClr val="FF0000"/>
                </a:solidFill>
              </a:rPr>
              <a:t>N</a:t>
            </a:r>
            <a:r>
              <a:rPr lang="en-US" sz="2400" dirty="0" smtClean="0">
                <a:solidFill>
                  <a:srgbClr val="FF0000"/>
                </a:solidFill>
              </a:rPr>
              <a:t>. </a:t>
            </a:r>
            <a:r>
              <a:rPr lang="en-US" sz="2400" dirty="0" smtClean="0"/>
              <a:t>It </a:t>
            </a:r>
            <a:r>
              <a:rPr lang="en-US" sz="2400" dirty="0"/>
              <a:t>significantly </a:t>
            </a:r>
            <a:r>
              <a:rPr lang="en-US" sz="2400" dirty="0" smtClean="0"/>
              <a:t> increases area, buffers, power. </a:t>
            </a:r>
            <a:endParaRPr lang="en-US" sz="2400" dirty="0">
              <a:solidFill>
                <a:srgbClr val="FF0000"/>
              </a:solidFill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6373775" y="1662370"/>
            <a:ext cx="1385840" cy="1036935"/>
            <a:chOff x="6373775" y="1662370"/>
            <a:chExt cx="1385840" cy="1036935"/>
          </a:xfrm>
        </p:grpSpPr>
        <p:sp>
          <p:nvSpPr>
            <p:cNvPr id="4" name="Oval 3"/>
            <p:cNvSpPr/>
            <p:nvPr/>
          </p:nvSpPr>
          <p:spPr>
            <a:xfrm>
              <a:off x="6377035" y="1662370"/>
              <a:ext cx="460860" cy="460860"/>
            </a:xfrm>
            <a:prstGeom prst="ellipse">
              <a:avLst/>
            </a:prstGeom>
            <a:solidFill>
              <a:srgbClr val="0000FF">
                <a:alpha val="3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7298755" y="1662370"/>
              <a:ext cx="460860" cy="460860"/>
            </a:xfrm>
            <a:prstGeom prst="ellipse">
              <a:avLst/>
            </a:prstGeom>
            <a:solidFill>
              <a:srgbClr val="0000FF">
                <a:alpha val="3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6373775" y="2238445"/>
              <a:ext cx="460860" cy="460860"/>
            </a:xfrm>
            <a:prstGeom prst="ellipse">
              <a:avLst/>
            </a:prstGeom>
            <a:solidFill>
              <a:srgbClr val="0000FF">
                <a:alpha val="3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reeform 7"/>
            <p:cNvSpPr/>
            <p:nvPr/>
          </p:nvSpPr>
          <p:spPr>
            <a:xfrm>
              <a:off x="6717211" y="2023291"/>
              <a:ext cx="798286" cy="345440"/>
            </a:xfrm>
            <a:custGeom>
              <a:avLst/>
              <a:gdLst>
                <a:gd name="connsiteX0" fmla="*/ 798286 w 798286"/>
                <a:gd name="connsiteY0" fmla="*/ 0 h 345440"/>
                <a:gd name="connsiteX1" fmla="*/ 798286 w 798286"/>
                <a:gd name="connsiteY1" fmla="*/ 174172 h 345440"/>
                <a:gd name="connsiteX2" fmla="*/ 0 w 798286"/>
                <a:gd name="connsiteY2" fmla="*/ 345440 h 345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98286" h="345440">
                  <a:moveTo>
                    <a:pt x="798286" y="0"/>
                  </a:moveTo>
                  <a:lnTo>
                    <a:pt x="798286" y="174172"/>
                  </a:lnTo>
                  <a:lnTo>
                    <a:pt x="0" y="345440"/>
                  </a:lnTo>
                </a:path>
              </a:pathLst>
            </a:custGeom>
            <a:noFill/>
            <a:ln w="28575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6604205" y="2042292"/>
              <a:ext cx="0" cy="307240"/>
            </a:xfrm>
            <a:prstGeom prst="line">
              <a:avLst/>
            </a:pr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26"/>
          <p:cNvGrpSpPr/>
          <p:nvPr/>
        </p:nvGrpSpPr>
        <p:grpSpPr>
          <a:xfrm>
            <a:off x="4572000" y="2238445"/>
            <a:ext cx="2265895" cy="1152150"/>
            <a:chOff x="4572000" y="2238445"/>
            <a:chExt cx="2265895" cy="1152150"/>
          </a:xfrm>
        </p:grpSpPr>
        <p:sp>
          <p:nvSpPr>
            <p:cNvPr id="20" name="Oval 19"/>
            <p:cNvSpPr/>
            <p:nvPr/>
          </p:nvSpPr>
          <p:spPr>
            <a:xfrm>
              <a:off x="6377035" y="2238445"/>
              <a:ext cx="460860" cy="460860"/>
            </a:xfrm>
            <a:prstGeom prst="ellipse">
              <a:avLst/>
            </a:prstGeom>
            <a:solidFill>
              <a:srgbClr val="FF0000">
                <a:alpha val="3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4572000" y="2929735"/>
              <a:ext cx="460860" cy="460860"/>
            </a:xfrm>
            <a:prstGeom prst="ellipse">
              <a:avLst/>
            </a:prstGeom>
            <a:solidFill>
              <a:srgbClr val="FF0000">
                <a:alpha val="3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4572000" y="2243652"/>
              <a:ext cx="460860" cy="460860"/>
            </a:xfrm>
            <a:prstGeom prst="ellipse">
              <a:avLst/>
            </a:prstGeom>
            <a:solidFill>
              <a:srgbClr val="FF0000">
                <a:alpha val="3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4908237" y="2587383"/>
              <a:ext cx="1705786" cy="455150"/>
            </a:xfrm>
            <a:custGeom>
              <a:avLst/>
              <a:gdLst>
                <a:gd name="connsiteX0" fmla="*/ 0 w 1705786"/>
                <a:gd name="connsiteY0" fmla="*/ 455150 h 455150"/>
                <a:gd name="connsiteX1" fmla="*/ 1705786 w 1705786"/>
                <a:gd name="connsiteY1" fmla="*/ 172219 h 455150"/>
                <a:gd name="connsiteX2" fmla="*/ 1701686 w 1705786"/>
                <a:gd name="connsiteY2" fmla="*/ 0 h 455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05786" h="455150">
                  <a:moveTo>
                    <a:pt x="0" y="455150"/>
                  </a:moveTo>
                  <a:lnTo>
                    <a:pt x="1705786" y="172219"/>
                  </a:lnTo>
                  <a:cubicBezTo>
                    <a:pt x="1704419" y="114813"/>
                    <a:pt x="1703053" y="57406"/>
                    <a:pt x="1701686" y="0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5" name="Straight Connector 24"/>
            <p:cNvCxnSpPr/>
            <p:nvPr/>
          </p:nvCxnSpPr>
          <p:spPr>
            <a:xfrm>
              <a:off x="4802430" y="2587383"/>
              <a:ext cx="0" cy="425408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Group 33"/>
          <p:cNvGrpSpPr/>
          <p:nvPr/>
        </p:nvGrpSpPr>
        <p:grpSpPr>
          <a:xfrm>
            <a:off x="923525" y="2924756"/>
            <a:ext cx="4109335" cy="1272344"/>
            <a:chOff x="923525" y="2924756"/>
            <a:chExt cx="4109335" cy="1272344"/>
          </a:xfrm>
        </p:grpSpPr>
        <p:sp>
          <p:nvSpPr>
            <p:cNvPr id="29" name="Oval 28"/>
            <p:cNvSpPr/>
            <p:nvPr/>
          </p:nvSpPr>
          <p:spPr>
            <a:xfrm>
              <a:off x="4572000" y="2924756"/>
              <a:ext cx="460860" cy="460860"/>
            </a:xfrm>
            <a:prstGeom prst="ellipse">
              <a:avLst/>
            </a:prstGeom>
            <a:solidFill>
              <a:srgbClr val="00B050">
                <a:alpha val="3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923525" y="2929735"/>
              <a:ext cx="460860" cy="460860"/>
            </a:xfrm>
            <a:prstGeom prst="ellipse">
              <a:avLst/>
            </a:prstGeom>
            <a:solidFill>
              <a:srgbClr val="00B050">
                <a:alpha val="3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923525" y="3736240"/>
              <a:ext cx="460860" cy="460860"/>
            </a:xfrm>
            <a:prstGeom prst="ellipse">
              <a:avLst/>
            </a:prstGeom>
            <a:solidFill>
              <a:srgbClr val="00B050">
                <a:alpha val="3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2" name="Straight Connector 31"/>
            <p:cNvCxnSpPr/>
            <p:nvPr/>
          </p:nvCxnSpPr>
          <p:spPr>
            <a:xfrm>
              <a:off x="1153955" y="3275380"/>
              <a:ext cx="0" cy="579028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Freeform 32"/>
            <p:cNvSpPr/>
            <p:nvPr/>
          </p:nvSpPr>
          <p:spPr>
            <a:xfrm>
              <a:off x="1283440" y="3268057"/>
              <a:ext cx="3509984" cy="565862"/>
            </a:xfrm>
            <a:custGeom>
              <a:avLst/>
              <a:gdLst>
                <a:gd name="connsiteX0" fmla="*/ 0 w 3509984"/>
                <a:gd name="connsiteY0" fmla="*/ 565862 h 565862"/>
                <a:gd name="connsiteX1" fmla="*/ 3509984 w 3509984"/>
                <a:gd name="connsiteY1" fmla="*/ 172219 h 565862"/>
                <a:gd name="connsiteX2" fmla="*/ 3509984 w 3509984"/>
                <a:gd name="connsiteY2" fmla="*/ 0 h 5658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509984" h="565862">
                  <a:moveTo>
                    <a:pt x="0" y="565862"/>
                  </a:moveTo>
                  <a:lnTo>
                    <a:pt x="3509984" y="172219"/>
                  </a:lnTo>
                  <a:lnTo>
                    <a:pt x="3509984" y="0"/>
                  </a:lnTo>
                </a:path>
              </a:pathLst>
            </a:custGeom>
            <a:noFill/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921951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e-IL" smtClean="0"/>
              <a:t>Nov 2012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41</a:t>
            </a:fld>
            <a:endParaRPr lang="en-US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779" y="1001518"/>
            <a:ext cx="7353101" cy="4040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304635" y="241385"/>
            <a:ext cx="25347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Han-Carlson tree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654690" y="5157225"/>
            <a:ext cx="7796215" cy="1143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 smtClean="0"/>
              <a:t>Use Kogge-Stone on odd bits, cutting hardware by factor 2. </a:t>
            </a:r>
            <a:r>
              <a:rPr lang="en-US" sz="2400" dirty="0"/>
              <a:t>Use one more stage to ripple into even bits</a:t>
            </a:r>
            <a:r>
              <a:rPr lang="en-US" sz="2400" dirty="0" smtClean="0"/>
              <a:t>.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6423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e-IL" smtClean="0"/>
              <a:t>Nov 2012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42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461195" y="202980"/>
            <a:ext cx="61832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Comparison of Adder Architectures</a:t>
            </a:r>
            <a:endParaRPr lang="en-US" sz="32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8457124"/>
              </p:ext>
            </p:extLst>
          </p:nvPr>
        </p:nvGraphicFramePr>
        <p:xfrm>
          <a:off x="1077145" y="971080"/>
          <a:ext cx="6951305" cy="35757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04300"/>
                <a:gridCol w="1344175"/>
                <a:gridCol w="921720"/>
                <a:gridCol w="998530"/>
                <a:gridCol w="1382580"/>
              </a:tblGrid>
              <a:tr h="366958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Architecture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Logic Levels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Max</a:t>
                      </a:r>
                      <a:r>
                        <a:rPr lang="en-US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Fan-out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# Wiring Tracks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# Cells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366958">
                <a:tc>
                  <a:txBody>
                    <a:bodyPr/>
                    <a:lstStyle/>
                    <a:p>
                      <a:r>
                        <a:rPr lang="en-US" dirty="0" smtClean="0"/>
                        <a:t>Ripple-Carry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66958">
                <a:tc>
                  <a:txBody>
                    <a:bodyPr/>
                    <a:lstStyle/>
                    <a:p>
                      <a:r>
                        <a:rPr lang="en-US" dirty="0" smtClean="0"/>
                        <a:t>Carry-Skip (</a:t>
                      </a:r>
                      <a:r>
                        <a:rPr lang="en-US" i="1" dirty="0" smtClean="0"/>
                        <a:t>n</a:t>
                      </a:r>
                      <a:r>
                        <a:rPr lang="en-US" i="0" dirty="0" smtClean="0"/>
                        <a:t>=</a:t>
                      </a:r>
                      <a:r>
                        <a:rPr lang="en-US" i="1" dirty="0" smtClean="0"/>
                        <a:t>4</a:t>
                      </a:r>
                      <a:r>
                        <a:rPr lang="en-US" i="0" dirty="0" smtClean="0"/>
                        <a:t>)</a:t>
                      </a:r>
                      <a:endParaRPr lang="en-US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6695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Carry-Increment (</a:t>
                      </a:r>
                      <a:r>
                        <a:rPr lang="en-US" i="1" dirty="0" smtClean="0"/>
                        <a:t>n</a:t>
                      </a:r>
                      <a:r>
                        <a:rPr lang="en-US" i="0" dirty="0" smtClean="0"/>
                        <a:t>=</a:t>
                      </a:r>
                      <a:r>
                        <a:rPr lang="en-US" i="1" dirty="0" smtClean="0"/>
                        <a:t>4</a:t>
                      </a:r>
                      <a:r>
                        <a:rPr lang="en-US" i="0" dirty="0" smtClean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i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66958">
                <a:tc>
                  <a:txBody>
                    <a:bodyPr/>
                    <a:lstStyle/>
                    <a:p>
                      <a:r>
                        <a:rPr lang="en-US" dirty="0" smtClean="0"/>
                        <a:t>Carry-Increment (var.)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66958">
                <a:tc>
                  <a:txBody>
                    <a:bodyPr/>
                    <a:lstStyle/>
                    <a:p>
                      <a:r>
                        <a:rPr lang="en-US" dirty="0" smtClean="0"/>
                        <a:t>Brent-Kung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66958">
                <a:tc>
                  <a:txBody>
                    <a:bodyPr/>
                    <a:lstStyle/>
                    <a:p>
                      <a:r>
                        <a:rPr lang="en-US" dirty="0" smtClean="0"/>
                        <a:t>Sklansky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66958">
                <a:tc>
                  <a:txBody>
                    <a:bodyPr/>
                    <a:lstStyle/>
                    <a:p>
                      <a:r>
                        <a:rPr lang="en-US" dirty="0" smtClean="0"/>
                        <a:t>Kogge-Stone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66958">
                <a:tc>
                  <a:txBody>
                    <a:bodyPr/>
                    <a:lstStyle/>
                    <a:p>
                      <a:r>
                        <a:rPr lang="en-US" dirty="0" smtClean="0"/>
                        <a:t>Han-Carlson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29" name="Group 28"/>
          <p:cNvGrpSpPr/>
          <p:nvPr/>
        </p:nvGrpSpPr>
        <p:grpSpPr>
          <a:xfrm>
            <a:off x="3450372" y="1652105"/>
            <a:ext cx="4501268" cy="2903772"/>
            <a:chOff x="3104727" y="2112963"/>
            <a:chExt cx="4501268" cy="2903772"/>
          </a:xfrm>
        </p:grpSpPr>
        <p:graphicFrame>
          <p:nvGraphicFramePr>
            <p:cNvPr id="7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359772152"/>
                </p:ext>
              </p:extLst>
            </p:nvPr>
          </p:nvGraphicFramePr>
          <p:xfrm>
            <a:off x="3112609" y="3186650"/>
            <a:ext cx="576076" cy="35756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8782" name="Equation" r:id="rId3" imgW="368280" imgH="228600" progId="Equation.DSMT4">
                    <p:embed/>
                  </p:oleObj>
                </mc:Choice>
                <mc:Fallback>
                  <p:oleObj name="Equation" r:id="rId3" imgW="368280" imgH="2286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3112609" y="3186650"/>
                          <a:ext cx="576076" cy="35756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" name="Object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143850721"/>
                </p:ext>
              </p:extLst>
            </p:nvPr>
          </p:nvGraphicFramePr>
          <p:xfrm>
            <a:off x="3112235" y="3569490"/>
            <a:ext cx="1152525" cy="3587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8783" name="Equation" r:id="rId5" imgW="736560" imgH="228600" progId="Equation.DSMT4">
                    <p:embed/>
                  </p:oleObj>
                </mc:Choice>
                <mc:Fallback>
                  <p:oleObj name="Equation" r:id="rId5" imgW="736560" imgH="228600" progId="Equation.DSMT4">
                    <p:embed/>
                    <p:pic>
                      <p:nvPicPr>
                        <p:cNvPr id="0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12235" y="3569490"/>
                          <a:ext cx="1152525" cy="3587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" name="Object 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829945497"/>
                </p:ext>
              </p:extLst>
            </p:nvPr>
          </p:nvGraphicFramePr>
          <p:xfrm>
            <a:off x="3114675" y="3915135"/>
            <a:ext cx="715963" cy="3587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8784" name="Equation" r:id="rId7" imgW="457200" imgH="228600" progId="Equation.DSMT4">
                    <p:embed/>
                  </p:oleObj>
                </mc:Choice>
                <mc:Fallback>
                  <p:oleObj name="Equation" r:id="rId7" imgW="457200" imgH="228600" progId="Equation.DSMT4">
                    <p:embed/>
                    <p:pic>
                      <p:nvPicPr>
                        <p:cNvPr id="0" name="Object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14675" y="3915135"/>
                          <a:ext cx="715963" cy="3587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" name="Object 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600972982"/>
                </p:ext>
              </p:extLst>
            </p:nvPr>
          </p:nvGraphicFramePr>
          <p:xfrm>
            <a:off x="3114675" y="4260780"/>
            <a:ext cx="715963" cy="3587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8785" name="Equation" r:id="rId9" imgW="457200" imgH="228600" progId="Equation.DSMT4">
                    <p:embed/>
                  </p:oleObj>
                </mc:Choice>
                <mc:Fallback>
                  <p:oleObj name="Equation" r:id="rId9" imgW="457200" imgH="228600" progId="Equation.DSMT4">
                    <p:embed/>
                    <p:pic>
                      <p:nvPicPr>
                        <p:cNvPr id="0" name="Object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14675" y="4260780"/>
                          <a:ext cx="715963" cy="3587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" name="Object 1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184069977"/>
                </p:ext>
              </p:extLst>
            </p:nvPr>
          </p:nvGraphicFramePr>
          <p:xfrm>
            <a:off x="3112610" y="4644830"/>
            <a:ext cx="1014412" cy="3587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8786" name="Equation" r:id="rId11" imgW="647640" imgH="228600" progId="Equation.DSMT4">
                    <p:embed/>
                  </p:oleObj>
                </mc:Choice>
                <mc:Fallback>
                  <p:oleObj name="Equation" r:id="rId11" imgW="647640" imgH="228600" progId="Equation.DSMT4">
                    <p:embed/>
                    <p:pic>
                      <p:nvPicPr>
                        <p:cNvPr id="0" name="Object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12610" y="4644830"/>
                          <a:ext cx="1014412" cy="3587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" name="Object 1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871568626"/>
                </p:ext>
              </p:extLst>
            </p:nvPr>
          </p:nvGraphicFramePr>
          <p:xfrm>
            <a:off x="4379787" y="3198570"/>
            <a:ext cx="576263" cy="3587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8787" name="Equation" r:id="rId13" imgW="368280" imgH="228600" progId="Equation.DSMT4">
                    <p:embed/>
                  </p:oleObj>
                </mc:Choice>
                <mc:Fallback>
                  <p:oleObj name="Equation" r:id="rId13" imgW="368280" imgH="228600" progId="Equation.DSMT4">
                    <p:embed/>
                    <p:pic>
                      <p:nvPicPr>
                        <p:cNvPr id="0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79787" y="3198570"/>
                          <a:ext cx="576263" cy="3587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" name="Object 1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892636822"/>
                </p:ext>
              </p:extLst>
            </p:nvPr>
          </p:nvGraphicFramePr>
          <p:xfrm>
            <a:off x="4411780" y="3898900"/>
            <a:ext cx="774700" cy="3397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8788" name="Equation" r:id="rId15" imgW="495000" imgH="215640" progId="Equation.DSMT4">
                    <p:embed/>
                  </p:oleObj>
                </mc:Choice>
                <mc:Fallback>
                  <p:oleObj name="Equation" r:id="rId15" imgW="495000" imgH="215640" progId="Equation.DSMT4">
                    <p:embed/>
                    <p:pic>
                      <p:nvPicPr>
                        <p:cNvPr id="0" name="Object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11780" y="3898900"/>
                          <a:ext cx="774700" cy="3397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" name="Object 1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359422440"/>
                </p:ext>
              </p:extLst>
            </p:nvPr>
          </p:nvGraphicFramePr>
          <p:xfrm>
            <a:off x="5324710" y="4312315"/>
            <a:ext cx="476250" cy="3397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8789" name="Equation" r:id="rId17" imgW="304560" imgH="215640" progId="Equation.DSMT4">
                    <p:embed/>
                  </p:oleObj>
                </mc:Choice>
                <mc:Fallback>
                  <p:oleObj name="Equation" r:id="rId17" imgW="304560" imgH="215640" progId="Equation.DSMT4">
                    <p:embed/>
                    <p:pic>
                      <p:nvPicPr>
                        <p:cNvPr id="0" name="Object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324710" y="4312315"/>
                          <a:ext cx="476250" cy="3397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5" name="Object 1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621599510"/>
                </p:ext>
              </p:extLst>
            </p:nvPr>
          </p:nvGraphicFramePr>
          <p:xfrm>
            <a:off x="5324710" y="4657960"/>
            <a:ext cx="476250" cy="3397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8790" name="Equation" r:id="rId19" imgW="304560" imgH="215640" progId="Equation.DSMT4">
                    <p:embed/>
                  </p:oleObj>
                </mc:Choice>
                <mc:Fallback>
                  <p:oleObj name="Equation" r:id="rId19" imgW="304560" imgH="215640" progId="Equation.DSMT4">
                    <p:embed/>
                    <p:pic>
                      <p:nvPicPr>
                        <p:cNvPr id="0" name="Object 1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324710" y="4657960"/>
                          <a:ext cx="476250" cy="3397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6" name="Object 1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6513196"/>
                </p:ext>
              </p:extLst>
            </p:nvPr>
          </p:nvGraphicFramePr>
          <p:xfrm>
            <a:off x="3104727" y="2474795"/>
            <a:ext cx="814388" cy="3397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8791" name="Equation" r:id="rId21" imgW="520560" imgH="215640" progId="Equation.DSMT4">
                    <p:embed/>
                  </p:oleObj>
                </mc:Choice>
                <mc:Fallback>
                  <p:oleObj name="Equation" r:id="rId21" imgW="520560" imgH="215640" progId="Equation.DSMT4">
                    <p:embed/>
                    <p:pic>
                      <p:nvPicPr>
                        <p:cNvPr id="0" name="Object 1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2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04727" y="2474795"/>
                          <a:ext cx="814388" cy="3397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7" name="Object 1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038493277"/>
                </p:ext>
              </p:extLst>
            </p:nvPr>
          </p:nvGraphicFramePr>
          <p:xfrm>
            <a:off x="3104728" y="2820440"/>
            <a:ext cx="814387" cy="3397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8792" name="Equation" r:id="rId23" imgW="520560" imgH="215640" progId="Equation.DSMT4">
                    <p:embed/>
                  </p:oleObj>
                </mc:Choice>
                <mc:Fallback>
                  <p:oleObj name="Equation" r:id="rId23" imgW="520560" imgH="215640" progId="Equation.DSMT4">
                    <p:embed/>
                    <p:pic>
                      <p:nvPicPr>
                        <p:cNvPr id="0" name="Object 1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04728" y="2820440"/>
                          <a:ext cx="814387" cy="3397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8" name="Object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331864226"/>
                </p:ext>
              </p:extLst>
            </p:nvPr>
          </p:nvGraphicFramePr>
          <p:xfrm>
            <a:off x="3112610" y="2112963"/>
            <a:ext cx="555625" cy="2809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8793" name="Equation" r:id="rId25" imgW="355320" imgH="177480" progId="Equation.DSMT4">
                    <p:embed/>
                  </p:oleObj>
                </mc:Choice>
                <mc:Fallback>
                  <p:oleObj name="Equation" r:id="rId25" imgW="355320" imgH="177480" progId="Equation.DSMT4">
                    <p:embed/>
                    <p:pic>
                      <p:nvPicPr>
                        <p:cNvPr id="0" name="Object 1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12610" y="2112963"/>
                          <a:ext cx="555625" cy="28098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" name="Object 1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955416741"/>
                </p:ext>
              </p:extLst>
            </p:nvPr>
          </p:nvGraphicFramePr>
          <p:xfrm>
            <a:off x="6359080" y="2123230"/>
            <a:ext cx="555625" cy="2809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8794" name="Equation" r:id="rId27" imgW="355320" imgH="177480" progId="Equation.DSMT4">
                    <p:embed/>
                  </p:oleObj>
                </mc:Choice>
                <mc:Fallback>
                  <p:oleObj name="Equation" r:id="rId27" imgW="355320" imgH="177480" progId="Equation.DSMT4">
                    <p:embed/>
                    <p:pic>
                      <p:nvPicPr>
                        <p:cNvPr id="0" name="Object 1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359080" y="2123230"/>
                          <a:ext cx="555625" cy="28098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" name="Object 1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189902838"/>
                </p:ext>
              </p:extLst>
            </p:nvPr>
          </p:nvGraphicFramePr>
          <p:xfrm>
            <a:off x="6374282" y="2506663"/>
            <a:ext cx="655638" cy="2809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8795" name="Equation" r:id="rId29" imgW="419040" imgH="177480" progId="Equation.DSMT4">
                    <p:embed/>
                  </p:oleObj>
                </mc:Choice>
                <mc:Fallback>
                  <p:oleObj name="Equation" r:id="rId29" imgW="419040" imgH="177480" progId="Equation.DSMT4">
                    <p:embed/>
                    <p:pic>
                      <p:nvPicPr>
                        <p:cNvPr id="0" name="Object 1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0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374282" y="2506663"/>
                          <a:ext cx="655638" cy="28098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1" name="Object 2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019731215"/>
                </p:ext>
              </p:extLst>
            </p:nvPr>
          </p:nvGraphicFramePr>
          <p:xfrm>
            <a:off x="6377035" y="2852925"/>
            <a:ext cx="396875" cy="2809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8796" name="Equation" r:id="rId31" imgW="253800" imgH="177480" progId="Equation.DSMT4">
                    <p:embed/>
                  </p:oleObj>
                </mc:Choice>
                <mc:Fallback>
                  <p:oleObj name="Equation" r:id="rId31" imgW="253800" imgH="177480" progId="Equation.DSMT4">
                    <p:embed/>
                    <p:pic>
                      <p:nvPicPr>
                        <p:cNvPr id="0" name="Object 1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2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377035" y="2852925"/>
                          <a:ext cx="396875" cy="28098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2" name="Object 2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576465371"/>
                </p:ext>
              </p:extLst>
            </p:nvPr>
          </p:nvGraphicFramePr>
          <p:xfrm>
            <a:off x="6377035" y="3224821"/>
            <a:ext cx="396875" cy="2809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8797" name="Equation" r:id="rId33" imgW="253800" imgH="177480" progId="Equation.DSMT4">
                    <p:embed/>
                  </p:oleObj>
                </mc:Choice>
                <mc:Fallback>
                  <p:oleObj name="Equation" r:id="rId33" imgW="253800" imgH="177480" progId="Equation.DSMT4">
                    <p:embed/>
                    <p:pic>
                      <p:nvPicPr>
                        <p:cNvPr id="0" name="Object 2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377035" y="3224821"/>
                          <a:ext cx="396875" cy="28098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4" name="Object 2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691197022"/>
                </p:ext>
              </p:extLst>
            </p:nvPr>
          </p:nvGraphicFramePr>
          <p:xfrm>
            <a:off x="6372507" y="3929298"/>
            <a:ext cx="1233488" cy="3587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8798" name="Equation" r:id="rId35" imgW="787320" imgH="228600" progId="Equation.DSMT4">
                    <p:embed/>
                  </p:oleObj>
                </mc:Choice>
                <mc:Fallback>
                  <p:oleObj name="Equation" r:id="rId35" imgW="787320" imgH="228600" progId="Equation.DSMT4">
                    <p:embed/>
                    <p:pic>
                      <p:nvPicPr>
                        <p:cNvPr id="0" name="Object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372507" y="3929298"/>
                          <a:ext cx="1233488" cy="3587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5" name="Object 2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950441529"/>
                </p:ext>
              </p:extLst>
            </p:nvPr>
          </p:nvGraphicFramePr>
          <p:xfrm>
            <a:off x="6372507" y="4299185"/>
            <a:ext cx="955675" cy="3587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8799" name="Equation" r:id="rId37" imgW="609480" imgH="228600" progId="Equation.DSMT4">
                    <p:embed/>
                  </p:oleObj>
                </mc:Choice>
                <mc:Fallback>
                  <p:oleObj name="Equation" r:id="rId37" imgW="609480" imgH="228600" progId="Equation.DSMT4">
                    <p:embed/>
                    <p:pic>
                      <p:nvPicPr>
                        <p:cNvPr id="0" name="Object 2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372507" y="4299185"/>
                          <a:ext cx="955675" cy="3587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7" name="Object 2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243421890"/>
                </p:ext>
              </p:extLst>
            </p:nvPr>
          </p:nvGraphicFramePr>
          <p:xfrm>
            <a:off x="6372507" y="4657960"/>
            <a:ext cx="1233487" cy="3587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8800" name="Equation" r:id="rId39" imgW="787320" imgH="228600" progId="Equation.DSMT4">
                    <p:embed/>
                  </p:oleObj>
                </mc:Choice>
                <mc:Fallback>
                  <p:oleObj name="Equation" r:id="rId39" imgW="787320" imgH="228600" progId="Equation.DSMT4">
                    <p:embed/>
                    <p:pic>
                      <p:nvPicPr>
                        <p:cNvPr id="0" name="Object 2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372507" y="4657960"/>
                          <a:ext cx="1233487" cy="3587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8" name="Object 2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646636744"/>
                </p:ext>
              </p:extLst>
            </p:nvPr>
          </p:nvGraphicFramePr>
          <p:xfrm>
            <a:off x="6377035" y="3608873"/>
            <a:ext cx="396875" cy="2809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8801" name="Equation" r:id="rId41" imgW="253670" imgH="177569" progId="Equation.DSMT4">
                    <p:embed/>
                  </p:oleObj>
                </mc:Choice>
                <mc:Fallback>
                  <p:oleObj name="Equation" r:id="rId41" imgW="253670" imgH="177569" progId="Equation.DSMT4">
                    <p:embed/>
                    <p:pic>
                      <p:nvPicPr>
                        <p:cNvPr id="0" name="Object 2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377035" y="3608873"/>
                          <a:ext cx="396875" cy="28098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0" name="TextBox 29"/>
          <p:cNvSpPr txBox="1"/>
          <p:nvPr/>
        </p:nvSpPr>
        <p:spPr>
          <a:xfrm>
            <a:off x="961931" y="4619555"/>
            <a:ext cx="42245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PG and XOR logic is not counted.</a:t>
            </a:r>
            <a:endParaRPr lang="en-US" sz="2400" dirty="0"/>
          </a:p>
        </p:txBody>
      </p:sp>
      <p:sp>
        <p:nvSpPr>
          <p:cNvPr id="31" name="TextBox 30"/>
          <p:cNvSpPr txBox="1"/>
          <p:nvPr/>
        </p:nvSpPr>
        <p:spPr>
          <a:xfrm>
            <a:off x="961930" y="5132733"/>
            <a:ext cx="71049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/>
              <a:t>Ripple-carry should be used when they meet timing constraints (small area and power).</a:t>
            </a:r>
            <a:endParaRPr lang="en-US" sz="2400" dirty="0"/>
          </a:p>
        </p:txBody>
      </p:sp>
      <p:sp>
        <p:nvSpPr>
          <p:cNvPr id="32" name="TextBox 31"/>
          <p:cNvSpPr txBox="1"/>
          <p:nvPr/>
        </p:nvSpPr>
        <p:spPr>
          <a:xfrm>
            <a:off x="961930" y="5962925"/>
            <a:ext cx="64136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For 64 bits and up tree adders are distinctly faster.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83254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e-IL" smtClean="0"/>
              <a:t>Nov 2012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43</a:t>
            </a:fld>
            <a:endParaRPr lang="en-US"/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0678" y="1969611"/>
            <a:ext cx="6307526" cy="41093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61930" y="471815"/>
            <a:ext cx="71817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/>
              <a:t>Logic synthesizers automatically map the “+” operator into appropriate adder to meet timing constraints while minimizing area and power (aka </a:t>
            </a:r>
            <a:r>
              <a:rPr lang="en-US" sz="2400" b="1" dirty="0" smtClean="0"/>
              <a:t>design ware</a:t>
            </a:r>
            <a:r>
              <a:rPr lang="en-US" sz="2400" dirty="0" smtClean="0"/>
              <a:t>).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89118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Autofit/>
          </a:bodyPr>
          <a:lstStyle/>
          <a:p>
            <a:r>
              <a:rPr lang="en-US" sz="3600" dirty="0" smtClean="0"/>
              <a:t>Carry Probabilities</a:t>
            </a:r>
            <a:endParaRPr lang="he-IL" sz="3600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0158526"/>
              </p:ext>
            </p:extLst>
          </p:nvPr>
        </p:nvGraphicFramePr>
        <p:xfrm>
          <a:off x="685800" y="1700775"/>
          <a:ext cx="4834467" cy="152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666" name="Equation" r:id="rId3" imgW="2133360" imgH="672840" progId="Equation.DSMT4">
                  <p:embed/>
                </p:oleObj>
              </mc:Choice>
              <mc:Fallback>
                <p:oleObj name="Equation" r:id="rId3" imgW="2133360" imgH="6728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85800" y="1700775"/>
                        <a:ext cx="4834467" cy="152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2292316"/>
              </p:ext>
            </p:extLst>
          </p:nvPr>
        </p:nvGraphicFramePr>
        <p:xfrm>
          <a:off x="727075" y="3403600"/>
          <a:ext cx="6037263" cy="203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667" name="Equation" r:id="rId5" imgW="2717640" imgH="914400" progId="Equation.DSMT4">
                  <p:embed/>
                </p:oleObj>
              </mc:Choice>
              <mc:Fallback>
                <p:oleObj name="Equation" r:id="rId5" imgW="2717640" imgH="914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27075" y="3403600"/>
                        <a:ext cx="6037263" cy="2032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4074241"/>
              </p:ext>
            </p:extLst>
          </p:nvPr>
        </p:nvGraphicFramePr>
        <p:xfrm>
          <a:off x="2719435" y="5526777"/>
          <a:ext cx="3657600" cy="705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668" name="Equation" r:id="rId7" imgW="1447560" imgH="279360" progId="Equation.DSMT4">
                  <p:embed/>
                </p:oleObj>
              </mc:Choice>
              <mc:Fallback>
                <p:oleObj name="Equation" r:id="rId7" imgW="1447560" imgH="279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719435" y="5526777"/>
                        <a:ext cx="3657600" cy="7057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1469802"/>
              </p:ext>
            </p:extLst>
          </p:nvPr>
        </p:nvGraphicFramePr>
        <p:xfrm>
          <a:off x="685799" y="1143000"/>
          <a:ext cx="6839415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669" name="Equation" r:id="rId9" imgW="3035160" imgH="203040" progId="Equation.DSMT4">
                  <p:embed/>
                </p:oleObj>
              </mc:Choice>
              <mc:Fallback>
                <p:oleObj name="Equation" r:id="rId9" imgW="30351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799" y="1143000"/>
                        <a:ext cx="6839415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e-IL" smtClean="0"/>
              <a:t>Nov 2012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941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794006"/>
              </p:ext>
            </p:extLst>
          </p:nvPr>
        </p:nvGraphicFramePr>
        <p:xfrm>
          <a:off x="652462" y="717550"/>
          <a:ext cx="7653338" cy="87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690" name="Equation" r:id="rId3" imgW="3555720" imgH="406080" progId="Equation.DSMT4">
                  <p:embed/>
                </p:oleObj>
              </mc:Choice>
              <mc:Fallback>
                <p:oleObj name="Equation" r:id="rId3" imgW="3555720" imgH="4060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52462" y="717550"/>
                        <a:ext cx="7653338" cy="876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5" name="Group 14"/>
          <p:cNvGrpSpPr/>
          <p:nvPr/>
        </p:nvGrpSpPr>
        <p:grpSpPr>
          <a:xfrm>
            <a:off x="838200" y="2769077"/>
            <a:ext cx="5420303" cy="2119313"/>
            <a:chOff x="838200" y="2590800"/>
            <a:chExt cx="5420303" cy="2119313"/>
          </a:xfrm>
        </p:grpSpPr>
        <p:graphicFrame>
          <p:nvGraphicFramePr>
            <p:cNvPr id="7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959158690"/>
                </p:ext>
              </p:extLst>
            </p:nvPr>
          </p:nvGraphicFramePr>
          <p:xfrm>
            <a:off x="846715" y="4038600"/>
            <a:ext cx="5411788" cy="6715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0691" name="Equation" r:id="rId5" imgW="2450880" imgH="304560" progId="Equation.DSMT4">
                    <p:embed/>
                  </p:oleObj>
                </mc:Choice>
                <mc:Fallback>
                  <p:oleObj name="Equation" r:id="rId5" imgW="2450880" imgH="30456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46715" y="4038600"/>
                          <a:ext cx="5411788" cy="671513"/>
                        </a:xfrm>
                        <a:prstGeom prst="rect">
                          <a:avLst/>
                        </a:prstGeom>
                        <a:solidFill>
                          <a:srgbClr val="0000FF">
                            <a:alpha val="30196"/>
                          </a:srgbClr>
                        </a:solidFill>
                        <a:ln w="19050">
                          <a:solidFill>
                            <a:srgbClr val="0000FF"/>
                          </a:solidFill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" name="Rectangle 7"/>
            <p:cNvSpPr/>
            <p:nvPr/>
          </p:nvSpPr>
          <p:spPr>
            <a:xfrm>
              <a:off x="838200" y="2590800"/>
              <a:ext cx="1676400" cy="762000"/>
            </a:xfrm>
            <a:prstGeom prst="rect">
              <a:avLst/>
            </a:prstGeom>
            <a:solidFill>
              <a:srgbClr val="0000FF">
                <a:alpha val="30196"/>
              </a:srgbClr>
            </a:solidFill>
            <a:ln w="1905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</p:grp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7885940"/>
              </p:ext>
            </p:extLst>
          </p:nvPr>
        </p:nvGraphicFramePr>
        <p:xfrm>
          <a:off x="549275" y="1544638"/>
          <a:ext cx="7756525" cy="2652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692" name="Equation" r:id="rId7" imgW="3301920" imgH="1130040" progId="Equation.DSMT4">
                  <p:embed/>
                </p:oleObj>
              </mc:Choice>
              <mc:Fallback>
                <p:oleObj name="Equation" r:id="rId7" imgW="3301920" imgH="1130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9275" y="1544638"/>
                        <a:ext cx="7756525" cy="2652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0568658"/>
              </p:ext>
            </p:extLst>
          </p:nvPr>
        </p:nvGraphicFramePr>
        <p:xfrm>
          <a:off x="838200" y="5164138"/>
          <a:ext cx="7488238" cy="931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693" name="Equation" r:id="rId9" imgW="3479760" imgH="431640" progId="Equation.DSMT4">
                  <p:embed/>
                </p:oleObj>
              </mc:Choice>
              <mc:Fallback>
                <p:oleObj name="Equation" r:id="rId9" imgW="347976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5164138"/>
                        <a:ext cx="7488238" cy="931862"/>
                      </a:xfrm>
                      <a:prstGeom prst="rect">
                        <a:avLst/>
                      </a:prstGeom>
                      <a:noFill/>
                      <a:ln w="19050">
                        <a:solidFill>
                          <a:srgbClr val="0000FF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e-IL" smtClean="0"/>
              <a:t>Nov 2012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892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364163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lnSpc>
                <a:spcPct val="150000"/>
              </a:lnSpc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3000" dirty="0" smtClean="0"/>
              <a:t>The short length of average carry propagation indicates that the average worst-case may also be short.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3000" dirty="0" smtClean="0"/>
              <a:t>A usual design of a </a:t>
            </a:r>
            <a:r>
              <a:rPr lang="en-US" sz="3000" i="1" dirty="0" smtClean="0"/>
              <a:t>k</a:t>
            </a:r>
            <a:r>
              <a:rPr lang="en-US" sz="3000" dirty="0" smtClean="0"/>
              <a:t>-bit adder is targeting the worst-case where the carry is propagating along the entire bits, regardless of adder architecture.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3000" dirty="0" smtClean="0"/>
              <a:t>Burks, Goldstine and von Neumann [1946] noticed that the average worst-case carry propagation length is </a:t>
            </a:r>
            <a:r>
              <a:rPr lang="en-US" sz="3500" b="1" dirty="0" smtClean="0"/>
              <a:t>log</a:t>
            </a:r>
            <a:r>
              <a:rPr lang="en-US" sz="3500" b="1" baseline="-25000" dirty="0" smtClean="0"/>
              <a:t>2</a:t>
            </a:r>
            <a:r>
              <a:rPr lang="en-US" sz="3500" b="1" i="1" dirty="0" smtClean="0"/>
              <a:t>k</a:t>
            </a:r>
            <a:r>
              <a:rPr lang="en-US" sz="3500" dirty="0" smtClean="0"/>
              <a:t>.</a:t>
            </a:r>
          </a:p>
          <a:p>
            <a:pPr marL="0" indent="0" algn="just">
              <a:spcBef>
                <a:spcPts val="0"/>
              </a:spcBef>
              <a:spcAft>
                <a:spcPts val="1200"/>
              </a:spcAft>
              <a:buNone/>
            </a:pPr>
            <a:endParaRPr lang="he-IL" sz="28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e-IL" smtClean="0"/>
              <a:t>Nov 2012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011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3078742"/>
              </p:ext>
            </p:extLst>
          </p:nvPr>
        </p:nvGraphicFramePr>
        <p:xfrm>
          <a:off x="954088" y="457200"/>
          <a:ext cx="7127875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897" name="Equation" r:id="rId3" imgW="3111480" imgH="431640" progId="Equation.DSMT4">
                  <p:embed/>
                </p:oleObj>
              </mc:Choice>
              <mc:Fallback>
                <p:oleObj name="Equation" r:id="rId3" imgW="311148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54088" y="457200"/>
                        <a:ext cx="7127875" cy="990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7566176"/>
              </p:ext>
            </p:extLst>
          </p:nvPr>
        </p:nvGraphicFramePr>
        <p:xfrm>
          <a:off x="533400" y="1828800"/>
          <a:ext cx="7767638" cy="1049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898" name="Equation" r:id="rId5" imgW="3390840" imgH="457200" progId="Equation.DSMT4">
                  <p:embed/>
                </p:oleObj>
              </mc:Choice>
              <mc:Fallback>
                <p:oleObj name="Equation" r:id="rId5" imgW="339084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1828800"/>
                        <a:ext cx="7767638" cy="1049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7824310"/>
              </p:ext>
            </p:extLst>
          </p:nvPr>
        </p:nvGraphicFramePr>
        <p:xfrm>
          <a:off x="468312" y="5086350"/>
          <a:ext cx="7913688" cy="933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899" name="Equation" r:id="rId7" imgW="3454200" imgH="406080" progId="Equation.DSMT4">
                  <p:embed/>
                </p:oleObj>
              </mc:Choice>
              <mc:Fallback>
                <p:oleObj name="Equation" r:id="rId7" imgW="3454200" imgH="406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2" y="5086350"/>
                        <a:ext cx="7913688" cy="933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8541308"/>
              </p:ext>
            </p:extLst>
          </p:nvPr>
        </p:nvGraphicFramePr>
        <p:xfrm>
          <a:off x="453510" y="3338513"/>
          <a:ext cx="7651750" cy="46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00" name="Equation" r:id="rId9" imgW="3340080" imgH="203040" progId="Equation.DSMT4">
                  <p:embed/>
                </p:oleObj>
              </mc:Choice>
              <mc:Fallback>
                <p:oleObj name="Equation" r:id="rId9" imgW="33400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3510" y="3338513"/>
                        <a:ext cx="7651750" cy="466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0903675"/>
              </p:ext>
            </p:extLst>
          </p:nvPr>
        </p:nvGraphicFramePr>
        <p:xfrm>
          <a:off x="462665" y="4273910"/>
          <a:ext cx="6053138" cy="465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01" name="Equation" r:id="rId11" imgW="2641320" imgH="203040" progId="Equation.DSMT4">
                  <p:embed/>
                </p:oleObj>
              </mc:Choice>
              <mc:Fallback>
                <p:oleObj name="Equation" r:id="rId11" imgW="264132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2665" y="4273910"/>
                        <a:ext cx="6053138" cy="465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e-IL" smtClean="0"/>
              <a:t>Nov 2012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287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457200" y="356600"/>
            <a:ext cx="8177213" cy="2158000"/>
            <a:chOff x="457200" y="356600"/>
            <a:chExt cx="8177213" cy="2158000"/>
          </a:xfrm>
        </p:grpSpPr>
        <p:graphicFrame>
          <p:nvGraphicFramePr>
            <p:cNvPr id="3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158373718"/>
                </p:ext>
              </p:extLst>
            </p:nvPr>
          </p:nvGraphicFramePr>
          <p:xfrm>
            <a:off x="457200" y="381000"/>
            <a:ext cx="8177213" cy="2133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2937" name="Equation" r:id="rId3" imgW="4089240" imgH="1066680" progId="Equation.DSMT4">
                    <p:embed/>
                  </p:oleObj>
                </mc:Choice>
                <mc:Fallback>
                  <p:oleObj name="Equation" r:id="rId3" imgW="4089240" imgH="106668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457200" y="381000"/>
                          <a:ext cx="8177213" cy="21336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" name="Object 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537805564"/>
                </p:ext>
              </p:extLst>
            </p:nvPr>
          </p:nvGraphicFramePr>
          <p:xfrm>
            <a:off x="1015585" y="356600"/>
            <a:ext cx="1905000" cy="41753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2938" name="Equation" r:id="rId5" imgW="927000" imgH="203040" progId="Equation.DSMT4">
                    <p:embed/>
                  </p:oleObj>
                </mc:Choice>
                <mc:Fallback>
                  <p:oleObj name="Equation" r:id="rId5" imgW="927000" imgH="20304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1015585" y="356600"/>
                          <a:ext cx="1905000" cy="417534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5269614"/>
              </p:ext>
            </p:extLst>
          </p:nvPr>
        </p:nvGraphicFramePr>
        <p:xfrm>
          <a:off x="393700" y="2584090"/>
          <a:ext cx="8204200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939" name="Equation" r:id="rId7" imgW="4101840" imgH="291960" progId="Equation.DSMT4">
                  <p:embed/>
                </p:oleObj>
              </mc:Choice>
              <mc:Fallback>
                <p:oleObj name="Equation" r:id="rId7" imgW="4101840" imgH="291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93700" y="2584090"/>
                        <a:ext cx="8204200" cy="584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050980"/>
              </p:ext>
            </p:extLst>
          </p:nvPr>
        </p:nvGraphicFramePr>
        <p:xfrm>
          <a:off x="469900" y="3116560"/>
          <a:ext cx="7443788" cy="1349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940" name="Equation" r:id="rId9" imgW="3644640" imgH="660240" progId="Equation.DSMT4">
                  <p:embed/>
                </p:oleObj>
              </mc:Choice>
              <mc:Fallback>
                <p:oleObj name="Equation" r:id="rId9" imgW="3644640" imgH="6602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69900" y="3116560"/>
                        <a:ext cx="7443788" cy="1349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5520185"/>
              </p:ext>
            </p:extLst>
          </p:nvPr>
        </p:nvGraphicFramePr>
        <p:xfrm>
          <a:off x="457200" y="4401137"/>
          <a:ext cx="7956550" cy="2100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941" name="Equation" r:id="rId11" imgW="4089240" imgH="1079280" progId="Equation.DSMT4">
                  <p:embed/>
                </p:oleObj>
              </mc:Choice>
              <mc:Fallback>
                <p:oleObj name="Equation" r:id="rId11" imgW="4089240" imgH="10792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457200" y="4401137"/>
                        <a:ext cx="7956550" cy="21002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e-IL" smtClean="0"/>
              <a:t>Nov 2012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448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7030924"/>
              </p:ext>
            </p:extLst>
          </p:nvPr>
        </p:nvGraphicFramePr>
        <p:xfrm>
          <a:off x="609600" y="701675"/>
          <a:ext cx="8099425" cy="1624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724" name="Equation" r:id="rId3" imgW="3924000" imgH="787320" progId="Equation.DSMT4">
                  <p:embed/>
                </p:oleObj>
              </mc:Choice>
              <mc:Fallback>
                <p:oleObj name="Equation" r:id="rId3" imgW="3924000" imgH="7873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701675"/>
                        <a:ext cx="8099425" cy="1624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1811293"/>
              </p:ext>
            </p:extLst>
          </p:nvPr>
        </p:nvGraphicFramePr>
        <p:xfrm>
          <a:off x="616285" y="2699305"/>
          <a:ext cx="4922838" cy="560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725" name="Equation" r:id="rId5" imgW="2222280" imgH="253800" progId="Equation.DSMT4">
                  <p:embed/>
                </p:oleObj>
              </mc:Choice>
              <mc:Fallback>
                <p:oleObj name="Equation" r:id="rId5" imgW="222228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6285" y="2699305"/>
                        <a:ext cx="4922838" cy="560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7962396"/>
              </p:ext>
            </p:extLst>
          </p:nvPr>
        </p:nvGraphicFramePr>
        <p:xfrm>
          <a:off x="616285" y="3306075"/>
          <a:ext cx="6800850" cy="223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726" name="Equation" r:id="rId7" imgW="2971800" imgH="977760" progId="Equation.DSMT4">
                  <p:embed/>
                </p:oleObj>
              </mc:Choice>
              <mc:Fallback>
                <p:oleObj name="Equation" r:id="rId7" imgW="2971800" imgH="9777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6285" y="3306075"/>
                        <a:ext cx="6800850" cy="2235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e-IL" smtClean="0"/>
              <a:t>Nov 2012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930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e-IL" smtClean="0"/>
              <a:t>Nov 2012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501070" y="932675"/>
            <a:ext cx="8141860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 smtClean="0"/>
              <a:t>The transistors connected to C</a:t>
            </a:r>
            <a:r>
              <a:rPr lang="en-US" sz="3200" baseline="-25000" dirty="0" smtClean="0"/>
              <a:t>in</a:t>
            </a:r>
            <a:r>
              <a:rPr lang="en-US" sz="2400" dirty="0" smtClean="0"/>
              <a:t> are closest to the output of the carry (and sum) circuits. (why?)</a:t>
            </a:r>
            <a:endParaRPr lang="he-IL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501070" y="1829903"/>
            <a:ext cx="814186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 smtClean="0"/>
              <a:t>Only the transistors of the carry are optimized for speed. (why?)</a:t>
            </a:r>
            <a:endParaRPr lang="he-IL" sz="2400" dirty="0"/>
          </a:p>
        </p:txBody>
      </p:sp>
    </p:spTree>
    <p:extLst>
      <p:ext uri="{BB962C8B-B14F-4D97-AF65-F5344CB8AC3E}">
        <p14:creationId xmlns:p14="http://schemas.microsoft.com/office/powerpoint/2010/main" val="2409563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n-US" sz="3600" dirty="0"/>
              <a:t>Carry-Completion Detection</a:t>
            </a:r>
            <a:endParaRPr lang="he-IL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3581400"/>
          </a:xfrm>
        </p:spPr>
        <p:txBody>
          <a:bodyPr>
            <a:normAutofit/>
          </a:bodyPr>
          <a:lstStyle/>
          <a:p>
            <a:pPr marL="0" indent="0" algn="just"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800" dirty="0" smtClean="0"/>
              <a:t>Worst-case carry propagation of length </a:t>
            </a:r>
            <a:r>
              <a:rPr lang="en-US" sz="2800" b="1" i="1" dirty="0" smtClean="0"/>
              <a:t>k</a:t>
            </a:r>
            <a:r>
              <a:rPr lang="en-US" sz="2800" dirty="0" smtClean="0"/>
              <a:t> almost never materializes.</a:t>
            </a:r>
          </a:p>
          <a:p>
            <a:pPr marL="0" indent="0" algn="just"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800" dirty="0" smtClean="0"/>
              <a:t>A carry-completion detection adder performs addition in average </a:t>
            </a:r>
            <a:r>
              <a:rPr lang="en-US" sz="2800" b="1" dirty="0" smtClean="0"/>
              <a:t>O(log</a:t>
            </a:r>
            <a:r>
              <a:rPr lang="en-US" sz="2800" b="1" baseline="-25000" dirty="0" smtClean="0"/>
              <a:t>2</a:t>
            </a:r>
            <a:r>
              <a:rPr lang="en-US" sz="2800" b="1" i="1" dirty="0" smtClean="0"/>
              <a:t>k</a:t>
            </a:r>
            <a:r>
              <a:rPr lang="en-US" sz="2800" b="1" dirty="0" smtClean="0"/>
              <a:t>)</a:t>
            </a:r>
            <a:r>
              <a:rPr lang="en-US" sz="2800" dirty="0" smtClean="0"/>
              <a:t> time.</a:t>
            </a:r>
          </a:p>
          <a:p>
            <a:pPr marL="0" indent="0" algn="just"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800" dirty="0" smtClean="0"/>
              <a:t>A carry 0 is also explicitly represented and allowed to propagate between stages. The carry into stage </a:t>
            </a:r>
            <a:r>
              <a:rPr lang="en-US" sz="2800" i="1" dirty="0" smtClean="0"/>
              <a:t>i</a:t>
            </a:r>
            <a:r>
              <a:rPr lang="en-US" sz="2800" dirty="0" smtClean="0"/>
              <a:t> is represented by the two-rail code: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9759775"/>
              </p:ext>
            </p:extLst>
          </p:nvPr>
        </p:nvGraphicFramePr>
        <p:xfrm>
          <a:off x="2057400" y="4800600"/>
          <a:ext cx="4993728" cy="160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222" name="Equation" r:id="rId3" imgW="2298600" imgH="736560" progId="Equation.DSMT4">
                  <p:embed/>
                </p:oleObj>
              </mc:Choice>
              <mc:Fallback>
                <p:oleObj name="Equation" r:id="rId3" imgW="2298600" imgH="7365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057400" y="4800600"/>
                        <a:ext cx="4993728" cy="1600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e-IL" smtClean="0"/>
              <a:t>Nov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095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e-IL" smtClean="0"/>
              <a:t>Nov 2012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51</a:t>
            </a:fld>
            <a:endParaRPr lang="en-US"/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929" y="1811540"/>
            <a:ext cx="7296951" cy="4382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0752375"/>
              </p:ext>
            </p:extLst>
          </p:nvPr>
        </p:nvGraphicFramePr>
        <p:xfrm>
          <a:off x="731500" y="623098"/>
          <a:ext cx="7488975" cy="1154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303" name="Equation" r:id="rId4" imgW="3301920" imgH="507960" progId="Equation.DSMT4">
                  <p:embed/>
                </p:oleObj>
              </mc:Choice>
              <mc:Fallback>
                <p:oleObj name="Equation" r:id="rId4" imgW="3301920" imgH="507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1500" y="623098"/>
                        <a:ext cx="7488975" cy="1154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9761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609600"/>
            <a:ext cx="81534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dirty="0" smtClean="0"/>
              <a:t>Two 1s generate a carry of 1 propagating towards MSB.</a:t>
            </a:r>
            <a:endParaRPr lang="he-IL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533400" y="1229380"/>
            <a:ext cx="81534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dirty="0" smtClean="0"/>
              <a:t>Two </a:t>
            </a:r>
            <a:r>
              <a:rPr lang="en-US" sz="2800" dirty="0"/>
              <a:t>0</a:t>
            </a:r>
            <a:r>
              <a:rPr lang="en-US" sz="2800" dirty="0" smtClean="0"/>
              <a:t>s generate a carry of 0 propagating towards MSB.</a:t>
            </a:r>
            <a:endParaRPr lang="he-IL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577879" y="1868845"/>
            <a:ext cx="695130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dirty="0" smtClean="0"/>
              <a:t>Initially, all carries are (0,0), namely, unknown.</a:t>
            </a:r>
            <a:endParaRPr lang="he-IL" sz="2800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e-IL" smtClean="0"/>
              <a:t>Nov 2012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52</a:t>
            </a:fld>
            <a:endParaRPr lang="en-US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0494845"/>
              </p:ext>
            </p:extLst>
          </p:nvPr>
        </p:nvGraphicFramePr>
        <p:xfrm>
          <a:off x="616284" y="2584090"/>
          <a:ext cx="6272817" cy="5376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457" name="Equation" r:id="rId3" imgW="2666880" imgH="228600" progId="Equation.DSMT4">
                  <p:embed/>
                </p:oleObj>
              </mc:Choice>
              <mc:Fallback>
                <p:oleObj name="Equation" r:id="rId3" imgW="266688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16284" y="2584090"/>
                        <a:ext cx="6272817" cy="53767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577879" y="3213020"/>
            <a:ext cx="7949835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/>
            <a:r>
              <a:rPr lang="en-US" sz="2800" dirty="0" smtClean="0"/>
              <a:t>When every carry assumes one of the values (0,1) or (1,0) carry propagation is complete.</a:t>
            </a:r>
            <a:endParaRPr lang="he-IL" sz="2800" dirty="0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437811"/>
              </p:ext>
            </p:extLst>
          </p:nvPr>
        </p:nvGraphicFramePr>
        <p:xfrm>
          <a:off x="577880" y="4350720"/>
          <a:ext cx="7727552" cy="153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458" name="Equation" r:id="rId5" imgW="3377880" imgH="672840" progId="Equation.DSMT4">
                  <p:embed/>
                </p:oleObj>
              </mc:Choice>
              <mc:Fallback>
                <p:oleObj name="Equation" r:id="rId5" imgW="3377880" imgH="67284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7880" y="4350720"/>
                        <a:ext cx="7727552" cy="153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76572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12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609600"/>
            <a:ext cx="8077200" cy="181588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/>
            <a:r>
              <a:rPr lang="en-US" sz="2800" dirty="0" smtClean="0"/>
              <a:t>Excluding initialization and carry-completion detection times, the latency of </a:t>
            </a:r>
            <a:r>
              <a:rPr lang="en-US" sz="2800" i="1" dirty="0" smtClean="0"/>
              <a:t>k</a:t>
            </a:r>
            <a:r>
              <a:rPr lang="en-US" sz="2800" dirty="0" smtClean="0"/>
              <a:t>-bit carry-completion adder ranges from 1 to </a:t>
            </a:r>
            <a:r>
              <a:rPr lang="en-US" sz="2800" b="1" dirty="0" smtClean="0"/>
              <a:t>2</a:t>
            </a:r>
            <a:r>
              <a:rPr lang="en-US" sz="2800" b="1" i="1" dirty="0" smtClean="0"/>
              <a:t>k</a:t>
            </a:r>
            <a:r>
              <a:rPr lang="en-US" sz="2800" b="1" dirty="0" smtClean="0"/>
              <a:t>+1</a:t>
            </a:r>
            <a:r>
              <a:rPr lang="en-US" sz="2800" dirty="0" smtClean="0"/>
              <a:t> gate delays, with </a:t>
            </a:r>
            <a:r>
              <a:rPr lang="en-US" sz="2800" b="1" dirty="0" smtClean="0"/>
              <a:t>2log</a:t>
            </a:r>
            <a:r>
              <a:rPr lang="en-US" sz="2800" b="1" baseline="-25000" dirty="0" smtClean="0"/>
              <a:t>2</a:t>
            </a:r>
            <a:r>
              <a:rPr lang="en-US" sz="2800" b="1" i="1" dirty="0" smtClean="0"/>
              <a:t>k</a:t>
            </a:r>
            <a:r>
              <a:rPr lang="en-US" sz="2800" b="1" dirty="0" smtClean="0"/>
              <a:t>+1</a:t>
            </a:r>
            <a:r>
              <a:rPr lang="en-US" sz="2800" dirty="0" smtClean="0"/>
              <a:t> average gate delays.</a:t>
            </a:r>
            <a:endParaRPr lang="he-IL" sz="28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e-IL" smtClean="0"/>
              <a:t>Nov 2012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53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77880" y="2891330"/>
            <a:ext cx="7873026" cy="3170099"/>
          </a:xfrm>
          <a:prstGeom prst="rect">
            <a:avLst/>
          </a:prstGeom>
          <a:solidFill>
            <a:srgbClr val="0000FF">
              <a:alpha val="30196"/>
            </a:srgbClr>
          </a:solidFill>
          <a:ln w="19050">
            <a:solidFill>
              <a:srgbClr val="0000FF"/>
            </a:solidFill>
          </a:ln>
        </p:spPr>
        <p:txBody>
          <a:bodyPr wrap="square" rtlCol="1">
            <a:spAutoFit/>
          </a:bodyPr>
          <a:lstStyle/>
          <a:p>
            <a:r>
              <a:rPr lang="en-US" sz="2800" dirty="0"/>
              <a:t>Behrooz Parhami, Computer Arithmetic, Oxford, 2010, page </a:t>
            </a:r>
            <a:r>
              <a:rPr lang="en-US" sz="2800" dirty="0" smtClean="0"/>
              <a:t>100:</a:t>
            </a:r>
          </a:p>
          <a:p>
            <a:endParaRPr lang="he-IL" sz="2400" dirty="0"/>
          </a:p>
          <a:p>
            <a:pPr algn="just"/>
            <a:r>
              <a:rPr lang="en-US" sz="2400" dirty="0" smtClean="0"/>
              <a:t>"Because the latency of the carry-completion adder is data-dependent, the design of Fig. 5.9 is suitable for use in asynchronous systems. Most modern computers, however, use synchronous logic and thus cannot take advantage of the  high average speed of a carry-completion adder."</a:t>
            </a:r>
          </a:p>
        </p:txBody>
      </p:sp>
    </p:spTree>
    <p:extLst>
      <p:ext uri="{BB962C8B-B14F-4D97-AF65-F5344CB8AC3E}">
        <p14:creationId xmlns:p14="http://schemas.microsoft.com/office/powerpoint/2010/main" val="1846309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609600" y="609600"/>
            <a:ext cx="8001000" cy="1695450"/>
            <a:chOff x="609600" y="609600"/>
            <a:chExt cx="8001000" cy="1695450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600" y="609600"/>
              <a:ext cx="4800600" cy="16954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>
              <a:off x="5562600" y="1295400"/>
              <a:ext cx="3048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Ripple-Carry Addition</a:t>
              </a:r>
              <a:endParaRPr lang="en-US" sz="2400" dirty="0"/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609600" y="2433935"/>
            <a:ext cx="487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Carry computation is the critical path</a:t>
            </a:r>
            <a:endParaRPr lang="en-US" sz="2400" dirty="0"/>
          </a:p>
        </p:txBody>
      </p:sp>
      <p:grpSp>
        <p:nvGrpSpPr>
          <p:cNvPr id="5" name="Group 4"/>
          <p:cNvGrpSpPr/>
          <p:nvPr/>
        </p:nvGrpSpPr>
        <p:grpSpPr>
          <a:xfrm>
            <a:off x="600075" y="3233678"/>
            <a:ext cx="8162925" cy="2862322"/>
            <a:chOff x="609600" y="3233678"/>
            <a:chExt cx="8162925" cy="2862322"/>
          </a:xfrm>
        </p:grpSpPr>
        <p:pic>
          <p:nvPicPr>
            <p:cNvPr id="4099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38600" y="3429000"/>
              <a:ext cx="4733925" cy="2495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609600" y="3233678"/>
              <a:ext cx="3505200" cy="28623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400" dirty="0" smtClean="0"/>
                <a:t>Carry propagation delay is reduced by using inverting adders where every other stage is working on complementary data.</a:t>
              </a:r>
              <a:endParaRPr lang="en-US" sz="2400" dirty="0"/>
            </a:p>
          </p:txBody>
        </p:sp>
      </p:grp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e-IL" smtClean="0"/>
              <a:t>Nov 2012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838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95600" y="381000"/>
            <a:ext cx="281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XOR / XNOR Circuits</a:t>
            </a:r>
            <a:endParaRPr lang="en-US" sz="2400" dirty="0"/>
          </a:p>
        </p:txBody>
      </p:sp>
      <p:grpSp>
        <p:nvGrpSpPr>
          <p:cNvPr id="4" name="Group 3"/>
          <p:cNvGrpSpPr/>
          <p:nvPr/>
        </p:nvGrpSpPr>
        <p:grpSpPr>
          <a:xfrm>
            <a:off x="381000" y="1030638"/>
            <a:ext cx="3789536" cy="2158094"/>
            <a:chOff x="381000" y="1030638"/>
            <a:chExt cx="3789536" cy="2158094"/>
          </a:xfrm>
        </p:grpSpPr>
        <p:pic>
          <p:nvPicPr>
            <p:cNvPr id="5122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401" y="1030638"/>
              <a:ext cx="3637135" cy="13315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" name="TextBox 2"/>
            <p:cNvSpPr txBox="1"/>
            <p:nvPr/>
          </p:nvSpPr>
          <p:spPr>
            <a:xfrm>
              <a:off x="381000" y="2357735"/>
              <a:ext cx="26670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Straight-forward, 16 transistors</a:t>
              </a:r>
              <a:endParaRPr lang="en-US" sz="2400" dirty="0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4343401" y="1066799"/>
            <a:ext cx="3868616" cy="1680866"/>
            <a:chOff x="4343401" y="1066799"/>
            <a:chExt cx="3868616" cy="1680866"/>
          </a:xfrm>
        </p:grpSpPr>
        <p:pic>
          <p:nvPicPr>
            <p:cNvPr id="5123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43401" y="1066799"/>
              <a:ext cx="3868616" cy="12192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5105400" y="2286000"/>
              <a:ext cx="2057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14 transistors</a:t>
              </a:r>
              <a:endParaRPr lang="en-US" sz="2400" dirty="0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533400" y="3272135"/>
            <a:ext cx="3124200" cy="3045262"/>
            <a:chOff x="533400" y="3124200"/>
            <a:chExt cx="2906233" cy="3045262"/>
          </a:xfrm>
        </p:grpSpPr>
        <p:pic>
          <p:nvPicPr>
            <p:cNvPr id="5125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600" y="3124200"/>
              <a:ext cx="2362200" cy="23207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" name="TextBox 10"/>
            <p:cNvSpPr txBox="1"/>
            <p:nvPr/>
          </p:nvSpPr>
          <p:spPr>
            <a:xfrm>
              <a:off x="533400" y="5338465"/>
              <a:ext cx="290623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Complementary CMOS, 12 transistors </a:t>
              </a:r>
              <a:endParaRPr lang="en-US" sz="2400" dirty="0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4114800" y="2971800"/>
            <a:ext cx="3886200" cy="3410129"/>
            <a:chOff x="3886200" y="3048000"/>
            <a:chExt cx="3886200" cy="3410129"/>
          </a:xfrm>
        </p:grpSpPr>
        <p:pic>
          <p:nvPicPr>
            <p:cNvPr id="5126" name="Picture 6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91000" y="3048000"/>
              <a:ext cx="2438400" cy="22329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4" name="TextBox 13"/>
            <p:cNvSpPr txBox="1"/>
            <p:nvPr/>
          </p:nvSpPr>
          <p:spPr>
            <a:xfrm>
              <a:off x="3886200" y="5257800"/>
              <a:ext cx="38862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More efficient, less contacts, smaller layout, commonly used in  STD cell Lib.</a:t>
              </a:r>
              <a:endParaRPr lang="en-US" sz="2400" dirty="0"/>
            </a:p>
          </p:txBody>
        </p:sp>
      </p:grp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e-IL" smtClean="0"/>
              <a:t>Nov 2012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971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685800" y="304800"/>
            <a:ext cx="2819400" cy="2812197"/>
            <a:chOff x="838200" y="609600"/>
            <a:chExt cx="2819400" cy="2812197"/>
          </a:xfrm>
        </p:grpSpPr>
        <p:pic>
          <p:nvPicPr>
            <p:cNvPr id="614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200" y="609600"/>
              <a:ext cx="2209800" cy="21327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>
              <a:off x="914400" y="2590800"/>
              <a:ext cx="27432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Transmission gate design, 10 transistor</a:t>
              </a:r>
              <a:endParaRPr lang="en-US" sz="2400" dirty="0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09600" y="3581400"/>
            <a:ext cx="3886200" cy="2586038"/>
            <a:chOff x="4800600" y="609600"/>
            <a:chExt cx="3886200" cy="2586038"/>
          </a:xfrm>
        </p:grpSpPr>
        <p:pic>
          <p:nvPicPr>
            <p:cNvPr id="6147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53000" y="609600"/>
              <a:ext cx="2133600" cy="13060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" name="TextBox 4"/>
            <p:cNvSpPr txBox="1"/>
            <p:nvPr/>
          </p:nvSpPr>
          <p:spPr>
            <a:xfrm>
              <a:off x="4800600" y="1905000"/>
              <a:ext cx="37338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Only 6 transistors, but non restoring.</a:t>
              </a:r>
              <a:endParaRPr lang="en-US" sz="2400" dirty="0"/>
            </a:p>
          </p:txBody>
        </p:sp>
        <p:graphicFrame>
          <p:nvGraphicFramePr>
            <p:cNvPr id="3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485334363"/>
                </p:ext>
              </p:extLst>
            </p:nvPr>
          </p:nvGraphicFramePr>
          <p:xfrm>
            <a:off x="4859337" y="2743200"/>
            <a:ext cx="3827463" cy="4524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422" name="Equation" r:id="rId5" imgW="1930320" imgH="228600" progId="Equation.DSMT4">
                    <p:embed/>
                  </p:oleObj>
                </mc:Choice>
                <mc:Fallback>
                  <p:oleObj name="Equation" r:id="rId5" imgW="1930320" imgH="228600" progId="Equation.DSMT4">
                    <p:embed/>
                    <p:pic>
                      <p:nvPicPr>
                        <p:cNvPr id="0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859337" y="2743200"/>
                          <a:ext cx="3827463" cy="4524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7" name="Group 6"/>
          <p:cNvGrpSpPr/>
          <p:nvPr/>
        </p:nvGrpSpPr>
        <p:grpSpPr>
          <a:xfrm>
            <a:off x="4114800" y="304799"/>
            <a:ext cx="4191000" cy="2326445"/>
            <a:chOff x="4114800" y="304799"/>
            <a:chExt cx="4191000" cy="2326445"/>
          </a:xfrm>
        </p:grpSpPr>
        <p:pic>
          <p:nvPicPr>
            <p:cNvPr id="6150" name="Picture 6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14800" y="304799"/>
              <a:ext cx="1600200" cy="23264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" name="TextBox 9"/>
            <p:cNvSpPr txBox="1"/>
            <p:nvPr/>
          </p:nvSpPr>
          <p:spPr>
            <a:xfrm>
              <a:off x="5867400" y="533400"/>
              <a:ext cx="24384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Only 4 transistors, fast, but doesn’t swing rail-to-rail.</a:t>
              </a:r>
              <a:endParaRPr lang="en-US" sz="2400" dirty="0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5372100" y="2057400"/>
            <a:ext cx="3390900" cy="4305300"/>
            <a:chOff x="5372100" y="2057400"/>
            <a:chExt cx="3390900" cy="4305300"/>
          </a:xfrm>
        </p:grpSpPr>
        <p:pic>
          <p:nvPicPr>
            <p:cNvPr id="6152" name="Picture 8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72100" y="2362200"/>
              <a:ext cx="3390900" cy="40005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3" name="TextBox 12"/>
            <p:cNvSpPr txBox="1"/>
            <p:nvPr/>
          </p:nvSpPr>
          <p:spPr>
            <a:xfrm>
              <a:off x="6553200" y="2057400"/>
              <a:ext cx="9906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4-way</a:t>
              </a:r>
              <a:endParaRPr lang="en-US" sz="2400" dirty="0"/>
            </a:p>
          </p:txBody>
        </p:sp>
      </p:grp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e-IL" smtClean="0"/>
              <a:t>Nov 2012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324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3224136"/>
              </p:ext>
            </p:extLst>
          </p:nvPr>
        </p:nvGraphicFramePr>
        <p:xfrm>
          <a:off x="4953000" y="457200"/>
          <a:ext cx="2895600" cy="35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42" name="Equation" r:id="rId3" imgW="1460160" imgH="177480" progId="Equation.DSMT4">
                  <p:embed/>
                </p:oleObj>
              </mc:Choice>
              <mc:Fallback>
                <p:oleObj name="Equation" r:id="rId3" imgW="1460160" imgH="17748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457200"/>
                        <a:ext cx="2895600" cy="352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838200" y="381000"/>
            <a:ext cx="403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Full-adder using XOR and MUX</a:t>
            </a:r>
            <a:endParaRPr lang="en-US" sz="2400" dirty="0"/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75" y="1066800"/>
            <a:ext cx="8477250" cy="3876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al 3"/>
          <p:cNvSpPr/>
          <p:nvPr/>
        </p:nvSpPr>
        <p:spPr>
          <a:xfrm>
            <a:off x="990600" y="2362200"/>
            <a:ext cx="1371600" cy="990600"/>
          </a:xfrm>
          <a:prstGeom prst="ellipse">
            <a:avLst/>
          </a:prstGeom>
          <a:solidFill>
            <a:srgbClr val="0000FF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5715000" y="2133600"/>
            <a:ext cx="990600" cy="609600"/>
          </a:xfrm>
          <a:prstGeom prst="ellipse">
            <a:avLst/>
          </a:prstGeom>
          <a:solidFill>
            <a:srgbClr val="0000FF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200400" y="3352800"/>
            <a:ext cx="1524000" cy="1143000"/>
          </a:xfrm>
          <a:prstGeom prst="ellipse">
            <a:avLst/>
          </a:prstGeom>
          <a:solidFill>
            <a:srgbClr val="FF0000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7391400" y="3962400"/>
            <a:ext cx="914400" cy="990600"/>
          </a:xfrm>
          <a:prstGeom prst="ellipse">
            <a:avLst/>
          </a:prstGeom>
          <a:solidFill>
            <a:srgbClr val="FF0000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657600" y="5334000"/>
            <a:ext cx="472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24 transistors and buffered outputs. </a:t>
            </a:r>
            <a:r>
              <a:rPr lang="en-US" sz="2400" i="1" dirty="0" smtClean="0"/>
              <a:t>C</a:t>
            </a:r>
            <a:r>
              <a:rPr lang="en-US" sz="1600" dirty="0" smtClean="0"/>
              <a:t>out</a:t>
            </a:r>
            <a:r>
              <a:rPr lang="en-US" sz="2400" dirty="0" smtClean="0"/>
              <a:t> and </a:t>
            </a:r>
            <a:r>
              <a:rPr lang="en-US" sz="2400" i="1" dirty="0" smtClean="0"/>
              <a:t>S</a:t>
            </a:r>
            <a:r>
              <a:rPr lang="en-US" sz="2400" dirty="0" smtClean="0"/>
              <a:t> have same delay. </a:t>
            </a:r>
            <a:endParaRPr lang="en-US" sz="24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e-IL" smtClean="0"/>
              <a:t>Nov 2012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317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16082</TotalTime>
  <Words>1823</Words>
  <Application>Microsoft Office PowerPoint</Application>
  <PresentationFormat>On-screen Show (4:3)</PresentationFormat>
  <Paragraphs>322</Paragraphs>
  <Slides>53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53</vt:i4>
      </vt:variant>
    </vt:vector>
  </HeadingPairs>
  <TitlesOfParts>
    <vt:vector size="56" baseType="lpstr">
      <vt:lpstr>Office Theme</vt:lpstr>
      <vt:lpstr>Equation</vt:lpstr>
      <vt:lpstr>MathType 6.0 Equation</vt:lpstr>
      <vt:lpstr>Addition Circuits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PG Carry-Ripple Addition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Carry Probabilities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Carry-Completion Detection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Wimer</dc:creator>
  <cp:lastModifiedBy>ENG</cp:lastModifiedBy>
  <cp:revision>283</cp:revision>
  <dcterms:created xsi:type="dcterms:W3CDTF">2006-08-16T00:00:00Z</dcterms:created>
  <dcterms:modified xsi:type="dcterms:W3CDTF">2017-01-10T07:33:17Z</dcterms:modified>
</cp:coreProperties>
</file>