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82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74" r:id="rId16"/>
    <p:sldId id="268" r:id="rId17"/>
    <p:sldId id="269" r:id="rId18"/>
    <p:sldId id="270" r:id="rId19"/>
    <p:sldId id="272" r:id="rId20"/>
    <p:sldId id="273" r:id="rId21"/>
    <p:sldId id="281" r:id="rId22"/>
    <p:sldId id="277" r:id="rId23"/>
    <p:sldId id="278" r:id="rId24"/>
    <p:sldId id="285" r:id="rId25"/>
    <p:sldId id="283" r:id="rId26"/>
    <p:sldId id="279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8" autoAdjust="0"/>
    <p:restoredTop sz="94676" autoAdjust="0"/>
  </p:normalViewPr>
  <p:slideViewPr>
    <p:cSldViewPr snapToGrid="0">
      <p:cViewPr>
        <p:scale>
          <a:sx n="90" d="100"/>
          <a:sy n="90" d="100"/>
        </p:scale>
        <p:origin x="-444" y="-72"/>
      </p:cViewPr>
      <p:guideLst>
        <p:guide orient="horz" pos="217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image" Target="../media/image32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12" Type="http://schemas.openxmlformats.org/officeDocument/2006/relationships/image" Target="../media/image31.wmf"/><Relationship Id="rId2" Type="http://schemas.openxmlformats.org/officeDocument/2006/relationships/image" Target="../media/image21.wmf"/><Relationship Id="rId16" Type="http://schemas.openxmlformats.org/officeDocument/2006/relationships/image" Target="../media/image35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11" Type="http://schemas.openxmlformats.org/officeDocument/2006/relationships/image" Target="../media/image30.wmf"/><Relationship Id="rId5" Type="http://schemas.openxmlformats.org/officeDocument/2006/relationships/image" Target="../media/image24.wmf"/><Relationship Id="rId15" Type="http://schemas.openxmlformats.org/officeDocument/2006/relationships/image" Target="../media/image3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Relationship Id="rId14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image" Target="../media/image48.wmf"/><Relationship Id="rId18" Type="http://schemas.openxmlformats.org/officeDocument/2006/relationships/image" Target="../media/image53.wmf"/><Relationship Id="rId26" Type="http://schemas.openxmlformats.org/officeDocument/2006/relationships/image" Target="../media/image61.wmf"/><Relationship Id="rId3" Type="http://schemas.openxmlformats.org/officeDocument/2006/relationships/image" Target="../media/image38.wmf"/><Relationship Id="rId21" Type="http://schemas.openxmlformats.org/officeDocument/2006/relationships/image" Target="../media/image56.wmf"/><Relationship Id="rId7" Type="http://schemas.openxmlformats.org/officeDocument/2006/relationships/image" Target="../media/image42.wmf"/><Relationship Id="rId12" Type="http://schemas.openxmlformats.org/officeDocument/2006/relationships/image" Target="../media/image47.wmf"/><Relationship Id="rId17" Type="http://schemas.openxmlformats.org/officeDocument/2006/relationships/image" Target="../media/image52.wmf"/><Relationship Id="rId25" Type="http://schemas.openxmlformats.org/officeDocument/2006/relationships/image" Target="../media/image60.wmf"/><Relationship Id="rId2" Type="http://schemas.openxmlformats.org/officeDocument/2006/relationships/image" Target="../media/image37.wmf"/><Relationship Id="rId16" Type="http://schemas.openxmlformats.org/officeDocument/2006/relationships/image" Target="../media/image51.wmf"/><Relationship Id="rId20" Type="http://schemas.openxmlformats.org/officeDocument/2006/relationships/image" Target="../media/image55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11" Type="http://schemas.openxmlformats.org/officeDocument/2006/relationships/image" Target="../media/image46.wmf"/><Relationship Id="rId24" Type="http://schemas.openxmlformats.org/officeDocument/2006/relationships/image" Target="../media/image59.wmf"/><Relationship Id="rId5" Type="http://schemas.openxmlformats.org/officeDocument/2006/relationships/image" Target="../media/image40.wmf"/><Relationship Id="rId15" Type="http://schemas.openxmlformats.org/officeDocument/2006/relationships/image" Target="../media/image50.wmf"/><Relationship Id="rId23" Type="http://schemas.openxmlformats.org/officeDocument/2006/relationships/image" Target="../media/image58.wmf"/><Relationship Id="rId10" Type="http://schemas.openxmlformats.org/officeDocument/2006/relationships/image" Target="../media/image45.wmf"/><Relationship Id="rId19" Type="http://schemas.openxmlformats.org/officeDocument/2006/relationships/image" Target="../media/image54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Relationship Id="rId14" Type="http://schemas.openxmlformats.org/officeDocument/2006/relationships/image" Target="../media/image49.wmf"/><Relationship Id="rId22" Type="http://schemas.openxmlformats.org/officeDocument/2006/relationships/image" Target="../media/image5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2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384729A-61EB-4ACB-AE1D-ACE8C47DE12E}" type="datetimeFigureOut">
              <a:rPr lang="he-IL" smtClean="0"/>
              <a:t>ט'/סיון/תשע"ב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325E91A-C9E8-4C7A-BA6F-913088313B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0567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1588"/>
            <a:ext cx="684213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125" y="-3175"/>
            <a:ext cx="7810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1.bin"/><Relationship Id="rId18" Type="http://schemas.openxmlformats.org/officeDocument/2006/relationships/oleObject" Target="../embeddings/oleObject24.bin"/><Relationship Id="rId26" Type="http://schemas.openxmlformats.org/officeDocument/2006/relationships/oleObject" Target="../embeddings/oleObject28.bin"/><Relationship Id="rId3" Type="http://schemas.openxmlformats.org/officeDocument/2006/relationships/oleObject" Target="../embeddings/oleObject16.bin"/><Relationship Id="rId21" Type="http://schemas.openxmlformats.org/officeDocument/2006/relationships/image" Target="../media/image28.wmf"/><Relationship Id="rId34" Type="http://schemas.openxmlformats.org/officeDocument/2006/relationships/oleObject" Target="../embeddings/oleObject32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4.wmf"/><Relationship Id="rId17" Type="http://schemas.openxmlformats.org/officeDocument/2006/relationships/image" Target="../media/image26.wmf"/><Relationship Id="rId25" Type="http://schemas.openxmlformats.org/officeDocument/2006/relationships/image" Target="../media/image30.wmf"/><Relationship Id="rId33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3.bin"/><Relationship Id="rId20" Type="http://schemas.openxmlformats.org/officeDocument/2006/relationships/oleObject" Target="../embeddings/oleObject25.bin"/><Relationship Id="rId29" Type="http://schemas.openxmlformats.org/officeDocument/2006/relationships/image" Target="../media/image32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0.bin"/><Relationship Id="rId24" Type="http://schemas.openxmlformats.org/officeDocument/2006/relationships/oleObject" Target="../embeddings/oleObject27.bin"/><Relationship Id="rId32" Type="http://schemas.openxmlformats.org/officeDocument/2006/relationships/oleObject" Target="../embeddings/oleObject31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23" Type="http://schemas.openxmlformats.org/officeDocument/2006/relationships/image" Target="../media/image29.wmf"/><Relationship Id="rId28" Type="http://schemas.openxmlformats.org/officeDocument/2006/relationships/oleObject" Target="../embeddings/oleObject29.bin"/><Relationship Id="rId10" Type="http://schemas.openxmlformats.org/officeDocument/2006/relationships/image" Target="../media/image23.wmf"/><Relationship Id="rId19" Type="http://schemas.openxmlformats.org/officeDocument/2006/relationships/image" Target="../media/image27.wmf"/><Relationship Id="rId31" Type="http://schemas.openxmlformats.org/officeDocument/2006/relationships/image" Target="../media/image3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5.wmf"/><Relationship Id="rId22" Type="http://schemas.openxmlformats.org/officeDocument/2006/relationships/oleObject" Target="../embeddings/oleObject26.bin"/><Relationship Id="rId27" Type="http://schemas.openxmlformats.org/officeDocument/2006/relationships/image" Target="../media/image31.wmf"/><Relationship Id="rId30" Type="http://schemas.openxmlformats.org/officeDocument/2006/relationships/oleObject" Target="../embeddings/oleObject30.bin"/><Relationship Id="rId35" Type="http://schemas.openxmlformats.org/officeDocument/2006/relationships/image" Target="../media/image3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8.bin"/><Relationship Id="rId18" Type="http://schemas.openxmlformats.org/officeDocument/2006/relationships/image" Target="../media/image43.wmf"/><Relationship Id="rId26" Type="http://schemas.openxmlformats.org/officeDocument/2006/relationships/image" Target="../media/image47.wmf"/><Relationship Id="rId39" Type="http://schemas.openxmlformats.org/officeDocument/2006/relationships/oleObject" Target="../embeddings/oleObject51.bin"/><Relationship Id="rId3" Type="http://schemas.openxmlformats.org/officeDocument/2006/relationships/oleObject" Target="../embeddings/oleObject33.bin"/><Relationship Id="rId21" Type="http://schemas.openxmlformats.org/officeDocument/2006/relationships/oleObject" Target="../embeddings/oleObject42.bin"/><Relationship Id="rId34" Type="http://schemas.openxmlformats.org/officeDocument/2006/relationships/image" Target="../media/image51.wmf"/><Relationship Id="rId42" Type="http://schemas.openxmlformats.org/officeDocument/2006/relationships/image" Target="../media/image55.wmf"/><Relationship Id="rId47" Type="http://schemas.openxmlformats.org/officeDocument/2006/relationships/oleObject" Target="../embeddings/oleObject55.bin"/><Relationship Id="rId50" Type="http://schemas.openxmlformats.org/officeDocument/2006/relationships/image" Target="../media/image59.wmf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0.wmf"/><Relationship Id="rId17" Type="http://schemas.openxmlformats.org/officeDocument/2006/relationships/oleObject" Target="../embeddings/oleObject40.bin"/><Relationship Id="rId25" Type="http://schemas.openxmlformats.org/officeDocument/2006/relationships/oleObject" Target="../embeddings/oleObject44.bin"/><Relationship Id="rId33" Type="http://schemas.openxmlformats.org/officeDocument/2006/relationships/oleObject" Target="../embeddings/oleObject48.bin"/><Relationship Id="rId38" Type="http://schemas.openxmlformats.org/officeDocument/2006/relationships/image" Target="../media/image53.wmf"/><Relationship Id="rId46" Type="http://schemas.openxmlformats.org/officeDocument/2006/relationships/image" Target="../media/image5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2.wmf"/><Relationship Id="rId20" Type="http://schemas.openxmlformats.org/officeDocument/2006/relationships/image" Target="../media/image44.wmf"/><Relationship Id="rId29" Type="http://schemas.openxmlformats.org/officeDocument/2006/relationships/oleObject" Target="../embeddings/oleObject46.bin"/><Relationship Id="rId41" Type="http://schemas.openxmlformats.org/officeDocument/2006/relationships/oleObject" Target="../embeddings/oleObject52.bin"/><Relationship Id="rId54" Type="http://schemas.openxmlformats.org/officeDocument/2006/relationships/image" Target="../media/image61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37.bin"/><Relationship Id="rId24" Type="http://schemas.openxmlformats.org/officeDocument/2006/relationships/image" Target="../media/image46.wmf"/><Relationship Id="rId32" Type="http://schemas.openxmlformats.org/officeDocument/2006/relationships/image" Target="../media/image50.wmf"/><Relationship Id="rId37" Type="http://schemas.openxmlformats.org/officeDocument/2006/relationships/oleObject" Target="../embeddings/oleObject50.bin"/><Relationship Id="rId40" Type="http://schemas.openxmlformats.org/officeDocument/2006/relationships/image" Target="../media/image54.wmf"/><Relationship Id="rId45" Type="http://schemas.openxmlformats.org/officeDocument/2006/relationships/oleObject" Target="../embeddings/oleObject54.bin"/><Relationship Id="rId53" Type="http://schemas.openxmlformats.org/officeDocument/2006/relationships/oleObject" Target="../embeddings/oleObject58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23" Type="http://schemas.openxmlformats.org/officeDocument/2006/relationships/oleObject" Target="../embeddings/oleObject43.bin"/><Relationship Id="rId28" Type="http://schemas.openxmlformats.org/officeDocument/2006/relationships/image" Target="../media/image48.wmf"/><Relationship Id="rId36" Type="http://schemas.openxmlformats.org/officeDocument/2006/relationships/image" Target="../media/image52.wmf"/><Relationship Id="rId49" Type="http://schemas.openxmlformats.org/officeDocument/2006/relationships/oleObject" Target="../embeddings/oleObject56.bin"/><Relationship Id="rId10" Type="http://schemas.openxmlformats.org/officeDocument/2006/relationships/image" Target="../media/image39.wmf"/><Relationship Id="rId19" Type="http://schemas.openxmlformats.org/officeDocument/2006/relationships/oleObject" Target="../embeddings/oleObject41.bin"/><Relationship Id="rId31" Type="http://schemas.openxmlformats.org/officeDocument/2006/relationships/oleObject" Target="../embeddings/oleObject47.bin"/><Relationship Id="rId44" Type="http://schemas.openxmlformats.org/officeDocument/2006/relationships/image" Target="../media/image56.wmf"/><Relationship Id="rId52" Type="http://schemas.openxmlformats.org/officeDocument/2006/relationships/image" Target="../media/image60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41.wmf"/><Relationship Id="rId22" Type="http://schemas.openxmlformats.org/officeDocument/2006/relationships/image" Target="../media/image45.wmf"/><Relationship Id="rId27" Type="http://schemas.openxmlformats.org/officeDocument/2006/relationships/oleObject" Target="../embeddings/oleObject45.bin"/><Relationship Id="rId30" Type="http://schemas.openxmlformats.org/officeDocument/2006/relationships/image" Target="../media/image49.wmf"/><Relationship Id="rId35" Type="http://schemas.openxmlformats.org/officeDocument/2006/relationships/oleObject" Target="../embeddings/oleObject49.bin"/><Relationship Id="rId43" Type="http://schemas.openxmlformats.org/officeDocument/2006/relationships/oleObject" Target="../embeddings/oleObject53.bin"/><Relationship Id="rId48" Type="http://schemas.openxmlformats.org/officeDocument/2006/relationships/image" Target="../media/image58.wmf"/><Relationship Id="rId8" Type="http://schemas.openxmlformats.org/officeDocument/2006/relationships/image" Target="../media/image38.wmf"/><Relationship Id="rId51" Type="http://schemas.openxmlformats.org/officeDocument/2006/relationships/oleObject" Target="../embeddings/oleObject5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62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oleObject" Target="../embeddings/oleObject65.bin"/><Relationship Id="rId18" Type="http://schemas.openxmlformats.org/officeDocument/2006/relationships/oleObject" Target="../embeddings/oleObject70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67.wmf"/><Relationship Id="rId17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8.bin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5" Type="http://schemas.openxmlformats.org/officeDocument/2006/relationships/oleObject" Target="../embeddings/oleObject67.bin"/><Relationship Id="rId10" Type="http://schemas.openxmlformats.org/officeDocument/2006/relationships/image" Target="../media/image66.wmf"/><Relationship Id="rId19" Type="http://schemas.openxmlformats.org/officeDocument/2006/relationships/oleObject" Target="../embeddings/oleObject71.bin"/><Relationship Id="rId4" Type="http://schemas.openxmlformats.org/officeDocument/2006/relationships/image" Target="../media/image63.wmf"/><Relationship Id="rId9" Type="http://schemas.openxmlformats.org/officeDocument/2006/relationships/oleObject" Target="../embeddings/oleObject63.bin"/><Relationship Id="rId14" Type="http://schemas.openxmlformats.org/officeDocument/2006/relationships/oleObject" Target="../embeddings/oleObject6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6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6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70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7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4.wmf"/><Relationship Id="rId5" Type="http://schemas.openxmlformats.org/officeDocument/2006/relationships/oleObject" Target="../embeddings/oleObject77.bin"/><Relationship Id="rId4" Type="http://schemas.openxmlformats.org/officeDocument/2006/relationships/image" Target="../media/image73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oleObject" Target="../embeddings/oleObject78.bin"/><Relationship Id="rId7" Type="http://schemas.openxmlformats.org/officeDocument/2006/relationships/oleObject" Target="../embeddings/oleObject8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79.bin"/><Relationship Id="rId4" Type="http://schemas.openxmlformats.org/officeDocument/2006/relationships/image" Target="../media/image75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9.wmf"/><Relationship Id="rId5" Type="http://schemas.openxmlformats.org/officeDocument/2006/relationships/oleObject" Target="../embeddings/oleObject82.bin"/><Relationship Id="rId4" Type="http://schemas.openxmlformats.org/officeDocument/2006/relationships/image" Target="../media/image78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81.wmf"/><Relationship Id="rId5" Type="http://schemas.openxmlformats.org/officeDocument/2006/relationships/oleObject" Target="../embeddings/oleObject84.bin"/><Relationship Id="rId4" Type="http://schemas.openxmlformats.org/officeDocument/2006/relationships/image" Target="../media/image80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84.png"/><Relationship Id="rId4" Type="http://schemas.openxmlformats.org/officeDocument/2006/relationships/image" Target="../media/image8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Visibility Graphs</a:t>
            </a:r>
            <a:endParaRPr 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47975" y="3886200"/>
            <a:ext cx="3448050" cy="1195388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Shmuel Wimer</a:t>
            </a:r>
          </a:p>
          <a:p>
            <a:pPr eaLnBrk="1" hangingPunct="1"/>
            <a:r>
              <a:rPr lang="en-US" sz="1800" dirty="0" smtClean="0"/>
              <a:t>Bar-Ilan Univ., Eng. Faculty</a:t>
            </a:r>
          </a:p>
          <a:p>
            <a:pPr eaLnBrk="1" hangingPunct="1"/>
            <a:r>
              <a:rPr lang="en-US" sz="1800" dirty="0" smtClean="0"/>
              <a:t>Technion, EE Faculty</a:t>
            </a:r>
          </a:p>
          <a:p>
            <a:pPr eaLnBrk="1" hangingPunct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8075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4670" y="80628"/>
            <a:ext cx="549984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/>
              <a:t>Computing the Visibility Graph</a:t>
            </a:r>
            <a:endParaRPr lang="he-IL" sz="32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792885"/>
              </p:ext>
            </p:extLst>
          </p:nvPr>
        </p:nvGraphicFramePr>
        <p:xfrm>
          <a:off x="755575" y="908720"/>
          <a:ext cx="7047171" cy="3168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4" name="Equation" r:id="rId3" imgW="3162240" imgH="1422360" progId="Equation.DSMT4">
                  <p:embed/>
                </p:oleObj>
              </mc:Choice>
              <mc:Fallback>
                <p:oleObj name="Equation" r:id="rId3" imgW="3162240" imgH="14223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5" y="908720"/>
                        <a:ext cx="7047171" cy="31683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3045" y="4295192"/>
            <a:ext cx="7809755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Checking the visibility between two vertices, not much </a:t>
            </a:r>
            <a:r>
              <a:rPr lang="en-US" sz="2400" dirty="0"/>
              <a:t>can  be done</a:t>
            </a:r>
            <a:r>
              <a:rPr lang="en-US" sz="2400" dirty="0" smtClean="0"/>
              <a:t>. All objects must be tested for intersection, taking O(</a:t>
            </a:r>
            <a:r>
              <a:rPr lang="en-US" sz="2400" i="1" dirty="0" smtClean="0"/>
              <a:t>n</a:t>
            </a:r>
            <a:r>
              <a:rPr lang="en-US" sz="2400" dirty="0" smtClean="0"/>
              <a:t>) time. By ordering the vertices it is possible to accelerate tests by using info obtained in previous tests.</a:t>
            </a:r>
            <a:endParaRPr lang="he-IL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3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475656" y="611396"/>
            <a:ext cx="5832648" cy="6021960"/>
            <a:chOff x="1475656" y="611396"/>
            <a:chExt cx="5832648" cy="6021960"/>
          </a:xfrm>
        </p:grpSpPr>
        <p:cxnSp>
          <p:nvCxnSpPr>
            <p:cNvPr id="17" name="Straight Connector 16"/>
            <p:cNvCxnSpPr>
              <a:endCxn id="76" idx="1"/>
            </p:cNvCxnSpPr>
            <p:nvPr/>
          </p:nvCxnSpPr>
          <p:spPr>
            <a:xfrm flipV="1">
              <a:off x="4338067" y="3559078"/>
              <a:ext cx="2646201" cy="4646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4337108" y="946310"/>
              <a:ext cx="821746" cy="2607634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4362629" y="1410334"/>
              <a:ext cx="1649531" cy="2145945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4355976" y="2735632"/>
              <a:ext cx="2556284" cy="834596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7" idx="6"/>
            </p:cNvCxnSpPr>
            <p:nvPr/>
          </p:nvCxnSpPr>
          <p:spPr>
            <a:xfrm>
              <a:off x="4410075" y="3556279"/>
              <a:ext cx="2441101" cy="965745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4331050" y="3559139"/>
              <a:ext cx="2247756" cy="1536675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4305445" y="3519885"/>
              <a:ext cx="1341064" cy="2395963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4335016" y="3563104"/>
              <a:ext cx="197846" cy="2697867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2590207" y="3565379"/>
              <a:ext cx="1747084" cy="2008903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3930555" y="3565376"/>
              <a:ext cx="406734" cy="2662618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2047164" y="3567648"/>
              <a:ext cx="2278749" cy="129557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 flipV="1">
              <a:off x="1807452" y="2738575"/>
              <a:ext cx="2520734" cy="831346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 flipV="1">
              <a:off x="2084974" y="2108813"/>
              <a:ext cx="2245486" cy="1449736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 flipV="1">
              <a:off x="2471783" y="1609300"/>
              <a:ext cx="1847303" cy="1937875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97" name="TextBox 8196"/>
            <p:cNvSpPr txBox="1"/>
            <p:nvPr/>
          </p:nvSpPr>
          <p:spPr>
            <a:xfrm>
              <a:off x="1475656" y="2519608"/>
              <a:ext cx="32403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just"/>
              <a:r>
                <a:rPr lang="en-US" dirty="0" smtClean="0"/>
                <a:t>1</a:t>
              </a:r>
              <a:endParaRPr lang="he-IL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799692" y="1835532"/>
              <a:ext cx="32403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just"/>
              <a:r>
                <a:rPr lang="en-US" dirty="0" smtClean="0"/>
                <a:t>2</a:t>
              </a:r>
              <a:endParaRPr lang="he-IL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195736" y="1295472"/>
              <a:ext cx="32403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just"/>
              <a:r>
                <a:rPr lang="en-US" dirty="0" smtClean="0"/>
                <a:t>3</a:t>
              </a:r>
              <a:endParaRPr lang="he-IL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076056" y="611396"/>
              <a:ext cx="32403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just"/>
              <a:r>
                <a:rPr lang="en-US" dirty="0" smtClean="0"/>
                <a:t>4</a:t>
              </a:r>
              <a:endParaRPr lang="he-IL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940152" y="1106160"/>
              <a:ext cx="32403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just"/>
              <a:r>
                <a:rPr lang="en-US" dirty="0" smtClean="0"/>
                <a:t>5</a:t>
              </a:r>
              <a:endParaRPr lang="he-IL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840252" y="2438308"/>
              <a:ext cx="32403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just"/>
              <a:r>
                <a:rPr lang="en-US" dirty="0" smtClean="0"/>
                <a:t>6</a:t>
              </a:r>
              <a:endParaRPr lang="he-IL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984268" y="3374412"/>
              <a:ext cx="32403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just"/>
              <a:r>
                <a:rPr lang="en-US" dirty="0" smtClean="0"/>
                <a:t>7</a:t>
              </a:r>
              <a:endParaRPr lang="he-IL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6804248" y="4346520"/>
              <a:ext cx="32403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just"/>
              <a:r>
                <a:rPr lang="en-US" dirty="0" smtClean="0"/>
                <a:t>8</a:t>
              </a:r>
              <a:endParaRPr lang="he-IL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444208" y="5030596"/>
              <a:ext cx="46805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just"/>
              <a:r>
                <a:rPr lang="en-US" dirty="0" smtClean="0"/>
                <a:t>9</a:t>
              </a:r>
              <a:endParaRPr lang="he-IL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508104" y="5867980"/>
              <a:ext cx="43204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just"/>
              <a:r>
                <a:rPr lang="en-US" dirty="0" smtClean="0"/>
                <a:t>10</a:t>
              </a:r>
              <a:endParaRPr lang="he-IL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355976" y="6264024"/>
              <a:ext cx="43204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just"/>
              <a:r>
                <a:rPr lang="en-US" dirty="0" smtClean="0"/>
                <a:t>11</a:t>
              </a:r>
              <a:endParaRPr lang="he-IL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707904" y="6228020"/>
              <a:ext cx="46805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just"/>
              <a:r>
                <a:rPr lang="en-US" dirty="0" smtClean="0"/>
                <a:t>12</a:t>
              </a:r>
              <a:endParaRPr lang="he-IL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231740" y="5507940"/>
              <a:ext cx="43204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just"/>
              <a:r>
                <a:rPr lang="en-US" dirty="0" smtClean="0"/>
                <a:t>13</a:t>
              </a:r>
              <a:endParaRPr lang="he-IL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691680" y="4823864"/>
              <a:ext cx="43204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just"/>
              <a:r>
                <a:rPr lang="en-US" dirty="0" smtClean="0"/>
                <a:t>14</a:t>
              </a:r>
              <a:endParaRPr lang="he-IL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253006" y="1781479"/>
            <a:ext cx="4691491" cy="4060781"/>
            <a:chOff x="2253006" y="1781479"/>
            <a:chExt cx="4691491" cy="4060781"/>
          </a:xfrm>
        </p:grpSpPr>
        <p:graphicFrame>
          <p:nvGraphicFramePr>
            <p:cNvPr id="8196" name="Object 819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53320706"/>
                </p:ext>
              </p:extLst>
            </p:nvPr>
          </p:nvGraphicFramePr>
          <p:xfrm>
            <a:off x="4103948" y="3023664"/>
            <a:ext cx="364232" cy="3945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59" name="Equation" r:id="rId3" imgW="152280" imgH="164880" progId="Equation.DSMT4">
                    <p:embed/>
                  </p:oleObj>
                </mc:Choice>
                <mc:Fallback>
                  <p:oleObj name="Equation" r:id="rId3" imgW="1522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103948" y="3023664"/>
                          <a:ext cx="364232" cy="39458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" name="Group 2"/>
            <p:cNvGrpSpPr/>
            <p:nvPr/>
          </p:nvGrpSpPr>
          <p:grpSpPr>
            <a:xfrm>
              <a:off x="2253006" y="1781479"/>
              <a:ext cx="4691491" cy="4060781"/>
              <a:chOff x="2253006" y="1781479"/>
              <a:chExt cx="4691491" cy="4060781"/>
            </a:xfrm>
          </p:grpSpPr>
          <p:sp>
            <p:nvSpPr>
              <p:cNvPr id="2" name="Freeform 1"/>
              <p:cNvSpPr/>
              <p:nvPr/>
            </p:nvSpPr>
            <p:spPr>
              <a:xfrm>
                <a:off x="2253006" y="1781479"/>
                <a:ext cx="764158" cy="1108089"/>
              </a:xfrm>
              <a:custGeom>
                <a:avLst/>
                <a:gdLst>
                  <a:gd name="connsiteX0" fmla="*/ 0 w 711724"/>
                  <a:gd name="connsiteY0" fmla="*/ 1060515 h 1060515"/>
                  <a:gd name="connsiteX1" fmla="*/ 358219 w 711724"/>
                  <a:gd name="connsiteY1" fmla="*/ 0 h 1060515"/>
                  <a:gd name="connsiteX2" fmla="*/ 711724 w 711724"/>
                  <a:gd name="connsiteY2" fmla="*/ 886120 h 1060515"/>
                  <a:gd name="connsiteX3" fmla="*/ 0 w 711724"/>
                  <a:gd name="connsiteY3" fmla="*/ 1060515 h 10605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11724" h="1060515">
                    <a:moveTo>
                      <a:pt x="0" y="1060515"/>
                    </a:moveTo>
                    <a:lnTo>
                      <a:pt x="358219" y="0"/>
                    </a:lnTo>
                    <a:lnTo>
                      <a:pt x="711724" y="886120"/>
                    </a:lnTo>
                    <a:lnTo>
                      <a:pt x="0" y="1060515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just"/>
                <a:endParaRPr lang="he-IL"/>
              </a:p>
            </p:txBody>
          </p:sp>
          <p:sp>
            <p:nvSpPr>
              <p:cNvPr id="4" name="Freeform 3"/>
              <p:cNvSpPr/>
              <p:nvPr/>
            </p:nvSpPr>
            <p:spPr>
              <a:xfrm>
                <a:off x="4652319" y="1813957"/>
                <a:ext cx="2292178" cy="3169509"/>
              </a:xfrm>
              <a:custGeom>
                <a:avLst/>
                <a:gdLst>
                  <a:gd name="connsiteX0" fmla="*/ 0 w 2292178"/>
                  <a:gd name="connsiteY0" fmla="*/ 716692 h 3169509"/>
                  <a:gd name="connsiteX1" fmla="*/ 1062681 w 2292178"/>
                  <a:gd name="connsiteY1" fmla="*/ 0 h 3169509"/>
                  <a:gd name="connsiteX2" fmla="*/ 2292178 w 2292178"/>
                  <a:gd name="connsiteY2" fmla="*/ 1754660 h 3169509"/>
                  <a:gd name="connsiteX3" fmla="*/ 1736124 w 2292178"/>
                  <a:gd name="connsiteY3" fmla="*/ 3169509 h 3169509"/>
                  <a:gd name="connsiteX4" fmla="*/ 1229497 w 2292178"/>
                  <a:gd name="connsiteY4" fmla="*/ 1229498 h 3169509"/>
                  <a:gd name="connsiteX5" fmla="*/ 0 w 2292178"/>
                  <a:gd name="connsiteY5" fmla="*/ 716692 h 3169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92178" h="3169509">
                    <a:moveTo>
                      <a:pt x="0" y="716692"/>
                    </a:moveTo>
                    <a:lnTo>
                      <a:pt x="1062681" y="0"/>
                    </a:lnTo>
                    <a:lnTo>
                      <a:pt x="2292178" y="1754660"/>
                    </a:lnTo>
                    <a:lnTo>
                      <a:pt x="1736124" y="3169509"/>
                    </a:lnTo>
                    <a:lnTo>
                      <a:pt x="1229497" y="1229498"/>
                    </a:lnTo>
                    <a:lnTo>
                      <a:pt x="0" y="716692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just"/>
                <a:endParaRPr lang="he-IL"/>
              </a:p>
            </p:txBody>
          </p:sp>
          <p:sp>
            <p:nvSpPr>
              <p:cNvPr id="5" name="Freeform 4"/>
              <p:cNvSpPr/>
              <p:nvPr/>
            </p:nvSpPr>
            <p:spPr>
              <a:xfrm>
                <a:off x="4151870" y="4087601"/>
                <a:ext cx="1563130" cy="1081216"/>
              </a:xfrm>
              <a:custGeom>
                <a:avLst/>
                <a:gdLst>
                  <a:gd name="connsiteX0" fmla="*/ 0 w 1563130"/>
                  <a:gd name="connsiteY0" fmla="*/ 698156 h 1081216"/>
                  <a:gd name="connsiteX1" fmla="*/ 1563130 w 1563130"/>
                  <a:gd name="connsiteY1" fmla="*/ 0 h 1081216"/>
                  <a:gd name="connsiteX2" fmla="*/ 1056503 w 1563130"/>
                  <a:gd name="connsiteY2" fmla="*/ 1081216 h 1081216"/>
                  <a:gd name="connsiteX3" fmla="*/ 0 w 1563130"/>
                  <a:gd name="connsiteY3" fmla="*/ 698156 h 1081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63130" h="1081216">
                    <a:moveTo>
                      <a:pt x="0" y="698156"/>
                    </a:moveTo>
                    <a:lnTo>
                      <a:pt x="1563130" y="0"/>
                    </a:lnTo>
                    <a:lnTo>
                      <a:pt x="1056503" y="1081216"/>
                    </a:lnTo>
                    <a:lnTo>
                      <a:pt x="0" y="698156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just"/>
                <a:endParaRPr lang="he-IL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947086" y="4254417"/>
                <a:ext cx="1550773" cy="1587843"/>
              </a:xfrm>
              <a:custGeom>
                <a:avLst/>
                <a:gdLst>
                  <a:gd name="connsiteX0" fmla="*/ 166817 w 1550773"/>
                  <a:gd name="connsiteY0" fmla="*/ 0 h 1587843"/>
                  <a:gd name="connsiteX1" fmla="*/ 0 w 1550773"/>
                  <a:gd name="connsiteY1" fmla="*/ 908221 h 1587843"/>
                  <a:gd name="connsiteX2" fmla="*/ 1550773 w 1550773"/>
                  <a:gd name="connsiteY2" fmla="*/ 1587843 h 1587843"/>
                  <a:gd name="connsiteX3" fmla="*/ 166817 w 1550773"/>
                  <a:gd name="connsiteY3" fmla="*/ 0 h 1587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50773" h="1587843">
                    <a:moveTo>
                      <a:pt x="166817" y="0"/>
                    </a:moveTo>
                    <a:lnTo>
                      <a:pt x="0" y="908221"/>
                    </a:lnTo>
                    <a:lnTo>
                      <a:pt x="1550773" y="1587843"/>
                    </a:lnTo>
                    <a:lnTo>
                      <a:pt x="166817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just"/>
                <a:endParaRPr lang="he-IL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4260631" y="3482378"/>
                <a:ext cx="149444" cy="14780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just"/>
                <a:endParaRPr lang="he-IL"/>
              </a:p>
            </p:txBody>
          </p:sp>
        </p:grpSp>
      </p:grpSp>
      <p:sp>
        <p:nvSpPr>
          <p:cNvPr id="8203" name="TextBox 8202"/>
          <p:cNvSpPr txBox="1"/>
          <p:nvPr/>
        </p:nvSpPr>
        <p:spPr>
          <a:xfrm>
            <a:off x="1115616" y="224644"/>
            <a:ext cx="67687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/>
              <a:t>Scanning Ray – Rotational Planar Sweep</a:t>
            </a:r>
            <a:endParaRPr lang="he-IL" sz="3200" dirty="0"/>
          </a:p>
        </p:txBody>
      </p:sp>
      <p:sp>
        <p:nvSpPr>
          <p:cNvPr id="11" name="Freeform 10"/>
          <p:cNvSpPr/>
          <p:nvPr/>
        </p:nvSpPr>
        <p:spPr>
          <a:xfrm>
            <a:off x="1800045" y="2737448"/>
            <a:ext cx="2555931" cy="835567"/>
          </a:xfrm>
          <a:custGeom>
            <a:avLst/>
            <a:gdLst>
              <a:gd name="connsiteX0" fmla="*/ 0 w 2455653"/>
              <a:gd name="connsiteY0" fmla="*/ 0 h 805132"/>
              <a:gd name="connsiteX1" fmla="*/ 2455653 w 2455653"/>
              <a:gd name="connsiteY1" fmla="*/ 805132 h 805132"/>
              <a:gd name="connsiteX2" fmla="*/ 2455653 w 2455653"/>
              <a:gd name="connsiteY2" fmla="*/ 805132 h 805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653" h="805132">
                <a:moveTo>
                  <a:pt x="0" y="0"/>
                </a:moveTo>
                <a:lnTo>
                  <a:pt x="2455653" y="805132"/>
                </a:lnTo>
                <a:lnTo>
                  <a:pt x="2455653" y="805132"/>
                </a:ln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Freeform 43"/>
          <p:cNvSpPr/>
          <p:nvPr/>
        </p:nvSpPr>
        <p:spPr>
          <a:xfrm>
            <a:off x="2087725" y="2096852"/>
            <a:ext cx="2268252" cy="1476164"/>
          </a:xfrm>
          <a:custGeom>
            <a:avLst/>
            <a:gdLst>
              <a:gd name="connsiteX0" fmla="*/ 0 w 2455653"/>
              <a:gd name="connsiteY0" fmla="*/ 0 h 805132"/>
              <a:gd name="connsiteX1" fmla="*/ 2455653 w 2455653"/>
              <a:gd name="connsiteY1" fmla="*/ 805132 h 805132"/>
              <a:gd name="connsiteX2" fmla="*/ 2455653 w 2455653"/>
              <a:gd name="connsiteY2" fmla="*/ 805132 h 805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653" h="805132">
                <a:moveTo>
                  <a:pt x="0" y="0"/>
                </a:moveTo>
                <a:lnTo>
                  <a:pt x="2455653" y="805132"/>
                </a:lnTo>
                <a:lnTo>
                  <a:pt x="2455653" y="805132"/>
                </a:ln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4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44" grpId="0" animBg="1"/>
      <p:bldP spid="4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11560" y="3541080"/>
            <a:ext cx="3924436" cy="2545892"/>
            <a:chOff x="1403648" y="3248980"/>
            <a:chExt cx="3924436" cy="2545892"/>
          </a:xfrm>
        </p:grpSpPr>
        <p:grpSp>
          <p:nvGrpSpPr>
            <p:cNvPr id="11" name="Group 10"/>
            <p:cNvGrpSpPr/>
            <p:nvPr/>
          </p:nvGrpSpPr>
          <p:grpSpPr>
            <a:xfrm>
              <a:off x="1443210" y="3248980"/>
              <a:ext cx="3884874" cy="2545892"/>
              <a:chOff x="1443210" y="1196752"/>
              <a:chExt cx="7377262" cy="4598120"/>
            </a:xfrm>
          </p:grpSpPr>
          <p:sp>
            <p:nvSpPr>
              <p:cNvPr id="2" name="Freeform 1"/>
              <p:cNvSpPr/>
              <p:nvPr/>
            </p:nvSpPr>
            <p:spPr>
              <a:xfrm>
                <a:off x="1443210" y="2313542"/>
                <a:ext cx="2655065" cy="3481330"/>
              </a:xfrm>
              <a:custGeom>
                <a:avLst/>
                <a:gdLst>
                  <a:gd name="connsiteX0" fmla="*/ 0 w 2655065"/>
                  <a:gd name="connsiteY0" fmla="*/ 0 h 3481330"/>
                  <a:gd name="connsiteX1" fmla="*/ 2655065 w 2655065"/>
                  <a:gd name="connsiteY1" fmla="*/ 3481330 h 3481330"/>
                  <a:gd name="connsiteX2" fmla="*/ 2225407 w 2655065"/>
                  <a:gd name="connsiteY2" fmla="*/ 176270 h 3481330"/>
                  <a:gd name="connsiteX3" fmla="*/ 0 w 2655065"/>
                  <a:gd name="connsiteY3" fmla="*/ 0 h 34813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55065" h="3481330">
                    <a:moveTo>
                      <a:pt x="0" y="0"/>
                    </a:moveTo>
                    <a:lnTo>
                      <a:pt x="2655065" y="3481330"/>
                    </a:lnTo>
                    <a:lnTo>
                      <a:pt x="2225407" y="1762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" name="Freeform 2"/>
              <p:cNvSpPr/>
              <p:nvPr/>
            </p:nvSpPr>
            <p:spPr>
              <a:xfrm>
                <a:off x="4858439" y="2908453"/>
                <a:ext cx="2060154" cy="1410159"/>
              </a:xfrm>
              <a:custGeom>
                <a:avLst/>
                <a:gdLst>
                  <a:gd name="connsiteX0" fmla="*/ 0 w 2060154"/>
                  <a:gd name="connsiteY0" fmla="*/ 1410159 h 1410159"/>
                  <a:gd name="connsiteX1" fmla="*/ 330506 w 2060154"/>
                  <a:gd name="connsiteY1" fmla="*/ 0 h 1410159"/>
                  <a:gd name="connsiteX2" fmla="*/ 2060154 w 2060154"/>
                  <a:gd name="connsiteY2" fmla="*/ 1277957 h 1410159"/>
                  <a:gd name="connsiteX3" fmla="*/ 0 w 2060154"/>
                  <a:gd name="connsiteY3" fmla="*/ 1410159 h 1410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60154" h="1410159">
                    <a:moveTo>
                      <a:pt x="0" y="1410159"/>
                    </a:moveTo>
                    <a:lnTo>
                      <a:pt x="330506" y="0"/>
                    </a:lnTo>
                    <a:lnTo>
                      <a:pt x="2060154" y="1277957"/>
                    </a:lnTo>
                    <a:lnTo>
                      <a:pt x="0" y="1410159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" name="Freeform 3"/>
              <p:cNvSpPr/>
              <p:nvPr/>
            </p:nvSpPr>
            <p:spPr>
              <a:xfrm>
                <a:off x="4858439" y="1222872"/>
                <a:ext cx="3349127" cy="3899971"/>
              </a:xfrm>
              <a:custGeom>
                <a:avLst/>
                <a:gdLst>
                  <a:gd name="connsiteX0" fmla="*/ 0 w 3349127"/>
                  <a:gd name="connsiteY0" fmla="*/ 132203 h 3899971"/>
                  <a:gd name="connsiteX1" fmla="*/ 2192356 w 3349127"/>
                  <a:gd name="connsiteY1" fmla="*/ 1432193 h 3899971"/>
                  <a:gd name="connsiteX2" fmla="*/ 2533879 w 3349127"/>
                  <a:gd name="connsiteY2" fmla="*/ 3899971 h 3899971"/>
                  <a:gd name="connsiteX3" fmla="*/ 3349127 w 3349127"/>
                  <a:gd name="connsiteY3" fmla="*/ 1344058 h 3899971"/>
                  <a:gd name="connsiteX4" fmla="*/ 2544896 w 3349127"/>
                  <a:gd name="connsiteY4" fmla="*/ 0 h 3899971"/>
                  <a:gd name="connsiteX5" fmla="*/ 0 w 3349127"/>
                  <a:gd name="connsiteY5" fmla="*/ 132203 h 3899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349127" h="3899971">
                    <a:moveTo>
                      <a:pt x="0" y="132203"/>
                    </a:moveTo>
                    <a:lnTo>
                      <a:pt x="2192356" y="1432193"/>
                    </a:lnTo>
                    <a:lnTo>
                      <a:pt x="2533879" y="3899971"/>
                    </a:lnTo>
                    <a:lnTo>
                      <a:pt x="3349127" y="1344058"/>
                    </a:lnTo>
                    <a:lnTo>
                      <a:pt x="2544896" y="0"/>
                    </a:lnTo>
                    <a:lnTo>
                      <a:pt x="0" y="132203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583668" y="4401108"/>
                <a:ext cx="252028" cy="25202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5076056" y="2816932"/>
                <a:ext cx="252028" cy="25202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 flipV="1">
                <a:off x="1727684" y="1196752"/>
                <a:ext cx="7092788" cy="3348372"/>
              </a:xfrm>
              <a:prstGeom prst="line">
                <a:avLst/>
              </a:prstGeom>
              <a:ln w="381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69274727"/>
                </p:ext>
              </p:extLst>
            </p:nvPr>
          </p:nvGraphicFramePr>
          <p:xfrm>
            <a:off x="1403648" y="4611213"/>
            <a:ext cx="324036" cy="3510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35" name="Equation" r:id="rId3" imgW="152280" imgH="164880" progId="Equation.DSMT4">
                    <p:embed/>
                  </p:oleObj>
                </mc:Choice>
                <mc:Fallback>
                  <p:oleObj name="Equation" r:id="rId3" imgW="1522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403648" y="4611213"/>
                          <a:ext cx="324036" cy="3510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44754899"/>
                </p:ext>
              </p:extLst>
            </p:nvPr>
          </p:nvGraphicFramePr>
          <p:xfrm>
            <a:off x="3203575" y="3779838"/>
            <a:ext cx="323850" cy="2968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36" name="Equation" r:id="rId5" imgW="152280" imgH="139680" progId="Equation.DSMT4">
                    <p:embed/>
                  </p:oleObj>
                </mc:Choice>
                <mc:Fallback>
                  <p:oleObj name="Equation" r:id="rId5" imgW="152280" imgH="13968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3575" y="3779838"/>
                          <a:ext cx="323850" cy="2968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" name="TextBox 15"/>
          <p:cNvSpPr txBox="1"/>
          <p:nvPr/>
        </p:nvSpPr>
        <p:spPr>
          <a:xfrm>
            <a:off x="467544" y="440668"/>
            <a:ext cx="8100900" cy="28026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The intersection status of edges with the scanning ray is stored in a balanced binary tree </a:t>
            </a:r>
            <a:r>
              <a:rPr lang="en-US" sz="2400" b="1" i="1" dirty="0"/>
              <a:t>T</a:t>
            </a:r>
            <a:r>
              <a:rPr lang="en-US" sz="2400" dirty="0" smtClean="0"/>
              <a:t>, were edges are stored at leaves. It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is possible by bi-section to locate the vertex </a:t>
            </a:r>
            <a:r>
              <a:rPr lang="en-US" sz="2400" i="1" dirty="0" smtClean="0"/>
              <a:t>w</a:t>
            </a:r>
            <a:r>
              <a:rPr lang="en-US" sz="2400" dirty="0" smtClean="0"/>
              <a:t> with respect to the edges. It is visible from </a:t>
            </a:r>
            <a:r>
              <a:rPr lang="en-US" sz="2400" i="1" dirty="0" smtClean="0"/>
              <a:t>p</a:t>
            </a:r>
            <a:r>
              <a:rPr lang="en-US" sz="2400" dirty="0" smtClean="0"/>
              <a:t> if it falls left to the leftmost (nearest to </a:t>
            </a:r>
            <a:r>
              <a:rPr lang="en-US" sz="2400" i="1" dirty="0" smtClean="0"/>
              <a:t>p</a:t>
            </a:r>
            <a:r>
              <a:rPr lang="en-US" sz="2400" dirty="0" smtClean="0"/>
              <a:t>) leaf.</a:t>
            </a:r>
            <a:endParaRPr lang="he-IL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968044" y="3433068"/>
            <a:ext cx="3564396" cy="11406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If p and w are of the same polygon w is invisible.</a:t>
            </a:r>
            <a:endParaRPr lang="he-IL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8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043608" y="583726"/>
            <a:ext cx="2952328" cy="2737262"/>
            <a:chOff x="1043608" y="391886"/>
            <a:chExt cx="2952328" cy="2737262"/>
          </a:xfrm>
        </p:grpSpPr>
        <p:sp>
          <p:nvSpPr>
            <p:cNvPr id="2" name="Freeform 1"/>
            <p:cNvSpPr/>
            <p:nvPr/>
          </p:nvSpPr>
          <p:spPr>
            <a:xfrm>
              <a:off x="1092530" y="1692234"/>
              <a:ext cx="1163782" cy="1436914"/>
            </a:xfrm>
            <a:custGeom>
              <a:avLst/>
              <a:gdLst>
                <a:gd name="connsiteX0" fmla="*/ 0 w 1163782"/>
                <a:gd name="connsiteY0" fmla="*/ 0 h 1436914"/>
                <a:gd name="connsiteX1" fmla="*/ 807522 w 1163782"/>
                <a:gd name="connsiteY1" fmla="*/ 1436914 h 1436914"/>
                <a:gd name="connsiteX2" fmla="*/ 1163782 w 1163782"/>
                <a:gd name="connsiteY2" fmla="*/ 469075 h 1436914"/>
                <a:gd name="connsiteX3" fmla="*/ 0 w 1163782"/>
                <a:gd name="connsiteY3" fmla="*/ 0 h 14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782" h="1436914">
                  <a:moveTo>
                    <a:pt x="0" y="0"/>
                  </a:moveTo>
                  <a:lnTo>
                    <a:pt x="807522" y="1436914"/>
                  </a:lnTo>
                  <a:lnTo>
                    <a:pt x="1163782" y="4690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" name="Freeform 2"/>
            <p:cNvSpPr/>
            <p:nvPr/>
          </p:nvSpPr>
          <p:spPr>
            <a:xfrm>
              <a:off x="1561605" y="391886"/>
              <a:ext cx="2321626" cy="2018805"/>
            </a:xfrm>
            <a:custGeom>
              <a:avLst/>
              <a:gdLst>
                <a:gd name="connsiteX0" fmla="*/ 0 w 2321626"/>
                <a:gd name="connsiteY0" fmla="*/ 368135 h 2018805"/>
                <a:gd name="connsiteX1" fmla="*/ 1383476 w 2321626"/>
                <a:gd name="connsiteY1" fmla="*/ 2018805 h 2018805"/>
                <a:gd name="connsiteX2" fmla="*/ 2321626 w 2321626"/>
                <a:gd name="connsiteY2" fmla="*/ 1537854 h 2018805"/>
                <a:gd name="connsiteX3" fmla="*/ 1264722 w 2321626"/>
                <a:gd name="connsiteY3" fmla="*/ 0 h 2018805"/>
                <a:gd name="connsiteX4" fmla="*/ 1597231 w 2321626"/>
                <a:gd name="connsiteY4" fmla="*/ 1638795 h 2018805"/>
                <a:gd name="connsiteX5" fmla="*/ 0 w 2321626"/>
                <a:gd name="connsiteY5" fmla="*/ 368135 h 2018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21626" h="2018805">
                  <a:moveTo>
                    <a:pt x="0" y="368135"/>
                  </a:moveTo>
                  <a:lnTo>
                    <a:pt x="1383476" y="2018805"/>
                  </a:lnTo>
                  <a:lnTo>
                    <a:pt x="2321626" y="1537854"/>
                  </a:lnTo>
                  <a:lnTo>
                    <a:pt x="1264722" y="0"/>
                  </a:lnTo>
                  <a:lnTo>
                    <a:pt x="1597231" y="1638795"/>
                  </a:lnTo>
                  <a:lnTo>
                    <a:pt x="0" y="36813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5" name="Straight Connector 4"/>
            <p:cNvCxnSpPr/>
            <p:nvPr/>
          </p:nvCxnSpPr>
          <p:spPr>
            <a:xfrm flipV="1">
              <a:off x="1115616" y="1232756"/>
              <a:ext cx="2880320" cy="1152128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1043608" y="2348880"/>
              <a:ext cx="108012" cy="10801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52351831"/>
                </p:ext>
              </p:extLst>
            </p:nvPr>
          </p:nvGraphicFramePr>
          <p:xfrm>
            <a:off x="1331640" y="2384884"/>
            <a:ext cx="224025" cy="3665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55" name="Equation" r:id="rId3" imgW="139680" imgH="228600" progId="Equation.DSMT4">
                    <p:embed/>
                  </p:oleObj>
                </mc:Choice>
                <mc:Fallback>
                  <p:oleObj name="Equation" r:id="rId3" imgW="1396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331640" y="2384884"/>
                          <a:ext cx="224025" cy="3665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76873712"/>
                </p:ext>
              </p:extLst>
            </p:nvPr>
          </p:nvGraphicFramePr>
          <p:xfrm>
            <a:off x="1655676" y="1628800"/>
            <a:ext cx="244475" cy="366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56" name="Equation" r:id="rId5" imgW="152280" imgH="228600" progId="Equation.DSMT4">
                    <p:embed/>
                  </p:oleObj>
                </mc:Choice>
                <mc:Fallback>
                  <p:oleObj name="Equation" r:id="rId5" imgW="152280" imgH="2286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5676" y="1628800"/>
                          <a:ext cx="244475" cy="366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33951664"/>
                </p:ext>
              </p:extLst>
            </p:nvPr>
          </p:nvGraphicFramePr>
          <p:xfrm>
            <a:off x="1871700" y="1232756"/>
            <a:ext cx="244475" cy="366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57" name="Equation" r:id="rId7" imgW="152280" imgH="228600" progId="Equation.DSMT4">
                    <p:embed/>
                  </p:oleObj>
                </mc:Choice>
                <mc:Fallback>
                  <p:oleObj name="Equation" r:id="rId7" imgW="152280" imgH="2286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1700" y="1232756"/>
                          <a:ext cx="244475" cy="366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4933692"/>
                </p:ext>
              </p:extLst>
            </p:nvPr>
          </p:nvGraphicFramePr>
          <p:xfrm>
            <a:off x="2275297" y="1046064"/>
            <a:ext cx="244475" cy="366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58" name="Equation" r:id="rId9" imgW="152280" imgH="228600" progId="Equation.DSMT4">
                    <p:embed/>
                  </p:oleObj>
                </mc:Choice>
                <mc:Fallback>
                  <p:oleObj name="Equation" r:id="rId9" imgW="152280" imgH="2286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5297" y="1046064"/>
                          <a:ext cx="244475" cy="366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21883234"/>
                </p:ext>
              </p:extLst>
            </p:nvPr>
          </p:nvGraphicFramePr>
          <p:xfrm>
            <a:off x="2771800" y="1196752"/>
            <a:ext cx="244475" cy="366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59" name="Equation" r:id="rId11" imgW="152280" imgH="228600" progId="Equation.DSMT4">
                    <p:embed/>
                  </p:oleObj>
                </mc:Choice>
                <mc:Fallback>
                  <p:oleObj name="Equation" r:id="rId11" imgW="152280" imgH="2286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1800" y="1196752"/>
                          <a:ext cx="244475" cy="366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1470399"/>
                </p:ext>
              </p:extLst>
            </p:nvPr>
          </p:nvGraphicFramePr>
          <p:xfrm>
            <a:off x="3419872" y="908720"/>
            <a:ext cx="244475" cy="366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0" name="Equation" r:id="rId13" imgW="152280" imgH="228600" progId="Equation.DSMT4">
                    <p:embed/>
                  </p:oleObj>
                </mc:Choice>
                <mc:Fallback>
                  <p:oleObj name="Equation" r:id="rId13" imgW="152280" imgH="22860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19872" y="908720"/>
                          <a:ext cx="244475" cy="3667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1" name="Group 80"/>
          <p:cNvGrpSpPr/>
          <p:nvPr/>
        </p:nvGrpSpPr>
        <p:grpSpPr>
          <a:xfrm>
            <a:off x="5011783" y="799750"/>
            <a:ext cx="3266643" cy="2322775"/>
            <a:chOff x="5011783" y="612775"/>
            <a:chExt cx="3266643" cy="2322775"/>
          </a:xfrm>
        </p:grpSpPr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05428430"/>
                </p:ext>
              </p:extLst>
            </p:nvPr>
          </p:nvGraphicFramePr>
          <p:xfrm>
            <a:off x="5372397" y="1794294"/>
            <a:ext cx="224025" cy="3665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1" name="Equation" r:id="rId15" imgW="139680" imgH="228600" progId="Equation.DSMT4">
                    <p:embed/>
                  </p:oleObj>
                </mc:Choice>
                <mc:Fallback>
                  <p:oleObj name="Equation" r:id="rId15" imgW="1396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372397" y="1794294"/>
                          <a:ext cx="224025" cy="3665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9031518"/>
                </p:ext>
              </p:extLst>
            </p:nvPr>
          </p:nvGraphicFramePr>
          <p:xfrm>
            <a:off x="5630133" y="2530860"/>
            <a:ext cx="244475" cy="366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2" name="Equation" r:id="rId16" imgW="152280" imgH="228600" progId="Equation.DSMT4">
                    <p:embed/>
                  </p:oleObj>
                </mc:Choice>
                <mc:Fallback>
                  <p:oleObj name="Equation" r:id="rId16" imgW="1522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30133" y="2530860"/>
                          <a:ext cx="244475" cy="366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04869085"/>
                </p:ext>
              </p:extLst>
            </p:nvPr>
          </p:nvGraphicFramePr>
          <p:xfrm>
            <a:off x="6417282" y="1790716"/>
            <a:ext cx="244475" cy="366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3" name="Equation" r:id="rId18" imgW="152280" imgH="228600" progId="Equation.DSMT4">
                    <p:embed/>
                  </p:oleObj>
                </mc:Choice>
                <mc:Fallback>
                  <p:oleObj name="Equation" r:id="rId18" imgW="1522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17282" y="1790716"/>
                          <a:ext cx="244475" cy="366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07295705"/>
                </p:ext>
              </p:extLst>
            </p:nvPr>
          </p:nvGraphicFramePr>
          <p:xfrm>
            <a:off x="6708029" y="2534574"/>
            <a:ext cx="244475" cy="366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48" name="Equation" r:id="rId20" imgW="152280" imgH="228600" progId="Equation.DSMT4">
                    <p:embed/>
                  </p:oleObj>
                </mc:Choice>
                <mc:Fallback>
                  <p:oleObj name="Equation" r:id="rId20" imgW="1522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8029" y="2534574"/>
                          <a:ext cx="244475" cy="366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86331337"/>
                </p:ext>
              </p:extLst>
            </p:nvPr>
          </p:nvGraphicFramePr>
          <p:xfrm>
            <a:off x="7395732" y="1774962"/>
            <a:ext cx="244475" cy="366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49" name="Equation" r:id="rId22" imgW="152280" imgH="228600" progId="Equation.DSMT4">
                    <p:embed/>
                  </p:oleObj>
                </mc:Choice>
                <mc:Fallback>
                  <p:oleObj name="Equation" r:id="rId22" imgW="1522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95732" y="1774962"/>
                          <a:ext cx="244475" cy="366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01607640"/>
                </p:ext>
              </p:extLst>
            </p:nvPr>
          </p:nvGraphicFramePr>
          <p:xfrm>
            <a:off x="7994029" y="1775455"/>
            <a:ext cx="244475" cy="366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50" name="Equation" r:id="rId24" imgW="152280" imgH="228600" progId="Equation.DSMT4">
                    <p:embed/>
                  </p:oleObj>
                </mc:Choice>
                <mc:Fallback>
                  <p:oleObj name="Equation" r:id="rId24" imgW="1522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4029" y="1775455"/>
                          <a:ext cx="244475" cy="3667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Oval 14"/>
            <p:cNvSpPr/>
            <p:nvPr/>
          </p:nvSpPr>
          <p:spPr>
            <a:xfrm>
              <a:off x="5295039" y="1799943"/>
              <a:ext cx="396044" cy="39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Oval 28"/>
            <p:cNvSpPr/>
            <p:nvPr/>
          </p:nvSpPr>
          <p:spPr>
            <a:xfrm>
              <a:off x="6336196" y="1788107"/>
              <a:ext cx="396044" cy="39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Oval 29"/>
            <p:cNvSpPr/>
            <p:nvPr/>
          </p:nvSpPr>
          <p:spPr>
            <a:xfrm>
              <a:off x="5871103" y="1208588"/>
              <a:ext cx="396044" cy="39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1" name="Oval 30"/>
            <p:cNvSpPr/>
            <p:nvPr/>
          </p:nvSpPr>
          <p:spPr>
            <a:xfrm>
              <a:off x="7614586" y="1196752"/>
              <a:ext cx="396044" cy="39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2" name="Oval 31"/>
            <p:cNvSpPr/>
            <p:nvPr/>
          </p:nvSpPr>
          <p:spPr>
            <a:xfrm>
              <a:off x="6683910" y="618223"/>
              <a:ext cx="396044" cy="39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28" name="Straight Connector 27"/>
            <p:cNvCxnSpPr/>
            <p:nvPr/>
          </p:nvCxnSpPr>
          <p:spPr>
            <a:xfrm flipV="1">
              <a:off x="6232820" y="935112"/>
              <a:ext cx="475737" cy="3610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055466" y="932155"/>
              <a:ext cx="582288" cy="3492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endCxn id="30" idx="3"/>
            </p:cNvCxnSpPr>
            <p:nvPr/>
          </p:nvCxnSpPr>
          <p:spPr>
            <a:xfrm flipV="1">
              <a:off x="5630618" y="1546633"/>
              <a:ext cx="298484" cy="29256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 flipV="1">
              <a:off x="6190993" y="1556991"/>
              <a:ext cx="215725" cy="25997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5011783" y="2580443"/>
              <a:ext cx="363985" cy="35510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569879" y="2576004"/>
              <a:ext cx="363985" cy="35510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095041" y="2567465"/>
              <a:ext cx="363985" cy="35510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659516" y="2561886"/>
              <a:ext cx="363985" cy="35510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331959" y="1802168"/>
              <a:ext cx="363985" cy="35510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914441" y="1800689"/>
              <a:ext cx="363985" cy="35510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aphicFrame>
          <p:nvGraphicFramePr>
            <p:cNvPr id="43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19404059"/>
                </p:ext>
              </p:extLst>
            </p:nvPr>
          </p:nvGraphicFramePr>
          <p:xfrm>
            <a:off x="5091775" y="2549925"/>
            <a:ext cx="223838" cy="366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51" name="Equation" r:id="rId26" imgW="139680" imgH="228600" progId="Equation.DSMT4">
                    <p:embed/>
                  </p:oleObj>
                </mc:Choice>
                <mc:Fallback>
                  <p:oleObj name="Equation" r:id="rId26" imgW="139680" imgH="22860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91775" y="2549925"/>
                          <a:ext cx="223838" cy="3667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9604427"/>
                </p:ext>
              </p:extLst>
            </p:nvPr>
          </p:nvGraphicFramePr>
          <p:xfrm>
            <a:off x="5953125" y="1214438"/>
            <a:ext cx="244475" cy="366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52" name="Equation" r:id="rId28" imgW="152280" imgH="228600" progId="Equation.DSMT4">
                    <p:embed/>
                  </p:oleObj>
                </mc:Choice>
                <mc:Fallback>
                  <p:oleObj name="Equation" r:id="rId28" imgW="152280" imgH="22860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53125" y="1214438"/>
                          <a:ext cx="244475" cy="366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5756025"/>
                </p:ext>
              </p:extLst>
            </p:nvPr>
          </p:nvGraphicFramePr>
          <p:xfrm>
            <a:off x="6155025" y="2526650"/>
            <a:ext cx="244475" cy="366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53" name="Equation" r:id="rId30" imgW="152280" imgH="228600" progId="Equation.DSMT4">
                    <p:embed/>
                  </p:oleObj>
                </mc:Choice>
                <mc:Fallback>
                  <p:oleObj name="Equation" r:id="rId30" imgW="152280" imgH="22860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55025" y="2526650"/>
                          <a:ext cx="244475" cy="3667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7308442"/>
                </p:ext>
              </p:extLst>
            </p:nvPr>
          </p:nvGraphicFramePr>
          <p:xfrm>
            <a:off x="6754813" y="612775"/>
            <a:ext cx="244475" cy="366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54" name="Equation" r:id="rId32" imgW="152280" imgH="228600" progId="Equation.DSMT4">
                    <p:embed/>
                  </p:oleObj>
                </mc:Choice>
                <mc:Fallback>
                  <p:oleObj name="Equation" r:id="rId32" imgW="152280" imgH="22860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54813" y="612775"/>
                          <a:ext cx="244475" cy="3667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7956263"/>
                </p:ext>
              </p:extLst>
            </p:nvPr>
          </p:nvGraphicFramePr>
          <p:xfrm>
            <a:off x="7688263" y="1201738"/>
            <a:ext cx="244475" cy="366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55" name="Equation" r:id="rId34" imgW="152280" imgH="228600" progId="Equation.DSMT4">
                    <p:embed/>
                  </p:oleObj>
                </mc:Choice>
                <mc:Fallback>
                  <p:oleObj name="Equation" r:id="rId34" imgW="152280" imgH="228600" progId="Equation.DSMT4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8263" y="1201738"/>
                          <a:ext cx="244475" cy="366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4" name="Straight Connector 53"/>
            <p:cNvCxnSpPr>
              <a:stCxn id="15" idx="3"/>
              <a:endCxn id="40" idx="0"/>
            </p:cNvCxnSpPr>
            <p:nvPr/>
          </p:nvCxnSpPr>
          <p:spPr>
            <a:xfrm flipH="1">
              <a:off x="5193776" y="2137988"/>
              <a:ext cx="159262" cy="4424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29" idx="3"/>
            </p:cNvCxnSpPr>
            <p:nvPr/>
          </p:nvCxnSpPr>
          <p:spPr>
            <a:xfrm flipH="1">
              <a:off x="6277263" y="2126152"/>
              <a:ext cx="116932" cy="44970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29" idx="5"/>
              <a:endCxn id="46" idx="0"/>
            </p:cNvCxnSpPr>
            <p:nvPr/>
          </p:nvCxnSpPr>
          <p:spPr>
            <a:xfrm>
              <a:off x="6674241" y="2126152"/>
              <a:ext cx="167268" cy="43573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15" idx="5"/>
              <a:endCxn id="44" idx="0"/>
            </p:cNvCxnSpPr>
            <p:nvPr/>
          </p:nvCxnSpPr>
          <p:spPr>
            <a:xfrm>
              <a:off x="5633084" y="2137988"/>
              <a:ext cx="118788" cy="438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31" idx="3"/>
              <a:endCxn id="47" idx="0"/>
            </p:cNvCxnSpPr>
            <p:nvPr/>
          </p:nvCxnSpPr>
          <p:spPr>
            <a:xfrm flipH="1">
              <a:off x="7513952" y="1534797"/>
              <a:ext cx="158633" cy="26737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31" idx="5"/>
              <a:endCxn id="48" idx="0"/>
            </p:cNvCxnSpPr>
            <p:nvPr/>
          </p:nvCxnSpPr>
          <p:spPr>
            <a:xfrm>
              <a:off x="7952631" y="1534797"/>
              <a:ext cx="143803" cy="26589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xtBox 81"/>
          <p:cNvSpPr txBox="1"/>
          <p:nvPr/>
        </p:nvSpPr>
        <p:spPr>
          <a:xfrm>
            <a:off x="539552" y="3537012"/>
            <a:ext cx="8028892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Scanning ray maintains a binary balances tree </a:t>
            </a:r>
            <a:r>
              <a:rPr lang="en-US" sz="2400" b="1" i="1" dirty="0" smtClean="0"/>
              <a:t>T</a:t>
            </a:r>
            <a:r>
              <a:rPr lang="en-US" sz="2400" dirty="0" smtClean="0"/>
              <a:t>. Vertices are first sorted in clockwise order. Vertices are checked for visibility and then incident edges are </a:t>
            </a:r>
            <a:r>
              <a:rPr lang="en-US" sz="2400" dirty="0" smtClean="0">
                <a:solidFill>
                  <a:srgbClr val="0070C0"/>
                </a:solidFill>
              </a:rPr>
              <a:t>inserted</a:t>
            </a:r>
            <a:r>
              <a:rPr lang="en-US" sz="2400" dirty="0" smtClean="0"/>
              <a:t> and / or  </a:t>
            </a:r>
            <a:r>
              <a:rPr lang="en-US" sz="2400" dirty="0" smtClean="0">
                <a:solidFill>
                  <a:srgbClr val="FF0000"/>
                </a:solidFill>
              </a:rPr>
              <a:t>deleted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to</a:t>
            </a:r>
            <a:r>
              <a:rPr lang="en-US" sz="2400" dirty="0" smtClean="0"/>
              <a:t> / </a:t>
            </a:r>
            <a:r>
              <a:rPr lang="en-US" sz="2400" dirty="0" smtClean="0">
                <a:solidFill>
                  <a:srgbClr val="FF0000"/>
                </a:solidFill>
              </a:rPr>
              <a:t>from</a:t>
            </a:r>
            <a:r>
              <a:rPr lang="en-US" sz="2400" dirty="0" smtClean="0"/>
              <a:t> </a:t>
            </a:r>
            <a:r>
              <a:rPr lang="en-US" sz="2400" b="1" i="1" dirty="0" smtClean="0"/>
              <a:t>T</a:t>
            </a:r>
            <a:r>
              <a:rPr lang="en-US" sz="2400" dirty="0" smtClean="0"/>
              <a:t>, depending on their position with respect to the scanning ray. </a:t>
            </a:r>
            <a:endParaRPr lang="he-IL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5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512676"/>
            <a:ext cx="77408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All such operations take </a:t>
            </a:r>
            <a:r>
              <a:rPr lang="en-US" sz="2400" i="1" dirty="0"/>
              <a:t>O</a:t>
            </a:r>
            <a:r>
              <a:rPr lang="en-US" sz="2400" dirty="0"/>
              <a:t>(log</a:t>
            </a:r>
            <a:r>
              <a:rPr lang="en-US" sz="2400" i="1" dirty="0"/>
              <a:t>n</a:t>
            </a:r>
            <a:r>
              <a:rPr lang="en-US" sz="2400" dirty="0"/>
              <a:t>) time per vertex. </a:t>
            </a:r>
            <a:endParaRPr lang="he-IL" sz="2400" dirty="0"/>
          </a:p>
        </p:txBody>
      </p:sp>
      <p:sp>
        <p:nvSpPr>
          <p:cNvPr id="3" name="Rectangle 2"/>
          <p:cNvSpPr/>
          <p:nvPr/>
        </p:nvSpPr>
        <p:spPr>
          <a:xfrm>
            <a:off x="611560" y="1340768"/>
            <a:ext cx="769641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 is initialized by inserting all the edges intersecting the ray of negative X axis (angle 0), an operation taking 0(</a:t>
            </a:r>
            <a:r>
              <a:rPr lang="en-US" sz="2400" i="1" dirty="0" smtClean="0"/>
              <a:t>n</a:t>
            </a:r>
            <a:r>
              <a:rPr lang="en-US" sz="2400" dirty="0" smtClean="0"/>
              <a:t>log</a:t>
            </a:r>
            <a:r>
              <a:rPr lang="en-US" sz="2400" i="1" dirty="0" smtClean="0"/>
              <a:t>n</a:t>
            </a:r>
            <a:r>
              <a:rPr lang="en-US" sz="2400" dirty="0" smtClean="0"/>
              <a:t>) time. </a:t>
            </a:r>
            <a:endParaRPr lang="he-IL" sz="2400" dirty="0"/>
          </a:p>
        </p:txBody>
      </p:sp>
      <p:sp>
        <p:nvSpPr>
          <p:cNvPr id="4" name="Rectangle 3"/>
          <p:cNvSpPr/>
          <p:nvPr/>
        </p:nvSpPr>
        <p:spPr>
          <a:xfrm>
            <a:off x="683568" y="3132822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Vertices are sorted clockwise starting from angle 0.</a:t>
            </a:r>
            <a:endParaRPr lang="he-IL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0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88" name="Group 15387"/>
          <p:cNvGrpSpPr/>
          <p:nvPr/>
        </p:nvGrpSpPr>
        <p:grpSpPr>
          <a:xfrm>
            <a:off x="0" y="822960"/>
            <a:ext cx="6061166" cy="5093562"/>
            <a:chOff x="1200150" y="617518"/>
            <a:chExt cx="6381057" cy="5285941"/>
          </a:xfrm>
        </p:grpSpPr>
        <p:grpSp>
          <p:nvGrpSpPr>
            <p:cNvPr id="15387" name="Group 15386"/>
            <p:cNvGrpSpPr/>
            <p:nvPr/>
          </p:nvGrpSpPr>
          <p:grpSpPr>
            <a:xfrm>
              <a:off x="1899877" y="617518"/>
              <a:ext cx="5681330" cy="5285941"/>
              <a:chOff x="1847625" y="617518"/>
              <a:chExt cx="5681330" cy="5285941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7164288" y="3140968"/>
                <a:ext cx="144016" cy="14401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pSp>
            <p:nvGrpSpPr>
              <p:cNvPr id="45" name="Group 44"/>
              <p:cNvGrpSpPr/>
              <p:nvPr/>
            </p:nvGrpSpPr>
            <p:grpSpPr>
              <a:xfrm>
                <a:off x="2015716" y="944724"/>
                <a:ext cx="1584176" cy="4608512"/>
                <a:chOff x="2015716" y="944724"/>
                <a:chExt cx="1584176" cy="4608512"/>
              </a:xfrm>
            </p:grpSpPr>
            <p:sp>
              <p:nvSpPr>
                <p:cNvPr id="2" name="Rectangle 1"/>
                <p:cNvSpPr/>
                <p:nvPr/>
              </p:nvSpPr>
              <p:spPr>
                <a:xfrm>
                  <a:off x="2095994" y="1016732"/>
                  <a:ext cx="1431889" cy="4493419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3433832" y="965664"/>
                  <a:ext cx="144016" cy="144016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2015716" y="944724"/>
                  <a:ext cx="144016" cy="144016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2015716" y="5409220"/>
                  <a:ext cx="144016" cy="144016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3455876" y="5409220"/>
                  <a:ext cx="144016" cy="144016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  <p:grpSp>
            <p:nvGrpSpPr>
              <p:cNvPr id="46" name="Group 45"/>
              <p:cNvGrpSpPr/>
              <p:nvPr/>
            </p:nvGrpSpPr>
            <p:grpSpPr>
              <a:xfrm>
                <a:off x="3779912" y="2139836"/>
                <a:ext cx="1504084" cy="3053360"/>
                <a:chOff x="3779912" y="2139836"/>
                <a:chExt cx="1504084" cy="3053360"/>
              </a:xfrm>
            </p:grpSpPr>
            <p:sp>
              <p:nvSpPr>
                <p:cNvPr id="3" name="Rectangle 2"/>
                <p:cNvSpPr/>
                <p:nvPr/>
              </p:nvSpPr>
              <p:spPr>
                <a:xfrm>
                  <a:off x="3851920" y="2204864"/>
                  <a:ext cx="1368152" cy="2916324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6" name="Oval 5"/>
                <p:cNvSpPr/>
                <p:nvPr/>
              </p:nvSpPr>
              <p:spPr>
                <a:xfrm>
                  <a:off x="5139980" y="2146816"/>
                  <a:ext cx="144016" cy="144016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7" name="Oval 6"/>
                <p:cNvSpPr/>
                <p:nvPr/>
              </p:nvSpPr>
              <p:spPr>
                <a:xfrm>
                  <a:off x="3786892" y="2139836"/>
                  <a:ext cx="144016" cy="144016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27" name="Oval 26"/>
                <p:cNvSpPr/>
                <p:nvPr/>
              </p:nvSpPr>
              <p:spPr>
                <a:xfrm>
                  <a:off x="3779912" y="5049180"/>
                  <a:ext cx="144016" cy="144016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5112060" y="5013176"/>
                  <a:ext cx="144016" cy="144016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  <p:grpSp>
            <p:nvGrpSpPr>
              <p:cNvPr id="15378" name="Group 15377"/>
              <p:cNvGrpSpPr/>
              <p:nvPr/>
            </p:nvGrpSpPr>
            <p:grpSpPr>
              <a:xfrm>
                <a:off x="2085975" y="1012122"/>
                <a:ext cx="5169848" cy="4486153"/>
                <a:chOff x="2085975" y="1012122"/>
                <a:chExt cx="5169848" cy="4486153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2087066" y="1012122"/>
                  <a:ext cx="5151352" cy="221270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3511017" y="1019102"/>
                  <a:ext cx="3727401" cy="220572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>
                  <a:off x="5214174" y="2212708"/>
                  <a:ext cx="2024244" cy="101212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3853044" y="2212708"/>
                  <a:ext cx="3385374" cy="101212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>
                  <a:endCxn id="4" idx="3"/>
                </p:cNvCxnSpPr>
                <p:nvPr/>
              </p:nvCxnSpPr>
              <p:spPr>
                <a:xfrm flipV="1">
                  <a:off x="2085975" y="3263893"/>
                  <a:ext cx="5099404" cy="223203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>
                  <a:endCxn id="4" idx="3"/>
                </p:cNvCxnSpPr>
                <p:nvPr/>
              </p:nvCxnSpPr>
              <p:spPr>
                <a:xfrm flipV="1">
                  <a:off x="3503221" y="3263893"/>
                  <a:ext cx="3682158" cy="223438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flipV="1">
                  <a:off x="3865418" y="3206339"/>
                  <a:ext cx="3390405" cy="19059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61" name="Straight Connector 15360"/>
                <p:cNvCxnSpPr/>
                <p:nvPr/>
              </p:nvCxnSpPr>
              <p:spPr>
                <a:xfrm flipV="1">
                  <a:off x="5207330" y="3224151"/>
                  <a:ext cx="2024743" cy="188223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15369" name="Object 1536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91906600"/>
                  </p:ext>
                </p:extLst>
              </p:nvPr>
            </p:nvGraphicFramePr>
            <p:xfrm>
              <a:off x="3907146" y="1896235"/>
              <a:ext cx="237341" cy="3051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322" name="Equation" r:id="rId3" imgW="177480" imgH="228600" progId="Equation.DSMT4">
                      <p:embed/>
                    </p:oleObj>
                  </mc:Choice>
                  <mc:Fallback>
                    <p:oleObj name="Equation" r:id="rId3" imgW="177480" imgH="22860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3907146" y="1896235"/>
                            <a:ext cx="237341" cy="30515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70" name="Object 1536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35787253"/>
                  </p:ext>
                </p:extLst>
              </p:nvPr>
            </p:nvGraphicFramePr>
            <p:xfrm>
              <a:off x="1956195" y="617518"/>
              <a:ext cx="274634" cy="32956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323" name="Equation" r:id="rId5" imgW="190440" imgH="228600" progId="Equation.DSMT4">
                      <p:embed/>
                    </p:oleObj>
                  </mc:Choice>
                  <mc:Fallback>
                    <p:oleObj name="Equation" r:id="rId5" imgW="1904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56195" y="617518"/>
                            <a:ext cx="274634" cy="32956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71" name="Object 1537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34465175"/>
                  </p:ext>
                </p:extLst>
              </p:nvPr>
            </p:nvGraphicFramePr>
            <p:xfrm>
              <a:off x="3350573" y="645544"/>
              <a:ext cx="259525" cy="31143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324" name="Equation" r:id="rId7" imgW="190440" imgH="228600" progId="Equation.DSMT4">
                      <p:embed/>
                    </p:oleObj>
                  </mc:Choice>
                  <mc:Fallback>
                    <p:oleObj name="Equation" r:id="rId7" imgW="1904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50573" y="645544"/>
                            <a:ext cx="259525" cy="31143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72" name="Object 1537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27968446"/>
                  </p:ext>
                </p:extLst>
              </p:nvPr>
            </p:nvGraphicFramePr>
            <p:xfrm>
              <a:off x="4874818" y="1910801"/>
              <a:ext cx="279069" cy="3348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325" name="Equation" r:id="rId9" imgW="190440" imgH="228600" progId="Equation.DSMT4">
                      <p:embed/>
                    </p:oleObj>
                  </mc:Choice>
                  <mc:Fallback>
                    <p:oleObj name="Equation" r:id="rId9" imgW="1904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874818" y="1910801"/>
                            <a:ext cx="279069" cy="33488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73" name="Object 1537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11000168"/>
                  </p:ext>
                </p:extLst>
              </p:nvPr>
            </p:nvGraphicFramePr>
            <p:xfrm>
              <a:off x="7319962" y="3051779"/>
              <a:ext cx="208993" cy="22640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326" name="Equation" r:id="rId11" imgW="152280" imgH="164880" progId="Equation.DSMT4">
                      <p:embed/>
                    </p:oleObj>
                  </mc:Choice>
                  <mc:Fallback>
                    <p:oleObj name="Equation" r:id="rId11" imgW="152280" imgH="1648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319962" y="3051779"/>
                            <a:ext cx="208993" cy="22640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74" name="Object 1537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21636064"/>
                  </p:ext>
                </p:extLst>
              </p:nvPr>
            </p:nvGraphicFramePr>
            <p:xfrm>
              <a:off x="5282932" y="4842576"/>
              <a:ext cx="279400" cy="3349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327" name="Equation" r:id="rId13" imgW="190440" imgH="228600" progId="Equation.DSMT4">
                      <p:embed/>
                    </p:oleObj>
                  </mc:Choice>
                  <mc:Fallback>
                    <p:oleObj name="Equation" r:id="rId13" imgW="1904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82932" y="4842576"/>
                            <a:ext cx="279400" cy="33496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75" name="Object 1537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12548603"/>
                  </p:ext>
                </p:extLst>
              </p:nvPr>
            </p:nvGraphicFramePr>
            <p:xfrm>
              <a:off x="3381169" y="5546478"/>
              <a:ext cx="279400" cy="3349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328" name="Equation" r:id="rId15" imgW="190440" imgH="228600" progId="Equation.DSMT4">
                      <p:embed/>
                    </p:oleObj>
                  </mc:Choice>
                  <mc:Fallback>
                    <p:oleObj name="Equation" r:id="rId15" imgW="1904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81169" y="5546478"/>
                            <a:ext cx="279400" cy="33496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76" name="Object 1537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72576708"/>
                  </p:ext>
                </p:extLst>
              </p:nvPr>
            </p:nvGraphicFramePr>
            <p:xfrm>
              <a:off x="1912794" y="5568496"/>
              <a:ext cx="279400" cy="3349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329" name="Equation" r:id="rId17" imgW="190440" imgH="228600" progId="Equation.DSMT4">
                      <p:embed/>
                    </p:oleObj>
                  </mc:Choice>
                  <mc:Fallback>
                    <p:oleObj name="Equation" r:id="rId17" imgW="1904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12794" y="5568496"/>
                            <a:ext cx="279400" cy="33496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77" name="Object 1537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51056516"/>
                  </p:ext>
                </p:extLst>
              </p:nvPr>
            </p:nvGraphicFramePr>
            <p:xfrm>
              <a:off x="3484439" y="4907890"/>
              <a:ext cx="279400" cy="3349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330" name="Equation" r:id="rId19" imgW="190440" imgH="228600" progId="Equation.DSMT4">
                      <p:embed/>
                    </p:oleObj>
                  </mc:Choice>
                  <mc:Fallback>
                    <p:oleObj name="Equation" r:id="rId19" imgW="1904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84439" y="4907890"/>
                            <a:ext cx="279400" cy="33496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79" name="Object 1537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14649930"/>
                  </p:ext>
                </p:extLst>
              </p:nvPr>
            </p:nvGraphicFramePr>
            <p:xfrm>
              <a:off x="2740314" y="5542726"/>
              <a:ext cx="185738" cy="2047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331" name="Equation" r:id="rId21" imgW="126720" imgH="139680" progId="Equation.DSMT4">
                      <p:embed/>
                    </p:oleObj>
                  </mc:Choice>
                  <mc:Fallback>
                    <p:oleObj name="Equation" r:id="rId21" imgW="126720" imgH="1396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40314" y="5542726"/>
                            <a:ext cx="185738" cy="2047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80" name="Object 1537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97037361"/>
                  </p:ext>
                </p:extLst>
              </p:nvPr>
            </p:nvGraphicFramePr>
            <p:xfrm>
              <a:off x="1847625" y="3523549"/>
              <a:ext cx="185737" cy="2619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332" name="Equation" r:id="rId23" imgW="126720" imgH="177480" progId="Equation.DSMT4">
                      <p:embed/>
                    </p:oleObj>
                  </mc:Choice>
                  <mc:Fallback>
                    <p:oleObj name="Equation" r:id="rId23" imgW="126720" imgH="177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47625" y="3523549"/>
                            <a:ext cx="185737" cy="2619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81" name="Object 1538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54250276"/>
                  </p:ext>
                </p:extLst>
              </p:nvPr>
            </p:nvGraphicFramePr>
            <p:xfrm>
              <a:off x="2763302" y="794101"/>
              <a:ext cx="166687" cy="2063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333" name="Equation" r:id="rId25" imgW="114120" imgH="139680" progId="Equation.DSMT4">
                      <p:embed/>
                    </p:oleObj>
                  </mc:Choice>
                  <mc:Fallback>
                    <p:oleObj name="Equation" r:id="rId25" imgW="114120" imgH="1396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63302" y="794101"/>
                            <a:ext cx="166687" cy="2063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82" name="Object 1538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13079052"/>
                  </p:ext>
                </p:extLst>
              </p:nvPr>
            </p:nvGraphicFramePr>
            <p:xfrm>
              <a:off x="3272310" y="3541713"/>
              <a:ext cx="203200" cy="263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334" name="Equation" r:id="rId27" imgW="139680" imgH="177480" progId="Equation.DSMT4">
                      <p:embed/>
                    </p:oleObj>
                  </mc:Choice>
                  <mc:Fallback>
                    <p:oleObj name="Equation" r:id="rId27" imgW="139680" imgH="177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72310" y="3541713"/>
                            <a:ext cx="203200" cy="263525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83" name="Object 1538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81683481"/>
                  </p:ext>
                </p:extLst>
              </p:nvPr>
            </p:nvGraphicFramePr>
            <p:xfrm>
              <a:off x="4488656" y="5136531"/>
              <a:ext cx="166687" cy="2047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335" name="Equation" r:id="rId29" imgW="114120" imgH="139680" progId="Equation.DSMT4">
                      <p:embed/>
                    </p:oleObj>
                  </mc:Choice>
                  <mc:Fallback>
                    <p:oleObj name="Equation" r:id="rId29" imgW="114120" imgH="1396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88656" y="5136531"/>
                            <a:ext cx="166687" cy="2047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84" name="Object 1538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74084856"/>
                  </p:ext>
                </p:extLst>
              </p:nvPr>
            </p:nvGraphicFramePr>
            <p:xfrm>
              <a:off x="3911415" y="3500252"/>
              <a:ext cx="222250" cy="2984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336" name="Equation" r:id="rId31" imgW="152280" imgH="203040" progId="Equation.DSMT4">
                      <p:embed/>
                    </p:oleObj>
                  </mc:Choice>
                  <mc:Fallback>
                    <p:oleObj name="Equation" r:id="rId31" imgW="152280" imgH="2030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11415" y="3500252"/>
                            <a:ext cx="222250" cy="298450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85" name="Object 1538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68713158"/>
                  </p:ext>
                </p:extLst>
              </p:nvPr>
            </p:nvGraphicFramePr>
            <p:xfrm>
              <a:off x="5273345" y="3565979"/>
              <a:ext cx="185738" cy="263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337" name="Equation" r:id="rId33" imgW="126720" imgH="177480" progId="Equation.DSMT4">
                      <p:embed/>
                    </p:oleObj>
                  </mc:Choice>
                  <mc:Fallback>
                    <p:oleObj name="Equation" r:id="rId33" imgW="126720" imgH="177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73345" y="3565979"/>
                            <a:ext cx="185738" cy="263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86" name="Object 1538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83694190"/>
                  </p:ext>
                </p:extLst>
              </p:nvPr>
            </p:nvGraphicFramePr>
            <p:xfrm>
              <a:off x="4368800" y="1934317"/>
              <a:ext cx="203200" cy="2444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338" name="Equation" r:id="rId35" imgW="139680" imgH="164880" progId="Equation.DSMT4">
                      <p:embed/>
                    </p:oleObj>
                  </mc:Choice>
                  <mc:Fallback>
                    <p:oleObj name="Equation" r:id="rId35" imgW="139680" imgH="1648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68800" y="1934317"/>
                            <a:ext cx="203200" cy="244475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cxnSp>
          <p:nvCxnSpPr>
            <p:cNvPr id="29" name="Straight Connector 28"/>
            <p:cNvCxnSpPr/>
            <p:nvPr/>
          </p:nvCxnSpPr>
          <p:spPr>
            <a:xfrm flipH="1" flipV="1">
              <a:off x="1200150" y="3219450"/>
              <a:ext cx="6029326" cy="1"/>
            </a:xfrm>
            <a:prstGeom prst="line">
              <a:avLst/>
            </a:prstGeom>
            <a:ln w="28575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389" name="Object 153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874926"/>
              </p:ext>
            </p:extLst>
          </p:nvPr>
        </p:nvGraphicFramePr>
        <p:xfrm>
          <a:off x="5501853" y="702491"/>
          <a:ext cx="2622587" cy="460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39" name="Equation" r:id="rId37" imgW="1447560" imgH="253800" progId="Equation.DSMT4">
                  <p:embed/>
                </p:oleObj>
              </mc:Choice>
              <mc:Fallback>
                <p:oleObj name="Equation" r:id="rId37" imgW="14475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5501853" y="702491"/>
                        <a:ext cx="2622587" cy="460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0" name="Object 153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264254"/>
              </p:ext>
            </p:extLst>
          </p:nvPr>
        </p:nvGraphicFramePr>
        <p:xfrm>
          <a:off x="6194561" y="1325744"/>
          <a:ext cx="1931987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40" name="Equation" r:id="rId39" imgW="1066680" imgH="253800" progId="Equation.DSMT4">
                  <p:embed/>
                </p:oleObj>
              </mc:Choice>
              <mc:Fallback>
                <p:oleObj name="Equation" r:id="rId39" imgW="1066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4561" y="1325744"/>
                        <a:ext cx="1931987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1" name="Object 153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4087057"/>
              </p:ext>
            </p:extLst>
          </p:nvPr>
        </p:nvGraphicFramePr>
        <p:xfrm>
          <a:off x="6203996" y="1895612"/>
          <a:ext cx="1931987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41" name="Equation" r:id="rId41" imgW="1066680" imgH="253800" progId="Equation.DSMT4">
                  <p:embed/>
                </p:oleObj>
              </mc:Choice>
              <mc:Fallback>
                <p:oleObj name="Equation" r:id="rId41" imgW="1066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3996" y="1895612"/>
                        <a:ext cx="1931987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13185"/>
              </p:ext>
            </p:extLst>
          </p:nvPr>
        </p:nvGraphicFramePr>
        <p:xfrm>
          <a:off x="6203542" y="2425836"/>
          <a:ext cx="142557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42" name="Equation" r:id="rId43" imgW="787320" imgH="253800" progId="Equation.DSMT4">
                  <p:embed/>
                </p:oleObj>
              </mc:Choice>
              <mc:Fallback>
                <p:oleObj name="Equation" r:id="rId43" imgW="787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3542" y="2425836"/>
                        <a:ext cx="1425575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335569"/>
              </p:ext>
            </p:extLst>
          </p:nvPr>
        </p:nvGraphicFramePr>
        <p:xfrm>
          <a:off x="6218189" y="2937553"/>
          <a:ext cx="1150938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43" name="Equation" r:id="rId45" imgW="634680" imgH="253800" progId="Equation.DSMT4">
                  <p:embed/>
                </p:oleObj>
              </mc:Choice>
              <mc:Fallback>
                <p:oleObj name="Equation" r:id="rId45" imgW="634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8189" y="2937553"/>
                        <a:ext cx="1150938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989598"/>
              </p:ext>
            </p:extLst>
          </p:nvPr>
        </p:nvGraphicFramePr>
        <p:xfrm>
          <a:off x="6219191" y="3546974"/>
          <a:ext cx="1403350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44" name="Equation" r:id="rId47" imgW="774360" imgH="253800" progId="Equation.DSMT4">
                  <p:embed/>
                </p:oleObj>
              </mc:Choice>
              <mc:Fallback>
                <p:oleObj name="Equation" r:id="rId47" imgW="7743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9191" y="3546974"/>
                        <a:ext cx="1403350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047310"/>
              </p:ext>
            </p:extLst>
          </p:nvPr>
        </p:nvGraphicFramePr>
        <p:xfrm>
          <a:off x="6236562" y="4130675"/>
          <a:ext cx="1909762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45" name="Equation" r:id="rId49" imgW="1054080" imgH="253800" progId="Equation.DSMT4">
                  <p:embed/>
                </p:oleObj>
              </mc:Choice>
              <mc:Fallback>
                <p:oleObj name="Equation" r:id="rId49" imgW="1054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6562" y="4130675"/>
                        <a:ext cx="1909762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910200"/>
              </p:ext>
            </p:extLst>
          </p:nvPr>
        </p:nvGraphicFramePr>
        <p:xfrm>
          <a:off x="6219098" y="4776334"/>
          <a:ext cx="197802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46" name="Equation" r:id="rId51" imgW="1091880" imgH="253800" progId="Equation.DSMT4">
                  <p:embed/>
                </p:oleObj>
              </mc:Choice>
              <mc:Fallback>
                <p:oleObj name="Equation" r:id="rId51" imgW="1091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9098" y="4776334"/>
                        <a:ext cx="1978025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8454668"/>
              </p:ext>
            </p:extLst>
          </p:nvPr>
        </p:nvGraphicFramePr>
        <p:xfrm>
          <a:off x="6213475" y="5373688"/>
          <a:ext cx="1954213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47" name="Equation" r:id="rId53" imgW="1079280" imgH="253800" progId="Equation.DSMT4">
                  <p:embed/>
                </p:oleObj>
              </mc:Choice>
              <mc:Fallback>
                <p:oleObj name="Equation" r:id="rId53" imgW="1079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3475" y="5373688"/>
                        <a:ext cx="1954213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9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6985269"/>
              </p:ext>
            </p:extLst>
          </p:nvPr>
        </p:nvGraphicFramePr>
        <p:xfrm>
          <a:off x="612775" y="492125"/>
          <a:ext cx="7923213" cy="585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5" name="Equation" r:id="rId3" imgW="3454200" imgH="2552400" progId="Equation.DSMT4">
                  <p:embed/>
                </p:oleObj>
              </mc:Choice>
              <mc:Fallback>
                <p:oleObj name="Equation" r:id="rId3" imgW="3454200" imgH="255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2775" y="492125"/>
                        <a:ext cx="7923213" cy="5853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9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>
          <a:xfrm>
            <a:off x="4752020" y="2636912"/>
            <a:ext cx="3077926" cy="1979863"/>
            <a:chOff x="4770438" y="2971800"/>
            <a:chExt cx="3077926" cy="1979863"/>
          </a:xfrm>
        </p:grpSpPr>
        <p:sp>
          <p:nvSpPr>
            <p:cNvPr id="7" name="Freeform 6"/>
            <p:cNvSpPr/>
            <p:nvPr/>
          </p:nvSpPr>
          <p:spPr>
            <a:xfrm>
              <a:off x="5406189" y="3518568"/>
              <a:ext cx="1652337" cy="1433095"/>
            </a:xfrm>
            <a:custGeom>
              <a:avLst/>
              <a:gdLst>
                <a:gd name="connsiteX0" fmla="*/ 0 w 1652337"/>
                <a:gd name="connsiteY0" fmla="*/ 1390316 h 1433095"/>
                <a:gd name="connsiteX1" fmla="*/ 614948 w 1652337"/>
                <a:gd name="connsiteY1" fmla="*/ 165769 h 1433095"/>
                <a:gd name="connsiteX2" fmla="*/ 1465179 w 1652337"/>
                <a:gd name="connsiteY2" fmla="*/ 0 h 1433095"/>
                <a:gd name="connsiteX3" fmla="*/ 1652337 w 1652337"/>
                <a:gd name="connsiteY3" fmla="*/ 508000 h 1433095"/>
                <a:gd name="connsiteX4" fmla="*/ 1497264 w 1652337"/>
                <a:gd name="connsiteY4" fmla="*/ 1433095 h 1433095"/>
                <a:gd name="connsiteX5" fmla="*/ 0 w 1652337"/>
                <a:gd name="connsiteY5" fmla="*/ 1390316 h 1433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52337" h="1433095">
                  <a:moveTo>
                    <a:pt x="0" y="1390316"/>
                  </a:moveTo>
                  <a:lnTo>
                    <a:pt x="614948" y="165769"/>
                  </a:lnTo>
                  <a:lnTo>
                    <a:pt x="1465179" y="0"/>
                  </a:lnTo>
                  <a:lnTo>
                    <a:pt x="1652337" y="508000"/>
                  </a:lnTo>
                  <a:lnTo>
                    <a:pt x="1497264" y="1433095"/>
                  </a:lnTo>
                  <a:lnTo>
                    <a:pt x="0" y="139031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Oval 9"/>
            <p:cNvSpPr/>
            <p:nvPr/>
          </p:nvSpPr>
          <p:spPr>
            <a:xfrm>
              <a:off x="6984268" y="3950051"/>
              <a:ext cx="144016" cy="1440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Oval 11"/>
            <p:cNvSpPr/>
            <p:nvPr/>
          </p:nvSpPr>
          <p:spPr>
            <a:xfrm>
              <a:off x="5946950" y="3612419"/>
              <a:ext cx="144016" cy="1440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Oval 12"/>
            <p:cNvSpPr/>
            <p:nvPr/>
          </p:nvSpPr>
          <p:spPr>
            <a:xfrm>
              <a:off x="4860032" y="3248980"/>
              <a:ext cx="144016" cy="1440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4932040" y="3320988"/>
              <a:ext cx="2916324" cy="972108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3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72733840"/>
                </p:ext>
              </p:extLst>
            </p:nvPr>
          </p:nvGraphicFramePr>
          <p:xfrm>
            <a:off x="5880755" y="3236895"/>
            <a:ext cx="385762" cy="346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95" name="Equation" r:id="rId3" imgW="253800" imgH="228600" progId="Equation.DSMT4">
                    <p:embed/>
                  </p:oleObj>
                </mc:Choice>
                <mc:Fallback>
                  <p:oleObj name="Equation" r:id="rId3" imgW="25380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880755" y="3236895"/>
                          <a:ext cx="385762" cy="346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5037348"/>
                </p:ext>
              </p:extLst>
            </p:nvPr>
          </p:nvGraphicFramePr>
          <p:xfrm>
            <a:off x="4770438" y="2971800"/>
            <a:ext cx="231775" cy="250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96" name="Equation" r:id="rId5" imgW="152280" imgH="164880" progId="Equation.DSMT4">
                    <p:embed/>
                  </p:oleObj>
                </mc:Choice>
                <mc:Fallback>
                  <p:oleObj name="Equation" r:id="rId5" imgW="152280" imgH="16488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70438" y="2971800"/>
                          <a:ext cx="231775" cy="2508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4178150"/>
                </p:ext>
              </p:extLst>
            </p:nvPr>
          </p:nvGraphicFramePr>
          <p:xfrm>
            <a:off x="7113300" y="3710233"/>
            <a:ext cx="269875" cy="346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97" name="Equation" r:id="rId7" imgW="177480" imgH="228600" progId="Equation.DSMT4">
                    <p:embed/>
                  </p:oleObj>
                </mc:Choice>
                <mc:Fallback>
                  <p:oleObj name="Equation" r:id="rId7" imgW="177480" imgH="22860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13300" y="3710233"/>
                          <a:ext cx="269875" cy="3460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9" name="Group 48"/>
          <p:cNvGrpSpPr/>
          <p:nvPr/>
        </p:nvGrpSpPr>
        <p:grpSpPr>
          <a:xfrm>
            <a:off x="4940968" y="584684"/>
            <a:ext cx="3138906" cy="1801959"/>
            <a:chOff x="4940968" y="1101662"/>
            <a:chExt cx="3138906" cy="1801959"/>
          </a:xfrm>
        </p:grpSpPr>
        <p:sp>
          <p:nvSpPr>
            <p:cNvPr id="4" name="Freeform 3"/>
            <p:cNvSpPr/>
            <p:nvPr/>
          </p:nvSpPr>
          <p:spPr>
            <a:xfrm>
              <a:off x="4940968" y="1743242"/>
              <a:ext cx="1026695" cy="1160379"/>
            </a:xfrm>
            <a:custGeom>
              <a:avLst/>
              <a:gdLst>
                <a:gd name="connsiteX0" fmla="*/ 0 w 1026695"/>
                <a:gd name="connsiteY0" fmla="*/ 673769 h 1160379"/>
                <a:gd name="connsiteX1" fmla="*/ 1026695 w 1026695"/>
                <a:gd name="connsiteY1" fmla="*/ 0 h 1160379"/>
                <a:gd name="connsiteX2" fmla="*/ 647032 w 1026695"/>
                <a:gd name="connsiteY2" fmla="*/ 1160379 h 1160379"/>
                <a:gd name="connsiteX3" fmla="*/ 0 w 1026695"/>
                <a:gd name="connsiteY3" fmla="*/ 673769 h 1160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6695" h="1160379">
                  <a:moveTo>
                    <a:pt x="0" y="673769"/>
                  </a:moveTo>
                  <a:lnTo>
                    <a:pt x="1026695" y="0"/>
                  </a:lnTo>
                  <a:lnTo>
                    <a:pt x="647032" y="1160379"/>
                  </a:lnTo>
                  <a:lnTo>
                    <a:pt x="0" y="673769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Freeform 4"/>
            <p:cNvSpPr/>
            <p:nvPr/>
          </p:nvSpPr>
          <p:spPr>
            <a:xfrm>
              <a:off x="6010442" y="1261979"/>
              <a:ext cx="630990" cy="1625600"/>
            </a:xfrm>
            <a:custGeom>
              <a:avLst/>
              <a:gdLst>
                <a:gd name="connsiteX0" fmla="*/ 0 w 630990"/>
                <a:gd name="connsiteY0" fmla="*/ 1625600 h 1625600"/>
                <a:gd name="connsiteX1" fmla="*/ 630990 w 630990"/>
                <a:gd name="connsiteY1" fmla="*/ 0 h 1625600"/>
                <a:gd name="connsiteX2" fmla="*/ 449179 w 630990"/>
                <a:gd name="connsiteY2" fmla="*/ 1443789 h 1625600"/>
                <a:gd name="connsiteX3" fmla="*/ 0 w 630990"/>
                <a:gd name="connsiteY3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0990" h="1625600">
                  <a:moveTo>
                    <a:pt x="0" y="1625600"/>
                  </a:moveTo>
                  <a:lnTo>
                    <a:pt x="630990" y="0"/>
                  </a:lnTo>
                  <a:lnTo>
                    <a:pt x="449179" y="1443789"/>
                  </a:lnTo>
                  <a:lnTo>
                    <a:pt x="0" y="162560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Freeform 5"/>
            <p:cNvSpPr/>
            <p:nvPr/>
          </p:nvSpPr>
          <p:spPr>
            <a:xfrm>
              <a:off x="6898105" y="1716505"/>
              <a:ext cx="1181769" cy="898358"/>
            </a:xfrm>
            <a:custGeom>
              <a:avLst/>
              <a:gdLst>
                <a:gd name="connsiteX0" fmla="*/ 0 w 1181769"/>
                <a:gd name="connsiteY0" fmla="*/ 326190 h 898358"/>
                <a:gd name="connsiteX1" fmla="*/ 1181769 w 1181769"/>
                <a:gd name="connsiteY1" fmla="*/ 0 h 898358"/>
                <a:gd name="connsiteX2" fmla="*/ 304800 w 1181769"/>
                <a:gd name="connsiteY2" fmla="*/ 898358 h 898358"/>
                <a:gd name="connsiteX3" fmla="*/ 0 w 1181769"/>
                <a:gd name="connsiteY3" fmla="*/ 326190 h 898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1769" h="898358">
                  <a:moveTo>
                    <a:pt x="0" y="326190"/>
                  </a:moveTo>
                  <a:lnTo>
                    <a:pt x="1181769" y="0"/>
                  </a:lnTo>
                  <a:lnTo>
                    <a:pt x="304800" y="898358"/>
                  </a:lnTo>
                  <a:lnTo>
                    <a:pt x="0" y="32619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Oval 13"/>
            <p:cNvSpPr/>
            <p:nvPr/>
          </p:nvSpPr>
          <p:spPr>
            <a:xfrm>
              <a:off x="6811046" y="1968446"/>
              <a:ext cx="144016" cy="1440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Oval 14"/>
            <p:cNvSpPr/>
            <p:nvPr/>
          </p:nvSpPr>
          <p:spPr>
            <a:xfrm>
              <a:off x="5878341" y="1664804"/>
              <a:ext cx="144016" cy="1440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Oval 15"/>
            <p:cNvSpPr/>
            <p:nvPr/>
          </p:nvSpPr>
          <p:spPr>
            <a:xfrm>
              <a:off x="5012432" y="1378786"/>
              <a:ext cx="144016" cy="1440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5098037" y="1454249"/>
              <a:ext cx="2916324" cy="972108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8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4876739"/>
                </p:ext>
              </p:extLst>
            </p:nvPr>
          </p:nvGraphicFramePr>
          <p:xfrm>
            <a:off x="5764614" y="1298772"/>
            <a:ext cx="385762" cy="346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98" name="Equation" r:id="rId9" imgW="253800" imgH="228600" progId="Equation.DSMT4">
                    <p:embed/>
                  </p:oleObj>
                </mc:Choice>
                <mc:Fallback>
                  <p:oleObj name="Equation" r:id="rId9" imgW="25380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5764614" y="1298772"/>
                          <a:ext cx="385762" cy="346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54213158"/>
                </p:ext>
              </p:extLst>
            </p:nvPr>
          </p:nvGraphicFramePr>
          <p:xfrm>
            <a:off x="4977226" y="1101662"/>
            <a:ext cx="231775" cy="250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99" name="Equation" r:id="rId11" imgW="152280" imgH="164880" progId="Equation.DSMT4">
                    <p:embed/>
                  </p:oleObj>
                </mc:Choice>
                <mc:Fallback>
                  <p:oleObj name="Equation" r:id="rId11" imgW="15228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77226" y="1101662"/>
                          <a:ext cx="231775" cy="2508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69423979"/>
                </p:ext>
              </p:extLst>
            </p:nvPr>
          </p:nvGraphicFramePr>
          <p:xfrm>
            <a:off x="6766010" y="1608946"/>
            <a:ext cx="269875" cy="346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0" name="Equation" r:id="rId13" imgW="177480" imgH="228600" progId="Equation.DSMT4">
                    <p:embed/>
                  </p:oleObj>
                </mc:Choice>
                <mc:Fallback>
                  <p:oleObj name="Equation" r:id="rId13" imgW="1774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66010" y="1608946"/>
                          <a:ext cx="269875" cy="3460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6" name="Group 35"/>
          <p:cNvGrpSpPr/>
          <p:nvPr/>
        </p:nvGrpSpPr>
        <p:grpSpPr>
          <a:xfrm>
            <a:off x="1115616" y="620688"/>
            <a:ext cx="3040306" cy="1780068"/>
            <a:chOff x="1106905" y="1054037"/>
            <a:chExt cx="3040306" cy="1780068"/>
          </a:xfrm>
        </p:grpSpPr>
        <p:sp>
          <p:nvSpPr>
            <p:cNvPr id="2" name="Freeform 1"/>
            <p:cNvSpPr/>
            <p:nvPr/>
          </p:nvSpPr>
          <p:spPr>
            <a:xfrm>
              <a:off x="1106905" y="1689768"/>
              <a:ext cx="1005306" cy="1144337"/>
            </a:xfrm>
            <a:custGeom>
              <a:avLst/>
              <a:gdLst>
                <a:gd name="connsiteX0" fmla="*/ 0 w 1005306"/>
                <a:gd name="connsiteY0" fmla="*/ 663074 h 1144337"/>
                <a:gd name="connsiteX1" fmla="*/ 1005306 w 1005306"/>
                <a:gd name="connsiteY1" fmla="*/ 0 h 1144337"/>
                <a:gd name="connsiteX2" fmla="*/ 641684 w 1005306"/>
                <a:gd name="connsiteY2" fmla="*/ 1144337 h 1144337"/>
                <a:gd name="connsiteX3" fmla="*/ 0 w 1005306"/>
                <a:gd name="connsiteY3" fmla="*/ 663074 h 114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5306" h="1144337">
                  <a:moveTo>
                    <a:pt x="0" y="663074"/>
                  </a:moveTo>
                  <a:lnTo>
                    <a:pt x="1005306" y="0"/>
                  </a:lnTo>
                  <a:lnTo>
                    <a:pt x="641684" y="1144337"/>
                  </a:lnTo>
                  <a:lnTo>
                    <a:pt x="0" y="663074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" name="Freeform 2"/>
            <p:cNvSpPr/>
            <p:nvPr/>
          </p:nvSpPr>
          <p:spPr>
            <a:xfrm>
              <a:off x="3048000" y="1427747"/>
              <a:ext cx="518695" cy="1358232"/>
            </a:xfrm>
            <a:custGeom>
              <a:avLst/>
              <a:gdLst>
                <a:gd name="connsiteX0" fmla="*/ 0 w 518695"/>
                <a:gd name="connsiteY0" fmla="*/ 556127 h 1358232"/>
                <a:gd name="connsiteX1" fmla="*/ 518695 w 518695"/>
                <a:gd name="connsiteY1" fmla="*/ 0 h 1358232"/>
                <a:gd name="connsiteX2" fmla="*/ 267368 w 518695"/>
                <a:gd name="connsiteY2" fmla="*/ 1358232 h 1358232"/>
                <a:gd name="connsiteX3" fmla="*/ 0 w 518695"/>
                <a:gd name="connsiteY3" fmla="*/ 556127 h 135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8695" h="1358232">
                  <a:moveTo>
                    <a:pt x="0" y="556127"/>
                  </a:moveTo>
                  <a:lnTo>
                    <a:pt x="518695" y="0"/>
                  </a:lnTo>
                  <a:lnTo>
                    <a:pt x="267368" y="1358232"/>
                  </a:lnTo>
                  <a:lnTo>
                    <a:pt x="0" y="55612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5" name="Oval 24"/>
            <p:cNvSpPr/>
            <p:nvPr/>
          </p:nvSpPr>
          <p:spPr>
            <a:xfrm>
              <a:off x="2964824" y="1922179"/>
              <a:ext cx="144016" cy="1440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6" name="Oval 25"/>
            <p:cNvSpPr/>
            <p:nvPr/>
          </p:nvSpPr>
          <p:spPr>
            <a:xfrm>
              <a:off x="2028720" y="1614184"/>
              <a:ext cx="144016" cy="1440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Oval 26"/>
            <p:cNvSpPr/>
            <p:nvPr/>
          </p:nvSpPr>
          <p:spPr>
            <a:xfrm>
              <a:off x="1151620" y="1314033"/>
              <a:ext cx="144016" cy="1440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1230887" y="1390583"/>
              <a:ext cx="2916324" cy="972108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1982694"/>
                </p:ext>
              </p:extLst>
            </p:nvPr>
          </p:nvGraphicFramePr>
          <p:xfrm>
            <a:off x="1897464" y="1251147"/>
            <a:ext cx="385762" cy="346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1" name="Equation" r:id="rId14" imgW="253800" imgH="228600" progId="Equation.DSMT4">
                    <p:embed/>
                  </p:oleObj>
                </mc:Choice>
                <mc:Fallback>
                  <p:oleObj name="Equation" r:id="rId14" imgW="25380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897464" y="1251147"/>
                          <a:ext cx="385762" cy="346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2516917"/>
                </p:ext>
              </p:extLst>
            </p:nvPr>
          </p:nvGraphicFramePr>
          <p:xfrm>
            <a:off x="1110076" y="1054037"/>
            <a:ext cx="231775" cy="250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2" name="Equation" r:id="rId15" imgW="152280" imgH="164880" progId="Equation.DSMT4">
                    <p:embed/>
                  </p:oleObj>
                </mc:Choice>
                <mc:Fallback>
                  <p:oleObj name="Equation" r:id="rId15" imgW="15228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0076" y="1054037"/>
                          <a:ext cx="231775" cy="2508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59985"/>
                </p:ext>
              </p:extLst>
            </p:nvPr>
          </p:nvGraphicFramePr>
          <p:xfrm>
            <a:off x="2872123" y="1539932"/>
            <a:ext cx="269875" cy="346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3" name="Equation" r:id="rId16" imgW="177480" imgH="228600" progId="Equation.DSMT4">
                    <p:embed/>
                  </p:oleObj>
                </mc:Choice>
                <mc:Fallback>
                  <p:oleObj name="Equation" r:id="rId16" imgW="1774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2123" y="1539932"/>
                          <a:ext cx="269875" cy="3460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" name="Group 50"/>
          <p:cNvGrpSpPr/>
          <p:nvPr/>
        </p:nvGrpSpPr>
        <p:grpSpPr>
          <a:xfrm>
            <a:off x="957676" y="2780928"/>
            <a:ext cx="3133061" cy="1810649"/>
            <a:chOff x="957676" y="3044762"/>
            <a:chExt cx="3133061" cy="1810649"/>
          </a:xfrm>
        </p:grpSpPr>
        <p:sp>
          <p:nvSpPr>
            <p:cNvPr id="8" name="Freeform 7"/>
            <p:cNvSpPr/>
            <p:nvPr/>
          </p:nvSpPr>
          <p:spPr>
            <a:xfrm>
              <a:off x="1256632" y="3481137"/>
              <a:ext cx="1010652" cy="1213852"/>
            </a:xfrm>
            <a:custGeom>
              <a:avLst/>
              <a:gdLst>
                <a:gd name="connsiteX0" fmla="*/ 96252 w 1010652"/>
                <a:gd name="connsiteY0" fmla="*/ 0 h 1213852"/>
                <a:gd name="connsiteX1" fmla="*/ 427789 w 1010652"/>
                <a:gd name="connsiteY1" fmla="*/ 106947 h 1213852"/>
                <a:gd name="connsiteX2" fmla="*/ 347579 w 1010652"/>
                <a:gd name="connsiteY2" fmla="*/ 641684 h 1213852"/>
                <a:gd name="connsiteX3" fmla="*/ 524042 w 1010652"/>
                <a:gd name="connsiteY3" fmla="*/ 721895 h 1213852"/>
                <a:gd name="connsiteX4" fmla="*/ 641684 w 1010652"/>
                <a:gd name="connsiteY4" fmla="*/ 176463 h 1213852"/>
                <a:gd name="connsiteX5" fmla="*/ 1010652 w 1010652"/>
                <a:gd name="connsiteY5" fmla="*/ 294105 h 1213852"/>
                <a:gd name="connsiteX6" fmla="*/ 513347 w 1010652"/>
                <a:gd name="connsiteY6" fmla="*/ 1213852 h 1213852"/>
                <a:gd name="connsiteX7" fmla="*/ 0 w 1010652"/>
                <a:gd name="connsiteY7" fmla="*/ 1208505 h 1213852"/>
                <a:gd name="connsiteX8" fmla="*/ 96252 w 1010652"/>
                <a:gd name="connsiteY8" fmla="*/ 0 h 1213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0652" h="1213852">
                  <a:moveTo>
                    <a:pt x="96252" y="0"/>
                  </a:moveTo>
                  <a:lnTo>
                    <a:pt x="427789" y="106947"/>
                  </a:lnTo>
                  <a:lnTo>
                    <a:pt x="347579" y="641684"/>
                  </a:lnTo>
                  <a:lnTo>
                    <a:pt x="524042" y="721895"/>
                  </a:lnTo>
                  <a:lnTo>
                    <a:pt x="641684" y="176463"/>
                  </a:lnTo>
                  <a:lnTo>
                    <a:pt x="1010652" y="294105"/>
                  </a:lnTo>
                  <a:lnTo>
                    <a:pt x="513347" y="1213852"/>
                  </a:lnTo>
                  <a:lnTo>
                    <a:pt x="0" y="1208505"/>
                  </a:lnTo>
                  <a:lnTo>
                    <a:pt x="96252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Freeform 8"/>
            <p:cNvSpPr/>
            <p:nvPr/>
          </p:nvSpPr>
          <p:spPr>
            <a:xfrm>
              <a:off x="2887579" y="3646905"/>
              <a:ext cx="1203158" cy="1208506"/>
            </a:xfrm>
            <a:custGeom>
              <a:avLst/>
              <a:gdLst>
                <a:gd name="connsiteX0" fmla="*/ 32084 w 1203158"/>
                <a:gd name="connsiteY0" fmla="*/ 336884 h 1208506"/>
                <a:gd name="connsiteX1" fmla="*/ 1203158 w 1203158"/>
                <a:gd name="connsiteY1" fmla="*/ 0 h 1208506"/>
                <a:gd name="connsiteX2" fmla="*/ 0 w 1203158"/>
                <a:gd name="connsiteY2" fmla="*/ 1208506 h 1208506"/>
                <a:gd name="connsiteX3" fmla="*/ 32084 w 1203158"/>
                <a:gd name="connsiteY3" fmla="*/ 336884 h 1208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3158" h="1208506">
                  <a:moveTo>
                    <a:pt x="32084" y="336884"/>
                  </a:moveTo>
                  <a:lnTo>
                    <a:pt x="1203158" y="0"/>
                  </a:lnTo>
                  <a:lnTo>
                    <a:pt x="0" y="1208506"/>
                  </a:lnTo>
                  <a:cubicBezTo>
                    <a:pt x="1782" y="925095"/>
                    <a:pt x="3565" y="641685"/>
                    <a:pt x="32084" y="336884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Oval 27"/>
            <p:cNvSpPr/>
            <p:nvPr/>
          </p:nvSpPr>
          <p:spPr>
            <a:xfrm>
              <a:off x="2842196" y="3918440"/>
              <a:ext cx="144016" cy="1440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Oval 28"/>
            <p:cNvSpPr/>
            <p:nvPr/>
          </p:nvSpPr>
          <p:spPr>
            <a:xfrm>
              <a:off x="1825887" y="3583710"/>
              <a:ext cx="144016" cy="1440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Oval 29"/>
            <p:cNvSpPr/>
            <p:nvPr/>
          </p:nvSpPr>
          <p:spPr>
            <a:xfrm>
              <a:off x="1012951" y="3310294"/>
              <a:ext cx="144016" cy="1440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45" name="Straight Connector 44"/>
            <p:cNvCxnSpPr/>
            <p:nvPr/>
          </p:nvCxnSpPr>
          <p:spPr>
            <a:xfrm>
              <a:off x="1078487" y="3386655"/>
              <a:ext cx="2916324" cy="972108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6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05769065"/>
                </p:ext>
              </p:extLst>
            </p:nvPr>
          </p:nvGraphicFramePr>
          <p:xfrm>
            <a:off x="1745064" y="3209790"/>
            <a:ext cx="385762" cy="346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4" name="Equation" r:id="rId17" imgW="253800" imgH="228600" progId="Equation.DSMT4">
                    <p:embed/>
                  </p:oleObj>
                </mc:Choice>
                <mc:Fallback>
                  <p:oleObj name="Equation" r:id="rId17" imgW="25380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745064" y="3209790"/>
                          <a:ext cx="385762" cy="346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" name="Object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88325707"/>
                </p:ext>
              </p:extLst>
            </p:nvPr>
          </p:nvGraphicFramePr>
          <p:xfrm>
            <a:off x="957676" y="3044762"/>
            <a:ext cx="231775" cy="250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5" name="Equation" r:id="rId18" imgW="152280" imgH="164880" progId="Equation.DSMT4">
                    <p:embed/>
                  </p:oleObj>
                </mc:Choice>
                <mc:Fallback>
                  <p:oleObj name="Equation" r:id="rId18" imgW="15228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7676" y="3044762"/>
                          <a:ext cx="231775" cy="2508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928093"/>
                </p:ext>
              </p:extLst>
            </p:nvPr>
          </p:nvGraphicFramePr>
          <p:xfrm>
            <a:off x="2746460" y="3552046"/>
            <a:ext cx="269875" cy="346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6" name="Equation" r:id="rId19" imgW="177480" imgH="228600" progId="Equation.DSMT4">
                    <p:embed/>
                  </p:oleObj>
                </mc:Choice>
                <mc:Fallback>
                  <p:oleObj name="Equation" r:id="rId19" imgW="1774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6460" y="3552046"/>
                          <a:ext cx="269875" cy="3460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2" name="TextBox 51"/>
          <p:cNvSpPr txBox="1"/>
          <p:nvPr/>
        </p:nvSpPr>
        <p:spPr>
          <a:xfrm>
            <a:off x="5508104" y="2492896"/>
            <a:ext cx="21602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i="1" dirty="0" smtClean="0"/>
              <a:t>w</a:t>
            </a:r>
            <a:r>
              <a:rPr lang="en-US" i="1" dirty="0" smtClean="0"/>
              <a:t>i</a:t>
            </a:r>
            <a:r>
              <a:rPr lang="en-US" sz="2400" dirty="0" smtClean="0"/>
              <a:t> is not visible</a:t>
            </a:r>
            <a:endParaRPr lang="he-IL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1547664" y="2456892"/>
            <a:ext cx="17896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i="1" dirty="0" smtClean="0"/>
              <a:t>w</a:t>
            </a:r>
            <a:r>
              <a:rPr lang="en-US" i="1" dirty="0" smtClean="0"/>
              <a:t>i</a:t>
            </a:r>
            <a:r>
              <a:rPr lang="en-US" sz="2400" dirty="0" smtClean="0"/>
              <a:t> is visible</a:t>
            </a:r>
            <a:endParaRPr lang="he-IL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971600" y="5301208"/>
            <a:ext cx="70207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All special cases can be detected at visibility test of </a:t>
            </a:r>
            <a:r>
              <a:rPr lang="en-US" sz="2400" i="1" dirty="0"/>
              <a:t>w</a:t>
            </a:r>
            <a:r>
              <a:rPr lang="en-US" i="1" dirty="0"/>
              <a:t>i</a:t>
            </a:r>
            <a:endParaRPr lang="he-IL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4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342346"/>
              </p:ext>
            </p:extLst>
          </p:nvPr>
        </p:nvGraphicFramePr>
        <p:xfrm>
          <a:off x="719572" y="476672"/>
          <a:ext cx="7553325" cy="572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2" name="Equation" r:id="rId3" imgW="3619440" imgH="2743200" progId="Equation.DSMT4">
                  <p:embed/>
                </p:oleObj>
              </mc:Choice>
              <mc:Fallback>
                <p:oleObj name="Equation" r:id="rId3" imgW="3619440" imgH="2743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9572" y="476672"/>
                        <a:ext cx="7553325" cy="5724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9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Probabilistic Roadmaps</a:t>
            </a:r>
            <a:endParaRPr lang="he-IL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31540" y="980728"/>
            <a:ext cx="8244916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Planar problems with translational robot  (2 degrees of freedom) are simple. Finding visibility graph explodes with degrees of freedom increase.</a:t>
            </a:r>
            <a:endParaRPr lang="he-IL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265148"/>
              </p:ext>
            </p:extLst>
          </p:nvPr>
        </p:nvGraphicFramePr>
        <p:xfrm>
          <a:off x="454025" y="2781300"/>
          <a:ext cx="8002588" cy="324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6" name="Equation" r:id="rId3" imgW="4140000" imgH="1676160" progId="Equation.DSMT4">
                  <p:embed/>
                </p:oleObj>
              </mc:Choice>
              <mc:Fallback>
                <p:oleObj name="Equation" r:id="rId3" imgW="4140000" imgH="1676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4025" y="2781300"/>
                        <a:ext cx="8002588" cy="3240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4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/>
        </p:nvGrpSpPr>
        <p:grpSpPr>
          <a:xfrm>
            <a:off x="2106425" y="2322840"/>
            <a:ext cx="4985855" cy="3356410"/>
            <a:chOff x="161510" y="1943831"/>
            <a:chExt cx="4050451" cy="2790310"/>
          </a:xfrm>
        </p:grpSpPr>
        <p:sp>
          <p:nvSpPr>
            <p:cNvPr id="86" name="Freeform 85"/>
            <p:cNvSpPr/>
            <p:nvPr/>
          </p:nvSpPr>
          <p:spPr>
            <a:xfrm>
              <a:off x="739977" y="2135362"/>
              <a:ext cx="2774913" cy="2251644"/>
            </a:xfrm>
            <a:custGeom>
              <a:avLst/>
              <a:gdLst>
                <a:gd name="connsiteX0" fmla="*/ 195565 w 2774913"/>
                <a:gd name="connsiteY0" fmla="*/ 2251644 h 2251644"/>
                <a:gd name="connsiteX1" fmla="*/ 269563 w 2774913"/>
                <a:gd name="connsiteY1" fmla="*/ 1971510 h 2251644"/>
                <a:gd name="connsiteX2" fmla="*/ 771690 w 2774913"/>
                <a:gd name="connsiteY2" fmla="*/ 1929225 h 2251644"/>
                <a:gd name="connsiteX3" fmla="*/ 2679773 w 2774913"/>
                <a:gd name="connsiteY3" fmla="*/ 1125822 h 2251644"/>
                <a:gd name="connsiteX4" fmla="*/ 2774913 w 2774913"/>
                <a:gd name="connsiteY4" fmla="*/ 919685 h 2251644"/>
                <a:gd name="connsiteX5" fmla="*/ 2769628 w 2774913"/>
                <a:gd name="connsiteY5" fmla="*/ 221993 h 2251644"/>
                <a:gd name="connsiteX6" fmla="*/ 2669202 w 2774913"/>
                <a:gd name="connsiteY6" fmla="*/ 47570 h 2251644"/>
                <a:gd name="connsiteX7" fmla="*/ 2177646 w 2774913"/>
                <a:gd name="connsiteY7" fmla="*/ 0 h 2251644"/>
                <a:gd name="connsiteX8" fmla="*/ 2082506 w 2774913"/>
                <a:gd name="connsiteY8" fmla="*/ 184994 h 2251644"/>
                <a:gd name="connsiteX9" fmla="*/ 2082506 w 2774913"/>
                <a:gd name="connsiteY9" fmla="*/ 359417 h 2251644"/>
                <a:gd name="connsiteX10" fmla="*/ 2568777 w 2774913"/>
                <a:gd name="connsiteY10" fmla="*/ 396416 h 2251644"/>
                <a:gd name="connsiteX11" fmla="*/ 2568777 w 2774913"/>
                <a:gd name="connsiteY11" fmla="*/ 761119 h 2251644"/>
                <a:gd name="connsiteX12" fmla="*/ 671265 w 2774913"/>
                <a:gd name="connsiteY12" fmla="*/ 1575093 h 2251644"/>
                <a:gd name="connsiteX13" fmla="*/ 169137 w 2774913"/>
                <a:gd name="connsiteY13" fmla="*/ 1617378 h 2251644"/>
                <a:gd name="connsiteX14" fmla="*/ 68712 w 2774913"/>
                <a:gd name="connsiteY14" fmla="*/ 1802372 h 2251644"/>
                <a:gd name="connsiteX15" fmla="*/ 0 w 2774913"/>
                <a:gd name="connsiteY15" fmla="*/ 2087792 h 2251644"/>
                <a:gd name="connsiteX16" fmla="*/ 0 w 2774913"/>
                <a:gd name="connsiteY16" fmla="*/ 2251644 h 2251644"/>
                <a:gd name="connsiteX17" fmla="*/ 195565 w 2774913"/>
                <a:gd name="connsiteY17" fmla="*/ 2251644 h 2251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774913" h="2251644">
                  <a:moveTo>
                    <a:pt x="195565" y="2251644"/>
                  </a:moveTo>
                  <a:lnTo>
                    <a:pt x="269563" y="1971510"/>
                  </a:lnTo>
                  <a:lnTo>
                    <a:pt x="771690" y="1929225"/>
                  </a:lnTo>
                  <a:lnTo>
                    <a:pt x="2679773" y="1125822"/>
                  </a:lnTo>
                  <a:lnTo>
                    <a:pt x="2774913" y="919685"/>
                  </a:lnTo>
                  <a:cubicBezTo>
                    <a:pt x="2773151" y="687121"/>
                    <a:pt x="2771390" y="454557"/>
                    <a:pt x="2769628" y="221993"/>
                  </a:cubicBezTo>
                  <a:lnTo>
                    <a:pt x="2669202" y="47570"/>
                  </a:lnTo>
                  <a:lnTo>
                    <a:pt x="2177646" y="0"/>
                  </a:lnTo>
                  <a:lnTo>
                    <a:pt x="2082506" y="184994"/>
                  </a:lnTo>
                  <a:lnTo>
                    <a:pt x="2082506" y="359417"/>
                  </a:lnTo>
                  <a:lnTo>
                    <a:pt x="2568777" y="396416"/>
                  </a:lnTo>
                  <a:lnTo>
                    <a:pt x="2568777" y="761119"/>
                  </a:lnTo>
                  <a:lnTo>
                    <a:pt x="671265" y="1575093"/>
                  </a:lnTo>
                  <a:lnTo>
                    <a:pt x="169137" y="1617378"/>
                  </a:lnTo>
                  <a:lnTo>
                    <a:pt x="68712" y="1802372"/>
                  </a:lnTo>
                  <a:lnTo>
                    <a:pt x="0" y="2087792"/>
                  </a:lnTo>
                  <a:lnTo>
                    <a:pt x="0" y="2251644"/>
                  </a:lnTo>
                  <a:lnTo>
                    <a:pt x="195565" y="2251644"/>
                  </a:lnTo>
                  <a:close/>
                </a:path>
              </a:pathLst>
            </a:custGeom>
            <a:solidFill>
              <a:schemeClr val="bg1">
                <a:lumMod val="50000"/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161510" y="1943831"/>
              <a:ext cx="4050451" cy="2790310"/>
              <a:chOff x="2501770" y="1943835"/>
              <a:chExt cx="4050451" cy="2790310"/>
            </a:xfrm>
            <a:solidFill>
              <a:schemeClr val="bg1">
                <a:lumMod val="50000"/>
              </a:schemeClr>
            </a:solidFill>
          </p:grpSpPr>
          <p:sp>
            <p:nvSpPr>
              <p:cNvPr id="6" name="Rectangle 5"/>
              <p:cNvSpPr/>
              <p:nvPr/>
            </p:nvSpPr>
            <p:spPr>
              <a:xfrm>
                <a:off x="2501770" y="1943835"/>
                <a:ext cx="4050449" cy="1800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501770" y="4554125"/>
                <a:ext cx="4050449" cy="1800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9" name="Rectangle 8"/>
              <p:cNvSpPr/>
              <p:nvPr/>
            </p:nvSpPr>
            <p:spPr>
              <a:xfrm rot="16200000">
                <a:off x="5067055" y="3248980"/>
                <a:ext cx="2790310" cy="1800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0" name="Rectangle 9"/>
              <p:cNvSpPr/>
              <p:nvPr/>
            </p:nvSpPr>
            <p:spPr>
              <a:xfrm rot="16200000">
                <a:off x="1196626" y="3248980"/>
                <a:ext cx="2790310" cy="1800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1" name="Rectangle 10"/>
              <p:cNvSpPr/>
              <p:nvPr/>
            </p:nvSpPr>
            <p:spPr>
              <a:xfrm rot="16200000">
                <a:off x="2501773" y="4239090"/>
                <a:ext cx="495051" cy="49505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2" name="Rectangle 11"/>
              <p:cNvSpPr/>
              <p:nvPr/>
            </p:nvSpPr>
            <p:spPr>
              <a:xfrm rot="16200000">
                <a:off x="3874422" y="2101351"/>
                <a:ext cx="135015" cy="117012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3" name="Rectangle 12"/>
              <p:cNvSpPr/>
              <p:nvPr/>
            </p:nvSpPr>
            <p:spPr>
              <a:xfrm rot="16200000">
                <a:off x="5292080" y="3293984"/>
                <a:ext cx="135015" cy="112512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4" name="Rectangle 13"/>
              <p:cNvSpPr/>
              <p:nvPr/>
            </p:nvSpPr>
            <p:spPr>
              <a:xfrm rot="16200000">
                <a:off x="3244354" y="3181471"/>
                <a:ext cx="135015" cy="90010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5" name="Rectangle 14"/>
              <p:cNvSpPr/>
              <p:nvPr/>
            </p:nvSpPr>
            <p:spPr>
              <a:xfrm rot="16200000">
                <a:off x="3626896" y="3834046"/>
                <a:ext cx="135015" cy="67507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6" name="Rectangle 15"/>
              <p:cNvSpPr/>
              <p:nvPr/>
            </p:nvSpPr>
            <p:spPr>
              <a:xfrm rot="16200000">
                <a:off x="6169678" y="2821433"/>
                <a:ext cx="135015" cy="63007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7" name="Rectangle 16"/>
              <p:cNvSpPr/>
              <p:nvPr/>
            </p:nvSpPr>
            <p:spPr>
              <a:xfrm rot="10800000">
                <a:off x="2906815" y="2411772"/>
                <a:ext cx="135015" cy="79220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8" name="Rectangle 17"/>
              <p:cNvSpPr/>
              <p:nvPr/>
            </p:nvSpPr>
            <p:spPr>
              <a:xfrm rot="10800000">
                <a:off x="3359826" y="2618907"/>
                <a:ext cx="135015" cy="65719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9" name="Rectangle 18"/>
              <p:cNvSpPr/>
              <p:nvPr/>
            </p:nvSpPr>
            <p:spPr>
              <a:xfrm rot="10800000">
                <a:off x="4797023" y="3806923"/>
                <a:ext cx="135015" cy="61218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0" name="Rectangle 19"/>
              <p:cNvSpPr/>
              <p:nvPr/>
            </p:nvSpPr>
            <p:spPr>
              <a:xfrm rot="10800000">
                <a:off x="4391980" y="3959322"/>
                <a:ext cx="135015" cy="77481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1" name="Rectangle 20"/>
              <p:cNvSpPr/>
              <p:nvPr/>
            </p:nvSpPr>
            <p:spPr>
              <a:xfrm rot="10800000">
                <a:off x="4977045" y="2538351"/>
                <a:ext cx="675075" cy="35058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7" name="Hexagon 6"/>
              <p:cNvSpPr/>
              <p:nvPr/>
            </p:nvSpPr>
            <p:spPr>
              <a:xfrm>
                <a:off x="4617005" y="2538351"/>
                <a:ext cx="315035" cy="269523"/>
              </a:xfrm>
              <a:prstGeom prst="hexag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66" name="Group 140"/>
            <p:cNvGrpSpPr>
              <a:grpSpLocks/>
            </p:cNvGrpSpPr>
            <p:nvPr/>
          </p:nvGrpSpPr>
          <p:grpSpPr bwMode="auto">
            <a:xfrm>
              <a:off x="733982" y="4022864"/>
              <a:ext cx="201177" cy="366033"/>
              <a:chOff x="2565" y="2741"/>
              <a:chExt cx="145" cy="291"/>
            </a:xfrm>
          </p:grpSpPr>
          <p:sp>
            <p:nvSpPr>
              <p:cNvPr id="67" name="Rectangle 130"/>
              <p:cNvSpPr>
                <a:spLocks noChangeArrowheads="1"/>
              </p:cNvSpPr>
              <p:nvPr/>
            </p:nvSpPr>
            <p:spPr bwMode="auto">
              <a:xfrm>
                <a:off x="2565" y="2889"/>
                <a:ext cx="145" cy="143"/>
              </a:xfrm>
              <a:prstGeom prst="rect">
                <a:avLst/>
              </a:prstGeom>
              <a:solidFill>
                <a:srgbClr val="0000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68" name="AutoShape 131"/>
              <p:cNvSpPr>
                <a:spLocks noChangeArrowheads="1"/>
              </p:cNvSpPr>
              <p:nvPr/>
            </p:nvSpPr>
            <p:spPr bwMode="auto">
              <a:xfrm>
                <a:off x="2565" y="2741"/>
                <a:ext cx="145" cy="148"/>
              </a:xfrm>
              <a:prstGeom prst="triangle">
                <a:avLst>
                  <a:gd name="adj" fmla="val 50000"/>
                </a:avLst>
              </a:prstGeom>
              <a:solidFill>
                <a:srgbClr val="0000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69" name="Rectangle 132"/>
              <p:cNvSpPr>
                <a:spLocks noChangeArrowheads="1"/>
              </p:cNvSpPr>
              <p:nvPr/>
            </p:nvSpPr>
            <p:spPr bwMode="auto">
              <a:xfrm>
                <a:off x="2625" y="2941"/>
                <a:ext cx="30" cy="3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810290" y="2123851"/>
              <a:ext cx="2706215" cy="2173300"/>
              <a:chOff x="810290" y="2123851"/>
              <a:chExt cx="2706215" cy="2173300"/>
            </a:xfrm>
          </p:grpSpPr>
          <p:sp>
            <p:nvSpPr>
              <p:cNvPr id="61" name="Freeform 60"/>
              <p:cNvSpPr/>
              <p:nvPr/>
            </p:nvSpPr>
            <p:spPr>
              <a:xfrm>
                <a:off x="835117" y="2394354"/>
                <a:ext cx="2589919" cy="1902797"/>
              </a:xfrm>
              <a:custGeom>
                <a:avLst/>
                <a:gdLst>
                  <a:gd name="connsiteX0" fmla="*/ 0 w 2589919"/>
                  <a:gd name="connsiteY0" fmla="*/ 1902797 h 1902797"/>
                  <a:gd name="connsiteX1" fmla="*/ 79283 w 2589919"/>
                  <a:gd name="connsiteY1" fmla="*/ 1617378 h 1902797"/>
                  <a:gd name="connsiteX2" fmla="*/ 581410 w 2589919"/>
                  <a:gd name="connsiteY2" fmla="*/ 1564522 h 1902797"/>
                  <a:gd name="connsiteX3" fmla="*/ 2484208 w 2589919"/>
                  <a:gd name="connsiteY3" fmla="*/ 766404 h 1902797"/>
                  <a:gd name="connsiteX4" fmla="*/ 2589919 w 2589919"/>
                  <a:gd name="connsiteY4" fmla="*/ 576125 h 1902797"/>
                  <a:gd name="connsiteX5" fmla="*/ 2589919 w 2589919"/>
                  <a:gd name="connsiteY5" fmla="*/ 47570 h 1902797"/>
                  <a:gd name="connsiteX6" fmla="*/ 2087792 w 2589919"/>
                  <a:gd name="connsiteY6" fmla="*/ 0 h 1902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89919" h="1902797">
                    <a:moveTo>
                      <a:pt x="0" y="1902797"/>
                    </a:moveTo>
                    <a:lnTo>
                      <a:pt x="79283" y="1617378"/>
                    </a:lnTo>
                    <a:lnTo>
                      <a:pt x="581410" y="1564522"/>
                    </a:lnTo>
                    <a:lnTo>
                      <a:pt x="2484208" y="766404"/>
                    </a:lnTo>
                    <a:lnTo>
                      <a:pt x="2589919" y="576125"/>
                    </a:lnTo>
                    <a:lnTo>
                      <a:pt x="2589919" y="47570"/>
                    </a:lnTo>
                    <a:lnTo>
                      <a:pt x="2087792" y="0"/>
                    </a:lnTo>
                  </a:path>
                </a:pathLst>
              </a:cu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pSp>
            <p:nvGrpSpPr>
              <p:cNvPr id="32" name="Group 140"/>
              <p:cNvGrpSpPr>
                <a:grpSpLocks/>
              </p:cNvGrpSpPr>
              <p:nvPr/>
            </p:nvGrpSpPr>
            <p:grpSpPr bwMode="auto">
              <a:xfrm>
                <a:off x="1310483" y="3693036"/>
                <a:ext cx="201177" cy="366033"/>
                <a:chOff x="2565" y="2741"/>
                <a:chExt cx="145" cy="291"/>
              </a:xfrm>
            </p:grpSpPr>
            <p:sp>
              <p:nvSpPr>
                <p:cNvPr id="33" name="Rectangle 130"/>
                <p:cNvSpPr>
                  <a:spLocks noChangeArrowheads="1"/>
                </p:cNvSpPr>
                <p:nvPr/>
              </p:nvSpPr>
              <p:spPr bwMode="auto">
                <a:xfrm>
                  <a:off x="2565" y="2889"/>
                  <a:ext cx="145" cy="143"/>
                </a:xfrm>
                <a:prstGeom prst="rect">
                  <a:avLst/>
                </a:prstGeom>
                <a:solidFill>
                  <a:srgbClr val="0000F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34" name="AutoShape 131"/>
                <p:cNvSpPr>
                  <a:spLocks noChangeArrowheads="1"/>
                </p:cNvSpPr>
                <p:nvPr/>
              </p:nvSpPr>
              <p:spPr bwMode="auto">
                <a:xfrm>
                  <a:off x="2565" y="2741"/>
                  <a:ext cx="145" cy="14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35" name="Rectangle 132"/>
                <p:cNvSpPr>
                  <a:spLocks noChangeArrowheads="1"/>
                </p:cNvSpPr>
                <p:nvPr/>
              </p:nvSpPr>
              <p:spPr bwMode="auto">
                <a:xfrm>
                  <a:off x="2625" y="2941"/>
                  <a:ext cx="30" cy="3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</p:grpSp>
          <p:grpSp>
            <p:nvGrpSpPr>
              <p:cNvPr id="62" name="Group 140"/>
              <p:cNvGrpSpPr>
                <a:grpSpLocks/>
              </p:cNvGrpSpPr>
              <p:nvPr/>
            </p:nvGrpSpPr>
            <p:grpSpPr bwMode="auto">
              <a:xfrm>
                <a:off x="810290" y="3743276"/>
                <a:ext cx="201177" cy="366033"/>
                <a:chOff x="2565" y="2741"/>
                <a:chExt cx="145" cy="291"/>
              </a:xfrm>
            </p:grpSpPr>
            <p:sp>
              <p:nvSpPr>
                <p:cNvPr id="63" name="Rectangle 130"/>
                <p:cNvSpPr>
                  <a:spLocks noChangeArrowheads="1"/>
                </p:cNvSpPr>
                <p:nvPr/>
              </p:nvSpPr>
              <p:spPr bwMode="auto">
                <a:xfrm>
                  <a:off x="2565" y="2889"/>
                  <a:ext cx="145" cy="143"/>
                </a:xfrm>
                <a:prstGeom prst="rect">
                  <a:avLst/>
                </a:prstGeom>
                <a:solidFill>
                  <a:srgbClr val="0000F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64" name="AutoShape 131"/>
                <p:cNvSpPr>
                  <a:spLocks noChangeArrowheads="1"/>
                </p:cNvSpPr>
                <p:nvPr/>
              </p:nvSpPr>
              <p:spPr bwMode="auto">
                <a:xfrm>
                  <a:off x="2565" y="2741"/>
                  <a:ext cx="145" cy="14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65" name="Rectangle 132"/>
                <p:cNvSpPr>
                  <a:spLocks noChangeArrowheads="1"/>
                </p:cNvSpPr>
                <p:nvPr/>
              </p:nvSpPr>
              <p:spPr bwMode="auto">
                <a:xfrm>
                  <a:off x="2625" y="2941"/>
                  <a:ext cx="30" cy="3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</p:grpSp>
          <p:grpSp>
            <p:nvGrpSpPr>
              <p:cNvPr id="70" name="Group 140"/>
              <p:cNvGrpSpPr>
                <a:grpSpLocks/>
              </p:cNvGrpSpPr>
              <p:nvPr/>
            </p:nvGrpSpPr>
            <p:grpSpPr bwMode="auto">
              <a:xfrm>
                <a:off x="3211271" y="2889490"/>
                <a:ext cx="201177" cy="366033"/>
                <a:chOff x="2565" y="2741"/>
                <a:chExt cx="145" cy="291"/>
              </a:xfrm>
            </p:grpSpPr>
            <p:sp>
              <p:nvSpPr>
                <p:cNvPr id="71" name="Rectangle 130"/>
                <p:cNvSpPr>
                  <a:spLocks noChangeArrowheads="1"/>
                </p:cNvSpPr>
                <p:nvPr/>
              </p:nvSpPr>
              <p:spPr bwMode="auto">
                <a:xfrm>
                  <a:off x="2565" y="2889"/>
                  <a:ext cx="145" cy="143"/>
                </a:xfrm>
                <a:prstGeom prst="rect">
                  <a:avLst/>
                </a:prstGeom>
                <a:solidFill>
                  <a:srgbClr val="0000F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72" name="AutoShape 131"/>
                <p:cNvSpPr>
                  <a:spLocks noChangeArrowheads="1"/>
                </p:cNvSpPr>
                <p:nvPr/>
              </p:nvSpPr>
              <p:spPr bwMode="auto">
                <a:xfrm>
                  <a:off x="2565" y="2741"/>
                  <a:ext cx="145" cy="14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73" name="Rectangle 132"/>
                <p:cNvSpPr>
                  <a:spLocks noChangeArrowheads="1"/>
                </p:cNvSpPr>
                <p:nvPr/>
              </p:nvSpPr>
              <p:spPr bwMode="auto">
                <a:xfrm>
                  <a:off x="2625" y="2941"/>
                  <a:ext cx="30" cy="3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</p:grpSp>
          <p:grpSp>
            <p:nvGrpSpPr>
              <p:cNvPr id="74" name="Group 140"/>
              <p:cNvGrpSpPr>
                <a:grpSpLocks/>
              </p:cNvGrpSpPr>
              <p:nvPr/>
            </p:nvGrpSpPr>
            <p:grpSpPr bwMode="auto">
              <a:xfrm>
                <a:off x="3315328" y="2696607"/>
                <a:ext cx="201177" cy="366033"/>
                <a:chOff x="2565" y="2741"/>
                <a:chExt cx="145" cy="291"/>
              </a:xfrm>
            </p:grpSpPr>
            <p:sp>
              <p:nvSpPr>
                <p:cNvPr id="75" name="Rectangle 130"/>
                <p:cNvSpPr>
                  <a:spLocks noChangeArrowheads="1"/>
                </p:cNvSpPr>
                <p:nvPr/>
              </p:nvSpPr>
              <p:spPr bwMode="auto">
                <a:xfrm>
                  <a:off x="2565" y="2889"/>
                  <a:ext cx="145" cy="143"/>
                </a:xfrm>
                <a:prstGeom prst="rect">
                  <a:avLst/>
                </a:prstGeom>
                <a:solidFill>
                  <a:srgbClr val="0000F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76" name="AutoShape 131"/>
                <p:cNvSpPr>
                  <a:spLocks noChangeArrowheads="1"/>
                </p:cNvSpPr>
                <p:nvPr/>
              </p:nvSpPr>
              <p:spPr bwMode="auto">
                <a:xfrm>
                  <a:off x="2565" y="2741"/>
                  <a:ext cx="145" cy="14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77" name="Rectangle 132"/>
                <p:cNvSpPr>
                  <a:spLocks noChangeArrowheads="1"/>
                </p:cNvSpPr>
                <p:nvPr/>
              </p:nvSpPr>
              <p:spPr bwMode="auto">
                <a:xfrm>
                  <a:off x="2625" y="2941"/>
                  <a:ext cx="30" cy="3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</p:grpSp>
          <p:grpSp>
            <p:nvGrpSpPr>
              <p:cNvPr id="78" name="Group 140"/>
              <p:cNvGrpSpPr>
                <a:grpSpLocks/>
              </p:cNvGrpSpPr>
              <p:nvPr/>
            </p:nvGrpSpPr>
            <p:grpSpPr bwMode="auto">
              <a:xfrm>
                <a:off x="3310147" y="2172314"/>
                <a:ext cx="201177" cy="366033"/>
                <a:chOff x="2565" y="2741"/>
                <a:chExt cx="145" cy="291"/>
              </a:xfrm>
            </p:grpSpPr>
            <p:sp>
              <p:nvSpPr>
                <p:cNvPr id="79" name="Rectangle 130"/>
                <p:cNvSpPr>
                  <a:spLocks noChangeArrowheads="1"/>
                </p:cNvSpPr>
                <p:nvPr/>
              </p:nvSpPr>
              <p:spPr bwMode="auto">
                <a:xfrm>
                  <a:off x="2565" y="2889"/>
                  <a:ext cx="145" cy="143"/>
                </a:xfrm>
                <a:prstGeom prst="rect">
                  <a:avLst/>
                </a:prstGeom>
                <a:solidFill>
                  <a:srgbClr val="0000F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80" name="AutoShape 131"/>
                <p:cNvSpPr>
                  <a:spLocks noChangeArrowheads="1"/>
                </p:cNvSpPr>
                <p:nvPr/>
              </p:nvSpPr>
              <p:spPr bwMode="auto">
                <a:xfrm>
                  <a:off x="2565" y="2741"/>
                  <a:ext cx="145" cy="14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81" name="Rectangle 132"/>
                <p:cNvSpPr>
                  <a:spLocks noChangeArrowheads="1"/>
                </p:cNvSpPr>
                <p:nvPr/>
              </p:nvSpPr>
              <p:spPr bwMode="auto">
                <a:xfrm>
                  <a:off x="2625" y="2941"/>
                  <a:ext cx="30" cy="3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</p:grpSp>
          <p:grpSp>
            <p:nvGrpSpPr>
              <p:cNvPr id="82" name="Group 140"/>
              <p:cNvGrpSpPr>
                <a:grpSpLocks/>
              </p:cNvGrpSpPr>
              <p:nvPr/>
            </p:nvGrpSpPr>
            <p:grpSpPr bwMode="auto">
              <a:xfrm>
                <a:off x="2818150" y="2123851"/>
                <a:ext cx="201177" cy="366033"/>
                <a:chOff x="2565" y="2741"/>
                <a:chExt cx="145" cy="291"/>
              </a:xfrm>
            </p:grpSpPr>
            <p:sp>
              <p:nvSpPr>
                <p:cNvPr id="83" name="Rectangle 130"/>
                <p:cNvSpPr>
                  <a:spLocks noChangeArrowheads="1"/>
                </p:cNvSpPr>
                <p:nvPr/>
              </p:nvSpPr>
              <p:spPr bwMode="auto">
                <a:xfrm>
                  <a:off x="2565" y="2889"/>
                  <a:ext cx="145" cy="143"/>
                </a:xfrm>
                <a:prstGeom prst="rect">
                  <a:avLst/>
                </a:prstGeom>
                <a:solidFill>
                  <a:srgbClr val="0000F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84" name="AutoShape 131"/>
                <p:cNvSpPr>
                  <a:spLocks noChangeArrowheads="1"/>
                </p:cNvSpPr>
                <p:nvPr/>
              </p:nvSpPr>
              <p:spPr bwMode="auto">
                <a:xfrm>
                  <a:off x="2565" y="2741"/>
                  <a:ext cx="145" cy="14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85" name="Rectangle 132"/>
                <p:cNvSpPr>
                  <a:spLocks noChangeArrowheads="1"/>
                </p:cNvSpPr>
                <p:nvPr/>
              </p:nvSpPr>
              <p:spPr bwMode="auto">
                <a:xfrm>
                  <a:off x="2625" y="2941"/>
                  <a:ext cx="30" cy="3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</p:grpSp>
          <p:grpSp>
            <p:nvGrpSpPr>
              <p:cNvPr id="87" name="Group 140"/>
              <p:cNvGrpSpPr>
                <a:grpSpLocks/>
              </p:cNvGrpSpPr>
              <p:nvPr/>
            </p:nvGrpSpPr>
            <p:grpSpPr bwMode="auto">
              <a:xfrm>
                <a:off x="1865844" y="3468012"/>
                <a:ext cx="201177" cy="366033"/>
                <a:chOff x="2565" y="2741"/>
                <a:chExt cx="145" cy="291"/>
              </a:xfrm>
            </p:grpSpPr>
            <p:sp>
              <p:nvSpPr>
                <p:cNvPr id="8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565" y="2889"/>
                  <a:ext cx="145" cy="143"/>
                </a:xfrm>
                <a:prstGeom prst="rect">
                  <a:avLst/>
                </a:prstGeom>
                <a:solidFill>
                  <a:srgbClr val="0000F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89" name="AutoShape 131"/>
                <p:cNvSpPr>
                  <a:spLocks noChangeArrowheads="1"/>
                </p:cNvSpPr>
                <p:nvPr/>
              </p:nvSpPr>
              <p:spPr bwMode="auto">
                <a:xfrm>
                  <a:off x="2565" y="2741"/>
                  <a:ext cx="145" cy="14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9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625" y="2941"/>
                  <a:ext cx="30" cy="3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</p:grpSp>
          <p:grpSp>
            <p:nvGrpSpPr>
              <p:cNvPr id="91" name="Group 140"/>
              <p:cNvGrpSpPr>
                <a:grpSpLocks/>
              </p:cNvGrpSpPr>
              <p:nvPr/>
            </p:nvGrpSpPr>
            <p:grpSpPr bwMode="auto">
              <a:xfrm>
                <a:off x="2660633" y="3113965"/>
                <a:ext cx="201177" cy="366033"/>
                <a:chOff x="2565" y="2741"/>
                <a:chExt cx="145" cy="291"/>
              </a:xfrm>
            </p:grpSpPr>
            <p:sp>
              <p:nvSpPr>
                <p:cNvPr id="92" name="Rectangle 130"/>
                <p:cNvSpPr>
                  <a:spLocks noChangeArrowheads="1"/>
                </p:cNvSpPr>
                <p:nvPr/>
              </p:nvSpPr>
              <p:spPr bwMode="auto">
                <a:xfrm>
                  <a:off x="2565" y="2889"/>
                  <a:ext cx="145" cy="143"/>
                </a:xfrm>
                <a:prstGeom prst="rect">
                  <a:avLst/>
                </a:prstGeom>
                <a:solidFill>
                  <a:srgbClr val="0000F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93" name="AutoShape 131"/>
                <p:cNvSpPr>
                  <a:spLocks noChangeArrowheads="1"/>
                </p:cNvSpPr>
                <p:nvPr/>
              </p:nvSpPr>
              <p:spPr bwMode="auto">
                <a:xfrm>
                  <a:off x="2565" y="2741"/>
                  <a:ext cx="145" cy="14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94" name="Rectangle 132"/>
                <p:cNvSpPr>
                  <a:spLocks noChangeArrowheads="1"/>
                </p:cNvSpPr>
                <p:nvPr/>
              </p:nvSpPr>
              <p:spPr bwMode="auto">
                <a:xfrm>
                  <a:off x="2625" y="2941"/>
                  <a:ext cx="30" cy="3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</p:grpSp>
        </p:grpSp>
      </p:grpSp>
      <p:sp>
        <p:nvSpPr>
          <p:cNvPr id="97" name="TextBox 96"/>
          <p:cNvSpPr txBox="1"/>
          <p:nvPr/>
        </p:nvSpPr>
        <p:spPr>
          <a:xfrm>
            <a:off x="701570" y="368660"/>
            <a:ext cx="783087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We would like to find  a good path, rather than any feasible path as done in motion planning.</a:t>
            </a:r>
            <a:endParaRPr lang="he-IL" sz="2400" dirty="0"/>
          </a:p>
        </p:txBody>
      </p:sp>
      <p:sp>
        <p:nvSpPr>
          <p:cNvPr id="99" name="TextBox 98"/>
          <p:cNvSpPr txBox="1"/>
          <p:nvPr/>
        </p:nvSpPr>
        <p:spPr>
          <a:xfrm>
            <a:off x="701570" y="1202848"/>
            <a:ext cx="783087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Shortest path is usually good, but not necessarily the best. Number of turns is important, speed is important, etc. </a:t>
            </a:r>
            <a:endParaRPr lang="he-IL" sz="2400" dirty="0"/>
          </a:p>
        </p:txBody>
      </p:sp>
      <p:sp>
        <p:nvSpPr>
          <p:cNvPr id="100" name="TextBox 99"/>
          <p:cNvSpPr txBox="1"/>
          <p:nvPr/>
        </p:nvSpPr>
        <p:spPr>
          <a:xfrm>
            <a:off x="341530" y="5937665"/>
            <a:ext cx="83709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We consider only translating planar robot and seek shortest path.</a:t>
            </a:r>
            <a:endParaRPr lang="he-IL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5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2917078"/>
              </p:ext>
            </p:extLst>
          </p:nvPr>
        </p:nvGraphicFramePr>
        <p:xfrm>
          <a:off x="608013" y="1422400"/>
          <a:ext cx="7924800" cy="477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7" name="Equation" r:id="rId3" imgW="4025880" imgH="2425680" progId="Equation.DSMT4">
                  <p:embed/>
                </p:oleObj>
              </mc:Choice>
              <mc:Fallback>
                <p:oleObj name="Equation" r:id="rId3" imgW="4025880" imgH="2425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8013" y="1422400"/>
                        <a:ext cx="7924800" cy="477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83599" y="509452"/>
            <a:ext cx="54864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/>
              <a:t>Random roadmap construction</a:t>
            </a:r>
            <a:endParaRPr lang="he-IL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3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927463"/>
            <a:ext cx="7735340" cy="4745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8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588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Sampling Strategies</a:t>
            </a:r>
            <a:endParaRPr lang="he-IL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31074" y="1005839"/>
            <a:ext cx="8281851" cy="224869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Random sampling works well in many practical cases involving robots with large number of degrees of freedom. It </a:t>
            </a:r>
            <a:r>
              <a:rPr lang="en-US" sz="2400" dirty="0"/>
              <a:t>is not well performing when essential narrow passage </a:t>
            </a:r>
            <a:r>
              <a:rPr lang="en-US" sz="2400" dirty="0" smtClean="0"/>
              <a:t>exists, or </a:t>
            </a:r>
            <a:r>
              <a:rPr lang="en-US" sz="2400" dirty="0" smtClean="0"/>
              <a:t>when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more </a:t>
            </a:r>
            <a:r>
              <a:rPr lang="en-US" sz="2400" dirty="0"/>
              <a:t>intensive sampling is required near obstacles</a:t>
            </a:r>
            <a:r>
              <a:rPr lang="en-US" sz="2400" dirty="0" smtClean="0"/>
              <a:t>.</a:t>
            </a:r>
            <a:endParaRPr lang="he-IL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44284" y="3429000"/>
            <a:ext cx="8281851" cy="11406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Quasirandom is a deterministic alternative to random sampling, ensuring better uniformity. </a:t>
            </a:r>
            <a:endParaRPr lang="he-IL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274815"/>
              </p:ext>
            </p:extLst>
          </p:nvPr>
        </p:nvGraphicFramePr>
        <p:xfrm>
          <a:off x="604838" y="4833938"/>
          <a:ext cx="6348412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4" name="Equation" r:id="rId3" imgW="3085920" imgH="482400" progId="Equation.DSMT4">
                  <p:embed/>
                </p:oleObj>
              </mc:Choice>
              <mc:Fallback>
                <p:oleObj name="Equation" r:id="rId3" imgW="30859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4838" y="4833938"/>
                        <a:ext cx="6348412" cy="992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2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178482"/>
              </p:ext>
            </p:extLst>
          </p:nvPr>
        </p:nvGraphicFramePr>
        <p:xfrm>
          <a:off x="797440" y="2683725"/>
          <a:ext cx="698817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1" name="Equation" r:id="rId3" imgW="3124080" imgH="431640" progId="Equation.DSMT4">
                  <p:embed/>
                </p:oleObj>
              </mc:Choice>
              <mc:Fallback>
                <p:oleObj name="Equation" r:id="rId3" imgW="3124080" imgH="43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440" y="2683725"/>
                        <a:ext cx="6988175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61389"/>
              </p:ext>
            </p:extLst>
          </p:nvPr>
        </p:nvGraphicFramePr>
        <p:xfrm>
          <a:off x="697171" y="4466082"/>
          <a:ext cx="7300913" cy="153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2" name="Equation" r:id="rId5" imgW="3263760" imgH="685800" progId="Equation.DSMT4">
                  <p:embed/>
                </p:oleObj>
              </mc:Choice>
              <mc:Fallback>
                <p:oleObj name="Equation" r:id="rId5" imgW="3263760" imgH="685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171" y="4466082"/>
                        <a:ext cx="7300913" cy="153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97440" y="669850"/>
            <a:ext cx="7442791" cy="11406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i="1" dirty="0" smtClean="0"/>
              <a:t>Discrepancy</a:t>
            </a:r>
            <a:r>
              <a:rPr lang="en-US" sz="2400" dirty="0" smtClean="0"/>
              <a:t>  provides a measure of how uniformly points are distributed over a space X 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21878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9979064"/>
              </p:ext>
            </p:extLst>
          </p:nvPr>
        </p:nvGraphicFramePr>
        <p:xfrm>
          <a:off x="892213" y="966419"/>
          <a:ext cx="7048500" cy="170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" name="Equation" r:id="rId3" imgW="3149280" imgH="761760" progId="Equation.DSMT4">
                  <p:embed/>
                </p:oleObj>
              </mc:Choice>
              <mc:Fallback>
                <p:oleObj name="Equation" r:id="rId3" imgW="314928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2213" y="966419"/>
                        <a:ext cx="7048500" cy="170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310584"/>
              </p:ext>
            </p:extLst>
          </p:nvPr>
        </p:nvGraphicFramePr>
        <p:xfrm>
          <a:off x="805164" y="2887737"/>
          <a:ext cx="7178675" cy="144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9" name="Equation" r:id="rId5" imgW="3403440" imgH="685800" progId="Equation.DSMT4">
                  <p:embed/>
                </p:oleObj>
              </mc:Choice>
              <mc:Fallback>
                <p:oleObj name="Equation" r:id="rId5" imgW="3403440" imgH="685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164" y="2887737"/>
                        <a:ext cx="7178675" cy="1446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365748"/>
              </p:ext>
            </p:extLst>
          </p:nvPr>
        </p:nvGraphicFramePr>
        <p:xfrm>
          <a:off x="759752" y="4346058"/>
          <a:ext cx="6427787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Equation" r:id="rId7" imgW="3047760" imgH="685800" progId="Equation.DSMT4">
                  <p:embed/>
                </p:oleObj>
              </mc:Choice>
              <mc:Fallback>
                <p:oleObj name="Equation" r:id="rId7" imgW="3047760" imgH="685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752" y="4346058"/>
                        <a:ext cx="6427787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162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629662"/>
              </p:ext>
            </p:extLst>
          </p:nvPr>
        </p:nvGraphicFramePr>
        <p:xfrm>
          <a:off x="868363" y="762000"/>
          <a:ext cx="7189787" cy="163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9" name="Equation" r:id="rId3" imgW="3073320" imgH="698400" progId="Equation.DSMT4">
                  <p:embed/>
                </p:oleObj>
              </mc:Choice>
              <mc:Fallback>
                <p:oleObj name="Equation" r:id="rId3" imgW="3073320" imgH="698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363" y="762000"/>
                        <a:ext cx="7189787" cy="163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743269"/>
              </p:ext>
            </p:extLst>
          </p:nvPr>
        </p:nvGraphicFramePr>
        <p:xfrm>
          <a:off x="816898" y="2690997"/>
          <a:ext cx="65801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0" name="Equation" r:id="rId5" imgW="2844720" imgH="1066680" progId="Equation.DSMT4">
                  <p:embed/>
                </p:oleObj>
              </mc:Choice>
              <mc:Fallback>
                <p:oleObj name="Equation" r:id="rId5" imgW="2844720" imgH="10666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898" y="2690997"/>
                        <a:ext cx="6580187" cy="246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486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559749"/>
              </p:ext>
            </p:extLst>
          </p:nvPr>
        </p:nvGraphicFramePr>
        <p:xfrm>
          <a:off x="922519" y="449263"/>
          <a:ext cx="6862763" cy="188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8" name="Equation" r:id="rId3" imgW="2958840" imgH="812520" progId="Equation.DSMT4">
                  <p:embed/>
                </p:oleObj>
              </mc:Choice>
              <mc:Fallback>
                <p:oleObj name="Equation" r:id="rId3" imgW="295884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2519" y="449263"/>
                        <a:ext cx="6862763" cy="1884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756274"/>
              </p:ext>
            </p:extLst>
          </p:nvPr>
        </p:nvGraphicFramePr>
        <p:xfrm>
          <a:off x="918797" y="2611547"/>
          <a:ext cx="7013575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9" name="Equation" r:id="rId5" imgW="3060360" imgH="634680" progId="Equation.DSMT4">
                  <p:embed/>
                </p:oleObj>
              </mc:Choice>
              <mc:Fallback>
                <p:oleObj name="Equation" r:id="rId5" imgW="3060360" imgH="6346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8797" y="2611547"/>
                        <a:ext cx="7013575" cy="145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047199"/>
              </p:ext>
            </p:extLst>
          </p:nvPr>
        </p:nvGraphicFramePr>
        <p:xfrm>
          <a:off x="893325" y="4213484"/>
          <a:ext cx="6605587" cy="18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0" name="Equation" r:id="rId7" imgW="2882880" imgH="787320" progId="Equation.DSMT4">
                  <p:embed/>
                </p:oleObj>
              </mc:Choice>
              <mc:Fallback>
                <p:oleObj name="Equation" r:id="rId7" imgW="2882880" imgH="7873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325" y="4213484"/>
                        <a:ext cx="6605587" cy="180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272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691448"/>
              </p:ext>
            </p:extLst>
          </p:nvPr>
        </p:nvGraphicFramePr>
        <p:xfrm>
          <a:off x="503500" y="1038466"/>
          <a:ext cx="5172075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5" name="Equation" r:id="rId3" imgW="2438280" imgH="1143000" progId="Equation.DSMT4">
                  <p:embed/>
                </p:oleObj>
              </mc:Choice>
              <mc:Fallback>
                <p:oleObj name="Equation" r:id="rId3" imgW="243828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3500" y="1038466"/>
                        <a:ext cx="5172075" cy="242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242854" y="1038466"/>
            <a:ext cx="20669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0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73" y="1032124"/>
            <a:ext cx="4896544" cy="4629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89802" y="260039"/>
            <a:ext cx="356439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/>
              <a:t>Roadmap Reminder</a:t>
            </a:r>
            <a:endParaRPr lang="he-IL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2276872"/>
            <a:ext cx="24482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Get trapezoids of free area</a:t>
            </a:r>
            <a:endParaRPr lang="he-IL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018493" y="980728"/>
            <a:ext cx="262195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Free area obtained Minkowski sum</a:t>
            </a:r>
            <a:endParaRPr lang="he-IL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12160" y="3537012"/>
            <a:ext cx="24482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Roadmap construction</a:t>
            </a:r>
            <a:endParaRPr lang="he-IL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012160" y="4830251"/>
            <a:ext cx="24482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Find shortest path in roadmap</a:t>
            </a:r>
            <a:endParaRPr lang="he-IL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853698" y="5942298"/>
            <a:ext cx="516657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/>
              <a:t>This is not necessarily the shortest path</a:t>
            </a:r>
            <a:endParaRPr lang="he-IL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00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01" name="Group 5200"/>
          <p:cNvGrpSpPr/>
          <p:nvPr/>
        </p:nvGrpSpPr>
        <p:grpSpPr>
          <a:xfrm>
            <a:off x="1000125" y="699810"/>
            <a:ext cx="7096125" cy="4105275"/>
            <a:chOff x="1000125" y="699810"/>
            <a:chExt cx="7096125" cy="4105275"/>
          </a:xfrm>
        </p:grpSpPr>
        <p:grpSp>
          <p:nvGrpSpPr>
            <p:cNvPr id="5182" name="Group 5181"/>
            <p:cNvGrpSpPr/>
            <p:nvPr/>
          </p:nvGrpSpPr>
          <p:grpSpPr>
            <a:xfrm>
              <a:off x="1000125" y="699810"/>
              <a:ext cx="7096125" cy="4105275"/>
              <a:chOff x="1000125" y="1304925"/>
              <a:chExt cx="7096125" cy="4105275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1000125" y="1304925"/>
                <a:ext cx="7096125" cy="4105275"/>
                <a:chOff x="1000125" y="1304925"/>
                <a:chExt cx="7096125" cy="4105275"/>
              </a:xfrm>
            </p:grpSpPr>
            <p:sp>
              <p:nvSpPr>
                <p:cNvPr id="2" name="Freeform 1"/>
                <p:cNvSpPr/>
                <p:nvPr/>
              </p:nvSpPr>
              <p:spPr>
                <a:xfrm>
                  <a:off x="1857375" y="1304925"/>
                  <a:ext cx="4943475" cy="609600"/>
                </a:xfrm>
                <a:custGeom>
                  <a:avLst/>
                  <a:gdLst>
                    <a:gd name="connsiteX0" fmla="*/ 0 w 4943475"/>
                    <a:gd name="connsiteY0" fmla="*/ 609600 h 609600"/>
                    <a:gd name="connsiteX1" fmla="*/ 1676400 w 4943475"/>
                    <a:gd name="connsiteY1" fmla="*/ 0 h 609600"/>
                    <a:gd name="connsiteX2" fmla="*/ 4943475 w 4943475"/>
                    <a:gd name="connsiteY2" fmla="*/ 266700 h 609600"/>
                    <a:gd name="connsiteX3" fmla="*/ 0 w 4943475"/>
                    <a:gd name="connsiteY3" fmla="*/ 609600 h 609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43475" h="609600">
                      <a:moveTo>
                        <a:pt x="0" y="609600"/>
                      </a:moveTo>
                      <a:lnTo>
                        <a:pt x="1676400" y="0"/>
                      </a:lnTo>
                      <a:lnTo>
                        <a:pt x="4943475" y="266700"/>
                      </a:lnTo>
                      <a:lnTo>
                        <a:pt x="0" y="60960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3" name="Freeform 2"/>
                <p:cNvSpPr/>
                <p:nvPr/>
              </p:nvSpPr>
              <p:spPr>
                <a:xfrm>
                  <a:off x="1590675" y="2852738"/>
                  <a:ext cx="1476375" cy="661987"/>
                </a:xfrm>
                <a:custGeom>
                  <a:avLst/>
                  <a:gdLst>
                    <a:gd name="connsiteX0" fmla="*/ 0 w 1476375"/>
                    <a:gd name="connsiteY0" fmla="*/ 433387 h 661987"/>
                    <a:gd name="connsiteX1" fmla="*/ 419100 w 1476375"/>
                    <a:gd name="connsiteY1" fmla="*/ 0 h 661987"/>
                    <a:gd name="connsiteX2" fmla="*/ 1476375 w 1476375"/>
                    <a:gd name="connsiteY2" fmla="*/ 661987 h 661987"/>
                    <a:gd name="connsiteX3" fmla="*/ 0 w 1476375"/>
                    <a:gd name="connsiteY3" fmla="*/ 433387 h 6619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476375" h="661987">
                      <a:moveTo>
                        <a:pt x="0" y="433387"/>
                      </a:moveTo>
                      <a:lnTo>
                        <a:pt x="419100" y="0"/>
                      </a:lnTo>
                      <a:lnTo>
                        <a:pt x="1476375" y="661987"/>
                      </a:lnTo>
                      <a:lnTo>
                        <a:pt x="0" y="433387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4" name="Freeform 3"/>
                <p:cNvSpPr/>
                <p:nvPr/>
              </p:nvSpPr>
              <p:spPr>
                <a:xfrm>
                  <a:off x="5643563" y="2967038"/>
                  <a:ext cx="1771650" cy="476250"/>
                </a:xfrm>
                <a:custGeom>
                  <a:avLst/>
                  <a:gdLst>
                    <a:gd name="connsiteX0" fmla="*/ 0 w 1771650"/>
                    <a:gd name="connsiteY0" fmla="*/ 466725 h 476250"/>
                    <a:gd name="connsiteX1" fmla="*/ 528637 w 1771650"/>
                    <a:gd name="connsiteY1" fmla="*/ 0 h 476250"/>
                    <a:gd name="connsiteX2" fmla="*/ 1771650 w 1771650"/>
                    <a:gd name="connsiteY2" fmla="*/ 476250 h 476250"/>
                    <a:gd name="connsiteX3" fmla="*/ 0 w 1771650"/>
                    <a:gd name="connsiteY3" fmla="*/ 466725 h 476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771650" h="476250">
                      <a:moveTo>
                        <a:pt x="0" y="466725"/>
                      </a:moveTo>
                      <a:lnTo>
                        <a:pt x="528637" y="0"/>
                      </a:lnTo>
                      <a:lnTo>
                        <a:pt x="1771650" y="476250"/>
                      </a:lnTo>
                      <a:lnTo>
                        <a:pt x="0" y="466725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5" name="Freeform 4"/>
                <p:cNvSpPr/>
                <p:nvPr/>
              </p:nvSpPr>
              <p:spPr>
                <a:xfrm>
                  <a:off x="3057525" y="3800475"/>
                  <a:ext cx="1814513" cy="742950"/>
                </a:xfrm>
                <a:custGeom>
                  <a:avLst/>
                  <a:gdLst>
                    <a:gd name="connsiteX0" fmla="*/ 0 w 1814513"/>
                    <a:gd name="connsiteY0" fmla="*/ 742950 h 742950"/>
                    <a:gd name="connsiteX1" fmla="*/ 776288 w 1814513"/>
                    <a:gd name="connsiteY1" fmla="*/ 0 h 742950"/>
                    <a:gd name="connsiteX2" fmla="*/ 1814513 w 1814513"/>
                    <a:gd name="connsiteY2" fmla="*/ 690563 h 742950"/>
                    <a:gd name="connsiteX3" fmla="*/ 0 w 1814513"/>
                    <a:gd name="connsiteY3" fmla="*/ 742950 h 74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814513" h="742950">
                      <a:moveTo>
                        <a:pt x="0" y="742950"/>
                      </a:moveTo>
                      <a:lnTo>
                        <a:pt x="776288" y="0"/>
                      </a:lnTo>
                      <a:lnTo>
                        <a:pt x="1814513" y="690563"/>
                      </a:lnTo>
                      <a:lnTo>
                        <a:pt x="0" y="74295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6" name="Freeform 5"/>
                <p:cNvSpPr/>
                <p:nvPr/>
              </p:nvSpPr>
              <p:spPr>
                <a:xfrm>
                  <a:off x="1000125" y="4800600"/>
                  <a:ext cx="7096125" cy="609600"/>
                </a:xfrm>
                <a:custGeom>
                  <a:avLst/>
                  <a:gdLst>
                    <a:gd name="connsiteX0" fmla="*/ 0 w 7096125"/>
                    <a:gd name="connsiteY0" fmla="*/ 0 h 609600"/>
                    <a:gd name="connsiteX1" fmla="*/ 1485900 w 7096125"/>
                    <a:gd name="connsiteY1" fmla="*/ 609600 h 609600"/>
                    <a:gd name="connsiteX2" fmla="*/ 7096125 w 7096125"/>
                    <a:gd name="connsiteY2" fmla="*/ 161925 h 609600"/>
                    <a:gd name="connsiteX3" fmla="*/ 0 w 7096125"/>
                    <a:gd name="connsiteY3" fmla="*/ 0 h 609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096125" h="609600">
                      <a:moveTo>
                        <a:pt x="0" y="0"/>
                      </a:moveTo>
                      <a:lnTo>
                        <a:pt x="1485900" y="609600"/>
                      </a:lnTo>
                      <a:lnTo>
                        <a:pt x="7096125" y="16192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cxnSp>
              <p:nvCxnSpPr>
                <p:cNvPr id="8" name="Straight Connector 7"/>
                <p:cNvCxnSpPr>
                  <a:stCxn id="3" idx="0"/>
                </p:cNvCxnSpPr>
                <p:nvPr/>
              </p:nvCxnSpPr>
              <p:spPr>
                <a:xfrm>
                  <a:off x="1590675" y="3286125"/>
                  <a:ext cx="0" cy="1514475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>
                  <a:stCxn id="4" idx="2"/>
                </p:cNvCxnSpPr>
                <p:nvPr/>
              </p:nvCxnSpPr>
              <p:spPr>
                <a:xfrm>
                  <a:off x="7415213" y="3443288"/>
                  <a:ext cx="0" cy="149788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5629276" y="1664804"/>
                  <a:ext cx="14287" cy="327636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4872038" y="1664804"/>
                  <a:ext cx="2281" cy="320435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>
                  <a:endCxn id="5" idx="1"/>
                </p:cNvCxnSpPr>
                <p:nvPr/>
              </p:nvCxnSpPr>
              <p:spPr>
                <a:xfrm>
                  <a:off x="3815916" y="1772816"/>
                  <a:ext cx="17897" cy="202765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3067050" y="1808820"/>
                  <a:ext cx="10679" cy="303025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Oval 27"/>
                <p:cNvSpPr/>
                <p:nvPr/>
              </p:nvSpPr>
              <p:spPr>
                <a:xfrm>
                  <a:off x="5578135" y="2384884"/>
                  <a:ext cx="130856" cy="144016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4806610" y="2841700"/>
                  <a:ext cx="130856" cy="144016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31" name="Oval 30"/>
                <p:cNvSpPr/>
                <p:nvPr/>
              </p:nvSpPr>
              <p:spPr>
                <a:xfrm>
                  <a:off x="3768385" y="2769692"/>
                  <a:ext cx="130856" cy="144016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32" name="Oval 31"/>
                <p:cNvSpPr/>
                <p:nvPr/>
              </p:nvSpPr>
              <p:spPr>
                <a:xfrm>
                  <a:off x="7349785" y="4099942"/>
                  <a:ext cx="130856" cy="144016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33" name="Oval 32"/>
                <p:cNvSpPr/>
                <p:nvPr/>
              </p:nvSpPr>
              <p:spPr>
                <a:xfrm>
                  <a:off x="5578135" y="4099942"/>
                  <a:ext cx="130856" cy="144016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34" name="Oval 33"/>
                <p:cNvSpPr/>
                <p:nvPr/>
              </p:nvSpPr>
              <p:spPr>
                <a:xfrm>
                  <a:off x="4806610" y="4617132"/>
                  <a:ext cx="130856" cy="144016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35" name="Oval 34"/>
                <p:cNvSpPr/>
                <p:nvPr/>
              </p:nvSpPr>
              <p:spPr>
                <a:xfrm>
                  <a:off x="3001622" y="3899346"/>
                  <a:ext cx="130856" cy="144016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3000600" y="4621894"/>
                  <a:ext cx="130856" cy="144016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3000600" y="2528900"/>
                  <a:ext cx="130856" cy="144016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1524820" y="3933056"/>
                  <a:ext cx="130856" cy="144016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40" name="Oval 39"/>
                <p:cNvSpPr/>
                <p:nvPr/>
              </p:nvSpPr>
              <p:spPr>
                <a:xfrm>
                  <a:off x="3383868" y="2985716"/>
                  <a:ext cx="130856" cy="144016"/>
                </a:xfrm>
                <a:prstGeom prst="ellipse">
                  <a:avLst/>
                </a:prstGeom>
                <a:no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>
                  <a:off x="4263684" y="2786645"/>
                  <a:ext cx="130856" cy="144016"/>
                </a:xfrm>
                <a:prstGeom prst="ellipse">
                  <a:avLst/>
                </a:prstGeom>
                <a:no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5184068" y="3179930"/>
                  <a:ext cx="130856" cy="144016"/>
                </a:xfrm>
                <a:prstGeom prst="ellipse">
                  <a:avLst/>
                </a:prstGeom>
                <a:no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>
                  <a:off x="3815916" y="4617132"/>
                  <a:ext cx="130856" cy="144016"/>
                </a:xfrm>
                <a:prstGeom prst="ellipse">
                  <a:avLst/>
                </a:prstGeom>
                <a:no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graphicFrame>
              <p:nvGraphicFramePr>
                <p:cNvPr id="7" name="Object 6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457886628"/>
                    </p:ext>
                  </p:extLst>
                </p:nvPr>
              </p:nvGraphicFramePr>
              <p:xfrm>
                <a:off x="1993168" y="4191000"/>
                <a:ext cx="448016" cy="36655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245" name="Equation" r:id="rId3" imgW="279360" imgH="228600" progId="Equation.DSMT4">
                        <p:embed/>
                      </p:oleObj>
                    </mc:Choice>
                    <mc:Fallback>
                      <p:oleObj name="Equation" r:id="rId3" imgW="279360" imgH="228600" progId="Equation.DSMT4">
                        <p:embed/>
                        <p:pic>
                          <p:nvPicPr>
                            <p:cNvPr id="0" name="Object 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993168" y="4191000"/>
                              <a:ext cx="448016" cy="366559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9" name="Object 8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971790974"/>
                    </p:ext>
                  </p:extLst>
                </p:nvPr>
              </p:nvGraphicFramePr>
              <p:xfrm>
                <a:off x="6588224" y="3724275"/>
                <a:ext cx="447675" cy="38735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246" name="Equation" r:id="rId5" imgW="279360" imgH="241200" progId="Equation.DSMT4">
                        <p:embed/>
                      </p:oleObj>
                    </mc:Choice>
                    <mc:Fallback>
                      <p:oleObj name="Equation" r:id="rId5" imgW="279360" imgH="241200" progId="Equation.DSMT4">
                        <p:embed/>
                        <p:pic>
                          <p:nvPicPr>
                            <p:cNvPr id="0" name="Object 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6588224" y="3724275"/>
                              <a:ext cx="447675" cy="38735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0" name="Rectangle 9"/>
                <p:cNvSpPr/>
                <p:nvPr/>
              </p:nvSpPr>
              <p:spPr>
                <a:xfrm>
                  <a:off x="2341792" y="4099942"/>
                  <a:ext cx="144016" cy="144016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6457380" y="4099942"/>
                  <a:ext cx="144016" cy="144016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1600200" y="4005263"/>
                <a:ext cx="813600" cy="15659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V="1">
                <a:off x="2413800" y="3986213"/>
                <a:ext cx="662775" cy="17564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419126" y="4171950"/>
                <a:ext cx="666974" cy="5334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flipV="1">
                <a:off x="3062288" y="3057724"/>
                <a:ext cx="387008" cy="914201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3077729" y="2600908"/>
                <a:ext cx="371567" cy="456816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2555776" y="2456892"/>
                <a:ext cx="516613" cy="144016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1084938" y="4005064"/>
                <a:ext cx="504056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V="1">
                <a:off x="3449296" y="2839631"/>
                <a:ext cx="366620" cy="218094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3824864" y="2829316"/>
                <a:ext cx="504248" cy="40127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4329112" y="2869443"/>
                <a:ext cx="542926" cy="44265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H="1">
                <a:off x="4874319" y="2452688"/>
                <a:ext cx="769244" cy="46102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21" name="Straight Connector 5120"/>
              <p:cNvCxnSpPr/>
              <p:nvPr/>
            </p:nvCxnSpPr>
            <p:spPr>
              <a:xfrm flipV="1">
                <a:off x="5638800" y="2384884"/>
                <a:ext cx="517376" cy="72566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24" name="Straight Connector 5123"/>
              <p:cNvCxnSpPr/>
              <p:nvPr/>
            </p:nvCxnSpPr>
            <p:spPr>
              <a:xfrm>
                <a:off x="4874319" y="2930661"/>
                <a:ext cx="375177" cy="321277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27" name="Straight Connector 5126"/>
              <p:cNvCxnSpPr/>
              <p:nvPr/>
            </p:nvCxnSpPr>
            <p:spPr>
              <a:xfrm>
                <a:off x="5249496" y="3251938"/>
                <a:ext cx="394067" cy="920012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29" name="Straight Connector 5128"/>
              <p:cNvCxnSpPr/>
              <p:nvPr/>
            </p:nvCxnSpPr>
            <p:spPr>
              <a:xfrm flipV="1">
                <a:off x="4867275" y="4182090"/>
                <a:ext cx="776288" cy="513735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2" name="Straight Connector 5131"/>
              <p:cNvCxnSpPr/>
              <p:nvPr/>
            </p:nvCxnSpPr>
            <p:spPr>
              <a:xfrm flipV="1">
                <a:off x="3886200" y="4695825"/>
                <a:ext cx="990600" cy="9525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4" name="Straight Connector 5133"/>
              <p:cNvCxnSpPr/>
              <p:nvPr/>
            </p:nvCxnSpPr>
            <p:spPr>
              <a:xfrm>
                <a:off x="3086100" y="4705350"/>
                <a:ext cx="804863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6" name="Straight Connector 5135"/>
              <p:cNvCxnSpPr/>
              <p:nvPr/>
            </p:nvCxnSpPr>
            <p:spPr>
              <a:xfrm>
                <a:off x="5648325" y="4181475"/>
                <a:ext cx="876300" cy="57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8" name="Straight Connector 5137"/>
              <p:cNvCxnSpPr/>
              <p:nvPr/>
            </p:nvCxnSpPr>
            <p:spPr>
              <a:xfrm>
                <a:off x="6547868" y="4176712"/>
                <a:ext cx="862582" cy="9526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40" name="Straight Connector 5139"/>
              <p:cNvCxnSpPr/>
              <p:nvPr/>
            </p:nvCxnSpPr>
            <p:spPr>
              <a:xfrm>
                <a:off x="7396163" y="4186238"/>
                <a:ext cx="700087" cy="19690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00" name="TextBox 5199"/>
            <p:cNvSpPr txBox="1"/>
            <p:nvPr/>
          </p:nvSpPr>
          <p:spPr>
            <a:xfrm>
              <a:off x="6524625" y="1309410"/>
              <a:ext cx="154838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dirty="0" smtClean="0"/>
                <a:t>Roadmap</a:t>
              </a:r>
              <a:endParaRPr lang="he-IL" sz="2400" dirty="0"/>
            </a:p>
          </p:txBody>
        </p:sp>
      </p:grpSp>
      <p:grpSp>
        <p:nvGrpSpPr>
          <p:cNvPr id="5211" name="Group 5210"/>
          <p:cNvGrpSpPr/>
          <p:nvPr/>
        </p:nvGrpSpPr>
        <p:grpSpPr>
          <a:xfrm>
            <a:off x="397756" y="5150225"/>
            <a:ext cx="8301744" cy="972688"/>
            <a:chOff x="397756" y="5150225"/>
            <a:chExt cx="8301744" cy="972688"/>
          </a:xfrm>
        </p:grpSpPr>
        <p:sp>
          <p:nvSpPr>
            <p:cNvPr id="5199" name="TextBox 5198"/>
            <p:cNvSpPr txBox="1"/>
            <p:nvPr/>
          </p:nvSpPr>
          <p:spPr>
            <a:xfrm>
              <a:off x="431800" y="5150225"/>
              <a:ext cx="826770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dirty="0" smtClean="0"/>
                <a:t>When BFS is used, path of minimum number of vertices is found.</a:t>
              </a:r>
              <a:endParaRPr lang="he-IL" sz="2400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397756" y="5661248"/>
              <a:ext cx="71507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dirty="0" smtClean="0"/>
                <a:t>For weighted roadmap Dijkstra’s algorithm can be used.</a:t>
              </a:r>
              <a:endParaRPr lang="he-IL" sz="2400" dirty="0"/>
            </a:p>
          </p:txBody>
        </p:sp>
      </p:grpSp>
      <p:grpSp>
        <p:nvGrpSpPr>
          <p:cNvPr id="5206" name="Group 5205"/>
          <p:cNvGrpSpPr/>
          <p:nvPr/>
        </p:nvGrpSpPr>
        <p:grpSpPr>
          <a:xfrm>
            <a:off x="2412749" y="3573059"/>
            <a:ext cx="4823547" cy="682292"/>
            <a:chOff x="2412749" y="3573059"/>
            <a:chExt cx="4823547" cy="682292"/>
          </a:xfrm>
        </p:grpSpPr>
        <p:sp>
          <p:nvSpPr>
            <p:cNvPr id="5198" name="Freeform 5197"/>
            <p:cNvSpPr/>
            <p:nvPr/>
          </p:nvSpPr>
          <p:spPr>
            <a:xfrm>
              <a:off x="2412749" y="3573059"/>
              <a:ext cx="4123853" cy="525101"/>
            </a:xfrm>
            <a:custGeom>
              <a:avLst/>
              <a:gdLst>
                <a:gd name="connsiteX0" fmla="*/ 0 w 4123853"/>
                <a:gd name="connsiteY0" fmla="*/ 0 h 525101"/>
                <a:gd name="connsiteX1" fmla="*/ 660902 w 4123853"/>
                <a:gd name="connsiteY1" fmla="*/ 525101 h 525101"/>
                <a:gd name="connsiteX2" fmla="*/ 1471188 w 4123853"/>
                <a:gd name="connsiteY2" fmla="*/ 525101 h 525101"/>
                <a:gd name="connsiteX3" fmla="*/ 2458015 w 4123853"/>
                <a:gd name="connsiteY3" fmla="*/ 520575 h 525101"/>
                <a:gd name="connsiteX4" fmla="*/ 3241140 w 4123853"/>
                <a:gd name="connsiteY4" fmla="*/ 0 h 525101"/>
                <a:gd name="connsiteX5" fmla="*/ 4123853 w 4123853"/>
                <a:gd name="connsiteY5" fmla="*/ 9054 h 525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123853" h="525101">
                  <a:moveTo>
                    <a:pt x="0" y="0"/>
                  </a:moveTo>
                  <a:lnTo>
                    <a:pt x="660902" y="525101"/>
                  </a:lnTo>
                  <a:lnTo>
                    <a:pt x="1471188" y="525101"/>
                  </a:lnTo>
                  <a:lnTo>
                    <a:pt x="2458015" y="520575"/>
                  </a:lnTo>
                  <a:lnTo>
                    <a:pt x="3241140" y="0"/>
                  </a:lnTo>
                  <a:lnTo>
                    <a:pt x="4123853" y="9054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5652120" y="3609020"/>
              <a:ext cx="1584176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dirty="0" smtClean="0"/>
                <a:t>Shortest path of roadmap</a:t>
              </a:r>
              <a:endParaRPr lang="he-IL" dirty="0"/>
            </a:p>
          </p:txBody>
        </p:sp>
        <p:cxnSp>
          <p:nvCxnSpPr>
            <p:cNvPr id="5203" name="Straight Arrow Connector 5202"/>
            <p:cNvCxnSpPr/>
            <p:nvPr/>
          </p:nvCxnSpPr>
          <p:spPr>
            <a:xfrm flipH="1" flipV="1">
              <a:off x="5258941" y="3858170"/>
              <a:ext cx="638547" cy="8014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12" name="Group 5211"/>
          <p:cNvGrpSpPr/>
          <p:nvPr/>
        </p:nvGrpSpPr>
        <p:grpSpPr>
          <a:xfrm>
            <a:off x="1088326" y="2905544"/>
            <a:ext cx="5448276" cy="652992"/>
            <a:chOff x="1088326" y="2905544"/>
            <a:chExt cx="5448276" cy="652992"/>
          </a:xfrm>
        </p:grpSpPr>
        <p:sp>
          <p:nvSpPr>
            <p:cNvPr id="5197" name="Freeform 5196"/>
            <p:cNvSpPr/>
            <p:nvPr/>
          </p:nvSpPr>
          <p:spPr>
            <a:xfrm>
              <a:off x="2408222" y="3178290"/>
              <a:ext cx="4128380" cy="380246"/>
            </a:xfrm>
            <a:custGeom>
              <a:avLst/>
              <a:gdLst>
                <a:gd name="connsiteX0" fmla="*/ 0 w 4128380"/>
                <a:gd name="connsiteY0" fmla="*/ 380246 h 380246"/>
                <a:gd name="connsiteX1" fmla="*/ 1421394 w 4128380"/>
                <a:gd name="connsiteY1" fmla="*/ 0 h 380246"/>
                <a:gd name="connsiteX2" fmla="*/ 4128380 w 4128380"/>
                <a:gd name="connsiteY2" fmla="*/ 380246 h 380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28380" h="380246">
                  <a:moveTo>
                    <a:pt x="0" y="380246"/>
                  </a:moveTo>
                  <a:lnTo>
                    <a:pt x="1421394" y="0"/>
                  </a:lnTo>
                  <a:lnTo>
                    <a:pt x="4128380" y="380246"/>
                  </a:lnTo>
                </a:path>
              </a:pathLst>
            </a:cu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5210" name="Group 5209"/>
            <p:cNvGrpSpPr/>
            <p:nvPr/>
          </p:nvGrpSpPr>
          <p:grpSpPr>
            <a:xfrm>
              <a:off x="1088326" y="2905544"/>
              <a:ext cx="1725756" cy="532703"/>
              <a:chOff x="1088326" y="2905544"/>
              <a:chExt cx="1725756" cy="532703"/>
            </a:xfrm>
          </p:grpSpPr>
          <p:sp>
            <p:nvSpPr>
              <p:cNvPr id="156" name="TextBox 155"/>
              <p:cNvSpPr txBox="1"/>
              <p:nvPr/>
            </p:nvSpPr>
            <p:spPr>
              <a:xfrm>
                <a:off x="1088326" y="2905544"/>
                <a:ext cx="1584176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dirty="0" smtClean="0"/>
                  <a:t>Shortest path</a:t>
                </a:r>
                <a:endParaRPr lang="he-IL" dirty="0"/>
              </a:p>
            </p:txBody>
          </p:sp>
          <p:cxnSp>
            <p:nvCxnSpPr>
              <p:cNvPr id="157" name="Straight Arrow Connector 156"/>
              <p:cNvCxnSpPr/>
              <p:nvPr/>
            </p:nvCxnSpPr>
            <p:spPr>
              <a:xfrm>
                <a:off x="2328862" y="3268342"/>
                <a:ext cx="485220" cy="16990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85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811576"/>
              </p:ext>
            </p:extLst>
          </p:nvPr>
        </p:nvGraphicFramePr>
        <p:xfrm>
          <a:off x="749300" y="461963"/>
          <a:ext cx="7478922" cy="164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5" name="Equation" r:id="rId3" imgW="3111480" imgH="685800" progId="Equation.DSMT4">
                  <p:embed/>
                </p:oleObj>
              </mc:Choice>
              <mc:Fallback>
                <p:oleObj name="Equation" r:id="rId3" imgW="311148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9300" y="461963"/>
                        <a:ext cx="7478922" cy="1646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752475" y="2252144"/>
            <a:ext cx="7962205" cy="3977070"/>
            <a:chOff x="434975" y="1883844"/>
            <a:chExt cx="7962205" cy="3977070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74203358"/>
                </p:ext>
              </p:extLst>
            </p:nvPr>
          </p:nvGraphicFramePr>
          <p:xfrm>
            <a:off x="434975" y="1883844"/>
            <a:ext cx="4683125" cy="39770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26" name="Equation" r:id="rId5" imgW="1854000" imgH="1574640" progId="Equation.DSMT4">
                    <p:embed/>
                  </p:oleObj>
                </mc:Choice>
                <mc:Fallback>
                  <p:oleObj name="Equation" r:id="rId5" imgW="1854000" imgH="157464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4975" y="1883844"/>
                          <a:ext cx="4683125" cy="39770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6115" y="2384884"/>
              <a:ext cx="3321065" cy="2918999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6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167639"/>
              </p:ext>
            </p:extLst>
          </p:nvPr>
        </p:nvGraphicFramePr>
        <p:xfrm>
          <a:off x="533400" y="727075"/>
          <a:ext cx="7818438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9" name="Equation" r:id="rId3" imgW="3047760" imgH="431640" progId="Equation.DSMT4">
                  <p:embed/>
                </p:oleObj>
              </mc:Choice>
              <mc:Fallback>
                <p:oleObj name="Equation" r:id="rId3" imgW="30477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727075"/>
                        <a:ext cx="7818438" cy="1108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46510"/>
              </p:ext>
            </p:extLst>
          </p:nvPr>
        </p:nvGraphicFramePr>
        <p:xfrm>
          <a:off x="358775" y="2024063"/>
          <a:ext cx="8304213" cy="170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0" name="Equation" r:id="rId5" imgW="3213000" imgH="660240" progId="Equation.DSMT4">
                  <p:embed/>
                </p:oleObj>
              </mc:Choice>
              <mc:Fallback>
                <p:oleObj name="Equation" r:id="rId5" imgW="3213000" imgH="660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" y="2024063"/>
                        <a:ext cx="8304213" cy="170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474662" y="3867590"/>
            <a:ext cx="8077201" cy="2198688"/>
            <a:chOff x="540624" y="2357937"/>
            <a:chExt cx="8003530" cy="2069734"/>
          </a:xfrm>
        </p:grpSpPr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02438352"/>
                </p:ext>
              </p:extLst>
            </p:nvPr>
          </p:nvGraphicFramePr>
          <p:xfrm>
            <a:off x="540624" y="2357937"/>
            <a:ext cx="8003530" cy="20697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01" name="Equation" r:id="rId7" imgW="3340080" imgH="863280" progId="Equation.DSMT4">
                    <p:embed/>
                  </p:oleObj>
                </mc:Choice>
                <mc:Fallback>
                  <p:oleObj name="Equation" r:id="rId7" imgW="3340080" imgH="8632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0624" y="2357937"/>
                          <a:ext cx="8003530" cy="20697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1562490" y="4058338"/>
              <a:ext cx="43204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dirty="0" smtClean="0">
                  <a:sym typeface="Wingdings 2"/>
                </a:rPr>
                <a:t></a:t>
              </a:r>
              <a:endParaRPr lang="he-IL" dirty="0"/>
            </a:p>
          </p:txBody>
        </p:sp>
      </p:grpSp>
    </p:spTree>
    <p:extLst>
      <p:ext uri="{BB962C8B-B14F-4D97-AF65-F5344CB8AC3E}">
        <p14:creationId xmlns:p14="http://schemas.microsoft.com/office/powerpoint/2010/main" val="241884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22300" y="673968"/>
            <a:ext cx="76581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i="1" dirty="0" smtClean="0"/>
              <a:t>Visibility Graph</a:t>
            </a:r>
            <a:r>
              <a:rPr lang="en-US" sz="2400" b="1" dirty="0" smtClean="0"/>
              <a:t>: </a:t>
            </a:r>
            <a:r>
              <a:rPr lang="en-US" sz="2400" dirty="0" smtClean="0"/>
              <a:t>Nodes are the </a:t>
            </a:r>
            <a:r>
              <a:rPr lang="en-US" sz="2400" dirty="0"/>
              <a:t>v</a:t>
            </a:r>
            <a:r>
              <a:rPr lang="en-US" sz="2400" dirty="0" smtClean="0"/>
              <a:t>ertices in </a:t>
            </a:r>
            <a:r>
              <a:rPr lang="en-US" sz="2400" b="1" i="1" dirty="0" smtClean="0"/>
              <a:t>S</a:t>
            </a:r>
            <a:r>
              <a:rPr lang="en-US" sz="2400" dirty="0" smtClean="0"/>
              <a:t>. Edge is defined for  each vertices visible to each other. </a:t>
            </a:r>
            <a:endParaRPr lang="he-IL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307555"/>
              </p:ext>
            </p:extLst>
          </p:nvPr>
        </p:nvGraphicFramePr>
        <p:xfrm>
          <a:off x="622300" y="2024062"/>
          <a:ext cx="7513420" cy="248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3" name="Equation" r:id="rId3" imgW="3149280" imgH="1041120" progId="Equation.DSMT4">
                  <p:embed/>
                </p:oleObj>
              </mc:Choice>
              <mc:Fallback>
                <p:oleObj name="Equation" r:id="rId3" imgW="3149280" imgH="10411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2024062"/>
                        <a:ext cx="7513420" cy="248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141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1939925" y="1543211"/>
            <a:ext cx="5222063" cy="4175968"/>
            <a:chOff x="1952625" y="2203611"/>
            <a:chExt cx="5222063" cy="4175968"/>
          </a:xfrm>
        </p:grpSpPr>
        <p:sp>
          <p:nvSpPr>
            <p:cNvPr id="9" name="Oval 8"/>
            <p:cNvSpPr/>
            <p:nvPr/>
          </p:nvSpPr>
          <p:spPr>
            <a:xfrm>
              <a:off x="7007375" y="4390077"/>
              <a:ext cx="167313" cy="1800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Oval 10"/>
            <p:cNvSpPr/>
            <p:nvPr/>
          </p:nvSpPr>
          <p:spPr>
            <a:xfrm>
              <a:off x="4979501" y="3111548"/>
              <a:ext cx="167313" cy="1800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Oval 11"/>
            <p:cNvSpPr/>
            <p:nvPr/>
          </p:nvSpPr>
          <p:spPr>
            <a:xfrm>
              <a:off x="5175272" y="2203611"/>
              <a:ext cx="167313" cy="1800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Oval 12"/>
            <p:cNvSpPr/>
            <p:nvPr/>
          </p:nvSpPr>
          <p:spPr>
            <a:xfrm>
              <a:off x="4114221" y="3174540"/>
              <a:ext cx="167313" cy="1800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Oval 13"/>
            <p:cNvSpPr/>
            <p:nvPr/>
          </p:nvSpPr>
          <p:spPr>
            <a:xfrm>
              <a:off x="5261075" y="4346761"/>
              <a:ext cx="167313" cy="1800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Oval 14"/>
            <p:cNvSpPr/>
            <p:nvPr/>
          </p:nvSpPr>
          <p:spPr>
            <a:xfrm>
              <a:off x="4763915" y="5662746"/>
              <a:ext cx="167313" cy="1800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Oval 15"/>
            <p:cNvSpPr/>
            <p:nvPr/>
          </p:nvSpPr>
          <p:spPr>
            <a:xfrm>
              <a:off x="4327357" y="4623658"/>
              <a:ext cx="167313" cy="1800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Oval 16"/>
            <p:cNvSpPr/>
            <p:nvPr/>
          </p:nvSpPr>
          <p:spPr>
            <a:xfrm>
              <a:off x="2949841" y="6199559"/>
              <a:ext cx="167313" cy="1800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Oval 17"/>
            <p:cNvSpPr/>
            <p:nvPr/>
          </p:nvSpPr>
          <p:spPr>
            <a:xfrm>
              <a:off x="2878484" y="5193196"/>
              <a:ext cx="167313" cy="1800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9" name="Oval 18"/>
            <p:cNvSpPr/>
            <p:nvPr/>
          </p:nvSpPr>
          <p:spPr>
            <a:xfrm>
              <a:off x="4010064" y="4334025"/>
              <a:ext cx="167313" cy="1800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Oval 19"/>
            <p:cNvSpPr/>
            <p:nvPr/>
          </p:nvSpPr>
          <p:spPr>
            <a:xfrm>
              <a:off x="3275856" y="4888253"/>
              <a:ext cx="167313" cy="1800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Oval 20"/>
            <p:cNvSpPr/>
            <p:nvPr/>
          </p:nvSpPr>
          <p:spPr>
            <a:xfrm>
              <a:off x="2189464" y="3792970"/>
              <a:ext cx="167313" cy="1800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1952625" y="4391025"/>
              <a:ext cx="1095375" cy="1916223"/>
            </a:xfrm>
            <a:custGeom>
              <a:avLst/>
              <a:gdLst>
                <a:gd name="connsiteX0" fmla="*/ 0 w 1104900"/>
                <a:gd name="connsiteY0" fmla="*/ 0 h 1933575"/>
                <a:gd name="connsiteX1" fmla="*/ 1104900 w 1104900"/>
                <a:gd name="connsiteY1" fmla="*/ 1933575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00" h="1933575">
                  <a:moveTo>
                    <a:pt x="0" y="0"/>
                  </a:moveTo>
                  <a:lnTo>
                    <a:pt x="1104900" y="1933575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1" name="Freeform 30"/>
            <p:cNvSpPr/>
            <p:nvPr/>
          </p:nvSpPr>
          <p:spPr>
            <a:xfrm flipH="1">
              <a:off x="1952625" y="3886200"/>
              <a:ext cx="314325" cy="504825"/>
            </a:xfrm>
            <a:custGeom>
              <a:avLst/>
              <a:gdLst>
                <a:gd name="connsiteX0" fmla="*/ 0 w 1104900"/>
                <a:gd name="connsiteY0" fmla="*/ 0 h 1933575"/>
                <a:gd name="connsiteX1" fmla="*/ 1104900 w 1104900"/>
                <a:gd name="connsiteY1" fmla="*/ 1933575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00" h="1933575">
                  <a:moveTo>
                    <a:pt x="0" y="0"/>
                  </a:moveTo>
                  <a:lnTo>
                    <a:pt x="1104900" y="1933575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2257425" y="3895725"/>
              <a:ext cx="704850" cy="1400175"/>
            </a:xfrm>
            <a:custGeom>
              <a:avLst/>
              <a:gdLst>
                <a:gd name="connsiteX0" fmla="*/ 0 w 1104900"/>
                <a:gd name="connsiteY0" fmla="*/ 0 h 1933575"/>
                <a:gd name="connsiteX1" fmla="*/ 1104900 w 1104900"/>
                <a:gd name="connsiteY1" fmla="*/ 1933575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00" h="1933575">
                  <a:moveTo>
                    <a:pt x="0" y="0"/>
                  </a:moveTo>
                  <a:lnTo>
                    <a:pt x="1104900" y="1933575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3" name="Freeform 32"/>
            <p:cNvSpPr/>
            <p:nvPr/>
          </p:nvSpPr>
          <p:spPr>
            <a:xfrm flipH="1">
              <a:off x="3051017" y="5767057"/>
              <a:ext cx="1801639" cy="540191"/>
            </a:xfrm>
            <a:custGeom>
              <a:avLst/>
              <a:gdLst>
                <a:gd name="connsiteX0" fmla="*/ 0 w 1104900"/>
                <a:gd name="connsiteY0" fmla="*/ 0 h 1933575"/>
                <a:gd name="connsiteX1" fmla="*/ 1104900 w 1104900"/>
                <a:gd name="connsiteY1" fmla="*/ 1933575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00" h="1933575">
                  <a:moveTo>
                    <a:pt x="0" y="0"/>
                  </a:moveTo>
                  <a:lnTo>
                    <a:pt x="1104900" y="1933575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4412054" y="4725910"/>
              <a:ext cx="438776" cy="1039320"/>
            </a:xfrm>
            <a:custGeom>
              <a:avLst/>
              <a:gdLst>
                <a:gd name="connsiteX0" fmla="*/ 0 w 1104900"/>
                <a:gd name="connsiteY0" fmla="*/ 0 h 1933575"/>
                <a:gd name="connsiteX1" fmla="*/ 1104900 w 1104900"/>
                <a:gd name="connsiteY1" fmla="*/ 1933575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00" h="1933575">
                  <a:moveTo>
                    <a:pt x="0" y="0"/>
                  </a:moveTo>
                  <a:lnTo>
                    <a:pt x="1104900" y="1933575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4104238" y="4412056"/>
              <a:ext cx="310836" cy="304800"/>
            </a:xfrm>
            <a:custGeom>
              <a:avLst/>
              <a:gdLst>
                <a:gd name="connsiteX0" fmla="*/ 0 w 1104900"/>
                <a:gd name="connsiteY0" fmla="*/ 0 h 1933575"/>
                <a:gd name="connsiteX1" fmla="*/ 1104900 w 1104900"/>
                <a:gd name="connsiteY1" fmla="*/ 1933575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00" h="1933575">
                  <a:moveTo>
                    <a:pt x="0" y="0"/>
                  </a:moveTo>
                  <a:lnTo>
                    <a:pt x="1104900" y="1933575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6" name="Freeform 35"/>
            <p:cNvSpPr/>
            <p:nvPr/>
          </p:nvSpPr>
          <p:spPr>
            <a:xfrm flipV="1">
              <a:off x="3362325" y="4719872"/>
              <a:ext cx="1052748" cy="271227"/>
            </a:xfrm>
            <a:custGeom>
              <a:avLst/>
              <a:gdLst>
                <a:gd name="connsiteX0" fmla="*/ 0 w 1104900"/>
                <a:gd name="connsiteY0" fmla="*/ 0 h 1933575"/>
                <a:gd name="connsiteX1" fmla="*/ 1104900 w 1104900"/>
                <a:gd name="connsiteY1" fmla="*/ 1933575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00" h="1933575">
                  <a:moveTo>
                    <a:pt x="0" y="0"/>
                  </a:moveTo>
                  <a:lnTo>
                    <a:pt x="1104900" y="1933575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7" name="Freeform 36"/>
            <p:cNvSpPr/>
            <p:nvPr/>
          </p:nvSpPr>
          <p:spPr>
            <a:xfrm flipV="1">
              <a:off x="2963501" y="4988458"/>
              <a:ext cx="404388" cy="307817"/>
            </a:xfrm>
            <a:custGeom>
              <a:avLst/>
              <a:gdLst>
                <a:gd name="connsiteX0" fmla="*/ 0 w 1104900"/>
                <a:gd name="connsiteY0" fmla="*/ 0 h 1933575"/>
                <a:gd name="connsiteX1" fmla="*/ 1104900 w 1104900"/>
                <a:gd name="connsiteY1" fmla="*/ 1933575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00" h="1933575">
                  <a:moveTo>
                    <a:pt x="0" y="0"/>
                  </a:moveTo>
                  <a:lnTo>
                    <a:pt x="1104900" y="1933575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8" name="Freeform 37"/>
            <p:cNvSpPr/>
            <p:nvPr/>
          </p:nvSpPr>
          <p:spPr>
            <a:xfrm flipV="1">
              <a:off x="4107255" y="3250194"/>
              <a:ext cx="72428" cy="1167897"/>
            </a:xfrm>
            <a:custGeom>
              <a:avLst/>
              <a:gdLst>
                <a:gd name="connsiteX0" fmla="*/ 0 w 1104900"/>
                <a:gd name="connsiteY0" fmla="*/ 0 h 1933575"/>
                <a:gd name="connsiteX1" fmla="*/ 1104900 w 1104900"/>
                <a:gd name="connsiteY1" fmla="*/ 1933575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00" h="1933575">
                  <a:moveTo>
                    <a:pt x="0" y="0"/>
                  </a:moveTo>
                  <a:lnTo>
                    <a:pt x="1104900" y="1933575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9" name="Freeform 38"/>
            <p:cNvSpPr/>
            <p:nvPr/>
          </p:nvSpPr>
          <p:spPr>
            <a:xfrm flipV="1">
              <a:off x="2260349" y="3256229"/>
              <a:ext cx="1925370" cy="639777"/>
            </a:xfrm>
            <a:custGeom>
              <a:avLst/>
              <a:gdLst>
                <a:gd name="connsiteX0" fmla="*/ 0 w 1104900"/>
                <a:gd name="connsiteY0" fmla="*/ 0 h 1933575"/>
                <a:gd name="connsiteX1" fmla="*/ 1104900 w 1104900"/>
                <a:gd name="connsiteY1" fmla="*/ 1933575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00" h="1933575">
                  <a:moveTo>
                    <a:pt x="0" y="0"/>
                  </a:moveTo>
                  <a:lnTo>
                    <a:pt x="1104900" y="1933575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0" name="Freeform 39"/>
            <p:cNvSpPr/>
            <p:nvPr/>
          </p:nvSpPr>
          <p:spPr>
            <a:xfrm flipH="1" flipV="1">
              <a:off x="4186558" y="3239354"/>
              <a:ext cx="225525" cy="1472060"/>
            </a:xfrm>
            <a:custGeom>
              <a:avLst/>
              <a:gdLst>
                <a:gd name="connsiteX0" fmla="*/ 0 w 1104900"/>
                <a:gd name="connsiteY0" fmla="*/ 0 h 1933575"/>
                <a:gd name="connsiteX1" fmla="*/ 1104900 w 1104900"/>
                <a:gd name="connsiteY1" fmla="*/ 1933575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00" h="1933575">
                  <a:moveTo>
                    <a:pt x="0" y="0"/>
                  </a:moveTo>
                  <a:lnTo>
                    <a:pt x="1104900" y="1933575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Freeform 40"/>
            <p:cNvSpPr/>
            <p:nvPr/>
          </p:nvSpPr>
          <p:spPr>
            <a:xfrm flipH="1" flipV="1">
              <a:off x="5064053" y="3194249"/>
              <a:ext cx="270628" cy="1246537"/>
            </a:xfrm>
            <a:custGeom>
              <a:avLst/>
              <a:gdLst>
                <a:gd name="connsiteX0" fmla="*/ 0 w 1104900"/>
                <a:gd name="connsiteY0" fmla="*/ 0 h 1933575"/>
                <a:gd name="connsiteX1" fmla="*/ 1104900 w 1104900"/>
                <a:gd name="connsiteY1" fmla="*/ 1933575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00" h="1933575">
                  <a:moveTo>
                    <a:pt x="0" y="0"/>
                  </a:moveTo>
                  <a:lnTo>
                    <a:pt x="1104900" y="1933575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Freeform 41"/>
            <p:cNvSpPr/>
            <p:nvPr/>
          </p:nvSpPr>
          <p:spPr>
            <a:xfrm flipH="1">
              <a:off x="4194759" y="3201834"/>
              <a:ext cx="869295" cy="45719"/>
            </a:xfrm>
            <a:custGeom>
              <a:avLst/>
              <a:gdLst>
                <a:gd name="connsiteX0" fmla="*/ 0 w 1104900"/>
                <a:gd name="connsiteY0" fmla="*/ 0 h 1933575"/>
                <a:gd name="connsiteX1" fmla="*/ 1104900 w 1104900"/>
                <a:gd name="connsiteY1" fmla="*/ 1933575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00" h="1933575">
                  <a:moveTo>
                    <a:pt x="0" y="0"/>
                  </a:moveTo>
                  <a:lnTo>
                    <a:pt x="1104900" y="1933575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Freeform 42"/>
            <p:cNvSpPr/>
            <p:nvPr/>
          </p:nvSpPr>
          <p:spPr>
            <a:xfrm flipH="1" flipV="1">
              <a:off x="5334683" y="4440171"/>
              <a:ext cx="1771394" cy="45719"/>
            </a:xfrm>
            <a:custGeom>
              <a:avLst/>
              <a:gdLst>
                <a:gd name="connsiteX0" fmla="*/ 0 w 1104900"/>
                <a:gd name="connsiteY0" fmla="*/ 0 h 1933575"/>
                <a:gd name="connsiteX1" fmla="*/ 1104900 w 1104900"/>
                <a:gd name="connsiteY1" fmla="*/ 1933575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00" h="1933575">
                  <a:moveTo>
                    <a:pt x="0" y="0"/>
                  </a:moveTo>
                  <a:lnTo>
                    <a:pt x="1104900" y="1933575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4" name="Freeform 43"/>
            <p:cNvSpPr/>
            <p:nvPr/>
          </p:nvSpPr>
          <p:spPr>
            <a:xfrm flipH="1" flipV="1">
              <a:off x="5256775" y="2275749"/>
              <a:ext cx="1857500" cy="1640178"/>
            </a:xfrm>
            <a:custGeom>
              <a:avLst/>
              <a:gdLst>
                <a:gd name="connsiteX0" fmla="*/ 0 w 1104900"/>
                <a:gd name="connsiteY0" fmla="*/ 0 h 1933575"/>
                <a:gd name="connsiteX1" fmla="*/ 1104900 w 1104900"/>
                <a:gd name="connsiteY1" fmla="*/ 1933575 h 193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04900" h="1933575">
                  <a:moveTo>
                    <a:pt x="0" y="0"/>
                  </a:moveTo>
                  <a:lnTo>
                    <a:pt x="1104900" y="1933575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7101977" y="3911828"/>
              <a:ext cx="4100" cy="574063"/>
            </a:xfrm>
            <a:custGeom>
              <a:avLst/>
              <a:gdLst>
                <a:gd name="connsiteX0" fmla="*/ 0 w 4100"/>
                <a:gd name="connsiteY0" fmla="*/ 0 h 574063"/>
                <a:gd name="connsiteX1" fmla="*/ 4100 w 4100"/>
                <a:gd name="connsiteY1" fmla="*/ 574063 h 574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100" h="574063">
                  <a:moveTo>
                    <a:pt x="0" y="0"/>
                  </a:moveTo>
                  <a:cubicBezTo>
                    <a:pt x="1367" y="191354"/>
                    <a:pt x="2733" y="382709"/>
                    <a:pt x="4100" y="574063"/>
                  </a:cubicBez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4842630" y="4494091"/>
              <a:ext cx="2263447" cy="1275240"/>
            </a:xfrm>
            <a:custGeom>
              <a:avLst/>
              <a:gdLst>
                <a:gd name="connsiteX0" fmla="*/ 0 w 2263447"/>
                <a:gd name="connsiteY0" fmla="*/ 1275240 h 1275240"/>
                <a:gd name="connsiteX1" fmla="*/ 2263447 w 2263447"/>
                <a:gd name="connsiteY1" fmla="*/ 0 h 127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63447" h="1275240">
                  <a:moveTo>
                    <a:pt x="0" y="1275240"/>
                  </a:moveTo>
                  <a:lnTo>
                    <a:pt x="2263447" y="0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4186558" y="3243455"/>
              <a:ext cx="2919519" cy="1242436"/>
            </a:xfrm>
            <a:custGeom>
              <a:avLst/>
              <a:gdLst>
                <a:gd name="connsiteX0" fmla="*/ 0 w 2919519"/>
                <a:gd name="connsiteY0" fmla="*/ 0 h 1242436"/>
                <a:gd name="connsiteX1" fmla="*/ 2919519 w 2919519"/>
                <a:gd name="connsiteY1" fmla="*/ 1242436 h 1242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19519" h="1242436">
                  <a:moveTo>
                    <a:pt x="0" y="0"/>
                  </a:moveTo>
                  <a:lnTo>
                    <a:pt x="2919519" y="1242436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4186558" y="2279849"/>
              <a:ext cx="1078418" cy="967706"/>
            </a:xfrm>
            <a:custGeom>
              <a:avLst/>
              <a:gdLst>
                <a:gd name="connsiteX0" fmla="*/ 0 w 1078418"/>
                <a:gd name="connsiteY0" fmla="*/ 967706 h 967706"/>
                <a:gd name="connsiteX1" fmla="*/ 1078418 w 1078418"/>
                <a:gd name="connsiteY1" fmla="*/ 0 h 967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78418" h="967706">
                  <a:moveTo>
                    <a:pt x="0" y="967706"/>
                  </a:moveTo>
                  <a:lnTo>
                    <a:pt x="1078418" y="0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344705" y="1612721"/>
            <a:ext cx="6424520" cy="4024648"/>
            <a:chOff x="1344705" y="2273121"/>
            <a:chExt cx="6424520" cy="4024648"/>
          </a:xfrm>
        </p:grpSpPr>
        <p:sp>
          <p:nvSpPr>
            <p:cNvPr id="5" name="Freeform 4"/>
            <p:cNvSpPr/>
            <p:nvPr/>
          </p:nvSpPr>
          <p:spPr>
            <a:xfrm>
              <a:off x="2273121" y="3882980"/>
              <a:ext cx="1828800" cy="1107583"/>
            </a:xfrm>
            <a:custGeom>
              <a:avLst/>
              <a:gdLst>
                <a:gd name="connsiteX0" fmla="*/ 0 w 1828800"/>
                <a:gd name="connsiteY0" fmla="*/ 0 h 1107583"/>
                <a:gd name="connsiteX1" fmla="*/ 1081825 w 1828800"/>
                <a:gd name="connsiteY1" fmla="*/ 1107583 h 1107583"/>
                <a:gd name="connsiteX2" fmla="*/ 1828800 w 1828800"/>
                <a:gd name="connsiteY2" fmla="*/ 534474 h 1107583"/>
                <a:gd name="connsiteX3" fmla="*/ 0 w 1828800"/>
                <a:gd name="connsiteY3" fmla="*/ 0 h 1107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107583">
                  <a:moveTo>
                    <a:pt x="0" y="0"/>
                  </a:moveTo>
                  <a:lnTo>
                    <a:pt x="1081825" y="1107583"/>
                  </a:lnTo>
                  <a:lnTo>
                    <a:pt x="1828800" y="5344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Freeform 5"/>
            <p:cNvSpPr/>
            <p:nvPr/>
          </p:nvSpPr>
          <p:spPr>
            <a:xfrm>
              <a:off x="4192073" y="3226158"/>
              <a:ext cx="1152659" cy="2530698"/>
            </a:xfrm>
            <a:custGeom>
              <a:avLst/>
              <a:gdLst>
                <a:gd name="connsiteX0" fmla="*/ 0 w 1152659"/>
                <a:gd name="connsiteY0" fmla="*/ 0 h 2530698"/>
                <a:gd name="connsiteX1" fmla="*/ 663262 w 1152659"/>
                <a:gd name="connsiteY1" fmla="*/ 2530698 h 2530698"/>
                <a:gd name="connsiteX2" fmla="*/ 1152659 w 1152659"/>
                <a:gd name="connsiteY2" fmla="*/ 1217053 h 2530698"/>
                <a:gd name="connsiteX3" fmla="*/ 0 w 1152659"/>
                <a:gd name="connsiteY3" fmla="*/ 0 h 2530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2659" h="2530698">
                  <a:moveTo>
                    <a:pt x="0" y="0"/>
                  </a:moveTo>
                  <a:lnTo>
                    <a:pt x="663262" y="2530698"/>
                  </a:lnTo>
                  <a:lnTo>
                    <a:pt x="1152659" y="12170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Freeform 6"/>
            <p:cNvSpPr/>
            <p:nvPr/>
          </p:nvSpPr>
          <p:spPr>
            <a:xfrm>
              <a:off x="2962141" y="4713668"/>
              <a:ext cx="1448873" cy="1584101"/>
            </a:xfrm>
            <a:custGeom>
              <a:avLst/>
              <a:gdLst>
                <a:gd name="connsiteX0" fmla="*/ 70834 w 1448873"/>
                <a:gd name="connsiteY0" fmla="*/ 1584101 h 1584101"/>
                <a:gd name="connsiteX1" fmla="*/ 0 w 1448873"/>
                <a:gd name="connsiteY1" fmla="*/ 547352 h 1584101"/>
                <a:gd name="connsiteX2" fmla="*/ 1448873 w 1448873"/>
                <a:gd name="connsiteY2" fmla="*/ 0 h 1584101"/>
                <a:gd name="connsiteX3" fmla="*/ 70834 w 1448873"/>
                <a:gd name="connsiteY3" fmla="*/ 1584101 h 1584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8873" h="1584101">
                  <a:moveTo>
                    <a:pt x="70834" y="1584101"/>
                  </a:moveTo>
                  <a:lnTo>
                    <a:pt x="0" y="547352"/>
                  </a:lnTo>
                  <a:lnTo>
                    <a:pt x="1448873" y="0"/>
                  </a:lnTo>
                  <a:lnTo>
                    <a:pt x="70834" y="158410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Freeform 7"/>
            <p:cNvSpPr/>
            <p:nvPr/>
          </p:nvSpPr>
          <p:spPr>
            <a:xfrm>
              <a:off x="5054958" y="2273121"/>
              <a:ext cx="2060619" cy="2215166"/>
            </a:xfrm>
            <a:custGeom>
              <a:avLst/>
              <a:gdLst>
                <a:gd name="connsiteX0" fmla="*/ 206062 w 2060619"/>
                <a:gd name="connsiteY0" fmla="*/ 0 h 2215166"/>
                <a:gd name="connsiteX1" fmla="*/ 206062 w 2060619"/>
                <a:gd name="connsiteY1" fmla="*/ 0 h 2215166"/>
                <a:gd name="connsiteX2" fmla="*/ 0 w 2060619"/>
                <a:gd name="connsiteY2" fmla="*/ 927279 h 2215166"/>
                <a:gd name="connsiteX3" fmla="*/ 2060619 w 2060619"/>
                <a:gd name="connsiteY3" fmla="*/ 2215166 h 2215166"/>
                <a:gd name="connsiteX4" fmla="*/ 206062 w 2060619"/>
                <a:gd name="connsiteY4" fmla="*/ 0 h 2215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0619" h="2215166">
                  <a:moveTo>
                    <a:pt x="206062" y="0"/>
                  </a:moveTo>
                  <a:lnTo>
                    <a:pt x="206062" y="0"/>
                  </a:lnTo>
                  <a:lnTo>
                    <a:pt x="0" y="927279"/>
                  </a:lnTo>
                  <a:lnTo>
                    <a:pt x="2060619" y="2215166"/>
                  </a:lnTo>
                  <a:lnTo>
                    <a:pt x="206062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2" name="Oval 21"/>
            <p:cNvSpPr/>
            <p:nvPr/>
          </p:nvSpPr>
          <p:spPr>
            <a:xfrm>
              <a:off x="1871700" y="4308267"/>
              <a:ext cx="167313" cy="1800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3" name="Oval 22"/>
            <p:cNvSpPr/>
            <p:nvPr/>
          </p:nvSpPr>
          <p:spPr>
            <a:xfrm>
              <a:off x="7020272" y="3825044"/>
              <a:ext cx="167313" cy="1800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aphicFrame>
          <p:nvGraphicFramePr>
            <p:cNvPr id="51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1008143"/>
                </p:ext>
              </p:extLst>
            </p:nvPr>
          </p:nvGraphicFramePr>
          <p:xfrm>
            <a:off x="1344705" y="4161864"/>
            <a:ext cx="583453" cy="4773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6" name="Equation" r:id="rId3" imgW="279360" imgH="228600" progId="Equation.DSMT4">
                    <p:embed/>
                  </p:oleObj>
                </mc:Choice>
                <mc:Fallback>
                  <p:oleObj name="Equation" r:id="rId3" imgW="27936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344705" y="4161864"/>
                          <a:ext cx="583453" cy="47737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45710"/>
                </p:ext>
              </p:extLst>
            </p:nvPr>
          </p:nvGraphicFramePr>
          <p:xfrm>
            <a:off x="7185025" y="3643313"/>
            <a:ext cx="584200" cy="503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7" name="Equation" r:id="rId5" imgW="279360" imgH="241200" progId="Equation.DSMT4">
                    <p:embed/>
                  </p:oleObj>
                </mc:Choice>
                <mc:Fallback>
                  <p:oleObj name="Equation" r:id="rId5" imgW="279360" imgH="241200" progId="Equation.DSMT4">
                    <p:embed/>
                    <p:pic>
                      <p:nvPicPr>
                        <p:cNvPr id="0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85025" y="3643313"/>
                          <a:ext cx="584200" cy="5032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8" name="Group 57"/>
          <p:cNvGrpSpPr/>
          <p:nvPr/>
        </p:nvGrpSpPr>
        <p:grpSpPr>
          <a:xfrm>
            <a:off x="1653989" y="2217271"/>
            <a:ext cx="5476332" cy="1609964"/>
            <a:chOff x="1653989" y="2877671"/>
            <a:chExt cx="5476332" cy="1609964"/>
          </a:xfrm>
        </p:grpSpPr>
        <p:sp>
          <p:nvSpPr>
            <p:cNvPr id="10" name="Freeform 9"/>
            <p:cNvSpPr/>
            <p:nvPr/>
          </p:nvSpPr>
          <p:spPr>
            <a:xfrm>
              <a:off x="1959607" y="3257549"/>
              <a:ext cx="5170714" cy="1230086"/>
            </a:xfrm>
            <a:custGeom>
              <a:avLst/>
              <a:gdLst>
                <a:gd name="connsiteX0" fmla="*/ 0 w 5170714"/>
                <a:gd name="connsiteY0" fmla="*/ 1143000 h 1230086"/>
                <a:gd name="connsiteX1" fmla="*/ 304800 w 5170714"/>
                <a:gd name="connsiteY1" fmla="*/ 620486 h 1230086"/>
                <a:gd name="connsiteX2" fmla="*/ 2231571 w 5170714"/>
                <a:gd name="connsiteY2" fmla="*/ 0 h 1230086"/>
                <a:gd name="connsiteX3" fmla="*/ 5170714 w 5170714"/>
                <a:gd name="connsiteY3" fmla="*/ 1230086 h 1230086"/>
                <a:gd name="connsiteX4" fmla="*/ 5148942 w 5170714"/>
                <a:gd name="connsiteY4" fmla="*/ 653143 h 1230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70714" h="1230086">
                  <a:moveTo>
                    <a:pt x="0" y="1143000"/>
                  </a:moveTo>
                  <a:lnTo>
                    <a:pt x="304800" y="620486"/>
                  </a:lnTo>
                  <a:lnTo>
                    <a:pt x="2231571" y="0"/>
                  </a:lnTo>
                  <a:lnTo>
                    <a:pt x="5170714" y="1230086"/>
                  </a:lnTo>
                  <a:lnTo>
                    <a:pt x="5148942" y="653143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653989" y="2877671"/>
              <a:ext cx="162709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000" dirty="0" smtClean="0"/>
                <a:t>Shortest path</a:t>
              </a:r>
              <a:endParaRPr lang="he-IL" sz="2000" dirty="0"/>
            </a:p>
          </p:txBody>
        </p:sp>
        <p:cxnSp>
          <p:nvCxnSpPr>
            <p:cNvPr id="57" name="Straight Arrow Connector 56"/>
            <p:cNvCxnSpPr>
              <a:stCxn id="55" idx="2"/>
            </p:cNvCxnSpPr>
            <p:nvPr/>
          </p:nvCxnSpPr>
          <p:spPr>
            <a:xfrm>
              <a:off x="2467536" y="3277781"/>
              <a:ext cx="598393" cy="29913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27800" y="63182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8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8684263"/>
              </p:ext>
            </p:extLst>
          </p:nvPr>
        </p:nvGraphicFramePr>
        <p:xfrm>
          <a:off x="578083" y="473262"/>
          <a:ext cx="8155461" cy="2657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4" name="Equation" r:id="rId3" imgW="3936960" imgH="1282680" progId="Equation.DSMT4">
                  <p:embed/>
                </p:oleObj>
              </mc:Choice>
              <mc:Fallback>
                <p:oleObj name="Equation" r:id="rId3" imgW="393696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8083" y="473262"/>
                        <a:ext cx="8155461" cy="26571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9552" y="3140968"/>
            <a:ext cx="7866529" cy="11406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With n polygonal objects and </a:t>
            </a:r>
            <a:r>
              <a:rPr lang="en-US" sz="2400" i="1" dirty="0" smtClean="0"/>
              <a:t>O</a:t>
            </a:r>
            <a:r>
              <a:rPr lang="en-US" sz="2400" dirty="0" smtClean="0"/>
              <a:t>(</a:t>
            </a:r>
            <a:r>
              <a:rPr lang="en-US" sz="2400" i="1" dirty="0" smtClean="0"/>
              <a:t>n</a:t>
            </a:r>
            <a:r>
              <a:rPr lang="en-US" sz="2400" dirty="0" smtClean="0"/>
              <a:t>) nodes, naïve computation of </a:t>
            </a:r>
            <a:r>
              <a:rPr lang="en-US" sz="2400" i="1" dirty="0" err="1" smtClean="0"/>
              <a:t>G</a:t>
            </a:r>
            <a:r>
              <a:rPr lang="en-US" dirty="0" err="1" smtClean="0"/>
              <a:t>vis</a:t>
            </a:r>
            <a:r>
              <a:rPr lang="en-US" sz="2400" dirty="0" smtClean="0"/>
              <a:t> would take </a:t>
            </a:r>
            <a:r>
              <a:rPr lang="en-US" sz="2400" i="1" dirty="0" smtClean="0"/>
              <a:t>O</a:t>
            </a:r>
            <a:r>
              <a:rPr lang="en-US" sz="2400" dirty="0" smtClean="0"/>
              <a:t>(</a:t>
            </a:r>
            <a:r>
              <a:rPr lang="en-US" sz="2400" i="1" dirty="0" smtClean="0"/>
              <a:t>n</a:t>
            </a:r>
            <a:r>
              <a:rPr lang="en-US" sz="2800" baseline="30000" dirty="0" smtClean="0"/>
              <a:t>3</a:t>
            </a:r>
            <a:r>
              <a:rPr lang="en-US" sz="2400" dirty="0" smtClean="0"/>
              <a:t>)  time.</a:t>
            </a:r>
            <a:endParaRPr lang="he-IL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75556" y="4329100"/>
            <a:ext cx="7866529" cy="11406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Dijkstra’s algorithm finds shortest path between two nodes of </a:t>
            </a:r>
            <a:r>
              <a:rPr lang="en-US" sz="2400" i="1" dirty="0" smtClean="0"/>
              <a:t>n</a:t>
            </a:r>
            <a:r>
              <a:rPr lang="en-US" sz="2400" dirty="0" smtClean="0"/>
              <a:t> nodes and </a:t>
            </a:r>
            <a:r>
              <a:rPr lang="en-US" sz="2400" i="1" dirty="0" smtClean="0"/>
              <a:t>k</a:t>
            </a:r>
            <a:r>
              <a:rPr lang="en-US" sz="2400" dirty="0" smtClean="0"/>
              <a:t> arcs</a:t>
            </a:r>
            <a:r>
              <a:rPr lang="en-US" sz="2400" dirty="0"/>
              <a:t> graph</a:t>
            </a:r>
            <a:r>
              <a:rPr lang="en-US" sz="2400" dirty="0" smtClean="0"/>
              <a:t> in </a:t>
            </a:r>
            <a:r>
              <a:rPr lang="en-US" sz="2400" i="1" dirty="0" smtClean="0"/>
              <a:t>O</a:t>
            </a:r>
            <a:r>
              <a:rPr lang="en-US" sz="2400" dirty="0" smtClean="0"/>
              <a:t>(</a:t>
            </a:r>
            <a:r>
              <a:rPr lang="en-US" sz="2400" i="1" dirty="0" err="1" smtClean="0"/>
              <a:t>n</a:t>
            </a:r>
            <a:r>
              <a:rPr lang="en-US" sz="2400" dirty="0" err="1" smtClean="0"/>
              <a:t>log</a:t>
            </a:r>
            <a:r>
              <a:rPr lang="en-US" sz="2400" i="1" dirty="0" err="1" smtClean="0"/>
              <a:t>n</a:t>
            </a:r>
            <a:r>
              <a:rPr lang="en-US" sz="2400" i="1" dirty="0" smtClean="0"/>
              <a:t> + k</a:t>
            </a:r>
            <a:r>
              <a:rPr lang="en-US" sz="2400" dirty="0" smtClean="0"/>
              <a:t>) time.</a:t>
            </a:r>
            <a:endParaRPr lang="he-IL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82707" y="5606080"/>
            <a:ext cx="786652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It is possible to compute </a:t>
            </a:r>
            <a:r>
              <a:rPr lang="en-US" sz="2800" i="1" dirty="0" err="1" smtClean="0"/>
              <a:t>G</a:t>
            </a:r>
            <a:r>
              <a:rPr lang="en-US" sz="2000" dirty="0" err="1" smtClean="0"/>
              <a:t>vis</a:t>
            </a:r>
            <a:r>
              <a:rPr lang="en-US" sz="2400" dirty="0" smtClean="0"/>
              <a:t> in </a:t>
            </a:r>
            <a:r>
              <a:rPr lang="en-US" sz="2400" i="1" dirty="0" smtClean="0"/>
              <a:t>O</a:t>
            </a:r>
            <a:r>
              <a:rPr lang="en-US" sz="2400" dirty="0" smtClean="0"/>
              <a:t>(</a:t>
            </a:r>
            <a:r>
              <a:rPr lang="en-US" sz="2400" i="1" dirty="0" smtClean="0"/>
              <a:t>n</a:t>
            </a:r>
            <a:r>
              <a:rPr lang="en-US" sz="2800" baseline="30000" dirty="0" smtClean="0"/>
              <a:t>2</a:t>
            </a:r>
            <a:r>
              <a:rPr lang="en-US" sz="2400" dirty="0"/>
              <a:t>log</a:t>
            </a:r>
            <a:r>
              <a:rPr lang="en-US" sz="2400" i="1" dirty="0"/>
              <a:t>n</a:t>
            </a:r>
            <a:r>
              <a:rPr lang="en-US" sz="2400" dirty="0" smtClean="0"/>
              <a:t>)  time.</a:t>
            </a:r>
            <a:endParaRPr lang="he-IL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3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2489</TotalTime>
  <Words>631</Words>
  <Application>Microsoft Office PowerPoint</Application>
  <PresentationFormat>On-screen Show (4:3)</PresentationFormat>
  <Paragraphs>113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Office Theme</vt:lpstr>
      <vt:lpstr>Equation</vt:lpstr>
      <vt:lpstr>MathType 6.0 Equation</vt:lpstr>
      <vt:lpstr>Visibility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Probabilistic Roadmaps</vt:lpstr>
      <vt:lpstr>PowerPoint Presentation</vt:lpstr>
      <vt:lpstr>PowerPoint Presentation</vt:lpstr>
      <vt:lpstr>Sampling Strategies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Wimer</dc:creator>
  <cp:lastModifiedBy>wimers</cp:lastModifiedBy>
  <cp:revision>139</cp:revision>
  <dcterms:created xsi:type="dcterms:W3CDTF">2006-08-16T00:00:00Z</dcterms:created>
  <dcterms:modified xsi:type="dcterms:W3CDTF">2012-05-30T09:16:10Z</dcterms:modified>
</cp:coreProperties>
</file>