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8" r:id="rId20"/>
    <p:sldId id="275" r:id="rId21"/>
    <p:sldId id="276" r:id="rId22"/>
    <p:sldId id="277"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95B3D7"/>
    <a:srgbClr val="B9CDE5"/>
    <a:srgbClr val="8EB4E3"/>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22" autoAdjust="0"/>
  </p:normalViewPr>
  <p:slideViewPr>
    <p:cSldViewPr snapToGrid="0">
      <p:cViewPr>
        <p:scale>
          <a:sx n="66" d="100"/>
          <a:sy n="66" d="100"/>
        </p:scale>
        <p:origin x="-1134" y="-558"/>
      </p:cViewPr>
      <p:guideLst>
        <p:guide orient="horz" pos="2177"/>
        <p:guide pos="2880"/>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5" Type="http://schemas.openxmlformats.org/officeDocument/2006/relationships/image" Target="../media/image56.wmf"/><Relationship Id="rId4" Type="http://schemas.openxmlformats.org/officeDocument/2006/relationships/image" Target="../media/image55.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image" Target="../media/image59.wmf"/><Relationship Id="rId7" Type="http://schemas.openxmlformats.org/officeDocument/2006/relationships/image" Target="../media/image63.wmf"/><Relationship Id="rId2" Type="http://schemas.openxmlformats.org/officeDocument/2006/relationships/image" Target="../media/image58.wmf"/><Relationship Id="rId1" Type="http://schemas.openxmlformats.org/officeDocument/2006/relationships/image" Target="../media/image57.wmf"/><Relationship Id="rId6" Type="http://schemas.openxmlformats.org/officeDocument/2006/relationships/image" Target="../media/image62.wmf"/><Relationship Id="rId5" Type="http://schemas.openxmlformats.org/officeDocument/2006/relationships/image" Target="../media/image61.wmf"/><Relationship Id="rId4" Type="http://schemas.openxmlformats.org/officeDocument/2006/relationships/image" Target="../media/image6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media/image73.wmf"/><Relationship Id="rId1" Type="http://schemas.openxmlformats.org/officeDocument/2006/relationships/image" Target="../media/image72.wmf"/><Relationship Id="rId4" Type="http://schemas.openxmlformats.org/officeDocument/2006/relationships/image" Target="../media/image75.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3.wmf"/><Relationship Id="rId7" Type="http://schemas.openxmlformats.org/officeDocument/2006/relationships/image" Target="../media/image27.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12" Type="http://schemas.openxmlformats.org/officeDocument/2006/relationships/image" Target="../media/image39.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11" Type="http://schemas.openxmlformats.org/officeDocument/2006/relationships/image" Target="../media/image38.wmf"/><Relationship Id="rId5" Type="http://schemas.openxmlformats.org/officeDocument/2006/relationships/image" Target="../media/image32.wmf"/><Relationship Id="rId10" Type="http://schemas.openxmlformats.org/officeDocument/2006/relationships/image" Target="../media/image37.wmf"/><Relationship Id="rId4" Type="http://schemas.openxmlformats.org/officeDocument/2006/relationships/image" Target="../media/image31.wmf"/><Relationship Id="rId9" Type="http://schemas.openxmlformats.org/officeDocument/2006/relationships/image" Target="../media/image3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384729A-61EB-4ACB-AE1D-ACE8C47DE12E}" type="datetimeFigureOut">
              <a:rPr lang="he-IL" smtClean="0"/>
              <a:t>כ"ד/אייר/תשע"ב</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325E91A-C9E8-4C7A-BA6F-913088313B5C}" type="slidenum">
              <a:rPr lang="he-IL" smtClean="0"/>
              <a:t>‹#›</a:t>
            </a:fld>
            <a:endParaRPr lang="he-IL"/>
          </a:p>
        </p:txBody>
      </p:sp>
    </p:spTree>
    <p:extLst>
      <p:ext uri="{BB962C8B-B14F-4D97-AF65-F5344CB8AC3E}">
        <p14:creationId xmlns:p14="http://schemas.microsoft.com/office/powerpoint/2010/main" val="19305674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he-IL" smtClean="0"/>
              <a:t>May 2012</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he-IL" smtClean="0"/>
              <a:t>May 2012</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he-IL" smtClean="0"/>
              <a:t>May 2012</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he-IL" smtClean="0"/>
              <a:t>May 2012</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he-IL" smtClean="0"/>
              <a:t>May 2012</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he-IL" smtClean="0"/>
              <a:t>May 2012</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he-IL" smtClean="0"/>
              <a:t>May 2012</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he-IL" smtClean="0"/>
              <a:t>May 2012</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he-IL" smtClean="0"/>
              <a:t>May 2012</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he-IL" smtClean="0"/>
              <a:t>May 2012</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he-IL"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7" name="Picture 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1588"/>
            <a:ext cx="684213"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66125" y="-3175"/>
            <a:ext cx="7810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2.wmf"/><Relationship Id="rId13" Type="http://schemas.openxmlformats.org/officeDocument/2006/relationships/oleObject" Target="../embeddings/oleObject43.bin"/><Relationship Id="rId3" Type="http://schemas.openxmlformats.org/officeDocument/2006/relationships/oleObject" Target="../embeddings/oleObject38.bin"/><Relationship Id="rId7" Type="http://schemas.openxmlformats.org/officeDocument/2006/relationships/oleObject" Target="../embeddings/oleObject40.bin"/><Relationship Id="rId12"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41.wmf"/><Relationship Id="rId11" Type="http://schemas.openxmlformats.org/officeDocument/2006/relationships/oleObject" Target="../embeddings/oleObject42.bin"/><Relationship Id="rId5" Type="http://schemas.openxmlformats.org/officeDocument/2006/relationships/oleObject" Target="../embeddings/oleObject39.bin"/><Relationship Id="rId10" Type="http://schemas.openxmlformats.org/officeDocument/2006/relationships/image" Target="../media/image43.wmf"/><Relationship Id="rId4" Type="http://schemas.openxmlformats.org/officeDocument/2006/relationships/image" Target="../media/image40.wmf"/><Relationship Id="rId9" Type="http://schemas.openxmlformats.org/officeDocument/2006/relationships/oleObject" Target="../embeddings/oleObject41.bin"/><Relationship Id="rId14" Type="http://schemas.openxmlformats.org/officeDocument/2006/relationships/image" Target="../media/image4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47.wmf"/><Relationship Id="rId5" Type="http://schemas.openxmlformats.org/officeDocument/2006/relationships/oleObject" Target="../embeddings/oleObject45.bin"/><Relationship Id="rId4" Type="http://schemas.openxmlformats.org/officeDocument/2006/relationships/image" Target="../media/image4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6.bin"/><Relationship Id="rId7" Type="http://schemas.openxmlformats.org/officeDocument/2006/relationships/oleObject" Target="../embeddings/oleObject48.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49.wmf"/><Relationship Id="rId5" Type="http://schemas.openxmlformats.org/officeDocument/2006/relationships/oleObject" Target="../embeddings/oleObject47.bin"/><Relationship Id="rId10" Type="http://schemas.openxmlformats.org/officeDocument/2006/relationships/image" Target="../media/image51.wmf"/><Relationship Id="rId4" Type="http://schemas.openxmlformats.org/officeDocument/2006/relationships/image" Target="../media/image48.wmf"/><Relationship Id="rId9" Type="http://schemas.openxmlformats.org/officeDocument/2006/relationships/oleObject" Target="../embeddings/oleObject49.bin"/></Relationships>
</file>

<file path=ppt/slides/_rels/slide14.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50.bin"/><Relationship Id="rId7" Type="http://schemas.openxmlformats.org/officeDocument/2006/relationships/oleObject" Target="../embeddings/oleObject52.bin"/><Relationship Id="rId12" Type="http://schemas.openxmlformats.org/officeDocument/2006/relationships/image" Target="../media/image56.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53.wmf"/><Relationship Id="rId11" Type="http://schemas.openxmlformats.org/officeDocument/2006/relationships/oleObject" Target="../embeddings/oleObject54.bin"/><Relationship Id="rId5" Type="http://schemas.openxmlformats.org/officeDocument/2006/relationships/oleObject" Target="../embeddings/oleObject51.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53.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oleObject" Target="../embeddings/oleObject60.bin"/><Relationship Id="rId18" Type="http://schemas.openxmlformats.org/officeDocument/2006/relationships/image" Target="../media/image64.wmf"/><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1.wmf"/><Relationship Id="rId17" Type="http://schemas.openxmlformats.org/officeDocument/2006/relationships/oleObject" Target="../embeddings/oleObject62.bin"/><Relationship Id="rId2" Type="http://schemas.openxmlformats.org/officeDocument/2006/relationships/slideLayout" Target="../slideLayouts/slideLayout7.xml"/><Relationship Id="rId16" Type="http://schemas.openxmlformats.org/officeDocument/2006/relationships/image" Target="../media/image63.wmf"/><Relationship Id="rId1" Type="http://schemas.openxmlformats.org/officeDocument/2006/relationships/vmlDrawing" Target="../drawings/vmlDrawing12.vml"/><Relationship Id="rId6" Type="http://schemas.openxmlformats.org/officeDocument/2006/relationships/image" Target="../media/image58.wmf"/><Relationship Id="rId11" Type="http://schemas.openxmlformats.org/officeDocument/2006/relationships/oleObject" Target="../embeddings/oleObject59.bin"/><Relationship Id="rId5" Type="http://schemas.openxmlformats.org/officeDocument/2006/relationships/oleObject" Target="../embeddings/oleObject56.bin"/><Relationship Id="rId15" Type="http://schemas.openxmlformats.org/officeDocument/2006/relationships/oleObject" Target="../embeddings/oleObject61.bin"/><Relationship Id="rId10" Type="http://schemas.openxmlformats.org/officeDocument/2006/relationships/image" Target="../media/image60.wmf"/><Relationship Id="rId4" Type="http://schemas.openxmlformats.org/officeDocument/2006/relationships/image" Target="../media/image57.wmf"/><Relationship Id="rId9" Type="http://schemas.openxmlformats.org/officeDocument/2006/relationships/oleObject" Target="../embeddings/oleObject58.bin"/><Relationship Id="rId14" Type="http://schemas.openxmlformats.org/officeDocument/2006/relationships/image" Target="../media/image62.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66.wmf"/><Relationship Id="rId5" Type="http://schemas.openxmlformats.org/officeDocument/2006/relationships/oleObject" Target="../embeddings/oleObject64.bin"/><Relationship Id="rId4" Type="http://schemas.openxmlformats.org/officeDocument/2006/relationships/image" Target="../media/image65.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67.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6.xml"/><Relationship Id="rId1" Type="http://schemas.openxmlformats.org/officeDocument/2006/relationships/vmlDrawing" Target="../drawings/vmlDrawing15.vml"/><Relationship Id="rId4" Type="http://schemas.openxmlformats.org/officeDocument/2006/relationships/image" Target="../media/image68.wmf"/></Relationships>
</file>

<file path=ppt/slides/_rels/slide22.xml.rels><?xml version="1.0" encoding="UTF-8" standalone="yes"?>
<Relationships xmlns="http://schemas.openxmlformats.org/package/2006/relationships"><Relationship Id="rId8" Type="http://schemas.openxmlformats.org/officeDocument/2006/relationships/image" Target="../media/image71.wmf"/><Relationship Id="rId3" Type="http://schemas.openxmlformats.org/officeDocument/2006/relationships/oleObject" Target="../embeddings/oleObject67.bin"/><Relationship Id="rId7" Type="http://schemas.openxmlformats.org/officeDocument/2006/relationships/oleObject" Target="../embeddings/oleObject69.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image" Target="../media/image70.wmf"/><Relationship Id="rId5" Type="http://schemas.openxmlformats.org/officeDocument/2006/relationships/oleObject" Target="../embeddings/oleObject68.bin"/><Relationship Id="rId4" Type="http://schemas.openxmlformats.org/officeDocument/2006/relationships/image" Target="../media/image69.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72.bin"/><Relationship Id="rId3" Type="http://schemas.openxmlformats.org/officeDocument/2006/relationships/oleObject" Target="../embeddings/oleObject70.bin"/><Relationship Id="rId7" Type="http://schemas.openxmlformats.org/officeDocument/2006/relationships/image" Target="../media/image73.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71.bin"/><Relationship Id="rId11" Type="http://schemas.openxmlformats.org/officeDocument/2006/relationships/image" Target="../media/image75.wmf"/><Relationship Id="rId5" Type="http://schemas.openxmlformats.org/officeDocument/2006/relationships/image" Target="../media/image76.png"/><Relationship Id="rId10" Type="http://schemas.openxmlformats.org/officeDocument/2006/relationships/oleObject" Target="../embeddings/oleObject73.bin"/><Relationship Id="rId4" Type="http://schemas.openxmlformats.org/officeDocument/2006/relationships/image" Target="../media/image72.wmf"/><Relationship Id="rId9" Type="http://schemas.openxmlformats.org/officeDocument/2006/relationships/image" Target="../media/image74.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76.bin"/><Relationship Id="rId3" Type="http://schemas.openxmlformats.org/officeDocument/2006/relationships/oleObject" Target="../embeddings/oleObject74.bin"/><Relationship Id="rId7" Type="http://schemas.openxmlformats.org/officeDocument/2006/relationships/image" Target="../media/image78.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75.bin"/><Relationship Id="rId5" Type="http://schemas.openxmlformats.org/officeDocument/2006/relationships/image" Target="../media/image80.png"/><Relationship Id="rId4" Type="http://schemas.openxmlformats.org/officeDocument/2006/relationships/image" Target="../media/image77.wmf"/><Relationship Id="rId9" Type="http://schemas.openxmlformats.org/officeDocument/2006/relationships/image" Target="../media/image79.wmf"/></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5.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3.w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3.bin"/><Relationship Id="rId14" Type="http://schemas.openxmlformats.org/officeDocument/2006/relationships/image" Target="../media/image17.wmf"/></Relationships>
</file>

<file path=ppt/slides/_rels/slide6.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9.wmf"/><Relationship Id="rId5" Type="http://schemas.openxmlformats.org/officeDocument/2006/relationships/oleObject" Target="../embeddings/oleObject17.bin"/><Relationship Id="rId4" Type="http://schemas.openxmlformats.org/officeDocument/2006/relationships/image" Target="../media/image18.wmf"/></Relationships>
</file>

<file path=ppt/slides/_rels/slide7.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5.wmf"/><Relationship Id="rId2" Type="http://schemas.openxmlformats.org/officeDocument/2006/relationships/slideLayout" Target="../slideLayouts/slideLayout7.xml"/><Relationship Id="rId16" Type="http://schemas.openxmlformats.org/officeDocument/2006/relationships/image" Target="../media/image27.wmf"/><Relationship Id="rId1" Type="http://schemas.openxmlformats.org/officeDocument/2006/relationships/vmlDrawing" Target="../drawings/vmlDrawing6.vml"/><Relationship Id="rId6" Type="http://schemas.openxmlformats.org/officeDocument/2006/relationships/image" Target="../media/image22.wmf"/><Relationship Id="rId11" Type="http://schemas.openxmlformats.org/officeDocument/2006/relationships/oleObject" Target="../embeddings/oleObject23.bin"/><Relationship Id="rId5" Type="http://schemas.openxmlformats.org/officeDocument/2006/relationships/oleObject" Target="../embeddings/oleObject20.bin"/><Relationship Id="rId15" Type="http://schemas.openxmlformats.org/officeDocument/2006/relationships/oleObject" Target="../embeddings/oleObject25.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2.bin"/><Relationship Id="rId14" Type="http://schemas.openxmlformats.org/officeDocument/2006/relationships/image" Target="../media/image26.wmf"/></Relationships>
</file>

<file path=ppt/slides/_rels/slide8.x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oleObject" Target="../embeddings/oleObject31.bin"/><Relationship Id="rId18" Type="http://schemas.openxmlformats.org/officeDocument/2006/relationships/image" Target="../media/image35.wmf"/><Relationship Id="rId26" Type="http://schemas.openxmlformats.org/officeDocument/2006/relationships/image" Target="../media/image39.wmf"/><Relationship Id="rId3" Type="http://schemas.openxmlformats.org/officeDocument/2006/relationships/oleObject" Target="../embeddings/oleObject26.bin"/><Relationship Id="rId21" Type="http://schemas.openxmlformats.org/officeDocument/2006/relationships/oleObject" Target="../embeddings/oleObject35.bin"/><Relationship Id="rId7" Type="http://schemas.openxmlformats.org/officeDocument/2006/relationships/oleObject" Target="../embeddings/oleObject28.bin"/><Relationship Id="rId12" Type="http://schemas.openxmlformats.org/officeDocument/2006/relationships/image" Target="../media/image32.wmf"/><Relationship Id="rId17" Type="http://schemas.openxmlformats.org/officeDocument/2006/relationships/oleObject" Target="../embeddings/oleObject33.bin"/><Relationship Id="rId25" Type="http://schemas.openxmlformats.org/officeDocument/2006/relationships/oleObject" Target="../embeddings/oleObject37.bin"/><Relationship Id="rId2" Type="http://schemas.openxmlformats.org/officeDocument/2006/relationships/slideLayout" Target="../slideLayouts/slideLayout7.xml"/><Relationship Id="rId16" Type="http://schemas.openxmlformats.org/officeDocument/2006/relationships/image" Target="../media/image34.wmf"/><Relationship Id="rId20" Type="http://schemas.openxmlformats.org/officeDocument/2006/relationships/image" Target="../media/image36.wmf"/><Relationship Id="rId1" Type="http://schemas.openxmlformats.org/officeDocument/2006/relationships/vmlDrawing" Target="../drawings/vmlDrawing7.vml"/><Relationship Id="rId6" Type="http://schemas.openxmlformats.org/officeDocument/2006/relationships/image" Target="../media/image29.wmf"/><Relationship Id="rId11" Type="http://schemas.openxmlformats.org/officeDocument/2006/relationships/oleObject" Target="../embeddings/oleObject30.bin"/><Relationship Id="rId24" Type="http://schemas.openxmlformats.org/officeDocument/2006/relationships/image" Target="../media/image38.wmf"/><Relationship Id="rId5" Type="http://schemas.openxmlformats.org/officeDocument/2006/relationships/oleObject" Target="../embeddings/oleObject27.bin"/><Relationship Id="rId15" Type="http://schemas.openxmlformats.org/officeDocument/2006/relationships/oleObject" Target="../embeddings/oleObject32.bin"/><Relationship Id="rId23" Type="http://schemas.openxmlformats.org/officeDocument/2006/relationships/oleObject" Target="../embeddings/oleObject36.bin"/><Relationship Id="rId10" Type="http://schemas.openxmlformats.org/officeDocument/2006/relationships/image" Target="../media/image31.wmf"/><Relationship Id="rId19" Type="http://schemas.openxmlformats.org/officeDocument/2006/relationships/oleObject" Target="../embeddings/oleObject34.bin"/><Relationship Id="rId4" Type="http://schemas.openxmlformats.org/officeDocument/2006/relationships/image" Target="../media/image28.wmf"/><Relationship Id="rId9" Type="http://schemas.openxmlformats.org/officeDocument/2006/relationships/oleObject" Target="../embeddings/oleObject29.bin"/><Relationship Id="rId14" Type="http://schemas.openxmlformats.org/officeDocument/2006/relationships/image" Target="../media/image33.wmf"/><Relationship Id="rId22" Type="http://schemas.openxmlformats.org/officeDocument/2006/relationships/image" Target="../media/image37.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p:txBody>
          <a:bodyPr/>
          <a:lstStyle/>
          <a:p>
            <a:r>
              <a:rPr lang="en-US" sz="4000" dirty="0" smtClean="0"/>
              <a:t>Convex Hulls</a:t>
            </a:r>
            <a:endParaRPr lang="en-US" sz="4000" dirty="0"/>
          </a:p>
        </p:txBody>
      </p:sp>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
        <p:nvSpPr>
          <p:cNvPr id="7" name="Rectangle 3"/>
          <p:cNvSpPr>
            <a:spLocks noGrp="1" noChangeArrowheads="1"/>
          </p:cNvSpPr>
          <p:nvPr>
            <p:ph type="subTitle" idx="1"/>
          </p:nvPr>
        </p:nvSpPr>
        <p:spPr>
          <a:xfrm>
            <a:off x="2847975" y="3886200"/>
            <a:ext cx="3448050" cy="1195388"/>
          </a:xfrm>
        </p:spPr>
        <p:txBody>
          <a:bodyPr/>
          <a:lstStyle/>
          <a:p>
            <a:pPr eaLnBrk="1" hangingPunct="1"/>
            <a:r>
              <a:rPr lang="en-US" sz="2400" dirty="0" err="1" smtClean="0">
                <a:solidFill>
                  <a:schemeClr val="tx1"/>
                </a:solidFill>
              </a:rPr>
              <a:t>Shmuel</a:t>
            </a:r>
            <a:r>
              <a:rPr lang="en-US" sz="2400" dirty="0" smtClean="0">
                <a:solidFill>
                  <a:schemeClr val="tx1"/>
                </a:solidFill>
              </a:rPr>
              <a:t> </a:t>
            </a:r>
            <a:r>
              <a:rPr lang="en-US" sz="2400" dirty="0" err="1" smtClean="0">
                <a:solidFill>
                  <a:schemeClr val="tx1"/>
                </a:solidFill>
              </a:rPr>
              <a:t>Wimer</a:t>
            </a:r>
            <a:endParaRPr lang="en-US" sz="2400" dirty="0" smtClean="0">
              <a:solidFill>
                <a:schemeClr val="tx1"/>
              </a:solidFill>
            </a:endParaRPr>
          </a:p>
          <a:p>
            <a:pPr eaLnBrk="1" hangingPunct="1"/>
            <a:r>
              <a:rPr lang="en-US" sz="1800" dirty="0" smtClean="0">
                <a:solidFill>
                  <a:schemeClr val="tx1"/>
                </a:solidFill>
              </a:rPr>
              <a:t>Bar </a:t>
            </a:r>
            <a:r>
              <a:rPr lang="en-US" sz="1800" dirty="0" err="1" smtClean="0">
                <a:solidFill>
                  <a:schemeClr val="tx1"/>
                </a:solidFill>
              </a:rPr>
              <a:t>Ilan</a:t>
            </a:r>
            <a:r>
              <a:rPr lang="en-US" sz="1800" dirty="0" smtClean="0">
                <a:solidFill>
                  <a:schemeClr val="tx1"/>
                </a:solidFill>
              </a:rPr>
              <a:t> Univ</a:t>
            </a:r>
            <a:r>
              <a:rPr lang="en-US" sz="1800" dirty="0" smtClean="0">
                <a:solidFill>
                  <a:schemeClr val="tx1"/>
                </a:solidFill>
              </a:rPr>
              <a:t>., </a:t>
            </a:r>
            <a:r>
              <a:rPr lang="en-US" sz="1800" dirty="0" smtClean="0">
                <a:solidFill>
                  <a:schemeClr val="tx1"/>
                </a:solidFill>
              </a:rPr>
              <a:t>Eng. Faculty</a:t>
            </a:r>
          </a:p>
          <a:p>
            <a:pPr eaLnBrk="1" hangingPunct="1"/>
            <a:r>
              <a:rPr lang="en-US" sz="1800" dirty="0" err="1" smtClean="0">
                <a:solidFill>
                  <a:schemeClr val="tx1"/>
                </a:solidFill>
              </a:rPr>
              <a:t>Technion</a:t>
            </a:r>
            <a:r>
              <a:rPr lang="en-US" sz="1800" dirty="0" smtClean="0">
                <a:solidFill>
                  <a:schemeClr val="tx1"/>
                </a:solidFill>
              </a:rPr>
              <a:t>, EE Faculty</a:t>
            </a:r>
          </a:p>
          <a:p>
            <a:pPr eaLnBrk="1" hangingPunct="1"/>
            <a:endParaRPr lang="en-US" sz="2400" dirty="0" smtClean="0"/>
          </a:p>
        </p:txBody>
      </p:sp>
    </p:spTree>
    <p:extLst>
      <p:ext uri="{BB962C8B-B14F-4D97-AF65-F5344CB8AC3E}">
        <p14:creationId xmlns:p14="http://schemas.microsoft.com/office/powerpoint/2010/main" val="1380754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grpSp>
        <p:nvGrpSpPr>
          <p:cNvPr id="61" name="Group 60"/>
          <p:cNvGrpSpPr/>
          <p:nvPr/>
        </p:nvGrpSpPr>
        <p:grpSpPr>
          <a:xfrm>
            <a:off x="598495" y="583615"/>
            <a:ext cx="4089543" cy="3255168"/>
            <a:chOff x="1976622" y="548762"/>
            <a:chExt cx="4089543" cy="3255168"/>
          </a:xfrm>
        </p:grpSpPr>
        <p:sp>
          <p:nvSpPr>
            <p:cNvPr id="56" name="Freeform 55"/>
            <p:cNvSpPr/>
            <p:nvPr/>
          </p:nvSpPr>
          <p:spPr>
            <a:xfrm>
              <a:off x="3463920" y="839724"/>
              <a:ext cx="2010228" cy="2728686"/>
            </a:xfrm>
            <a:custGeom>
              <a:avLst/>
              <a:gdLst>
                <a:gd name="connsiteX0" fmla="*/ 123371 w 2010228"/>
                <a:gd name="connsiteY0" fmla="*/ 0 h 2728686"/>
                <a:gd name="connsiteX1" fmla="*/ 674914 w 2010228"/>
                <a:gd name="connsiteY1" fmla="*/ 580572 h 2728686"/>
                <a:gd name="connsiteX2" fmla="*/ 1836057 w 2010228"/>
                <a:gd name="connsiteY2" fmla="*/ 283029 h 2728686"/>
                <a:gd name="connsiteX3" fmla="*/ 2010228 w 2010228"/>
                <a:gd name="connsiteY3" fmla="*/ 1342572 h 2728686"/>
                <a:gd name="connsiteX4" fmla="*/ 1429657 w 2010228"/>
                <a:gd name="connsiteY4" fmla="*/ 2242457 h 2728686"/>
                <a:gd name="connsiteX5" fmla="*/ 0 w 2010228"/>
                <a:gd name="connsiteY5" fmla="*/ 2728686 h 2728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10228" h="2728686">
                  <a:moveTo>
                    <a:pt x="123371" y="0"/>
                  </a:moveTo>
                  <a:lnTo>
                    <a:pt x="674914" y="580572"/>
                  </a:lnTo>
                  <a:lnTo>
                    <a:pt x="1836057" y="283029"/>
                  </a:lnTo>
                  <a:lnTo>
                    <a:pt x="2010228" y="1342572"/>
                  </a:lnTo>
                  <a:lnTo>
                    <a:pt x="1429657" y="2242457"/>
                  </a:lnTo>
                  <a:lnTo>
                    <a:pt x="0" y="2728686"/>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5" name="Oval 4"/>
            <p:cNvSpPr/>
            <p:nvPr/>
          </p:nvSpPr>
          <p:spPr>
            <a:xfrm>
              <a:off x="3488790" y="728782"/>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Oval 7"/>
            <p:cNvSpPr/>
            <p:nvPr/>
          </p:nvSpPr>
          <p:spPr>
            <a:xfrm>
              <a:off x="4064854" y="1340850"/>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Oval 8"/>
            <p:cNvSpPr/>
            <p:nvPr/>
          </p:nvSpPr>
          <p:spPr>
            <a:xfrm>
              <a:off x="5216982" y="1052818"/>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Oval 9"/>
            <p:cNvSpPr/>
            <p:nvPr/>
          </p:nvSpPr>
          <p:spPr>
            <a:xfrm>
              <a:off x="3200758" y="1664886"/>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Oval 10"/>
            <p:cNvSpPr/>
            <p:nvPr/>
          </p:nvSpPr>
          <p:spPr>
            <a:xfrm>
              <a:off x="2876722" y="2276954"/>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Oval 11"/>
            <p:cNvSpPr/>
            <p:nvPr/>
          </p:nvSpPr>
          <p:spPr>
            <a:xfrm>
              <a:off x="5397002" y="2096934"/>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Oval 12"/>
            <p:cNvSpPr/>
            <p:nvPr/>
          </p:nvSpPr>
          <p:spPr>
            <a:xfrm>
              <a:off x="4820938" y="2997034"/>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Oval 13"/>
            <p:cNvSpPr/>
            <p:nvPr/>
          </p:nvSpPr>
          <p:spPr>
            <a:xfrm>
              <a:off x="3668810" y="2492978"/>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Oval 14"/>
            <p:cNvSpPr/>
            <p:nvPr/>
          </p:nvSpPr>
          <p:spPr>
            <a:xfrm>
              <a:off x="1976622" y="2663982"/>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Oval 15"/>
            <p:cNvSpPr/>
            <p:nvPr/>
          </p:nvSpPr>
          <p:spPr>
            <a:xfrm>
              <a:off x="3380778" y="3501090"/>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6" name="Object 5"/>
            <p:cNvGraphicFramePr>
              <a:graphicFrameLocks noChangeAspect="1"/>
            </p:cNvGraphicFramePr>
            <p:nvPr>
              <p:extLst>
                <p:ext uri="{D42A27DB-BD31-4B8C-83A1-F6EECF244321}">
                  <p14:modId xmlns:p14="http://schemas.microsoft.com/office/powerpoint/2010/main" val="223535287"/>
                </p:ext>
              </p:extLst>
            </p:nvPr>
          </p:nvGraphicFramePr>
          <p:xfrm>
            <a:off x="3729171" y="2690522"/>
            <a:ext cx="231863" cy="270507"/>
          </p:xfrm>
          <a:graphic>
            <a:graphicData uri="http://schemas.openxmlformats.org/presentationml/2006/ole">
              <mc:AlternateContent xmlns:mc="http://schemas.openxmlformats.org/markup-compatibility/2006">
                <mc:Choice xmlns:v="urn:schemas-microsoft-com:vml" Requires="v">
                  <p:oleObj spid="_x0000_s32093" name="Equation" r:id="rId3" imgW="152280" imgH="177480" progId="Equation.DSMT4">
                    <p:embed/>
                  </p:oleObj>
                </mc:Choice>
                <mc:Fallback>
                  <p:oleObj name="Equation" r:id="rId3" imgW="152280" imgH="177480" progId="Equation.DSMT4">
                    <p:embed/>
                    <p:pic>
                      <p:nvPicPr>
                        <p:cNvPr id="0" name=""/>
                        <p:cNvPicPr/>
                        <p:nvPr/>
                      </p:nvPicPr>
                      <p:blipFill>
                        <a:blip r:embed="rId4"/>
                        <a:stretch>
                          <a:fillRect/>
                        </a:stretch>
                      </p:blipFill>
                      <p:spPr>
                        <a:xfrm>
                          <a:off x="3729171" y="2690522"/>
                          <a:ext cx="231863" cy="270507"/>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3612461990"/>
                </p:ext>
              </p:extLst>
            </p:nvPr>
          </p:nvGraphicFramePr>
          <p:xfrm>
            <a:off x="4035647" y="1014123"/>
            <a:ext cx="290512" cy="347662"/>
          </p:xfrm>
          <a:graphic>
            <a:graphicData uri="http://schemas.openxmlformats.org/presentationml/2006/ole">
              <mc:AlternateContent xmlns:mc="http://schemas.openxmlformats.org/markup-compatibility/2006">
                <mc:Choice xmlns:v="urn:schemas-microsoft-com:vml" Requires="v">
                  <p:oleObj spid="_x0000_s32094" name="Equation" r:id="rId5" imgW="190440" imgH="228600" progId="Equation.DSMT4">
                    <p:embed/>
                  </p:oleObj>
                </mc:Choice>
                <mc:Fallback>
                  <p:oleObj name="Equation" r:id="rId5" imgW="190440" imgH="228600" progId="Equation.DSMT4">
                    <p:embed/>
                    <p:pic>
                      <p:nvPicPr>
                        <p:cNvPr id="0" name="Object 5"/>
                        <p:cNvPicPr>
                          <a:picLocks noChangeAspect="1" noChangeArrowheads="1"/>
                        </p:cNvPicPr>
                        <p:nvPr/>
                      </p:nvPicPr>
                      <p:blipFill>
                        <a:blip r:embed="rId6"/>
                        <a:srcRect/>
                        <a:stretch>
                          <a:fillRect/>
                        </a:stretch>
                      </p:blipFill>
                      <p:spPr bwMode="auto">
                        <a:xfrm>
                          <a:off x="4035647" y="1014123"/>
                          <a:ext cx="290512" cy="347662"/>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315893997"/>
                </p:ext>
              </p:extLst>
            </p:nvPr>
          </p:nvGraphicFramePr>
          <p:xfrm>
            <a:off x="5334222" y="801398"/>
            <a:ext cx="269875" cy="347662"/>
          </p:xfrm>
          <a:graphic>
            <a:graphicData uri="http://schemas.openxmlformats.org/presentationml/2006/ole">
              <mc:AlternateContent xmlns:mc="http://schemas.openxmlformats.org/markup-compatibility/2006">
                <mc:Choice xmlns:v="urn:schemas-microsoft-com:vml" Requires="v">
                  <p:oleObj spid="_x0000_s32095" name="Equation" r:id="rId7" imgW="177480" imgH="228600" progId="Equation.DSMT4">
                    <p:embed/>
                  </p:oleObj>
                </mc:Choice>
                <mc:Fallback>
                  <p:oleObj name="Equation" r:id="rId7" imgW="177480" imgH="228600" progId="Equation.DSMT4">
                    <p:embed/>
                    <p:pic>
                      <p:nvPicPr>
                        <p:cNvPr id="0" name="Object 16"/>
                        <p:cNvPicPr>
                          <a:picLocks noChangeAspect="1" noChangeArrowheads="1"/>
                        </p:cNvPicPr>
                        <p:nvPr/>
                      </p:nvPicPr>
                      <p:blipFill>
                        <a:blip r:embed="rId8"/>
                        <a:srcRect/>
                        <a:stretch>
                          <a:fillRect/>
                        </a:stretch>
                      </p:blipFill>
                      <p:spPr bwMode="auto">
                        <a:xfrm>
                          <a:off x="5334222" y="801398"/>
                          <a:ext cx="269875"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884323384"/>
                </p:ext>
              </p:extLst>
            </p:nvPr>
          </p:nvGraphicFramePr>
          <p:xfrm>
            <a:off x="3200758" y="548762"/>
            <a:ext cx="269875" cy="347662"/>
          </p:xfrm>
          <a:graphic>
            <a:graphicData uri="http://schemas.openxmlformats.org/presentationml/2006/ole">
              <mc:AlternateContent xmlns:mc="http://schemas.openxmlformats.org/markup-compatibility/2006">
                <mc:Choice xmlns:v="urn:schemas-microsoft-com:vml" Requires="v">
                  <p:oleObj spid="_x0000_s32096" name="Equation" r:id="rId9" imgW="177480" imgH="228600" progId="Equation.DSMT4">
                    <p:embed/>
                  </p:oleObj>
                </mc:Choice>
                <mc:Fallback>
                  <p:oleObj name="Equation" r:id="rId9" imgW="177480" imgH="228600" progId="Equation.DSMT4">
                    <p:embed/>
                    <p:pic>
                      <p:nvPicPr>
                        <p:cNvPr id="0" name="Object 17"/>
                        <p:cNvPicPr>
                          <a:picLocks noChangeAspect="1" noChangeArrowheads="1"/>
                        </p:cNvPicPr>
                        <p:nvPr/>
                      </p:nvPicPr>
                      <p:blipFill>
                        <a:blip r:embed="rId10"/>
                        <a:srcRect/>
                        <a:stretch>
                          <a:fillRect/>
                        </a:stretch>
                      </p:blipFill>
                      <p:spPr bwMode="auto">
                        <a:xfrm>
                          <a:off x="3200758" y="548762"/>
                          <a:ext cx="269875" cy="347662"/>
                        </a:xfrm>
                        <a:prstGeom prst="rect">
                          <a:avLst/>
                        </a:prstGeom>
                        <a:noFill/>
                        <a:ln>
                          <a:noFill/>
                        </a:ln>
                      </p:spPr>
                    </p:pic>
                  </p:oleObj>
                </mc:Fallback>
              </mc:AlternateContent>
            </a:graphicData>
          </a:graphic>
        </p:graphicFrame>
        <p:cxnSp>
          <p:nvCxnSpPr>
            <p:cNvPr id="21" name="Straight Connector 20"/>
            <p:cNvCxnSpPr>
              <a:stCxn id="9" idx="3"/>
              <a:endCxn id="14" idx="7"/>
            </p:cNvCxnSpPr>
            <p:nvPr/>
          </p:nvCxnSpPr>
          <p:spPr>
            <a:xfrm flipH="1">
              <a:off x="3791735" y="1175743"/>
              <a:ext cx="1446338" cy="1338326"/>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4" idx="6"/>
            </p:cNvCxnSpPr>
            <p:nvPr/>
          </p:nvCxnSpPr>
          <p:spPr>
            <a:xfrm flipV="1">
              <a:off x="3812826" y="2168942"/>
              <a:ext cx="1584176" cy="39604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4" idx="5"/>
              <a:endCxn id="13" idx="2"/>
            </p:cNvCxnSpPr>
            <p:nvPr/>
          </p:nvCxnSpPr>
          <p:spPr>
            <a:xfrm>
              <a:off x="3791735" y="2615903"/>
              <a:ext cx="1029203" cy="45313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16" idx="0"/>
            </p:cNvCxnSpPr>
            <p:nvPr/>
          </p:nvCxnSpPr>
          <p:spPr>
            <a:xfrm flipH="1">
              <a:off x="3452786" y="2636994"/>
              <a:ext cx="288033" cy="864096"/>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4" idx="2"/>
              <a:endCxn id="15" idx="6"/>
            </p:cNvCxnSpPr>
            <p:nvPr/>
          </p:nvCxnSpPr>
          <p:spPr>
            <a:xfrm flipH="1">
              <a:off x="2120638" y="2564986"/>
              <a:ext cx="1548172" cy="17100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4" idx="2"/>
              <a:endCxn id="11" idx="5"/>
            </p:cNvCxnSpPr>
            <p:nvPr/>
          </p:nvCxnSpPr>
          <p:spPr>
            <a:xfrm flipH="1" flipV="1">
              <a:off x="2999647" y="2399879"/>
              <a:ext cx="669163" cy="165107"/>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4" idx="1"/>
            </p:cNvCxnSpPr>
            <p:nvPr/>
          </p:nvCxnSpPr>
          <p:spPr>
            <a:xfrm flipH="1" flipV="1">
              <a:off x="3323683" y="1808902"/>
              <a:ext cx="366218" cy="705167"/>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endCxn id="5" idx="4"/>
            </p:cNvCxnSpPr>
            <p:nvPr/>
          </p:nvCxnSpPr>
          <p:spPr>
            <a:xfrm flipH="1" flipV="1">
              <a:off x="3560798" y="872798"/>
              <a:ext cx="180020" cy="160963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4" idx="7"/>
            </p:cNvCxnSpPr>
            <p:nvPr/>
          </p:nvCxnSpPr>
          <p:spPr>
            <a:xfrm flipV="1">
              <a:off x="3791735" y="1484866"/>
              <a:ext cx="345127" cy="102920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171555" y="3342265"/>
              <a:ext cx="828092" cy="461665"/>
            </a:xfrm>
            <a:prstGeom prst="rect">
              <a:avLst/>
            </a:prstGeom>
            <a:noFill/>
          </p:spPr>
          <p:txBody>
            <a:bodyPr wrap="square" rtlCol="1">
              <a:spAutoFit/>
            </a:bodyPr>
            <a:lstStyle/>
            <a:p>
              <a:r>
                <a:rPr lang="en-US" sz="2400" dirty="0" smtClean="0"/>
                <a:t>Start</a:t>
              </a:r>
              <a:endParaRPr lang="he-IL" sz="2400" dirty="0"/>
            </a:p>
          </p:txBody>
        </p:sp>
        <p:cxnSp>
          <p:nvCxnSpPr>
            <p:cNvPr id="53" name="Straight Arrow Connector 52"/>
            <p:cNvCxnSpPr>
              <a:stCxn id="51" idx="3"/>
            </p:cNvCxnSpPr>
            <p:nvPr/>
          </p:nvCxnSpPr>
          <p:spPr>
            <a:xfrm flipV="1">
              <a:off x="2999647" y="3573097"/>
              <a:ext cx="324036" cy="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238073" y="2615903"/>
              <a:ext cx="828092" cy="461665"/>
            </a:xfrm>
            <a:prstGeom prst="rect">
              <a:avLst/>
            </a:prstGeom>
            <a:noFill/>
          </p:spPr>
          <p:txBody>
            <a:bodyPr wrap="square" rtlCol="1">
              <a:spAutoFit/>
            </a:bodyPr>
            <a:lstStyle/>
            <a:p>
              <a:r>
                <a:rPr lang="en-US" sz="2400" dirty="0" smtClean="0"/>
                <a:t>Scan</a:t>
              </a:r>
              <a:endParaRPr lang="he-IL" sz="2400" dirty="0"/>
            </a:p>
          </p:txBody>
        </p:sp>
        <p:sp>
          <p:nvSpPr>
            <p:cNvPr id="57" name="Arc 56"/>
            <p:cNvSpPr/>
            <p:nvPr/>
          </p:nvSpPr>
          <p:spPr>
            <a:xfrm rot="2525777">
              <a:off x="4485445" y="1485369"/>
              <a:ext cx="1419903" cy="1371551"/>
            </a:xfrm>
            <a:prstGeom prst="arc">
              <a:avLst/>
            </a:prstGeom>
            <a:ln w="38100">
              <a:solidFill>
                <a:schemeClr val="bg1">
                  <a:lumMod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graphicFrame>
          <p:nvGraphicFramePr>
            <p:cNvPr id="60" name="Object 59"/>
            <p:cNvGraphicFramePr>
              <a:graphicFrameLocks noChangeAspect="1"/>
            </p:cNvGraphicFramePr>
            <p:nvPr>
              <p:extLst>
                <p:ext uri="{D42A27DB-BD31-4B8C-83A1-F6EECF244321}">
                  <p14:modId xmlns:p14="http://schemas.microsoft.com/office/powerpoint/2010/main" val="3733824644"/>
                </p:ext>
              </p:extLst>
            </p:nvPr>
          </p:nvGraphicFramePr>
          <p:xfrm>
            <a:off x="5530850" y="1995488"/>
            <a:ext cx="288925" cy="347662"/>
          </p:xfrm>
          <a:graphic>
            <a:graphicData uri="http://schemas.openxmlformats.org/presentationml/2006/ole">
              <mc:AlternateContent xmlns:mc="http://schemas.openxmlformats.org/markup-compatibility/2006">
                <mc:Choice xmlns:v="urn:schemas-microsoft-com:vml" Requires="v">
                  <p:oleObj spid="_x0000_s32097" name="Equation" r:id="rId11" imgW="190440" imgH="228600" progId="Equation.DSMT4">
                    <p:embed/>
                  </p:oleObj>
                </mc:Choice>
                <mc:Fallback>
                  <p:oleObj name="Equation" r:id="rId11" imgW="190440" imgH="228600" progId="Equation.DSMT4">
                    <p:embed/>
                    <p:pic>
                      <p:nvPicPr>
                        <p:cNvPr id="0" name="Object 17"/>
                        <p:cNvPicPr>
                          <a:picLocks noChangeAspect="1" noChangeArrowheads="1"/>
                        </p:cNvPicPr>
                        <p:nvPr/>
                      </p:nvPicPr>
                      <p:blipFill>
                        <a:blip r:embed="rId12"/>
                        <a:srcRect/>
                        <a:stretch>
                          <a:fillRect/>
                        </a:stretch>
                      </p:blipFill>
                      <p:spPr bwMode="auto">
                        <a:xfrm>
                          <a:off x="5530850" y="1995488"/>
                          <a:ext cx="288925"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62" name="Object 61"/>
          <p:cNvGraphicFramePr>
            <a:graphicFrameLocks noChangeAspect="1"/>
          </p:cNvGraphicFramePr>
          <p:nvPr>
            <p:extLst>
              <p:ext uri="{D42A27DB-BD31-4B8C-83A1-F6EECF244321}">
                <p14:modId xmlns:p14="http://schemas.microsoft.com/office/powerpoint/2010/main" val="905199153"/>
              </p:ext>
            </p:extLst>
          </p:nvPr>
        </p:nvGraphicFramePr>
        <p:xfrm>
          <a:off x="4514850" y="3338513"/>
          <a:ext cx="114300" cy="177800"/>
        </p:xfrm>
        <a:graphic>
          <a:graphicData uri="http://schemas.openxmlformats.org/presentationml/2006/ole">
            <mc:AlternateContent xmlns:mc="http://schemas.openxmlformats.org/markup-compatibility/2006">
              <mc:Choice xmlns:v="urn:schemas-microsoft-com:vml" Requires="v">
                <p:oleObj spid="_x0000_s32098" name="Equation" r:id="rId13" imgW="114120" imgH="177480" progId="Equation.DSMT4">
                  <p:embed/>
                </p:oleObj>
              </mc:Choice>
              <mc:Fallback>
                <p:oleObj name="Equation" r:id="rId13" imgW="114120" imgH="177480" progId="Equation.DSMT4">
                  <p:embed/>
                  <p:pic>
                    <p:nvPicPr>
                      <p:cNvPr id="0" name=""/>
                      <p:cNvPicPr/>
                      <p:nvPr/>
                    </p:nvPicPr>
                    <p:blipFill>
                      <a:blip r:embed="rId14"/>
                      <a:stretch>
                        <a:fillRect/>
                      </a:stretch>
                    </p:blipFill>
                    <p:spPr>
                      <a:xfrm>
                        <a:off x="4514850" y="3338513"/>
                        <a:ext cx="114300" cy="177800"/>
                      </a:xfrm>
                      <a:prstGeom prst="rect">
                        <a:avLst/>
                      </a:prstGeom>
                    </p:spPr>
                  </p:pic>
                </p:oleObj>
              </mc:Fallback>
            </mc:AlternateContent>
          </a:graphicData>
        </a:graphic>
      </p:graphicFrame>
      <p:sp>
        <p:nvSpPr>
          <p:cNvPr id="63" name="TextBox 62"/>
          <p:cNvSpPr txBox="1"/>
          <p:nvPr/>
        </p:nvSpPr>
        <p:spPr>
          <a:xfrm>
            <a:off x="4956909" y="282357"/>
            <a:ext cx="3830658" cy="1694695"/>
          </a:xfrm>
          <a:prstGeom prst="rect">
            <a:avLst/>
          </a:prstGeom>
          <a:noFill/>
        </p:spPr>
        <p:txBody>
          <a:bodyPr wrap="square" rtlCol="1">
            <a:spAutoFit/>
          </a:bodyPr>
          <a:lstStyle/>
          <a:p>
            <a:pPr>
              <a:lnSpc>
                <a:spcPct val="150000"/>
              </a:lnSpc>
            </a:pPr>
            <a:r>
              <a:rPr lang="en-US" sz="2400" dirty="0" smtClean="0"/>
              <a:t>Scan starts at the lowest rightmost point which is certainly extreme. </a:t>
            </a:r>
            <a:endParaRPr lang="he-IL" sz="2400" dirty="0"/>
          </a:p>
        </p:txBody>
      </p:sp>
      <p:sp>
        <p:nvSpPr>
          <p:cNvPr id="64" name="TextBox 63"/>
          <p:cNvSpPr txBox="1"/>
          <p:nvPr/>
        </p:nvSpPr>
        <p:spPr>
          <a:xfrm>
            <a:off x="729124" y="4455873"/>
            <a:ext cx="7740319" cy="1754326"/>
          </a:xfrm>
          <a:prstGeom prst="rect">
            <a:avLst/>
          </a:prstGeom>
          <a:noFill/>
        </p:spPr>
        <p:txBody>
          <a:bodyPr wrap="square" rtlCol="1">
            <a:spAutoFit/>
          </a:bodyPr>
          <a:lstStyle/>
          <a:p>
            <a:pPr>
              <a:lnSpc>
                <a:spcPct val="150000"/>
              </a:lnSpc>
            </a:pPr>
            <a:r>
              <a:rPr lang="en-US" sz="2400" dirty="0" smtClean="0"/>
              <a:t>The following rules apply:</a:t>
            </a:r>
          </a:p>
          <a:p>
            <a:pPr marL="457200" indent="-457200">
              <a:lnSpc>
                <a:spcPct val="150000"/>
              </a:lnSpc>
              <a:buAutoNum type="arabicPeriod"/>
            </a:pPr>
            <a:r>
              <a:rPr lang="en-US" sz="2400" i="1" dirty="0" smtClean="0"/>
              <a:t>p</a:t>
            </a:r>
            <a:r>
              <a:rPr lang="en-US" sz="1400" dirty="0" smtClean="0"/>
              <a:t>1</a:t>
            </a:r>
            <a:r>
              <a:rPr lang="en-US" sz="2400" i="1" dirty="0" smtClean="0"/>
              <a:t>p</a:t>
            </a:r>
            <a:r>
              <a:rPr lang="en-US" sz="1400" dirty="0" smtClean="0"/>
              <a:t>2</a:t>
            </a:r>
            <a:r>
              <a:rPr lang="en-US" sz="2400" i="1" dirty="0" smtClean="0"/>
              <a:t>p</a:t>
            </a:r>
            <a:r>
              <a:rPr lang="en-US" sz="1400" dirty="0" smtClean="0"/>
              <a:t>3</a:t>
            </a:r>
            <a:r>
              <a:rPr lang="en-US" sz="2400" dirty="0" smtClean="0"/>
              <a:t> is a right turn. Eliminate </a:t>
            </a:r>
            <a:r>
              <a:rPr lang="en-US" sz="2400" i="1" dirty="0"/>
              <a:t>p</a:t>
            </a:r>
            <a:r>
              <a:rPr lang="en-US" sz="1400" dirty="0"/>
              <a:t>2</a:t>
            </a:r>
            <a:r>
              <a:rPr lang="en-US" sz="2400" dirty="0" smtClean="0"/>
              <a:t> and check </a:t>
            </a:r>
            <a:r>
              <a:rPr lang="en-US" sz="2400" i="1" dirty="0" smtClean="0"/>
              <a:t>p</a:t>
            </a:r>
            <a:r>
              <a:rPr lang="en-US" sz="1400" dirty="0" smtClean="0"/>
              <a:t>0</a:t>
            </a:r>
            <a:r>
              <a:rPr lang="en-US" sz="2400" i="1" dirty="0" smtClean="0"/>
              <a:t>p</a:t>
            </a:r>
            <a:r>
              <a:rPr lang="en-US" sz="1400" dirty="0" smtClean="0"/>
              <a:t>1</a:t>
            </a:r>
            <a:r>
              <a:rPr lang="en-US" sz="2400" i="1" dirty="0" smtClean="0"/>
              <a:t>p</a:t>
            </a:r>
            <a:r>
              <a:rPr lang="en-US" sz="1400" dirty="0" smtClean="0"/>
              <a:t>3</a:t>
            </a:r>
            <a:r>
              <a:rPr lang="en-US" sz="2400" dirty="0" smtClean="0"/>
              <a:t>.</a:t>
            </a:r>
          </a:p>
          <a:p>
            <a:pPr marL="457200" indent="-457200">
              <a:lnSpc>
                <a:spcPct val="150000"/>
              </a:lnSpc>
              <a:buFontTx/>
              <a:buAutoNum type="arabicPeriod"/>
            </a:pPr>
            <a:r>
              <a:rPr lang="en-US" sz="2400" dirty="0" smtClean="0"/>
              <a:t> </a:t>
            </a:r>
            <a:r>
              <a:rPr lang="en-US" sz="2400" i="1" dirty="0"/>
              <a:t>p</a:t>
            </a:r>
            <a:r>
              <a:rPr lang="en-US" sz="1400" dirty="0"/>
              <a:t>1</a:t>
            </a:r>
            <a:r>
              <a:rPr lang="en-US" sz="2400" i="1" dirty="0"/>
              <a:t>p</a:t>
            </a:r>
            <a:r>
              <a:rPr lang="en-US" sz="1400" dirty="0"/>
              <a:t>2</a:t>
            </a:r>
            <a:r>
              <a:rPr lang="en-US" sz="2400" i="1" dirty="0"/>
              <a:t>p</a:t>
            </a:r>
            <a:r>
              <a:rPr lang="en-US" sz="1400" dirty="0"/>
              <a:t>3</a:t>
            </a:r>
            <a:r>
              <a:rPr lang="en-US" sz="2400" dirty="0"/>
              <a:t> is a </a:t>
            </a:r>
            <a:r>
              <a:rPr lang="en-US" sz="2400" dirty="0" smtClean="0"/>
              <a:t>left </a:t>
            </a:r>
            <a:r>
              <a:rPr lang="en-US" sz="2400" dirty="0"/>
              <a:t>turn. </a:t>
            </a:r>
            <a:r>
              <a:rPr lang="en-US" sz="2400" dirty="0" smtClean="0"/>
              <a:t>Advance the scan and check </a:t>
            </a:r>
            <a:r>
              <a:rPr lang="en-US" sz="2400" i="1" dirty="0" smtClean="0"/>
              <a:t>p</a:t>
            </a:r>
            <a:r>
              <a:rPr lang="en-US" sz="1400" dirty="0" smtClean="0"/>
              <a:t>2</a:t>
            </a:r>
            <a:r>
              <a:rPr lang="en-US" sz="2400" i="1" dirty="0" smtClean="0"/>
              <a:t>p</a:t>
            </a:r>
            <a:r>
              <a:rPr lang="en-US" sz="1400" dirty="0" smtClean="0"/>
              <a:t>3</a:t>
            </a:r>
            <a:r>
              <a:rPr lang="en-US" sz="2400" i="1" dirty="0" smtClean="0"/>
              <a:t>p</a:t>
            </a:r>
            <a:r>
              <a:rPr lang="en-US" sz="1400" dirty="0" smtClean="0"/>
              <a:t>4</a:t>
            </a:r>
            <a:r>
              <a:rPr lang="en-US" sz="2400" dirty="0" smtClean="0"/>
              <a:t>.</a:t>
            </a:r>
            <a:endParaRPr lang="en-US" sz="2400" dirty="0"/>
          </a:p>
        </p:txBody>
      </p:sp>
      <p:sp>
        <p:nvSpPr>
          <p:cNvPr id="38" name="TextBox 37"/>
          <p:cNvSpPr txBox="1"/>
          <p:nvPr/>
        </p:nvSpPr>
        <p:spPr>
          <a:xfrm>
            <a:off x="4920621" y="2321612"/>
            <a:ext cx="3816979" cy="2308324"/>
          </a:xfrm>
          <a:prstGeom prst="rect">
            <a:avLst/>
          </a:prstGeom>
          <a:noFill/>
        </p:spPr>
        <p:txBody>
          <a:bodyPr wrap="square" rtlCol="1">
            <a:spAutoFit/>
          </a:bodyPr>
          <a:lstStyle/>
          <a:p>
            <a:pPr>
              <a:lnSpc>
                <a:spcPct val="150000"/>
              </a:lnSpc>
            </a:pPr>
            <a:r>
              <a:rPr lang="en-US" sz="2400" dirty="0" smtClean="0"/>
              <a:t>It repeatedly examines triples of consecutive points to determine whether or not they define  a reflex angle.</a:t>
            </a:r>
            <a:endParaRPr lang="he-IL" sz="2400" dirty="0"/>
          </a:p>
        </p:txBody>
      </p:sp>
    </p:spTree>
    <p:extLst>
      <p:ext uri="{BB962C8B-B14F-4D97-AF65-F5344CB8AC3E}">
        <p14:creationId xmlns:p14="http://schemas.microsoft.com/office/powerpoint/2010/main" val="355444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4"/>
                                        </p:tgtEl>
                                        <p:attrNameLst>
                                          <p:attrName>style.visibility</p:attrName>
                                        </p:attrNameLst>
                                      </p:cBhvr>
                                      <p:to>
                                        <p:strVal val="visible"/>
                                      </p:to>
                                    </p:set>
                                    <p:animEffect transition="in" filter="fade">
                                      <p:cBhvr>
                                        <p:cTn id="14" dur="1000"/>
                                        <p:tgtEl>
                                          <p:spTgt spid="64"/>
                                        </p:tgtEl>
                                      </p:cBhvr>
                                    </p:animEffect>
                                    <p:anim calcmode="lin" valueType="num">
                                      <p:cBhvr>
                                        <p:cTn id="15" dur="1000" fill="hold"/>
                                        <p:tgtEl>
                                          <p:spTgt spid="64"/>
                                        </p:tgtEl>
                                        <p:attrNameLst>
                                          <p:attrName>ppt_x</p:attrName>
                                        </p:attrNameLst>
                                      </p:cBhvr>
                                      <p:tavLst>
                                        <p:tav tm="0">
                                          <p:val>
                                            <p:strVal val="#ppt_x"/>
                                          </p:val>
                                        </p:tav>
                                        <p:tav tm="100000">
                                          <p:val>
                                            <p:strVal val="#ppt_x"/>
                                          </p:val>
                                        </p:tav>
                                      </p:tavLst>
                                    </p:anim>
                                    <p:anim calcmode="lin" valueType="num">
                                      <p:cBhvr>
                                        <p:cTn id="16"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
        <p:nvSpPr>
          <p:cNvPr id="4" name="TextBox 3"/>
          <p:cNvSpPr txBox="1"/>
          <p:nvPr/>
        </p:nvSpPr>
        <p:spPr>
          <a:xfrm>
            <a:off x="785434" y="483968"/>
            <a:ext cx="7516734" cy="1754326"/>
          </a:xfrm>
          <a:prstGeom prst="rect">
            <a:avLst/>
          </a:prstGeom>
          <a:noFill/>
        </p:spPr>
        <p:txBody>
          <a:bodyPr wrap="square" rtlCol="1">
            <a:spAutoFit/>
          </a:bodyPr>
          <a:lstStyle/>
          <a:p>
            <a:pPr>
              <a:lnSpc>
                <a:spcPct val="150000"/>
              </a:lnSpc>
            </a:pPr>
            <a:r>
              <a:rPr lang="en-US" sz="2400" b="1" i="1" dirty="0" smtClean="0"/>
              <a:t>Theorem</a:t>
            </a:r>
            <a:r>
              <a:rPr lang="en-US" sz="2400" b="1" dirty="0" smtClean="0"/>
              <a:t>:</a:t>
            </a:r>
            <a:r>
              <a:rPr lang="en-US" sz="2400" dirty="0" smtClean="0"/>
              <a:t> The convex hull of </a:t>
            </a:r>
            <a:r>
              <a:rPr lang="en-US" sz="2400" i="1" dirty="0" smtClean="0"/>
              <a:t>N</a:t>
            </a:r>
            <a:r>
              <a:rPr lang="en-US" sz="2400" dirty="0" smtClean="0"/>
              <a:t> points in the plane can </a:t>
            </a:r>
            <a:r>
              <a:rPr lang="en-US" sz="2400" dirty="0" smtClean="0"/>
              <a:t>be found </a:t>
            </a:r>
            <a:r>
              <a:rPr lang="en-US" sz="2400" dirty="0" smtClean="0"/>
              <a:t>in </a:t>
            </a:r>
            <a:r>
              <a:rPr lang="en-US" sz="2400" i="1" dirty="0" smtClean="0"/>
              <a:t>O</a:t>
            </a:r>
            <a:r>
              <a:rPr lang="en-US" sz="2400" dirty="0" smtClean="0"/>
              <a:t>(</a:t>
            </a:r>
            <a:r>
              <a:rPr lang="en-US" sz="2400" i="1" dirty="0" smtClean="0"/>
              <a:t>N</a:t>
            </a:r>
            <a:r>
              <a:rPr lang="en-US" sz="2400" dirty="0" smtClean="0"/>
              <a:t>log</a:t>
            </a:r>
            <a:r>
              <a:rPr lang="en-US" sz="2400" i="1" dirty="0" smtClean="0"/>
              <a:t>N</a:t>
            </a:r>
            <a:r>
              <a:rPr lang="en-US" sz="2400" dirty="0" smtClean="0"/>
              <a:t>) time and </a:t>
            </a:r>
            <a:r>
              <a:rPr lang="en-US" sz="2400" i="1" dirty="0" smtClean="0"/>
              <a:t>O</a:t>
            </a:r>
            <a:r>
              <a:rPr lang="en-US" sz="2400" dirty="0" smtClean="0"/>
              <a:t>(</a:t>
            </a:r>
            <a:r>
              <a:rPr lang="en-US" sz="2400" i="1" dirty="0" smtClean="0"/>
              <a:t>N</a:t>
            </a:r>
            <a:r>
              <a:rPr lang="en-US" sz="2400" dirty="0" smtClean="0"/>
              <a:t>) storage, using only arithmetic  operations and comparisons.</a:t>
            </a:r>
            <a:endParaRPr lang="he-IL" sz="2400" dirty="0"/>
          </a:p>
        </p:txBody>
      </p:sp>
      <p:sp>
        <p:nvSpPr>
          <p:cNvPr id="5" name="TextBox 4"/>
          <p:cNvSpPr txBox="1"/>
          <p:nvPr/>
        </p:nvSpPr>
        <p:spPr>
          <a:xfrm>
            <a:off x="577122" y="2237964"/>
            <a:ext cx="8004748" cy="1200329"/>
          </a:xfrm>
          <a:prstGeom prst="rect">
            <a:avLst/>
          </a:prstGeom>
          <a:noFill/>
        </p:spPr>
        <p:txBody>
          <a:bodyPr wrap="square" rtlCol="1">
            <a:spAutoFit/>
          </a:bodyPr>
          <a:lstStyle/>
          <a:p>
            <a:pPr>
              <a:lnSpc>
                <a:spcPct val="150000"/>
              </a:lnSpc>
            </a:pPr>
            <a:r>
              <a:rPr lang="en-US" sz="2400" dirty="0" smtClean="0"/>
              <a:t>The sort of polar coordinate (divisions and square toot are not necessary) can be replaced  by left to right sorting as follows.</a:t>
            </a:r>
            <a:endParaRPr lang="he-IL" sz="2400" dirty="0"/>
          </a:p>
        </p:txBody>
      </p:sp>
      <p:grpSp>
        <p:nvGrpSpPr>
          <p:cNvPr id="56" name="Group 55"/>
          <p:cNvGrpSpPr/>
          <p:nvPr/>
        </p:nvGrpSpPr>
        <p:grpSpPr>
          <a:xfrm>
            <a:off x="577122" y="3576766"/>
            <a:ext cx="5535261" cy="2791736"/>
            <a:chOff x="886479" y="3613973"/>
            <a:chExt cx="5535261" cy="2791736"/>
          </a:xfrm>
        </p:grpSpPr>
        <p:sp>
          <p:nvSpPr>
            <p:cNvPr id="53" name="Freeform 52"/>
            <p:cNvSpPr/>
            <p:nvPr/>
          </p:nvSpPr>
          <p:spPr>
            <a:xfrm>
              <a:off x="1821820" y="4118290"/>
              <a:ext cx="3664580" cy="1403011"/>
            </a:xfrm>
            <a:custGeom>
              <a:avLst/>
              <a:gdLst>
                <a:gd name="connsiteX0" fmla="*/ 0 w 3664580"/>
                <a:gd name="connsiteY0" fmla="*/ 1403011 h 1403011"/>
                <a:gd name="connsiteX1" fmla="*/ 600293 w 3664580"/>
                <a:gd name="connsiteY1" fmla="*/ 509551 h 1403011"/>
                <a:gd name="connsiteX2" fmla="*/ 1786919 w 3664580"/>
                <a:gd name="connsiteY2" fmla="*/ 0 h 1403011"/>
                <a:gd name="connsiteX3" fmla="*/ 3113148 w 3664580"/>
                <a:gd name="connsiteY3" fmla="*/ 153563 h 1403011"/>
                <a:gd name="connsiteX4" fmla="*/ 3664580 w 3664580"/>
                <a:gd name="connsiteY4" fmla="*/ 977221 h 1403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64580" h="1403011">
                  <a:moveTo>
                    <a:pt x="0" y="1403011"/>
                  </a:moveTo>
                  <a:lnTo>
                    <a:pt x="600293" y="509551"/>
                  </a:lnTo>
                  <a:lnTo>
                    <a:pt x="1786919" y="0"/>
                  </a:lnTo>
                  <a:lnTo>
                    <a:pt x="3113148" y="153563"/>
                  </a:lnTo>
                  <a:lnTo>
                    <a:pt x="3664580" y="977221"/>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9" name="Oval 8"/>
            <p:cNvSpPr/>
            <p:nvPr/>
          </p:nvSpPr>
          <p:spPr>
            <a:xfrm>
              <a:off x="2513430" y="4747942"/>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Oval 9"/>
            <p:cNvSpPr/>
            <p:nvPr/>
          </p:nvSpPr>
          <p:spPr>
            <a:xfrm>
              <a:off x="4507488" y="4363154"/>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Oval 10"/>
            <p:cNvSpPr/>
            <p:nvPr/>
          </p:nvSpPr>
          <p:spPr>
            <a:xfrm>
              <a:off x="2933648" y="4667021"/>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Oval 11"/>
            <p:cNvSpPr/>
            <p:nvPr/>
          </p:nvSpPr>
          <p:spPr>
            <a:xfrm>
              <a:off x="4842913" y="4212247"/>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Oval 12"/>
            <p:cNvSpPr/>
            <p:nvPr/>
          </p:nvSpPr>
          <p:spPr>
            <a:xfrm>
              <a:off x="3535205" y="4052651"/>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Oval 13"/>
            <p:cNvSpPr/>
            <p:nvPr/>
          </p:nvSpPr>
          <p:spPr>
            <a:xfrm>
              <a:off x="3922765" y="5014232"/>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Oval 14"/>
            <p:cNvSpPr/>
            <p:nvPr/>
          </p:nvSpPr>
          <p:spPr>
            <a:xfrm>
              <a:off x="4836826" y="4443079"/>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Oval 15"/>
            <p:cNvSpPr/>
            <p:nvPr/>
          </p:nvSpPr>
          <p:spPr>
            <a:xfrm>
              <a:off x="4066781" y="4561079"/>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Oval 16"/>
            <p:cNvSpPr/>
            <p:nvPr/>
          </p:nvSpPr>
          <p:spPr>
            <a:xfrm>
              <a:off x="1764550" y="5451191"/>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Oval 17"/>
            <p:cNvSpPr/>
            <p:nvPr/>
          </p:nvSpPr>
          <p:spPr>
            <a:xfrm>
              <a:off x="2362269" y="4566325"/>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TextBox 31"/>
            <p:cNvSpPr txBox="1"/>
            <p:nvPr/>
          </p:nvSpPr>
          <p:spPr>
            <a:xfrm>
              <a:off x="1944532" y="5944044"/>
              <a:ext cx="1978233" cy="461665"/>
            </a:xfrm>
            <a:prstGeom prst="rect">
              <a:avLst/>
            </a:prstGeom>
            <a:noFill/>
          </p:spPr>
          <p:txBody>
            <a:bodyPr wrap="square" rtlCol="1">
              <a:spAutoFit/>
            </a:bodyPr>
            <a:lstStyle/>
            <a:p>
              <a:pPr algn="ctr"/>
              <a:r>
                <a:rPr lang="en-US" sz="2400" dirty="0" smtClean="0"/>
                <a:t>Lower subset</a:t>
              </a:r>
              <a:endParaRPr lang="he-IL" sz="2400" dirty="0"/>
            </a:p>
          </p:txBody>
        </p:sp>
        <p:sp>
          <p:nvSpPr>
            <p:cNvPr id="34" name="TextBox 33"/>
            <p:cNvSpPr txBox="1"/>
            <p:nvPr/>
          </p:nvSpPr>
          <p:spPr>
            <a:xfrm>
              <a:off x="1553629" y="4053422"/>
              <a:ext cx="828092" cy="461665"/>
            </a:xfrm>
            <a:prstGeom prst="rect">
              <a:avLst/>
            </a:prstGeom>
            <a:noFill/>
          </p:spPr>
          <p:txBody>
            <a:bodyPr wrap="square" rtlCol="1">
              <a:spAutoFit/>
            </a:bodyPr>
            <a:lstStyle/>
            <a:p>
              <a:r>
                <a:rPr lang="en-US" sz="2400" dirty="0" smtClean="0"/>
                <a:t>Scan</a:t>
              </a:r>
              <a:endParaRPr lang="he-IL" sz="2400" dirty="0"/>
            </a:p>
          </p:txBody>
        </p:sp>
        <p:sp>
          <p:nvSpPr>
            <p:cNvPr id="41" name="TextBox 40"/>
            <p:cNvSpPr txBox="1"/>
            <p:nvPr/>
          </p:nvSpPr>
          <p:spPr>
            <a:xfrm>
              <a:off x="2585438" y="3613973"/>
              <a:ext cx="1978233" cy="461665"/>
            </a:xfrm>
            <a:prstGeom prst="rect">
              <a:avLst/>
            </a:prstGeom>
            <a:noFill/>
          </p:spPr>
          <p:txBody>
            <a:bodyPr wrap="square" rtlCol="1">
              <a:spAutoFit/>
            </a:bodyPr>
            <a:lstStyle/>
            <a:p>
              <a:pPr algn="ctr"/>
              <a:r>
                <a:rPr lang="en-US" sz="2400" dirty="0" smtClean="0"/>
                <a:t>Upper subset</a:t>
              </a:r>
              <a:endParaRPr lang="he-IL" sz="2400" dirty="0"/>
            </a:p>
          </p:txBody>
        </p:sp>
        <p:sp>
          <p:nvSpPr>
            <p:cNvPr id="42" name="Oval 41"/>
            <p:cNvSpPr/>
            <p:nvPr/>
          </p:nvSpPr>
          <p:spPr>
            <a:xfrm>
              <a:off x="5401055" y="5014232"/>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3" name="Oval 42"/>
            <p:cNvSpPr/>
            <p:nvPr/>
          </p:nvSpPr>
          <p:spPr>
            <a:xfrm>
              <a:off x="4637004" y="5451191"/>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Oval 43"/>
            <p:cNvSpPr/>
            <p:nvPr/>
          </p:nvSpPr>
          <p:spPr>
            <a:xfrm>
              <a:off x="4202504" y="5930819"/>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5" name="Oval 44"/>
            <p:cNvSpPr/>
            <p:nvPr/>
          </p:nvSpPr>
          <p:spPr>
            <a:xfrm>
              <a:off x="3005656" y="5800028"/>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47" name="Straight Arrow Connector 46"/>
            <p:cNvCxnSpPr/>
            <p:nvPr/>
          </p:nvCxnSpPr>
          <p:spPr>
            <a:xfrm>
              <a:off x="1726471" y="4515087"/>
              <a:ext cx="482408" cy="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886479" y="4962889"/>
              <a:ext cx="5535261" cy="684055"/>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54" name="Object 53"/>
            <p:cNvGraphicFramePr>
              <a:graphicFrameLocks noChangeAspect="1"/>
            </p:cNvGraphicFramePr>
            <p:nvPr>
              <p:extLst>
                <p:ext uri="{D42A27DB-BD31-4B8C-83A1-F6EECF244321}">
                  <p14:modId xmlns:p14="http://schemas.microsoft.com/office/powerpoint/2010/main" val="1940438042"/>
                </p:ext>
              </p:extLst>
            </p:nvPr>
          </p:nvGraphicFramePr>
          <p:xfrm>
            <a:off x="1509178" y="5612665"/>
            <a:ext cx="159077" cy="318154"/>
          </p:xfrm>
          <a:graphic>
            <a:graphicData uri="http://schemas.openxmlformats.org/presentationml/2006/ole">
              <mc:AlternateContent xmlns:mc="http://schemas.openxmlformats.org/markup-compatibility/2006">
                <mc:Choice xmlns:v="urn:schemas-microsoft-com:vml" Requires="v">
                  <p:oleObj spid="_x0000_s32882" name="Equation" r:id="rId3" imgW="88560" imgH="177480" progId="Equation.DSMT4">
                    <p:embed/>
                  </p:oleObj>
                </mc:Choice>
                <mc:Fallback>
                  <p:oleObj name="Equation" r:id="rId3" imgW="88560" imgH="177480" progId="Equation.DSMT4">
                    <p:embed/>
                    <p:pic>
                      <p:nvPicPr>
                        <p:cNvPr id="0" name=""/>
                        <p:cNvPicPr/>
                        <p:nvPr/>
                      </p:nvPicPr>
                      <p:blipFill>
                        <a:blip r:embed="rId4"/>
                        <a:stretch>
                          <a:fillRect/>
                        </a:stretch>
                      </p:blipFill>
                      <p:spPr>
                        <a:xfrm>
                          <a:off x="1509178" y="5612665"/>
                          <a:ext cx="159077" cy="318154"/>
                        </a:xfrm>
                        <a:prstGeom prst="rect">
                          <a:avLst/>
                        </a:prstGeom>
                      </p:spPr>
                    </p:pic>
                  </p:oleObj>
                </mc:Fallback>
              </mc:AlternateContent>
            </a:graphicData>
          </a:graphic>
        </p:graphicFrame>
        <p:graphicFrame>
          <p:nvGraphicFramePr>
            <p:cNvPr id="55" name="Object 54"/>
            <p:cNvGraphicFramePr>
              <a:graphicFrameLocks noChangeAspect="1"/>
            </p:cNvGraphicFramePr>
            <p:nvPr>
              <p:extLst>
                <p:ext uri="{D42A27DB-BD31-4B8C-83A1-F6EECF244321}">
                  <p14:modId xmlns:p14="http://schemas.microsoft.com/office/powerpoint/2010/main" val="1825768319"/>
                </p:ext>
              </p:extLst>
            </p:nvPr>
          </p:nvGraphicFramePr>
          <p:xfrm>
            <a:off x="5583238" y="5143500"/>
            <a:ext cx="203200" cy="227013"/>
          </p:xfrm>
          <a:graphic>
            <a:graphicData uri="http://schemas.openxmlformats.org/presentationml/2006/ole">
              <mc:AlternateContent xmlns:mc="http://schemas.openxmlformats.org/markup-compatibility/2006">
                <mc:Choice xmlns:v="urn:schemas-microsoft-com:vml" Requires="v">
                  <p:oleObj spid="_x0000_s32883" name="Equation" r:id="rId5" imgW="114120" imgH="126720" progId="Equation.DSMT4">
                    <p:embed/>
                  </p:oleObj>
                </mc:Choice>
                <mc:Fallback>
                  <p:oleObj name="Equation" r:id="rId5" imgW="114120" imgH="126720" progId="Equation.DSMT4">
                    <p:embed/>
                    <p:pic>
                      <p:nvPicPr>
                        <p:cNvPr id="0" name="Object 53"/>
                        <p:cNvPicPr>
                          <a:picLocks noChangeAspect="1" noChangeArrowheads="1"/>
                        </p:cNvPicPr>
                        <p:nvPr/>
                      </p:nvPicPr>
                      <p:blipFill>
                        <a:blip r:embed="rId6"/>
                        <a:srcRect/>
                        <a:stretch>
                          <a:fillRect/>
                        </a:stretch>
                      </p:blipFill>
                      <p:spPr bwMode="auto">
                        <a:xfrm>
                          <a:off x="5583238" y="5143500"/>
                          <a:ext cx="203200"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57" name="TextBox 56"/>
          <p:cNvSpPr txBox="1"/>
          <p:nvPr/>
        </p:nvSpPr>
        <p:spPr>
          <a:xfrm>
            <a:off x="5801799" y="3578996"/>
            <a:ext cx="2780072" cy="2862322"/>
          </a:xfrm>
          <a:prstGeom prst="rect">
            <a:avLst/>
          </a:prstGeom>
          <a:noFill/>
        </p:spPr>
        <p:txBody>
          <a:bodyPr wrap="square" rtlCol="1">
            <a:spAutoFit/>
          </a:bodyPr>
          <a:lstStyle/>
          <a:p>
            <a:pPr>
              <a:lnSpc>
                <a:spcPct val="150000"/>
              </a:lnSpc>
            </a:pPr>
            <a:r>
              <a:rPr lang="en-US" sz="2400" dirty="0" smtClean="0"/>
              <a:t>Split into upper and lower points  by the line passing through the leftmost and rightmost points</a:t>
            </a:r>
            <a:endParaRPr lang="he-IL" sz="2400" dirty="0"/>
          </a:p>
        </p:txBody>
      </p:sp>
    </p:spTree>
    <p:extLst>
      <p:ext uri="{BB962C8B-B14F-4D97-AF65-F5344CB8AC3E}">
        <p14:creationId xmlns:p14="http://schemas.microsoft.com/office/powerpoint/2010/main" val="197088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6"/>
                                        </p:tgtEl>
                                        <p:attrNameLst>
                                          <p:attrName>style.visibility</p:attrName>
                                        </p:attrNameLst>
                                      </p:cBhvr>
                                      <p:to>
                                        <p:strVal val="visible"/>
                                      </p:to>
                                    </p:set>
                                    <p:animEffect transition="in" filter="fade">
                                      <p:cBhvr>
                                        <p:cTn id="14" dur="1000"/>
                                        <p:tgtEl>
                                          <p:spTgt spid="56"/>
                                        </p:tgtEl>
                                      </p:cBhvr>
                                    </p:animEffect>
                                    <p:anim calcmode="lin" valueType="num">
                                      <p:cBhvr>
                                        <p:cTn id="15" dur="1000" fill="hold"/>
                                        <p:tgtEl>
                                          <p:spTgt spid="56"/>
                                        </p:tgtEl>
                                        <p:attrNameLst>
                                          <p:attrName>ppt_x</p:attrName>
                                        </p:attrNameLst>
                                      </p:cBhvr>
                                      <p:tavLst>
                                        <p:tav tm="0">
                                          <p:val>
                                            <p:strVal val="#ppt_x"/>
                                          </p:val>
                                        </p:tav>
                                        <p:tav tm="100000">
                                          <p:val>
                                            <p:strVal val="#ppt_x"/>
                                          </p:val>
                                        </p:tav>
                                      </p:tavLst>
                                    </p:anim>
                                    <p:anim calcmode="lin" valueType="num">
                                      <p:cBhvr>
                                        <p:cTn id="16" dur="1000" fill="hold"/>
                                        <p:tgtEl>
                                          <p:spTgt spid="56"/>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57"/>
                                        </p:tgtEl>
                                        <p:attrNameLst>
                                          <p:attrName>style.visibility</p:attrName>
                                        </p:attrNameLst>
                                      </p:cBhvr>
                                      <p:to>
                                        <p:strVal val="visible"/>
                                      </p:to>
                                    </p:set>
                                    <p:animEffect transition="in" filter="fade">
                                      <p:cBhvr>
                                        <p:cTn id="19" dur="1000"/>
                                        <p:tgtEl>
                                          <p:spTgt spid="57"/>
                                        </p:tgtEl>
                                      </p:cBhvr>
                                    </p:animEffect>
                                    <p:anim calcmode="lin" valueType="num">
                                      <p:cBhvr>
                                        <p:cTn id="20" dur="1000" fill="hold"/>
                                        <p:tgtEl>
                                          <p:spTgt spid="57"/>
                                        </p:tgtEl>
                                        <p:attrNameLst>
                                          <p:attrName>ppt_x</p:attrName>
                                        </p:attrNameLst>
                                      </p:cBhvr>
                                      <p:tavLst>
                                        <p:tav tm="0">
                                          <p:val>
                                            <p:strVal val="#ppt_x"/>
                                          </p:val>
                                        </p:tav>
                                        <p:tav tm="100000">
                                          <p:val>
                                            <p:strVal val="#ppt_x"/>
                                          </p:val>
                                        </p:tav>
                                      </p:tavLst>
                                    </p:anim>
                                    <p:anim calcmode="lin" valueType="num">
                                      <p:cBhvr>
                                        <p:cTn id="21"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
        <p:nvSpPr>
          <p:cNvPr id="4" name="TextBox 3"/>
          <p:cNvSpPr txBox="1"/>
          <p:nvPr/>
        </p:nvSpPr>
        <p:spPr>
          <a:xfrm>
            <a:off x="838375" y="468442"/>
            <a:ext cx="7405735" cy="2308324"/>
          </a:xfrm>
          <a:prstGeom prst="rect">
            <a:avLst/>
          </a:prstGeom>
          <a:noFill/>
        </p:spPr>
        <p:txBody>
          <a:bodyPr wrap="square" rtlCol="1">
            <a:spAutoFit/>
          </a:bodyPr>
          <a:lstStyle/>
          <a:p>
            <a:pPr>
              <a:lnSpc>
                <a:spcPct val="150000"/>
              </a:lnSpc>
            </a:pPr>
            <a:r>
              <a:rPr lang="en-US" sz="2400" dirty="0" smtClean="0"/>
              <a:t>Construct the upper and lower boundaries separately by</a:t>
            </a:r>
          </a:p>
          <a:p>
            <a:pPr>
              <a:lnSpc>
                <a:spcPct val="150000"/>
              </a:lnSpc>
            </a:pPr>
            <a:r>
              <a:rPr lang="en-US" sz="2400" dirty="0" smtClean="0"/>
              <a:t>left to right scan of the sorted points, and applying same</a:t>
            </a:r>
          </a:p>
          <a:p>
            <a:pPr>
              <a:lnSpc>
                <a:spcPct val="150000"/>
              </a:lnSpc>
            </a:pPr>
            <a:r>
              <a:rPr lang="en-US" sz="2400" dirty="0" smtClean="0"/>
              <a:t>rules for reflex angles. The points </a:t>
            </a:r>
            <a:r>
              <a:rPr lang="en-US" sz="2400" i="1" dirty="0" smtClean="0"/>
              <a:t>l</a:t>
            </a:r>
            <a:r>
              <a:rPr lang="en-US" sz="2400" dirty="0" smtClean="0"/>
              <a:t> and </a:t>
            </a:r>
            <a:r>
              <a:rPr lang="en-US" sz="2400" i="1" dirty="0" smtClean="0"/>
              <a:t>r</a:t>
            </a:r>
            <a:r>
              <a:rPr lang="en-US" sz="2400" dirty="0" smtClean="0"/>
              <a:t> are necessarily</a:t>
            </a:r>
          </a:p>
          <a:p>
            <a:pPr>
              <a:lnSpc>
                <a:spcPct val="150000"/>
              </a:lnSpc>
            </a:pPr>
            <a:r>
              <a:rPr lang="en-US" sz="2400" dirty="0" smtClean="0"/>
              <a:t>on the boundary.</a:t>
            </a:r>
            <a:endParaRPr lang="he-IL" sz="2400" dirty="0"/>
          </a:p>
        </p:txBody>
      </p:sp>
    </p:spTree>
    <p:extLst>
      <p:ext uri="{BB962C8B-B14F-4D97-AF65-F5344CB8AC3E}">
        <p14:creationId xmlns:p14="http://schemas.microsoft.com/office/powerpoint/2010/main" val="4060786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90994"/>
          </a:xfrm>
        </p:spPr>
        <p:txBody>
          <a:bodyPr>
            <a:normAutofit/>
          </a:bodyPr>
          <a:lstStyle/>
          <a:p>
            <a:r>
              <a:rPr lang="en-US" sz="3200" dirty="0" smtClean="0"/>
              <a:t>Jarvis’s March</a:t>
            </a:r>
            <a:endParaRPr lang="he-IL" sz="3200" dirty="0"/>
          </a:p>
        </p:txBody>
      </p:sp>
      <p:sp>
        <p:nvSpPr>
          <p:cNvPr id="3" name="Date Placeholder 2"/>
          <p:cNvSpPr>
            <a:spLocks noGrp="1"/>
          </p:cNvSpPr>
          <p:nvPr>
            <p:ph type="dt" sz="half" idx="10"/>
          </p:nvPr>
        </p:nvSpPr>
        <p:spPr/>
        <p:txBody>
          <a:bodyPr/>
          <a:lstStyle/>
          <a:p>
            <a:r>
              <a:rPr lang="he-IL" smtClean="0"/>
              <a:t>May 2012</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TextBox 4"/>
          <p:cNvSpPr txBox="1"/>
          <p:nvPr/>
        </p:nvSpPr>
        <p:spPr>
          <a:xfrm>
            <a:off x="794214" y="865632"/>
            <a:ext cx="7667607" cy="2308324"/>
          </a:xfrm>
          <a:prstGeom prst="rect">
            <a:avLst/>
          </a:prstGeom>
          <a:noFill/>
        </p:spPr>
        <p:txBody>
          <a:bodyPr wrap="square" rtlCol="1">
            <a:spAutoFit/>
          </a:bodyPr>
          <a:lstStyle/>
          <a:p>
            <a:pPr>
              <a:lnSpc>
                <a:spcPct val="150000"/>
              </a:lnSpc>
            </a:pPr>
            <a:r>
              <a:rPr lang="en-US" sz="2400" dirty="0" smtClean="0"/>
              <a:t>A polygon can be described by the sequence of its edges, similar as the sequence of vertices. Given two points, it is straightforward to test whether the line segment joining them is an edge of the convex hull.</a:t>
            </a:r>
            <a:endParaRPr lang="he-IL" sz="2400" dirty="0"/>
          </a:p>
        </p:txBody>
      </p:sp>
      <p:grpSp>
        <p:nvGrpSpPr>
          <p:cNvPr id="29" name="Group 28"/>
          <p:cNvGrpSpPr/>
          <p:nvPr/>
        </p:nvGrpSpPr>
        <p:grpSpPr>
          <a:xfrm>
            <a:off x="4362277" y="3286471"/>
            <a:ext cx="3967558" cy="2375882"/>
            <a:chOff x="2504902" y="3210271"/>
            <a:chExt cx="3967558" cy="2375882"/>
          </a:xfrm>
        </p:grpSpPr>
        <p:sp>
          <p:nvSpPr>
            <p:cNvPr id="6" name="Oval 5"/>
            <p:cNvSpPr/>
            <p:nvPr/>
          </p:nvSpPr>
          <p:spPr>
            <a:xfrm>
              <a:off x="4572000" y="3520464"/>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Oval 7"/>
            <p:cNvSpPr/>
            <p:nvPr/>
          </p:nvSpPr>
          <p:spPr>
            <a:xfrm>
              <a:off x="5840903" y="4069519"/>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Oval 8"/>
            <p:cNvSpPr/>
            <p:nvPr/>
          </p:nvSpPr>
          <p:spPr>
            <a:xfrm>
              <a:off x="4876800" y="5381689"/>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Oval 9"/>
            <p:cNvSpPr/>
            <p:nvPr/>
          </p:nvSpPr>
          <p:spPr>
            <a:xfrm>
              <a:off x="4664413" y="4858017"/>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Oval 10"/>
            <p:cNvSpPr/>
            <p:nvPr/>
          </p:nvSpPr>
          <p:spPr>
            <a:xfrm>
              <a:off x="4028670" y="4774470"/>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Oval 11"/>
            <p:cNvSpPr/>
            <p:nvPr/>
          </p:nvSpPr>
          <p:spPr>
            <a:xfrm>
              <a:off x="3768050" y="4282565"/>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Oval 12"/>
            <p:cNvSpPr/>
            <p:nvPr/>
          </p:nvSpPr>
          <p:spPr>
            <a:xfrm>
              <a:off x="3161490" y="3875218"/>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Oval 13"/>
            <p:cNvSpPr/>
            <p:nvPr/>
          </p:nvSpPr>
          <p:spPr>
            <a:xfrm>
              <a:off x="3177703" y="5049327"/>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Oval 14"/>
            <p:cNvSpPr/>
            <p:nvPr/>
          </p:nvSpPr>
          <p:spPr>
            <a:xfrm>
              <a:off x="5175774" y="4214572"/>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Oval 15"/>
            <p:cNvSpPr/>
            <p:nvPr/>
          </p:nvSpPr>
          <p:spPr>
            <a:xfrm>
              <a:off x="6426741" y="4665084"/>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Oval 16"/>
            <p:cNvSpPr/>
            <p:nvPr/>
          </p:nvSpPr>
          <p:spPr>
            <a:xfrm>
              <a:off x="5766881" y="5250366"/>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Freeform 6"/>
            <p:cNvSpPr/>
            <p:nvPr/>
          </p:nvSpPr>
          <p:spPr>
            <a:xfrm>
              <a:off x="3186545" y="3546764"/>
              <a:ext cx="3264131" cy="1862051"/>
            </a:xfrm>
            <a:custGeom>
              <a:avLst/>
              <a:gdLst>
                <a:gd name="connsiteX0" fmla="*/ 0 w 3264131"/>
                <a:gd name="connsiteY0" fmla="*/ 343592 h 1862051"/>
                <a:gd name="connsiteX1" fmla="*/ 5542 w 3264131"/>
                <a:gd name="connsiteY1" fmla="*/ 1529541 h 1862051"/>
                <a:gd name="connsiteX2" fmla="*/ 1723506 w 3264131"/>
                <a:gd name="connsiteY2" fmla="*/ 1862051 h 1862051"/>
                <a:gd name="connsiteX3" fmla="*/ 2615739 w 3264131"/>
                <a:gd name="connsiteY3" fmla="*/ 1729047 h 1862051"/>
                <a:gd name="connsiteX4" fmla="*/ 3264131 w 3264131"/>
                <a:gd name="connsiteY4" fmla="*/ 1141614 h 1862051"/>
                <a:gd name="connsiteX5" fmla="*/ 2676699 w 3264131"/>
                <a:gd name="connsiteY5" fmla="*/ 548640 h 1862051"/>
                <a:gd name="connsiteX6" fmla="*/ 1407622 w 3264131"/>
                <a:gd name="connsiteY6" fmla="*/ 0 h 1862051"/>
                <a:gd name="connsiteX7" fmla="*/ 0 w 3264131"/>
                <a:gd name="connsiteY7" fmla="*/ 343592 h 1862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4131" h="1862051">
                  <a:moveTo>
                    <a:pt x="0" y="343592"/>
                  </a:moveTo>
                  <a:cubicBezTo>
                    <a:pt x="1847" y="738908"/>
                    <a:pt x="3695" y="1134225"/>
                    <a:pt x="5542" y="1529541"/>
                  </a:cubicBezTo>
                  <a:lnTo>
                    <a:pt x="1723506" y="1862051"/>
                  </a:lnTo>
                  <a:lnTo>
                    <a:pt x="2615739" y="1729047"/>
                  </a:lnTo>
                  <a:lnTo>
                    <a:pt x="3264131" y="1141614"/>
                  </a:lnTo>
                  <a:lnTo>
                    <a:pt x="2676699" y="548640"/>
                  </a:lnTo>
                  <a:lnTo>
                    <a:pt x="1407622" y="0"/>
                  </a:lnTo>
                  <a:lnTo>
                    <a:pt x="0" y="343592"/>
                  </a:lnTo>
                  <a:close/>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18" name="Object 17"/>
            <p:cNvGraphicFramePr>
              <a:graphicFrameLocks noChangeAspect="1"/>
            </p:cNvGraphicFramePr>
            <p:nvPr>
              <p:extLst>
                <p:ext uri="{D42A27DB-BD31-4B8C-83A1-F6EECF244321}">
                  <p14:modId xmlns:p14="http://schemas.microsoft.com/office/powerpoint/2010/main" val="1104999209"/>
                </p:ext>
              </p:extLst>
            </p:nvPr>
          </p:nvGraphicFramePr>
          <p:xfrm>
            <a:off x="4379421" y="3300615"/>
            <a:ext cx="220287" cy="238644"/>
          </p:xfrm>
          <a:graphic>
            <a:graphicData uri="http://schemas.openxmlformats.org/presentationml/2006/ole">
              <mc:AlternateContent xmlns:mc="http://schemas.openxmlformats.org/markup-compatibility/2006">
                <mc:Choice xmlns:v="urn:schemas-microsoft-com:vml" Requires="v">
                  <p:oleObj spid="_x0000_s33961" name="Equation" r:id="rId3" imgW="152280" imgH="164880" progId="Equation.DSMT4">
                    <p:embed/>
                  </p:oleObj>
                </mc:Choice>
                <mc:Fallback>
                  <p:oleObj name="Equation" r:id="rId3" imgW="152280" imgH="164880" progId="Equation.DSMT4">
                    <p:embed/>
                    <p:pic>
                      <p:nvPicPr>
                        <p:cNvPr id="0" name=""/>
                        <p:cNvPicPr/>
                        <p:nvPr/>
                      </p:nvPicPr>
                      <p:blipFill>
                        <a:blip r:embed="rId4"/>
                        <a:stretch>
                          <a:fillRect/>
                        </a:stretch>
                      </p:blipFill>
                      <p:spPr>
                        <a:xfrm>
                          <a:off x="4379421" y="3300615"/>
                          <a:ext cx="220287" cy="238644"/>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396826481"/>
                </p:ext>
              </p:extLst>
            </p:nvPr>
          </p:nvGraphicFramePr>
          <p:xfrm>
            <a:off x="2981325" y="3641725"/>
            <a:ext cx="184150" cy="238125"/>
          </p:xfrm>
          <a:graphic>
            <a:graphicData uri="http://schemas.openxmlformats.org/presentationml/2006/ole">
              <mc:AlternateContent xmlns:mc="http://schemas.openxmlformats.org/markup-compatibility/2006">
                <mc:Choice xmlns:v="urn:schemas-microsoft-com:vml" Requires="v">
                  <p:oleObj spid="_x0000_s33962" name="Equation" r:id="rId5" imgW="126720" imgH="164880" progId="Equation.DSMT4">
                    <p:embed/>
                  </p:oleObj>
                </mc:Choice>
                <mc:Fallback>
                  <p:oleObj name="Equation" r:id="rId5" imgW="126720" imgH="164880" progId="Equation.DSMT4">
                    <p:embed/>
                    <p:pic>
                      <p:nvPicPr>
                        <p:cNvPr id="0" name="Object 17"/>
                        <p:cNvPicPr>
                          <a:picLocks noChangeAspect="1" noChangeArrowheads="1"/>
                        </p:cNvPicPr>
                        <p:nvPr/>
                      </p:nvPicPr>
                      <p:blipFill>
                        <a:blip r:embed="rId6"/>
                        <a:srcRect/>
                        <a:stretch>
                          <a:fillRect/>
                        </a:stretch>
                      </p:blipFill>
                      <p:spPr bwMode="auto">
                        <a:xfrm>
                          <a:off x="2981325" y="3641725"/>
                          <a:ext cx="1841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006329059"/>
                </p:ext>
              </p:extLst>
            </p:nvPr>
          </p:nvGraphicFramePr>
          <p:xfrm>
            <a:off x="5203825" y="4205288"/>
            <a:ext cx="258763" cy="293687"/>
          </p:xfrm>
          <a:graphic>
            <a:graphicData uri="http://schemas.openxmlformats.org/presentationml/2006/ole">
              <mc:AlternateContent xmlns:mc="http://schemas.openxmlformats.org/markup-compatibility/2006">
                <mc:Choice xmlns:v="urn:schemas-microsoft-com:vml" Requires="v">
                  <p:oleObj spid="_x0000_s33963" name="Equation" r:id="rId7" imgW="177480" imgH="203040" progId="Equation.DSMT4">
                    <p:embed/>
                  </p:oleObj>
                </mc:Choice>
                <mc:Fallback>
                  <p:oleObj name="Equation" r:id="rId7" imgW="177480" imgH="203040" progId="Equation.DSMT4">
                    <p:embed/>
                    <p:pic>
                      <p:nvPicPr>
                        <p:cNvPr id="0" name="Object 18"/>
                        <p:cNvPicPr>
                          <a:picLocks noChangeAspect="1" noChangeArrowheads="1"/>
                        </p:cNvPicPr>
                        <p:nvPr/>
                      </p:nvPicPr>
                      <p:blipFill>
                        <a:blip r:embed="rId8"/>
                        <a:srcRect/>
                        <a:stretch>
                          <a:fillRect/>
                        </a:stretch>
                      </p:blipFill>
                      <p:spPr bwMode="auto">
                        <a:xfrm>
                          <a:off x="5203825" y="4205288"/>
                          <a:ext cx="258763"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591360846"/>
                </p:ext>
              </p:extLst>
            </p:nvPr>
          </p:nvGraphicFramePr>
          <p:xfrm>
            <a:off x="4694238" y="4846638"/>
            <a:ext cx="239712" cy="293687"/>
          </p:xfrm>
          <a:graphic>
            <a:graphicData uri="http://schemas.openxmlformats.org/presentationml/2006/ole">
              <mc:AlternateContent xmlns:mc="http://schemas.openxmlformats.org/markup-compatibility/2006">
                <mc:Choice xmlns:v="urn:schemas-microsoft-com:vml" Requires="v">
                  <p:oleObj spid="_x0000_s33964" name="Equation" r:id="rId9" imgW="164880" imgH="203040" progId="Equation.DSMT4">
                    <p:embed/>
                  </p:oleObj>
                </mc:Choice>
                <mc:Fallback>
                  <p:oleObj name="Equation" r:id="rId9" imgW="164880" imgH="203040" progId="Equation.DSMT4">
                    <p:embed/>
                    <p:pic>
                      <p:nvPicPr>
                        <p:cNvPr id="0" name="Object 19"/>
                        <p:cNvPicPr>
                          <a:picLocks noChangeAspect="1" noChangeArrowheads="1"/>
                        </p:cNvPicPr>
                        <p:nvPr/>
                      </p:nvPicPr>
                      <p:blipFill>
                        <a:blip r:embed="rId10"/>
                        <a:srcRect/>
                        <a:stretch>
                          <a:fillRect/>
                        </a:stretch>
                      </p:blipFill>
                      <p:spPr bwMode="auto">
                        <a:xfrm>
                          <a:off x="4694238" y="4846638"/>
                          <a:ext cx="239712"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TextBox 21"/>
            <p:cNvSpPr txBox="1"/>
            <p:nvPr/>
          </p:nvSpPr>
          <p:spPr>
            <a:xfrm>
              <a:off x="2990850" y="3210271"/>
              <a:ext cx="1403465" cy="369332"/>
            </a:xfrm>
            <a:prstGeom prst="rect">
              <a:avLst/>
            </a:prstGeom>
            <a:noFill/>
          </p:spPr>
          <p:txBody>
            <a:bodyPr wrap="square" rtlCol="1">
              <a:spAutoFit/>
            </a:bodyPr>
            <a:lstStyle/>
            <a:p>
              <a:pPr algn="ctr"/>
              <a:r>
                <a:rPr lang="en-US" dirty="0" smtClean="0"/>
                <a:t>Convex hull</a:t>
              </a:r>
              <a:endParaRPr lang="he-IL" dirty="0"/>
            </a:p>
          </p:txBody>
        </p:sp>
        <p:cxnSp>
          <p:nvCxnSpPr>
            <p:cNvPr id="24" name="Straight Connector 23"/>
            <p:cNvCxnSpPr/>
            <p:nvPr/>
          </p:nvCxnSpPr>
          <p:spPr>
            <a:xfrm flipV="1">
              <a:off x="2504902" y="3241964"/>
              <a:ext cx="3308465" cy="831272"/>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4112029" y="3441469"/>
              <a:ext cx="1729047" cy="2144684"/>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714370" y="3190875"/>
            <a:ext cx="3625396" cy="2862322"/>
          </a:xfrm>
          <a:prstGeom prst="rect">
            <a:avLst/>
          </a:prstGeom>
          <a:noFill/>
        </p:spPr>
        <p:txBody>
          <a:bodyPr wrap="square" rtlCol="1">
            <a:spAutoFit/>
          </a:bodyPr>
          <a:lstStyle/>
          <a:p>
            <a:pPr>
              <a:lnSpc>
                <a:spcPct val="150000"/>
              </a:lnSpc>
            </a:pPr>
            <a:r>
              <a:rPr lang="en-US" sz="2400" b="1" i="1" dirty="0" smtClean="0"/>
              <a:t>Theorem</a:t>
            </a:r>
            <a:r>
              <a:rPr lang="en-US" sz="2400" b="1" dirty="0" smtClean="0"/>
              <a:t>: </a:t>
            </a:r>
            <a:r>
              <a:rPr lang="en-US" sz="2400" dirty="0" smtClean="0"/>
              <a:t>The line segment </a:t>
            </a:r>
            <a:r>
              <a:rPr lang="en-US" sz="2400" i="1" dirty="0" smtClean="0"/>
              <a:t>l</a:t>
            </a:r>
            <a:r>
              <a:rPr lang="en-US" sz="2400" dirty="0" smtClean="0"/>
              <a:t> defined by two points is an edge of a convex hull iff all other points of the set lie on </a:t>
            </a:r>
            <a:r>
              <a:rPr lang="en-US" sz="2400" i="1" dirty="0" smtClean="0"/>
              <a:t>l</a:t>
            </a:r>
            <a:r>
              <a:rPr lang="en-US" sz="2400" dirty="0" smtClean="0"/>
              <a:t> or to one side of it.</a:t>
            </a:r>
            <a:endParaRPr lang="he-IL" sz="2400" dirty="0"/>
          </a:p>
        </p:txBody>
      </p:sp>
    </p:spTree>
    <p:extLst>
      <p:ext uri="{BB962C8B-B14F-4D97-AF65-F5344CB8AC3E}">
        <p14:creationId xmlns:p14="http://schemas.microsoft.com/office/powerpoint/2010/main" val="384308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4" name="TextBox 3"/>
          <p:cNvSpPr txBox="1"/>
          <p:nvPr/>
        </p:nvSpPr>
        <p:spPr>
          <a:xfrm>
            <a:off x="609600" y="342900"/>
            <a:ext cx="7934325" cy="1140697"/>
          </a:xfrm>
          <a:prstGeom prst="rect">
            <a:avLst/>
          </a:prstGeom>
          <a:noFill/>
        </p:spPr>
        <p:txBody>
          <a:bodyPr wrap="square" rtlCol="1">
            <a:spAutoFit/>
          </a:bodyPr>
          <a:lstStyle/>
          <a:p>
            <a:pPr>
              <a:lnSpc>
                <a:spcPct val="150000"/>
              </a:lnSpc>
            </a:pPr>
            <a:r>
              <a:rPr lang="en-US" sz="2400" dirty="0" smtClean="0"/>
              <a:t>There are </a:t>
            </a:r>
            <a:r>
              <a:rPr lang="en-US" sz="2400" i="1" dirty="0" smtClean="0"/>
              <a:t>O</a:t>
            </a:r>
            <a:r>
              <a:rPr lang="en-US" sz="2400" dirty="0" smtClean="0"/>
              <a:t>(</a:t>
            </a:r>
            <a:r>
              <a:rPr lang="en-US" sz="2400" i="1" dirty="0" smtClean="0"/>
              <a:t>N</a:t>
            </a:r>
            <a:r>
              <a:rPr lang="en-US" sz="2400" i="1" baseline="30000" dirty="0" smtClean="0"/>
              <a:t>2</a:t>
            </a:r>
            <a:r>
              <a:rPr lang="en-US" sz="2400" dirty="0" smtClean="0"/>
              <a:t>) edges to examine.  </a:t>
            </a:r>
            <a:r>
              <a:rPr lang="en-US" sz="2400" dirty="0"/>
              <a:t>F</a:t>
            </a:r>
            <a:r>
              <a:rPr lang="en-US" sz="2400" dirty="0" smtClean="0"/>
              <a:t>or each, all </a:t>
            </a:r>
            <a:r>
              <a:rPr lang="en-US" sz="2400" i="1" dirty="0" smtClean="0"/>
              <a:t>N</a:t>
            </a:r>
            <a:r>
              <a:rPr lang="en-US" sz="2400" dirty="0" smtClean="0"/>
              <a:t> points are tested, yielding </a:t>
            </a:r>
            <a:r>
              <a:rPr lang="en-US" sz="2400" i="1" dirty="0" smtClean="0"/>
              <a:t>O</a:t>
            </a:r>
            <a:r>
              <a:rPr lang="en-US" sz="2400" dirty="0" smtClean="0"/>
              <a:t>(</a:t>
            </a:r>
            <a:r>
              <a:rPr lang="en-US" sz="2400" i="1" dirty="0" smtClean="0"/>
              <a:t>N</a:t>
            </a:r>
            <a:r>
              <a:rPr lang="en-US" sz="2400" i="1" baseline="30000" dirty="0" smtClean="0"/>
              <a:t>3</a:t>
            </a:r>
            <a:r>
              <a:rPr lang="en-US" sz="2400" dirty="0" smtClean="0"/>
              <a:t>) run time.</a:t>
            </a:r>
            <a:endParaRPr lang="he-IL" sz="2400" dirty="0"/>
          </a:p>
        </p:txBody>
      </p:sp>
      <p:graphicFrame>
        <p:nvGraphicFramePr>
          <p:cNvPr id="6" name="Object 5"/>
          <p:cNvGraphicFramePr>
            <a:graphicFrameLocks noChangeAspect="1"/>
          </p:cNvGraphicFramePr>
          <p:nvPr>
            <p:extLst>
              <p:ext uri="{D42A27DB-BD31-4B8C-83A1-F6EECF244321}">
                <p14:modId xmlns:p14="http://schemas.microsoft.com/office/powerpoint/2010/main" val="66389301"/>
              </p:ext>
            </p:extLst>
          </p:nvPr>
        </p:nvGraphicFramePr>
        <p:xfrm>
          <a:off x="650875" y="1622425"/>
          <a:ext cx="7862888" cy="1130300"/>
        </p:xfrm>
        <a:graphic>
          <a:graphicData uri="http://schemas.openxmlformats.org/presentationml/2006/ole">
            <mc:AlternateContent xmlns:mc="http://schemas.openxmlformats.org/markup-compatibility/2006">
              <mc:Choice xmlns:v="urn:schemas-microsoft-com:vml" Requires="v">
                <p:oleObj spid="_x0000_s35032" name="Equation" r:id="rId3" imgW="3530520" imgH="507960" progId="Equation.DSMT4">
                  <p:embed/>
                </p:oleObj>
              </mc:Choice>
              <mc:Fallback>
                <p:oleObj name="Equation" r:id="rId3" imgW="3530520" imgH="507960" progId="Equation.DSMT4">
                  <p:embed/>
                  <p:pic>
                    <p:nvPicPr>
                      <p:cNvPr id="0" name=""/>
                      <p:cNvPicPr/>
                      <p:nvPr/>
                    </p:nvPicPr>
                    <p:blipFill>
                      <a:blip r:embed="rId4"/>
                      <a:stretch>
                        <a:fillRect/>
                      </a:stretch>
                    </p:blipFill>
                    <p:spPr>
                      <a:xfrm>
                        <a:off x="650875" y="1622425"/>
                        <a:ext cx="7862888" cy="1130300"/>
                      </a:xfrm>
                      <a:prstGeom prst="rect">
                        <a:avLst/>
                      </a:prstGeom>
                    </p:spPr>
                  </p:pic>
                </p:oleObj>
              </mc:Fallback>
            </mc:AlternateContent>
          </a:graphicData>
        </a:graphic>
      </p:graphicFrame>
      <p:sp>
        <p:nvSpPr>
          <p:cNvPr id="10" name="TextBox 9"/>
          <p:cNvSpPr txBox="1"/>
          <p:nvPr/>
        </p:nvSpPr>
        <p:spPr>
          <a:xfrm>
            <a:off x="5307466" y="2904671"/>
            <a:ext cx="3343049" cy="3416320"/>
          </a:xfrm>
          <a:prstGeom prst="rect">
            <a:avLst/>
          </a:prstGeom>
          <a:noFill/>
        </p:spPr>
        <p:txBody>
          <a:bodyPr wrap="square" rtlCol="1">
            <a:spAutoFit/>
          </a:bodyPr>
          <a:lstStyle/>
          <a:p>
            <a:pPr>
              <a:lnSpc>
                <a:spcPct val="150000"/>
              </a:lnSpc>
            </a:pPr>
            <a:r>
              <a:rPr lang="en-US" sz="2400" dirty="0" smtClean="0"/>
              <a:t>The algorithm finds successive hull vertices by repeatedly turning angles. New vertex is discovered in </a:t>
            </a:r>
            <a:r>
              <a:rPr lang="en-US" sz="2400" i="1" dirty="0" smtClean="0"/>
              <a:t>O</a:t>
            </a:r>
            <a:r>
              <a:rPr lang="en-US" sz="2400" dirty="0" smtClean="0"/>
              <a:t>(</a:t>
            </a:r>
            <a:r>
              <a:rPr lang="en-US" sz="2400" i="1" dirty="0" smtClean="0"/>
              <a:t>N</a:t>
            </a:r>
            <a:r>
              <a:rPr lang="en-US" sz="2400" dirty="0" smtClean="0"/>
              <a:t>) time, yielding </a:t>
            </a:r>
            <a:r>
              <a:rPr lang="en-US" sz="2400" i="1" dirty="0"/>
              <a:t>O</a:t>
            </a:r>
            <a:r>
              <a:rPr lang="en-US" sz="2400" dirty="0"/>
              <a:t>(</a:t>
            </a:r>
            <a:r>
              <a:rPr lang="en-US" sz="2400" i="1" dirty="0"/>
              <a:t>N</a:t>
            </a:r>
            <a:r>
              <a:rPr lang="en-US" sz="2400" i="1" baseline="30000" dirty="0"/>
              <a:t>2</a:t>
            </a:r>
            <a:r>
              <a:rPr lang="en-US" sz="2400" dirty="0" smtClean="0"/>
              <a:t>) total time.</a:t>
            </a:r>
            <a:endParaRPr lang="he-IL" sz="2400" dirty="0"/>
          </a:p>
        </p:txBody>
      </p:sp>
      <p:grpSp>
        <p:nvGrpSpPr>
          <p:cNvPr id="59" name="Group 58"/>
          <p:cNvGrpSpPr/>
          <p:nvPr/>
        </p:nvGrpSpPr>
        <p:grpSpPr>
          <a:xfrm>
            <a:off x="929473" y="2903974"/>
            <a:ext cx="4077955" cy="3135085"/>
            <a:chOff x="929473" y="2903974"/>
            <a:chExt cx="4077955" cy="3135085"/>
          </a:xfrm>
        </p:grpSpPr>
        <p:sp>
          <p:nvSpPr>
            <p:cNvPr id="51" name="Freeform 50"/>
            <p:cNvSpPr/>
            <p:nvPr/>
          </p:nvSpPr>
          <p:spPr>
            <a:xfrm>
              <a:off x="1085222" y="3245618"/>
              <a:ext cx="3125037" cy="2441749"/>
            </a:xfrm>
            <a:custGeom>
              <a:avLst/>
              <a:gdLst>
                <a:gd name="connsiteX0" fmla="*/ 1527349 w 3125037"/>
                <a:gd name="connsiteY0" fmla="*/ 2441749 h 2441749"/>
                <a:gd name="connsiteX1" fmla="*/ 396910 w 3125037"/>
                <a:gd name="connsiteY1" fmla="*/ 2170444 h 2441749"/>
                <a:gd name="connsiteX2" fmla="*/ 0 w 3125037"/>
                <a:gd name="connsiteY2" fmla="*/ 1652953 h 2441749"/>
                <a:gd name="connsiteX3" fmla="*/ 356716 w 3125037"/>
                <a:gd name="connsiteY3" fmla="*/ 648118 h 2441749"/>
                <a:gd name="connsiteX4" fmla="*/ 1889090 w 3125037"/>
                <a:gd name="connsiteY4" fmla="*/ 0 h 2441749"/>
                <a:gd name="connsiteX5" fmla="*/ 3125037 w 3125037"/>
                <a:gd name="connsiteY5" fmla="*/ 708408 h 2441749"/>
                <a:gd name="connsiteX6" fmla="*/ 2903974 w 3125037"/>
                <a:gd name="connsiteY6" fmla="*/ 1622808 h 2441749"/>
                <a:gd name="connsiteX7" fmla="*/ 1527349 w 3125037"/>
                <a:gd name="connsiteY7" fmla="*/ 2441749 h 2441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25037" h="2441749">
                  <a:moveTo>
                    <a:pt x="1527349" y="2441749"/>
                  </a:moveTo>
                  <a:lnTo>
                    <a:pt x="396910" y="2170444"/>
                  </a:lnTo>
                  <a:lnTo>
                    <a:pt x="0" y="1652953"/>
                  </a:lnTo>
                  <a:lnTo>
                    <a:pt x="356716" y="648118"/>
                  </a:lnTo>
                  <a:lnTo>
                    <a:pt x="1889090" y="0"/>
                  </a:lnTo>
                  <a:lnTo>
                    <a:pt x="3125037" y="708408"/>
                  </a:lnTo>
                  <a:lnTo>
                    <a:pt x="2903974" y="1622808"/>
                  </a:lnTo>
                  <a:lnTo>
                    <a:pt x="1527349" y="2441749"/>
                  </a:lnTo>
                  <a:close/>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Oval 11"/>
            <p:cNvSpPr/>
            <p:nvPr/>
          </p:nvSpPr>
          <p:spPr>
            <a:xfrm>
              <a:off x="2062697" y="3984866"/>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Oval 12"/>
            <p:cNvSpPr/>
            <p:nvPr/>
          </p:nvSpPr>
          <p:spPr>
            <a:xfrm>
              <a:off x="3306479" y="3740101"/>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Oval 13"/>
            <p:cNvSpPr/>
            <p:nvPr/>
          </p:nvSpPr>
          <p:spPr>
            <a:xfrm>
              <a:off x="2174233" y="4515186"/>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Oval 14"/>
            <p:cNvSpPr/>
            <p:nvPr/>
          </p:nvSpPr>
          <p:spPr>
            <a:xfrm>
              <a:off x="1461773" y="5392756"/>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Oval 15"/>
            <p:cNvSpPr/>
            <p:nvPr/>
          </p:nvSpPr>
          <p:spPr>
            <a:xfrm>
              <a:off x="2923121" y="3237407"/>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Oval 16"/>
            <p:cNvSpPr/>
            <p:nvPr/>
          </p:nvSpPr>
          <p:spPr>
            <a:xfrm>
              <a:off x="1518832" y="4568440"/>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Oval 17"/>
            <p:cNvSpPr/>
            <p:nvPr/>
          </p:nvSpPr>
          <p:spPr>
            <a:xfrm>
              <a:off x="1059144" y="4872182"/>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Oval 18"/>
            <p:cNvSpPr/>
            <p:nvPr/>
          </p:nvSpPr>
          <p:spPr>
            <a:xfrm>
              <a:off x="4193193" y="3935300"/>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Oval 19"/>
            <p:cNvSpPr/>
            <p:nvPr/>
          </p:nvSpPr>
          <p:spPr>
            <a:xfrm>
              <a:off x="2666470" y="4030855"/>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1" name="Oval 20"/>
            <p:cNvSpPr/>
            <p:nvPr/>
          </p:nvSpPr>
          <p:spPr>
            <a:xfrm>
              <a:off x="3972703" y="4838083"/>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Oval 21"/>
            <p:cNvSpPr/>
            <p:nvPr/>
          </p:nvSpPr>
          <p:spPr>
            <a:xfrm>
              <a:off x="1412365" y="3867043"/>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26" name="Object 25"/>
            <p:cNvGraphicFramePr>
              <a:graphicFrameLocks noChangeAspect="1"/>
            </p:cNvGraphicFramePr>
            <p:nvPr>
              <p:extLst>
                <p:ext uri="{D42A27DB-BD31-4B8C-83A1-F6EECF244321}">
                  <p14:modId xmlns:p14="http://schemas.microsoft.com/office/powerpoint/2010/main" val="1556373134"/>
                </p:ext>
              </p:extLst>
            </p:nvPr>
          </p:nvGraphicFramePr>
          <p:xfrm>
            <a:off x="2816748" y="3230598"/>
            <a:ext cx="276225" cy="330200"/>
          </p:xfrm>
          <a:graphic>
            <a:graphicData uri="http://schemas.openxmlformats.org/presentationml/2006/ole">
              <mc:AlternateContent xmlns:mc="http://schemas.openxmlformats.org/markup-compatibility/2006">
                <mc:Choice xmlns:v="urn:schemas-microsoft-com:vml" Requires="v">
                  <p:oleObj spid="_x0000_s35033" name="Equation" r:id="rId5" imgW="190440" imgH="228600" progId="Equation.DSMT4">
                    <p:embed/>
                  </p:oleObj>
                </mc:Choice>
                <mc:Fallback>
                  <p:oleObj name="Equation" r:id="rId5" imgW="190440" imgH="228600" progId="Equation.DSMT4">
                    <p:embed/>
                    <p:pic>
                      <p:nvPicPr>
                        <p:cNvPr id="0" name=""/>
                        <p:cNvPicPr>
                          <a:picLocks noChangeAspect="1" noChangeArrowheads="1"/>
                        </p:cNvPicPr>
                        <p:nvPr/>
                      </p:nvPicPr>
                      <p:blipFill>
                        <a:blip r:embed="rId6"/>
                        <a:srcRect/>
                        <a:stretch>
                          <a:fillRect/>
                        </a:stretch>
                      </p:blipFill>
                      <p:spPr bwMode="auto">
                        <a:xfrm>
                          <a:off x="2816748" y="3230598"/>
                          <a:ext cx="27622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Oval 30"/>
            <p:cNvSpPr/>
            <p:nvPr/>
          </p:nvSpPr>
          <p:spPr>
            <a:xfrm>
              <a:off x="2968724" y="4790408"/>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Oval 31"/>
            <p:cNvSpPr/>
            <p:nvPr/>
          </p:nvSpPr>
          <p:spPr>
            <a:xfrm>
              <a:off x="2708470" y="5330777"/>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3" name="Oval 32"/>
            <p:cNvSpPr/>
            <p:nvPr/>
          </p:nvSpPr>
          <p:spPr>
            <a:xfrm>
              <a:off x="2578815" y="5660712"/>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4" name="Oval 33"/>
            <p:cNvSpPr/>
            <p:nvPr/>
          </p:nvSpPr>
          <p:spPr>
            <a:xfrm>
              <a:off x="2113360" y="5102677"/>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5" name="Oval 34"/>
            <p:cNvSpPr/>
            <p:nvPr/>
          </p:nvSpPr>
          <p:spPr>
            <a:xfrm>
              <a:off x="3466989" y="4524899"/>
              <a:ext cx="45719" cy="45719"/>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9" name="Object 8"/>
            <p:cNvGraphicFramePr>
              <a:graphicFrameLocks noChangeAspect="1"/>
            </p:cNvGraphicFramePr>
            <p:nvPr>
              <p:extLst>
                <p:ext uri="{D42A27DB-BD31-4B8C-83A1-F6EECF244321}">
                  <p14:modId xmlns:p14="http://schemas.microsoft.com/office/powerpoint/2010/main" val="3739650187"/>
                </p:ext>
              </p:extLst>
            </p:nvPr>
          </p:nvGraphicFramePr>
          <p:xfrm>
            <a:off x="4001546" y="3563118"/>
            <a:ext cx="258763" cy="330200"/>
          </p:xfrm>
          <a:graphic>
            <a:graphicData uri="http://schemas.openxmlformats.org/presentationml/2006/ole">
              <mc:AlternateContent xmlns:mc="http://schemas.openxmlformats.org/markup-compatibility/2006">
                <mc:Choice xmlns:v="urn:schemas-microsoft-com:vml" Requires="v">
                  <p:oleObj spid="_x0000_s35034" name="Equation" r:id="rId7" imgW="177480" imgH="228600" progId="Equation.DSMT4">
                    <p:embed/>
                  </p:oleObj>
                </mc:Choice>
                <mc:Fallback>
                  <p:oleObj name="Equation" r:id="rId7" imgW="177480" imgH="228600" progId="Equation.DSMT4">
                    <p:embed/>
                    <p:pic>
                      <p:nvPicPr>
                        <p:cNvPr id="0" name="Object 25"/>
                        <p:cNvPicPr>
                          <a:picLocks noChangeAspect="1" noChangeArrowheads="1"/>
                        </p:cNvPicPr>
                        <p:nvPr/>
                      </p:nvPicPr>
                      <p:blipFill>
                        <a:blip r:embed="rId8"/>
                        <a:srcRect/>
                        <a:stretch>
                          <a:fillRect/>
                        </a:stretch>
                      </p:blipFill>
                      <p:spPr bwMode="auto">
                        <a:xfrm>
                          <a:off x="4001546" y="3563118"/>
                          <a:ext cx="25876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4287624253"/>
                </p:ext>
              </p:extLst>
            </p:nvPr>
          </p:nvGraphicFramePr>
          <p:xfrm>
            <a:off x="3943908" y="4810701"/>
            <a:ext cx="277813" cy="330200"/>
          </p:xfrm>
          <a:graphic>
            <a:graphicData uri="http://schemas.openxmlformats.org/presentationml/2006/ole">
              <mc:AlternateContent xmlns:mc="http://schemas.openxmlformats.org/markup-compatibility/2006">
                <mc:Choice xmlns:v="urn:schemas-microsoft-com:vml" Requires="v">
                  <p:oleObj spid="_x0000_s35035" name="Equation" r:id="rId9" imgW="190440" imgH="228600" progId="Equation.DSMT4">
                    <p:embed/>
                  </p:oleObj>
                </mc:Choice>
                <mc:Fallback>
                  <p:oleObj name="Equation" r:id="rId9" imgW="190440" imgH="228600" progId="Equation.DSMT4">
                    <p:embed/>
                    <p:pic>
                      <p:nvPicPr>
                        <p:cNvPr id="0" name="Object 8"/>
                        <p:cNvPicPr>
                          <a:picLocks noChangeAspect="1" noChangeArrowheads="1"/>
                        </p:cNvPicPr>
                        <p:nvPr/>
                      </p:nvPicPr>
                      <p:blipFill>
                        <a:blip r:embed="rId10"/>
                        <a:srcRect/>
                        <a:stretch>
                          <a:fillRect/>
                        </a:stretch>
                      </p:blipFill>
                      <p:spPr bwMode="auto">
                        <a:xfrm>
                          <a:off x="3943908" y="4810701"/>
                          <a:ext cx="27781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280841451"/>
                </p:ext>
              </p:extLst>
            </p:nvPr>
          </p:nvGraphicFramePr>
          <p:xfrm>
            <a:off x="2563813" y="5651500"/>
            <a:ext cx="258762" cy="330200"/>
          </p:xfrm>
          <a:graphic>
            <a:graphicData uri="http://schemas.openxmlformats.org/presentationml/2006/ole">
              <mc:AlternateContent xmlns:mc="http://schemas.openxmlformats.org/markup-compatibility/2006">
                <mc:Choice xmlns:v="urn:schemas-microsoft-com:vml" Requires="v">
                  <p:oleObj spid="_x0000_s35036" name="Equation" r:id="rId11" imgW="177480" imgH="228600" progId="Equation.DSMT4">
                    <p:embed/>
                  </p:oleObj>
                </mc:Choice>
                <mc:Fallback>
                  <p:oleObj name="Equation" r:id="rId11" imgW="177480" imgH="228600" progId="Equation.DSMT4">
                    <p:embed/>
                    <p:pic>
                      <p:nvPicPr>
                        <p:cNvPr id="0" name="Object 35"/>
                        <p:cNvPicPr>
                          <a:picLocks noChangeAspect="1" noChangeArrowheads="1"/>
                        </p:cNvPicPr>
                        <p:nvPr/>
                      </p:nvPicPr>
                      <p:blipFill>
                        <a:blip r:embed="rId12"/>
                        <a:srcRect/>
                        <a:stretch>
                          <a:fillRect/>
                        </a:stretch>
                      </p:blipFill>
                      <p:spPr bwMode="auto">
                        <a:xfrm>
                          <a:off x="2563813" y="5651500"/>
                          <a:ext cx="25876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9" name="Straight Connector 38"/>
            <p:cNvCxnSpPr/>
            <p:nvPr/>
          </p:nvCxnSpPr>
          <p:spPr>
            <a:xfrm flipV="1">
              <a:off x="929473" y="2903974"/>
              <a:ext cx="2863780" cy="120580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637692" y="3064747"/>
              <a:ext cx="1984550" cy="112541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3883688" y="3230545"/>
              <a:ext cx="497393" cy="205991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2034791" y="4411226"/>
              <a:ext cx="2708031" cy="1627833"/>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51" idx="0"/>
            </p:cNvCxnSpPr>
            <p:nvPr/>
          </p:nvCxnSpPr>
          <p:spPr>
            <a:xfrm>
              <a:off x="2612571" y="5687367"/>
              <a:ext cx="798844" cy="5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995894" y="4865077"/>
              <a:ext cx="798844" cy="5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4208584" y="3942303"/>
              <a:ext cx="798844" cy="5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979336" y="3250641"/>
              <a:ext cx="798844" cy="5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Arc 54"/>
            <p:cNvSpPr/>
            <p:nvPr/>
          </p:nvSpPr>
          <p:spPr>
            <a:xfrm rot="617200">
              <a:off x="3828421" y="3491803"/>
              <a:ext cx="854111" cy="738554"/>
            </a:xfrm>
            <a:prstGeom prst="arc">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0" name="Arc 59"/>
            <p:cNvSpPr/>
            <p:nvPr/>
          </p:nvSpPr>
          <p:spPr>
            <a:xfrm rot="1806440">
              <a:off x="4159115" y="4510813"/>
              <a:ext cx="459352" cy="469956"/>
            </a:xfrm>
            <a:prstGeom prst="arc">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1" name="Arc 60"/>
            <p:cNvSpPr/>
            <p:nvPr/>
          </p:nvSpPr>
          <p:spPr>
            <a:xfrm rot="1806440">
              <a:off x="2795294" y="5345982"/>
              <a:ext cx="472369" cy="466494"/>
            </a:xfrm>
            <a:prstGeom prst="arc">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2" name="Arc 61"/>
            <p:cNvSpPr/>
            <p:nvPr/>
          </p:nvSpPr>
          <p:spPr>
            <a:xfrm rot="1806440">
              <a:off x="3299083" y="2965897"/>
              <a:ext cx="407765" cy="407013"/>
            </a:xfrm>
            <a:prstGeom prst="arc">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grpSp>
    </p:spTree>
    <p:extLst>
      <p:ext uri="{BB962C8B-B14F-4D97-AF65-F5344CB8AC3E}">
        <p14:creationId xmlns:p14="http://schemas.microsoft.com/office/powerpoint/2010/main" val="252015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9"/>
                                        </p:tgtEl>
                                        <p:attrNameLst>
                                          <p:attrName>style.visibility</p:attrName>
                                        </p:attrNameLst>
                                      </p:cBhvr>
                                      <p:to>
                                        <p:strVal val="visible"/>
                                      </p:to>
                                    </p:set>
                                    <p:animEffect transition="in" filter="fade">
                                      <p:cBhvr>
                                        <p:cTn id="14" dur="1000"/>
                                        <p:tgtEl>
                                          <p:spTgt spid="59"/>
                                        </p:tgtEl>
                                      </p:cBhvr>
                                    </p:animEffect>
                                    <p:anim calcmode="lin" valueType="num">
                                      <p:cBhvr>
                                        <p:cTn id="15" dur="1000" fill="hold"/>
                                        <p:tgtEl>
                                          <p:spTgt spid="59"/>
                                        </p:tgtEl>
                                        <p:attrNameLst>
                                          <p:attrName>ppt_x</p:attrName>
                                        </p:attrNameLst>
                                      </p:cBhvr>
                                      <p:tavLst>
                                        <p:tav tm="0">
                                          <p:val>
                                            <p:strVal val="#ppt_x"/>
                                          </p:val>
                                        </p:tav>
                                        <p:tav tm="100000">
                                          <p:val>
                                            <p:strVal val="#ppt_x"/>
                                          </p:val>
                                        </p:tav>
                                      </p:tavLst>
                                    </p:anim>
                                    <p:anim calcmode="lin" valueType="num">
                                      <p:cBhvr>
                                        <p:cTn id="16" dur="1000" fill="hold"/>
                                        <p:tgtEl>
                                          <p:spTgt spid="59"/>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
        <p:nvSpPr>
          <p:cNvPr id="4" name="TextBox 3"/>
          <p:cNvSpPr txBox="1"/>
          <p:nvPr/>
        </p:nvSpPr>
        <p:spPr>
          <a:xfrm>
            <a:off x="568036" y="568036"/>
            <a:ext cx="7897091" cy="2308324"/>
          </a:xfrm>
          <a:prstGeom prst="rect">
            <a:avLst/>
          </a:prstGeom>
          <a:noFill/>
        </p:spPr>
        <p:txBody>
          <a:bodyPr wrap="square" rtlCol="1">
            <a:spAutoFit/>
          </a:bodyPr>
          <a:lstStyle/>
          <a:p>
            <a:pPr>
              <a:lnSpc>
                <a:spcPct val="150000"/>
              </a:lnSpc>
            </a:pPr>
            <a:r>
              <a:rPr lang="en-US" sz="2400" dirty="0" smtClean="0"/>
              <a:t>In the worst case where all </a:t>
            </a:r>
            <a:r>
              <a:rPr lang="en-US" sz="2400" i="1" dirty="0" smtClean="0"/>
              <a:t>N</a:t>
            </a:r>
            <a:r>
              <a:rPr lang="en-US" sz="2400" dirty="0" smtClean="0"/>
              <a:t> points lie on the convex hull Jarvis’s march consumes </a:t>
            </a:r>
            <a:r>
              <a:rPr lang="en-US" sz="2400" i="1" dirty="0" smtClean="0"/>
              <a:t>O</a:t>
            </a:r>
            <a:r>
              <a:rPr lang="en-US" sz="2400" dirty="0" smtClean="0"/>
              <a:t>(</a:t>
            </a:r>
            <a:r>
              <a:rPr lang="en-US" sz="2400" i="1" dirty="0" smtClean="0"/>
              <a:t>N</a:t>
            </a:r>
            <a:r>
              <a:rPr lang="en-US" sz="2400" i="1" baseline="30000" dirty="0" smtClean="0"/>
              <a:t>2</a:t>
            </a:r>
            <a:r>
              <a:rPr lang="en-US" sz="2400" dirty="0" smtClean="0"/>
              <a:t>) time, which is inferior to </a:t>
            </a:r>
            <a:r>
              <a:rPr lang="en-US" sz="2400" i="1" dirty="0" smtClean="0"/>
              <a:t>O</a:t>
            </a:r>
            <a:r>
              <a:rPr lang="en-US" sz="2400" dirty="0" smtClean="0"/>
              <a:t>(</a:t>
            </a:r>
            <a:r>
              <a:rPr lang="en-US" sz="2400" i="1" dirty="0" smtClean="0"/>
              <a:t>N</a:t>
            </a:r>
            <a:r>
              <a:rPr lang="en-US" sz="2400" dirty="0" smtClean="0"/>
              <a:t>logN) Graham’s scan run time. In many cases where the number of convex hull points is h and </a:t>
            </a:r>
            <a:r>
              <a:rPr lang="en-US" sz="2400" i="1" dirty="0" smtClean="0"/>
              <a:t>h</a:t>
            </a:r>
            <a:r>
              <a:rPr lang="en-US" sz="2400" dirty="0" smtClean="0"/>
              <a:t>&lt;&lt;</a:t>
            </a:r>
            <a:r>
              <a:rPr lang="en-US" sz="2400" i="1" dirty="0" smtClean="0"/>
              <a:t>N</a:t>
            </a:r>
            <a:r>
              <a:rPr lang="en-US" sz="2400" dirty="0" smtClean="0"/>
              <a:t>, run time is </a:t>
            </a:r>
            <a:r>
              <a:rPr lang="en-US" sz="2400" i="1" dirty="0" smtClean="0"/>
              <a:t>O</a:t>
            </a:r>
            <a:r>
              <a:rPr lang="en-US" sz="2400" dirty="0" smtClean="0"/>
              <a:t>(</a:t>
            </a:r>
            <a:r>
              <a:rPr lang="en-US" sz="2400" i="1" dirty="0" err="1" smtClean="0"/>
              <a:t>hN</a:t>
            </a:r>
            <a:r>
              <a:rPr lang="en-US" sz="2400" dirty="0" smtClean="0"/>
              <a:t>).</a:t>
            </a:r>
            <a:endParaRPr lang="he-IL" sz="2400" dirty="0"/>
          </a:p>
        </p:txBody>
      </p:sp>
      <p:sp>
        <p:nvSpPr>
          <p:cNvPr id="5" name="TextBox 4"/>
          <p:cNvSpPr txBox="1"/>
          <p:nvPr/>
        </p:nvSpPr>
        <p:spPr>
          <a:xfrm>
            <a:off x="623453" y="3047986"/>
            <a:ext cx="7897091" cy="1140697"/>
          </a:xfrm>
          <a:prstGeom prst="rect">
            <a:avLst/>
          </a:prstGeom>
          <a:noFill/>
        </p:spPr>
        <p:txBody>
          <a:bodyPr wrap="square" rtlCol="1">
            <a:spAutoFit/>
          </a:bodyPr>
          <a:lstStyle/>
          <a:p>
            <a:pPr>
              <a:lnSpc>
                <a:spcPct val="150000"/>
              </a:lnSpc>
            </a:pPr>
            <a:r>
              <a:rPr lang="en-US" sz="2400" dirty="0" smtClean="0"/>
              <a:t>Jarvis’s march is reminiscent of </a:t>
            </a:r>
            <a:r>
              <a:rPr lang="en-US" sz="2400" b="1" i="1" dirty="0" smtClean="0"/>
              <a:t>gift-wrapping</a:t>
            </a:r>
            <a:r>
              <a:rPr lang="en-US" sz="2400" dirty="0" smtClean="0"/>
              <a:t>, and can be extended to 3D, while Graham’s scan does not. </a:t>
            </a:r>
            <a:endParaRPr lang="he-IL" sz="2400" dirty="0"/>
          </a:p>
        </p:txBody>
      </p:sp>
    </p:spTree>
    <p:extLst>
      <p:ext uri="{BB962C8B-B14F-4D97-AF65-F5344CB8AC3E}">
        <p14:creationId xmlns:p14="http://schemas.microsoft.com/office/powerpoint/2010/main" val="392744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053"/>
          </a:xfrm>
        </p:spPr>
        <p:txBody>
          <a:bodyPr>
            <a:normAutofit/>
          </a:bodyPr>
          <a:lstStyle/>
          <a:p>
            <a:r>
              <a:rPr lang="en-US" sz="3200" dirty="0" smtClean="0"/>
              <a:t>QUICKHULL Techniques</a:t>
            </a:r>
            <a:endParaRPr lang="he-IL" sz="3200" dirty="0"/>
          </a:p>
        </p:txBody>
      </p:sp>
      <p:sp>
        <p:nvSpPr>
          <p:cNvPr id="3" name="Date Placeholder 2"/>
          <p:cNvSpPr>
            <a:spLocks noGrp="1"/>
          </p:cNvSpPr>
          <p:nvPr>
            <p:ph type="dt" sz="half" idx="10"/>
          </p:nvPr>
        </p:nvSpPr>
        <p:spPr/>
        <p:txBody>
          <a:bodyPr/>
          <a:lstStyle/>
          <a:p>
            <a:r>
              <a:rPr lang="he-IL" smtClean="0"/>
              <a:t>May 2012</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TextBox 4"/>
          <p:cNvSpPr txBox="1"/>
          <p:nvPr/>
        </p:nvSpPr>
        <p:spPr>
          <a:xfrm>
            <a:off x="554182" y="886688"/>
            <a:ext cx="7544789" cy="2308324"/>
          </a:xfrm>
          <a:prstGeom prst="rect">
            <a:avLst/>
          </a:prstGeom>
          <a:noFill/>
        </p:spPr>
        <p:txBody>
          <a:bodyPr wrap="square" rtlCol="1">
            <a:spAutoFit/>
          </a:bodyPr>
          <a:lstStyle/>
          <a:p>
            <a:pPr>
              <a:lnSpc>
                <a:spcPct val="150000"/>
              </a:lnSpc>
            </a:pPr>
            <a:r>
              <a:rPr lang="en-US" sz="2400" dirty="0" smtClean="0"/>
              <a:t>Inspired by QUICKSORT sorting algorithm</a:t>
            </a:r>
            <a:r>
              <a:rPr lang="en-US" sz="2400" dirty="0"/>
              <a:t> (Hoare 1962</a:t>
            </a:r>
            <a:r>
              <a:rPr lang="en-US" sz="2400" dirty="0" smtClean="0"/>
              <a:t>). Reminder: QUICKSORT worst case run time is </a:t>
            </a:r>
            <a:r>
              <a:rPr lang="en-US" sz="2400" i="1" dirty="0"/>
              <a:t>O</a:t>
            </a:r>
            <a:r>
              <a:rPr lang="en-US" sz="2400" dirty="0"/>
              <a:t>(</a:t>
            </a:r>
            <a:r>
              <a:rPr lang="en-US" sz="2400" i="1" dirty="0"/>
              <a:t>N</a:t>
            </a:r>
            <a:r>
              <a:rPr lang="en-US" sz="2400" baseline="30000" dirty="0"/>
              <a:t>2</a:t>
            </a:r>
            <a:r>
              <a:rPr lang="en-US" sz="2400" dirty="0"/>
              <a:t>)</a:t>
            </a:r>
            <a:r>
              <a:rPr lang="en-US" sz="2400" dirty="0" smtClean="0"/>
              <a:t>. Expected runs time is </a:t>
            </a:r>
            <a:r>
              <a:rPr lang="en-US" sz="2400" i="1" dirty="0"/>
              <a:t>O</a:t>
            </a:r>
            <a:r>
              <a:rPr lang="en-US" sz="2400" dirty="0"/>
              <a:t>(</a:t>
            </a:r>
            <a:r>
              <a:rPr lang="en-US" sz="2400" i="1" dirty="0"/>
              <a:t>N</a:t>
            </a:r>
            <a:r>
              <a:rPr lang="en-US" sz="2400" dirty="0"/>
              <a:t>log</a:t>
            </a:r>
            <a:r>
              <a:rPr lang="en-US" sz="2400" i="1" dirty="0"/>
              <a:t>N</a:t>
            </a:r>
            <a:r>
              <a:rPr lang="en-US" sz="2400" dirty="0"/>
              <a:t>)</a:t>
            </a:r>
            <a:r>
              <a:rPr lang="en-US" sz="2400" dirty="0" smtClean="0"/>
              <a:t> (division of set into two subsets, adhering some  “balance” criterion).</a:t>
            </a:r>
            <a:endParaRPr lang="he-IL" sz="2400" dirty="0"/>
          </a:p>
        </p:txBody>
      </p:sp>
      <p:sp>
        <p:nvSpPr>
          <p:cNvPr id="6" name="TextBox 5"/>
          <p:cNvSpPr txBox="1"/>
          <p:nvPr/>
        </p:nvSpPr>
        <p:spPr>
          <a:xfrm>
            <a:off x="540326" y="3200397"/>
            <a:ext cx="7529617" cy="1754326"/>
          </a:xfrm>
          <a:prstGeom prst="rect">
            <a:avLst/>
          </a:prstGeom>
          <a:noFill/>
        </p:spPr>
        <p:txBody>
          <a:bodyPr wrap="square" rtlCol="1">
            <a:spAutoFit/>
          </a:bodyPr>
          <a:lstStyle/>
          <a:p>
            <a:pPr>
              <a:lnSpc>
                <a:spcPct val="150000"/>
              </a:lnSpc>
            </a:pPr>
            <a:r>
              <a:rPr lang="en-US" sz="2400" dirty="0" smtClean="0"/>
              <a:t>QUICKHULL works recursively. It partitions the set </a:t>
            </a:r>
            <a:r>
              <a:rPr lang="en-US" sz="2400" i="1" dirty="0" smtClean="0"/>
              <a:t>S</a:t>
            </a:r>
            <a:r>
              <a:rPr lang="en-US" sz="2400" dirty="0" smtClean="0"/>
              <a:t> of </a:t>
            </a:r>
            <a:r>
              <a:rPr lang="en-US" sz="2400" i="1" dirty="0" smtClean="0"/>
              <a:t>N</a:t>
            </a:r>
            <a:r>
              <a:rPr lang="en-US" sz="2400" dirty="0" smtClean="0"/>
              <a:t> points into two subsets each results in a polygonal chain. The chains concatenations yields the convex hull polygon.</a:t>
            </a:r>
            <a:endParaRPr lang="he-IL" sz="2400" dirty="0"/>
          </a:p>
        </p:txBody>
      </p:sp>
      <p:sp>
        <p:nvSpPr>
          <p:cNvPr id="7" name="TextBox 6"/>
          <p:cNvSpPr txBox="1"/>
          <p:nvPr/>
        </p:nvSpPr>
        <p:spPr>
          <a:xfrm>
            <a:off x="540327" y="5043056"/>
            <a:ext cx="8035637" cy="1140697"/>
          </a:xfrm>
          <a:prstGeom prst="rect">
            <a:avLst/>
          </a:prstGeom>
          <a:noFill/>
        </p:spPr>
        <p:txBody>
          <a:bodyPr wrap="square" rtlCol="1">
            <a:spAutoFit/>
          </a:bodyPr>
          <a:lstStyle/>
          <a:p>
            <a:pPr>
              <a:lnSpc>
                <a:spcPct val="150000"/>
              </a:lnSpc>
            </a:pPr>
            <a:r>
              <a:rPr lang="en-US" sz="2400" dirty="0" smtClean="0"/>
              <a:t>The initial partitioning is defined by the line passing through the points with the smallest and largest abscissae.</a:t>
            </a:r>
            <a:endParaRPr lang="he-IL" sz="2400" dirty="0"/>
          </a:p>
        </p:txBody>
      </p:sp>
    </p:spTree>
    <p:extLst>
      <p:ext uri="{BB962C8B-B14F-4D97-AF65-F5344CB8AC3E}">
        <p14:creationId xmlns:p14="http://schemas.microsoft.com/office/powerpoint/2010/main" val="392365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695306" y="2105754"/>
            <a:ext cx="5349283" cy="3358580"/>
            <a:chOff x="1768167" y="1598972"/>
            <a:chExt cx="4972291" cy="3234931"/>
          </a:xfrm>
        </p:grpSpPr>
        <p:sp>
          <p:nvSpPr>
            <p:cNvPr id="4" name="Oval 3"/>
            <p:cNvSpPr/>
            <p:nvPr/>
          </p:nvSpPr>
          <p:spPr>
            <a:xfrm>
              <a:off x="3313122" y="1858052"/>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Oval 5"/>
            <p:cNvSpPr/>
            <p:nvPr/>
          </p:nvSpPr>
          <p:spPr>
            <a:xfrm>
              <a:off x="4612332" y="1598972"/>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Oval 6"/>
            <p:cNvSpPr/>
            <p:nvPr/>
          </p:nvSpPr>
          <p:spPr>
            <a:xfrm>
              <a:off x="4187517" y="184852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Oval 7"/>
            <p:cNvSpPr/>
            <p:nvPr/>
          </p:nvSpPr>
          <p:spPr>
            <a:xfrm>
              <a:off x="5311467" y="2021882"/>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Oval 8"/>
            <p:cNvSpPr/>
            <p:nvPr/>
          </p:nvSpPr>
          <p:spPr>
            <a:xfrm>
              <a:off x="6620202" y="2913422"/>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Oval 9"/>
            <p:cNvSpPr/>
            <p:nvPr/>
          </p:nvSpPr>
          <p:spPr>
            <a:xfrm>
              <a:off x="5738187" y="246574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Oval 10"/>
            <p:cNvSpPr/>
            <p:nvPr/>
          </p:nvSpPr>
          <p:spPr>
            <a:xfrm>
              <a:off x="6223962" y="3435392"/>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Oval 11"/>
            <p:cNvSpPr/>
            <p:nvPr/>
          </p:nvSpPr>
          <p:spPr>
            <a:xfrm>
              <a:off x="2577792" y="242764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Oval 12"/>
            <p:cNvSpPr/>
            <p:nvPr/>
          </p:nvSpPr>
          <p:spPr>
            <a:xfrm>
              <a:off x="1933902" y="298771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Oval 13"/>
            <p:cNvSpPr/>
            <p:nvPr/>
          </p:nvSpPr>
          <p:spPr>
            <a:xfrm>
              <a:off x="2737812" y="288484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Oval 14"/>
            <p:cNvSpPr/>
            <p:nvPr/>
          </p:nvSpPr>
          <p:spPr>
            <a:xfrm>
              <a:off x="3507432" y="277435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Oval 15"/>
            <p:cNvSpPr/>
            <p:nvPr/>
          </p:nvSpPr>
          <p:spPr>
            <a:xfrm>
              <a:off x="4040832" y="2532422"/>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Oval 16"/>
            <p:cNvSpPr/>
            <p:nvPr/>
          </p:nvSpPr>
          <p:spPr>
            <a:xfrm>
              <a:off x="4360872" y="290008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Oval 17"/>
            <p:cNvSpPr/>
            <p:nvPr/>
          </p:nvSpPr>
          <p:spPr>
            <a:xfrm>
              <a:off x="3155007" y="326584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Oval 18"/>
            <p:cNvSpPr/>
            <p:nvPr/>
          </p:nvSpPr>
          <p:spPr>
            <a:xfrm>
              <a:off x="3395037" y="404689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Oval 19"/>
            <p:cNvSpPr/>
            <p:nvPr/>
          </p:nvSpPr>
          <p:spPr>
            <a:xfrm>
              <a:off x="4084647" y="408118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1" name="Oval 20"/>
            <p:cNvSpPr/>
            <p:nvPr/>
          </p:nvSpPr>
          <p:spPr>
            <a:xfrm>
              <a:off x="4570422" y="435931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Oval 21"/>
            <p:cNvSpPr/>
            <p:nvPr/>
          </p:nvSpPr>
          <p:spPr>
            <a:xfrm>
              <a:off x="5250507" y="454600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Oval 22"/>
            <p:cNvSpPr/>
            <p:nvPr/>
          </p:nvSpPr>
          <p:spPr>
            <a:xfrm>
              <a:off x="4023687" y="471364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Oval 23"/>
            <p:cNvSpPr/>
            <p:nvPr/>
          </p:nvSpPr>
          <p:spPr>
            <a:xfrm>
              <a:off x="5757237" y="3854492"/>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Oval 24"/>
            <p:cNvSpPr/>
            <p:nvPr/>
          </p:nvSpPr>
          <p:spPr>
            <a:xfrm>
              <a:off x="4839027" y="3625892"/>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Oval 25"/>
            <p:cNvSpPr/>
            <p:nvPr/>
          </p:nvSpPr>
          <p:spPr>
            <a:xfrm>
              <a:off x="1768167" y="3890687"/>
              <a:ext cx="120256" cy="12025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a:p>
        </p:txBody>
      </p:sp>
      <p:grpSp>
        <p:nvGrpSpPr>
          <p:cNvPr id="55" name="Group 54"/>
          <p:cNvGrpSpPr/>
          <p:nvPr/>
        </p:nvGrpSpPr>
        <p:grpSpPr>
          <a:xfrm>
            <a:off x="1070139" y="3311608"/>
            <a:ext cx="6978323" cy="1672902"/>
            <a:chOff x="1143000" y="2771775"/>
            <a:chExt cx="6486525" cy="1611313"/>
          </a:xfrm>
        </p:grpSpPr>
        <p:graphicFrame>
          <p:nvGraphicFramePr>
            <p:cNvPr id="27" name="Object 26"/>
            <p:cNvGraphicFramePr>
              <a:graphicFrameLocks noChangeAspect="1"/>
            </p:cNvGraphicFramePr>
            <p:nvPr>
              <p:extLst>
                <p:ext uri="{D42A27DB-BD31-4B8C-83A1-F6EECF244321}">
                  <p14:modId xmlns:p14="http://schemas.microsoft.com/office/powerpoint/2010/main" val="1955736750"/>
                </p:ext>
              </p:extLst>
            </p:nvPr>
          </p:nvGraphicFramePr>
          <p:xfrm>
            <a:off x="1774825" y="4000500"/>
            <a:ext cx="191294" cy="382588"/>
          </p:xfrm>
          <a:graphic>
            <a:graphicData uri="http://schemas.openxmlformats.org/presentationml/2006/ole">
              <mc:AlternateContent xmlns:mc="http://schemas.openxmlformats.org/markup-compatibility/2006">
                <mc:Choice xmlns:v="urn:schemas-microsoft-com:vml" Requires="v">
                  <p:oleObj spid="_x0000_s36147" name="Equation" r:id="rId3" imgW="88560" imgH="177480" progId="Equation.DSMT4">
                    <p:embed/>
                  </p:oleObj>
                </mc:Choice>
                <mc:Fallback>
                  <p:oleObj name="Equation" r:id="rId3" imgW="88560" imgH="177480" progId="Equation.DSMT4">
                    <p:embed/>
                    <p:pic>
                      <p:nvPicPr>
                        <p:cNvPr id="0" name=""/>
                        <p:cNvPicPr/>
                        <p:nvPr/>
                      </p:nvPicPr>
                      <p:blipFill>
                        <a:blip r:embed="rId4"/>
                        <a:stretch>
                          <a:fillRect/>
                        </a:stretch>
                      </p:blipFill>
                      <p:spPr>
                        <a:xfrm>
                          <a:off x="1774825" y="4000500"/>
                          <a:ext cx="191294" cy="382588"/>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635629919"/>
                </p:ext>
              </p:extLst>
            </p:nvPr>
          </p:nvGraphicFramePr>
          <p:xfrm>
            <a:off x="6681788" y="3054350"/>
            <a:ext cx="246062" cy="273050"/>
          </p:xfrm>
          <a:graphic>
            <a:graphicData uri="http://schemas.openxmlformats.org/presentationml/2006/ole">
              <mc:AlternateContent xmlns:mc="http://schemas.openxmlformats.org/markup-compatibility/2006">
                <mc:Choice xmlns:v="urn:schemas-microsoft-com:vml" Requires="v">
                  <p:oleObj spid="_x0000_s36148" name="Equation" r:id="rId5" imgW="114120" imgH="126720" progId="Equation.DSMT4">
                    <p:embed/>
                  </p:oleObj>
                </mc:Choice>
                <mc:Fallback>
                  <p:oleObj name="Equation" r:id="rId5" imgW="114120" imgH="126720" progId="Equation.DSMT4">
                    <p:embed/>
                    <p:pic>
                      <p:nvPicPr>
                        <p:cNvPr id="0" name="Object 26"/>
                        <p:cNvPicPr>
                          <a:picLocks noChangeAspect="1" noChangeArrowheads="1"/>
                        </p:cNvPicPr>
                        <p:nvPr/>
                      </p:nvPicPr>
                      <p:blipFill>
                        <a:blip r:embed="rId6"/>
                        <a:srcRect/>
                        <a:stretch>
                          <a:fillRect/>
                        </a:stretch>
                      </p:blipFill>
                      <p:spPr bwMode="auto">
                        <a:xfrm>
                          <a:off x="6681788" y="3054350"/>
                          <a:ext cx="2460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1" name="Straight Connector 30"/>
            <p:cNvCxnSpPr/>
            <p:nvPr/>
          </p:nvCxnSpPr>
          <p:spPr>
            <a:xfrm flipV="1">
              <a:off x="1143000" y="2771775"/>
              <a:ext cx="6486525" cy="132397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57" name="Group 56"/>
          <p:cNvGrpSpPr/>
          <p:nvPr/>
        </p:nvGrpSpPr>
        <p:grpSpPr>
          <a:xfrm>
            <a:off x="1574964" y="1240207"/>
            <a:ext cx="5625695" cy="3530399"/>
            <a:chOff x="1647825" y="733425"/>
            <a:chExt cx="5229225" cy="3400425"/>
          </a:xfrm>
        </p:grpSpPr>
        <p:sp>
          <p:nvSpPr>
            <p:cNvPr id="33" name="Freeform 32"/>
            <p:cNvSpPr/>
            <p:nvPr/>
          </p:nvSpPr>
          <p:spPr>
            <a:xfrm>
              <a:off x="1647825" y="1257300"/>
              <a:ext cx="5229225" cy="2876550"/>
            </a:xfrm>
            <a:custGeom>
              <a:avLst/>
              <a:gdLst>
                <a:gd name="connsiteX0" fmla="*/ 180975 w 5229225"/>
                <a:gd name="connsiteY0" fmla="*/ 2876550 h 2876550"/>
                <a:gd name="connsiteX1" fmla="*/ 5095875 w 5229225"/>
                <a:gd name="connsiteY1" fmla="*/ 1866900 h 2876550"/>
                <a:gd name="connsiteX2" fmla="*/ 5229225 w 5229225"/>
                <a:gd name="connsiteY2" fmla="*/ 1743075 h 2876550"/>
                <a:gd name="connsiteX3" fmla="*/ 5143500 w 5229225"/>
                <a:gd name="connsiteY3" fmla="*/ 1504950 h 2876550"/>
                <a:gd name="connsiteX4" fmla="*/ 3076575 w 5229225"/>
                <a:gd name="connsiteY4" fmla="*/ 57150 h 2876550"/>
                <a:gd name="connsiteX5" fmla="*/ 2705100 w 5229225"/>
                <a:gd name="connsiteY5" fmla="*/ 0 h 2876550"/>
                <a:gd name="connsiteX6" fmla="*/ 609600 w 5229225"/>
                <a:gd name="connsiteY6" fmla="*/ 514350 h 2876550"/>
                <a:gd name="connsiteX7" fmla="*/ 285750 w 5229225"/>
                <a:gd name="connsiteY7" fmla="*/ 847725 h 2876550"/>
                <a:gd name="connsiteX8" fmla="*/ 0 w 5229225"/>
                <a:gd name="connsiteY8" fmla="*/ 2695575 h 2876550"/>
                <a:gd name="connsiteX9" fmla="*/ 66675 w 5229225"/>
                <a:gd name="connsiteY9" fmla="*/ 2838450 h 2876550"/>
                <a:gd name="connsiteX10" fmla="*/ 266700 w 5229225"/>
                <a:gd name="connsiteY10" fmla="*/ 2876550 h 287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29225" h="2876550">
                  <a:moveTo>
                    <a:pt x="180975" y="2876550"/>
                  </a:moveTo>
                  <a:lnTo>
                    <a:pt x="5095875" y="1866900"/>
                  </a:lnTo>
                  <a:lnTo>
                    <a:pt x="5229225" y="1743075"/>
                  </a:lnTo>
                  <a:lnTo>
                    <a:pt x="5143500" y="1504950"/>
                  </a:lnTo>
                  <a:lnTo>
                    <a:pt x="3076575" y="57150"/>
                  </a:lnTo>
                  <a:lnTo>
                    <a:pt x="2705100" y="0"/>
                  </a:lnTo>
                  <a:lnTo>
                    <a:pt x="609600" y="514350"/>
                  </a:lnTo>
                  <a:lnTo>
                    <a:pt x="285750" y="847725"/>
                  </a:lnTo>
                  <a:lnTo>
                    <a:pt x="0" y="2695575"/>
                  </a:lnTo>
                  <a:lnTo>
                    <a:pt x="66675" y="2838450"/>
                  </a:lnTo>
                  <a:lnTo>
                    <a:pt x="266700" y="2876550"/>
                  </a:lnTo>
                </a:path>
              </a:pathLst>
            </a:custGeom>
            <a:solidFill>
              <a:schemeClr val="accent1">
                <a:lumMod val="40000"/>
                <a:lumOff val="60000"/>
                <a:alpha val="50196"/>
              </a:schemeClr>
            </a:solidFill>
            <a:ln>
              <a:no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graphicFrame>
          <p:nvGraphicFramePr>
            <p:cNvPr id="42" name="Object 41"/>
            <p:cNvGraphicFramePr>
              <a:graphicFrameLocks noChangeAspect="1"/>
            </p:cNvGraphicFramePr>
            <p:nvPr>
              <p:extLst>
                <p:ext uri="{D42A27DB-BD31-4B8C-83A1-F6EECF244321}">
                  <p14:modId xmlns:p14="http://schemas.microsoft.com/office/powerpoint/2010/main" val="3289773603"/>
                </p:ext>
              </p:extLst>
            </p:nvPr>
          </p:nvGraphicFramePr>
          <p:xfrm>
            <a:off x="4935538" y="733425"/>
            <a:ext cx="519112" cy="438150"/>
          </p:xfrm>
          <a:graphic>
            <a:graphicData uri="http://schemas.openxmlformats.org/presentationml/2006/ole">
              <mc:AlternateContent xmlns:mc="http://schemas.openxmlformats.org/markup-compatibility/2006">
                <mc:Choice xmlns:v="urn:schemas-microsoft-com:vml" Requires="v">
                  <p:oleObj spid="_x0000_s36149" name="Equation" r:id="rId7" imgW="241200" imgH="203040" progId="Equation.DSMT4">
                    <p:embed/>
                  </p:oleObj>
                </mc:Choice>
                <mc:Fallback>
                  <p:oleObj name="Equation" r:id="rId7" imgW="241200" imgH="203040" progId="Equation.DSMT4">
                    <p:embed/>
                    <p:pic>
                      <p:nvPicPr>
                        <p:cNvPr id="0" name=""/>
                        <p:cNvPicPr>
                          <a:picLocks noChangeAspect="1" noChangeArrowheads="1"/>
                        </p:cNvPicPr>
                        <p:nvPr/>
                      </p:nvPicPr>
                      <p:blipFill>
                        <a:blip r:embed="rId8"/>
                        <a:srcRect/>
                        <a:stretch>
                          <a:fillRect/>
                        </a:stretch>
                      </p:blipFill>
                      <p:spPr bwMode="auto">
                        <a:xfrm>
                          <a:off x="4935538" y="733425"/>
                          <a:ext cx="51911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9" name="Straight Arrow Connector 48"/>
            <p:cNvCxnSpPr/>
            <p:nvPr/>
          </p:nvCxnSpPr>
          <p:spPr>
            <a:xfrm flipH="1">
              <a:off x="4438650" y="1057275"/>
              <a:ext cx="523875" cy="381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a:off x="3203739" y="2030782"/>
            <a:ext cx="3791452" cy="1602030"/>
            <a:chOff x="3276600" y="1524000"/>
            <a:chExt cx="3524250" cy="1543050"/>
          </a:xfrm>
        </p:grpSpPr>
        <p:graphicFrame>
          <p:nvGraphicFramePr>
            <p:cNvPr id="41" name="Object 40"/>
            <p:cNvGraphicFramePr>
              <a:graphicFrameLocks noChangeAspect="1"/>
            </p:cNvGraphicFramePr>
            <p:nvPr>
              <p:extLst>
                <p:ext uri="{D42A27DB-BD31-4B8C-83A1-F6EECF244321}">
                  <p14:modId xmlns:p14="http://schemas.microsoft.com/office/powerpoint/2010/main" val="351942494"/>
                </p:ext>
              </p:extLst>
            </p:nvPr>
          </p:nvGraphicFramePr>
          <p:xfrm>
            <a:off x="5976938" y="1562100"/>
            <a:ext cx="684212" cy="438150"/>
          </p:xfrm>
          <a:graphic>
            <a:graphicData uri="http://schemas.openxmlformats.org/presentationml/2006/ole">
              <mc:AlternateContent xmlns:mc="http://schemas.openxmlformats.org/markup-compatibility/2006">
                <mc:Choice xmlns:v="urn:schemas-microsoft-com:vml" Requires="v">
                  <p:oleObj spid="_x0000_s36150" name="Equation" r:id="rId9" imgW="317160" imgH="203040" progId="Equation.DSMT4">
                    <p:embed/>
                  </p:oleObj>
                </mc:Choice>
                <mc:Fallback>
                  <p:oleObj name="Equation" r:id="rId9" imgW="317160" imgH="203040" progId="Equation.DSMT4">
                    <p:embed/>
                    <p:pic>
                      <p:nvPicPr>
                        <p:cNvPr id="0" name="Object 41"/>
                        <p:cNvPicPr>
                          <a:picLocks noChangeAspect="1" noChangeArrowheads="1"/>
                        </p:cNvPicPr>
                        <p:nvPr/>
                      </p:nvPicPr>
                      <p:blipFill>
                        <a:blip r:embed="rId10"/>
                        <a:srcRect/>
                        <a:stretch>
                          <a:fillRect/>
                        </a:stretch>
                      </p:blipFill>
                      <p:spPr bwMode="auto">
                        <a:xfrm>
                          <a:off x="5976938" y="1562100"/>
                          <a:ext cx="68421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7" name="Freeform 46"/>
            <p:cNvSpPr/>
            <p:nvPr/>
          </p:nvSpPr>
          <p:spPr>
            <a:xfrm>
              <a:off x="3276600" y="1524000"/>
              <a:ext cx="3524250" cy="1543050"/>
            </a:xfrm>
            <a:custGeom>
              <a:avLst/>
              <a:gdLst>
                <a:gd name="connsiteX0" fmla="*/ 3381375 w 3524250"/>
                <a:gd name="connsiteY0" fmla="*/ 1543050 h 1543050"/>
                <a:gd name="connsiteX1" fmla="*/ 57150 w 3524250"/>
                <a:gd name="connsiteY1" fmla="*/ 495300 h 1543050"/>
                <a:gd name="connsiteX2" fmla="*/ 0 w 3524250"/>
                <a:gd name="connsiteY2" fmla="*/ 381000 h 1543050"/>
                <a:gd name="connsiteX3" fmla="*/ 38100 w 3524250"/>
                <a:gd name="connsiteY3" fmla="*/ 285750 h 1543050"/>
                <a:gd name="connsiteX4" fmla="*/ 1371600 w 3524250"/>
                <a:gd name="connsiteY4" fmla="*/ 0 h 1543050"/>
                <a:gd name="connsiteX5" fmla="*/ 1543050 w 3524250"/>
                <a:gd name="connsiteY5" fmla="*/ 28575 h 1543050"/>
                <a:gd name="connsiteX6" fmla="*/ 3524250 w 3524250"/>
                <a:gd name="connsiteY6" fmla="*/ 1390650 h 1543050"/>
                <a:gd name="connsiteX7" fmla="*/ 3505200 w 3524250"/>
                <a:gd name="connsiteY7" fmla="*/ 1504950 h 1543050"/>
                <a:gd name="connsiteX8" fmla="*/ 3381375 w 3524250"/>
                <a:gd name="connsiteY8" fmla="*/ 1543050 h 1543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24250" h="1543050">
                  <a:moveTo>
                    <a:pt x="3381375" y="1543050"/>
                  </a:moveTo>
                  <a:lnTo>
                    <a:pt x="57150" y="495300"/>
                  </a:lnTo>
                  <a:lnTo>
                    <a:pt x="0" y="381000"/>
                  </a:lnTo>
                  <a:lnTo>
                    <a:pt x="38100" y="285750"/>
                  </a:lnTo>
                  <a:lnTo>
                    <a:pt x="1371600" y="0"/>
                  </a:lnTo>
                  <a:lnTo>
                    <a:pt x="1543050" y="28575"/>
                  </a:lnTo>
                  <a:lnTo>
                    <a:pt x="3524250" y="1390650"/>
                  </a:lnTo>
                  <a:lnTo>
                    <a:pt x="3505200" y="1504950"/>
                  </a:lnTo>
                  <a:lnTo>
                    <a:pt x="3381375" y="1543050"/>
                  </a:lnTo>
                  <a:close/>
                </a:path>
              </a:pathLst>
            </a:cu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51" name="Straight Arrow Connector 50"/>
            <p:cNvCxnSpPr/>
            <p:nvPr/>
          </p:nvCxnSpPr>
          <p:spPr>
            <a:xfrm flipH="1">
              <a:off x="5600700" y="1952625"/>
              <a:ext cx="523875" cy="381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1651164" y="1535482"/>
            <a:ext cx="1905974" cy="3134837"/>
            <a:chOff x="1724025" y="1028700"/>
            <a:chExt cx="1771650" cy="3019425"/>
          </a:xfrm>
        </p:grpSpPr>
        <p:graphicFrame>
          <p:nvGraphicFramePr>
            <p:cNvPr id="43" name="Object 42"/>
            <p:cNvGraphicFramePr>
              <a:graphicFrameLocks noChangeAspect="1"/>
            </p:cNvGraphicFramePr>
            <p:nvPr>
              <p:extLst>
                <p:ext uri="{D42A27DB-BD31-4B8C-83A1-F6EECF244321}">
                  <p14:modId xmlns:p14="http://schemas.microsoft.com/office/powerpoint/2010/main" val="1764938047"/>
                </p:ext>
              </p:extLst>
            </p:nvPr>
          </p:nvGraphicFramePr>
          <p:xfrm>
            <a:off x="1952625" y="1028700"/>
            <a:ext cx="655638" cy="438150"/>
          </p:xfrm>
          <a:graphic>
            <a:graphicData uri="http://schemas.openxmlformats.org/presentationml/2006/ole">
              <mc:AlternateContent xmlns:mc="http://schemas.openxmlformats.org/markup-compatibility/2006">
                <mc:Choice xmlns:v="urn:schemas-microsoft-com:vml" Requires="v">
                  <p:oleObj spid="_x0000_s36151" name="Equation" r:id="rId11" imgW="304560" imgH="203040" progId="Equation.DSMT4">
                    <p:embed/>
                  </p:oleObj>
                </mc:Choice>
                <mc:Fallback>
                  <p:oleObj name="Equation" r:id="rId11" imgW="304560" imgH="203040" progId="Equation.DSMT4">
                    <p:embed/>
                    <p:pic>
                      <p:nvPicPr>
                        <p:cNvPr id="0" name="Object 40"/>
                        <p:cNvPicPr>
                          <a:picLocks noChangeAspect="1" noChangeArrowheads="1"/>
                        </p:cNvPicPr>
                        <p:nvPr/>
                      </p:nvPicPr>
                      <p:blipFill>
                        <a:blip r:embed="rId12"/>
                        <a:srcRect/>
                        <a:stretch>
                          <a:fillRect/>
                        </a:stretch>
                      </p:blipFill>
                      <p:spPr bwMode="auto">
                        <a:xfrm>
                          <a:off x="1952625" y="1028700"/>
                          <a:ext cx="6556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Freeform 45"/>
            <p:cNvSpPr/>
            <p:nvPr/>
          </p:nvSpPr>
          <p:spPr>
            <a:xfrm>
              <a:off x="1724025" y="1790700"/>
              <a:ext cx="1771650" cy="2257425"/>
            </a:xfrm>
            <a:custGeom>
              <a:avLst/>
              <a:gdLst>
                <a:gd name="connsiteX0" fmla="*/ 200025 w 1771650"/>
                <a:gd name="connsiteY0" fmla="*/ 2238375 h 2257425"/>
                <a:gd name="connsiteX1" fmla="*/ 1771650 w 1771650"/>
                <a:gd name="connsiteY1" fmla="*/ 142875 h 2257425"/>
                <a:gd name="connsiteX2" fmla="*/ 1762125 w 1771650"/>
                <a:gd name="connsiteY2" fmla="*/ 19050 h 2257425"/>
                <a:gd name="connsiteX3" fmla="*/ 1533525 w 1771650"/>
                <a:gd name="connsiteY3" fmla="*/ 0 h 2257425"/>
                <a:gd name="connsiteX4" fmla="*/ 219075 w 1771650"/>
                <a:gd name="connsiteY4" fmla="*/ 1095375 h 2257425"/>
                <a:gd name="connsiteX5" fmla="*/ 123825 w 1771650"/>
                <a:gd name="connsiteY5" fmla="*/ 1228725 h 2257425"/>
                <a:gd name="connsiteX6" fmla="*/ 0 w 1771650"/>
                <a:gd name="connsiteY6" fmla="*/ 2162175 h 2257425"/>
                <a:gd name="connsiteX7" fmla="*/ 38100 w 1771650"/>
                <a:gd name="connsiteY7" fmla="*/ 2257425 h 2257425"/>
                <a:gd name="connsiteX8" fmla="*/ 200025 w 1771650"/>
                <a:gd name="connsiteY8" fmla="*/ 2238375 h 2257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1650" h="2257425">
                  <a:moveTo>
                    <a:pt x="200025" y="2238375"/>
                  </a:moveTo>
                  <a:lnTo>
                    <a:pt x="1771650" y="142875"/>
                  </a:lnTo>
                  <a:lnTo>
                    <a:pt x="1762125" y="19050"/>
                  </a:lnTo>
                  <a:lnTo>
                    <a:pt x="1533525" y="0"/>
                  </a:lnTo>
                  <a:lnTo>
                    <a:pt x="219075" y="1095375"/>
                  </a:lnTo>
                  <a:lnTo>
                    <a:pt x="123825" y="1228725"/>
                  </a:lnTo>
                  <a:lnTo>
                    <a:pt x="0" y="2162175"/>
                  </a:lnTo>
                  <a:lnTo>
                    <a:pt x="38100" y="2257425"/>
                  </a:lnTo>
                  <a:lnTo>
                    <a:pt x="200025" y="2238375"/>
                  </a:lnTo>
                  <a:close/>
                </a:path>
              </a:pathLst>
            </a:cu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52" name="Straight Arrow Connector 51"/>
            <p:cNvCxnSpPr/>
            <p:nvPr/>
          </p:nvCxnSpPr>
          <p:spPr>
            <a:xfrm>
              <a:off x="2362200" y="1476375"/>
              <a:ext cx="428626" cy="92392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1267180" y="929535"/>
            <a:ext cx="7116660" cy="4270432"/>
            <a:chOff x="1362075" y="477838"/>
            <a:chExt cx="6615113" cy="4113212"/>
          </a:xfrm>
        </p:grpSpPr>
        <p:cxnSp>
          <p:nvCxnSpPr>
            <p:cNvPr id="36" name="Straight Connector 35"/>
            <p:cNvCxnSpPr/>
            <p:nvPr/>
          </p:nvCxnSpPr>
          <p:spPr>
            <a:xfrm flipV="1">
              <a:off x="1362075" y="923925"/>
              <a:ext cx="2733675" cy="3667125"/>
            </a:xfrm>
            <a:prstGeom prst="line">
              <a:avLst/>
            </a:prstGeom>
            <a:ln w="19050">
              <a:solidFill>
                <a:schemeClr val="tx1"/>
              </a:solidFill>
              <a:prstDash val="dash"/>
              <a:headEnd type="none" w="med" len="med"/>
              <a:tailEnd type="arrow" w="lg" len="lg"/>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000375" y="1800225"/>
              <a:ext cx="4562475" cy="1457326"/>
            </a:xfrm>
            <a:prstGeom prst="line">
              <a:avLst/>
            </a:prstGeom>
            <a:ln w="19050">
              <a:solidFill>
                <a:schemeClr val="tx1"/>
              </a:solidFill>
              <a:prstDash val="dash"/>
              <a:headEnd type="none" w="med" len="med"/>
              <a:tailEnd type="arrow" w="lg" len="lg"/>
            </a:ln>
          </p:spPr>
          <p:style>
            <a:lnRef idx="1">
              <a:schemeClr val="accent1"/>
            </a:lnRef>
            <a:fillRef idx="0">
              <a:schemeClr val="accent1"/>
            </a:fillRef>
            <a:effectRef idx="0">
              <a:schemeClr val="accent1"/>
            </a:effectRef>
            <a:fontRef idx="minor">
              <a:schemeClr val="tx1"/>
            </a:fontRef>
          </p:style>
        </p:cxnSp>
        <p:graphicFrame>
          <p:nvGraphicFramePr>
            <p:cNvPr id="44" name="Object 43"/>
            <p:cNvGraphicFramePr>
              <a:graphicFrameLocks noChangeAspect="1"/>
            </p:cNvGraphicFramePr>
            <p:nvPr>
              <p:extLst>
                <p:ext uri="{D42A27DB-BD31-4B8C-83A1-F6EECF244321}">
                  <p14:modId xmlns:p14="http://schemas.microsoft.com/office/powerpoint/2010/main" val="2655737999"/>
                </p:ext>
              </p:extLst>
            </p:nvPr>
          </p:nvGraphicFramePr>
          <p:xfrm>
            <a:off x="4025900" y="477838"/>
            <a:ext cx="355600" cy="492125"/>
          </p:xfrm>
          <a:graphic>
            <a:graphicData uri="http://schemas.openxmlformats.org/presentationml/2006/ole">
              <mc:AlternateContent xmlns:mc="http://schemas.openxmlformats.org/markup-compatibility/2006">
                <mc:Choice xmlns:v="urn:schemas-microsoft-com:vml" Requires="v">
                  <p:oleObj spid="_x0000_s36152" name="Equation" r:id="rId13" imgW="164880" imgH="228600" progId="Equation.DSMT4">
                    <p:embed/>
                  </p:oleObj>
                </mc:Choice>
                <mc:Fallback>
                  <p:oleObj name="Equation" r:id="rId13" imgW="164880" imgH="228600" progId="Equation.DSMT4">
                    <p:embed/>
                    <p:pic>
                      <p:nvPicPr>
                        <p:cNvPr id="0" name="Object 42"/>
                        <p:cNvPicPr>
                          <a:picLocks noChangeAspect="1" noChangeArrowheads="1"/>
                        </p:cNvPicPr>
                        <p:nvPr/>
                      </p:nvPicPr>
                      <p:blipFill>
                        <a:blip r:embed="rId14"/>
                        <a:srcRect/>
                        <a:stretch>
                          <a:fillRect/>
                        </a:stretch>
                      </p:blipFill>
                      <p:spPr bwMode="auto">
                        <a:xfrm>
                          <a:off x="4025900" y="477838"/>
                          <a:ext cx="355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Object 44"/>
            <p:cNvGraphicFramePr>
              <a:graphicFrameLocks noChangeAspect="1"/>
            </p:cNvGraphicFramePr>
            <p:nvPr>
              <p:extLst>
                <p:ext uri="{D42A27DB-BD31-4B8C-83A1-F6EECF244321}">
                  <p14:modId xmlns:p14="http://schemas.microsoft.com/office/powerpoint/2010/main" val="3507962942"/>
                </p:ext>
              </p:extLst>
            </p:nvPr>
          </p:nvGraphicFramePr>
          <p:xfrm>
            <a:off x="7594600" y="3068638"/>
            <a:ext cx="382588" cy="492125"/>
          </p:xfrm>
          <a:graphic>
            <a:graphicData uri="http://schemas.openxmlformats.org/presentationml/2006/ole">
              <mc:AlternateContent xmlns:mc="http://schemas.openxmlformats.org/markup-compatibility/2006">
                <mc:Choice xmlns:v="urn:schemas-microsoft-com:vml" Requires="v">
                  <p:oleObj spid="_x0000_s36153" name="Equation" r:id="rId15" imgW="177480" imgH="228600" progId="Equation.DSMT4">
                    <p:embed/>
                  </p:oleObj>
                </mc:Choice>
                <mc:Fallback>
                  <p:oleObj name="Equation" r:id="rId15" imgW="177480" imgH="228600" progId="Equation.DSMT4">
                    <p:embed/>
                    <p:pic>
                      <p:nvPicPr>
                        <p:cNvPr id="0" name="Object 43"/>
                        <p:cNvPicPr>
                          <a:picLocks noChangeAspect="1" noChangeArrowheads="1"/>
                        </p:cNvPicPr>
                        <p:nvPr/>
                      </p:nvPicPr>
                      <p:blipFill>
                        <a:blip r:embed="rId16"/>
                        <a:srcRect/>
                        <a:stretch>
                          <a:fillRect/>
                        </a:stretch>
                      </p:blipFill>
                      <p:spPr bwMode="auto">
                        <a:xfrm>
                          <a:off x="7594600" y="3068638"/>
                          <a:ext cx="38258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 name="Object 55"/>
            <p:cNvGraphicFramePr>
              <a:graphicFrameLocks noChangeAspect="1"/>
            </p:cNvGraphicFramePr>
            <p:nvPr>
              <p:extLst>
                <p:ext uri="{D42A27DB-BD31-4B8C-83A1-F6EECF244321}">
                  <p14:modId xmlns:p14="http://schemas.microsoft.com/office/powerpoint/2010/main" val="156971658"/>
                </p:ext>
              </p:extLst>
            </p:nvPr>
          </p:nvGraphicFramePr>
          <p:xfrm>
            <a:off x="3192463" y="1447800"/>
            <a:ext cx="273050" cy="382588"/>
          </p:xfrm>
          <a:graphic>
            <a:graphicData uri="http://schemas.openxmlformats.org/presentationml/2006/ole">
              <mc:AlternateContent xmlns:mc="http://schemas.openxmlformats.org/markup-compatibility/2006">
                <mc:Choice xmlns:v="urn:schemas-microsoft-com:vml" Requires="v">
                  <p:oleObj spid="_x0000_s36154" name="Equation" r:id="rId17" imgW="126720" imgH="177480" progId="Equation.DSMT4">
                    <p:embed/>
                  </p:oleObj>
                </mc:Choice>
                <mc:Fallback>
                  <p:oleObj name="Equation" r:id="rId17" imgW="126720" imgH="177480" progId="Equation.DSMT4">
                    <p:embed/>
                    <p:pic>
                      <p:nvPicPr>
                        <p:cNvPr id="0" name=""/>
                        <p:cNvPicPr>
                          <a:picLocks noChangeAspect="1" noChangeArrowheads="1"/>
                        </p:cNvPicPr>
                        <p:nvPr/>
                      </p:nvPicPr>
                      <p:blipFill>
                        <a:blip r:embed="rId18"/>
                        <a:srcRect/>
                        <a:stretch>
                          <a:fillRect/>
                        </a:stretch>
                      </p:blipFill>
                      <p:spPr bwMode="auto">
                        <a:xfrm>
                          <a:off x="3192463" y="1447800"/>
                          <a:ext cx="27305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8" name="Freeform 57"/>
            <p:cNvSpPr/>
            <p:nvPr/>
          </p:nvSpPr>
          <p:spPr>
            <a:xfrm>
              <a:off x="1838325" y="1914525"/>
              <a:ext cx="4857750" cy="2019300"/>
            </a:xfrm>
            <a:custGeom>
              <a:avLst/>
              <a:gdLst>
                <a:gd name="connsiteX0" fmla="*/ 0 w 4857750"/>
                <a:gd name="connsiteY0" fmla="*/ 2019300 h 2019300"/>
                <a:gd name="connsiteX1" fmla="*/ 4857750 w 4857750"/>
                <a:gd name="connsiteY1" fmla="*/ 1047750 h 2019300"/>
                <a:gd name="connsiteX2" fmla="*/ 1524000 w 4857750"/>
                <a:gd name="connsiteY2" fmla="*/ 0 h 2019300"/>
                <a:gd name="connsiteX3" fmla="*/ 0 w 4857750"/>
                <a:gd name="connsiteY3" fmla="*/ 2019300 h 2019300"/>
              </a:gdLst>
              <a:ahLst/>
              <a:cxnLst>
                <a:cxn ang="0">
                  <a:pos x="connsiteX0" y="connsiteY0"/>
                </a:cxn>
                <a:cxn ang="0">
                  <a:pos x="connsiteX1" y="connsiteY1"/>
                </a:cxn>
                <a:cxn ang="0">
                  <a:pos x="connsiteX2" y="connsiteY2"/>
                </a:cxn>
                <a:cxn ang="0">
                  <a:pos x="connsiteX3" y="connsiteY3"/>
                </a:cxn>
              </a:cxnLst>
              <a:rect l="l" t="t" r="r" b="b"/>
              <a:pathLst>
                <a:path w="4857750" h="2019300">
                  <a:moveTo>
                    <a:pt x="0" y="2019300"/>
                  </a:moveTo>
                  <a:lnTo>
                    <a:pt x="4857750" y="1047750"/>
                  </a:lnTo>
                  <a:lnTo>
                    <a:pt x="1524000" y="0"/>
                  </a:lnTo>
                  <a:lnTo>
                    <a:pt x="0" y="2019300"/>
                  </a:lnTo>
                  <a:close/>
                </a:path>
              </a:pathLst>
            </a:custGeom>
            <a:solidFill>
              <a:srgbClr val="7F7F7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Tree>
    <p:extLst>
      <p:ext uri="{BB962C8B-B14F-4D97-AF65-F5344CB8AC3E}">
        <p14:creationId xmlns:p14="http://schemas.microsoft.com/office/powerpoint/2010/main" val="328661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1000"/>
                                        <p:tgtEl>
                                          <p:spTgt spid="55"/>
                                        </p:tgtEl>
                                      </p:cBhvr>
                                    </p:animEffect>
                                    <p:anim calcmode="lin" valueType="num">
                                      <p:cBhvr>
                                        <p:cTn id="8" dur="1000" fill="hold"/>
                                        <p:tgtEl>
                                          <p:spTgt spid="55"/>
                                        </p:tgtEl>
                                        <p:attrNameLst>
                                          <p:attrName>ppt_x</p:attrName>
                                        </p:attrNameLst>
                                      </p:cBhvr>
                                      <p:tavLst>
                                        <p:tav tm="0">
                                          <p:val>
                                            <p:strVal val="#ppt_x"/>
                                          </p:val>
                                        </p:tav>
                                        <p:tav tm="100000">
                                          <p:val>
                                            <p:strVal val="#ppt_x"/>
                                          </p:val>
                                        </p:tav>
                                      </p:tavLst>
                                    </p:anim>
                                    <p:anim calcmode="lin" valueType="num">
                                      <p:cBhvr>
                                        <p:cTn id="9"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7"/>
                                        </p:tgtEl>
                                        <p:attrNameLst>
                                          <p:attrName>style.visibility</p:attrName>
                                        </p:attrNameLst>
                                      </p:cBhvr>
                                      <p:to>
                                        <p:strVal val="visible"/>
                                      </p:to>
                                    </p:set>
                                    <p:animEffect transition="in" filter="fade">
                                      <p:cBhvr>
                                        <p:cTn id="14" dur="1000"/>
                                        <p:tgtEl>
                                          <p:spTgt spid="57"/>
                                        </p:tgtEl>
                                      </p:cBhvr>
                                    </p:animEffect>
                                    <p:anim calcmode="lin" valueType="num">
                                      <p:cBhvr>
                                        <p:cTn id="15" dur="1000" fill="hold"/>
                                        <p:tgtEl>
                                          <p:spTgt spid="57"/>
                                        </p:tgtEl>
                                        <p:attrNameLst>
                                          <p:attrName>ppt_x</p:attrName>
                                        </p:attrNameLst>
                                      </p:cBhvr>
                                      <p:tavLst>
                                        <p:tav tm="0">
                                          <p:val>
                                            <p:strVal val="#ppt_x"/>
                                          </p:val>
                                        </p:tav>
                                        <p:tav tm="100000">
                                          <p:val>
                                            <p:strVal val="#ppt_x"/>
                                          </p:val>
                                        </p:tav>
                                      </p:tavLst>
                                    </p:anim>
                                    <p:anim calcmode="lin" valueType="num">
                                      <p:cBhvr>
                                        <p:cTn id="16"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9"/>
                                        </p:tgtEl>
                                        <p:attrNameLst>
                                          <p:attrName>style.visibility</p:attrName>
                                        </p:attrNameLst>
                                      </p:cBhvr>
                                      <p:to>
                                        <p:strVal val="visible"/>
                                      </p:to>
                                    </p:set>
                                    <p:animEffect transition="in" filter="fade">
                                      <p:cBhvr>
                                        <p:cTn id="21" dur="1000"/>
                                        <p:tgtEl>
                                          <p:spTgt spid="59"/>
                                        </p:tgtEl>
                                      </p:cBhvr>
                                    </p:animEffect>
                                    <p:anim calcmode="lin" valueType="num">
                                      <p:cBhvr>
                                        <p:cTn id="22" dur="1000" fill="hold"/>
                                        <p:tgtEl>
                                          <p:spTgt spid="59"/>
                                        </p:tgtEl>
                                        <p:attrNameLst>
                                          <p:attrName>ppt_x</p:attrName>
                                        </p:attrNameLst>
                                      </p:cBhvr>
                                      <p:tavLst>
                                        <p:tav tm="0">
                                          <p:val>
                                            <p:strVal val="#ppt_x"/>
                                          </p:val>
                                        </p:tav>
                                        <p:tav tm="100000">
                                          <p:val>
                                            <p:strVal val="#ppt_x"/>
                                          </p:val>
                                        </p:tav>
                                      </p:tavLst>
                                    </p:anim>
                                    <p:anim calcmode="lin" valueType="num">
                                      <p:cBhvr>
                                        <p:cTn id="23"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1"/>
                                        </p:tgtEl>
                                        <p:attrNameLst>
                                          <p:attrName>style.visibility</p:attrName>
                                        </p:attrNameLst>
                                      </p:cBhvr>
                                      <p:to>
                                        <p:strVal val="visible"/>
                                      </p:to>
                                    </p:set>
                                    <p:animEffect transition="in" filter="fade">
                                      <p:cBhvr>
                                        <p:cTn id="28" dur="1000"/>
                                        <p:tgtEl>
                                          <p:spTgt spid="61"/>
                                        </p:tgtEl>
                                      </p:cBhvr>
                                    </p:animEffect>
                                    <p:anim calcmode="lin" valueType="num">
                                      <p:cBhvr>
                                        <p:cTn id="29" dur="1000" fill="hold"/>
                                        <p:tgtEl>
                                          <p:spTgt spid="61"/>
                                        </p:tgtEl>
                                        <p:attrNameLst>
                                          <p:attrName>ppt_x</p:attrName>
                                        </p:attrNameLst>
                                      </p:cBhvr>
                                      <p:tavLst>
                                        <p:tav tm="0">
                                          <p:val>
                                            <p:strVal val="#ppt_x"/>
                                          </p:val>
                                        </p:tav>
                                        <p:tav tm="100000">
                                          <p:val>
                                            <p:strVal val="#ppt_x"/>
                                          </p:val>
                                        </p:tav>
                                      </p:tavLst>
                                    </p:anim>
                                    <p:anim calcmode="lin" valueType="num">
                                      <p:cBhvr>
                                        <p:cTn id="30" dur="1000" fill="hold"/>
                                        <p:tgtEl>
                                          <p:spTgt spid="61"/>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fade">
                                      <p:cBhvr>
                                        <p:cTn id="33" dur="1000"/>
                                        <p:tgtEl>
                                          <p:spTgt spid="60"/>
                                        </p:tgtEl>
                                      </p:cBhvr>
                                    </p:animEffect>
                                    <p:anim calcmode="lin" valueType="num">
                                      <p:cBhvr>
                                        <p:cTn id="34" dur="1000" fill="hold"/>
                                        <p:tgtEl>
                                          <p:spTgt spid="60"/>
                                        </p:tgtEl>
                                        <p:attrNameLst>
                                          <p:attrName>ppt_x</p:attrName>
                                        </p:attrNameLst>
                                      </p:cBhvr>
                                      <p:tavLst>
                                        <p:tav tm="0">
                                          <p:val>
                                            <p:strVal val="#ppt_x"/>
                                          </p:val>
                                        </p:tav>
                                        <p:tav tm="100000">
                                          <p:val>
                                            <p:strVal val="#ppt_x"/>
                                          </p:val>
                                        </p:tav>
                                      </p:tavLst>
                                    </p:anim>
                                    <p:anim calcmode="lin" valueType="num">
                                      <p:cBhvr>
                                        <p:cTn id="35"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932797035"/>
              </p:ext>
            </p:extLst>
          </p:nvPr>
        </p:nvGraphicFramePr>
        <p:xfrm>
          <a:off x="647927" y="465138"/>
          <a:ext cx="7697787" cy="3060700"/>
        </p:xfrm>
        <a:graphic>
          <a:graphicData uri="http://schemas.openxmlformats.org/presentationml/2006/ole">
            <mc:AlternateContent xmlns:mc="http://schemas.openxmlformats.org/markup-compatibility/2006">
              <mc:Choice xmlns:v="urn:schemas-microsoft-com:vml" Requires="v">
                <p:oleObj spid="_x0000_s36941" name="Equation" r:id="rId3" imgW="3225600" imgH="1282680" progId="Equation.DSMT4">
                  <p:embed/>
                </p:oleObj>
              </mc:Choice>
              <mc:Fallback>
                <p:oleObj name="Equation" r:id="rId3" imgW="3225600" imgH="1282680" progId="Equation.DSMT4">
                  <p:embed/>
                  <p:pic>
                    <p:nvPicPr>
                      <p:cNvPr id="0" name=""/>
                      <p:cNvPicPr/>
                      <p:nvPr/>
                    </p:nvPicPr>
                    <p:blipFill>
                      <a:blip r:embed="rId4"/>
                      <a:stretch>
                        <a:fillRect/>
                      </a:stretch>
                    </p:blipFill>
                    <p:spPr>
                      <a:xfrm>
                        <a:off x="647927" y="465138"/>
                        <a:ext cx="7697787" cy="30607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350992599"/>
              </p:ext>
            </p:extLst>
          </p:nvPr>
        </p:nvGraphicFramePr>
        <p:xfrm>
          <a:off x="697596" y="3557586"/>
          <a:ext cx="7724775" cy="2847975"/>
        </p:xfrm>
        <a:graphic>
          <a:graphicData uri="http://schemas.openxmlformats.org/presentationml/2006/ole">
            <mc:AlternateContent xmlns:mc="http://schemas.openxmlformats.org/markup-compatibility/2006">
              <mc:Choice xmlns:v="urn:schemas-microsoft-com:vml" Requires="v">
                <p:oleObj spid="_x0000_s36942" name="Equation" r:id="rId5" imgW="3238200" imgH="1193760" progId="Equation.DSMT4">
                  <p:embed/>
                </p:oleObj>
              </mc:Choice>
              <mc:Fallback>
                <p:oleObj name="Equation" r:id="rId5" imgW="3238200" imgH="1193760" progId="Equation.DSMT4">
                  <p:embed/>
                  <p:pic>
                    <p:nvPicPr>
                      <p:cNvPr id="0" name="Object 3"/>
                      <p:cNvPicPr>
                        <a:picLocks noChangeAspect="1" noChangeArrowheads="1"/>
                      </p:cNvPicPr>
                      <p:nvPr/>
                    </p:nvPicPr>
                    <p:blipFill>
                      <a:blip r:embed="rId6"/>
                      <a:srcRect/>
                      <a:stretch>
                        <a:fillRect/>
                      </a:stretch>
                    </p:blipFill>
                    <p:spPr bwMode="auto">
                      <a:xfrm>
                        <a:off x="697596" y="3557586"/>
                        <a:ext cx="7724775"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8700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1362564265"/>
              </p:ext>
            </p:extLst>
          </p:nvPr>
        </p:nvGraphicFramePr>
        <p:xfrm>
          <a:off x="714326" y="549935"/>
          <a:ext cx="7759700" cy="5451475"/>
        </p:xfrm>
        <a:graphic>
          <a:graphicData uri="http://schemas.openxmlformats.org/presentationml/2006/ole">
            <mc:AlternateContent xmlns:mc="http://schemas.openxmlformats.org/markup-compatibility/2006">
              <mc:Choice xmlns:v="urn:schemas-microsoft-com:vml" Requires="v">
                <p:oleObj spid="_x0000_s39968" name="Equation" r:id="rId3" imgW="3327120" imgH="2336760" progId="Equation.DSMT4">
                  <p:embed/>
                </p:oleObj>
              </mc:Choice>
              <mc:Fallback>
                <p:oleObj name="Equation" r:id="rId3" imgW="3327120" imgH="2336760" progId="Equation.DSMT4">
                  <p:embed/>
                  <p:pic>
                    <p:nvPicPr>
                      <p:cNvPr id="0" name=""/>
                      <p:cNvPicPr/>
                      <p:nvPr/>
                    </p:nvPicPr>
                    <p:blipFill>
                      <a:blip r:embed="rId4"/>
                      <a:stretch>
                        <a:fillRect/>
                      </a:stretch>
                    </p:blipFill>
                    <p:spPr>
                      <a:xfrm>
                        <a:off x="714326" y="549935"/>
                        <a:ext cx="7759700" cy="5451475"/>
                      </a:xfrm>
                      <a:prstGeom prst="rect">
                        <a:avLst/>
                      </a:prstGeom>
                    </p:spPr>
                  </p:pic>
                </p:oleObj>
              </mc:Fallback>
            </mc:AlternateContent>
          </a:graphicData>
        </a:graphic>
      </p:graphicFrame>
    </p:spTree>
    <p:extLst>
      <p:ext uri="{BB962C8B-B14F-4D97-AF65-F5344CB8AC3E}">
        <p14:creationId xmlns:p14="http://schemas.microsoft.com/office/powerpoint/2010/main" val="959845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323"/>
            <a:ext cx="8229600" cy="718139"/>
          </a:xfrm>
        </p:spPr>
        <p:txBody>
          <a:bodyPr>
            <a:normAutofit/>
          </a:bodyPr>
          <a:lstStyle/>
          <a:p>
            <a:r>
              <a:rPr lang="en-US" sz="3200" dirty="0" smtClean="0"/>
              <a:t>Preliminaries</a:t>
            </a:r>
            <a:endParaRPr lang="he-IL" sz="3200" dirty="0"/>
          </a:p>
        </p:txBody>
      </p:sp>
      <p:sp>
        <p:nvSpPr>
          <p:cNvPr id="4" name="Date Placeholder 3"/>
          <p:cNvSpPr>
            <a:spLocks noGrp="1"/>
          </p:cNvSpPr>
          <p:nvPr>
            <p:ph type="dt" sz="half" idx="10"/>
          </p:nvPr>
        </p:nvSpPr>
        <p:spPr/>
        <p:txBody>
          <a:bodyPr/>
          <a:lstStyle/>
          <a:p>
            <a:r>
              <a:rPr lang="he-IL" smtClean="0"/>
              <a:t>May 2012</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270484568"/>
              </p:ext>
            </p:extLst>
          </p:nvPr>
        </p:nvGraphicFramePr>
        <p:xfrm>
          <a:off x="560022" y="1057545"/>
          <a:ext cx="7488238" cy="3440112"/>
        </p:xfrm>
        <a:graphic>
          <a:graphicData uri="http://schemas.openxmlformats.org/presentationml/2006/ole">
            <mc:AlternateContent xmlns:mc="http://schemas.openxmlformats.org/markup-compatibility/2006">
              <mc:Choice xmlns:v="urn:schemas-microsoft-com:vml" Requires="v">
                <p:oleObj spid="_x0000_s23716" name="Equation" r:id="rId3" imgW="3263760" imgH="1498320" progId="Equation.DSMT4">
                  <p:embed/>
                </p:oleObj>
              </mc:Choice>
              <mc:Fallback>
                <p:oleObj name="Equation" r:id="rId3" imgW="3263760" imgH="1498320" progId="Equation.DSMT4">
                  <p:embed/>
                  <p:pic>
                    <p:nvPicPr>
                      <p:cNvPr id="0" name=""/>
                      <p:cNvPicPr/>
                      <p:nvPr/>
                    </p:nvPicPr>
                    <p:blipFill>
                      <a:blip r:embed="rId4"/>
                      <a:stretch>
                        <a:fillRect/>
                      </a:stretch>
                    </p:blipFill>
                    <p:spPr>
                      <a:xfrm>
                        <a:off x="560022" y="1057545"/>
                        <a:ext cx="7488238" cy="34401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32686303"/>
              </p:ext>
            </p:extLst>
          </p:nvPr>
        </p:nvGraphicFramePr>
        <p:xfrm>
          <a:off x="581025" y="4818063"/>
          <a:ext cx="7750175" cy="1071562"/>
        </p:xfrm>
        <a:graphic>
          <a:graphicData uri="http://schemas.openxmlformats.org/presentationml/2006/ole">
            <mc:AlternateContent xmlns:mc="http://schemas.openxmlformats.org/markup-compatibility/2006">
              <mc:Choice xmlns:v="urn:schemas-microsoft-com:vml" Requires="v">
                <p:oleObj spid="_x0000_s23717" name="Equation" r:id="rId5" imgW="3492360" imgH="482400" progId="Equation.DSMT4">
                  <p:embed/>
                </p:oleObj>
              </mc:Choice>
              <mc:Fallback>
                <p:oleObj name="Equation" r:id="rId5" imgW="3492360" imgH="482400" progId="Equation.DSMT4">
                  <p:embed/>
                  <p:pic>
                    <p:nvPicPr>
                      <p:cNvPr id="0" name=""/>
                      <p:cNvPicPr/>
                      <p:nvPr/>
                    </p:nvPicPr>
                    <p:blipFill>
                      <a:blip r:embed="rId6"/>
                      <a:stretch>
                        <a:fillRect/>
                      </a:stretch>
                    </p:blipFill>
                    <p:spPr>
                      <a:xfrm>
                        <a:off x="581025" y="4818063"/>
                        <a:ext cx="7750175" cy="1071562"/>
                      </a:xfrm>
                      <a:prstGeom prst="rect">
                        <a:avLst/>
                      </a:prstGeom>
                    </p:spPr>
                  </p:pic>
                </p:oleObj>
              </mc:Fallback>
            </mc:AlternateContent>
          </a:graphicData>
        </a:graphic>
      </p:graphicFrame>
    </p:spTree>
    <p:extLst>
      <p:ext uri="{BB962C8B-B14F-4D97-AF65-F5344CB8AC3E}">
        <p14:creationId xmlns:p14="http://schemas.microsoft.com/office/powerpoint/2010/main" val="264417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sp>
        <p:nvSpPr>
          <p:cNvPr id="9" name="TextBox 8"/>
          <p:cNvSpPr txBox="1"/>
          <p:nvPr/>
        </p:nvSpPr>
        <p:spPr>
          <a:xfrm>
            <a:off x="622616" y="661909"/>
            <a:ext cx="8182303" cy="2308324"/>
          </a:xfrm>
          <a:prstGeom prst="rect">
            <a:avLst/>
          </a:prstGeom>
          <a:noFill/>
        </p:spPr>
        <p:txBody>
          <a:bodyPr wrap="square" rtlCol="1">
            <a:spAutoFit/>
          </a:bodyPr>
          <a:lstStyle/>
          <a:p>
            <a:pPr>
              <a:lnSpc>
                <a:spcPct val="150000"/>
              </a:lnSpc>
            </a:pPr>
            <a:r>
              <a:rPr lang="en-US" sz="2400" dirty="0" smtClean="0"/>
              <a:t>Finding the point which maximizes the area of the triangle takes </a:t>
            </a:r>
            <a:r>
              <a:rPr lang="en-US" sz="2400" i="1" dirty="0" smtClean="0"/>
              <a:t>O</a:t>
            </a:r>
            <a:r>
              <a:rPr lang="en-US" sz="2400" dirty="0" smtClean="0"/>
              <a:t>(</a:t>
            </a:r>
            <a:r>
              <a:rPr lang="en-US" sz="2400" i="1" dirty="0" smtClean="0"/>
              <a:t>N</a:t>
            </a:r>
            <a:r>
              <a:rPr lang="en-US" sz="2400" dirty="0" smtClean="0"/>
              <a:t>). Chain concatenation takes </a:t>
            </a:r>
            <a:r>
              <a:rPr lang="en-US" sz="2400" i="1" dirty="0" smtClean="0"/>
              <a:t>O</a:t>
            </a:r>
            <a:r>
              <a:rPr lang="en-US" sz="2400" dirty="0" smtClean="0"/>
              <a:t>(1). Therefore, if the size of point subsets adheres some balance, the run time is </a:t>
            </a:r>
            <a:r>
              <a:rPr lang="en-US" sz="2400" i="1" dirty="0" smtClean="0"/>
              <a:t>O</a:t>
            </a:r>
            <a:r>
              <a:rPr lang="en-US" sz="2400" dirty="0" smtClean="0"/>
              <a:t>(</a:t>
            </a:r>
            <a:r>
              <a:rPr lang="en-US" sz="2400" i="1" dirty="0" smtClean="0"/>
              <a:t>N</a:t>
            </a:r>
            <a:r>
              <a:rPr lang="en-US" sz="2400" dirty="0" smtClean="0"/>
              <a:t>log</a:t>
            </a:r>
            <a:r>
              <a:rPr lang="en-US" sz="2400" i="1" dirty="0" smtClean="0"/>
              <a:t>N</a:t>
            </a:r>
            <a:r>
              <a:rPr lang="en-US" sz="2400" dirty="0" smtClean="0"/>
              <a:t>). As QUICKSORT, worst run time is </a:t>
            </a:r>
            <a:r>
              <a:rPr lang="en-US" sz="2400" i="1" dirty="0" smtClean="0"/>
              <a:t>O</a:t>
            </a:r>
            <a:r>
              <a:rPr lang="en-US" sz="2400" dirty="0" smtClean="0"/>
              <a:t>(</a:t>
            </a:r>
            <a:r>
              <a:rPr lang="en-US" sz="2400" i="1" dirty="0" smtClean="0"/>
              <a:t>N</a:t>
            </a:r>
            <a:r>
              <a:rPr lang="en-US" sz="2400" baseline="30000" dirty="0" smtClean="0"/>
              <a:t>2</a:t>
            </a:r>
            <a:r>
              <a:rPr lang="en-US" sz="2400" dirty="0" smtClean="0"/>
              <a:t>). </a:t>
            </a:r>
            <a:endParaRPr lang="he-IL" sz="2400" dirty="0"/>
          </a:p>
        </p:txBody>
      </p:sp>
      <p:sp>
        <p:nvSpPr>
          <p:cNvPr id="11" name="TextBox 10"/>
          <p:cNvSpPr txBox="1"/>
          <p:nvPr/>
        </p:nvSpPr>
        <p:spPr>
          <a:xfrm>
            <a:off x="680919" y="3107191"/>
            <a:ext cx="7861300" cy="2862322"/>
          </a:xfrm>
          <a:prstGeom prst="rect">
            <a:avLst/>
          </a:prstGeom>
          <a:noFill/>
        </p:spPr>
        <p:txBody>
          <a:bodyPr wrap="square" rtlCol="1">
            <a:spAutoFit/>
          </a:bodyPr>
          <a:lstStyle/>
          <a:p>
            <a:pPr>
              <a:lnSpc>
                <a:spcPct val="150000"/>
              </a:lnSpc>
            </a:pPr>
            <a:r>
              <a:rPr lang="en-US" sz="2400" dirty="0" smtClean="0"/>
              <a:t>Though QUICKHULL is a divide-and-conquer algorithm, the uncontrolled size of the two remaining parts results square worst-case time  complexity. Moreover, the algorithm that inherently can be parallelized, may suffer from inefficiency due to poor balancing.</a:t>
            </a:r>
            <a:endParaRPr lang="he-IL" sz="2400" dirty="0"/>
          </a:p>
        </p:txBody>
      </p:sp>
    </p:spTree>
    <p:extLst>
      <p:ext uri="{BB962C8B-B14F-4D97-AF65-F5344CB8AC3E}">
        <p14:creationId xmlns:p14="http://schemas.microsoft.com/office/powerpoint/2010/main" val="195691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3838"/>
            <a:ext cx="8229600" cy="614362"/>
          </a:xfrm>
        </p:spPr>
        <p:txBody>
          <a:bodyPr>
            <a:normAutofit/>
          </a:bodyPr>
          <a:lstStyle/>
          <a:p>
            <a:r>
              <a:rPr lang="en-US" sz="3200" dirty="0" smtClean="0"/>
              <a:t>Divide-and-Conquer Algorithms</a:t>
            </a:r>
            <a:endParaRPr lang="he-IL" sz="3200" dirty="0"/>
          </a:p>
        </p:txBody>
      </p:sp>
      <p:sp>
        <p:nvSpPr>
          <p:cNvPr id="3" name="Date Placeholder 2"/>
          <p:cNvSpPr>
            <a:spLocks noGrp="1"/>
          </p:cNvSpPr>
          <p:nvPr>
            <p:ph type="dt" sz="half" idx="10"/>
          </p:nvPr>
        </p:nvSpPr>
        <p:spPr/>
        <p:txBody>
          <a:bodyPr/>
          <a:lstStyle/>
          <a:p>
            <a:r>
              <a:rPr lang="he-IL" smtClean="0"/>
              <a:t>May 2012</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6" name="TextBox 5"/>
          <p:cNvSpPr txBox="1"/>
          <p:nvPr/>
        </p:nvSpPr>
        <p:spPr>
          <a:xfrm>
            <a:off x="683650" y="1142218"/>
            <a:ext cx="7924800" cy="2308324"/>
          </a:xfrm>
          <a:prstGeom prst="rect">
            <a:avLst/>
          </a:prstGeom>
          <a:noFill/>
        </p:spPr>
        <p:txBody>
          <a:bodyPr wrap="square" rtlCol="1">
            <a:spAutoFit/>
          </a:bodyPr>
          <a:lstStyle/>
          <a:p>
            <a:pPr>
              <a:lnSpc>
                <a:spcPct val="150000"/>
              </a:lnSpc>
            </a:pPr>
            <a:r>
              <a:rPr lang="en-US" sz="2400" dirty="0" smtClean="0"/>
              <a:t>Suppose the point  set </a:t>
            </a:r>
            <a:r>
              <a:rPr lang="en-US" sz="2400" i="1" dirty="0" smtClean="0"/>
              <a:t>S</a:t>
            </a:r>
            <a:r>
              <a:rPr lang="en-US" sz="2400" dirty="0" smtClean="0"/>
              <a:t> is divided into two arbitrary halves </a:t>
            </a:r>
            <a:r>
              <a:rPr lang="en-US" sz="2400" i="1" dirty="0" smtClean="0"/>
              <a:t>S</a:t>
            </a:r>
            <a:r>
              <a:rPr lang="en-US" sz="2400" baseline="-25000" dirty="0" smtClean="0"/>
              <a:t>1</a:t>
            </a:r>
            <a:r>
              <a:rPr lang="en-US" sz="2400" dirty="0" smtClean="0"/>
              <a:t> and </a:t>
            </a:r>
            <a:r>
              <a:rPr lang="en-US" sz="2400" i="1" dirty="0" smtClean="0"/>
              <a:t>S</a:t>
            </a:r>
            <a:r>
              <a:rPr lang="en-US" sz="2400" baseline="-25000" dirty="0" smtClean="0"/>
              <a:t>2</a:t>
            </a:r>
            <a:r>
              <a:rPr lang="en-US" sz="2400" dirty="0" smtClean="0"/>
              <a:t>, where there is no separation between </a:t>
            </a:r>
            <a:r>
              <a:rPr lang="en-US" sz="2400" i="1" dirty="0"/>
              <a:t>S</a:t>
            </a:r>
            <a:r>
              <a:rPr lang="en-US" sz="2400" baseline="-25000" dirty="0"/>
              <a:t>1</a:t>
            </a:r>
            <a:r>
              <a:rPr lang="en-US" sz="2400" dirty="0"/>
              <a:t> and </a:t>
            </a:r>
            <a:r>
              <a:rPr lang="en-US" sz="2400" i="1" dirty="0"/>
              <a:t>S</a:t>
            </a:r>
            <a:r>
              <a:rPr lang="en-US" sz="2400" baseline="-25000" dirty="0"/>
              <a:t>2</a:t>
            </a:r>
            <a:r>
              <a:rPr lang="en-US" sz="2400" dirty="0" smtClean="0"/>
              <a:t>. Let us compute the convex hulls CH(</a:t>
            </a:r>
            <a:r>
              <a:rPr lang="en-US" sz="2400" i="1" dirty="0"/>
              <a:t>S</a:t>
            </a:r>
            <a:r>
              <a:rPr lang="en-US" sz="2400" baseline="-25000" dirty="0"/>
              <a:t>1</a:t>
            </a:r>
            <a:r>
              <a:rPr lang="en-US" sz="2400" dirty="0" smtClean="0"/>
              <a:t>) and CH(</a:t>
            </a:r>
            <a:r>
              <a:rPr lang="en-US" sz="2400" i="1" dirty="0"/>
              <a:t>S</a:t>
            </a:r>
            <a:r>
              <a:rPr lang="en-US" sz="2400" baseline="-25000" dirty="0"/>
              <a:t>2</a:t>
            </a:r>
            <a:r>
              <a:rPr lang="en-US" sz="2400" dirty="0" smtClean="0"/>
              <a:t>). How much work is required to form CH(</a:t>
            </a:r>
            <a:r>
              <a:rPr lang="en-US" sz="2400" i="1" dirty="0" smtClean="0"/>
              <a:t>S</a:t>
            </a:r>
            <a:r>
              <a:rPr lang="en-US" sz="2400" baseline="-25000" dirty="0" smtClean="0"/>
              <a:t>1</a:t>
            </a:r>
            <a:r>
              <a:rPr lang="en-US" sz="2400" dirty="0" smtClean="0"/>
              <a:t>U</a:t>
            </a:r>
            <a:r>
              <a:rPr lang="en-US" sz="2400" i="1" dirty="0" smtClean="0"/>
              <a:t>S</a:t>
            </a:r>
            <a:r>
              <a:rPr lang="en-US" sz="2400" baseline="-25000" dirty="0" smtClean="0"/>
              <a:t>2</a:t>
            </a:r>
            <a:r>
              <a:rPr lang="en-US" sz="2400" dirty="0" smtClean="0"/>
              <a:t>)?</a:t>
            </a:r>
            <a:endParaRPr lang="he-IL" sz="2400" dirty="0"/>
          </a:p>
        </p:txBody>
      </p:sp>
      <p:graphicFrame>
        <p:nvGraphicFramePr>
          <p:cNvPr id="8" name="Object 7"/>
          <p:cNvGraphicFramePr>
            <a:graphicFrameLocks noChangeAspect="1"/>
          </p:cNvGraphicFramePr>
          <p:nvPr>
            <p:extLst>
              <p:ext uri="{D42A27DB-BD31-4B8C-83A1-F6EECF244321}">
                <p14:modId xmlns:p14="http://schemas.microsoft.com/office/powerpoint/2010/main" val="1635976716"/>
              </p:ext>
            </p:extLst>
          </p:nvPr>
        </p:nvGraphicFramePr>
        <p:xfrm>
          <a:off x="642718" y="3662777"/>
          <a:ext cx="7881938" cy="1682750"/>
        </p:xfrm>
        <a:graphic>
          <a:graphicData uri="http://schemas.openxmlformats.org/presentationml/2006/ole">
            <mc:AlternateContent xmlns:mc="http://schemas.openxmlformats.org/markup-compatibility/2006">
              <mc:Choice xmlns:v="urn:schemas-microsoft-com:vml" Requires="v">
                <p:oleObj spid="_x0000_s40991" name="Equation" r:id="rId3" imgW="3390840" imgH="723600" progId="Equation.DSMT4">
                  <p:embed/>
                </p:oleObj>
              </mc:Choice>
              <mc:Fallback>
                <p:oleObj name="Equation" r:id="rId3" imgW="3390840" imgH="723600" progId="Equation.DSMT4">
                  <p:embed/>
                  <p:pic>
                    <p:nvPicPr>
                      <p:cNvPr id="0" name="Object 4"/>
                      <p:cNvPicPr>
                        <a:picLocks noChangeAspect="1" noChangeArrowheads="1"/>
                      </p:cNvPicPr>
                      <p:nvPr/>
                    </p:nvPicPr>
                    <p:blipFill>
                      <a:blip r:embed="rId4"/>
                      <a:srcRect/>
                      <a:stretch>
                        <a:fillRect/>
                      </a:stretch>
                    </p:blipFill>
                    <p:spPr bwMode="auto">
                      <a:xfrm>
                        <a:off x="642718" y="3662777"/>
                        <a:ext cx="7881938" cy="168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6249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he-IL" smtClean="0"/>
              <a:t>May 2012</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051735932"/>
              </p:ext>
            </p:extLst>
          </p:nvPr>
        </p:nvGraphicFramePr>
        <p:xfrm>
          <a:off x="541565" y="514123"/>
          <a:ext cx="7526338" cy="1181100"/>
        </p:xfrm>
        <a:graphic>
          <a:graphicData uri="http://schemas.openxmlformats.org/presentationml/2006/ole">
            <mc:AlternateContent xmlns:mc="http://schemas.openxmlformats.org/markup-compatibility/2006">
              <mc:Choice xmlns:v="urn:schemas-microsoft-com:vml" Requires="v">
                <p:oleObj spid="_x0000_s39018" name="Equation" r:id="rId3" imgW="3238200" imgH="507960" progId="Equation.DSMT4">
                  <p:embed/>
                </p:oleObj>
              </mc:Choice>
              <mc:Fallback>
                <p:oleObj name="Equation" r:id="rId3" imgW="3238200" imgH="507960" progId="Equation.DSMT4">
                  <p:embed/>
                  <p:pic>
                    <p:nvPicPr>
                      <p:cNvPr id="0" name="Object 4"/>
                      <p:cNvPicPr>
                        <a:picLocks noChangeAspect="1" noChangeArrowheads="1"/>
                      </p:cNvPicPr>
                      <p:nvPr/>
                    </p:nvPicPr>
                    <p:blipFill>
                      <a:blip r:embed="rId4"/>
                      <a:srcRect/>
                      <a:stretch>
                        <a:fillRect/>
                      </a:stretch>
                    </p:blipFill>
                    <p:spPr bwMode="auto">
                      <a:xfrm>
                        <a:off x="541565" y="514123"/>
                        <a:ext cx="7526338"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3" name="Group 42"/>
          <p:cNvGrpSpPr/>
          <p:nvPr/>
        </p:nvGrpSpPr>
        <p:grpSpPr>
          <a:xfrm>
            <a:off x="1982018" y="2067951"/>
            <a:ext cx="6303853" cy="2738063"/>
            <a:chOff x="1982018" y="2067951"/>
            <a:chExt cx="6303853" cy="2738063"/>
          </a:xfrm>
        </p:grpSpPr>
        <p:grpSp>
          <p:nvGrpSpPr>
            <p:cNvPr id="36" name="Group 35"/>
            <p:cNvGrpSpPr/>
            <p:nvPr/>
          </p:nvGrpSpPr>
          <p:grpSpPr>
            <a:xfrm>
              <a:off x="5458373" y="2126681"/>
              <a:ext cx="2770822" cy="2610088"/>
              <a:chOff x="5370490" y="3964546"/>
              <a:chExt cx="2569335" cy="2371860"/>
            </a:xfrm>
          </p:grpSpPr>
          <p:sp>
            <p:nvSpPr>
              <p:cNvPr id="31" name="Freeform 30"/>
              <p:cNvSpPr/>
              <p:nvPr/>
            </p:nvSpPr>
            <p:spPr>
              <a:xfrm>
                <a:off x="5370490" y="5950039"/>
                <a:ext cx="534473" cy="386367"/>
              </a:xfrm>
              <a:custGeom>
                <a:avLst/>
                <a:gdLst>
                  <a:gd name="connsiteX0" fmla="*/ 0 w 534473"/>
                  <a:gd name="connsiteY0" fmla="*/ 0 h 386367"/>
                  <a:gd name="connsiteX1" fmla="*/ 534473 w 534473"/>
                  <a:gd name="connsiteY1" fmla="*/ 386367 h 386367"/>
                </a:gdLst>
                <a:ahLst/>
                <a:cxnLst>
                  <a:cxn ang="0">
                    <a:pos x="connsiteX0" y="connsiteY0"/>
                  </a:cxn>
                  <a:cxn ang="0">
                    <a:pos x="connsiteX1" y="connsiteY1"/>
                  </a:cxn>
                </a:cxnLst>
                <a:rect l="l" t="t" r="r" b="b"/>
                <a:pathLst>
                  <a:path w="534473" h="386367">
                    <a:moveTo>
                      <a:pt x="0" y="0"/>
                    </a:moveTo>
                    <a:lnTo>
                      <a:pt x="534473" y="386367"/>
                    </a:lnTo>
                  </a:path>
                </a:pathLst>
              </a:custGeom>
              <a:ln w="2857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33" name="Freeform 32"/>
              <p:cNvSpPr/>
              <p:nvPr/>
            </p:nvSpPr>
            <p:spPr>
              <a:xfrm>
                <a:off x="6012287" y="3964546"/>
                <a:ext cx="1244958" cy="45719"/>
              </a:xfrm>
              <a:custGeom>
                <a:avLst/>
                <a:gdLst>
                  <a:gd name="connsiteX0" fmla="*/ 0 w 534473"/>
                  <a:gd name="connsiteY0" fmla="*/ 0 h 386367"/>
                  <a:gd name="connsiteX1" fmla="*/ 534473 w 534473"/>
                  <a:gd name="connsiteY1" fmla="*/ 386367 h 386367"/>
                </a:gdLst>
                <a:ahLst/>
                <a:cxnLst>
                  <a:cxn ang="0">
                    <a:pos x="connsiteX0" y="connsiteY0"/>
                  </a:cxn>
                  <a:cxn ang="0">
                    <a:pos x="connsiteX1" y="connsiteY1"/>
                  </a:cxn>
                </a:cxnLst>
                <a:rect l="l" t="t" r="r" b="b"/>
                <a:pathLst>
                  <a:path w="534473" h="386367">
                    <a:moveTo>
                      <a:pt x="0" y="0"/>
                    </a:moveTo>
                    <a:lnTo>
                      <a:pt x="534473" y="386367"/>
                    </a:lnTo>
                  </a:path>
                </a:pathLst>
              </a:custGeom>
              <a:ln w="2857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34" name="Freeform 33"/>
              <p:cNvSpPr/>
              <p:nvPr/>
            </p:nvSpPr>
            <p:spPr>
              <a:xfrm flipH="1">
                <a:off x="7025424" y="5698901"/>
                <a:ext cx="766293" cy="457200"/>
              </a:xfrm>
              <a:custGeom>
                <a:avLst/>
                <a:gdLst>
                  <a:gd name="connsiteX0" fmla="*/ 0 w 534473"/>
                  <a:gd name="connsiteY0" fmla="*/ 0 h 386367"/>
                  <a:gd name="connsiteX1" fmla="*/ 534473 w 534473"/>
                  <a:gd name="connsiteY1" fmla="*/ 386367 h 386367"/>
                </a:gdLst>
                <a:ahLst/>
                <a:cxnLst>
                  <a:cxn ang="0">
                    <a:pos x="connsiteX0" y="connsiteY0"/>
                  </a:cxn>
                  <a:cxn ang="0">
                    <a:pos x="connsiteX1" y="connsiteY1"/>
                  </a:cxn>
                </a:cxnLst>
                <a:rect l="l" t="t" r="r" b="b"/>
                <a:pathLst>
                  <a:path w="534473" h="386367">
                    <a:moveTo>
                      <a:pt x="0" y="0"/>
                    </a:moveTo>
                    <a:lnTo>
                      <a:pt x="534473" y="386367"/>
                    </a:lnTo>
                  </a:path>
                </a:pathLst>
              </a:custGeom>
              <a:ln w="2857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35" name="Freeform 34"/>
              <p:cNvSpPr/>
              <p:nvPr/>
            </p:nvSpPr>
            <p:spPr>
              <a:xfrm flipH="1">
                <a:off x="7783131" y="4411014"/>
                <a:ext cx="156694" cy="1285741"/>
              </a:xfrm>
              <a:custGeom>
                <a:avLst/>
                <a:gdLst>
                  <a:gd name="connsiteX0" fmla="*/ 0 w 534473"/>
                  <a:gd name="connsiteY0" fmla="*/ 0 h 386367"/>
                  <a:gd name="connsiteX1" fmla="*/ 534473 w 534473"/>
                  <a:gd name="connsiteY1" fmla="*/ 386367 h 386367"/>
                </a:gdLst>
                <a:ahLst/>
                <a:cxnLst>
                  <a:cxn ang="0">
                    <a:pos x="connsiteX0" y="connsiteY0"/>
                  </a:cxn>
                  <a:cxn ang="0">
                    <a:pos x="connsiteX1" y="connsiteY1"/>
                  </a:cxn>
                </a:cxnLst>
                <a:rect l="l" t="t" r="r" b="b"/>
                <a:pathLst>
                  <a:path w="534473" h="386367">
                    <a:moveTo>
                      <a:pt x="0" y="0"/>
                    </a:moveTo>
                    <a:lnTo>
                      <a:pt x="534473" y="386367"/>
                    </a:lnTo>
                  </a:path>
                </a:pathLst>
              </a:custGeom>
              <a:ln w="2857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grpSp>
        <p:sp>
          <p:nvSpPr>
            <p:cNvPr id="8" name="Freeform 7"/>
            <p:cNvSpPr/>
            <p:nvPr/>
          </p:nvSpPr>
          <p:spPr>
            <a:xfrm>
              <a:off x="5312540" y="2136130"/>
              <a:ext cx="2763878" cy="2352622"/>
            </a:xfrm>
            <a:custGeom>
              <a:avLst/>
              <a:gdLst>
                <a:gd name="connsiteX0" fmla="*/ 0 w 2562896"/>
                <a:gd name="connsiteY0" fmla="*/ 759854 h 2137893"/>
                <a:gd name="connsiteX1" fmla="*/ 772732 w 2562896"/>
                <a:gd name="connsiteY1" fmla="*/ 0 h 2137893"/>
                <a:gd name="connsiteX2" fmla="*/ 1951149 w 2562896"/>
                <a:gd name="connsiteY2" fmla="*/ 1004553 h 2137893"/>
                <a:gd name="connsiteX3" fmla="*/ 2562896 w 2562896"/>
                <a:gd name="connsiteY3" fmla="*/ 1738648 h 2137893"/>
                <a:gd name="connsiteX4" fmla="*/ 1242811 w 2562896"/>
                <a:gd name="connsiteY4" fmla="*/ 2137893 h 2137893"/>
                <a:gd name="connsiteX5" fmla="*/ 141668 w 2562896"/>
                <a:gd name="connsiteY5" fmla="*/ 1976907 h 2137893"/>
                <a:gd name="connsiteX6" fmla="*/ 0 w 2562896"/>
                <a:gd name="connsiteY6" fmla="*/ 759854 h 2137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62896" h="2137893">
                  <a:moveTo>
                    <a:pt x="0" y="759854"/>
                  </a:moveTo>
                  <a:lnTo>
                    <a:pt x="772732" y="0"/>
                  </a:lnTo>
                  <a:lnTo>
                    <a:pt x="1951149" y="1004553"/>
                  </a:lnTo>
                  <a:lnTo>
                    <a:pt x="2562896" y="1738648"/>
                  </a:lnTo>
                  <a:lnTo>
                    <a:pt x="1242811" y="2137893"/>
                  </a:lnTo>
                  <a:lnTo>
                    <a:pt x="141668" y="1976907"/>
                  </a:lnTo>
                  <a:lnTo>
                    <a:pt x="0" y="759854"/>
                  </a:lnTo>
                  <a:close/>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nvGrpSpPr>
            <p:cNvPr id="32" name="Group 31"/>
            <p:cNvGrpSpPr/>
            <p:nvPr/>
          </p:nvGrpSpPr>
          <p:grpSpPr>
            <a:xfrm>
              <a:off x="5249043" y="2067951"/>
              <a:ext cx="3036828" cy="2738063"/>
              <a:chOff x="5176382" y="3911176"/>
              <a:chExt cx="2815998" cy="2488154"/>
            </a:xfrm>
          </p:grpSpPr>
          <p:sp>
            <p:nvSpPr>
              <p:cNvPr id="7" name="Oval 6"/>
              <p:cNvSpPr/>
              <p:nvPr/>
            </p:nvSpPr>
            <p:spPr>
              <a:xfrm>
                <a:off x="7182290" y="3924055"/>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Oval 8"/>
              <p:cNvSpPr/>
              <p:nvPr/>
            </p:nvSpPr>
            <p:spPr>
              <a:xfrm>
                <a:off x="6648670" y="4290250"/>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Oval 9"/>
              <p:cNvSpPr/>
              <p:nvPr/>
            </p:nvSpPr>
            <p:spPr>
              <a:xfrm>
                <a:off x="6327052" y="4798254"/>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Oval 10"/>
              <p:cNvSpPr/>
              <p:nvPr/>
            </p:nvSpPr>
            <p:spPr>
              <a:xfrm>
                <a:off x="6063320" y="5312771"/>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Oval 11"/>
              <p:cNvSpPr/>
              <p:nvPr/>
            </p:nvSpPr>
            <p:spPr>
              <a:xfrm>
                <a:off x="5832140" y="6264315"/>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Oval 12"/>
              <p:cNvSpPr/>
              <p:nvPr/>
            </p:nvSpPr>
            <p:spPr>
              <a:xfrm>
                <a:off x="6957265" y="6084295"/>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Oval 13"/>
              <p:cNvSpPr/>
              <p:nvPr/>
            </p:nvSpPr>
            <p:spPr>
              <a:xfrm>
                <a:off x="7722350" y="5004175"/>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Oval 14"/>
              <p:cNvSpPr/>
              <p:nvPr/>
            </p:nvSpPr>
            <p:spPr>
              <a:xfrm>
                <a:off x="7857365" y="4329100"/>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Oval 15"/>
              <p:cNvSpPr/>
              <p:nvPr/>
            </p:nvSpPr>
            <p:spPr>
              <a:xfrm>
                <a:off x="6957265" y="5319210"/>
                <a:ext cx="135015" cy="135015"/>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Oval 16"/>
              <p:cNvSpPr/>
              <p:nvPr/>
            </p:nvSpPr>
            <p:spPr>
              <a:xfrm>
                <a:off x="5896394" y="4682701"/>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Oval 17"/>
              <p:cNvSpPr/>
              <p:nvPr/>
            </p:nvSpPr>
            <p:spPr>
              <a:xfrm>
                <a:off x="5176382" y="4663384"/>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Oval 18"/>
              <p:cNvSpPr/>
              <p:nvPr/>
            </p:nvSpPr>
            <p:spPr>
              <a:xfrm>
                <a:off x="5626434" y="5248447"/>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Oval 19"/>
              <p:cNvSpPr/>
              <p:nvPr/>
            </p:nvSpPr>
            <p:spPr>
              <a:xfrm>
                <a:off x="5304958" y="5878517"/>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1" name="Oval 20"/>
              <p:cNvSpPr/>
              <p:nvPr/>
            </p:nvSpPr>
            <p:spPr>
              <a:xfrm>
                <a:off x="6397886" y="6045658"/>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Oval 21"/>
              <p:cNvSpPr/>
              <p:nvPr/>
            </p:nvSpPr>
            <p:spPr>
              <a:xfrm>
                <a:off x="6684150" y="5451140"/>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Oval 22"/>
              <p:cNvSpPr/>
              <p:nvPr/>
            </p:nvSpPr>
            <p:spPr>
              <a:xfrm>
                <a:off x="5935029" y="3911176"/>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Oval 23"/>
              <p:cNvSpPr/>
              <p:nvPr/>
            </p:nvSpPr>
            <p:spPr>
              <a:xfrm>
                <a:off x="7117967" y="4901357"/>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Oval 24"/>
              <p:cNvSpPr/>
              <p:nvPr/>
            </p:nvSpPr>
            <p:spPr>
              <a:xfrm>
                <a:off x="7722350" y="5634245"/>
                <a:ext cx="135015" cy="13501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26" name="Freeform 25"/>
            <p:cNvSpPr/>
            <p:nvPr/>
          </p:nvSpPr>
          <p:spPr>
            <a:xfrm>
              <a:off x="6027815" y="2150302"/>
              <a:ext cx="2194436" cy="2572295"/>
            </a:xfrm>
            <a:custGeom>
              <a:avLst/>
              <a:gdLst>
                <a:gd name="connsiteX0" fmla="*/ 0 w 2034862"/>
                <a:gd name="connsiteY0" fmla="*/ 2337516 h 2337516"/>
                <a:gd name="connsiteX1" fmla="*/ 238259 w 2034862"/>
                <a:gd name="connsiteY1" fmla="*/ 1397358 h 2337516"/>
                <a:gd name="connsiteX2" fmla="*/ 502276 w 2034862"/>
                <a:gd name="connsiteY2" fmla="*/ 869324 h 2337516"/>
                <a:gd name="connsiteX3" fmla="*/ 817808 w 2034862"/>
                <a:gd name="connsiteY3" fmla="*/ 367048 h 2337516"/>
                <a:gd name="connsiteX4" fmla="*/ 1345842 w 2034862"/>
                <a:gd name="connsiteY4" fmla="*/ 0 h 2337516"/>
                <a:gd name="connsiteX5" fmla="*/ 2034862 w 2034862"/>
                <a:gd name="connsiteY5" fmla="*/ 405685 h 2337516"/>
                <a:gd name="connsiteX6" fmla="*/ 1893194 w 2034862"/>
                <a:gd name="connsiteY6" fmla="*/ 1075386 h 2337516"/>
                <a:gd name="connsiteX7" fmla="*/ 1126901 w 2034862"/>
                <a:gd name="connsiteY7" fmla="*/ 2170090 h 2337516"/>
                <a:gd name="connsiteX8" fmla="*/ 0 w 2034862"/>
                <a:gd name="connsiteY8" fmla="*/ 2337516 h 2337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4862" h="2337516">
                  <a:moveTo>
                    <a:pt x="0" y="2337516"/>
                  </a:moveTo>
                  <a:lnTo>
                    <a:pt x="238259" y="1397358"/>
                  </a:lnTo>
                  <a:lnTo>
                    <a:pt x="502276" y="869324"/>
                  </a:lnTo>
                  <a:lnTo>
                    <a:pt x="817808" y="367048"/>
                  </a:lnTo>
                  <a:lnTo>
                    <a:pt x="1345842" y="0"/>
                  </a:lnTo>
                  <a:lnTo>
                    <a:pt x="2034862" y="405685"/>
                  </a:lnTo>
                  <a:lnTo>
                    <a:pt x="1893194" y="1075386"/>
                  </a:lnTo>
                  <a:lnTo>
                    <a:pt x="1126901" y="2170090"/>
                  </a:lnTo>
                  <a:lnTo>
                    <a:pt x="0" y="2337516"/>
                  </a:lnTo>
                  <a:close/>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39" name="Object 38"/>
            <p:cNvGraphicFramePr>
              <a:graphicFrameLocks noChangeAspect="1"/>
            </p:cNvGraphicFramePr>
            <p:nvPr>
              <p:extLst>
                <p:ext uri="{D42A27DB-BD31-4B8C-83A1-F6EECF244321}">
                  <p14:modId xmlns:p14="http://schemas.microsoft.com/office/powerpoint/2010/main" val="2819267410"/>
                </p:ext>
              </p:extLst>
            </p:nvPr>
          </p:nvGraphicFramePr>
          <p:xfrm>
            <a:off x="1982018" y="2175249"/>
            <a:ext cx="3354385" cy="573514"/>
          </p:xfrm>
          <a:graphic>
            <a:graphicData uri="http://schemas.openxmlformats.org/presentationml/2006/ole">
              <mc:AlternateContent xmlns:mc="http://schemas.openxmlformats.org/markup-compatibility/2006">
                <mc:Choice xmlns:v="urn:schemas-microsoft-com:vml" Requires="v">
                  <p:oleObj spid="_x0000_s39019" name="Equation" r:id="rId5" imgW="1511280" imgH="253800" progId="Equation.DSMT4">
                    <p:embed/>
                  </p:oleObj>
                </mc:Choice>
                <mc:Fallback>
                  <p:oleObj name="Equation" r:id="rId5" imgW="1511280" imgH="253800" progId="Equation.DSMT4">
                    <p:embed/>
                    <p:pic>
                      <p:nvPicPr>
                        <p:cNvPr id="0" name="Object 36"/>
                        <p:cNvPicPr>
                          <a:picLocks noChangeAspect="1" noChangeArrowheads="1"/>
                        </p:cNvPicPr>
                        <p:nvPr/>
                      </p:nvPicPr>
                      <p:blipFill>
                        <a:blip r:embed="rId6"/>
                        <a:srcRect/>
                        <a:stretch>
                          <a:fillRect/>
                        </a:stretch>
                      </p:blipFill>
                      <p:spPr bwMode="auto">
                        <a:xfrm>
                          <a:off x="1982018" y="2175249"/>
                          <a:ext cx="3354385" cy="573514"/>
                        </a:xfrm>
                        <a:prstGeom prst="rect">
                          <a:avLst/>
                        </a:prstGeom>
                        <a:noFill/>
                        <a:ln>
                          <a:noFill/>
                        </a:ln>
                      </p:spPr>
                    </p:pic>
                  </p:oleObj>
                </mc:Fallback>
              </mc:AlternateContent>
            </a:graphicData>
          </a:graphic>
        </p:graphicFrame>
      </p:grpSp>
      <p:sp>
        <p:nvSpPr>
          <p:cNvPr id="41" name="TextBox 40"/>
          <p:cNvSpPr txBox="1"/>
          <p:nvPr/>
        </p:nvSpPr>
        <p:spPr>
          <a:xfrm>
            <a:off x="478302" y="4698609"/>
            <a:ext cx="7934177" cy="1754326"/>
          </a:xfrm>
          <a:prstGeom prst="rect">
            <a:avLst/>
          </a:prstGeom>
          <a:noFill/>
        </p:spPr>
        <p:txBody>
          <a:bodyPr wrap="square" rtlCol="1">
            <a:spAutoFit/>
          </a:bodyPr>
          <a:lstStyle/>
          <a:p>
            <a:pPr>
              <a:lnSpc>
                <a:spcPct val="150000"/>
              </a:lnSpc>
            </a:pPr>
            <a:r>
              <a:rPr lang="en-US" sz="2400" b="1" i="1" dirty="0" smtClean="0"/>
              <a:t>Theorem</a:t>
            </a:r>
            <a:r>
              <a:rPr lang="en-US" sz="2400" b="1" dirty="0" smtClean="0"/>
              <a:t>: </a:t>
            </a:r>
            <a:r>
              <a:rPr lang="en-US" sz="2400" dirty="0" smtClean="0"/>
              <a:t>The convex hull of the union of two convex polygons can be found in time proportional to their total number of vertices.</a:t>
            </a:r>
            <a:endParaRPr lang="he-IL" sz="2400" dirty="0"/>
          </a:p>
        </p:txBody>
      </p:sp>
      <p:graphicFrame>
        <p:nvGraphicFramePr>
          <p:cNvPr id="42" name="Object 41"/>
          <p:cNvGraphicFramePr>
            <a:graphicFrameLocks noChangeAspect="1"/>
          </p:cNvGraphicFramePr>
          <p:nvPr>
            <p:extLst>
              <p:ext uri="{D42A27DB-BD31-4B8C-83A1-F6EECF244321}">
                <p14:modId xmlns:p14="http://schemas.microsoft.com/office/powerpoint/2010/main" val="1624590907"/>
              </p:ext>
            </p:extLst>
          </p:nvPr>
        </p:nvGraphicFramePr>
        <p:xfrm>
          <a:off x="514350" y="3190875"/>
          <a:ext cx="4665663" cy="1181100"/>
        </p:xfrm>
        <a:graphic>
          <a:graphicData uri="http://schemas.openxmlformats.org/presentationml/2006/ole">
            <mc:AlternateContent xmlns:mc="http://schemas.openxmlformats.org/markup-compatibility/2006">
              <mc:Choice xmlns:v="urn:schemas-microsoft-com:vml" Requires="v">
                <p:oleObj spid="_x0000_s39020" name="Equation" r:id="rId7" imgW="2006280" imgH="507960" progId="Equation.DSMT4">
                  <p:embed/>
                </p:oleObj>
              </mc:Choice>
              <mc:Fallback>
                <p:oleObj name="Equation" r:id="rId7" imgW="2006280" imgH="507960" progId="Equation.DSMT4">
                  <p:embed/>
                  <p:pic>
                    <p:nvPicPr>
                      <p:cNvPr id="0" name="Object 5"/>
                      <p:cNvPicPr>
                        <a:picLocks noChangeAspect="1" noChangeArrowheads="1"/>
                      </p:cNvPicPr>
                      <p:nvPr/>
                    </p:nvPicPr>
                    <p:blipFill>
                      <a:blip r:embed="rId8"/>
                      <a:srcRect/>
                      <a:stretch>
                        <a:fillRect/>
                      </a:stretch>
                    </p:blipFill>
                    <p:spPr bwMode="auto">
                      <a:xfrm>
                        <a:off x="514350" y="3190875"/>
                        <a:ext cx="4665663"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809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2"/>
                                        </p:tgtEl>
                                        <p:attrNameLst>
                                          <p:attrName>style.visibility</p:attrName>
                                        </p:attrNameLst>
                                      </p:cBhvr>
                                      <p:to>
                                        <p:strVal val="visible"/>
                                      </p:to>
                                    </p:set>
                                    <p:animEffect transition="in" filter="fade">
                                      <p:cBhvr>
                                        <p:cTn id="14" dur="1000"/>
                                        <p:tgtEl>
                                          <p:spTgt spid="42"/>
                                        </p:tgtEl>
                                      </p:cBhvr>
                                    </p:animEffect>
                                    <p:anim calcmode="lin" valueType="num">
                                      <p:cBhvr>
                                        <p:cTn id="15" dur="1000" fill="hold"/>
                                        <p:tgtEl>
                                          <p:spTgt spid="42"/>
                                        </p:tgtEl>
                                        <p:attrNameLst>
                                          <p:attrName>ppt_x</p:attrName>
                                        </p:attrNameLst>
                                      </p:cBhvr>
                                      <p:tavLst>
                                        <p:tav tm="0">
                                          <p:val>
                                            <p:strVal val="#ppt_x"/>
                                          </p:val>
                                        </p:tav>
                                        <p:tav tm="100000">
                                          <p:val>
                                            <p:strVal val="#ppt_x"/>
                                          </p:val>
                                        </p:tav>
                                      </p:tavLst>
                                    </p:anim>
                                    <p:anim calcmode="lin" valueType="num">
                                      <p:cBhvr>
                                        <p:cTn id="16"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fade">
                                      <p:cBhvr>
                                        <p:cTn id="21" dur="1000"/>
                                        <p:tgtEl>
                                          <p:spTgt spid="41"/>
                                        </p:tgtEl>
                                      </p:cBhvr>
                                    </p:animEffect>
                                    <p:anim calcmode="lin" valueType="num">
                                      <p:cBhvr>
                                        <p:cTn id="22" dur="1000" fill="hold"/>
                                        <p:tgtEl>
                                          <p:spTgt spid="41"/>
                                        </p:tgtEl>
                                        <p:attrNameLst>
                                          <p:attrName>ppt_x</p:attrName>
                                        </p:attrNameLst>
                                      </p:cBhvr>
                                      <p:tavLst>
                                        <p:tav tm="0">
                                          <p:val>
                                            <p:strVal val="#ppt_x"/>
                                          </p:val>
                                        </p:tav>
                                        <p:tav tm="100000">
                                          <p:val>
                                            <p:strVal val="#ppt_x"/>
                                          </p:val>
                                        </p:tav>
                                      </p:tavLst>
                                    </p:anim>
                                    <p:anim calcmode="lin" valueType="num">
                                      <p:cBhvr>
                                        <p:cTn id="23"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885554054"/>
              </p:ext>
            </p:extLst>
          </p:nvPr>
        </p:nvGraphicFramePr>
        <p:xfrm>
          <a:off x="681689" y="1196759"/>
          <a:ext cx="3621087" cy="2006600"/>
        </p:xfrm>
        <a:graphic>
          <a:graphicData uri="http://schemas.openxmlformats.org/presentationml/2006/ole">
            <mc:AlternateContent xmlns:mc="http://schemas.openxmlformats.org/markup-compatibility/2006">
              <mc:Choice xmlns:v="urn:schemas-microsoft-com:vml" Requires="v">
                <p:oleObj spid="_x0000_s42076" name="Equation" r:id="rId3" imgW="1650960" imgH="914400" progId="Equation.DSMT4">
                  <p:embed/>
                </p:oleObj>
              </mc:Choice>
              <mc:Fallback>
                <p:oleObj name="Equation" r:id="rId3" imgW="1650960" imgH="914400" progId="Equation.DSMT4">
                  <p:embed/>
                  <p:pic>
                    <p:nvPicPr>
                      <p:cNvPr id="0" name=""/>
                      <p:cNvPicPr/>
                      <p:nvPr/>
                    </p:nvPicPr>
                    <p:blipFill>
                      <a:blip r:embed="rId4"/>
                      <a:stretch>
                        <a:fillRect/>
                      </a:stretch>
                    </p:blipFill>
                    <p:spPr>
                      <a:xfrm>
                        <a:off x="681689" y="1196759"/>
                        <a:ext cx="3621087" cy="2006600"/>
                      </a:xfrm>
                      <a:prstGeom prst="rect">
                        <a:avLst/>
                      </a:prstGeom>
                    </p:spPr>
                  </p:pic>
                </p:oleObj>
              </mc:Fallback>
            </mc:AlternateContent>
          </a:graphicData>
        </a:graphic>
      </p:graphicFrame>
      <p:pic>
        <p:nvPicPr>
          <p:cNvPr id="4198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5692" y="957943"/>
            <a:ext cx="4318708" cy="2416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Object 4"/>
          <p:cNvGraphicFramePr>
            <a:graphicFrameLocks noChangeAspect="1"/>
          </p:cNvGraphicFramePr>
          <p:nvPr>
            <p:extLst>
              <p:ext uri="{D42A27DB-BD31-4B8C-83A1-F6EECF244321}">
                <p14:modId xmlns:p14="http://schemas.microsoft.com/office/powerpoint/2010/main" val="1154141301"/>
              </p:ext>
            </p:extLst>
          </p:nvPr>
        </p:nvGraphicFramePr>
        <p:xfrm>
          <a:off x="822551" y="5043034"/>
          <a:ext cx="7131051" cy="1003300"/>
        </p:xfrm>
        <a:graphic>
          <a:graphicData uri="http://schemas.openxmlformats.org/presentationml/2006/ole">
            <mc:AlternateContent xmlns:mc="http://schemas.openxmlformats.org/markup-compatibility/2006">
              <mc:Choice xmlns:v="urn:schemas-microsoft-com:vml" Requires="v">
                <p:oleObj spid="_x0000_s42077" name="Equation" r:id="rId6" imgW="3251160" imgH="457200" progId="Equation.DSMT4">
                  <p:embed/>
                </p:oleObj>
              </mc:Choice>
              <mc:Fallback>
                <p:oleObj name="Equation" r:id="rId6" imgW="3251160" imgH="457200" progId="Equation.DSMT4">
                  <p:embed/>
                  <p:pic>
                    <p:nvPicPr>
                      <p:cNvPr id="0" name="Object 3"/>
                      <p:cNvPicPr>
                        <a:picLocks noChangeAspect="1" noChangeArrowheads="1"/>
                      </p:cNvPicPr>
                      <p:nvPr/>
                    </p:nvPicPr>
                    <p:blipFill>
                      <a:blip r:embed="rId7"/>
                      <a:srcRect/>
                      <a:stretch>
                        <a:fillRect/>
                      </a:stretch>
                    </p:blipFill>
                    <p:spPr bwMode="auto">
                      <a:xfrm>
                        <a:off x="822551" y="5043034"/>
                        <a:ext cx="7131051"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691690583"/>
              </p:ext>
            </p:extLst>
          </p:nvPr>
        </p:nvGraphicFramePr>
        <p:xfrm>
          <a:off x="703257" y="408442"/>
          <a:ext cx="5376863" cy="501650"/>
        </p:xfrm>
        <a:graphic>
          <a:graphicData uri="http://schemas.openxmlformats.org/presentationml/2006/ole">
            <mc:AlternateContent xmlns:mc="http://schemas.openxmlformats.org/markup-compatibility/2006">
              <mc:Choice xmlns:v="urn:schemas-microsoft-com:vml" Requires="v">
                <p:oleObj spid="_x0000_s42078" name="Equation" r:id="rId8" imgW="2450880" imgH="228600" progId="Equation.DSMT4">
                  <p:embed/>
                </p:oleObj>
              </mc:Choice>
              <mc:Fallback>
                <p:oleObj name="Equation" r:id="rId8" imgW="2450880" imgH="228600" progId="Equation.DSMT4">
                  <p:embed/>
                  <p:pic>
                    <p:nvPicPr>
                      <p:cNvPr id="0" name="Object 3"/>
                      <p:cNvPicPr>
                        <a:picLocks noChangeAspect="1" noChangeArrowheads="1"/>
                      </p:cNvPicPr>
                      <p:nvPr/>
                    </p:nvPicPr>
                    <p:blipFill>
                      <a:blip r:embed="rId9"/>
                      <a:srcRect/>
                      <a:stretch>
                        <a:fillRect/>
                      </a:stretch>
                    </p:blipFill>
                    <p:spPr bwMode="auto">
                      <a:xfrm>
                        <a:off x="703257" y="408442"/>
                        <a:ext cx="537686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52205101"/>
              </p:ext>
            </p:extLst>
          </p:nvPr>
        </p:nvGraphicFramePr>
        <p:xfrm>
          <a:off x="674234" y="3374582"/>
          <a:ext cx="8134350" cy="1531938"/>
        </p:xfrm>
        <a:graphic>
          <a:graphicData uri="http://schemas.openxmlformats.org/presentationml/2006/ole">
            <mc:AlternateContent xmlns:mc="http://schemas.openxmlformats.org/markup-compatibility/2006">
              <mc:Choice xmlns:v="urn:schemas-microsoft-com:vml" Requires="v">
                <p:oleObj spid="_x0000_s42079" name="Equation" r:id="rId10" imgW="3708360" imgH="698400" progId="Equation.DSMT4">
                  <p:embed/>
                </p:oleObj>
              </mc:Choice>
              <mc:Fallback>
                <p:oleObj name="Equation" r:id="rId10" imgW="3708360" imgH="698400" progId="Equation.DSMT4">
                  <p:embed/>
                  <p:pic>
                    <p:nvPicPr>
                      <p:cNvPr id="0" name="Object 3"/>
                      <p:cNvPicPr>
                        <a:picLocks noChangeAspect="1" noChangeArrowheads="1"/>
                      </p:cNvPicPr>
                      <p:nvPr/>
                    </p:nvPicPr>
                    <p:blipFill>
                      <a:blip r:embed="rId11"/>
                      <a:srcRect/>
                      <a:stretch>
                        <a:fillRect/>
                      </a:stretch>
                    </p:blipFill>
                    <p:spPr bwMode="auto">
                      <a:xfrm>
                        <a:off x="674234" y="3374582"/>
                        <a:ext cx="8134350" cy="153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2000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56974493"/>
              </p:ext>
            </p:extLst>
          </p:nvPr>
        </p:nvGraphicFramePr>
        <p:xfrm>
          <a:off x="506453" y="785833"/>
          <a:ext cx="3984625" cy="2422525"/>
        </p:xfrm>
        <a:graphic>
          <a:graphicData uri="http://schemas.openxmlformats.org/presentationml/2006/ole">
            <mc:AlternateContent xmlns:mc="http://schemas.openxmlformats.org/markup-compatibility/2006">
              <mc:Choice xmlns:v="urn:schemas-microsoft-com:vml" Requires="v">
                <p:oleObj spid="_x0000_s43060" name="Equation" r:id="rId3" imgW="1815840" imgH="1104840" progId="Equation.DSMT4">
                  <p:embed/>
                </p:oleObj>
              </mc:Choice>
              <mc:Fallback>
                <p:oleObj name="Equation" r:id="rId3" imgW="1815840" imgH="1104840" progId="Equation.DSMT4">
                  <p:embed/>
                  <p:pic>
                    <p:nvPicPr>
                      <p:cNvPr id="0" name=""/>
                      <p:cNvPicPr/>
                      <p:nvPr/>
                    </p:nvPicPr>
                    <p:blipFill>
                      <a:blip r:embed="rId4"/>
                      <a:stretch>
                        <a:fillRect/>
                      </a:stretch>
                    </p:blipFill>
                    <p:spPr>
                      <a:xfrm>
                        <a:off x="506453" y="785833"/>
                        <a:ext cx="3984625" cy="2422525"/>
                      </a:xfrm>
                      <a:prstGeom prst="rect">
                        <a:avLst/>
                      </a:prstGeom>
                    </p:spPr>
                  </p:pic>
                </p:oleObj>
              </mc:Fallback>
            </mc:AlternateContent>
          </a:graphicData>
        </a:graphic>
      </p:graphicFrame>
      <p:pic>
        <p:nvPicPr>
          <p:cNvPr id="430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3665" y="277134"/>
            <a:ext cx="3905250"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 name="Group 8"/>
          <p:cNvGrpSpPr/>
          <p:nvPr/>
        </p:nvGrpSpPr>
        <p:grpSpPr>
          <a:xfrm>
            <a:off x="543386" y="5702300"/>
            <a:ext cx="7831364" cy="555625"/>
            <a:chOff x="543386" y="5702300"/>
            <a:chExt cx="7831364" cy="555625"/>
          </a:xfrm>
        </p:grpSpPr>
        <p:graphicFrame>
          <p:nvGraphicFramePr>
            <p:cNvPr id="7" name="Object 6"/>
            <p:cNvGraphicFramePr>
              <a:graphicFrameLocks noChangeAspect="1"/>
            </p:cNvGraphicFramePr>
            <p:nvPr>
              <p:extLst>
                <p:ext uri="{D42A27DB-BD31-4B8C-83A1-F6EECF244321}">
                  <p14:modId xmlns:p14="http://schemas.microsoft.com/office/powerpoint/2010/main" val="2834312771"/>
                </p:ext>
              </p:extLst>
            </p:nvPr>
          </p:nvGraphicFramePr>
          <p:xfrm>
            <a:off x="543386" y="5702300"/>
            <a:ext cx="7410450" cy="555625"/>
          </p:xfrm>
          <a:graphic>
            <a:graphicData uri="http://schemas.openxmlformats.org/presentationml/2006/ole">
              <mc:AlternateContent xmlns:mc="http://schemas.openxmlformats.org/markup-compatibility/2006">
                <mc:Choice xmlns:v="urn:schemas-microsoft-com:vml" Requires="v">
                  <p:oleObj spid="_x0000_s43061" name="Equation" r:id="rId6" imgW="3377880" imgH="253800" progId="Equation.DSMT4">
                    <p:embed/>
                  </p:oleObj>
                </mc:Choice>
                <mc:Fallback>
                  <p:oleObj name="Equation" r:id="rId6" imgW="3377880" imgH="253800" progId="Equation.DSMT4">
                    <p:embed/>
                    <p:pic>
                      <p:nvPicPr>
                        <p:cNvPr id="0" name="Object 3"/>
                        <p:cNvPicPr>
                          <a:picLocks noChangeAspect="1" noChangeArrowheads="1"/>
                        </p:cNvPicPr>
                        <p:nvPr/>
                      </p:nvPicPr>
                      <p:blipFill>
                        <a:blip r:embed="rId7"/>
                        <a:srcRect/>
                        <a:stretch>
                          <a:fillRect/>
                        </a:stretch>
                      </p:blipFill>
                      <p:spPr bwMode="auto">
                        <a:xfrm>
                          <a:off x="543386" y="5702300"/>
                          <a:ext cx="7410450" cy="555625"/>
                        </a:xfrm>
                        <a:prstGeom prst="rect">
                          <a:avLst/>
                        </a:prstGeom>
                        <a:noFill/>
                        <a:ln>
                          <a:noFill/>
                        </a:ln>
                      </p:spPr>
                    </p:pic>
                  </p:oleObj>
                </mc:Fallback>
              </mc:AlternateContent>
            </a:graphicData>
          </a:graphic>
        </p:graphicFrame>
        <p:sp>
          <p:nvSpPr>
            <p:cNvPr id="8" name="TextBox 7"/>
            <p:cNvSpPr txBox="1"/>
            <p:nvPr/>
          </p:nvSpPr>
          <p:spPr>
            <a:xfrm>
              <a:off x="7881264" y="5791200"/>
              <a:ext cx="493486" cy="369332"/>
            </a:xfrm>
            <a:prstGeom prst="rect">
              <a:avLst/>
            </a:prstGeom>
            <a:noFill/>
          </p:spPr>
          <p:txBody>
            <a:bodyPr wrap="square" rtlCol="1">
              <a:spAutoFit/>
            </a:bodyPr>
            <a:lstStyle/>
            <a:p>
              <a:pPr algn="ctr"/>
              <a:r>
                <a:rPr lang="he-IL" dirty="0" smtClean="0">
                  <a:sym typeface="Wingdings 2"/>
                </a:rPr>
                <a:t></a:t>
              </a:r>
              <a:endParaRPr lang="he-IL" dirty="0"/>
            </a:p>
          </p:txBody>
        </p:sp>
      </p:grpSp>
      <p:graphicFrame>
        <p:nvGraphicFramePr>
          <p:cNvPr id="5" name="Object 4"/>
          <p:cNvGraphicFramePr>
            <a:graphicFrameLocks noChangeAspect="1"/>
          </p:cNvGraphicFramePr>
          <p:nvPr>
            <p:extLst>
              <p:ext uri="{D42A27DB-BD31-4B8C-83A1-F6EECF244321}">
                <p14:modId xmlns:p14="http://schemas.microsoft.com/office/powerpoint/2010/main" val="3074553588"/>
              </p:ext>
            </p:extLst>
          </p:nvPr>
        </p:nvGraphicFramePr>
        <p:xfrm>
          <a:off x="679456" y="3525907"/>
          <a:ext cx="7745413" cy="2116137"/>
        </p:xfrm>
        <a:graphic>
          <a:graphicData uri="http://schemas.openxmlformats.org/presentationml/2006/ole">
            <mc:AlternateContent xmlns:mc="http://schemas.openxmlformats.org/markup-compatibility/2006">
              <mc:Choice xmlns:v="urn:schemas-microsoft-com:vml" Requires="v">
                <p:oleObj spid="_x0000_s43062" name="Equation" r:id="rId8" imgW="3530520" imgH="965160" progId="Equation.DSMT4">
                  <p:embed/>
                </p:oleObj>
              </mc:Choice>
              <mc:Fallback>
                <p:oleObj name="Equation" r:id="rId8" imgW="3530520" imgH="965160" progId="Equation.DSMT4">
                  <p:embed/>
                  <p:pic>
                    <p:nvPicPr>
                      <p:cNvPr id="0" name="Object 3"/>
                      <p:cNvPicPr>
                        <a:picLocks noChangeAspect="1" noChangeArrowheads="1"/>
                      </p:cNvPicPr>
                      <p:nvPr/>
                    </p:nvPicPr>
                    <p:blipFill>
                      <a:blip r:embed="rId9"/>
                      <a:srcRect/>
                      <a:stretch>
                        <a:fillRect/>
                      </a:stretch>
                    </p:blipFill>
                    <p:spPr bwMode="auto">
                      <a:xfrm>
                        <a:off x="679456" y="3525907"/>
                        <a:ext cx="7745413" cy="211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3727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1387112077"/>
              </p:ext>
            </p:extLst>
          </p:nvPr>
        </p:nvGraphicFramePr>
        <p:xfrm>
          <a:off x="715202" y="688975"/>
          <a:ext cx="7500938" cy="1087438"/>
        </p:xfrm>
        <a:graphic>
          <a:graphicData uri="http://schemas.openxmlformats.org/presentationml/2006/ole">
            <mc:AlternateContent xmlns:mc="http://schemas.openxmlformats.org/markup-compatibility/2006">
              <mc:Choice xmlns:v="urn:schemas-microsoft-com:vml" Requires="v">
                <p:oleObj spid="_x0000_s25890" name="Equation" r:id="rId3" imgW="3327120" imgH="482400" progId="Equation.DSMT4">
                  <p:embed/>
                </p:oleObj>
              </mc:Choice>
              <mc:Fallback>
                <p:oleObj name="Equation" r:id="rId3" imgW="3327120" imgH="482400" progId="Equation.DSMT4">
                  <p:embed/>
                  <p:pic>
                    <p:nvPicPr>
                      <p:cNvPr id="0" name=""/>
                      <p:cNvPicPr>
                        <a:picLocks noChangeAspect="1" noChangeArrowheads="1"/>
                      </p:cNvPicPr>
                      <p:nvPr/>
                    </p:nvPicPr>
                    <p:blipFill>
                      <a:blip r:embed="rId4"/>
                      <a:srcRect/>
                      <a:stretch>
                        <a:fillRect/>
                      </a:stretch>
                    </p:blipFill>
                    <p:spPr bwMode="auto">
                      <a:xfrm>
                        <a:off x="715202" y="688975"/>
                        <a:ext cx="7500938" cy="1087438"/>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6431173"/>
              </p:ext>
            </p:extLst>
          </p:nvPr>
        </p:nvGraphicFramePr>
        <p:xfrm>
          <a:off x="666474" y="2094366"/>
          <a:ext cx="7531100" cy="514350"/>
        </p:xfrm>
        <a:graphic>
          <a:graphicData uri="http://schemas.openxmlformats.org/presentationml/2006/ole">
            <mc:AlternateContent xmlns:mc="http://schemas.openxmlformats.org/markup-compatibility/2006">
              <mc:Choice xmlns:v="urn:schemas-microsoft-com:vml" Requires="v">
                <p:oleObj spid="_x0000_s25891" name="Equation" r:id="rId5" imgW="3340080" imgH="228600" progId="Equation.DSMT4">
                  <p:embed/>
                </p:oleObj>
              </mc:Choice>
              <mc:Fallback>
                <p:oleObj name="Equation" r:id="rId5" imgW="3340080" imgH="228600" progId="Equation.DSMT4">
                  <p:embed/>
                  <p:pic>
                    <p:nvPicPr>
                      <p:cNvPr id="0" name=""/>
                      <p:cNvPicPr>
                        <a:picLocks noChangeAspect="1" noChangeArrowheads="1"/>
                      </p:cNvPicPr>
                      <p:nvPr/>
                    </p:nvPicPr>
                    <p:blipFill>
                      <a:blip r:embed="rId6"/>
                      <a:srcRect/>
                      <a:stretch>
                        <a:fillRect/>
                      </a:stretch>
                    </p:blipFill>
                    <p:spPr bwMode="auto">
                      <a:xfrm>
                        <a:off x="666474" y="2094366"/>
                        <a:ext cx="75311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02766245"/>
              </p:ext>
            </p:extLst>
          </p:nvPr>
        </p:nvGraphicFramePr>
        <p:xfrm>
          <a:off x="719036" y="3011488"/>
          <a:ext cx="7531100" cy="1516062"/>
        </p:xfrm>
        <a:graphic>
          <a:graphicData uri="http://schemas.openxmlformats.org/presentationml/2006/ole">
            <mc:AlternateContent xmlns:mc="http://schemas.openxmlformats.org/markup-compatibility/2006">
              <mc:Choice xmlns:v="urn:schemas-microsoft-com:vml" Requires="v">
                <p:oleObj spid="_x0000_s25892" name="Equation" r:id="rId7" imgW="3340080" imgH="672840" progId="Equation.DSMT4">
                  <p:embed/>
                </p:oleObj>
              </mc:Choice>
              <mc:Fallback>
                <p:oleObj name="Equation" r:id="rId7" imgW="3340080" imgH="672840" progId="Equation.DSMT4">
                  <p:embed/>
                  <p:pic>
                    <p:nvPicPr>
                      <p:cNvPr id="0" name=""/>
                      <p:cNvPicPr>
                        <a:picLocks noChangeAspect="1" noChangeArrowheads="1"/>
                      </p:cNvPicPr>
                      <p:nvPr/>
                    </p:nvPicPr>
                    <p:blipFill>
                      <a:blip r:embed="rId8"/>
                      <a:srcRect/>
                      <a:stretch>
                        <a:fillRect/>
                      </a:stretch>
                    </p:blipFill>
                    <p:spPr bwMode="auto">
                      <a:xfrm>
                        <a:off x="719036" y="3011488"/>
                        <a:ext cx="7531100" cy="151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99467615"/>
              </p:ext>
            </p:extLst>
          </p:nvPr>
        </p:nvGraphicFramePr>
        <p:xfrm>
          <a:off x="720725" y="5058953"/>
          <a:ext cx="7702550" cy="914400"/>
        </p:xfrm>
        <a:graphic>
          <a:graphicData uri="http://schemas.openxmlformats.org/presentationml/2006/ole">
            <mc:AlternateContent xmlns:mc="http://schemas.openxmlformats.org/markup-compatibility/2006">
              <mc:Choice xmlns:v="urn:schemas-microsoft-com:vml" Requires="v">
                <p:oleObj spid="_x0000_s25893" name="Equation" r:id="rId9" imgW="3416040" imgH="406080" progId="Equation.DSMT4">
                  <p:embed/>
                </p:oleObj>
              </mc:Choice>
              <mc:Fallback>
                <p:oleObj name="Equation" r:id="rId9" imgW="3416040" imgH="406080" progId="Equation.DSMT4">
                  <p:embed/>
                  <p:pic>
                    <p:nvPicPr>
                      <p:cNvPr id="0" name=""/>
                      <p:cNvPicPr>
                        <a:picLocks noChangeAspect="1" noChangeArrowheads="1"/>
                      </p:cNvPicPr>
                      <p:nvPr/>
                    </p:nvPicPr>
                    <p:blipFill>
                      <a:blip r:embed="rId10"/>
                      <a:srcRect/>
                      <a:stretch>
                        <a:fillRect/>
                      </a:stretch>
                    </p:blipFill>
                    <p:spPr bwMode="auto">
                      <a:xfrm>
                        <a:off x="720725" y="5058953"/>
                        <a:ext cx="77025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3930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65188468"/>
              </p:ext>
            </p:extLst>
          </p:nvPr>
        </p:nvGraphicFramePr>
        <p:xfrm>
          <a:off x="751718" y="439029"/>
          <a:ext cx="7329487" cy="2516188"/>
        </p:xfrm>
        <a:graphic>
          <a:graphicData uri="http://schemas.openxmlformats.org/presentationml/2006/ole">
            <mc:AlternateContent xmlns:mc="http://schemas.openxmlformats.org/markup-compatibility/2006">
              <mc:Choice xmlns:v="urn:schemas-microsoft-com:vml" Requires="v">
                <p:oleObj spid="_x0000_s26847" name="Equation" r:id="rId3" imgW="3251160" imgH="1117440" progId="Equation.DSMT4">
                  <p:embed/>
                </p:oleObj>
              </mc:Choice>
              <mc:Fallback>
                <p:oleObj name="Equation" r:id="rId3" imgW="3251160" imgH="1117440" progId="Equation.DSMT4">
                  <p:embed/>
                  <p:pic>
                    <p:nvPicPr>
                      <p:cNvPr id="0" name=""/>
                      <p:cNvPicPr>
                        <a:picLocks noChangeAspect="1" noChangeArrowheads="1"/>
                      </p:cNvPicPr>
                      <p:nvPr/>
                    </p:nvPicPr>
                    <p:blipFill>
                      <a:blip r:embed="rId4"/>
                      <a:srcRect/>
                      <a:stretch>
                        <a:fillRect/>
                      </a:stretch>
                    </p:blipFill>
                    <p:spPr bwMode="auto">
                      <a:xfrm>
                        <a:off x="751718" y="439029"/>
                        <a:ext cx="7329487" cy="251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340827503"/>
              </p:ext>
            </p:extLst>
          </p:nvPr>
        </p:nvGraphicFramePr>
        <p:xfrm>
          <a:off x="673100" y="3286125"/>
          <a:ext cx="7502525" cy="973138"/>
        </p:xfrm>
        <a:graphic>
          <a:graphicData uri="http://schemas.openxmlformats.org/presentationml/2006/ole">
            <mc:AlternateContent xmlns:mc="http://schemas.openxmlformats.org/markup-compatibility/2006">
              <mc:Choice xmlns:v="urn:schemas-microsoft-com:vml" Requires="v">
                <p:oleObj spid="_x0000_s26848" name="Equation" r:id="rId5" imgW="3327120" imgH="431640" progId="Equation.DSMT4">
                  <p:embed/>
                </p:oleObj>
              </mc:Choice>
              <mc:Fallback>
                <p:oleObj name="Equation" r:id="rId5" imgW="3327120" imgH="431640" progId="Equation.DSMT4">
                  <p:embed/>
                  <p:pic>
                    <p:nvPicPr>
                      <p:cNvPr id="0" name="Object 6"/>
                      <p:cNvPicPr>
                        <a:picLocks noChangeAspect="1" noChangeArrowheads="1"/>
                      </p:cNvPicPr>
                      <p:nvPr/>
                    </p:nvPicPr>
                    <p:blipFill>
                      <a:blip r:embed="rId6"/>
                      <a:srcRect/>
                      <a:stretch>
                        <a:fillRect/>
                      </a:stretch>
                    </p:blipFill>
                    <p:spPr bwMode="auto">
                      <a:xfrm>
                        <a:off x="673100" y="3286125"/>
                        <a:ext cx="7502525"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279196521"/>
              </p:ext>
            </p:extLst>
          </p:nvPr>
        </p:nvGraphicFramePr>
        <p:xfrm>
          <a:off x="733987" y="4537515"/>
          <a:ext cx="7562850" cy="1546225"/>
        </p:xfrm>
        <a:graphic>
          <a:graphicData uri="http://schemas.openxmlformats.org/presentationml/2006/ole">
            <mc:AlternateContent xmlns:mc="http://schemas.openxmlformats.org/markup-compatibility/2006">
              <mc:Choice xmlns:v="urn:schemas-microsoft-com:vml" Requires="v">
                <p:oleObj spid="_x0000_s26849" name="Equation" r:id="rId7" imgW="3352680" imgH="685800" progId="Equation.DSMT4">
                  <p:embed/>
                </p:oleObj>
              </mc:Choice>
              <mc:Fallback>
                <p:oleObj name="Equation" r:id="rId7" imgW="3352680" imgH="685800" progId="Equation.DSMT4">
                  <p:embed/>
                  <p:pic>
                    <p:nvPicPr>
                      <p:cNvPr id="0" name="Object 3"/>
                      <p:cNvPicPr>
                        <a:picLocks noChangeAspect="1" noChangeArrowheads="1"/>
                      </p:cNvPicPr>
                      <p:nvPr/>
                    </p:nvPicPr>
                    <p:blipFill>
                      <a:blip r:embed="rId8"/>
                      <a:srcRect/>
                      <a:stretch>
                        <a:fillRect/>
                      </a:stretch>
                    </p:blipFill>
                    <p:spPr bwMode="auto">
                      <a:xfrm>
                        <a:off x="733987" y="4537515"/>
                        <a:ext cx="7562850"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9090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728642529"/>
              </p:ext>
            </p:extLst>
          </p:nvPr>
        </p:nvGraphicFramePr>
        <p:xfrm>
          <a:off x="681745" y="606939"/>
          <a:ext cx="7215188" cy="1631950"/>
        </p:xfrm>
        <a:graphic>
          <a:graphicData uri="http://schemas.openxmlformats.org/presentationml/2006/ole">
            <mc:AlternateContent xmlns:mc="http://schemas.openxmlformats.org/markup-compatibility/2006">
              <mc:Choice xmlns:v="urn:schemas-microsoft-com:vml" Requires="v">
                <p:oleObj spid="_x0000_s27949" name="Equation" r:id="rId3" imgW="3200400" imgH="723600" progId="Equation.DSMT4">
                  <p:embed/>
                </p:oleObj>
              </mc:Choice>
              <mc:Fallback>
                <p:oleObj name="Equation" r:id="rId3" imgW="3200400" imgH="723600" progId="Equation.DSMT4">
                  <p:embed/>
                  <p:pic>
                    <p:nvPicPr>
                      <p:cNvPr id="0" name=""/>
                      <p:cNvPicPr>
                        <a:picLocks noChangeAspect="1" noChangeArrowheads="1"/>
                      </p:cNvPicPr>
                      <p:nvPr/>
                    </p:nvPicPr>
                    <p:blipFill>
                      <a:blip r:embed="rId4"/>
                      <a:srcRect/>
                      <a:stretch>
                        <a:fillRect/>
                      </a:stretch>
                    </p:blipFill>
                    <p:spPr bwMode="auto">
                      <a:xfrm>
                        <a:off x="681745" y="606939"/>
                        <a:ext cx="7215188"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988693657"/>
              </p:ext>
            </p:extLst>
          </p:nvPr>
        </p:nvGraphicFramePr>
        <p:xfrm>
          <a:off x="685532" y="2410655"/>
          <a:ext cx="4095750" cy="1487488"/>
        </p:xfrm>
        <a:graphic>
          <a:graphicData uri="http://schemas.openxmlformats.org/presentationml/2006/ole">
            <mc:AlternateContent xmlns:mc="http://schemas.openxmlformats.org/markup-compatibility/2006">
              <mc:Choice xmlns:v="urn:schemas-microsoft-com:vml" Requires="v">
                <p:oleObj spid="_x0000_s27950" name="Equation" r:id="rId5" imgW="1815840" imgH="660240" progId="Equation.DSMT4">
                  <p:embed/>
                </p:oleObj>
              </mc:Choice>
              <mc:Fallback>
                <p:oleObj name="Equation" r:id="rId5" imgW="1815840" imgH="660240" progId="Equation.DSMT4">
                  <p:embed/>
                  <p:pic>
                    <p:nvPicPr>
                      <p:cNvPr id="0" name="Object 4"/>
                      <p:cNvPicPr>
                        <a:picLocks noChangeAspect="1" noChangeArrowheads="1"/>
                      </p:cNvPicPr>
                      <p:nvPr/>
                    </p:nvPicPr>
                    <p:blipFill>
                      <a:blip r:embed="rId6"/>
                      <a:srcRect/>
                      <a:stretch>
                        <a:fillRect/>
                      </a:stretch>
                    </p:blipFill>
                    <p:spPr bwMode="auto">
                      <a:xfrm>
                        <a:off x="685532" y="2410655"/>
                        <a:ext cx="4095750"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1" name="Group 10"/>
          <p:cNvGrpSpPr/>
          <p:nvPr/>
        </p:nvGrpSpPr>
        <p:grpSpPr>
          <a:xfrm>
            <a:off x="5486987" y="2506784"/>
            <a:ext cx="3111069" cy="3154362"/>
            <a:chOff x="5486987" y="2506784"/>
            <a:chExt cx="3111069" cy="3154362"/>
          </a:xfrm>
        </p:grpSpPr>
        <p:grpSp>
          <p:nvGrpSpPr>
            <p:cNvPr id="22" name="Group 21"/>
            <p:cNvGrpSpPr/>
            <p:nvPr/>
          </p:nvGrpSpPr>
          <p:grpSpPr>
            <a:xfrm>
              <a:off x="5508269" y="3203139"/>
              <a:ext cx="2973125" cy="2306452"/>
              <a:chOff x="5545777" y="2499755"/>
              <a:chExt cx="2375064" cy="2306452"/>
            </a:xfrm>
          </p:grpSpPr>
          <p:sp>
            <p:nvSpPr>
              <p:cNvPr id="7" name="Freeform 6"/>
              <p:cNvSpPr/>
              <p:nvPr/>
            </p:nvSpPr>
            <p:spPr>
              <a:xfrm>
                <a:off x="6727371" y="2499756"/>
                <a:ext cx="1193470" cy="2306451"/>
              </a:xfrm>
              <a:custGeom>
                <a:avLst/>
                <a:gdLst>
                  <a:gd name="connsiteX0" fmla="*/ 0 w 1193470"/>
                  <a:gd name="connsiteY0" fmla="*/ 2303813 h 2306451"/>
                  <a:gd name="connsiteX1" fmla="*/ 136566 w 1193470"/>
                  <a:gd name="connsiteY1" fmla="*/ 2280062 h 2306451"/>
                  <a:gd name="connsiteX2" fmla="*/ 320634 w 1193470"/>
                  <a:gd name="connsiteY2" fmla="*/ 2113808 h 2306451"/>
                  <a:gd name="connsiteX3" fmla="*/ 469075 w 1193470"/>
                  <a:gd name="connsiteY3" fmla="*/ 1894114 h 2306451"/>
                  <a:gd name="connsiteX4" fmla="*/ 611579 w 1193470"/>
                  <a:gd name="connsiteY4" fmla="*/ 1620982 h 2306451"/>
                  <a:gd name="connsiteX5" fmla="*/ 783772 w 1193470"/>
                  <a:gd name="connsiteY5" fmla="*/ 1235034 h 2306451"/>
                  <a:gd name="connsiteX6" fmla="*/ 908462 w 1193470"/>
                  <a:gd name="connsiteY6" fmla="*/ 890649 h 2306451"/>
                  <a:gd name="connsiteX7" fmla="*/ 1027216 w 1193470"/>
                  <a:gd name="connsiteY7" fmla="*/ 552202 h 2306451"/>
                  <a:gd name="connsiteX8" fmla="*/ 1193470 w 1193470"/>
                  <a:gd name="connsiteY8" fmla="*/ 0 h 2306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3470" h="2306451">
                    <a:moveTo>
                      <a:pt x="0" y="2303813"/>
                    </a:moveTo>
                    <a:cubicBezTo>
                      <a:pt x="41563" y="2307771"/>
                      <a:pt x="83127" y="2311729"/>
                      <a:pt x="136566" y="2280062"/>
                    </a:cubicBezTo>
                    <a:cubicBezTo>
                      <a:pt x="190005" y="2248395"/>
                      <a:pt x="265216" y="2178133"/>
                      <a:pt x="320634" y="2113808"/>
                    </a:cubicBezTo>
                    <a:cubicBezTo>
                      <a:pt x="376052" y="2049483"/>
                      <a:pt x="420584" y="1976252"/>
                      <a:pt x="469075" y="1894114"/>
                    </a:cubicBezTo>
                    <a:cubicBezTo>
                      <a:pt x="517566" y="1811976"/>
                      <a:pt x="559130" y="1730829"/>
                      <a:pt x="611579" y="1620982"/>
                    </a:cubicBezTo>
                    <a:cubicBezTo>
                      <a:pt x="664029" y="1511135"/>
                      <a:pt x="734292" y="1356756"/>
                      <a:pt x="783772" y="1235034"/>
                    </a:cubicBezTo>
                    <a:cubicBezTo>
                      <a:pt x="833252" y="1113312"/>
                      <a:pt x="867888" y="1004454"/>
                      <a:pt x="908462" y="890649"/>
                    </a:cubicBezTo>
                    <a:cubicBezTo>
                      <a:pt x="949036" y="776844"/>
                      <a:pt x="979715" y="700643"/>
                      <a:pt x="1027216" y="552202"/>
                    </a:cubicBezTo>
                    <a:cubicBezTo>
                      <a:pt x="1074717" y="403761"/>
                      <a:pt x="1134093" y="201880"/>
                      <a:pt x="1193470" y="0"/>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3" name="Freeform 12"/>
              <p:cNvSpPr/>
              <p:nvPr/>
            </p:nvSpPr>
            <p:spPr>
              <a:xfrm flipH="1">
                <a:off x="5545777" y="2499755"/>
                <a:ext cx="1193470" cy="2306451"/>
              </a:xfrm>
              <a:custGeom>
                <a:avLst/>
                <a:gdLst>
                  <a:gd name="connsiteX0" fmla="*/ 0 w 1193470"/>
                  <a:gd name="connsiteY0" fmla="*/ 2303813 h 2306451"/>
                  <a:gd name="connsiteX1" fmla="*/ 136566 w 1193470"/>
                  <a:gd name="connsiteY1" fmla="*/ 2280062 h 2306451"/>
                  <a:gd name="connsiteX2" fmla="*/ 320634 w 1193470"/>
                  <a:gd name="connsiteY2" fmla="*/ 2113808 h 2306451"/>
                  <a:gd name="connsiteX3" fmla="*/ 469075 w 1193470"/>
                  <a:gd name="connsiteY3" fmla="*/ 1894114 h 2306451"/>
                  <a:gd name="connsiteX4" fmla="*/ 611579 w 1193470"/>
                  <a:gd name="connsiteY4" fmla="*/ 1620982 h 2306451"/>
                  <a:gd name="connsiteX5" fmla="*/ 783772 w 1193470"/>
                  <a:gd name="connsiteY5" fmla="*/ 1235034 h 2306451"/>
                  <a:gd name="connsiteX6" fmla="*/ 908462 w 1193470"/>
                  <a:gd name="connsiteY6" fmla="*/ 890649 h 2306451"/>
                  <a:gd name="connsiteX7" fmla="*/ 1027216 w 1193470"/>
                  <a:gd name="connsiteY7" fmla="*/ 552202 h 2306451"/>
                  <a:gd name="connsiteX8" fmla="*/ 1193470 w 1193470"/>
                  <a:gd name="connsiteY8" fmla="*/ 0 h 2306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3470" h="2306451">
                    <a:moveTo>
                      <a:pt x="0" y="2303813"/>
                    </a:moveTo>
                    <a:cubicBezTo>
                      <a:pt x="41563" y="2307771"/>
                      <a:pt x="83127" y="2311729"/>
                      <a:pt x="136566" y="2280062"/>
                    </a:cubicBezTo>
                    <a:cubicBezTo>
                      <a:pt x="190005" y="2248395"/>
                      <a:pt x="265216" y="2178133"/>
                      <a:pt x="320634" y="2113808"/>
                    </a:cubicBezTo>
                    <a:cubicBezTo>
                      <a:pt x="376052" y="2049483"/>
                      <a:pt x="420584" y="1976252"/>
                      <a:pt x="469075" y="1894114"/>
                    </a:cubicBezTo>
                    <a:cubicBezTo>
                      <a:pt x="517566" y="1811976"/>
                      <a:pt x="559130" y="1730829"/>
                      <a:pt x="611579" y="1620982"/>
                    </a:cubicBezTo>
                    <a:cubicBezTo>
                      <a:pt x="664029" y="1511135"/>
                      <a:pt x="734292" y="1356756"/>
                      <a:pt x="783772" y="1235034"/>
                    </a:cubicBezTo>
                    <a:cubicBezTo>
                      <a:pt x="833252" y="1113312"/>
                      <a:pt x="867888" y="1004454"/>
                      <a:pt x="908462" y="890649"/>
                    </a:cubicBezTo>
                    <a:cubicBezTo>
                      <a:pt x="949036" y="776844"/>
                      <a:pt x="979715" y="700643"/>
                      <a:pt x="1027216" y="552202"/>
                    </a:cubicBezTo>
                    <a:cubicBezTo>
                      <a:pt x="1074717" y="403761"/>
                      <a:pt x="1134093" y="201880"/>
                      <a:pt x="1193470" y="0"/>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grpSp>
        <p:sp>
          <p:nvSpPr>
            <p:cNvPr id="8" name="Oval 7"/>
            <p:cNvSpPr/>
            <p:nvPr/>
          </p:nvSpPr>
          <p:spPr>
            <a:xfrm>
              <a:off x="8228609" y="3716533"/>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Oval 13"/>
            <p:cNvSpPr/>
            <p:nvPr/>
          </p:nvSpPr>
          <p:spPr>
            <a:xfrm>
              <a:off x="7923326" y="4390426"/>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Oval 14"/>
            <p:cNvSpPr/>
            <p:nvPr/>
          </p:nvSpPr>
          <p:spPr>
            <a:xfrm>
              <a:off x="7553750" y="5033363"/>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Oval 15"/>
            <p:cNvSpPr/>
            <p:nvPr/>
          </p:nvSpPr>
          <p:spPr>
            <a:xfrm>
              <a:off x="7221063" y="5359595"/>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7" name="Straight Connector 16"/>
            <p:cNvCxnSpPr/>
            <p:nvPr/>
          </p:nvCxnSpPr>
          <p:spPr>
            <a:xfrm>
              <a:off x="5486987" y="5523034"/>
              <a:ext cx="2905125" cy="0"/>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a:off x="5544137" y="4208584"/>
              <a:ext cx="2905125" cy="0"/>
            </a:xfrm>
            <a:prstGeom prst="line">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0" name="Object 19"/>
            <p:cNvGraphicFramePr>
              <a:graphicFrameLocks noChangeAspect="1"/>
            </p:cNvGraphicFramePr>
            <p:nvPr>
              <p:extLst>
                <p:ext uri="{D42A27DB-BD31-4B8C-83A1-F6EECF244321}">
                  <p14:modId xmlns:p14="http://schemas.microsoft.com/office/powerpoint/2010/main" val="2414525773"/>
                </p:ext>
              </p:extLst>
            </p:nvPr>
          </p:nvGraphicFramePr>
          <p:xfrm>
            <a:off x="6715712" y="3256083"/>
            <a:ext cx="681038" cy="371475"/>
          </p:xfrm>
          <a:graphic>
            <a:graphicData uri="http://schemas.openxmlformats.org/presentationml/2006/ole">
              <mc:AlternateContent xmlns:mc="http://schemas.openxmlformats.org/markup-compatibility/2006">
                <mc:Choice xmlns:v="urn:schemas-microsoft-com:vml" Requires="v">
                  <p:oleObj spid="_x0000_s27951" name="Equation" r:id="rId7" imgW="419040" imgH="228600" progId="Equation.DSMT4">
                    <p:embed/>
                  </p:oleObj>
                </mc:Choice>
                <mc:Fallback>
                  <p:oleObj name="Equation" r:id="rId7" imgW="419040" imgH="228600" progId="Equation.DSMT4">
                    <p:embed/>
                    <p:pic>
                      <p:nvPicPr>
                        <p:cNvPr id="0" name=""/>
                        <p:cNvPicPr/>
                        <p:nvPr/>
                      </p:nvPicPr>
                      <p:blipFill>
                        <a:blip r:embed="rId8"/>
                        <a:stretch>
                          <a:fillRect/>
                        </a:stretch>
                      </p:blipFill>
                      <p:spPr>
                        <a:xfrm>
                          <a:off x="6715712" y="3256083"/>
                          <a:ext cx="681038" cy="371475"/>
                        </a:xfrm>
                        <a:prstGeom prst="rect">
                          <a:avLst/>
                        </a:prstGeom>
                        <a:solidFill>
                          <a:schemeClr val="bg1"/>
                        </a:solidFill>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4118310185"/>
                </p:ext>
              </p:extLst>
            </p:nvPr>
          </p:nvGraphicFramePr>
          <p:xfrm>
            <a:off x="8391681" y="5411667"/>
            <a:ext cx="206375" cy="227012"/>
          </p:xfrm>
          <a:graphic>
            <a:graphicData uri="http://schemas.openxmlformats.org/presentationml/2006/ole">
              <mc:AlternateContent xmlns:mc="http://schemas.openxmlformats.org/markup-compatibility/2006">
                <mc:Choice xmlns:v="urn:schemas-microsoft-com:vml" Requires="v">
                  <p:oleObj spid="_x0000_s27952" name="Equation" r:id="rId9" imgW="126720" imgH="139680" progId="Equation.DSMT4">
                    <p:embed/>
                  </p:oleObj>
                </mc:Choice>
                <mc:Fallback>
                  <p:oleObj name="Equation" r:id="rId9" imgW="126720" imgH="139680" progId="Equation.DSMT4">
                    <p:embed/>
                    <p:pic>
                      <p:nvPicPr>
                        <p:cNvPr id="0" name="Object 19"/>
                        <p:cNvPicPr>
                          <a:picLocks noChangeAspect="1" noChangeArrowheads="1"/>
                        </p:cNvPicPr>
                        <p:nvPr/>
                      </p:nvPicPr>
                      <p:blipFill>
                        <a:blip r:embed="rId10"/>
                        <a:srcRect/>
                        <a:stretch>
                          <a:fillRect/>
                        </a:stretch>
                      </p:blipFill>
                      <p:spPr bwMode="auto">
                        <a:xfrm>
                          <a:off x="8391681" y="5411667"/>
                          <a:ext cx="206375" cy="227012"/>
                        </a:xfrm>
                        <a:prstGeom prst="rect">
                          <a:avLst/>
                        </a:prstGeom>
                        <a:solidFill>
                          <a:schemeClr val="bg1"/>
                        </a:solidFill>
                        <a:ln>
                          <a:noFill/>
                        </a:ln>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136757550"/>
                </p:ext>
              </p:extLst>
            </p:nvPr>
          </p:nvGraphicFramePr>
          <p:xfrm>
            <a:off x="6887162" y="2506784"/>
            <a:ext cx="227013" cy="268288"/>
          </p:xfrm>
          <a:graphic>
            <a:graphicData uri="http://schemas.openxmlformats.org/presentationml/2006/ole">
              <mc:AlternateContent xmlns:mc="http://schemas.openxmlformats.org/markup-compatibility/2006">
                <mc:Choice xmlns:v="urn:schemas-microsoft-com:vml" Requires="v">
                  <p:oleObj spid="_x0000_s27953" name="Equation" r:id="rId11" imgW="139680" imgH="164880" progId="Equation.DSMT4">
                    <p:embed/>
                  </p:oleObj>
                </mc:Choice>
                <mc:Fallback>
                  <p:oleObj name="Equation" r:id="rId11" imgW="139680" imgH="164880" progId="Equation.DSMT4">
                    <p:embed/>
                    <p:pic>
                      <p:nvPicPr>
                        <p:cNvPr id="0" name="Object 23"/>
                        <p:cNvPicPr>
                          <a:picLocks noChangeAspect="1" noChangeArrowheads="1"/>
                        </p:cNvPicPr>
                        <p:nvPr/>
                      </p:nvPicPr>
                      <p:blipFill>
                        <a:blip r:embed="rId12"/>
                        <a:srcRect/>
                        <a:stretch>
                          <a:fillRect/>
                        </a:stretch>
                      </p:blipFill>
                      <p:spPr bwMode="auto">
                        <a:xfrm>
                          <a:off x="6887162" y="2506784"/>
                          <a:ext cx="227013" cy="268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0" name="Group 9"/>
          <p:cNvGrpSpPr/>
          <p:nvPr/>
        </p:nvGrpSpPr>
        <p:grpSpPr>
          <a:xfrm>
            <a:off x="641814" y="4134826"/>
            <a:ext cx="4370301" cy="2060575"/>
            <a:chOff x="641814" y="4134826"/>
            <a:chExt cx="4370301" cy="2060575"/>
          </a:xfrm>
        </p:grpSpPr>
        <p:sp>
          <p:nvSpPr>
            <p:cNvPr id="9" name="TextBox 8"/>
            <p:cNvSpPr txBox="1"/>
            <p:nvPr/>
          </p:nvSpPr>
          <p:spPr>
            <a:xfrm>
              <a:off x="4594103" y="5717514"/>
              <a:ext cx="418012" cy="369332"/>
            </a:xfrm>
            <a:prstGeom prst="rect">
              <a:avLst/>
            </a:prstGeom>
            <a:noFill/>
          </p:spPr>
          <p:txBody>
            <a:bodyPr wrap="square" rtlCol="1">
              <a:spAutoFit/>
            </a:bodyPr>
            <a:lstStyle/>
            <a:p>
              <a:pPr algn="ctr"/>
              <a:r>
                <a:rPr lang="he-IL" dirty="0" smtClean="0">
                  <a:sym typeface="Wingdings 2"/>
                </a:rPr>
                <a:t></a:t>
              </a:r>
              <a:endParaRPr lang="he-IL" dirty="0"/>
            </a:p>
          </p:txBody>
        </p:sp>
        <p:graphicFrame>
          <p:nvGraphicFramePr>
            <p:cNvPr id="27" name="Object 26"/>
            <p:cNvGraphicFramePr>
              <a:graphicFrameLocks noChangeAspect="1"/>
            </p:cNvGraphicFramePr>
            <p:nvPr>
              <p:extLst>
                <p:ext uri="{D42A27DB-BD31-4B8C-83A1-F6EECF244321}">
                  <p14:modId xmlns:p14="http://schemas.microsoft.com/office/powerpoint/2010/main" val="4293843856"/>
                </p:ext>
              </p:extLst>
            </p:nvPr>
          </p:nvGraphicFramePr>
          <p:xfrm>
            <a:off x="641814" y="4134826"/>
            <a:ext cx="3952875" cy="2060575"/>
          </p:xfrm>
          <a:graphic>
            <a:graphicData uri="http://schemas.openxmlformats.org/presentationml/2006/ole">
              <mc:AlternateContent xmlns:mc="http://schemas.openxmlformats.org/markup-compatibility/2006">
                <mc:Choice xmlns:v="urn:schemas-microsoft-com:vml" Requires="v">
                  <p:oleObj spid="_x0000_s27954" name="Equation" r:id="rId13" imgW="1752480" imgH="914400" progId="Equation.DSMT4">
                    <p:embed/>
                  </p:oleObj>
                </mc:Choice>
                <mc:Fallback>
                  <p:oleObj name="Equation" r:id="rId13" imgW="1752480" imgH="914400" progId="Equation.DSMT4">
                    <p:embed/>
                    <p:pic>
                      <p:nvPicPr>
                        <p:cNvPr id="0" name=""/>
                        <p:cNvPicPr>
                          <a:picLocks noChangeAspect="1" noChangeArrowheads="1"/>
                        </p:cNvPicPr>
                        <p:nvPr/>
                      </p:nvPicPr>
                      <p:blipFill>
                        <a:blip r:embed="rId14"/>
                        <a:srcRect/>
                        <a:stretch>
                          <a:fillRect/>
                        </a:stretch>
                      </p:blipFill>
                      <p:spPr bwMode="auto">
                        <a:xfrm>
                          <a:off x="641814" y="4134826"/>
                          <a:ext cx="3952875"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23" name="Freeform 22"/>
          <p:cNvSpPr/>
          <p:nvPr/>
        </p:nvSpPr>
        <p:spPr>
          <a:xfrm>
            <a:off x="7258281" y="3739243"/>
            <a:ext cx="1010508" cy="1642652"/>
          </a:xfrm>
          <a:custGeom>
            <a:avLst/>
            <a:gdLst>
              <a:gd name="connsiteX0" fmla="*/ 0 w 1017722"/>
              <a:gd name="connsiteY0" fmla="*/ 1647986 h 1647986"/>
              <a:gd name="connsiteX1" fmla="*/ 335796 w 1017722"/>
              <a:gd name="connsiteY1" fmla="*/ 1322522 h 1647986"/>
              <a:gd name="connsiteX2" fmla="*/ 707756 w 1017722"/>
              <a:gd name="connsiteY2" fmla="*/ 681925 h 1647986"/>
              <a:gd name="connsiteX3" fmla="*/ 1017722 w 1017722"/>
              <a:gd name="connsiteY3" fmla="*/ 0 h 1647986"/>
              <a:gd name="connsiteX4" fmla="*/ 0 w 1017722"/>
              <a:gd name="connsiteY4" fmla="*/ 1647986 h 1647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7722" h="1647986">
                <a:moveTo>
                  <a:pt x="0" y="1647986"/>
                </a:moveTo>
                <a:lnTo>
                  <a:pt x="335796" y="1322522"/>
                </a:lnTo>
                <a:lnTo>
                  <a:pt x="707756" y="681925"/>
                </a:lnTo>
                <a:lnTo>
                  <a:pt x="1017722" y="0"/>
                </a:lnTo>
                <a:lnTo>
                  <a:pt x="0" y="1647986"/>
                </a:lnTo>
                <a:close/>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908925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1000"/>
                                        <p:tgtEl>
                                          <p:spTgt spid="23"/>
                                        </p:tgtEl>
                                      </p:cBhvr>
                                    </p:animEffect>
                                    <p:anim calcmode="lin" valueType="num">
                                      <p:cBhvr>
                                        <p:cTn id="15" dur="1000" fill="hold"/>
                                        <p:tgtEl>
                                          <p:spTgt spid="23"/>
                                        </p:tgtEl>
                                        <p:attrNameLst>
                                          <p:attrName>ppt_x</p:attrName>
                                        </p:attrNameLst>
                                      </p:cBhvr>
                                      <p:tavLst>
                                        <p:tav tm="0">
                                          <p:val>
                                            <p:strVal val="#ppt_x"/>
                                          </p:val>
                                        </p:tav>
                                        <p:tav tm="100000">
                                          <p:val>
                                            <p:strVal val="#ppt_x"/>
                                          </p:val>
                                        </p:tav>
                                      </p:tavLst>
                                    </p:anim>
                                    <p:anim calcmode="lin" valueType="num">
                                      <p:cBhvr>
                                        <p:cTn id="1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6260"/>
            <a:ext cx="8229600" cy="718139"/>
          </a:xfrm>
        </p:spPr>
        <p:txBody>
          <a:bodyPr>
            <a:normAutofit/>
          </a:bodyPr>
          <a:lstStyle/>
          <a:p>
            <a:r>
              <a:rPr lang="en-US" sz="3200" dirty="0" smtClean="0"/>
              <a:t>Convex Hull Algorithms in the Plane</a:t>
            </a:r>
            <a:endParaRPr lang="he-IL" sz="3200" dirty="0"/>
          </a:p>
        </p:txBody>
      </p:sp>
      <p:sp>
        <p:nvSpPr>
          <p:cNvPr id="3" name="Date Placeholder 2"/>
          <p:cNvSpPr>
            <a:spLocks noGrp="1"/>
          </p:cNvSpPr>
          <p:nvPr>
            <p:ph type="dt" sz="half" idx="10"/>
          </p:nvPr>
        </p:nvSpPr>
        <p:spPr/>
        <p:txBody>
          <a:bodyPr/>
          <a:lstStyle/>
          <a:p>
            <a:r>
              <a:rPr lang="he-IL" smtClean="0"/>
              <a:t>May 2012</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471765054"/>
              </p:ext>
            </p:extLst>
          </p:nvPr>
        </p:nvGraphicFramePr>
        <p:xfrm>
          <a:off x="468449" y="919008"/>
          <a:ext cx="8311606" cy="1115938"/>
        </p:xfrm>
        <a:graphic>
          <a:graphicData uri="http://schemas.openxmlformats.org/presentationml/2006/ole">
            <mc:AlternateContent xmlns:mc="http://schemas.openxmlformats.org/markup-compatibility/2006">
              <mc:Choice xmlns:v="urn:schemas-microsoft-com:vml" Requires="v">
                <p:oleObj spid="_x0000_s28869" name="Equation" r:id="rId3" imgW="3403440" imgH="457200" progId="Equation.DSMT4">
                  <p:embed/>
                </p:oleObj>
              </mc:Choice>
              <mc:Fallback>
                <p:oleObj name="Equation" r:id="rId3" imgW="3403440" imgH="457200" progId="Equation.DSMT4">
                  <p:embed/>
                  <p:pic>
                    <p:nvPicPr>
                      <p:cNvPr id="0" name=""/>
                      <p:cNvPicPr/>
                      <p:nvPr/>
                    </p:nvPicPr>
                    <p:blipFill>
                      <a:blip r:embed="rId4"/>
                      <a:stretch>
                        <a:fillRect/>
                      </a:stretch>
                    </p:blipFill>
                    <p:spPr>
                      <a:xfrm>
                        <a:off x="468449" y="919008"/>
                        <a:ext cx="8311606" cy="111593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28458630"/>
              </p:ext>
            </p:extLst>
          </p:nvPr>
        </p:nvGraphicFramePr>
        <p:xfrm>
          <a:off x="479425" y="2142446"/>
          <a:ext cx="8185150" cy="1768475"/>
        </p:xfrm>
        <a:graphic>
          <a:graphicData uri="http://schemas.openxmlformats.org/presentationml/2006/ole">
            <mc:AlternateContent xmlns:mc="http://schemas.openxmlformats.org/markup-compatibility/2006">
              <mc:Choice xmlns:v="urn:schemas-microsoft-com:vml" Requires="v">
                <p:oleObj spid="_x0000_s28870" name="Equation" r:id="rId5" imgW="3352680" imgH="723600" progId="Equation.DSMT4">
                  <p:embed/>
                </p:oleObj>
              </mc:Choice>
              <mc:Fallback>
                <p:oleObj name="Equation" r:id="rId5" imgW="3352680" imgH="723600" progId="Equation.DSMT4">
                  <p:embed/>
                  <p:pic>
                    <p:nvPicPr>
                      <p:cNvPr id="0" name="Object 4"/>
                      <p:cNvPicPr>
                        <a:picLocks noChangeAspect="1" noChangeArrowheads="1"/>
                      </p:cNvPicPr>
                      <p:nvPr/>
                    </p:nvPicPr>
                    <p:blipFill>
                      <a:blip r:embed="rId6"/>
                      <a:srcRect/>
                      <a:stretch>
                        <a:fillRect/>
                      </a:stretch>
                    </p:blipFill>
                    <p:spPr bwMode="auto">
                      <a:xfrm>
                        <a:off x="479425" y="2142446"/>
                        <a:ext cx="818515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51623110"/>
              </p:ext>
            </p:extLst>
          </p:nvPr>
        </p:nvGraphicFramePr>
        <p:xfrm>
          <a:off x="520246" y="3943123"/>
          <a:ext cx="7535863" cy="2236787"/>
        </p:xfrm>
        <a:graphic>
          <a:graphicData uri="http://schemas.openxmlformats.org/presentationml/2006/ole">
            <mc:AlternateContent xmlns:mc="http://schemas.openxmlformats.org/markup-compatibility/2006">
              <mc:Choice xmlns:v="urn:schemas-microsoft-com:vml" Requires="v">
                <p:oleObj spid="_x0000_s28871" name="Equation" r:id="rId7" imgW="3085920" imgH="914400" progId="Equation.DSMT4">
                  <p:embed/>
                </p:oleObj>
              </mc:Choice>
              <mc:Fallback>
                <p:oleObj name="Equation" r:id="rId7" imgW="3085920" imgH="914400" progId="Equation.DSMT4">
                  <p:embed/>
                  <p:pic>
                    <p:nvPicPr>
                      <p:cNvPr id="0" name="Object 5"/>
                      <p:cNvPicPr>
                        <a:picLocks noChangeAspect="1" noChangeArrowheads="1"/>
                      </p:cNvPicPr>
                      <p:nvPr/>
                    </p:nvPicPr>
                    <p:blipFill>
                      <a:blip r:embed="rId8"/>
                      <a:srcRect/>
                      <a:stretch>
                        <a:fillRect/>
                      </a:stretch>
                    </p:blipFill>
                    <p:spPr bwMode="auto">
                      <a:xfrm>
                        <a:off x="520246" y="3943123"/>
                        <a:ext cx="7535863" cy="223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5132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3115217808"/>
              </p:ext>
            </p:extLst>
          </p:nvPr>
        </p:nvGraphicFramePr>
        <p:xfrm>
          <a:off x="611233" y="385793"/>
          <a:ext cx="4341813" cy="3281363"/>
        </p:xfrm>
        <a:graphic>
          <a:graphicData uri="http://schemas.openxmlformats.org/presentationml/2006/ole">
            <mc:AlternateContent xmlns:mc="http://schemas.openxmlformats.org/markup-compatibility/2006">
              <mc:Choice xmlns:v="urn:schemas-microsoft-com:vml" Requires="v">
                <p:oleObj spid="_x0000_s30147" name="Equation" r:id="rId3" imgW="1777680" imgH="1346040" progId="Equation.DSMT4">
                  <p:embed/>
                </p:oleObj>
              </mc:Choice>
              <mc:Fallback>
                <p:oleObj name="Equation" r:id="rId3" imgW="1777680" imgH="1346040" progId="Equation.DSMT4">
                  <p:embed/>
                  <p:pic>
                    <p:nvPicPr>
                      <p:cNvPr id="0" name="Object 4"/>
                      <p:cNvPicPr>
                        <a:picLocks noChangeAspect="1" noChangeArrowheads="1"/>
                      </p:cNvPicPr>
                      <p:nvPr/>
                    </p:nvPicPr>
                    <p:blipFill>
                      <a:blip r:embed="rId4"/>
                      <a:srcRect/>
                      <a:stretch>
                        <a:fillRect/>
                      </a:stretch>
                    </p:blipFill>
                    <p:spPr bwMode="auto">
                      <a:xfrm>
                        <a:off x="611233" y="385793"/>
                        <a:ext cx="4341813" cy="328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658332977"/>
              </p:ext>
            </p:extLst>
          </p:nvPr>
        </p:nvGraphicFramePr>
        <p:xfrm>
          <a:off x="597581" y="3748088"/>
          <a:ext cx="7104062" cy="1300162"/>
        </p:xfrm>
        <a:graphic>
          <a:graphicData uri="http://schemas.openxmlformats.org/presentationml/2006/ole">
            <mc:AlternateContent xmlns:mc="http://schemas.openxmlformats.org/markup-compatibility/2006">
              <mc:Choice xmlns:v="urn:schemas-microsoft-com:vml" Requires="v">
                <p:oleObj spid="_x0000_s30148" name="Equation" r:id="rId5" imgW="2908080" imgH="533160" progId="Equation.DSMT4">
                  <p:embed/>
                </p:oleObj>
              </mc:Choice>
              <mc:Fallback>
                <p:oleObj name="Equation" r:id="rId5" imgW="2908080" imgH="533160" progId="Equation.DSMT4">
                  <p:embed/>
                  <p:pic>
                    <p:nvPicPr>
                      <p:cNvPr id="0" name="Object 3"/>
                      <p:cNvPicPr>
                        <a:picLocks noChangeAspect="1" noChangeArrowheads="1"/>
                      </p:cNvPicPr>
                      <p:nvPr/>
                    </p:nvPicPr>
                    <p:blipFill>
                      <a:blip r:embed="rId6"/>
                      <a:srcRect/>
                      <a:stretch>
                        <a:fillRect/>
                      </a:stretch>
                    </p:blipFill>
                    <p:spPr bwMode="auto">
                      <a:xfrm>
                        <a:off x="597581" y="3748088"/>
                        <a:ext cx="7104062"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5" name="Group 24"/>
          <p:cNvGrpSpPr/>
          <p:nvPr/>
        </p:nvGrpSpPr>
        <p:grpSpPr>
          <a:xfrm>
            <a:off x="5138442" y="968147"/>
            <a:ext cx="3193657" cy="2640040"/>
            <a:chOff x="5138442" y="1324397"/>
            <a:chExt cx="3193657" cy="2640040"/>
          </a:xfrm>
        </p:grpSpPr>
        <p:sp>
          <p:nvSpPr>
            <p:cNvPr id="6" name="Oval 5"/>
            <p:cNvSpPr/>
            <p:nvPr/>
          </p:nvSpPr>
          <p:spPr>
            <a:xfrm>
              <a:off x="5138442" y="1772156"/>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Oval 7"/>
            <p:cNvSpPr/>
            <p:nvPr/>
          </p:nvSpPr>
          <p:spPr>
            <a:xfrm>
              <a:off x="7305759" y="1519954"/>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Oval 8"/>
            <p:cNvSpPr/>
            <p:nvPr/>
          </p:nvSpPr>
          <p:spPr>
            <a:xfrm>
              <a:off x="6430470" y="1324397"/>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Oval 9"/>
            <p:cNvSpPr/>
            <p:nvPr/>
          </p:nvSpPr>
          <p:spPr>
            <a:xfrm>
              <a:off x="8243086" y="2222612"/>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Oval 10"/>
            <p:cNvSpPr/>
            <p:nvPr/>
          </p:nvSpPr>
          <p:spPr>
            <a:xfrm>
              <a:off x="5522813" y="2391197"/>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Oval 11"/>
            <p:cNvSpPr/>
            <p:nvPr/>
          </p:nvSpPr>
          <p:spPr>
            <a:xfrm>
              <a:off x="6411589" y="2122810"/>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Oval 12"/>
            <p:cNvSpPr/>
            <p:nvPr/>
          </p:nvSpPr>
          <p:spPr>
            <a:xfrm>
              <a:off x="6841815" y="2625865"/>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Oval 13"/>
            <p:cNvSpPr/>
            <p:nvPr/>
          </p:nvSpPr>
          <p:spPr>
            <a:xfrm>
              <a:off x="5424360" y="3207143"/>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Oval 14"/>
            <p:cNvSpPr/>
            <p:nvPr/>
          </p:nvSpPr>
          <p:spPr>
            <a:xfrm>
              <a:off x="8141936" y="3019677"/>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Oval 15"/>
            <p:cNvSpPr/>
            <p:nvPr/>
          </p:nvSpPr>
          <p:spPr>
            <a:xfrm>
              <a:off x="7485132" y="3576679"/>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Oval 16"/>
            <p:cNvSpPr/>
            <p:nvPr/>
          </p:nvSpPr>
          <p:spPr>
            <a:xfrm>
              <a:off x="6715040" y="3407436"/>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Oval 17"/>
            <p:cNvSpPr/>
            <p:nvPr/>
          </p:nvSpPr>
          <p:spPr>
            <a:xfrm>
              <a:off x="6317182" y="3867333"/>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Oval 18"/>
            <p:cNvSpPr/>
            <p:nvPr/>
          </p:nvSpPr>
          <p:spPr>
            <a:xfrm>
              <a:off x="6081164" y="2935400"/>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7" name="Object 6"/>
            <p:cNvGraphicFramePr>
              <a:graphicFrameLocks noChangeAspect="1"/>
            </p:cNvGraphicFramePr>
            <p:nvPr>
              <p:extLst>
                <p:ext uri="{D42A27DB-BD31-4B8C-83A1-F6EECF244321}">
                  <p14:modId xmlns:p14="http://schemas.microsoft.com/office/powerpoint/2010/main" val="506289635"/>
                </p:ext>
              </p:extLst>
            </p:nvPr>
          </p:nvGraphicFramePr>
          <p:xfrm>
            <a:off x="6125782" y="1785305"/>
            <a:ext cx="283109" cy="363997"/>
          </p:xfrm>
          <a:graphic>
            <a:graphicData uri="http://schemas.openxmlformats.org/presentationml/2006/ole">
              <mc:AlternateContent xmlns:mc="http://schemas.openxmlformats.org/markup-compatibility/2006">
                <mc:Choice xmlns:v="urn:schemas-microsoft-com:vml" Requires="v">
                  <p:oleObj spid="_x0000_s30149" name="Equation" r:id="rId7" imgW="177480" imgH="228600" progId="Equation.DSMT4">
                    <p:embed/>
                  </p:oleObj>
                </mc:Choice>
                <mc:Fallback>
                  <p:oleObj name="Equation" r:id="rId7" imgW="177480" imgH="228600" progId="Equation.DSMT4">
                    <p:embed/>
                    <p:pic>
                      <p:nvPicPr>
                        <p:cNvPr id="0" name=""/>
                        <p:cNvPicPr/>
                        <p:nvPr/>
                      </p:nvPicPr>
                      <p:blipFill>
                        <a:blip r:embed="rId8"/>
                        <a:stretch>
                          <a:fillRect/>
                        </a:stretch>
                      </p:blipFill>
                      <p:spPr>
                        <a:xfrm>
                          <a:off x="6125782" y="1785305"/>
                          <a:ext cx="283109" cy="363997"/>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995454450"/>
                </p:ext>
              </p:extLst>
            </p:nvPr>
          </p:nvGraphicFramePr>
          <p:xfrm>
            <a:off x="7540920" y="1978799"/>
            <a:ext cx="282575" cy="363537"/>
          </p:xfrm>
          <a:graphic>
            <a:graphicData uri="http://schemas.openxmlformats.org/presentationml/2006/ole">
              <mc:AlternateContent xmlns:mc="http://schemas.openxmlformats.org/markup-compatibility/2006">
                <mc:Choice xmlns:v="urn:schemas-microsoft-com:vml" Requires="v">
                  <p:oleObj spid="_x0000_s30150" name="Equation" r:id="rId9" imgW="177480" imgH="228600" progId="Equation.DSMT4">
                    <p:embed/>
                  </p:oleObj>
                </mc:Choice>
                <mc:Fallback>
                  <p:oleObj name="Equation" r:id="rId9" imgW="177480" imgH="228600" progId="Equation.DSMT4">
                    <p:embed/>
                    <p:pic>
                      <p:nvPicPr>
                        <p:cNvPr id="0" name="Object 6"/>
                        <p:cNvPicPr>
                          <a:picLocks noChangeAspect="1" noChangeArrowheads="1"/>
                        </p:cNvPicPr>
                        <p:nvPr/>
                      </p:nvPicPr>
                      <p:blipFill>
                        <a:blip r:embed="rId10"/>
                        <a:srcRect/>
                        <a:stretch>
                          <a:fillRect/>
                        </a:stretch>
                      </p:blipFill>
                      <p:spPr bwMode="auto">
                        <a:xfrm>
                          <a:off x="7540920" y="1978799"/>
                          <a:ext cx="2825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501620810"/>
                </p:ext>
              </p:extLst>
            </p:nvPr>
          </p:nvGraphicFramePr>
          <p:xfrm>
            <a:off x="6638925" y="3455988"/>
            <a:ext cx="303213" cy="363537"/>
          </p:xfrm>
          <a:graphic>
            <a:graphicData uri="http://schemas.openxmlformats.org/presentationml/2006/ole">
              <mc:AlternateContent xmlns:mc="http://schemas.openxmlformats.org/markup-compatibility/2006">
                <mc:Choice xmlns:v="urn:schemas-microsoft-com:vml" Requires="v">
                  <p:oleObj spid="_x0000_s30151" name="Equation" r:id="rId11" imgW="190440" imgH="228600" progId="Equation.DSMT4">
                    <p:embed/>
                  </p:oleObj>
                </mc:Choice>
                <mc:Fallback>
                  <p:oleObj name="Equation" r:id="rId11" imgW="190440" imgH="228600" progId="Equation.DSMT4">
                    <p:embed/>
                    <p:pic>
                      <p:nvPicPr>
                        <p:cNvPr id="0" name="Object 19"/>
                        <p:cNvPicPr>
                          <a:picLocks noChangeAspect="1" noChangeArrowheads="1"/>
                        </p:cNvPicPr>
                        <p:nvPr/>
                      </p:nvPicPr>
                      <p:blipFill>
                        <a:blip r:embed="rId12"/>
                        <a:srcRect/>
                        <a:stretch>
                          <a:fillRect/>
                        </a:stretch>
                      </p:blipFill>
                      <p:spPr bwMode="auto">
                        <a:xfrm>
                          <a:off x="6638925" y="3455988"/>
                          <a:ext cx="303213"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1648271583"/>
                </p:ext>
              </p:extLst>
            </p:nvPr>
          </p:nvGraphicFramePr>
          <p:xfrm>
            <a:off x="6920797" y="2329846"/>
            <a:ext cx="303213" cy="363537"/>
          </p:xfrm>
          <a:graphic>
            <a:graphicData uri="http://schemas.openxmlformats.org/presentationml/2006/ole">
              <mc:AlternateContent xmlns:mc="http://schemas.openxmlformats.org/markup-compatibility/2006">
                <mc:Choice xmlns:v="urn:schemas-microsoft-com:vml" Requires="v">
                  <p:oleObj spid="_x0000_s30152" name="Equation" r:id="rId13" imgW="190440" imgH="228600" progId="Equation.DSMT4">
                    <p:embed/>
                  </p:oleObj>
                </mc:Choice>
                <mc:Fallback>
                  <p:oleObj name="Equation" r:id="rId13" imgW="190440" imgH="228600" progId="Equation.DSMT4">
                    <p:embed/>
                    <p:pic>
                      <p:nvPicPr>
                        <p:cNvPr id="0" name="Object 20"/>
                        <p:cNvPicPr>
                          <a:picLocks noChangeAspect="1" noChangeArrowheads="1"/>
                        </p:cNvPicPr>
                        <p:nvPr/>
                      </p:nvPicPr>
                      <p:blipFill>
                        <a:blip r:embed="rId14"/>
                        <a:srcRect/>
                        <a:stretch>
                          <a:fillRect/>
                        </a:stretch>
                      </p:blipFill>
                      <p:spPr bwMode="auto">
                        <a:xfrm>
                          <a:off x="6920797" y="2329846"/>
                          <a:ext cx="303213"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 name="Oval 23"/>
            <p:cNvSpPr/>
            <p:nvPr/>
          </p:nvSpPr>
          <p:spPr>
            <a:xfrm>
              <a:off x="7699571" y="2326459"/>
              <a:ext cx="89013" cy="971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Freeform 22"/>
            <p:cNvSpPr/>
            <p:nvPr/>
          </p:nvSpPr>
          <p:spPr>
            <a:xfrm>
              <a:off x="6449352" y="2168665"/>
              <a:ext cx="1302818" cy="1294726"/>
            </a:xfrm>
            <a:custGeom>
              <a:avLst/>
              <a:gdLst>
                <a:gd name="connsiteX0" fmla="*/ 0 w 1302818"/>
                <a:gd name="connsiteY0" fmla="*/ 0 h 1294726"/>
                <a:gd name="connsiteX1" fmla="*/ 315590 w 1302818"/>
                <a:gd name="connsiteY1" fmla="*/ 1294726 h 1294726"/>
                <a:gd name="connsiteX2" fmla="*/ 1302818 w 1302818"/>
                <a:gd name="connsiteY2" fmla="*/ 202301 h 1294726"/>
                <a:gd name="connsiteX3" fmla="*/ 0 w 1302818"/>
                <a:gd name="connsiteY3" fmla="*/ 0 h 1294726"/>
              </a:gdLst>
              <a:ahLst/>
              <a:cxnLst>
                <a:cxn ang="0">
                  <a:pos x="connsiteX0" y="connsiteY0"/>
                </a:cxn>
                <a:cxn ang="0">
                  <a:pos x="connsiteX1" y="connsiteY1"/>
                </a:cxn>
                <a:cxn ang="0">
                  <a:pos x="connsiteX2" y="connsiteY2"/>
                </a:cxn>
                <a:cxn ang="0">
                  <a:pos x="connsiteX3" y="connsiteY3"/>
                </a:cxn>
              </a:cxnLst>
              <a:rect l="l" t="t" r="r" b="b"/>
              <a:pathLst>
                <a:path w="1302818" h="1294726">
                  <a:moveTo>
                    <a:pt x="0" y="0"/>
                  </a:moveTo>
                  <a:lnTo>
                    <a:pt x="315590" y="1294726"/>
                  </a:lnTo>
                  <a:lnTo>
                    <a:pt x="1302818" y="202301"/>
                  </a:lnTo>
                  <a:lnTo>
                    <a:pt x="0" y="0"/>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aphicFrame>
        <p:nvGraphicFramePr>
          <p:cNvPr id="26" name="Object 25"/>
          <p:cNvGraphicFramePr>
            <a:graphicFrameLocks noChangeAspect="1"/>
          </p:cNvGraphicFramePr>
          <p:nvPr>
            <p:extLst>
              <p:ext uri="{D42A27DB-BD31-4B8C-83A1-F6EECF244321}">
                <p14:modId xmlns:p14="http://schemas.microsoft.com/office/powerpoint/2010/main" val="228364072"/>
              </p:ext>
            </p:extLst>
          </p:nvPr>
        </p:nvGraphicFramePr>
        <p:xfrm>
          <a:off x="577840" y="5188525"/>
          <a:ext cx="7908925" cy="1052513"/>
        </p:xfrm>
        <a:graphic>
          <a:graphicData uri="http://schemas.openxmlformats.org/presentationml/2006/ole">
            <mc:AlternateContent xmlns:mc="http://schemas.openxmlformats.org/markup-compatibility/2006">
              <mc:Choice xmlns:v="urn:schemas-microsoft-com:vml" Requires="v">
                <p:oleObj spid="_x0000_s30153" name="Equation" r:id="rId15" imgW="3238200" imgH="431640" progId="Equation.DSMT4">
                  <p:embed/>
                </p:oleObj>
              </mc:Choice>
              <mc:Fallback>
                <p:oleObj name="Equation" r:id="rId15" imgW="3238200" imgH="431640" progId="Equation.DSMT4">
                  <p:embed/>
                  <p:pic>
                    <p:nvPicPr>
                      <p:cNvPr id="0" name="Object 4"/>
                      <p:cNvPicPr>
                        <a:picLocks noChangeAspect="1" noChangeArrowheads="1"/>
                      </p:cNvPicPr>
                      <p:nvPr/>
                    </p:nvPicPr>
                    <p:blipFill>
                      <a:blip r:embed="rId16"/>
                      <a:srcRect/>
                      <a:stretch>
                        <a:fillRect/>
                      </a:stretch>
                    </p:blipFill>
                    <p:spPr bwMode="auto">
                      <a:xfrm>
                        <a:off x="577840" y="5188525"/>
                        <a:ext cx="79089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6717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1000"/>
                                        <p:tgtEl>
                                          <p:spTgt spid="26"/>
                                        </p:tgtEl>
                                      </p:cBhvr>
                                    </p:animEffect>
                                    <p:anim calcmode="lin" valueType="num">
                                      <p:cBhvr>
                                        <p:cTn id="15" dur="1000" fill="hold"/>
                                        <p:tgtEl>
                                          <p:spTgt spid="26"/>
                                        </p:tgtEl>
                                        <p:attrNameLst>
                                          <p:attrName>ppt_x</p:attrName>
                                        </p:attrNameLst>
                                      </p:cBhvr>
                                      <p:tavLst>
                                        <p:tav tm="0">
                                          <p:val>
                                            <p:strVal val="#ppt_x"/>
                                          </p:val>
                                        </p:tav>
                                        <p:tav tm="100000">
                                          <p:val>
                                            <p:strVal val="#ppt_x"/>
                                          </p:val>
                                        </p:tav>
                                      </p:tavLst>
                                    </p:anim>
                                    <p:anim calcmode="lin" valueType="num">
                                      <p:cBhvr>
                                        <p:cTn id="1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May 2012</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963767474"/>
              </p:ext>
            </p:extLst>
          </p:nvPr>
        </p:nvGraphicFramePr>
        <p:xfrm>
          <a:off x="612775" y="493713"/>
          <a:ext cx="7693025" cy="1609725"/>
        </p:xfrm>
        <a:graphic>
          <a:graphicData uri="http://schemas.openxmlformats.org/presentationml/2006/ole">
            <mc:AlternateContent xmlns:mc="http://schemas.openxmlformats.org/markup-compatibility/2006">
              <mc:Choice xmlns:v="urn:schemas-microsoft-com:vml" Requires="v">
                <p:oleObj spid="_x0000_s31477" name="Equation" r:id="rId3" imgW="3149280" imgH="660240" progId="Equation.DSMT4">
                  <p:embed/>
                </p:oleObj>
              </mc:Choice>
              <mc:Fallback>
                <p:oleObj name="Equation" r:id="rId3" imgW="3149280" imgH="660240" progId="Equation.DSMT4">
                  <p:embed/>
                  <p:pic>
                    <p:nvPicPr>
                      <p:cNvPr id="0" name=""/>
                      <p:cNvPicPr>
                        <a:picLocks noChangeAspect="1" noChangeArrowheads="1"/>
                      </p:cNvPicPr>
                      <p:nvPr/>
                    </p:nvPicPr>
                    <p:blipFill>
                      <a:blip r:embed="rId4"/>
                      <a:srcRect/>
                      <a:stretch>
                        <a:fillRect/>
                      </a:stretch>
                    </p:blipFill>
                    <p:spPr bwMode="auto">
                      <a:xfrm>
                        <a:off x="612775" y="493713"/>
                        <a:ext cx="7693025"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3582401997"/>
              </p:ext>
            </p:extLst>
          </p:nvPr>
        </p:nvGraphicFramePr>
        <p:xfrm>
          <a:off x="521566" y="2243427"/>
          <a:ext cx="7600950" cy="1052513"/>
        </p:xfrm>
        <a:graphic>
          <a:graphicData uri="http://schemas.openxmlformats.org/presentationml/2006/ole">
            <mc:AlternateContent xmlns:mc="http://schemas.openxmlformats.org/markup-compatibility/2006">
              <mc:Choice xmlns:v="urn:schemas-microsoft-com:vml" Requires="v">
                <p:oleObj spid="_x0000_s31478" name="Equation" r:id="rId5" imgW="3111480" imgH="431640" progId="Equation.DSMT4">
                  <p:embed/>
                </p:oleObj>
              </mc:Choice>
              <mc:Fallback>
                <p:oleObj name="Equation" r:id="rId5" imgW="3111480" imgH="431640" progId="Equation.DSMT4">
                  <p:embed/>
                  <p:pic>
                    <p:nvPicPr>
                      <p:cNvPr id="0" name="Object 4"/>
                      <p:cNvPicPr>
                        <a:picLocks noChangeAspect="1" noChangeArrowheads="1"/>
                      </p:cNvPicPr>
                      <p:nvPr/>
                    </p:nvPicPr>
                    <p:blipFill>
                      <a:blip r:embed="rId6"/>
                      <a:srcRect/>
                      <a:stretch>
                        <a:fillRect/>
                      </a:stretch>
                    </p:blipFill>
                    <p:spPr bwMode="auto">
                      <a:xfrm>
                        <a:off x="521566" y="2243427"/>
                        <a:ext cx="7600950"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3" name="Group 42"/>
          <p:cNvGrpSpPr/>
          <p:nvPr/>
        </p:nvGrpSpPr>
        <p:grpSpPr>
          <a:xfrm>
            <a:off x="596578" y="3455988"/>
            <a:ext cx="4300888" cy="2830039"/>
            <a:chOff x="2085743" y="3513150"/>
            <a:chExt cx="4300888" cy="2830039"/>
          </a:xfrm>
        </p:grpSpPr>
        <p:sp>
          <p:nvSpPr>
            <p:cNvPr id="28" name="Freeform 27"/>
            <p:cNvSpPr/>
            <p:nvPr/>
          </p:nvSpPr>
          <p:spPr>
            <a:xfrm>
              <a:off x="2489886" y="3985054"/>
              <a:ext cx="3311611" cy="1977081"/>
            </a:xfrm>
            <a:custGeom>
              <a:avLst/>
              <a:gdLst>
                <a:gd name="connsiteX0" fmla="*/ 0 w 3311611"/>
                <a:gd name="connsiteY0" fmla="*/ 630195 h 1977081"/>
                <a:gd name="connsiteX1" fmla="*/ 327455 w 3311611"/>
                <a:gd name="connsiteY1" fmla="*/ 345989 h 1977081"/>
                <a:gd name="connsiteX2" fmla="*/ 2218038 w 3311611"/>
                <a:gd name="connsiteY2" fmla="*/ 0 h 1977081"/>
                <a:gd name="connsiteX3" fmla="*/ 3311611 w 3311611"/>
                <a:gd name="connsiteY3" fmla="*/ 630195 h 1977081"/>
                <a:gd name="connsiteX4" fmla="*/ 3039763 w 3311611"/>
                <a:gd name="connsiteY4" fmla="*/ 1408670 h 1977081"/>
                <a:gd name="connsiteX5" fmla="*/ 1983260 w 3311611"/>
                <a:gd name="connsiteY5" fmla="*/ 1977081 h 1977081"/>
                <a:gd name="connsiteX6" fmla="*/ 253314 w 3311611"/>
                <a:gd name="connsiteY6" fmla="*/ 1526060 h 1977081"/>
                <a:gd name="connsiteX7" fmla="*/ 0 w 3311611"/>
                <a:gd name="connsiteY7" fmla="*/ 630195 h 197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11611" h="1977081">
                  <a:moveTo>
                    <a:pt x="0" y="630195"/>
                  </a:moveTo>
                  <a:lnTo>
                    <a:pt x="327455" y="345989"/>
                  </a:lnTo>
                  <a:lnTo>
                    <a:pt x="2218038" y="0"/>
                  </a:lnTo>
                  <a:lnTo>
                    <a:pt x="3311611" y="630195"/>
                  </a:lnTo>
                  <a:lnTo>
                    <a:pt x="3039763" y="1408670"/>
                  </a:lnTo>
                  <a:lnTo>
                    <a:pt x="1983260" y="1977081"/>
                  </a:lnTo>
                  <a:lnTo>
                    <a:pt x="253314" y="1526060"/>
                  </a:lnTo>
                  <a:lnTo>
                    <a:pt x="0" y="630195"/>
                  </a:lnTo>
                  <a:close/>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aphicFrame>
          <p:nvGraphicFramePr>
            <p:cNvPr id="29" name="Object 28"/>
            <p:cNvGraphicFramePr>
              <a:graphicFrameLocks noChangeAspect="1"/>
            </p:cNvGraphicFramePr>
            <p:nvPr>
              <p:extLst>
                <p:ext uri="{D42A27DB-BD31-4B8C-83A1-F6EECF244321}">
                  <p14:modId xmlns:p14="http://schemas.microsoft.com/office/powerpoint/2010/main" val="1556756174"/>
                </p:ext>
              </p:extLst>
            </p:nvPr>
          </p:nvGraphicFramePr>
          <p:xfrm>
            <a:off x="5846158" y="4323475"/>
            <a:ext cx="327849" cy="421520"/>
          </p:xfrm>
          <a:graphic>
            <a:graphicData uri="http://schemas.openxmlformats.org/presentationml/2006/ole">
              <mc:AlternateContent xmlns:mc="http://schemas.openxmlformats.org/markup-compatibility/2006">
                <mc:Choice xmlns:v="urn:schemas-microsoft-com:vml" Requires="v">
                  <p:oleObj spid="_x0000_s31479" name="Equation" r:id="rId7" imgW="177480" imgH="228600" progId="Equation.DSMT4">
                    <p:embed/>
                  </p:oleObj>
                </mc:Choice>
                <mc:Fallback>
                  <p:oleObj name="Equation" r:id="rId7" imgW="177480" imgH="228600" progId="Equation.DSMT4">
                    <p:embed/>
                    <p:pic>
                      <p:nvPicPr>
                        <p:cNvPr id="0" name=""/>
                        <p:cNvPicPr/>
                        <p:nvPr/>
                      </p:nvPicPr>
                      <p:blipFill>
                        <a:blip r:embed="rId8"/>
                        <a:stretch>
                          <a:fillRect/>
                        </a:stretch>
                      </p:blipFill>
                      <p:spPr>
                        <a:xfrm>
                          <a:off x="5846158" y="4323475"/>
                          <a:ext cx="327849" cy="421520"/>
                        </a:xfrm>
                        <a:prstGeom prst="rect">
                          <a:avLst/>
                        </a:prstGeom>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1815638035"/>
                </p:ext>
              </p:extLst>
            </p:nvPr>
          </p:nvGraphicFramePr>
          <p:xfrm>
            <a:off x="4517425" y="3513150"/>
            <a:ext cx="356132" cy="426553"/>
          </p:xfrm>
          <a:graphic>
            <a:graphicData uri="http://schemas.openxmlformats.org/presentationml/2006/ole">
              <mc:AlternateContent xmlns:mc="http://schemas.openxmlformats.org/markup-compatibility/2006">
                <mc:Choice xmlns:v="urn:schemas-microsoft-com:vml" Requires="v">
                  <p:oleObj spid="_x0000_s31480" name="Equation" r:id="rId9" imgW="190440" imgH="228600" progId="Equation.DSMT4">
                    <p:embed/>
                  </p:oleObj>
                </mc:Choice>
                <mc:Fallback>
                  <p:oleObj name="Equation" r:id="rId9" imgW="190440" imgH="228600" progId="Equation.DSMT4">
                    <p:embed/>
                    <p:pic>
                      <p:nvPicPr>
                        <p:cNvPr id="0" name="Object 28"/>
                        <p:cNvPicPr>
                          <a:picLocks noChangeAspect="1" noChangeArrowheads="1"/>
                        </p:cNvPicPr>
                        <p:nvPr/>
                      </p:nvPicPr>
                      <p:blipFill>
                        <a:blip r:embed="rId10"/>
                        <a:srcRect/>
                        <a:stretch>
                          <a:fillRect/>
                        </a:stretch>
                      </p:blipFill>
                      <p:spPr bwMode="auto">
                        <a:xfrm>
                          <a:off x="4517425" y="3513150"/>
                          <a:ext cx="356132" cy="426553"/>
                        </a:xfrm>
                        <a:prstGeom prst="rect">
                          <a:avLst/>
                        </a:prstGeom>
                        <a:noFill/>
                        <a:ln>
                          <a:noFill/>
                        </a:ln>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1305752195"/>
                </p:ext>
              </p:extLst>
            </p:nvPr>
          </p:nvGraphicFramePr>
          <p:xfrm>
            <a:off x="2471098" y="3852472"/>
            <a:ext cx="344956" cy="443217"/>
          </p:xfrm>
          <a:graphic>
            <a:graphicData uri="http://schemas.openxmlformats.org/presentationml/2006/ole">
              <mc:AlternateContent xmlns:mc="http://schemas.openxmlformats.org/markup-compatibility/2006">
                <mc:Choice xmlns:v="urn:schemas-microsoft-com:vml" Requires="v">
                  <p:oleObj spid="_x0000_s31481" name="Equation" r:id="rId11" imgW="177480" imgH="228600" progId="Equation.DSMT4">
                    <p:embed/>
                  </p:oleObj>
                </mc:Choice>
                <mc:Fallback>
                  <p:oleObj name="Equation" r:id="rId11" imgW="177480" imgH="228600" progId="Equation.DSMT4">
                    <p:embed/>
                    <p:pic>
                      <p:nvPicPr>
                        <p:cNvPr id="0" name="Object 29"/>
                        <p:cNvPicPr>
                          <a:picLocks noChangeAspect="1" noChangeArrowheads="1"/>
                        </p:cNvPicPr>
                        <p:nvPr/>
                      </p:nvPicPr>
                      <p:blipFill>
                        <a:blip r:embed="rId12"/>
                        <a:srcRect/>
                        <a:stretch>
                          <a:fillRect/>
                        </a:stretch>
                      </p:blipFill>
                      <p:spPr bwMode="auto">
                        <a:xfrm>
                          <a:off x="2471098" y="3852472"/>
                          <a:ext cx="344956" cy="443217"/>
                        </a:xfrm>
                        <a:prstGeom prst="rect">
                          <a:avLst/>
                        </a:prstGeom>
                        <a:noFill/>
                        <a:ln>
                          <a:noFill/>
                        </a:ln>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2608004611"/>
                </p:ext>
              </p:extLst>
            </p:nvPr>
          </p:nvGraphicFramePr>
          <p:xfrm>
            <a:off x="2085743" y="4212077"/>
            <a:ext cx="353724" cy="426077"/>
          </p:xfrm>
          <a:graphic>
            <a:graphicData uri="http://schemas.openxmlformats.org/presentationml/2006/ole">
              <mc:AlternateContent xmlns:mc="http://schemas.openxmlformats.org/markup-compatibility/2006">
                <mc:Choice xmlns:v="urn:schemas-microsoft-com:vml" Requires="v">
                  <p:oleObj spid="_x0000_s31482" name="Equation" r:id="rId13" imgW="190440" imgH="228600" progId="Equation.DSMT4">
                    <p:embed/>
                  </p:oleObj>
                </mc:Choice>
                <mc:Fallback>
                  <p:oleObj name="Equation" r:id="rId13" imgW="190440" imgH="228600" progId="Equation.DSMT4">
                    <p:embed/>
                    <p:pic>
                      <p:nvPicPr>
                        <p:cNvPr id="0" name="Object 30"/>
                        <p:cNvPicPr>
                          <a:picLocks noChangeAspect="1" noChangeArrowheads="1"/>
                        </p:cNvPicPr>
                        <p:nvPr/>
                      </p:nvPicPr>
                      <p:blipFill>
                        <a:blip r:embed="rId14"/>
                        <a:srcRect/>
                        <a:stretch>
                          <a:fillRect/>
                        </a:stretch>
                      </p:blipFill>
                      <p:spPr bwMode="auto">
                        <a:xfrm>
                          <a:off x="2085743" y="4212077"/>
                          <a:ext cx="353724" cy="426077"/>
                        </a:xfrm>
                        <a:prstGeom prst="rect">
                          <a:avLst/>
                        </a:prstGeom>
                        <a:noFill/>
                        <a:ln>
                          <a:noFill/>
                        </a:ln>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2823155019"/>
                </p:ext>
              </p:extLst>
            </p:nvPr>
          </p:nvGraphicFramePr>
          <p:xfrm>
            <a:off x="2395216" y="5301574"/>
            <a:ext cx="359011" cy="432446"/>
          </p:xfrm>
          <a:graphic>
            <a:graphicData uri="http://schemas.openxmlformats.org/presentationml/2006/ole">
              <mc:AlternateContent xmlns:mc="http://schemas.openxmlformats.org/markup-compatibility/2006">
                <mc:Choice xmlns:v="urn:schemas-microsoft-com:vml" Requires="v">
                  <p:oleObj spid="_x0000_s31483" name="Equation" r:id="rId15" imgW="190440" imgH="228600" progId="Equation.DSMT4">
                    <p:embed/>
                  </p:oleObj>
                </mc:Choice>
                <mc:Fallback>
                  <p:oleObj name="Equation" r:id="rId15" imgW="190440" imgH="228600" progId="Equation.DSMT4">
                    <p:embed/>
                    <p:pic>
                      <p:nvPicPr>
                        <p:cNvPr id="0" name="Object 31"/>
                        <p:cNvPicPr>
                          <a:picLocks noChangeAspect="1" noChangeArrowheads="1"/>
                        </p:cNvPicPr>
                        <p:nvPr/>
                      </p:nvPicPr>
                      <p:blipFill>
                        <a:blip r:embed="rId16"/>
                        <a:srcRect/>
                        <a:stretch>
                          <a:fillRect/>
                        </a:stretch>
                      </p:blipFill>
                      <p:spPr bwMode="auto">
                        <a:xfrm>
                          <a:off x="2395216" y="5301574"/>
                          <a:ext cx="359011" cy="432446"/>
                        </a:xfrm>
                        <a:prstGeom prst="rect">
                          <a:avLst/>
                        </a:prstGeom>
                        <a:noFill/>
                        <a:ln>
                          <a:noFill/>
                        </a:ln>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2072065960"/>
                </p:ext>
              </p:extLst>
            </p:nvPr>
          </p:nvGraphicFramePr>
          <p:xfrm>
            <a:off x="4432300" y="5905414"/>
            <a:ext cx="363436" cy="437775"/>
          </p:xfrm>
          <a:graphic>
            <a:graphicData uri="http://schemas.openxmlformats.org/presentationml/2006/ole">
              <mc:AlternateContent xmlns:mc="http://schemas.openxmlformats.org/markup-compatibility/2006">
                <mc:Choice xmlns:v="urn:schemas-microsoft-com:vml" Requires="v">
                  <p:oleObj spid="_x0000_s31484" name="Equation" r:id="rId17" imgW="190440" imgH="228600" progId="Equation.DSMT4">
                    <p:embed/>
                  </p:oleObj>
                </mc:Choice>
                <mc:Fallback>
                  <p:oleObj name="Equation" r:id="rId17" imgW="190440" imgH="228600" progId="Equation.DSMT4">
                    <p:embed/>
                    <p:pic>
                      <p:nvPicPr>
                        <p:cNvPr id="0" name="Object 32"/>
                        <p:cNvPicPr>
                          <a:picLocks noChangeAspect="1" noChangeArrowheads="1"/>
                        </p:cNvPicPr>
                        <p:nvPr/>
                      </p:nvPicPr>
                      <p:blipFill>
                        <a:blip r:embed="rId18"/>
                        <a:srcRect/>
                        <a:stretch>
                          <a:fillRect/>
                        </a:stretch>
                      </p:blipFill>
                      <p:spPr bwMode="auto">
                        <a:xfrm>
                          <a:off x="4432300" y="5905414"/>
                          <a:ext cx="363436" cy="437775"/>
                        </a:xfrm>
                        <a:prstGeom prst="rect">
                          <a:avLst/>
                        </a:prstGeom>
                        <a:noFill/>
                        <a:ln>
                          <a:noFill/>
                        </a:ln>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48092169"/>
                </p:ext>
              </p:extLst>
            </p:nvPr>
          </p:nvGraphicFramePr>
          <p:xfrm>
            <a:off x="5523814" y="5131519"/>
            <a:ext cx="366284" cy="441206"/>
          </p:xfrm>
          <a:graphic>
            <a:graphicData uri="http://schemas.openxmlformats.org/presentationml/2006/ole">
              <mc:AlternateContent xmlns:mc="http://schemas.openxmlformats.org/markup-compatibility/2006">
                <mc:Choice xmlns:v="urn:schemas-microsoft-com:vml" Requires="v">
                  <p:oleObj spid="_x0000_s31485" name="Equation" r:id="rId19" imgW="190440" imgH="228600" progId="Equation.DSMT4">
                    <p:embed/>
                  </p:oleObj>
                </mc:Choice>
                <mc:Fallback>
                  <p:oleObj name="Equation" r:id="rId19" imgW="190440" imgH="228600" progId="Equation.DSMT4">
                    <p:embed/>
                    <p:pic>
                      <p:nvPicPr>
                        <p:cNvPr id="0" name="Object 33"/>
                        <p:cNvPicPr>
                          <a:picLocks noChangeAspect="1" noChangeArrowheads="1"/>
                        </p:cNvPicPr>
                        <p:nvPr/>
                      </p:nvPicPr>
                      <p:blipFill>
                        <a:blip r:embed="rId20"/>
                        <a:srcRect/>
                        <a:stretch>
                          <a:fillRect/>
                        </a:stretch>
                      </p:blipFill>
                      <p:spPr bwMode="auto">
                        <a:xfrm>
                          <a:off x="5523814" y="5131519"/>
                          <a:ext cx="366284" cy="441206"/>
                        </a:xfrm>
                        <a:prstGeom prst="rect">
                          <a:avLst/>
                        </a:prstGeom>
                        <a:noFill/>
                        <a:ln>
                          <a:noFill/>
                        </a:ln>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3190745302"/>
                </p:ext>
              </p:extLst>
            </p:nvPr>
          </p:nvGraphicFramePr>
          <p:xfrm>
            <a:off x="4097339" y="5002213"/>
            <a:ext cx="255790" cy="331660"/>
          </p:xfrm>
          <a:graphic>
            <a:graphicData uri="http://schemas.openxmlformats.org/presentationml/2006/ole">
              <mc:AlternateContent xmlns:mc="http://schemas.openxmlformats.org/markup-compatibility/2006">
                <mc:Choice xmlns:v="urn:schemas-microsoft-com:vml" Requires="v">
                  <p:oleObj spid="_x0000_s31486" name="Equation" r:id="rId21" imgW="126720" imgH="164880" progId="Equation.DSMT4">
                    <p:embed/>
                  </p:oleObj>
                </mc:Choice>
                <mc:Fallback>
                  <p:oleObj name="Equation" r:id="rId21" imgW="126720" imgH="164880" progId="Equation.DSMT4">
                    <p:embed/>
                    <p:pic>
                      <p:nvPicPr>
                        <p:cNvPr id="0" name="Object 34"/>
                        <p:cNvPicPr>
                          <a:picLocks noChangeAspect="1" noChangeArrowheads="1"/>
                        </p:cNvPicPr>
                        <p:nvPr/>
                      </p:nvPicPr>
                      <p:blipFill>
                        <a:blip r:embed="rId22"/>
                        <a:srcRect/>
                        <a:stretch>
                          <a:fillRect/>
                        </a:stretch>
                      </p:blipFill>
                      <p:spPr bwMode="auto">
                        <a:xfrm>
                          <a:off x="4097339" y="5002213"/>
                          <a:ext cx="255790" cy="331660"/>
                        </a:xfrm>
                        <a:prstGeom prst="rect">
                          <a:avLst/>
                        </a:prstGeom>
                        <a:noFill/>
                        <a:ln>
                          <a:noFill/>
                        </a:ln>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1057456116"/>
                </p:ext>
              </p:extLst>
            </p:nvPr>
          </p:nvGraphicFramePr>
          <p:xfrm>
            <a:off x="3500437" y="4284126"/>
            <a:ext cx="312805" cy="341850"/>
          </p:xfrm>
          <a:graphic>
            <a:graphicData uri="http://schemas.openxmlformats.org/presentationml/2006/ole">
              <mc:AlternateContent xmlns:mc="http://schemas.openxmlformats.org/markup-compatibility/2006">
                <mc:Choice xmlns:v="urn:schemas-microsoft-com:vml" Requires="v">
                  <p:oleObj spid="_x0000_s31487" name="Equation" r:id="rId23" imgW="152280" imgH="164880" progId="Equation.DSMT4">
                    <p:embed/>
                  </p:oleObj>
                </mc:Choice>
                <mc:Fallback>
                  <p:oleObj name="Equation" r:id="rId23" imgW="152280" imgH="164880" progId="Equation.DSMT4">
                    <p:embed/>
                    <p:pic>
                      <p:nvPicPr>
                        <p:cNvPr id="0" name="Object 34"/>
                        <p:cNvPicPr>
                          <a:picLocks noChangeAspect="1" noChangeArrowheads="1"/>
                        </p:cNvPicPr>
                        <p:nvPr/>
                      </p:nvPicPr>
                      <p:blipFill>
                        <a:blip r:embed="rId24"/>
                        <a:srcRect/>
                        <a:stretch>
                          <a:fillRect/>
                        </a:stretch>
                      </p:blipFill>
                      <p:spPr bwMode="auto">
                        <a:xfrm>
                          <a:off x="3500437" y="4284126"/>
                          <a:ext cx="312805" cy="341850"/>
                        </a:xfrm>
                        <a:prstGeom prst="rect">
                          <a:avLst/>
                        </a:prstGeom>
                        <a:noFill/>
                        <a:ln>
                          <a:noFill/>
                        </a:ln>
                      </p:spPr>
                    </p:pic>
                  </p:oleObj>
                </mc:Fallback>
              </mc:AlternateContent>
            </a:graphicData>
          </a:graphic>
        </p:graphicFrame>
        <p:cxnSp>
          <p:nvCxnSpPr>
            <p:cNvPr id="39" name="Straight Connector 38"/>
            <p:cNvCxnSpPr/>
            <p:nvPr/>
          </p:nvCxnSpPr>
          <p:spPr>
            <a:xfrm>
              <a:off x="2142309" y="4987528"/>
              <a:ext cx="4101737" cy="13063"/>
            </a:xfrm>
            <a:prstGeom prst="line">
              <a:avLst/>
            </a:prstGeom>
            <a:ln w="28575">
              <a:solidFill>
                <a:schemeClr val="tx1"/>
              </a:solidFill>
              <a:prstDash val="dash"/>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4114800" y="4942702"/>
              <a:ext cx="92676" cy="926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2" name="Arc 41"/>
            <p:cNvSpPr/>
            <p:nvPr/>
          </p:nvSpPr>
          <p:spPr>
            <a:xfrm rot="21367167">
              <a:off x="5064458" y="4011076"/>
              <a:ext cx="1322173" cy="1220418"/>
            </a:xfrm>
            <a:prstGeom prst="arc">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grpSp>
      <p:graphicFrame>
        <p:nvGraphicFramePr>
          <p:cNvPr id="46" name="Object 45"/>
          <p:cNvGraphicFramePr>
            <a:graphicFrameLocks noChangeAspect="1"/>
          </p:cNvGraphicFramePr>
          <p:nvPr>
            <p:extLst>
              <p:ext uri="{D42A27DB-BD31-4B8C-83A1-F6EECF244321}">
                <p14:modId xmlns:p14="http://schemas.microsoft.com/office/powerpoint/2010/main" val="2758016203"/>
              </p:ext>
            </p:extLst>
          </p:nvPr>
        </p:nvGraphicFramePr>
        <p:xfrm>
          <a:off x="5245100" y="3851275"/>
          <a:ext cx="3259138" cy="2290763"/>
        </p:xfrm>
        <a:graphic>
          <a:graphicData uri="http://schemas.openxmlformats.org/presentationml/2006/ole">
            <mc:AlternateContent xmlns:mc="http://schemas.openxmlformats.org/markup-compatibility/2006">
              <mc:Choice xmlns:v="urn:schemas-microsoft-com:vml" Requires="v">
                <p:oleObj spid="_x0000_s31488" name="Equation" r:id="rId25" imgW="1333440" imgH="939600" progId="Equation.DSMT4">
                  <p:embed/>
                </p:oleObj>
              </mc:Choice>
              <mc:Fallback>
                <p:oleObj name="Equation" r:id="rId25" imgW="1333440" imgH="939600" progId="Equation.DSMT4">
                  <p:embed/>
                  <p:pic>
                    <p:nvPicPr>
                      <p:cNvPr id="0" name="Object 26"/>
                      <p:cNvPicPr>
                        <a:picLocks noChangeAspect="1" noChangeArrowheads="1"/>
                      </p:cNvPicPr>
                      <p:nvPr/>
                    </p:nvPicPr>
                    <p:blipFill>
                      <a:blip r:embed="rId26"/>
                      <a:srcRect/>
                      <a:stretch>
                        <a:fillRect/>
                      </a:stretch>
                    </p:blipFill>
                    <p:spPr bwMode="auto">
                      <a:xfrm>
                        <a:off x="5245100" y="3851275"/>
                        <a:ext cx="3259138"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6794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1000"/>
                                        <p:tgtEl>
                                          <p:spTgt spid="43"/>
                                        </p:tgtEl>
                                      </p:cBhvr>
                                    </p:animEffect>
                                    <p:anim calcmode="lin" valueType="num">
                                      <p:cBhvr>
                                        <p:cTn id="13" dur="1000" fill="hold"/>
                                        <p:tgtEl>
                                          <p:spTgt spid="43"/>
                                        </p:tgtEl>
                                        <p:attrNameLst>
                                          <p:attrName>ppt_x</p:attrName>
                                        </p:attrNameLst>
                                      </p:cBhvr>
                                      <p:tavLst>
                                        <p:tav tm="0">
                                          <p:val>
                                            <p:strVal val="#ppt_x"/>
                                          </p:val>
                                        </p:tav>
                                        <p:tav tm="100000">
                                          <p:val>
                                            <p:strVal val="#ppt_x"/>
                                          </p:val>
                                        </p:tav>
                                      </p:tavLst>
                                    </p:anim>
                                    <p:anim calcmode="lin" valueType="num">
                                      <p:cBhvr>
                                        <p:cTn id="14"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fade">
                                      <p:cBhvr>
                                        <p:cTn id="19" dur="1000"/>
                                        <p:tgtEl>
                                          <p:spTgt spid="46"/>
                                        </p:tgtEl>
                                      </p:cBhvr>
                                    </p:animEffect>
                                    <p:anim calcmode="lin" valueType="num">
                                      <p:cBhvr>
                                        <p:cTn id="20" dur="1000" fill="hold"/>
                                        <p:tgtEl>
                                          <p:spTgt spid="46"/>
                                        </p:tgtEl>
                                        <p:attrNameLst>
                                          <p:attrName>ppt_x</p:attrName>
                                        </p:attrNameLst>
                                      </p:cBhvr>
                                      <p:tavLst>
                                        <p:tav tm="0">
                                          <p:val>
                                            <p:strVal val="#ppt_x"/>
                                          </p:val>
                                        </p:tav>
                                        <p:tav tm="100000">
                                          <p:val>
                                            <p:strVal val="#ppt_x"/>
                                          </p:val>
                                        </p:tav>
                                      </p:tavLst>
                                    </p:anim>
                                    <p:anim calcmode="lin" valueType="num">
                                      <p:cBhvr>
                                        <p:cTn id="21"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3198"/>
            <a:ext cx="8229600" cy="678951"/>
          </a:xfrm>
        </p:spPr>
        <p:txBody>
          <a:bodyPr>
            <a:normAutofit/>
          </a:bodyPr>
          <a:lstStyle/>
          <a:p>
            <a:r>
              <a:rPr lang="en-US" sz="3200" dirty="0" smtClean="0"/>
              <a:t>Graham’s Scan</a:t>
            </a:r>
            <a:endParaRPr lang="he-IL" sz="3200" dirty="0"/>
          </a:p>
        </p:txBody>
      </p:sp>
      <p:sp>
        <p:nvSpPr>
          <p:cNvPr id="3" name="Date Placeholder 2"/>
          <p:cNvSpPr>
            <a:spLocks noGrp="1"/>
          </p:cNvSpPr>
          <p:nvPr>
            <p:ph type="dt" sz="half" idx="10"/>
          </p:nvPr>
        </p:nvSpPr>
        <p:spPr/>
        <p:txBody>
          <a:bodyPr/>
          <a:lstStyle/>
          <a:p>
            <a:r>
              <a:rPr lang="he-IL" smtClean="0"/>
              <a:t>May 2012</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TextBox 4"/>
          <p:cNvSpPr txBox="1"/>
          <p:nvPr/>
        </p:nvSpPr>
        <p:spPr>
          <a:xfrm>
            <a:off x="708298" y="632822"/>
            <a:ext cx="7576456" cy="1140697"/>
          </a:xfrm>
          <a:prstGeom prst="rect">
            <a:avLst/>
          </a:prstGeom>
          <a:noFill/>
        </p:spPr>
        <p:txBody>
          <a:bodyPr wrap="square" rtlCol="1">
            <a:spAutoFit/>
          </a:bodyPr>
          <a:lstStyle/>
          <a:p>
            <a:pPr>
              <a:lnSpc>
                <a:spcPct val="150000"/>
              </a:lnSpc>
            </a:pPr>
            <a:r>
              <a:rPr lang="en-US" sz="2400" dirty="0" smtClean="0"/>
              <a:t>To determine whether a point is extreme, </a:t>
            </a:r>
            <a:r>
              <a:rPr lang="en-US" sz="2400" dirty="0"/>
              <a:t>i</a:t>
            </a:r>
            <a:r>
              <a:rPr lang="en-US" sz="2400" dirty="0" smtClean="0"/>
              <a:t>s </a:t>
            </a:r>
            <a:r>
              <a:rPr lang="en-US" sz="2400" dirty="0" smtClean="0"/>
              <a:t>it necessary to examine all triangles?</a:t>
            </a:r>
            <a:endParaRPr lang="he-IL" sz="2400" dirty="0"/>
          </a:p>
        </p:txBody>
      </p:sp>
      <p:sp>
        <p:nvSpPr>
          <p:cNvPr id="6" name="TextBox 5"/>
          <p:cNvSpPr txBox="1"/>
          <p:nvPr/>
        </p:nvSpPr>
        <p:spPr>
          <a:xfrm>
            <a:off x="719908" y="1666502"/>
            <a:ext cx="7680960" cy="1200329"/>
          </a:xfrm>
          <a:prstGeom prst="rect">
            <a:avLst/>
          </a:prstGeom>
          <a:noFill/>
        </p:spPr>
        <p:txBody>
          <a:bodyPr wrap="square" rtlCol="1">
            <a:spAutoFit/>
          </a:bodyPr>
          <a:lstStyle/>
          <a:p>
            <a:pPr>
              <a:lnSpc>
                <a:spcPct val="150000"/>
              </a:lnSpc>
            </a:pPr>
            <a:r>
              <a:rPr lang="en-US" sz="2400" dirty="0" smtClean="0"/>
              <a:t>R. L. Graham showed in 1972 that sorting the point first, the extreme points can be found in linear time. </a:t>
            </a:r>
            <a:endParaRPr lang="he-IL" sz="2400" dirty="0"/>
          </a:p>
        </p:txBody>
      </p:sp>
      <p:sp>
        <p:nvSpPr>
          <p:cNvPr id="7" name="TextBox 6"/>
          <p:cNvSpPr txBox="1"/>
          <p:nvPr/>
        </p:nvSpPr>
        <p:spPr>
          <a:xfrm>
            <a:off x="717005" y="2814575"/>
            <a:ext cx="7680960" cy="2862322"/>
          </a:xfrm>
          <a:prstGeom prst="rect">
            <a:avLst/>
          </a:prstGeom>
          <a:noFill/>
        </p:spPr>
        <p:txBody>
          <a:bodyPr wrap="square" rtlCol="1">
            <a:spAutoFit/>
          </a:bodyPr>
          <a:lstStyle/>
          <a:p>
            <a:pPr>
              <a:lnSpc>
                <a:spcPct val="150000"/>
              </a:lnSpc>
            </a:pPr>
            <a:r>
              <a:rPr lang="en-US" sz="2400" dirty="0" smtClean="0"/>
              <a:t>Suppose an internal point was found and was set as the origin, while all points are trivially transformed accordingly. The points can be sorted lexicographically by angle and distance from origin. The points are </a:t>
            </a:r>
            <a:r>
              <a:rPr lang="en-US" sz="2400" dirty="0" smtClean="0"/>
              <a:t>then stored </a:t>
            </a:r>
            <a:r>
              <a:rPr lang="en-US" sz="2400" dirty="0" smtClean="0"/>
              <a:t>in doubly-linked circular list.</a:t>
            </a:r>
            <a:endParaRPr lang="he-IL" sz="2400" dirty="0"/>
          </a:p>
        </p:txBody>
      </p:sp>
      <p:sp>
        <p:nvSpPr>
          <p:cNvPr id="8" name="TextBox 7"/>
          <p:cNvSpPr txBox="1"/>
          <p:nvPr/>
        </p:nvSpPr>
        <p:spPr>
          <a:xfrm>
            <a:off x="753292" y="5550519"/>
            <a:ext cx="7680960" cy="586699"/>
          </a:xfrm>
          <a:prstGeom prst="rect">
            <a:avLst/>
          </a:prstGeom>
          <a:noFill/>
        </p:spPr>
        <p:txBody>
          <a:bodyPr wrap="square" rtlCol="1">
            <a:spAutoFit/>
          </a:bodyPr>
          <a:lstStyle/>
          <a:p>
            <a:pPr>
              <a:lnSpc>
                <a:spcPct val="150000"/>
              </a:lnSpc>
            </a:pPr>
            <a:r>
              <a:rPr lang="en-US" sz="2400" dirty="0" smtClean="0"/>
              <a:t>No divisions or square roots are needed.</a:t>
            </a:r>
            <a:endParaRPr lang="he-IL" sz="2400" dirty="0"/>
          </a:p>
        </p:txBody>
      </p:sp>
    </p:spTree>
    <p:extLst>
      <p:ext uri="{BB962C8B-B14F-4D97-AF65-F5344CB8AC3E}">
        <p14:creationId xmlns:p14="http://schemas.microsoft.com/office/powerpoint/2010/main" val="363591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4533</TotalTime>
  <Words>816</Words>
  <Application>Microsoft Office PowerPoint</Application>
  <PresentationFormat>On-screen Show (4:3)</PresentationFormat>
  <Paragraphs>95</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Office Theme</vt:lpstr>
      <vt:lpstr>Equation</vt:lpstr>
      <vt:lpstr>MathType 6.0 Equation</vt:lpstr>
      <vt:lpstr>Convex Hulls</vt:lpstr>
      <vt:lpstr>Preliminaries</vt:lpstr>
      <vt:lpstr>PowerPoint Presentation</vt:lpstr>
      <vt:lpstr>PowerPoint Presentation</vt:lpstr>
      <vt:lpstr>PowerPoint Presentation</vt:lpstr>
      <vt:lpstr>Convex Hull Algorithms in the Plane</vt:lpstr>
      <vt:lpstr>PowerPoint Presentation</vt:lpstr>
      <vt:lpstr>PowerPoint Presentation</vt:lpstr>
      <vt:lpstr>Graham’s Scan</vt:lpstr>
      <vt:lpstr>PowerPoint Presentation</vt:lpstr>
      <vt:lpstr>PowerPoint Presentation</vt:lpstr>
      <vt:lpstr>PowerPoint Presentation</vt:lpstr>
      <vt:lpstr>Jarvis’s March</vt:lpstr>
      <vt:lpstr>PowerPoint Presentation</vt:lpstr>
      <vt:lpstr>PowerPoint Presentation</vt:lpstr>
      <vt:lpstr>QUICKHULL Techniques</vt:lpstr>
      <vt:lpstr>PowerPoint Presentation</vt:lpstr>
      <vt:lpstr>PowerPoint Presentation</vt:lpstr>
      <vt:lpstr>PowerPoint Presentation</vt:lpstr>
      <vt:lpstr>PowerPoint Presentation</vt:lpstr>
      <vt:lpstr>Divide-and-Conquer Algorithms</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Wimer</dc:creator>
  <cp:lastModifiedBy>wimers</cp:lastModifiedBy>
  <cp:revision>216</cp:revision>
  <dcterms:created xsi:type="dcterms:W3CDTF">2006-08-16T00:00:00Z</dcterms:created>
  <dcterms:modified xsi:type="dcterms:W3CDTF">2012-05-16T11:31:57Z</dcterms:modified>
</cp:coreProperties>
</file>