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0" r:id="rId17"/>
    <p:sldId id="292" r:id="rId18"/>
    <p:sldId id="293" r:id="rId19"/>
    <p:sldId id="294" r:id="rId20"/>
    <p:sldId id="295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37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FBFBF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>
      <p:cViewPr varScale="1">
        <p:scale>
          <a:sx n="79" d="100"/>
          <a:sy n="79" d="100"/>
        </p:scale>
        <p:origin x="1003" y="72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03" d="100"/>
          <a:sy n="103" d="100"/>
        </p:scale>
        <p:origin x="4241" y="4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1B977-A81E-4356-BBF0-6088A1BEF763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312B9-F9E2-4E54-B9F7-D43A5754F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6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7/13/2025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E4F26-A715-C502-4DA2-C133D8FC4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BC3B8-50AE-DA85-EF30-91667E0C5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EC08E8-1277-B6D4-7B88-30AF861A6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2D211-1952-3755-5415-20292F88E4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87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EE1A0-FF2D-1003-FFB3-588A114D7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6A499D-F266-0E71-460B-30C7BBBE2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191FB8-4A05-CB3F-65CB-5A80F4C7A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71831-3BDC-4D41-E2B2-2FC8A9F293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53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9EB06-4E11-255E-F677-3FD056CB7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5FB8E5-BCE2-EBD7-65E7-98601006EE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2802AA-1C99-433D-1333-C5ECBDFAB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56AF3-6D79-381E-E2F2-15FACED903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10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174DC-D854-0648-199A-5EE61403F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1B4E2D-CBD6-D6E3-14EB-42AAF554D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0D1C45-BF21-209A-F5B1-5A30115BD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85BB8-824E-C190-DD88-4B33BD178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33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C1AB7-A7AE-7AE2-035F-BC3A3DA8A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876A97-1B49-4C1F-7AEC-64AC18BE5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92C9B0-715A-1FE4-4326-6D99CF3D5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1B570-E423-15EF-FA14-8B5EABB8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7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BA2BA-6A83-AB78-2FCE-6D69E15A9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BE0822-B308-FA94-3400-2102DF883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20F141-65A0-FC6F-6C17-BCAECBB30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67BC5-F196-9E08-0375-4A38DC71B5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90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60BBC-EE28-64DB-5458-F0638F1B2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8AB3AB-DEF0-B355-8CFF-777298F16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C36447-3845-76A5-AB1F-AAFE34EC3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D2660-EA19-24DA-DDA4-1AAA515A1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39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9D47A-28AD-CD04-B905-9B4273526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C7BCBE-6271-909B-425D-C3D5BAB9C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161C85-5B73-BE81-D796-7F241DE19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DB2BC-DDF5-760C-B081-93556BBBFC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2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F2475-43DA-9477-9B51-64B0A4649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C2AE8D-1FDD-2F64-6F50-F271FED346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50238E-F006-CD99-3E37-F5310495C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15FDD-7A7A-E22C-1354-606964CB67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70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35409-AC25-76FE-9681-53C7F9A75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35E05-34BF-03A5-128E-8F92DAC79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E5142A-3632-CBE5-E88F-A830CC6A1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F320C-0B2D-7A4A-44CA-EBA435EB3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58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85AE0-4C08-0FA9-D8FA-BAC3805DC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3002B0-BF72-CFD2-B1E5-83306DAB4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94DF83-0F3D-4173-D184-13978AD2C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4AA25-387E-CA9B-A142-14096F2CE7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7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C1AE7-CF7F-0031-4F69-4B2B1A2CB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FD80E8-7677-8904-B9F2-0264D7D19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BE54B2-24AB-B521-4009-BB1257283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C4B5C-820F-66CC-C684-96F5F70A0C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47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ADC44-02D7-81BC-8123-4E5CF7438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C25273-43FC-743E-EDC0-040A31445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E4E40A-1590-2FBC-3B13-4E0A182FF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F6800-6234-AF86-15DB-DA57F1383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9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B81BC-3387-DB8B-61AD-5B4CBA6FD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A02D5E-D26D-0820-6A93-F2D1E1BCB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D3417-495B-80B2-8F2C-6BFB79703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9F118-09CE-2FCC-5249-AFB189E2A4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5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09732-93FA-17C0-9146-28523C1F1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4CF265-7FF6-7E9D-BA08-9A8ACB70F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CAB0D7-448E-F9A6-00C3-9D5B24CEC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12F7E-6A03-8B44-C9D8-BA65CD0E37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5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6CAE3-BEAA-E51F-5CF9-D5732F5AD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BE0A35-F811-F887-483A-EE5A6002E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A58B8D-EEB1-7E25-7318-276EC62DD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AA67D-D6E8-6D92-8D8C-B0DB82A89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68758-35F2-8B90-BFC5-BE2948C9A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AF64EE-1F60-0E34-5038-93351F0A2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02EAD-D5B6-82B2-76D5-37CCDC028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C6894-F68F-971E-F77A-E3FC45BD8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87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ECC87-6A18-4A75-4FC8-CC6163955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FF75C7-5947-080C-4932-7E9C8928C2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E3653E-DF9F-0D18-422F-AFB20709C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9B3DF-FFF2-A9FC-1E6A-2E12644B3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397B7-B42F-CE51-F1F3-69B8E5B92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9B07FC-839C-CECB-867A-64348F05F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67809-206E-CAC2-D36F-70533D34C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B08BD-5E03-364A-3C9D-E52F4F5AE9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2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0680E-28F2-834C-145E-F66608DD7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18EAA5-9184-748F-528A-1DFF0F1E56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A56BDC-2F5B-C8E8-9F34-A55638018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235B2-FBD8-4EDC-1E09-0141D9B3BE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3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6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L"/>
              <a:t>Oct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Logic and Set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Binary Relations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Wimer</a:t>
            </a:r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DD81E-F8EC-DD12-7490-32C707086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B4B65F7-5471-80CF-1292-920C7C1BFBD7}"/>
                  </a:ext>
                </a:extLst>
              </p:cNvPr>
              <p:cNvSpPr txBox="1"/>
              <p:nvPr/>
            </p:nvSpPr>
            <p:spPr>
              <a:xfrm>
                <a:off x="965430" y="764704"/>
                <a:ext cx="10261140" cy="53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definition,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sz="2800" dirty="0"/>
                  <a:t> cannot be both reflexive and anti-reflexive.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definition, it is both symmetric and anti-symmetric. 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Moreover, the only relations that are both symmetric and anti-symmetric contain only pairs of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 symmetric and anti-symmetric iff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(Only if).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 symmetric and anti-symmetric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 Symmetry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 Anti-symmetry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/>
                  <a:t> then it is symmetric and anti-symmetric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/>
                  <a:t> definition.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B4B65F7-5471-80CF-1292-920C7C1BF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64704"/>
                <a:ext cx="10261140" cy="5347426"/>
              </a:xfrm>
              <a:prstGeom prst="rect">
                <a:avLst/>
              </a:prstGeom>
              <a:blipFill>
                <a:blip r:embed="rId3"/>
                <a:stretch>
                  <a:fillRect l="-1188" t="-114" r="-1188" b="-22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48919-A70F-931A-E165-55AA05FB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74B862-799F-4D70-4583-5F3D7AC6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CFBE-7F3A-1BBB-F248-0B15C143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00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1E23E-F6D0-9263-2208-55AA44C84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E724FBC-1EF7-4F6A-3CFD-96332D78CCB6}"/>
              </a:ext>
            </a:extLst>
          </p:cNvPr>
          <p:cNvSpPr txBox="1"/>
          <p:nvPr/>
        </p:nvSpPr>
        <p:spPr>
          <a:xfrm>
            <a:off x="3457074" y="406405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Equivalence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0647E3B-4568-F5CC-1824-E48925A34200}"/>
                  </a:ext>
                </a:extLst>
              </p:cNvPr>
              <p:cNvSpPr txBox="1"/>
              <p:nvPr/>
            </p:nvSpPr>
            <p:spPr>
              <a:xfrm>
                <a:off x="965430" y="1289159"/>
                <a:ext cx="10261140" cy="48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Definition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relation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called </a:t>
                </a:r>
                <a:r>
                  <a:rPr lang="en-US" sz="2800" b="1" dirty="0"/>
                  <a:t>equivalence relation </a:t>
                </a:r>
                <a:r>
                  <a:rPr lang="en-US" sz="2800" dirty="0"/>
                  <a:t>if it is reflexive, symmetric and transitive.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sz="2800" dirty="0"/>
                  <a:t> is called the </a:t>
                </a:r>
                <a:r>
                  <a:rPr lang="en-US" sz="2800" b="1" dirty="0"/>
                  <a:t>equivalence class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800" dirty="0"/>
                  <a:t>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set of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’s equivalence classes is called the </a:t>
                </a:r>
                <a:r>
                  <a:rPr lang="en-US" sz="2800" b="1" dirty="0"/>
                  <a:t>partition induced </a:t>
                </a:r>
                <a:r>
                  <a:rPr lang="en-US" sz="2800" dirty="0"/>
                  <a:t>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be a population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have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same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birthday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 is equivalence relation. 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0647E3B-4568-F5CC-1824-E48925A34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89159"/>
                <a:ext cx="10261140" cy="4885761"/>
              </a:xfrm>
              <a:prstGeom prst="rect">
                <a:avLst/>
              </a:prstGeom>
              <a:blipFill>
                <a:blip r:embed="rId3"/>
                <a:stretch>
                  <a:fillRect l="-1188" t="-125" r="-1188" b="-26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DA9CF8-798C-5F6A-854F-D00BBFA39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7072A-173F-3D94-F001-B671C208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6C56A-4CF7-1678-164F-ACC7427E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00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00C1C-033D-C398-475E-9FF1EE975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C27543-BBD0-F7AD-A120-EA4EF608DAFA}"/>
                  </a:ext>
                </a:extLst>
              </p:cNvPr>
              <p:cNvSpPr txBox="1"/>
              <p:nvPr/>
            </p:nvSpPr>
            <p:spPr>
              <a:xfrm>
                <a:off x="965430" y="944724"/>
                <a:ext cx="10261140" cy="4988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even</m:t>
                        </m:r>
                      </m:e>
                    </m:d>
                  </m:oMath>
                </a14:m>
                <a:r>
                  <a:rPr lang="en-US" sz="2800" dirty="0"/>
                  <a:t> is equivalence relation. It partition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/>
                  <a:t> into two equivalence classes, the even and odd numbers.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Definition: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is a </a:t>
                </a:r>
                <a:r>
                  <a:rPr lang="en-US" sz="2800" b="1" dirty="0"/>
                  <a:t>partition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if: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.</a:t>
                </a:r>
                <a:endParaRPr lang="he-IL" sz="2800" dirty="0"/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C27543-BBD0-F7AD-A120-EA4EF608D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44724"/>
                <a:ext cx="10261140" cy="4988802"/>
              </a:xfrm>
              <a:prstGeom prst="rect">
                <a:avLst/>
              </a:prstGeom>
              <a:blipFill>
                <a:blip r:embed="rId3"/>
                <a:stretch>
                  <a:fillRect l="-1247" t="-244" r="-11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D658F-17B6-52E0-9A42-1757035C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 dirty="0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2C2BB8-C0CD-214B-0E55-64840680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9E47-A317-7FC1-2B05-429A0C0E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379C34-8897-2CB6-B0E3-E17F09E7A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830" y="3392005"/>
            <a:ext cx="4717740" cy="26759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353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9D7F8-6586-64DE-AF91-AC518CC63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83406E7-FABF-0C6F-F1D5-F2CD4347E604}"/>
                  </a:ext>
                </a:extLst>
              </p:cNvPr>
              <p:cNvSpPr txBox="1"/>
              <p:nvPr/>
            </p:nvSpPr>
            <p:spPr>
              <a:xfrm>
                <a:off x="965430" y="728700"/>
                <a:ext cx="10261140" cy="5401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be equivalence relation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. Then all the equivalence classes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are a partition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1. Let us show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has no empty equivalence classes. Consider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.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is reflexive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 Hence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2. To show that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 there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, assume in contrary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. We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equivalence class definition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 Symmetry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transitivity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and by symmetry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as well.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83406E7-FABF-0C6F-F1D5-F2CD4347E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8700"/>
                <a:ext cx="10261140" cy="5401094"/>
              </a:xfrm>
              <a:prstGeom prst="rect">
                <a:avLst/>
              </a:prstGeom>
              <a:blipFill>
                <a:blip r:embed="rId3"/>
                <a:stretch>
                  <a:fillRect l="-1188" t="-226" r="-1188" b="-237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E15A9A-DBBA-A37A-33E2-43E71181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 dirty="0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070EA2-5C61-2EB7-AD06-502D2C04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Logic and Set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1746B-5CCD-1FE5-3588-FC9EA5DA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4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11BC1-10AA-9F86-8272-599275DBE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8E00254-5EC8-8719-D40B-FE721867AB9C}"/>
                  </a:ext>
                </a:extLst>
              </p:cNvPr>
              <p:cNvSpPr txBox="1"/>
              <p:nvPr/>
            </p:nvSpPr>
            <p:spPr>
              <a:xfrm>
                <a:off x="965430" y="692696"/>
                <a:ext cx="10261140" cy="5474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equivalence class definition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 Symmetry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transitivity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and by symmetry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as well.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and by symmetry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 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. By symmetry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Consequently,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. Opposite containment is similar, and all in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3. To show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covers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let us show that any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belong so some equivalence class. Indeed, by reflexivity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800" dirty="0"/>
                  <a:t>, hence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8E00254-5EC8-8719-D40B-FE721867A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40" cy="5474704"/>
              </a:xfrm>
              <a:prstGeom prst="rect">
                <a:avLst/>
              </a:prstGeom>
              <a:blipFill>
                <a:blip r:embed="rId3"/>
                <a:stretch>
                  <a:fillRect l="-1188" t="-557" r="-1188" b="-100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4550B1-BA2C-6EAB-602F-1B12355B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 dirty="0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D32BB-9241-3ADD-62DE-47866D7C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Logic and Set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6CF24-D77A-E444-8569-94ACAB1E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EAFC0-4D11-6638-1B5A-05EDA14A1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711C98F-B6DA-995A-7D53-5FCEEDBE3839}"/>
                  </a:ext>
                </a:extLst>
              </p:cNvPr>
              <p:cNvSpPr txBox="1"/>
              <p:nvPr/>
            </p:nvSpPr>
            <p:spPr>
              <a:xfrm>
                <a:off x="965430" y="957239"/>
                <a:ext cx="10261140" cy="4884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Equivalence relation induces partition of the related set. It works oppositely as well. Any partition of a set defines equivalence relation.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Definition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any partition. The </a:t>
                </a:r>
                <a:r>
                  <a:rPr lang="en-US" sz="2800" b="1" dirty="0"/>
                  <a:t>induced relation </a:t>
                </a:r>
                <a:r>
                  <a:rPr lang="en-US" sz="2800" dirty="0"/>
                  <a:t>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the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defined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iff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any partition. The induced relation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is equivalence relation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Proof.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Reflexive.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.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partition,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711C98F-B6DA-995A-7D53-5FCEEDBE3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57239"/>
                <a:ext cx="10261140" cy="4884029"/>
              </a:xfrm>
              <a:prstGeom prst="rect">
                <a:avLst/>
              </a:prstGeom>
              <a:blipFill>
                <a:blip r:embed="rId3"/>
                <a:stretch>
                  <a:fillRect l="-1188" t="-125" r="-1188" b="-27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5809A4-C281-0AD9-C65F-957930BF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 dirty="0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EABF0D-8222-2F81-CFBB-36CB6FEB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Logic and Set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FFCD2-8335-8BBB-FE91-E3B5BBC1B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24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AE724-BEF4-7844-093B-D60D8F71C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F1733BA-3B59-B842-D485-597837BA9405}"/>
                  </a:ext>
                </a:extLst>
              </p:cNvPr>
              <p:cNvSpPr txBox="1"/>
              <p:nvPr/>
            </p:nvSpPr>
            <p:spPr>
              <a:xfrm>
                <a:off x="965430" y="692696"/>
                <a:ext cx="10261140" cy="3743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Symmetric.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. But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transitive.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.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, hence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But 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is partition,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800" dirty="0"/>
                  <a:t>,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F1733BA-3B59-B842-D485-597837BA9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40" cy="3743910"/>
              </a:xfrm>
              <a:prstGeom prst="rect">
                <a:avLst/>
              </a:prstGeom>
              <a:blipFill>
                <a:blip r:embed="rId3"/>
                <a:stretch>
                  <a:fillRect l="-1188" t="-326" r="-1188" b="-37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33E7B1-5570-59AE-2DF6-F3352BF6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 dirty="0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5AB7B-C20B-F7D4-9E98-D57022B4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Logic and Set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CE329-02D9-A14B-58C6-53A02B3B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3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E7178-5765-CDA0-4F12-E4B5C0E30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B5E8FB-68A8-6033-3D27-B3CF5DD3B047}"/>
                  </a:ext>
                </a:extLst>
              </p:cNvPr>
              <p:cNvSpPr txBox="1"/>
              <p:nvPr/>
            </p:nvSpPr>
            <p:spPr>
              <a:xfrm>
                <a:off x="2855640" y="406405"/>
                <a:ext cx="64913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Equivalence Relation Modulo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B5E8FB-68A8-6033-3D27-B3CF5DD3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640" y="406405"/>
                <a:ext cx="6491354" cy="646331"/>
              </a:xfrm>
              <a:prstGeom prst="rect">
                <a:avLst/>
              </a:prstGeom>
              <a:blipFill>
                <a:blip r:embed="rId3"/>
                <a:stretch>
                  <a:fillRect l="-1033" t="-15094" b="-349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3C74C3D-540F-D1BA-43B5-C5BF0F99514A}"/>
                  </a:ext>
                </a:extLst>
              </p:cNvPr>
              <p:cNvSpPr txBox="1"/>
              <p:nvPr/>
            </p:nvSpPr>
            <p:spPr>
              <a:xfrm>
                <a:off x="965430" y="1289159"/>
                <a:ext cx="10261140" cy="48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This relation is important in number theory and computer science. It has many applications in cryptography.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Definition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/>
                  <a:t> is equivalent to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/>
                  <a:t> modulo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, denoted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Clain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 iff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3C74C3D-540F-D1BA-43B5-C5BF0F995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89159"/>
                <a:ext cx="10261140" cy="4885761"/>
              </a:xfrm>
              <a:prstGeom prst="rect">
                <a:avLst/>
              </a:prstGeom>
              <a:blipFill>
                <a:blip r:embed="rId4"/>
                <a:stretch>
                  <a:fillRect l="-1188" t="-125" r="-1188" b="-26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6DA84-9DC1-4B6F-5EA6-237B1934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D90C4-925A-9254-0FCB-014524F9C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97F18-2816-2820-9821-E07A387D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81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E1E05-D2E6-A624-E9E5-5AF878FCE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F44691-6CA5-E38B-F6FD-D03CE7420DE7}"/>
                  </a:ext>
                </a:extLst>
              </p:cNvPr>
              <p:cNvSpPr txBox="1"/>
              <p:nvPr/>
            </p:nvSpPr>
            <p:spPr>
              <a:xfrm>
                <a:off x="965430" y="764704"/>
                <a:ext cx="10261140" cy="557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Conversely,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Definition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The equivalent relation modulo m is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is equivalent relation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reflexive 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|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symmetric. By the claim,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800" dirty="0"/>
                  <a:t>.  But since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reflexive.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F44691-6CA5-E38B-F6FD-D03CE7420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64704"/>
                <a:ext cx="10261140" cy="5579348"/>
              </a:xfrm>
              <a:prstGeom prst="rect">
                <a:avLst/>
              </a:prstGeom>
              <a:blipFill>
                <a:blip r:embed="rId3"/>
                <a:stretch>
                  <a:fillRect l="-1188" t="-437" b="-20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B16D2-97BE-314D-03F1-C34DBA5F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F9F2B-569B-35BF-981F-D2A0AC55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DD306-FAD5-71F8-3926-389E9987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89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EE25D-F71E-60B1-F810-0A581140F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91DB9A0-F2B6-46EB-F1EF-456265F474F5}"/>
                  </a:ext>
                </a:extLst>
              </p:cNvPr>
              <p:cNvSpPr txBox="1"/>
              <p:nvPr/>
            </p:nvSpPr>
            <p:spPr>
              <a:xfrm>
                <a:off x="965430" y="584684"/>
                <a:ext cx="10261140" cy="563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By the claim,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s.t.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.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, by the claim there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.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By the claim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…,−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sz="2800" dirty="0"/>
                  <a:t>. 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…,−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sz="2800" dirty="0"/>
                  <a:t>,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…,−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…,−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sz="2800" dirty="0"/>
                  <a:t>, and 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…,−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sz="2800" dirty="0"/>
                  <a:t>. 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91DB9A0-F2B6-46EB-F1EF-456265F47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84684"/>
                <a:ext cx="10261140" cy="5633658"/>
              </a:xfrm>
              <a:prstGeom prst="rect">
                <a:avLst/>
              </a:prstGeom>
              <a:blipFill>
                <a:blip r:embed="rId3"/>
                <a:stretch>
                  <a:fillRect l="-1188" t="-216" r="-1188" b="-21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3F750-11AC-4612-FEC3-8D201FAD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0295B-62FD-BFFA-C802-162979B1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2454D-1190-75EA-2687-63974998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75D4F-037B-13CD-735B-797CE2575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2A7C9DE-F042-8CD9-8B3B-523693979632}"/>
                  </a:ext>
                </a:extLst>
              </p:cNvPr>
              <p:cNvSpPr txBox="1"/>
              <p:nvPr/>
            </p:nvSpPr>
            <p:spPr>
              <a:xfrm>
                <a:off x="965430" y="695824"/>
                <a:ext cx="10261140" cy="5361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/>
                  <a:t>Definitions: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be sets.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is called a </a:t>
                </a:r>
                <a:r>
                  <a:rPr lang="en-US" sz="2800" b="1" dirty="0"/>
                  <a:t>binary relation </a:t>
                </a:r>
                <a:r>
                  <a:rPr lang="en-US" sz="2800" dirty="0"/>
                  <a:t>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, i.e.,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called a </a:t>
                </a:r>
                <a:r>
                  <a:rPr lang="en-US" sz="2800" b="1" dirty="0"/>
                  <a:t>relation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relates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also denoted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𝑅𝑏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does not necessarily implies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 It may also happen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but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John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Paul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Ringo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anis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Linda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Define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to be “likes” then </a:t>
                </a:r>
              </a:p>
              <a:p>
                <a:pPr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John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Janis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John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Linda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Paul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Linda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2A7C9DE-F042-8CD9-8B3B-523693979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5824"/>
                <a:ext cx="10261140" cy="5361468"/>
              </a:xfrm>
              <a:prstGeom prst="rect">
                <a:avLst/>
              </a:prstGeom>
              <a:blipFill>
                <a:blip r:embed="rId3"/>
                <a:stretch>
                  <a:fillRect l="-1188" t="-114" r="-11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73DBB-1D44-6ECD-8E09-EC64486B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51FC5D-30BE-AD13-0C0B-282D7A9C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Logic and Set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7F12D-067E-31F4-1FFC-D75CFAC4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45AE1-C53F-56C6-0480-4DB78D22A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2838860-F177-04B0-55DB-19ED358CC3BF}"/>
                  </a:ext>
                </a:extLst>
              </p:cNvPr>
              <p:cNvSpPr txBox="1"/>
              <p:nvPr/>
            </p:nvSpPr>
            <p:spPr>
              <a:xfrm>
                <a:off x="965430" y="796683"/>
                <a:ext cx="10261140" cy="5116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has exactly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equivalent classes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. We show first that all equivalent classes are distinct.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∤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are not equal modulo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To see that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cover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, we show that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/>
                  <a:t> belongs to some equivalence class.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Consider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and the reminder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2838860-F177-04B0-55DB-19ED358CC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96683"/>
                <a:ext cx="10261140" cy="5116593"/>
              </a:xfrm>
              <a:prstGeom prst="rect">
                <a:avLst/>
              </a:prstGeom>
              <a:blipFill>
                <a:blip r:embed="rId3"/>
                <a:stretch>
                  <a:fillRect l="-1188" t="-238" r="-1188" b="-25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DE67B5-56AA-599F-8A3F-E8379119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5BCD9C-4513-9F88-A91D-14248FAE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EFD8B-1DFE-7347-C70A-50385B91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52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EEFB4-E6CB-E335-CC95-0E56AB04C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A2E476A-1990-2E2F-0E27-1B36B0A877C3}"/>
                  </a:ext>
                </a:extLst>
              </p:cNvPr>
              <p:cNvSpPr txBox="1"/>
              <p:nvPr/>
            </p:nvSpPr>
            <p:spPr>
              <a:xfrm>
                <a:off x="965430" y="796683"/>
                <a:ext cx="10261140" cy="1089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Hence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800" dirty="0"/>
                  <a:t>, and by the claim there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.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is symmetric,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∎</a:t>
                </a:r>
                <a:endParaRPr lang="en-US" sz="2800" dirty="0"/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A2E476A-1990-2E2F-0E27-1B36B0A87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96683"/>
                <a:ext cx="10261140" cy="1089144"/>
              </a:xfrm>
              <a:prstGeom prst="rect">
                <a:avLst/>
              </a:prstGeom>
              <a:blipFill>
                <a:blip r:embed="rId3"/>
                <a:stretch>
                  <a:fillRect l="-1188" t="-1124" r="-1188" b="-157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4E2A9-D1E8-D57F-7C39-3DFC2622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9CCE2-0BD4-5AE3-07D6-3CA6D4AB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61881-43A8-80B6-AE52-6E0EA17C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9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39BE1-7A78-FA0D-1E6E-1C8FE7783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308D7A4-E6F1-438F-C649-4DE52B91A790}"/>
                  </a:ext>
                </a:extLst>
              </p:cNvPr>
              <p:cNvSpPr txBox="1"/>
              <p:nvPr/>
            </p:nvSpPr>
            <p:spPr>
              <a:xfrm>
                <a:off x="965430" y="4593367"/>
                <a:ext cx="10261140" cy="16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be all Bnei Yisrael. Define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to be all ordered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“son of”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 Hence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Abraham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Issac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</a:rPr>
                          <m:t>Issac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Jacob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308D7A4-E6F1-438F-C649-4DE52B91A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593367"/>
                <a:ext cx="10261140" cy="1607941"/>
              </a:xfrm>
              <a:prstGeom prst="rect">
                <a:avLst/>
              </a:prstGeom>
              <a:blipFill>
                <a:blip r:embed="rId3"/>
                <a:stretch>
                  <a:fillRect l="-1188" t="-760" r="-1188" b="-1026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3C7DC-83FE-3C50-018E-FBD84C01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9EB5C-04F5-8F1E-199B-EDD02CB5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Logic and Set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A9C71-F2C1-0BB4-21C9-9FDFD63A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BDCCA1-81F6-4E78-86E3-EE88CBC47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636" y="835800"/>
            <a:ext cx="2986934" cy="35937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2FB5FB-18AF-EA1D-6443-E5AD723FE629}"/>
                  </a:ext>
                </a:extLst>
              </p:cNvPr>
              <p:cNvSpPr txBox="1"/>
              <p:nvPr/>
            </p:nvSpPr>
            <p:spPr>
              <a:xfrm>
                <a:off x="965429" y="800708"/>
                <a:ext cx="6678743" cy="2949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can be represented by directed graph. Vertices are sets’ element and directed arc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to vertex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 exists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A2FB5FB-18AF-EA1D-6443-E5AD723FE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800708"/>
                <a:ext cx="6678743" cy="2949846"/>
              </a:xfrm>
              <a:prstGeom prst="rect">
                <a:avLst/>
              </a:prstGeom>
              <a:blipFill>
                <a:blip r:embed="rId5"/>
                <a:stretch>
                  <a:fillRect l="-1825" t="-207" r="-1825" b="-495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62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3F58C-8775-BBBD-60AE-6739295BC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A24236-1513-6DEC-A9F5-0213E373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6ACF6-21E1-32D4-F250-5DF0BF96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Logic and Set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3DB7A-16DB-E9E8-27F1-924D3738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035E931-E20A-DBFD-57D2-B4E01DAF31A6}"/>
              </a:ext>
            </a:extLst>
          </p:cNvPr>
          <p:cNvGrpSpPr/>
          <p:nvPr/>
        </p:nvGrpSpPr>
        <p:grpSpPr>
          <a:xfrm>
            <a:off x="2877471" y="1335402"/>
            <a:ext cx="6437058" cy="4145826"/>
            <a:chOff x="2490428" y="991377"/>
            <a:chExt cx="6437058" cy="41458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7A1C38-09BC-A8A1-39A0-2E882EC741C6}"/>
                </a:ext>
              </a:extLst>
            </p:cNvPr>
            <p:cNvSpPr txBox="1"/>
            <p:nvPr/>
          </p:nvSpPr>
          <p:spPr>
            <a:xfrm>
              <a:off x="3884340" y="991377"/>
              <a:ext cx="1548172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Abraham</a:t>
              </a:r>
              <a:endParaRPr lang="en-IL" sz="2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EDD7EE-77BD-BD24-CBC2-A1E453D8CB32}"/>
                </a:ext>
              </a:extLst>
            </p:cNvPr>
            <p:cNvSpPr txBox="1"/>
            <p:nvPr/>
          </p:nvSpPr>
          <p:spPr>
            <a:xfrm>
              <a:off x="2490428" y="2168860"/>
              <a:ext cx="1548172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Issac</a:t>
              </a:r>
              <a:endParaRPr lang="en-IL" sz="28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9CAA27-A1AF-5CCF-BD03-556365D5FB30}"/>
                </a:ext>
              </a:extLst>
            </p:cNvPr>
            <p:cNvSpPr txBox="1"/>
            <p:nvPr/>
          </p:nvSpPr>
          <p:spPr>
            <a:xfrm>
              <a:off x="5051884" y="2168860"/>
              <a:ext cx="1548172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Ishmael</a:t>
              </a:r>
              <a:endParaRPr lang="en-IL" sz="28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F0B76B-60A8-2E38-B05F-D137AD03FC26}"/>
                </a:ext>
              </a:extLst>
            </p:cNvPr>
            <p:cNvSpPr txBox="1"/>
            <p:nvPr/>
          </p:nvSpPr>
          <p:spPr>
            <a:xfrm>
              <a:off x="2507300" y="3295644"/>
              <a:ext cx="1548172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Esau</a:t>
              </a:r>
              <a:endParaRPr lang="en-IL" sz="28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745211-748C-CD86-FD41-13575EEC36E1}"/>
                </a:ext>
              </a:extLst>
            </p:cNvPr>
            <p:cNvSpPr txBox="1"/>
            <p:nvPr/>
          </p:nvSpPr>
          <p:spPr>
            <a:xfrm>
              <a:off x="5051884" y="3295644"/>
              <a:ext cx="1548172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Jacob</a:t>
              </a:r>
              <a:endParaRPr lang="en-IL" sz="28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D805E17-077A-7AA2-9B26-7E0C5BD4956A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3264514" y="1514597"/>
              <a:ext cx="1013284" cy="6542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D97809F-FD5A-9A6F-5D04-6A895F411555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H="1" flipV="1">
              <a:off x="5051884" y="1514597"/>
              <a:ext cx="774086" cy="6542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16FBE61-9570-0D86-F238-8B2259550653}"/>
                </a:ext>
              </a:extLst>
            </p:cNvPr>
            <p:cNvCxnSpPr>
              <a:cxnSpLocks/>
              <a:stCxn id="8" idx="0"/>
              <a:endCxn id="6" idx="2"/>
            </p:cNvCxnSpPr>
            <p:nvPr/>
          </p:nvCxnSpPr>
          <p:spPr>
            <a:xfrm flipH="1" flipV="1">
              <a:off x="3264514" y="2692080"/>
              <a:ext cx="16872" cy="6035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13EAC9-FCAF-9B40-BD72-A06FA25C0EF0}"/>
                </a:ext>
              </a:extLst>
            </p:cNvPr>
            <p:cNvSpPr txBox="1"/>
            <p:nvPr/>
          </p:nvSpPr>
          <p:spPr>
            <a:xfrm>
              <a:off x="7379314" y="4564387"/>
              <a:ext cx="1548172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Benjamin</a:t>
              </a:r>
              <a:endParaRPr lang="en-IL" sz="28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9FE62F-8519-666F-EBCC-989AD5AB30B6}"/>
                </a:ext>
              </a:extLst>
            </p:cNvPr>
            <p:cNvSpPr txBox="1"/>
            <p:nvPr/>
          </p:nvSpPr>
          <p:spPr>
            <a:xfrm>
              <a:off x="4277798" y="4564387"/>
              <a:ext cx="1548172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Shimon</a:t>
              </a:r>
              <a:endParaRPr lang="en-IL" sz="28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4F0CAB-4B3C-0951-3389-623B0DB4AF8A}"/>
                </a:ext>
              </a:extLst>
            </p:cNvPr>
            <p:cNvSpPr txBox="1"/>
            <p:nvPr/>
          </p:nvSpPr>
          <p:spPr>
            <a:xfrm>
              <a:off x="2490428" y="4568003"/>
              <a:ext cx="1548172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Reuven</a:t>
              </a:r>
              <a:endParaRPr lang="en-IL" sz="2800" dirty="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C144070-D02C-3241-F5EF-E030FF95E17F}"/>
                </a:ext>
              </a:extLst>
            </p:cNvPr>
            <p:cNvCxnSpPr>
              <a:cxnSpLocks/>
              <a:stCxn id="9" idx="0"/>
              <a:endCxn id="7" idx="2"/>
            </p:cNvCxnSpPr>
            <p:nvPr/>
          </p:nvCxnSpPr>
          <p:spPr>
            <a:xfrm flipV="1">
              <a:off x="5825970" y="2692080"/>
              <a:ext cx="0" cy="6035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20CF74-5CFC-4D4D-9B51-BD5D271A78F7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5051884" y="3818470"/>
              <a:ext cx="459051" cy="7459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F7736DC-070E-B5C8-3488-852350AD3C29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3264514" y="3818470"/>
              <a:ext cx="2039398" cy="74953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61C5621-5213-CCE2-8821-E9868D77C6FF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6366032" y="3818470"/>
              <a:ext cx="1787368" cy="74591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78D268F-39F8-AE98-411C-3A0503DCCF68}"/>
                    </a:ext>
                  </a:extLst>
                </p:cNvPr>
                <p:cNvSpPr txBox="1"/>
                <p:nvPr/>
              </p:nvSpPr>
              <p:spPr>
                <a:xfrm>
                  <a:off x="5543110" y="4490872"/>
                  <a:ext cx="216024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L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IL" sz="36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78D268F-39F8-AE98-411C-3A0503DC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3110" y="4490872"/>
                  <a:ext cx="2160240" cy="6463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345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195C3-DCEF-935C-9909-61DF86717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1BE1A7-AACC-2F3E-6494-57648B3CB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47477-E12F-49A2-A088-343E97EF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Logic and Set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6EAF3-C2E1-C977-22C7-F67F60E5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4D9135-31D1-D19E-F9B7-008C7F0B2DFA}"/>
                  </a:ext>
                </a:extLst>
              </p:cNvPr>
              <p:cNvSpPr txBox="1"/>
              <p:nvPr/>
            </p:nvSpPr>
            <p:spPr>
              <a:xfrm>
                <a:off x="965429" y="800708"/>
                <a:ext cx="10261140" cy="18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Matrix representation of binary relation.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4D9135-31D1-D19E-F9B7-008C7F0B2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800708"/>
                <a:ext cx="10261140" cy="1838773"/>
              </a:xfrm>
              <a:prstGeom prst="rect">
                <a:avLst/>
              </a:prstGeom>
              <a:blipFill>
                <a:blip r:embed="rId3"/>
                <a:stretch>
                  <a:fillRect l="-1188" t="-331" b="-86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24107C8-5161-B6C5-1014-37E9C4F56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099" y="3046048"/>
            <a:ext cx="7887801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2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56D39-3AEA-1971-9251-82B1B9F5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71F15E0-D0EE-D2EE-28F1-18C587634D22}"/>
              </a:ext>
            </a:extLst>
          </p:cNvPr>
          <p:cNvSpPr txBox="1"/>
          <p:nvPr/>
        </p:nvSpPr>
        <p:spPr>
          <a:xfrm>
            <a:off x="3457074" y="406405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Properties of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792A264-F32B-6509-581E-DD51A99D0DC0}"/>
                  </a:ext>
                </a:extLst>
              </p:cNvPr>
              <p:cNvSpPr txBox="1"/>
              <p:nvPr/>
            </p:nvSpPr>
            <p:spPr>
              <a:xfrm>
                <a:off x="965430" y="1289159"/>
                <a:ext cx="10261140" cy="457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/>
                  <a:t>Definition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relation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is: 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b="1" dirty="0"/>
                  <a:t>Reflexive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there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b="1" dirty="0"/>
                  <a:t>Anti-reflexive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there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b="1" dirty="0"/>
                  <a:t>Symmetric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there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b="1" dirty="0"/>
                  <a:t>Anti-symmetric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b="1" dirty="0"/>
                  <a:t>Transitive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792A264-F32B-6509-581E-DD51A99D0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89159"/>
                <a:ext cx="10261140" cy="4577985"/>
              </a:xfrm>
              <a:prstGeom prst="rect">
                <a:avLst/>
              </a:prstGeom>
              <a:blipFill>
                <a:blip r:embed="rId3"/>
                <a:stretch>
                  <a:fillRect l="-1247" t="-133" b="-29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F3752-B9A6-B66D-C307-87DA814D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93EF31-1BF3-721B-743A-CC35CB17B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31F13-D827-9F7E-FF88-36552D5F7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2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F7A82-5628-9ACB-4CFD-BCE0BA93F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150588E-BBC0-42FF-81F7-FC2A35C3C136}"/>
                  </a:ext>
                </a:extLst>
              </p:cNvPr>
              <p:cNvSpPr txBox="1"/>
              <p:nvPr/>
            </p:nvSpPr>
            <p:spPr>
              <a:xfrm>
                <a:off x="965430" y="800708"/>
                <a:ext cx="10261140" cy="5634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be all Bnei Yisrael.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to be all ordered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“descendant of”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anti-reflexive, anti-symmetric and transitive. It is neither reflexive nor symmetric.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. 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is a relation on the power set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is anti-reflexive, anti-symmetric and transitive.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It is not reflexive and not symmetric.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150588E-BBC0-42FF-81F7-FC2A35C3C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00708"/>
                <a:ext cx="10261140" cy="5634748"/>
              </a:xfrm>
              <a:prstGeom prst="rect">
                <a:avLst/>
              </a:prstGeom>
              <a:blipFill>
                <a:blip r:embed="rId3"/>
                <a:stretch>
                  <a:fillRect l="-1188" t="-108" r="-11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EFF3F-DF33-E1C9-C11E-E3B9C6F3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 dirty="0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56683-B42E-7AB8-69BB-E81200D2B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Logic and Set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68D6C-CC89-3E74-A775-9FA5BF38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D949B-C263-7290-44BC-9D1F11256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264" y="3033399"/>
            <a:ext cx="3092306" cy="30238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955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9AB18-A612-9C8F-3938-DF9F93376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77E095C-B419-2DD5-F98A-69FBF4F3A8B6}"/>
                  </a:ext>
                </a:extLst>
              </p:cNvPr>
              <p:cNvSpPr txBox="1"/>
              <p:nvPr/>
            </p:nvSpPr>
            <p:spPr>
              <a:xfrm>
                <a:off x="965430" y="800708"/>
                <a:ext cx="10261140" cy="1685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/>
                  <a:t>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1, 2, 3</m:t>
                        </m:r>
                      </m:e>
                    </m:d>
                  </m:oMath>
                </a14:m>
                <a:r>
                  <a:rPr lang="en-US" sz="2800" dirty="0"/>
                  <a:t> 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/>
                  <a:t>How many vertices and edges there are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1, 2, …,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800" dirty="0"/>
                  <a:t> ?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homework</a:t>
                </a:r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77E095C-B419-2DD5-F98A-69FBF4F3A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00708"/>
                <a:ext cx="10261140" cy="1685974"/>
              </a:xfrm>
              <a:prstGeom prst="rect">
                <a:avLst/>
              </a:prstGeom>
              <a:blipFill>
                <a:blip r:embed="rId3"/>
                <a:stretch>
                  <a:fillRect l="-1188" t="-361" r="-1188" b="-93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4E729C-9442-F975-3A95-AFF8CF11D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 dirty="0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BE52C-E0D7-C21C-0772-5451D5BB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Logic and Set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795E4-3A3B-02E0-44C4-8BBF2DE9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A8ED0-FD24-4C93-D855-61425F3CD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823" y="2486682"/>
            <a:ext cx="4262354" cy="34706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145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6E257-1890-6200-CC96-1DDD11C35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8AEBEA0-92F8-2831-74A4-D408D06F6273}"/>
                  </a:ext>
                </a:extLst>
              </p:cNvPr>
              <p:cNvSpPr txBox="1"/>
              <p:nvPr/>
            </p:nvSpPr>
            <p:spPr>
              <a:xfrm>
                <a:off x="965430" y="1097723"/>
                <a:ext cx="10261140" cy="459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 . Here are few other relations.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/>
                  <a:t>Empty relation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 is anti-reflexive, symmetric, anti-symmetric, transitive. It is not reflexive.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/>
                  <a:t>Identity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dirty="0"/>
                  <a:t> is reflexive, symmetric, anti-symmetric, and transitive. It is not anti-reflexive.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b="1" dirty="0"/>
                  <a:t>Full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 reflexive, symmetric and transitive. It is not anti-reflexive. It is not anti-symmetric unless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has one element.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8AEBEA0-92F8-2831-74A4-D408D06F6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97723"/>
                <a:ext cx="10261140" cy="4599529"/>
              </a:xfrm>
              <a:prstGeom prst="rect">
                <a:avLst/>
              </a:prstGeom>
              <a:blipFill>
                <a:blip r:embed="rId3"/>
                <a:stretch>
                  <a:fillRect l="-1188" t="-132" r="-1188" b="-27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C6889B-CF75-3DA0-D0F1-81264D16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L"/>
              <a:t>Oct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837487-08DE-71FC-2866-BBD94B21A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Set Theory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5BE68-EBB3-6B39-61D7-DBE21BE20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70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15159</TotalTime>
  <Words>1936</Words>
  <Application>Microsoft Office PowerPoint</Application>
  <PresentationFormat>Widescreen</PresentationFormat>
  <Paragraphs>182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Binary 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456</cp:revision>
  <dcterms:created xsi:type="dcterms:W3CDTF">2021-10-08T01:25:47Z</dcterms:created>
  <dcterms:modified xsi:type="dcterms:W3CDTF">2025-07-13T06:33:55Z</dcterms:modified>
</cp:coreProperties>
</file>