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7" r:id="rId15"/>
    <p:sldId id="286" r:id="rId16"/>
    <p:sldId id="288" r:id="rId17"/>
    <p:sldId id="289" r:id="rId18"/>
    <p:sldId id="290" r:id="rId19"/>
    <p:sldId id="291" r:id="rId20"/>
    <p:sldId id="292" r:id="rId21"/>
    <p:sldId id="29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137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FBFBF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>
        <p:scale>
          <a:sx n="80" d="100"/>
          <a:sy n="80" d="100"/>
        </p:scale>
        <p:origin x="936" y="-96"/>
      </p:cViewPr>
      <p:guideLst>
        <p:guide orient="horz" pos="213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103" d="100"/>
          <a:sy n="103" d="100"/>
        </p:scale>
        <p:origin x="4241" y="4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1B977-A81E-4356-BBF0-6088A1BEF763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312B9-F9E2-4E54-B9F7-D43A5754F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6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F9FEB-9CFE-496E-93BE-D56B6107D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333D3-E1A2-4212-A489-A5CBFD00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8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68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98EB73-C497-9883-53F3-862E6259F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042CE4-7E8A-0F68-82B2-950470780B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5C1E85-678A-DD8E-6F84-23CEA31025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216F8-A88D-1549-4546-86D61BF95F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32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B55C1-B912-8A97-0346-F9340F492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363EE2-A5B2-5291-9FBD-A0F6A2F34F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F2DFA3-7E46-789A-1F97-03AF8EF06F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6F3A4-2032-8066-EE99-26664BB99F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2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5CFE0-7A78-C74E-78EA-3E4F61711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41BDA8-3C09-8B6E-D9EA-9ACA850204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8821FF-EBF3-FAA1-7998-8FCD6FAAEC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AF33A-972F-75CF-63E7-C482799A6D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990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6C306-8E12-3B38-77B8-8D9CD1737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CC3D29-F7F1-8CC8-8C73-FA7B079B5A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8A0D09-8F24-FDEA-1FAE-501E8EF99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F8FE3-9AAC-4811-9BF0-9F33BB517B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13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D90EE-7BB7-1E95-9F63-C2D6BD6CA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F3F996-77D8-31CD-F4B3-7314A02FF9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31AEFA-AA2D-6D40-9AE6-7C1A92125F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5BF54-51FF-43CC-D008-7A797AF871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6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A912E-0859-3A45-2482-C29969677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EA7F87-B223-6426-9C05-92F4F319C0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7329AC-061D-DFE5-DDBA-A8CA04138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79710-6B1D-7CC9-1952-7822258148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27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D6D928-790C-1226-85FB-CF306A838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9E1BD0-100F-B1D0-E96A-872B22864B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BC5CD7-75EE-42DB-AF0B-A0471A8AD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F00D1-0AF0-45CE-9E16-4BA646DA96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2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AF92A-65C9-FC94-6C82-307BA6C3A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C81453-67C7-8BFD-1574-DF49EA2B1B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3BF1E9-3209-769B-6129-527AE6483A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72898-FCCB-B86D-B26A-F8EFCD6008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7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F725D-2F10-A092-06FC-56DA5F4FA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DF9845-ED5A-4697-C74B-B67449685D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0E1EF8-2271-9CEC-282A-5C31A6BC11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AC326-975C-100A-4224-40C0BBFDF9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411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7B688-D06E-8C10-3466-0634977F2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F4AE21-1B56-3AD6-6332-B23B94DF8C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9DE0AF-C344-ED9E-35CA-B5A392FBD8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9A63D-2BFE-CA91-149F-937C9BA2A9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3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F30A6-513B-44CF-F72D-02BE9533A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7E8F3C-0315-8DDB-81D3-7031EA6DE6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BC8CE8-4E07-07C4-EF9D-345E6AF94B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F4708-42FF-3AF6-83CD-738F166D0C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88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BFB1B-4FD3-3115-C54E-CCCFAC657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DC7C81-24B9-009C-9EE0-3FB9153179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CD2CE7-C157-BACE-8F1F-9D42F76C75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CC620-67D8-6C75-F4F0-0F560FDA41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26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53F80B-3949-1032-3656-159A20FB6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7AA30F-53CE-BCE5-E5DF-F04B0E325F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40A584-1A87-880B-9FF3-CE2D0E7693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3CF85-8E03-63DE-1047-BAC20656B6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87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E4F26-A715-C502-4DA2-C133D8FC4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DBC3B8-50AE-DA85-EF30-91667E0C5E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EC08E8-1277-B6D4-7B88-30AF861A69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2D211-1952-3755-5415-20292F88E4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8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AE70F-9857-D6AA-D781-E1B871314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DDEDA7-2BFA-1BDC-3729-E4BBBB66B5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3ADB7C-46F9-0222-C4B9-3248154BD0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1FEB-2495-4817-C206-AE0177FEF9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51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17326-6885-D352-FB23-EFAC066B1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71DA69-C2DB-0294-BA52-1F93993F50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3C1897-1108-E4DA-79C9-88C762F738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58B3C-51F5-6E58-9E5B-9E05940D9B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79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7DD42-E800-AEC4-33A5-A5640282B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657373-B179-FA4F-0497-515268698E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8B3226-6F65-98C9-B5B0-B7DCB4DC06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AB1B4-61DE-18AB-70AE-0B6088F26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44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6CAE3-BEAA-E51F-5CF9-D5732F5AD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BE0A35-F811-F887-483A-EE5A6002ED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A58B8D-EEB1-7E25-7318-276EC62DD7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AA67D-D6E8-6D92-8D8C-B0DB82A89D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23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07AEC-F3D5-5036-6F0D-43CD86301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448D05-1FDA-9CA0-A37B-A39E76E172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C2AE81-D64D-15C4-F26C-5426ADBA1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3FCB6-27FC-0CE8-4254-85B0639A9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333D3-E1A2-4212-A489-A5CBFD003B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2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4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7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6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1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8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0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8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5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6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6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L"/>
              <a:t>Oct 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156EA-883B-491A-9A56-90F6CDBF6EC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940" y="0"/>
            <a:ext cx="705060" cy="68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95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2483" y="628895"/>
            <a:ext cx="6107033" cy="791587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n-lt"/>
              </a:rPr>
              <a:t>Naïve Set Theory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</a:t>
            </a:fld>
            <a:endParaRPr lang="en-US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166008" y="1771071"/>
            <a:ext cx="5859982" cy="865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Prepared by Shmuel Wimer</a:t>
            </a:r>
          </a:p>
        </p:txBody>
      </p:sp>
    </p:spTree>
    <p:extLst>
      <p:ext uri="{BB962C8B-B14F-4D97-AF65-F5344CB8AC3E}">
        <p14:creationId xmlns:p14="http://schemas.microsoft.com/office/powerpoint/2010/main" val="416308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F8C5D-1342-F5C4-1194-7EC016626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38CBCA10-259C-EADA-2387-14598D8C6DA3}"/>
                  </a:ext>
                </a:extLst>
              </p:cNvPr>
              <p:cNvSpPr txBox="1"/>
              <p:nvPr/>
            </p:nvSpPr>
            <p:spPr>
              <a:xfrm>
                <a:off x="965430" y="1197910"/>
                <a:ext cx="10261140" cy="4391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dirty="0"/>
                  <a:t> be the set of all sets. Can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dirty="0"/>
                  <a:t> exist?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Define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, 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∉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. Since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dirty="0"/>
                  <a:t> is the set of all sets,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? No, because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, 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∉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? No, because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, 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∉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Either way there is a contradiction. Hence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dirty="0"/>
                  <a:t>. Consequently, the set of all sets do not exist.</a:t>
                </a:r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38CBCA10-259C-EADA-2387-14598D8C6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197910"/>
                <a:ext cx="10261140" cy="4391330"/>
              </a:xfrm>
              <a:prstGeom prst="rect">
                <a:avLst/>
              </a:prstGeom>
              <a:blipFill>
                <a:blip r:embed="rId3"/>
                <a:stretch>
                  <a:fillRect l="-1188" t="-278" r="-1188" b="-305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C63E3-0DA6-ECEF-D28D-ADD4CABA9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A5369-2C6B-5538-386B-8656C173D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04CC0-0038-CB18-51A4-A1BCEF34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6D387-9C8B-067C-7DEA-91655F1C0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89DB6C0-ABA7-D84E-3CF1-F6E2DE967910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Set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FF7F2321-3A58-84F3-715D-260699C29E41}"/>
                  </a:ext>
                </a:extLst>
              </p:cNvPr>
              <p:cNvSpPr txBox="1"/>
              <p:nvPr/>
            </p:nvSpPr>
            <p:spPr>
              <a:xfrm>
                <a:off x="965430" y="1289159"/>
                <a:ext cx="10261140" cy="4314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Definition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be any set.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Intersection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and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Union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or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Difference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and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∉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endParaRPr lang="en-US" sz="2800" dirty="0"/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endParaRPr lang="en-US" sz="2800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FF7F2321-3A58-84F3-715D-260699C29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289159"/>
                <a:ext cx="10261140" cy="4314386"/>
              </a:xfrm>
              <a:prstGeom prst="rect">
                <a:avLst/>
              </a:prstGeom>
              <a:blipFill>
                <a:blip r:embed="rId3"/>
                <a:stretch>
                  <a:fillRect l="-1188" t="-14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987328-17FD-DA0C-87F4-022BC871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BC9FD-DA1D-2803-E35D-B9A5A59C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62329-C23E-4300-FC14-95AC93FF8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11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BDFC2BB-BAD5-395F-B2C1-8D15B0BE6BF9}"/>
              </a:ext>
            </a:extLst>
          </p:cNvPr>
          <p:cNvGrpSpPr/>
          <p:nvPr/>
        </p:nvGrpSpPr>
        <p:grpSpPr>
          <a:xfrm>
            <a:off x="1484142" y="4365104"/>
            <a:ext cx="9223715" cy="1776506"/>
            <a:chOff x="1484142" y="4365104"/>
            <a:chExt cx="9223715" cy="177650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82F444E-B7FD-D256-AB63-F4309605AEC8}"/>
                </a:ext>
              </a:extLst>
            </p:cNvPr>
            <p:cNvGrpSpPr/>
            <p:nvPr/>
          </p:nvGrpSpPr>
          <p:grpSpPr>
            <a:xfrm>
              <a:off x="1484142" y="4365104"/>
              <a:ext cx="9223715" cy="1776506"/>
              <a:chOff x="1132527" y="4238908"/>
              <a:chExt cx="9223715" cy="1776506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1C6D815C-FEA5-D967-D805-3EB2E1DA91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2527" y="4238908"/>
                <a:ext cx="2752979" cy="1741039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540C3EDC-B160-6C58-641C-24CF62E9CA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31804" y="4243783"/>
                <a:ext cx="2825389" cy="1771631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253C881B-D421-8D47-C3DD-91DDA15925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03263" y="4238908"/>
                <a:ext cx="2752979" cy="1695585"/>
              </a:xfrm>
              <a:prstGeom prst="rect">
                <a:avLst/>
              </a:prstGeom>
            </p:spPr>
          </p:pic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FE179BA-6EA9-354D-108D-4D0402149270}"/>
                    </a:ext>
                  </a:extLst>
                </p:cNvPr>
                <p:cNvSpPr txBox="1"/>
                <p:nvPr/>
              </p:nvSpPr>
              <p:spPr>
                <a:xfrm>
                  <a:off x="2415942" y="4365104"/>
                  <a:ext cx="116545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IL" sz="28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FE179BA-6EA9-354D-108D-4D040214927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5942" y="4365104"/>
                  <a:ext cx="1165458" cy="52322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8C7A78FC-09D9-D0D4-A7E3-AA3AAA366A3A}"/>
                    </a:ext>
                  </a:extLst>
                </p:cNvPr>
                <p:cNvSpPr txBox="1"/>
                <p:nvPr/>
              </p:nvSpPr>
              <p:spPr>
                <a:xfrm>
                  <a:off x="5627948" y="4365104"/>
                  <a:ext cx="116545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IL" sz="28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8C7A78FC-09D9-D0D4-A7E3-AA3AAA366A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7948" y="4365104"/>
                  <a:ext cx="1165458" cy="5232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BBFA30C4-2665-14C4-0AE5-6217A015FE29}"/>
                    </a:ext>
                  </a:extLst>
                </p:cNvPr>
                <p:cNvSpPr txBox="1"/>
                <p:nvPr/>
              </p:nvSpPr>
              <p:spPr>
                <a:xfrm>
                  <a:off x="8816742" y="4378421"/>
                  <a:ext cx="116545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\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IL" sz="28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BBFA30C4-2665-14C4-0AE5-6217A015FE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16742" y="4378421"/>
                  <a:ext cx="1165458" cy="5232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0414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94BC7-3F9F-120F-1EBC-179082EB69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08149DE-8B24-C3EE-FAF5-C1342FDC68E6}"/>
                  </a:ext>
                </a:extLst>
              </p:cNvPr>
              <p:cNvSpPr txBox="1"/>
              <p:nvPr/>
            </p:nvSpPr>
            <p:spPr>
              <a:xfrm>
                <a:off x="965430" y="1010907"/>
                <a:ext cx="10261140" cy="4830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Example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. Then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2800" dirty="0"/>
                  <a:t> 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Theorem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be any sets. Then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are disjoint iff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Theorem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be any set. Then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 ,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,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,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 and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\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08149DE-8B24-C3EE-FAF5-C1342FDC6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010907"/>
                <a:ext cx="10261140" cy="4830361"/>
              </a:xfrm>
              <a:prstGeom prst="rect">
                <a:avLst/>
              </a:prstGeom>
              <a:blipFill>
                <a:blip r:embed="rId3"/>
                <a:stretch>
                  <a:fillRect l="-1188" t="-253" b="-277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3D4C8-E7EA-03D1-58E7-7FB7F9AD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05D10-1CD1-A7C4-4728-2DFA71E56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317AD-222E-4507-A8C9-6ACCA66E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84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175D92-A30B-67B7-B2B6-1FFBEA09F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A820FA0-4B39-F85B-E49A-2E5AA313A66B}"/>
                  </a:ext>
                </a:extLst>
              </p:cNvPr>
              <p:cNvSpPr txBox="1"/>
              <p:nvPr/>
            </p:nvSpPr>
            <p:spPr>
              <a:xfrm>
                <a:off x="965430" y="991511"/>
                <a:ext cx="10261140" cy="4885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Theorem</a:t>
                </a:r>
                <a:r>
                  <a:rPr lang="en-US" sz="2800" dirty="0"/>
                  <a:t>: Any three sets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satisfy the following laws: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b="1" dirty="0"/>
                  <a:t>Commutative law</a:t>
                </a:r>
                <a:r>
                  <a:rPr lang="en-US" sz="2800" dirty="0"/>
                  <a:t>: </a:t>
                </a:r>
                <a:endParaRPr lang="en-US" sz="2800" i="1" dirty="0"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  <a:r>
                  <a:rPr lang="en-US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,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b="1" dirty="0"/>
                  <a:t>Associative law</a:t>
                </a:r>
                <a:r>
                  <a:rPr lang="en-US" sz="2800" dirty="0"/>
                  <a:t>: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, and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b="1" dirty="0"/>
                  <a:t>Distributive  law</a:t>
                </a:r>
                <a:r>
                  <a:rPr lang="en-US" sz="2800" dirty="0"/>
                  <a:t>: </a:t>
                </a:r>
              </a:p>
              <a:p>
                <a:pPr algn="just"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 ,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A820FA0-4B39-F85B-E49A-2E5AA313A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991511"/>
                <a:ext cx="10261140" cy="4885761"/>
              </a:xfrm>
              <a:prstGeom prst="rect">
                <a:avLst/>
              </a:prstGeom>
              <a:blipFill>
                <a:blip r:embed="rId3"/>
                <a:stretch>
                  <a:fillRect l="-1188" t="-250" b="-274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62E6E3-E3CC-8B2C-DD87-433AFF7A4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FD929-82E6-7701-AC27-B14FE783F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35EA2-4841-28A8-1737-AAAEAD91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26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60921-1394-E0FF-296B-510A7755A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5D570356-B218-B8D0-B794-026F1561DFB2}"/>
                  </a:ext>
                </a:extLst>
              </p:cNvPr>
              <p:cNvSpPr txBox="1"/>
              <p:nvPr/>
            </p:nvSpPr>
            <p:spPr>
              <a:xfrm>
                <a:off x="965430" y="991511"/>
                <a:ext cx="10261140" cy="4884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Proof</a:t>
                </a:r>
                <a:r>
                  <a:rPr lang="en-US" sz="2800" dirty="0"/>
                  <a:t>: (first distribution).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We’ll use anti-symmetry to show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 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, to conclude equality.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,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or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.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or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Conversely, let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</a:t>
                </a:r>
                <a:r>
                  <a:rPr lang="en-US" sz="2800" dirty="0"/>
                  <a:t> </a:t>
                </a:r>
                <a:r>
                  <a:rPr lang="en-US" sz="2800" dirty="0">
                    <a:ea typeface="Cambria Math" panose="02040503050406030204" pitchFamily="18" charset="0"/>
                  </a:rPr>
                  <a:t>If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then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he-IL" sz="2800" dirty="0"/>
                  <a:t>  </a:t>
                </a:r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 If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then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,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or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800" dirty="0"/>
                  <a:t>.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5D570356-B218-B8D0-B794-026F1561D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991511"/>
                <a:ext cx="10261140" cy="4884094"/>
              </a:xfrm>
              <a:prstGeom prst="rect">
                <a:avLst/>
              </a:prstGeom>
              <a:blipFill>
                <a:blip r:embed="rId3"/>
                <a:stretch>
                  <a:fillRect l="-1188" t="-250" r="-1128" b="-274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BCCC39-67E3-E128-4DB2-7A7B9621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 dirty="0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3CF50-24A3-71EA-14C8-CCE63D9DC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890D6-2E90-313E-4143-BA4AF6CE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79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80801-25C7-C8C5-22E6-92DA023C9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0A4A9FA3-013F-B05A-BD8A-3706910AAEBA}"/>
                  </a:ext>
                </a:extLst>
              </p:cNvPr>
              <p:cNvSpPr txBox="1"/>
              <p:nvPr/>
            </p:nvSpPr>
            <p:spPr>
              <a:xfrm>
                <a:off x="965430" y="769146"/>
                <a:ext cx="10261140" cy="5118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Example</a:t>
                </a:r>
                <a:r>
                  <a:rPr lang="en-US" sz="2800" dirty="0"/>
                  <a:t>: Any three sets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sz="2800" dirty="0"/>
                  <a:t> 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2800" dirty="0"/>
                  <a:t> 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r>
                  <a:rPr lang="en-US" sz="2800" dirty="0"/>
                  <a:t>. Then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2800" dirty="0"/>
                  <a:t>.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endParaRPr lang="en-US" sz="2800" dirty="0"/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Definition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 be any sets.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subSup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5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800" dirty="0"/>
                  <a:t>  and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subSup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5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denote their </a:t>
                </a:r>
                <a:r>
                  <a:rPr lang="en-US" sz="2800" b="1" dirty="0"/>
                  <a:t>union</a:t>
                </a:r>
                <a:r>
                  <a:rPr lang="en-US" sz="2800" dirty="0"/>
                  <a:t> and </a:t>
                </a:r>
                <a:r>
                  <a:rPr lang="en-US" sz="2800" b="1" dirty="0"/>
                  <a:t>intersection</a:t>
                </a:r>
                <a:r>
                  <a:rPr lang="en-US" sz="2800" dirty="0"/>
                  <a:t>, resp.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⊆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800" dirty="0"/>
                  <a:t> be a subset of indices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800" dirty="0"/>
                  <a:t> the corresponding subset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. The respective </a:t>
                </a:r>
                <a:r>
                  <a:rPr lang="en-US" sz="2800" b="1" dirty="0"/>
                  <a:t>union</a:t>
                </a:r>
                <a:r>
                  <a:rPr lang="en-US" sz="2800" dirty="0"/>
                  <a:t> and </a:t>
                </a:r>
                <a:r>
                  <a:rPr lang="en-US" sz="2800" b="1" dirty="0"/>
                  <a:t>intersection</a:t>
                </a:r>
                <a:r>
                  <a:rPr lang="en-US" sz="2800" dirty="0"/>
                  <a:t> are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subSup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⋂"/>
                        <m:limLoc m:val="subSup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80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0A4A9FA3-013F-B05A-BD8A-3706910AA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769146"/>
                <a:ext cx="10261140" cy="5118645"/>
              </a:xfrm>
              <a:prstGeom prst="rect">
                <a:avLst/>
              </a:prstGeom>
              <a:blipFill>
                <a:blip r:embed="rId3"/>
                <a:stretch>
                  <a:fillRect l="-1188" t="-119" r="-1188" b="-238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CBBDFC-7FFC-C233-B44F-29279EC4A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2150E-BEDC-B050-C987-CEAF4FD3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C5096-14F8-5A0A-9335-C179E28D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95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27048-B16F-F791-B2C0-87FD0393A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3B63134F-B378-B3A0-260B-1A2E45D69937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The Complementary 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80DEAF9A-0943-9FAA-F57B-B634405A69B1}"/>
                  </a:ext>
                </a:extLst>
              </p:cNvPr>
              <p:cNvSpPr txBox="1"/>
              <p:nvPr/>
            </p:nvSpPr>
            <p:spPr>
              <a:xfrm>
                <a:off x="965430" y="1593149"/>
                <a:ext cx="10261140" cy="4212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Definition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800" dirty="0"/>
                  <a:t> be a universal set and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800" dirty="0"/>
                  <a:t>. Its </a:t>
                </a:r>
                <a:r>
                  <a:rPr lang="en-US" sz="2800" b="1" dirty="0"/>
                  <a:t>complementary</a:t>
                </a:r>
                <a:r>
                  <a:rPr lang="en-US" sz="2800" dirty="0"/>
                  <a:t> </a:t>
                </a:r>
                <a:r>
                  <a:rPr lang="en-US" sz="2800" b="1" dirty="0"/>
                  <a:t>set</a:t>
                </a:r>
                <a:r>
                  <a:rPr lang="en-US" sz="2800" dirty="0"/>
                  <a:t> 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sz="2800" b="0" i="1" smtClean="0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2800" dirty="0"/>
                  <a:t> .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b="1" dirty="0"/>
                  <a:t>Theorem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800" dirty="0"/>
                  <a:t>. Then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acc>
                          </m:e>
                        </m:d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,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 , and</a:t>
                </a:r>
              </a:p>
              <a:p>
                <a:pPr marL="514350" indent="-514350" algn="just">
                  <a:lnSpc>
                    <a:spcPct val="120000"/>
                  </a:lnSpc>
                  <a:spcAft>
                    <a:spcPts val="1800"/>
                  </a:spcAft>
                  <a:buFont typeface="+mj-lt"/>
                  <a:buAutoNum type="arabicPeriod"/>
                </a:pPr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800" dirty="0"/>
                  <a:t> 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Proof</a:t>
                </a:r>
                <a:r>
                  <a:rPr lang="en-US" sz="2800" dirty="0"/>
                  <a:t>. (</a:t>
                </a:r>
                <a:r>
                  <a:rPr lang="en-US" sz="2800" dirty="0">
                    <a:solidFill>
                      <a:srgbClr val="FF0000"/>
                    </a:solidFill>
                  </a:rPr>
                  <a:t>Homework</a:t>
                </a:r>
                <a:r>
                  <a:rPr lang="en-US" sz="2800" dirty="0"/>
                  <a:t>)</a:t>
                </a:r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80DEAF9A-0943-9FAA-F57B-B634405A69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593149"/>
                <a:ext cx="10261140" cy="4212115"/>
              </a:xfrm>
              <a:prstGeom prst="rect">
                <a:avLst/>
              </a:prstGeom>
              <a:blipFill>
                <a:blip r:embed="rId3"/>
                <a:stretch>
                  <a:fillRect l="-1247" t="-145" r="-1188" b="-318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E48D3C-244B-1289-9DCF-2D145ADB7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 dirty="0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5BB272-E2B6-53D8-CE93-6A089C95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F0A9D-87AD-5CC3-5CD4-F723578B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16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BFAE605-0808-BE0D-62D9-18B32D59DB0C}"/>
              </a:ext>
            </a:extLst>
          </p:cNvPr>
          <p:cNvGrpSpPr/>
          <p:nvPr/>
        </p:nvGrpSpPr>
        <p:grpSpPr>
          <a:xfrm>
            <a:off x="7097736" y="2636912"/>
            <a:ext cx="4128834" cy="2829952"/>
            <a:chOff x="4246051" y="2287557"/>
            <a:chExt cx="3699897" cy="2487039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FA86A0D-F173-BC9C-F91E-268F6BAE1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46051" y="2287557"/>
              <a:ext cx="3699897" cy="2487039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72F9E4E-2BDC-54C8-52DC-4AF909735EA2}"/>
                    </a:ext>
                  </a:extLst>
                </p:cNvPr>
                <p:cNvSpPr txBox="1"/>
                <p:nvPr/>
              </p:nvSpPr>
              <p:spPr>
                <a:xfrm>
                  <a:off x="6996100" y="4026613"/>
                  <a:ext cx="792088" cy="58593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IL" sz="32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72F9E4E-2BDC-54C8-52DC-4AF909735E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96100" y="4026613"/>
                  <a:ext cx="792088" cy="58593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1A4C533-3942-7F6D-2173-D77220E62B39}"/>
                    </a:ext>
                  </a:extLst>
                </p:cNvPr>
                <p:cNvSpPr txBox="1"/>
                <p:nvPr/>
              </p:nvSpPr>
              <p:spPr>
                <a:xfrm>
                  <a:off x="5290005" y="3238111"/>
                  <a:ext cx="792088" cy="58593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IL" sz="3200" dirty="0"/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1A4C533-3942-7F6D-2173-D77220E62B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0005" y="3238111"/>
                  <a:ext cx="792088" cy="58593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86921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557CC-E146-8FFB-EF13-63C3A1E17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6C46E92B-EEC4-4464-26ED-C822BD673F9D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De-Morgan’s Laws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58E2609C-1820-38F3-4F59-D1AC6E0CFABC}"/>
                  </a:ext>
                </a:extLst>
              </p:cNvPr>
              <p:cNvSpPr txBox="1"/>
              <p:nvPr/>
            </p:nvSpPr>
            <p:spPr>
              <a:xfrm>
                <a:off x="965430" y="1160748"/>
                <a:ext cx="10261140" cy="5021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2800" b="1" dirty="0"/>
                  <a:t>Theorem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800" dirty="0"/>
                  <a:t>. Then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, and</a:t>
                </a:r>
              </a:p>
              <a:p>
                <a:pPr marL="514350" indent="-514350" algn="just">
                  <a:lnSpc>
                    <a:spcPct val="120000"/>
                  </a:lnSpc>
                  <a:spcAft>
                    <a:spcPts val="1800"/>
                  </a:spcAft>
                  <a:buFont typeface="+mj-lt"/>
                  <a:buAutoNum type="arabicPeriod"/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Proof. We will show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⊆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  and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⊆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acc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acc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. 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dirty="0"/>
                  <a:t>Conversely, let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acc>
                  </m:oMath>
                </a14:m>
                <a:r>
                  <a:rPr lang="en-US" sz="2800" dirty="0"/>
                  <a:t>.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∎</a:t>
                </a:r>
                <a:endParaRPr lang="en-US" sz="2800" dirty="0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58E2609C-1820-38F3-4F59-D1AC6E0CF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160748"/>
                <a:ext cx="10261140" cy="5021631"/>
              </a:xfrm>
              <a:prstGeom prst="rect">
                <a:avLst/>
              </a:prstGeom>
              <a:blipFill>
                <a:blip r:embed="rId3"/>
                <a:stretch>
                  <a:fillRect l="-1247" t="-121" b="-291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65A3B8-9A66-8336-BC73-7F626F554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 dirty="0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532FD4-3688-8E99-F2F8-B33D6B11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8F817-8DEE-F62C-FED6-F2283B828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2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0215F-767B-0F13-52AC-857076F8B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42877B-6CFD-EB2D-E875-DB2DE3A58060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Power Set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CDECE279-B69F-4D12-F090-A36F0814FCC7}"/>
                  </a:ext>
                </a:extLst>
              </p:cNvPr>
              <p:cNvSpPr txBox="1"/>
              <p:nvPr/>
            </p:nvSpPr>
            <p:spPr>
              <a:xfrm>
                <a:off x="965430" y="1235009"/>
                <a:ext cx="10261140" cy="4651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b="1" dirty="0"/>
                  <a:t>Definition</a:t>
                </a:r>
                <a:r>
                  <a:rPr lang="en-US" sz="2800" dirty="0"/>
                  <a:t>: The </a:t>
                </a:r>
                <a:r>
                  <a:rPr lang="en-US" sz="2800" b="1" dirty="0"/>
                  <a:t>power set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sz="2800" dirty="0"/>
                  <a:t> of a set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is the set of all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’s subsets. </a:t>
                </a:r>
              </a:p>
              <a:p>
                <a:pPr algn="just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sz="2800" b="1" dirty="0"/>
                  <a:t>Examples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800" dirty="0"/>
                  <a:t>. Then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 .</a:t>
                </a:r>
              </a:p>
              <a:p>
                <a:pPr algn="just"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2800" dirty="0"/>
                  <a:t>. Then 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 .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b="1" dirty="0"/>
                  <a:t>Question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have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elements.  How many elements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sz="2800" dirty="0"/>
                  <a:t> has? (</a:t>
                </a:r>
                <a:r>
                  <a:rPr lang="en-US" sz="2800" dirty="0">
                    <a:solidFill>
                      <a:srgbClr val="FF0000"/>
                    </a:solidFill>
                  </a:rPr>
                  <a:t>Homework</a:t>
                </a:r>
                <a:r>
                  <a:rPr lang="en-US" sz="2800" dirty="0"/>
                  <a:t>)</a:t>
                </a:r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CDECE279-B69F-4D12-F090-A36F0814F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235009"/>
                <a:ext cx="10261140" cy="4651658"/>
              </a:xfrm>
              <a:prstGeom prst="rect">
                <a:avLst/>
              </a:prstGeom>
              <a:blipFill>
                <a:blip r:embed="rId3"/>
                <a:stretch>
                  <a:fillRect l="-1188" t="-262" r="-1188" b="-2752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5A21F3-E062-C503-198D-8C83538F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 dirty="0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DF6B2-A0F3-0755-F22D-3A955C8A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D2000-3BD7-6347-04EC-77E3057A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27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B8AA8-AFD9-17B7-C034-CE9047291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B28DA13-5ADD-57E4-8021-65B9877F974C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Cartesian Product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BD0C7A-2227-DE3A-2DC0-41B6934AA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 dirty="0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5D345-2EAF-9508-4E2F-DA36756DE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952F3-280E-F77C-CF86-D52554F79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BAC0D6-CD28-5B21-B63A-1F34F7973D10}"/>
                  </a:ext>
                </a:extLst>
              </p:cNvPr>
              <p:cNvSpPr txBox="1"/>
              <p:nvPr/>
            </p:nvSpPr>
            <p:spPr>
              <a:xfrm>
                <a:off x="965430" y="1235009"/>
                <a:ext cx="10261140" cy="4390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b="1" dirty="0"/>
                  <a:t>Definitions</a:t>
                </a:r>
                <a:r>
                  <a:rPr lang="en-US" sz="2800" dirty="0"/>
                  <a:t>: An </a:t>
                </a:r>
                <a:r>
                  <a:rPr lang="en-US" sz="2800" b="1" dirty="0"/>
                  <a:t>ordered pair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800" dirty="0"/>
                  <a:t> is a 2-element list, order matters.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An </a:t>
                </a:r>
                <a:r>
                  <a:rPr lang="en-US" sz="2800" b="1" dirty="0"/>
                  <a:t>ordered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dirty="0"/>
                  <a:t>-tuple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…,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 is a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-element list, order matters. 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800" dirty="0"/>
                  <a:t>, whereas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The </a:t>
                </a:r>
                <a:r>
                  <a:rPr lang="en-US" sz="2800" b="1" dirty="0"/>
                  <a:t>cartesian product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is the set of all ordered pairs of one element pf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one of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 .</a:t>
                </a:r>
              </a:p>
              <a:p>
                <a:pPr algn="just">
                  <a:lnSpc>
                    <a:spcPct val="120000"/>
                  </a:lnSpc>
                  <a:spcAft>
                    <a:spcPts val="2400"/>
                  </a:spcAft>
                </a:pPr>
                <a:r>
                  <a:rPr lang="en-US" sz="2800" dirty="0"/>
                  <a:t>Similarly,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BAC0D6-CD28-5B21-B63A-1F34F7973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235009"/>
                <a:ext cx="10261140" cy="4390241"/>
              </a:xfrm>
              <a:prstGeom prst="rect">
                <a:avLst/>
              </a:prstGeom>
              <a:blipFill>
                <a:blip r:embed="rId3"/>
                <a:stretch>
                  <a:fillRect l="-1188" t="-278" r="-1188" b="-305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491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965430" y="1289159"/>
                <a:ext cx="10261140" cy="4895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Set</a:t>
                </a:r>
                <a:r>
                  <a:rPr lang="en-US" sz="2800" dirty="0"/>
                  <a:t>: collection of elements different of each other (can by empty).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Examples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/>
                  <a:t> is a for element set. Elements’ order don nor matter.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 is one element set.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The </a:t>
                </a:r>
                <a:r>
                  <a:rPr lang="en-US" sz="2800" b="1" dirty="0"/>
                  <a:t>empty set </a:t>
                </a:r>
                <a:r>
                  <a:rPr lang="en-US" sz="2800" dirty="0"/>
                  <a:t>is denoted by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Sets can be finite or infinite.</a:t>
                </a: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289159"/>
                <a:ext cx="10261140" cy="4895443"/>
              </a:xfrm>
              <a:prstGeom prst="rect">
                <a:avLst/>
              </a:prstGeom>
              <a:blipFill>
                <a:blip r:embed="rId3"/>
                <a:stretch>
                  <a:fillRect l="-1188" t="-124" r="-1188" b="-248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01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6BF6BD-B8BB-EC41-10F7-703FBFD0B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E2189-13A5-03FF-433C-C9820859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 dirty="0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E6DBF-8916-EAFD-E579-C527F527F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63BB1-DA64-D0E0-AE8A-B82275B2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9492" y="6356350"/>
            <a:ext cx="2743200" cy="365125"/>
          </a:xfrm>
        </p:spPr>
        <p:txBody>
          <a:bodyPr/>
          <a:lstStyle/>
          <a:p>
            <a:fld id="{5E3156EA-883B-491A-9A56-90F6CDBF6EC4}" type="slidenum">
              <a:rPr lang="en-US" smtClean="0"/>
              <a:t>20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0EC924E-970D-247A-8274-F210FA21513D}"/>
                  </a:ext>
                </a:extLst>
              </p:cNvPr>
              <p:cNvSpPr txBox="1"/>
              <p:nvPr/>
            </p:nvSpPr>
            <p:spPr>
              <a:xfrm>
                <a:off x="983432" y="728700"/>
                <a:ext cx="10261140" cy="4272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sz="2800" b="1" dirty="0"/>
                  <a:t>Examples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800" dirty="0"/>
                  <a:t> 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. Then</a:t>
                </a:r>
              </a:p>
              <a:p>
                <a:pPr algn="just"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, whereas</a:t>
                </a:r>
              </a:p>
              <a:p>
                <a:pPr algn="just">
                  <a:lnSpc>
                    <a:spcPct val="120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.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Note that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sz="2800" dirty="0">
                    <a:ea typeface="Cambria Math" panose="02040503050406030204" pitchFamily="18" charset="0"/>
                  </a:rPr>
                  <a:t>The set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m:rPr>
                        <m:nor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800" dirty="0"/>
                  <a:t> is the 2D plane, whereas t</a:t>
                </a:r>
                <a:r>
                  <a:rPr lang="en-US" sz="2800" dirty="0">
                    <a:ea typeface="Cambria Math" panose="02040503050406030204" pitchFamily="18" charset="0"/>
                  </a:rPr>
                  <a:t>he set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2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m:rPr>
                        <m:nor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800" dirty="0"/>
                  <a:t> is the 3D space. Such system is called </a:t>
                </a:r>
                <a:r>
                  <a:rPr lang="en-US" sz="2800" b="1" dirty="0"/>
                  <a:t>Cartesian coordinate </a:t>
                </a:r>
                <a:r>
                  <a:rPr lang="en-US" sz="2800" dirty="0"/>
                  <a:t>system (René Descartes).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0EC924E-970D-247A-8274-F210FA215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32" y="728700"/>
                <a:ext cx="10261140" cy="4272067"/>
              </a:xfrm>
              <a:prstGeom prst="rect">
                <a:avLst/>
              </a:prstGeom>
              <a:blipFill>
                <a:blip r:embed="rId3"/>
                <a:stretch>
                  <a:fillRect l="-1188" t="-286" r="-1188" b="-3286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1B20F65E-0AF4-F1C3-60F3-41B205C2A135}"/>
              </a:ext>
            </a:extLst>
          </p:cNvPr>
          <p:cNvGrpSpPr/>
          <p:nvPr/>
        </p:nvGrpSpPr>
        <p:grpSpPr>
          <a:xfrm>
            <a:off x="983432" y="5252841"/>
            <a:ext cx="10261140" cy="1020475"/>
            <a:chOff x="983432" y="5231453"/>
            <a:chExt cx="10261140" cy="102047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94498AC-4597-24C5-4A72-90CEB99695A1}"/>
                </a:ext>
              </a:extLst>
            </p:cNvPr>
            <p:cNvGrpSpPr/>
            <p:nvPr/>
          </p:nvGrpSpPr>
          <p:grpSpPr>
            <a:xfrm>
              <a:off x="4331804" y="5553239"/>
              <a:ext cx="2484276" cy="698689"/>
              <a:chOff x="4331804" y="5553239"/>
              <a:chExt cx="2484276" cy="698689"/>
            </a:xfrm>
          </p:grpSpPr>
          <p:sp>
            <p:nvSpPr>
              <p:cNvPr id="6" name="Right Brace 5">
                <a:extLst>
                  <a:ext uri="{FF2B5EF4-FFF2-40B4-BE49-F238E27FC236}">
                    <a16:creationId xmlns:a16="http://schemas.microsoft.com/office/drawing/2014/main" id="{534FF6EA-C34B-1567-54EB-05595CACDEDE}"/>
                  </a:ext>
                </a:extLst>
              </p:cNvPr>
              <p:cNvSpPr/>
              <p:nvPr/>
            </p:nvSpPr>
            <p:spPr>
              <a:xfrm rot="5400000">
                <a:off x="5411924" y="4473119"/>
                <a:ext cx="324036" cy="2484276"/>
              </a:xfrm>
              <a:prstGeom prst="rightBrac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L" sz="2800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E2F92347-CC6E-513B-38A5-22B2016C6546}"/>
                      </a:ext>
                    </a:extLst>
                  </p:cNvPr>
                  <p:cNvSpPr txBox="1"/>
                  <p:nvPr/>
                </p:nvSpPr>
                <p:spPr>
                  <a:xfrm>
                    <a:off x="4808857" y="5728708"/>
                    <a:ext cx="153017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a14:m>
                    <a:r>
                      <a:rPr lang="en-US" sz="2800" dirty="0"/>
                      <a:t>  times</a:t>
                    </a:r>
                    <a:endParaRPr lang="en-IL" sz="2800" dirty="0"/>
                  </a:p>
                </p:txBody>
              </p:sp>
            </mc:Choice>
            <mc:Fallback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E2F92347-CC6E-513B-38A5-22B2016C654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08857" y="5728708"/>
                    <a:ext cx="1530170" cy="52322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t="-10465" r="-1992" b="-32558"/>
                    </a:stretch>
                  </a:blipFill>
                </p:spPr>
                <p:txBody>
                  <a:bodyPr/>
                  <a:lstStyle/>
                  <a:p>
                    <a:r>
                      <a:rPr lang="en-IL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F6C2379-4B64-C5C7-A5F1-64BB07A03A1D}"/>
                    </a:ext>
                  </a:extLst>
                </p:cNvPr>
                <p:cNvSpPr txBox="1"/>
                <p:nvPr/>
              </p:nvSpPr>
              <p:spPr>
                <a:xfrm>
                  <a:off x="983432" y="5231453"/>
                  <a:ext cx="10261140" cy="57381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20000"/>
                    </a:lnSpc>
                    <a:spcAft>
                      <a:spcPts val="600"/>
                    </a:spcAft>
                  </a:pPr>
                  <a:r>
                    <a:rPr lang="en-US" sz="2800" dirty="0"/>
                    <a:t>The cartesian product   </a:t>
                  </a:r>
                  <a14:m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⋯×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a14:m>
                  <a:r>
                    <a:rPr lang="en-US" sz="2800" dirty="0"/>
                    <a:t>   is denoted by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a14:m>
                  <a:r>
                    <a:rPr lang="en-US" sz="2800" dirty="0"/>
                    <a:t>.</a:t>
                  </a:r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F6C2379-4B64-C5C7-A5F1-64BB07A03A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3432" y="5231453"/>
                  <a:ext cx="10261140" cy="573811"/>
                </a:xfrm>
                <a:prstGeom prst="rect">
                  <a:avLst/>
                </a:prstGeom>
                <a:blipFill>
                  <a:blip r:embed="rId5"/>
                  <a:stretch>
                    <a:fillRect l="-1188" t="-2128" b="-29787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66238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99BD0-DDBE-A282-9B71-1DE030642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7486DE-59AF-3B2F-D92B-AAAF5BDD0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 dirty="0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971DC4-6A9F-8877-6CC9-27242A183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06785-2002-53D1-7903-9BFDA550D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9492" y="6356350"/>
            <a:ext cx="2743200" cy="365125"/>
          </a:xfrm>
        </p:spPr>
        <p:txBody>
          <a:bodyPr/>
          <a:lstStyle/>
          <a:p>
            <a:fld id="{5E3156EA-883B-491A-9A56-90F6CDBF6EC4}" type="slidenum">
              <a:rPr lang="en-US" smtClean="0"/>
              <a:t>21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72672E-FDF8-851E-23FB-8BE978D7DA05}"/>
                  </a:ext>
                </a:extLst>
              </p:cNvPr>
              <p:cNvSpPr txBox="1"/>
              <p:nvPr/>
            </p:nvSpPr>
            <p:spPr>
              <a:xfrm>
                <a:off x="983432" y="845875"/>
                <a:ext cx="10261140" cy="1836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Example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800" dirty="0"/>
                  <a:t> .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/>
                  <a:t> comprises all the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-length sequences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72672E-FDF8-851E-23FB-8BE978D7D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32" y="845875"/>
                <a:ext cx="10261140" cy="1836913"/>
              </a:xfrm>
              <a:prstGeom prst="rect">
                <a:avLst/>
              </a:prstGeom>
              <a:blipFill>
                <a:blip r:embed="rId3"/>
                <a:stretch>
                  <a:fillRect l="-1188" t="-664" r="-1188" b="-897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09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3AE5C-F791-1C55-A05D-77272F4CF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35344713-FA85-0CE0-D575-DED60A9FD3A4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Important 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3D3E88B-A327-2309-70D5-A6B83E45A1B1}"/>
                  </a:ext>
                </a:extLst>
              </p:cNvPr>
              <p:cNvSpPr txBox="1"/>
              <p:nvPr/>
            </p:nvSpPr>
            <p:spPr>
              <a:xfrm>
                <a:off x="965430" y="1289159"/>
                <a:ext cx="10261140" cy="4387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Integer numbers: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…</m:t>
                        </m:r>
                      </m:e>
                    </m:d>
                  </m:oMath>
                </a14:m>
                <a:endParaRPr lang="en-US" sz="2800" b="1" dirty="0"/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Natural numbers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…, 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…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Rational numbers: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ℚ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ℚ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|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2800" dirty="0"/>
                  <a:t> 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Real numbers: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800" dirty="0"/>
                  <a:t> Includes numbers that cannot be expressed as fraction of integers,  such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dirty="0"/>
                  <a:t>. </a:t>
                </a: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3D3E88B-A327-2309-70D5-A6B83E45A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289159"/>
                <a:ext cx="10261140" cy="4387355"/>
              </a:xfrm>
              <a:prstGeom prst="rect">
                <a:avLst/>
              </a:prstGeom>
              <a:blipFill>
                <a:blip r:embed="rId3"/>
                <a:stretch>
                  <a:fillRect l="-1188" t="-139" r="-1188" b="-263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0080C-66B9-EF6D-B7C4-927174AA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F3D73-D054-5B1C-58FF-456A5BCB9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95C1F-7654-F73B-C146-76CAB4DD0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2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5B547-28C4-7978-91E4-C14467F62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1CB3B24-432B-260F-AADF-C8ED2649DEAB}"/>
                  </a:ext>
                </a:extLst>
              </p:cNvPr>
              <p:cNvSpPr txBox="1"/>
              <p:nvPr/>
            </p:nvSpPr>
            <p:spPr>
              <a:xfrm>
                <a:off x="965430" y="692696"/>
                <a:ext cx="10261140" cy="5539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Theoren: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US" sz="2800" b="1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Proof. </a:t>
                </a:r>
                <a:r>
                  <a:rPr lang="en-US" sz="2800" dirty="0"/>
                  <a:t>Assume in contrary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b="0" i="1">
                        <a:latin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US" sz="2800" dirty="0"/>
                  <a:t> .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Then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800" dirty="0"/>
                  <a:t> s.t.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2800" dirty="0"/>
                  <a:t>, where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b="1" dirty="0"/>
                  <a:t> </a:t>
                </a:r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/>
                  <a:t> have no common factor, so at least one must be odd.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By squaring,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1" dirty="0"/>
                  <a:t> </a:t>
                </a: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1" dirty="0"/>
                  <a:t> </a:t>
                </a: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is even (</a:t>
                </a:r>
                <a:r>
                  <a:rPr lang="en-US" sz="2800" dirty="0">
                    <a:solidFill>
                      <a:srgbClr val="FF0000"/>
                    </a:solidFill>
                  </a:rPr>
                  <a:t>why?</a:t>
                </a:r>
                <a:r>
                  <a:rPr lang="en-US" sz="2800" dirty="0"/>
                  <a:t>).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Bust square of even is divisible by 4 </a:t>
                </a: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dirty="0"/>
                  <a:t> is even </a:t>
                </a: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 is even </a:t>
                </a:r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800" dirty="0"/>
                  <a:t> is even, contradiction.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1CB3B24-432B-260F-AADF-C8ED2649D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692696"/>
                <a:ext cx="10261140" cy="5539337"/>
              </a:xfrm>
              <a:prstGeom prst="rect">
                <a:avLst/>
              </a:prstGeom>
              <a:blipFill>
                <a:blip r:embed="rId3"/>
                <a:stretch>
                  <a:fillRect l="-1188" r="-1188" b="-231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6592E-B0CD-E96C-8D4F-D8D344232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FE3779-2161-F435-04C1-6E4EC4E76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4248B-40E8-4F35-EFCE-4B930A01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8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75D4F-037B-13CD-735B-797CE2575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2A7C9DE-F042-8CD9-8B3B-523693979632}"/>
                  </a:ext>
                </a:extLst>
              </p:cNvPr>
              <p:cNvSpPr txBox="1"/>
              <p:nvPr/>
            </p:nvSpPr>
            <p:spPr>
              <a:xfrm>
                <a:off x="965430" y="764704"/>
                <a:ext cx="10261140" cy="5347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Definitions: </a:t>
                </a:r>
                <a:r>
                  <a:rPr lang="en-US" sz="2800" dirty="0"/>
                  <a:t>Two sets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are equal if and only if they have same element, denoted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. Otherwise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included</a:t>
                </a:r>
                <a:r>
                  <a:rPr lang="en-US" sz="2800" dirty="0"/>
                  <a:t>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(</a:t>
                </a:r>
                <a:r>
                  <a:rPr lang="en-US" sz="2800" b="1" dirty="0"/>
                  <a:t>subset</a:t>
                </a:r>
                <a:r>
                  <a:rPr lang="en-US" sz="2800" dirty="0"/>
                  <a:t> of) iff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, denoted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. Otherwise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⊄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strictly</a:t>
                </a:r>
                <a:r>
                  <a:rPr lang="en-US" sz="2800" dirty="0"/>
                  <a:t> </a:t>
                </a:r>
                <a:r>
                  <a:rPr lang="en-US" sz="2800" b="1" dirty="0"/>
                  <a:t>included</a:t>
                </a:r>
                <a:r>
                  <a:rPr lang="en-US" sz="2800" dirty="0"/>
                  <a:t>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if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, denoted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⫋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.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are disjoint if they have no common elements.</a:t>
                </a:r>
                <a:r>
                  <a:rPr lang="en-US" sz="2800" b="1" dirty="0"/>
                  <a:t>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Example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⫋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800" dirty="0"/>
                  <a:t>.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/>
                  <a:t> are disjoint.</a:t>
                </a:r>
                <a:r>
                  <a:rPr lang="en-US" sz="2800" dirty="0">
                    <a:ea typeface="Cambria Math" panose="02040503050406030204" pitchFamily="18" charset="0"/>
                  </a:rPr>
                  <a:t> 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⫋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⫋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ℚ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⫋</m:t>
                    </m:r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800" dirty="0"/>
                  <a:t> (</a:t>
                </a:r>
                <a:r>
                  <a:rPr lang="en-US" sz="2800" dirty="0">
                    <a:solidFill>
                      <a:srgbClr val="FF0000"/>
                    </a:solidFill>
                  </a:rPr>
                  <a:t>why?</a:t>
                </a:r>
                <a:r>
                  <a:rPr lang="en-US" sz="2800" dirty="0"/>
                  <a:t>)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2A7C9DE-F042-8CD9-8B3B-523693979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764704"/>
                <a:ext cx="10261140" cy="5347426"/>
              </a:xfrm>
              <a:prstGeom prst="rect">
                <a:avLst/>
              </a:prstGeom>
              <a:blipFill>
                <a:blip r:embed="rId3"/>
                <a:stretch>
                  <a:fillRect l="-1188" t="-114" r="-1188" b="-227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373DBB-1D44-6ECD-8E09-EC64486BA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51FC5D-30BE-AD13-0C0B-282D7A9C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7F12D-067E-31F4-1FFC-D75CFAC4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5203E-6EF0-0570-E7DB-B96C574CC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39840823-D1CC-0A14-23F2-2A7DEEB7333F}"/>
                  </a:ext>
                </a:extLst>
              </p:cNvPr>
              <p:cNvSpPr txBox="1"/>
              <p:nvPr/>
            </p:nvSpPr>
            <p:spPr>
              <a:xfrm>
                <a:off x="965430" y="1045821"/>
                <a:ext cx="10261140" cy="4831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Example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d>
                  </m:oMath>
                </a14:m>
                <a:r>
                  <a:rPr lang="en-US" sz="2800" dirty="0"/>
                  <a:t>, then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 because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has an element. </a:t>
                </a:r>
                <a:endParaRPr lang="en-US" sz="2800" i="1" dirty="0"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800" dirty="0"/>
                  <a:t> has two elements.</a:t>
                </a:r>
                <a:r>
                  <a:rPr lang="he-IL" sz="2800" dirty="0"/>
                  <a:t> </a:t>
                </a:r>
                <a:endParaRPr lang="en-US" sz="2800" dirty="0"/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Actually, the empty set is included in every set.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Theorem</a:t>
                </a:r>
                <a:r>
                  <a:rPr lang="en-US" sz="2800" dirty="0"/>
                  <a:t>: 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be any set. Then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Proof</a:t>
                </a:r>
                <a:r>
                  <a:rPr lang="en-US" sz="2800" dirty="0"/>
                  <a:t>. Assume in contrary that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⊄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. By 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⊄</m:t>
                    </m:r>
                  </m:oMath>
                </a14:m>
                <a:r>
                  <a:rPr lang="en-US" sz="2800" dirty="0"/>
                  <a:t> definition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  has at least one element not in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. However,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sz="2800" dirty="0"/>
                  <a:t> has no elements, contradiction.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endParaRPr lang="en-US" sz="2800" dirty="0"/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The inclusion relation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800" dirty="0"/>
                  <a:t> has some useful properties</a:t>
                </a: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39840823-D1CC-0A14-23F2-2A7DEEB733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045821"/>
                <a:ext cx="10261140" cy="4831451"/>
              </a:xfrm>
              <a:prstGeom prst="rect">
                <a:avLst/>
              </a:prstGeom>
              <a:blipFill>
                <a:blip r:embed="rId3"/>
                <a:stretch>
                  <a:fillRect l="-1188" t="-253" r="-1188" b="-277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676DB-2356-06C1-DC51-7820D209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DF248-933F-DCE9-BE60-03DCBBFE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6038C-9506-6D13-864A-D2B5BB73B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8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4C3A64-BF81-D235-6215-E67698F68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58E6096-1C36-E2AC-B6E1-A1DCE5666876}"/>
                  </a:ext>
                </a:extLst>
              </p:cNvPr>
              <p:cNvSpPr txBox="1"/>
              <p:nvPr/>
            </p:nvSpPr>
            <p:spPr>
              <a:xfrm>
                <a:off x="965430" y="990421"/>
                <a:ext cx="10261140" cy="4886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2800" b="1" dirty="0"/>
                  <a:t>Theorem</a:t>
                </a:r>
                <a:r>
                  <a:rPr lang="en-US" sz="2800" dirty="0"/>
                  <a:t>: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, called </a:t>
                </a:r>
                <a:r>
                  <a:rPr lang="en-US" sz="2800" b="1" dirty="0"/>
                  <a:t>reflexivity</a:t>
                </a:r>
                <a:r>
                  <a:rPr lang="en-US" sz="2800" dirty="0"/>
                  <a:t>,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sz="2800" dirty="0"/>
                  <a:t> If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then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, called </a:t>
                </a:r>
                <a:r>
                  <a:rPr lang="en-US" sz="2800" b="1" dirty="0"/>
                  <a:t>transitivity</a:t>
                </a:r>
                <a:r>
                  <a:rPr lang="en-US" sz="2800" dirty="0"/>
                  <a:t>,</a:t>
                </a:r>
                <a:endParaRPr lang="en-US" sz="2800" b="1" dirty="0"/>
              </a:p>
              <a:p>
                <a:pPr marL="514350" indent="-514350" algn="just">
                  <a:lnSpc>
                    <a:spcPct val="120000"/>
                  </a:lnSpc>
                  <a:spcAft>
                    <a:spcPts val="1800"/>
                  </a:spcAft>
                  <a:buFont typeface="+mj-lt"/>
                  <a:buAutoNum type="arabicPeriod"/>
                </a:pP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iff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, called </a:t>
                </a:r>
                <a:r>
                  <a:rPr lang="en-US" sz="2800" b="1" dirty="0"/>
                  <a:t>anti-symmetry</a:t>
                </a:r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Proof. </a:t>
                </a:r>
                <a:r>
                  <a:rPr lang="en-US" sz="2800" dirty="0">
                    <a:solidFill>
                      <a:srgbClr val="FF0000"/>
                    </a:solidFill>
                  </a:rPr>
                  <a:t>Homework.</a:t>
                </a:r>
                <a:endParaRPr lang="en-US" sz="2800" dirty="0"/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Anti-symmetry is very useful for proving sets equality.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Sometimes the sets under discussion are all subsets of a common, fixed set, called the </a:t>
                </a:r>
                <a:r>
                  <a:rPr lang="en-US" sz="2800" b="1" dirty="0"/>
                  <a:t>universal set</a:t>
                </a:r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58E6096-1C36-E2AC-B6E1-A1DCE5666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990421"/>
                <a:ext cx="10261140" cy="4886851"/>
              </a:xfrm>
              <a:prstGeom prst="rect">
                <a:avLst/>
              </a:prstGeom>
              <a:blipFill>
                <a:blip r:embed="rId3"/>
                <a:stretch>
                  <a:fillRect l="-1247" t="-125" r="-1188" b="-261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BEDD6E-0F8E-9B63-B4C3-80C44F23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330DE6-9E87-F8A9-3290-F54C37DE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E4571C-A847-7DD2-1369-25A10603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7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8D648-4583-E4E5-4361-4E0DB2B19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BF550E7-1832-CE8E-4EF6-9B3B0505C116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Venn Diagram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81C6DA9-81C1-AFB6-9EC2-D704BFBF5A6F}"/>
              </a:ext>
            </a:extLst>
          </p:cNvPr>
          <p:cNvSpPr txBox="1"/>
          <p:nvPr/>
        </p:nvSpPr>
        <p:spPr>
          <a:xfrm>
            <a:off x="965430" y="1289159"/>
            <a:ext cx="10261140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1800"/>
              </a:spcAft>
            </a:pPr>
            <a:r>
              <a:rPr lang="en-US" sz="2800" dirty="0"/>
              <a:t>John Venn (1934-1923) used pictorial method to describe relations between sets. 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071A3-9933-F837-D31E-CC90CCE0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496F0-EBC7-16C1-BCA1-F16A3229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5613A-9019-950D-069A-20D386137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EA41CA-C584-0A45-E6E3-275242482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030" y="2875120"/>
            <a:ext cx="4860540" cy="28324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99E6E4-9795-3D6E-31BD-31B665566B2D}"/>
                  </a:ext>
                </a:extLst>
              </p:cNvPr>
              <p:cNvSpPr txBox="1"/>
              <p:nvPr/>
            </p:nvSpPr>
            <p:spPr>
              <a:xfrm>
                <a:off x="965430" y="2624063"/>
                <a:ext cx="4980519" cy="333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The sets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are subsets of the universal set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⊄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⊄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800" dirty="0"/>
                  <a:t> are disjoint.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99E6E4-9795-3D6E-31BD-31B665566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2624063"/>
                <a:ext cx="4980519" cy="3334567"/>
              </a:xfrm>
              <a:prstGeom prst="rect">
                <a:avLst/>
              </a:prstGeom>
              <a:blipFill>
                <a:blip r:embed="rId4"/>
                <a:stretch>
                  <a:fillRect l="-2448" t="-183" r="-2570" b="-438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12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56D39-3AEA-1971-9251-82B1B9F51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A71F15E0-D0EE-D2EE-28F1-18C587634D22}"/>
              </a:ext>
            </a:extLst>
          </p:cNvPr>
          <p:cNvSpPr txBox="1"/>
          <p:nvPr/>
        </p:nvSpPr>
        <p:spPr>
          <a:xfrm>
            <a:off x="3457074" y="406405"/>
            <a:ext cx="5277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Russell Paradox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4792A264-F32B-6509-581E-DD51A99D0DC0}"/>
                  </a:ext>
                </a:extLst>
              </p:cNvPr>
              <p:cNvSpPr txBox="1"/>
              <p:nvPr/>
            </p:nvSpPr>
            <p:spPr>
              <a:xfrm>
                <a:off x="965430" y="1289159"/>
                <a:ext cx="10261140" cy="4885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Not all collection of objects can be defined as set.  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2800" dirty="0"/>
                  <a:t>A city where all men are shaved, has only </a:t>
                </a:r>
                <a:r>
                  <a:rPr lang="en-US" sz="2800" b="1" dirty="0"/>
                  <a:t>one barber</a:t>
                </a:r>
                <a:r>
                  <a:rPr lang="en-US" sz="2800" dirty="0"/>
                  <a:t>, shaving all the men not shaved by themselves. Two sets follow: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sz="2800" dirty="0"/>
                  <a:t>those who shave themselves, and</a:t>
                </a:r>
              </a:p>
              <a:p>
                <a:pPr marL="514350" indent="-514350" algn="just">
                  <a:lnSpc>
                    <a:spcPct val="120000"/>
                  </a:lnSpc>
                  <a:spcAft>
                    <a:spcPts val="1800"/>
                  </a:spcAft>
                  <a:buFont typeface="+mj-lt"/>
                  <a:buAutoNum type="arabicPeriod"/>
                </a:pPr>
                <a:r>
                  <a:rPr lang="en-US" sz="2800" dirty="0"/>
                  <a:t>those who are not shaved by themselves, but by the barber.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dirty="0"/>
                  <a:t>Who shaves the barber? Himself? Someone else?</a:t>
                </a:r>
              </a:p>
              <a:p>
                <a:pPr algn="just">
                  <a:lnSpc>
                    <a:spcPct val="120000"/>
                  </a:lnSpc>
                  <a:spcAft>
                    <a:spcPts val="1800"/>
                  </a:spcAft>
                </a:pPr>
                <a:r>
                  <a:rPr lang="en-US" sz="2800" b="1" dirty="0"/>
                  <a:t>Bertrand Russell </a:t>
                </a:r>
                <a:r>
                  <a:rPr lang="en-US" sz="2800" dirty="0"/>
                  <a:t>(1872-1970) defined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∉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2800" dirty="0"/>
                  <a:t>, namely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 is an element of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 if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dirty="0"/>
                  <a:t>. Does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? Does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?</a:t>
                </a:r>
                <a:r>
                  <a:rPr lang="en-US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4792A264-F32B-6509-581E-DD51A99D0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430" y="1289159"/>
                <a:ext cx="10261140" cy="4885761"/>
              </a:xfrm>
              <a:prstGeom prst="rect">
                <a:avLst/>
              </a:prstGeom>
              <a:blipFill>
                <a:blip r:embed="rId3"/>
                <a:stretch>
                  <a:fillRect l="-1247" t="-125" r="-1188" b="-261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5F3752-B9A6-B66D-C307-87DA814DA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L"/>
              <a:t>Oct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3EF31-1BF3-721B-743A-CC35CB17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Logic and Set Theory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31F13-D827-9F7E-FF88-36552D5F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56EA-883B-491A-9A56-90F6CDBF6E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2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13102</TotalTime>
  <Words>1799</Words>
  <Application>Microsoft Office PowerPoint</Application>
  <PresentationFormat>Widescreen</PresentationFormat>
  <Paragraphs>212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Naïve Set Theory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Programming</dc:title>
  <dc:creator>USER</dc:creator>
  <cp:lastModifiedBy>Shmuel Wimer</cp:lastModifiedBy>
  <cp:revision>431</cp:revision>
  <dcterms:created xsi:type="dcterms:W3CDTF">2021-10-08T01:25:47Z</dcterms:created>
  <dcterms:modified xsi:type="dcterms:W3CDTF">2025-07-08T15:58:16Z</dcterms:modified>
</cp:coreProperties>
</file>