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6" r:id="rId4"/>
    <p:sldId id="266" r:id="rId5"/>
    <p:sldId id="267" r:id="rId6"/>
    <p:sldId id="264" r:id="rId7"/>
    <p:sldId id="293" r:id="rId8"/>
    <p:sldId id="303" r:id="rId9"/>
    <p:sldId id="307" r:id="rId10"/>
    <p:sldId id="305" r:id="rId11"/>
    <p:sldId id="261" r:id="rId12"/>
    <p:sldId id="308" r:id="rId13"/>
    <p:sldId id="268" r:id="rId14"/>
    <p:sldId id="262" r:id="rId15"/>
    <p:sldId id="309" r:id="rId16"/>
    <p:sldId id="302" r:id="rId17"/>
    <p:sldId id="269" r:id="rId18"/>
    <p:sldId id="271" r:id="rId19"/>
    <p:sldId id="273" r:id="rId20"/>
    <p:sldId id="310" r:id="rId21"/>
    <p:sldId id="274" r:id="rId22"/>
    <p:sldId id="275" r:id="rId23"/>
    <p:sldId id="276" r:id="rId24"/>
    <p:sldId id="291" r:id="rId25"/>
    <p:sldId id="277" r:id="rId26"/>
    <p:sldId id="295" r:id="rId27"/>
    <p:sldId id="285" r:id="rId28"/>
    <p:sldId id="283" r:id="rId29"/>
    <p:sldId id="279" r:id="rId30"/>
    <p:sldId id="311" r:id="rId31"/>
    <p:sldId id="280" r:id="rId32"/>
    <p:sldId id="286" r:id="rId33"/>
    <p:sldId id="281" r:id="rId34"/>
    <p:sldId id="299" r:id="rId35"/>
    <p:sldId id="300" r:id="rId36"/>
    <p:sldId id="301" r:id="rId37"/>
    <p:sldId id="312" r:id="rId38"/>
    <p:sldId id="316" r:id="rId39"/>
    <p:sldId id="313" r:id="rId40"/>
    <p:sldId id="314" r:id="rId41"/>
    <p:sldId id="315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7" autoAdjust="0"/>
    <p:restoredTop sz="94582" autoAdjust="0"/>
  </p:normalViewPr>
  <p:slideViewPr>
    <p:cSldViewPr>
      <p:cViewPr varScale="1">
        <p:scale>
          <a:sx n="20" d="100"/>
          <a:sy n="20" d="100"/>
        </p:scale>
        <p:origin x="154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99D76B-207B-480C-A612-C011FC4E0078}" type="datetimeFigureOut">
              <a:rPr lang="he-IL" smtClean="0"/>
              <a:t>ט"ו/סיון/תשפ"ה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F9F801-066C-4EE4-AE7C-C7B5766513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2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June  2023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/>
              <a:t>June  2023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June  2023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685800" y="4551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</a:rPr>
              <a:t>The Probabilistic Method</a:t>
            </a:r>
            <a:endParaRPr lang="he-IL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10" y="2815612"/>
            <a:ext cx="2160029" cy="29986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1366555" y="1520115"/>
            <a:ext cx="6400800" cy="115989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prepared and Instructed by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Shmuel Wimer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Eng. Faculty, Bar-Ilan University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2837331"/>
            <a:ext cx="2160240" cy="29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33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832514"/>
                <a:ext cx="8371610" cy="38116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, there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sufficiently large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&lt;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means that large enough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is almost surely connected.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832514"/>
                <a:ext cx="8371610" cy="3811621"/>
              </a:xfrm>
              <a:prstGeom prst="rect">
                <a:avLst/>
              </a:prstGeom>
              <a:blipFill>
                <a:blip r:embed="rId2"/>
                <a:stretch>
                  <a:fillRect l="-1456" r="-1456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103"/>
            <a:ext cx="8229600" cy="619632"/>
          </a:xfrm>
        </p:spPr>
        <p:txBody>
          <a:bodyPr>
            <a:noAutofit/>
          </a:bodyPr>
          <a:lstStyle/>
          <a:p>
            <a:r>
              <a:rPr lang="en-US" sz="3600" b="1" dirty="0"/>
              <a:t>Expanding Graphs</a:t>
            </a:r>
            <a:endParaRPr lang="he-IL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1203017"/>
                <a:ext cx="8362609" cy="51121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expanding graph </a:t>
                </a:r>
                <a:r>
                  <a:rPr lang="en-US" sz="2800" dirty="0"/>
                  <a:t>if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’s neighbors. 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OR-concentrator </a:t>
                </a:r>
                <a:r>
                  <a:rPr lang="en-US" sz="2800" dirty="0"/>
                  <a:t>is bipartite multi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, defined by quadruple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s.t.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 algn="just" rtl="0"/>
                <a:r>
                  <a:rPr lang="en-US" sz="2800" dirty="0"/>
                  <a:t>2.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/>
                <a:r>
                  <a:rPr lang="en-US" sz="2800" dirty="0"/>
                  <a:t>                                             </a:t>
                </a:r>
                <a:endParaRPr lang="he-IL" sz="24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Desired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be as small as possible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as large as possible.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203017"/>
                <a:ext cx="8362609" cy="5112169"/>
              </a:xfrm>
              <a:prstGeom prst="rect">
                <a:avLst/>
              </a:prstGeom>
              <a:blipFill>
                <a:blip r:embed="rId2"/>
                <a:stretch>
                  <a:fillRect l="-1458" t="-477" r="-1531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1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12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5855" y="4813399"/>
                <a:ext cx="8362609" cy="10908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Particular interest in graphs s.t.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/>
                  <a:t> constants independent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4813399"/>
                <a:ext cx="8362609" cy="1090876"/>
              </a:xfrm>
              <a:prstGeom prst="rect">
                <a:avLst/>
              </a:prstGeom>
              <a:blipFill>
                <a:blip r:embed="rId2"/>
                <a:stretch>
                  <a:fillRect l="-1458" t="-1117" r="-1531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867964" y="1223755"/>
            <a:ext cx="7432935" cy="3371030"/>
            <a:chOff x="867964" y="1223755"/>
            <a:chExt cx="7432935" cy="3371030"/>
          </a:xfrm>
        </p:grpSpPr>
        <p:grpSp>
          <p:nvGrpSpPr>
            <p:cNvPr id="21" name="Group 20"/>
            <p:cNvGrpSpPr/>
            <p:nvPr/>
          </p:nvGrpSpPr>
          <p:grpSpPr>
            <a:xfrm>
              <a:off x="867964" y="1223755"/>
              <a:ext cx="7432935" cy="3371030"/>
              <a:chOff x="735940" y="1493785"/>
              <a:chExt cx="7432935" cy="337103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35940" y="1493785"/>
                <a:ext cx="2618069" cy="3369775"/>
                <a:chOff x="735940" y="1493785"/>
                <a:chExt cx="2618069" cy="3369775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2352734" y="1947632"/>
                  <a:ext cx="883315" cy="16514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1445789" y="4340340"/>
                      <a:ext cx="1497796" cy="52322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45789" y="4340340"/>
                      <a:ext cx="149779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9" name="Oval 38"/>
                <p:cNvSpPr/>
                <p:nvPr/>
              </p:nvSpPr>
              <p:spPr>
                <a:xfrm>
                  <a:off x="1061610" y="1493785"/>
                  <a:ext cx="2292399" cy="259465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735940" y="2738979"/>
                      <a:ext cx="1312071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940" y="2738979"/>
                      <a:ext cx="1312071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2700974" y="2235435"/>
                      <a:ext cx="363876" cy="5232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" name="Rectangle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0974" y="2235435"/>
                      <a:ext cx="36387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0" name="Straight Arrow Connector 49"/>
              <p:cNvCxnSpPr>
                <a:stCxn id="2" idx="0"/>
                <a:endCxn id="30" idx="0"/>
              </p:cNvCxnSpPr>
              <p:nvPr/>
            </p:nvCxnSpPr>
            <p:spPr>
              <a:xfrm flipV="1">
                <a:off x="2794392" y="1770527"/>
                <a:ext cx="3342598" cy="1771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" idx="4"/>
                <a:endCxn id="30" idx="4"/>
              </p:cNvCxnSpPr>
              <p:nvPr/>
            </p:nvCxnSpPr>
            <p:spPr>
              <a:xfrm>
                <a:off x="2794392" y="3599047"/>
                <a:ext cx="3342598" cy="398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2905050" y="2286384"/>
                <a:ext cx="1574606" cy="938782"/>
                <a:chOff x="2905050" y="2286384"/>
                <a:chExt cx="1574606" cy="93878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905050" y="2286384"/>
                  <a:ext cx="1223010" cy="938782"/>
                  <a:chOff x="2190427" y="2860433"/>
                  <a:chExt cx="1613473" cy="938782"/>
                </a:xfrm>
              </p:grpSpPr>
              <p:cxnSp>
                <p:nvCxnSpPr>
                  <p:cNvPr id="19" name="Straight Arrow Connector 18"/>
                  <p:cNvCxnSpPr/>
                  <p:nvPr/>
                </p:nvCxnSpPr>
                <p:spPr>
                  <a:xfrm flipV="1">
                    <a:off x="2344510" y="2860433"/>
                    <a:ext cx="1459390" cy="48695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344510" y="3347389"/>
                    <a:ext cx="1439837" cy="45182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Oval 23"/>
                  <p:cNvSpPr/>
                  <p:nvPr/>
                </p:nvSpPr>
                <p:spPr>
                  <a:xfrm>
                    <a:off x="2190427" y="3265779"/>
                    <a:ext cx="202204" cy="16322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Arc 25"/>
                <p:cNvSpPr/>
                <p:nvPr/>
              </p:nvSpPr>
              <p:spPr>
                <a:xfrm>
                  <a:off x="3634746" y="2412104"/>
                  <a:ext cx="652885" cy="726082"/>
                </a:xfrm>
                <a:prstGeom prst="arc">
                  <a:avLst>
                    <a:gd name="adj1" fmla="val 16200000"/>
                    <a:gd name="adj2" fmla="val 5459825"/>
                  </a:avLst>
                </a:prstGeom>
                <a:ln w="1905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4057201" y="2523706"/>
                      <a:ext cx="422455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7201" y="2523706"/>
                      <a:ext cx="422455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5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5292080" y="1585516"/>
                <a:ext cx="2876795" cy="3279299"/>
                <a:chOff x="5803489" y="1538790"/>
                <a:chExt cx="2876795" cy="3279299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6110729" y="1723801"/>
                  <a:ext cx="1075340" cy="222749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803489" y="1538790"/>
                  <a:ext cx="2278901" cy="259465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318486" y="2696208"/>
                      <a:ext cx="1361798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18486" y="2696208"/>
                      <a:ext cx="1361798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5817486" y="4294869"/>
                      <a:ext cx="2250250" cy="52322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17486" y="4294869"/>
                      <a:ext cx="2250250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21330" y="2463474"/>
                  <a:ext cx="85837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330" y="2463474"/>
                  <a:ext cx="85837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563251" y="2471711"/>
                  <a:ext cx="3953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251" y="2471711"/>
                  <a:ext cx="39533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93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855" y="737120"/>
                <a:ext cx="8362609" cy="5403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Strict requirements. Not trivial to construct such graphs. Rather show existence.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a random graph that has positive probability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</a:rPr>
                          <m:t>,⅓,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OR-concentrator. (Constants are arbitrary, other possible.)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For sufficiently large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</a:rPr>
                          <m:t>,⅓,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OR-concentrator.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proof uses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, while constants are pinned at the end.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37120"/>
                <a:ext cx="8362609" cy="5403915"/>
              </a:xfrm>
              <a:prstGeom prst="rect">
                <a:avLst/>
              </a:prstGeom>
              <a:blipFill>
                <a:blip r:embed="rId2"/>
                <a:stretch>
                  <a:fillRect l="-1458" t="-226" r="-1531" b="-2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3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14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855" y="548680"/>
                <a:ext cx="8371610" cy="60748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Consider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draws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dirty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l-GR" sz="2800" i="1" dirty="0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dirty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independently and uniformly with replacements, avoid multi edges.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800" dirty="0"/>
                  <a:t> be the event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l-GR" sz="2800" i="1" dirty="0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dirty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𝑐𝑠</m:t>
                    </m:r>
                  </m:oMath>
                </a14:m>
                <a:r>
                  <a:rPr lang="en-US" sz="2800" dirty="0"/>
                  <a:t>, i.e.,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OR-concentrator does not exist</a:t>
                </a:r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 plan</a:t>
                </a:r>
                <a:r>
                  <a:rPr lang="en-US" sz="2800" dirty="0"/>
                  <a:t>:  </a:t>
                </a:r>
              </a:p>
              <a:p>
                <a:pPr marL="514350" indent="-514350" algn="just" rtl="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/>
                  <a:t>Bound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  <a:p>
                <a:pPr marL="514350" indent="-514350" algn="just" rtl="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/>
                  <a:t>Sum over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 to derive upper bound of probability that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fails be OR-concentrator</a:t>
                </a:r>
                <a:r>
                  <a:rPr lang="en-US" sz="2800" dirty="0"/>
                  <a:t>.  </a:t>
                </a:r>
              </a:p>
              <a:p>
                <a:pPr marL="514350" indent="-514350" algn="just" rtl="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/>
                  <a:t>Show probability &lt; 1.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48680"/>
                <a:ext cx="8371610" cy="6074868"/>
              </a:xfrm>
              <a:prstGeom prst="rect">
                <a:avLst/>
              </a:prstGeom>
              <a:blipFill>
                <a:blip r:embed="rId2"/>
                <a:stretch>
                  <a:fillRect l="-1528" t="-100" r="-1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5855" y="593685"/>
                <a:ext cx="8371610" cy="19859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/>
                  <a:t>Consider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l-GR" sz="2800" i="1" dirty="0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and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l-GR" sz="2800" i="1" dirty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/>
                  <a:t># choices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𝑐𝑠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93685"/>
                <a:ext cx="8371610" cy="1985928"/>
              </a:xfrm>
              <a:prstGeom prst="rect">
                <a:avLst/>
              </a:prstGeom>
              <a:blipFill>
                <a:blip r:embed="rId2"/>
                <a:stretch>
                  <a:fillRect l="-1456" t="-2761" b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65447" y="2980369"/>
            <a:ext cx="7441968" cy="3238941"/>
            <a:chOff x="865447" y="2980369"/>
            <a:chExt cx="7441968" cy="3238941"/>
          </a:xfrm>
        </p:grpSpPr>
        <p:grpSp>
          <p:nvGrpSpPr>
            <p:cNvPr id="12" name="Group 11"/>
            <p:cNvGrpSpPr/>
            <p:nvPr/>
          </p:nvGrpSpPr>
          <p:grpSpPr>
            <a:xfrm>
              <a:off x="865447" y="2980369"/>
              <a:ext cx="7441968" cy="3238941"/>
              <a:chOff x="865447" y="1858170"/>
              <a:chExt cx="7441968" cy="323894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65447" y="1858170"/>
                <a:ext cx="7441968" cy="3238941"/>
                <a:chOff x="733423" y="1493785"/>
                <a:chExt cx="7441968" cy="323894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33423" y="1493785"/>
                  <a:ext cx="2620586" cy="3230123"/>
                  <a:chOff x="733423" y="1493785"/>
                  <a:chExt cx="2620586" cy="3230123"/>
                </a:xfrm>
              </p:grpSpPr>
              <p:sp>
                <p:nvSpPr>
                  <p:cNvPr id="2" name="Oval 1"/>
                  <p:cNvSpPr/>
                  <p:nvPr/>
                </p:nvSpPr>
                <p:spPr>
                  <a:xfrm>
                    <a:off x="2329326" y="1985197"/>
                    <a:ext cx="883315" cy="165141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" name="TextBox 2"/>
                      <p:cNvSpPr txBox="1"/>
                      <p:nvPr/>
                    </p:nvSpPr>
                    <p:spPr>
                      <a:xfrm>
                        <a:off x="1743316" y="4200688"/>
                        <a:ext cx="1312073" cy="5232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" name="TextBox 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43316" y="4200688"/>
                        <a:ext cx="1312073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9" name="Oval 38"/>
                  <p:cNvSpPr/>
                  <p:nvPr/>
                </p:nvSpPr>
                <p:spPr>
                  <a:xfrm>
                    <a:off x="1061610" y="1493785"/>
                    <a:ext cx="2292399" cy="259465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733423" y="2581081"/>
                        <a:ext cx="1312071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7" name="TextBox 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3423" y="2581081"/>
                        <a:ext cx="1312071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0" name="Straight Arrow Connector 49"/>
                <p:cNvCxnSpPr>
                  <a:stCxn id="2" idx="0"/>
                </p:cNvCxnSpPr>
                <p:nvPr/>
              </p:nvCxnSpPr>
              <p:spPr>
                <a:xfrm flipV="1">
                  <a:off x="2770984" y="1770527"/>
                  <a:ext cx="1668992" cy="2146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stCxn id="2" idx="4"/>
                </p:cNvCxnSpPr>
                <p:nvPr/>
              </p:nvCxnSpPr>
              <p:spPr>
                <a:xfrm>
                  <a:off x="2770984" y="3636612"/>
                  <a:ext cx="1668992" cy="3614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7"/>
                <p:cNvGrpSpPr/>
                <p:nvPr/>
              </p:nvGrpSpPr>
              <p:grpSpPr>
                <a:xfrm>
                  <a:off x="2905050" y="2286384"/>
                  <a:ext cx="1574606" cy="938782"/>
                  <a:chOff x="2905050" y="2286384"/>
                  <a:chExt cx="1574606" cy="938782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2905050" y="2286384"/>
                    <a:ext cx="1223010" cy="938782"/>
                    <a:chOff x="2190427" y="2860433"/>
                    <a:chExt cx="1613473" cy="938782"/>
                  </a:xfrm>
                </p:grpSpPr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flipV="1">
                      <a:off x="2344510" y="2860433"/>
                      <a:ext cx="1459390" cy="486956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2344510" y="3347389"/>
                      <a:ext cx="1439837" cy="45182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190427" y="3265779"/>
                      <a:ext cx="202204" cy="16322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" name="Arc 25"/>
                  <p:cNvSpPr/>
                  <p:nvPr/>
                </p:nvSpPr>
                <p:spPr>
                  <a:xfrm>
                    <a:off x="3634746" y="2412104"/>
                    <a:ext cx="652885" cy="726082"/>
                  </a:xfrm>
                  <a:prstGeom prst="arc">
                    <a:avLst>
                      <a:gd name="adj1" fmla="val 16200000"/>
                      <a:gd name="adj2" fmla="val 5459825"/>
                    </a:avLst>
                  </a:prstGeom>
                  <a:ln w="19050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4057201" y="2523706"/>
                        <a:ext cx="422455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7201" y="2523706"/>
                        <a:ext cx="422455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528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3354530" y="1585516"/>
                  <a:ext cx="4820861" cy="3147210"/>
                  <a:chOff x="3865939" y="1538790"/>
                  <a:chExt cx="4820861" cy="3147210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6110729" y="1723801"/>
                    <a:ext cx="1075340" cy="222749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803489" y="1538790"/>
                    <a:ext cx="2278901" cy="259465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7325002" y="2574506"/>
                        <a:ext cx="1361798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8" name="TextBox 4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25002" y="2574506"/>
                        <a:ext cx="1361798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3865939" y="4162780"/>
                        <a:ext cx="3066645" cy="5232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l-G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2" name="TextBox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5939" y="4162780"/>
                        <a:ext cx="3066645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5973404" y="2985617"/>
                    <a:ext cx="64426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3404" y="2985617"/>
                    <a:ext cx="64426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61350" y="4019710"/>
                  <a:ext cx="58929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350" y="4019710"/>
                  <a:ext cx="58929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1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778" y="818710"/>
                <a:ext cx="8333884" cy="52195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that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𝑑𝑠</m:t>
                    </m:r>
                  </m:oMath>
                </a14:m>
                <a:r>
                  <a:rPr lang="en-US" sz="2800" dirty="0"/>
                  <a:t> edges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fall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𝑐𝑠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bounded</a:t>
                </a:r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𝑐𝑠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𝑐𝑠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𝑑𝑠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/>
                  <a:t>Substitution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𝑛𝑒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b="1" dirty="0">
                  <a:latin typeface="Cambria Math"/>
                </a:endParaRPr>
              </a:p>
              <a:p>
                <a:pPr algn="just" rtl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𝑛𝑒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𝑛𝑒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𝑐𝑠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𝑐𝑠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𝑐𝑠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𝑑𝑠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80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there is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8" y="818710"/>
                <a:ext cx="8333884" cy="5219506"/>
              </a:xfrm>
              <a:prstGeom prst="rect">
                <a:avLst/>
              </a:prstGeom>
              <a:blipFill>
                <a:blip r:embed="rId2"/>
                <a:stretch>
                  <a:fillRect l="-1463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9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540" y="1026921"/>
                <a:ext cx="8280920" cy="48323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18</m:t>
                    </m:r>
                  </m:oMath>
                </a14:m>
                <a:r>
                  <a:rPr lang="en-US" sz="2800" dirty="0"/>
                  <a:t>, there is </a:t>
                </a:r>
              </a:p>
              <a:p>
                <a:pPr algn="ctr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18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l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Summing over all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nary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</a:rPr>
                          <m:t>,⅓,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1" dirty="0"/>
                  <a:t> OR-concentrator exists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026921"/>
                <a:ext cx="8280920" cy="4832349"/>
              </a:xfrm>
              <a:prstGeom prst="rect">
                <a:avLst/>
              </a:prstGeom>
              <a:blipFill>
                <a:blip r:embed="rId2"/>
                <a:stretch>
                  <a:fillRect l="-1546" t="-126" r="-1473" b="-18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298"/>
            <a:ext cx="8229600" cy="696442"/>
          </a:xfrm>
        </p:spPr>
        <p:txBody>
          <a:bodyPr>
            <a:noAutofit/>
          </a:bodyPr>
          <a:lstStyle/>
          <a:p>
            <a:r>
              <a:rPr lang="en-US" sz="3600" b="1" dirty="0"/>
              <a:t>Crossing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855" y="1351483"/>
                <a:ext cx="8362609" cy="46351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Crossing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: smallest number of edge crossings in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Number of jumpers (via) required in VLSI circuit layout.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planar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Euler formula </a:t>
                </a:r>
                <a:r>
                  <a:rPr lang="en-US" sz="2800" dirty="0"/>
                  <a:t>for planar graph: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𝑚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face 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3 edges, and each edge is shared by two faces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dirty="0">
                        <a:latin typeface="Cambria Math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 or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dirty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351483"/>
                <a:ext cx="8362609" cy="4635115"/>
              </a:xfrm>
              <a:prstGeom prst="rect">
                <a:avLst/>
              </a:prstGeom>
              <a:blipFill>
                <a:blip r:embed="rId2"/>
                <a:stretch>
                  <a:fillRect l="-1458" t="-263" r="-1531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855" y="1107720"/>
                <a:ext cx="8362609" cy="47065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for planar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  <m:r>
                      <a:rPr lang="en-US" sz="2800" b="0" i="0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   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(homework).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Stronger bound derived with expectation.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: (Crossing Lemma,).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simple,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𝑚</m:t>
                    </m:r>
                    <m:r>
                      <a:rPr lang="en-US" sz="2800" dirty="0">
                        <a:latin typeface="Cambria Math"/>
                      </a:rPr>
                      <m:t>≥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. Then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64</m:t>
                        </m:r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(N. Alon 2000)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be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107720"/>
                <a:ext cx="8362609" cy="4706545"/>
              </a:xfrm>
              <a:prstGeom prst="rect">
                <a:avLst/>
              </a:prstGeom>
              <a:blipFill>
                <a:blip r:embed="rId2"/>
                <a:stretch>
                  <a:fillRect l="-1458" t="-648" r="-1531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5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17819"/>
            <a:ext cx="8280920" cy="365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The probabilistic  method comprises two ideas:</a:t>
            </a:r>
          </a:p>
          <a:p>
            <a:pPr marL="342900" indent="-342900" algn="just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Any random variable assumes at least one value not smaller than its expectation.</a:t>
            </a:r>
          </a:p>
          <a:p>
            <a:pPr marL="342900" indent="-342900" algn="just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an object chosen randomly from the universe satisfies property with positive probability, there is an object of the universe satisfying that property.</a:t>
            </a:r>
            <a:endParaRPr lang="he-I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3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855" y="818710"/>
                <a:ext cx="8362609" cy="52570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obtained by choosing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randomly with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imposed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𝑍</m:t>
                    </m:r>
                  </m:oMath>
                </a14:m>
                <a:r>
                  <a:rPr lang="en-US" sz="2800" dirty="0"/>
                  <a:t> be random variables of number of vertices, edges and crossings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800" dirty="0"/>
                  <a:t>, resp.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Trivial lower bound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818710"/>
                <a:ext cx="8362609" cy="5257017"/>
              </a:xfrm>
              <a:prstGeom prst="rect">
                <a:avLst/>
              </a:prstGeom>
              <a:blipFill>
                <a:blip r:embed="rId2"/>
                <a:stretch>
                  <a:fillRect l="-1458" t="-116" r="-1531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855" y="998730"/>
                <a:ext cx="8362609" cy="49325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Expectation linearity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(edge defined by </a:t>
                </a:r>
                <a:r>
                  <a:rPr lang="en-US" sz="2800" dirty="0"/>
                  <a:t>two vertices)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Crossing defined by four vertices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(1), (2)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998730"/>
                <a:ext cx="8362609" cy="4932504"/>
              </a:xfrm>
              <a:prstGeom prst="rect">
                <a:avLst/>
              </a:prstGeom>
              <a:blipFill>
                <a:blip r:embed="rId2"/>
                <a:stretch>
                  <a:fillRect l="-1458" t="-618" r="-1531" b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0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855" y="942332"/>
                <a:ext cx="8362609" cy="50069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Dividing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𝑝𝑚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64</m:t>
                        </m:r>
                      </m:den>
                    </m:f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Useful in combinatorial geometry. Consider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in plane and lines passing through each pair of points.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Some of these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at most distinct lines might pass through more than two points (collinear points).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, how many lines can pass through at least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points?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942332"/>
                <a:ext cx="8362609" cy="5006948"/>
              </a:xfrm>
              <a:prstGeom prst="rect">
                <a:avLst/>
              </a:prstGeom>
              <a:blipFill>
                <a:blip r:embed="rId2"/>
                <a:stretch>
                  <a:fillRect l="-1458" r="-1531" b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5855" y="638690"/>
                <a:ext cx="8362609" cy="24087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is a perfect square and the point are on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grid, there are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lines passing through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points.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Is there configuration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in plane yielding more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 lines passing through at least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points?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638690"/>
                <a:ext cx="8362609" cy="2408736"/>
              </a:xfrm>
              <a:prstGeom prst="rect">
                <a:avLst/>
              </a:prstGeom>
              <a:blipFill>
                <a:blip r:embed="rId2"/>
                <a:stretch>
                  <a:fillRect l="-1458" t="-253" r="-1531" b="-48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051720" y="3216781"/>
            <a:ext cx="3802095" cy="3139569"/>
            <a:chOff x="2152485" y="3044950"/>
            <a:chExt cx="3802095" cy="3139569"/>
          </a:xfrm>
        </p:grpSpPr>
        <p:cxnSp>
          <p:nvCxnSpPr>
            <p:cNvPr id="39" name="Straight Connector 38"/>
            <p:cNvCxnSpPr/>
            <p:nvPr/>
          </p:nvCxnSpPr>
          <p:spPr>
            <a:xfrm rot="5400000" flipV="1">
              <a:off x="4578296" y="4358237"/>
              <a:ext cx="261542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89420" y="5656489"/>
              <a:ext cx="272675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 rot="5400000">
              <a:off x="2342566" y="3964727"/>
              <a:ext cx="2615427" cy="921719"/>
              <a:chOff x="2382915" y="3851456"/>
              <a:chExt cx="3187615" cy="92171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2382915" y="3851456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382915" y="4312316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382915" y="4773174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89420" y="3121761"/>
              <a:ext cx="2726755" cy="883315"/>
              <a:chOff x="2382915" y="3851456"/>
              <a:chExt cx="3187615" cy="88331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382915" y="3851456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382915" y="4312316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382915" y="4734770"/>
                <a:ext cx="318761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3112610" y="304495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73470" y="304495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12610" y="350581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73470" y="3495279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12610" y="3928264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73470" y="3928265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34330" y="304495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34330" y="3495279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34330" y="3928265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52485" y="4087089"/>
                  <a:ext cx="883315" cy="528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485" y="4087089"/>
                  <a:ext cx="883315" cy="5280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/>
            <p:cNvSpPr/>
            <p:nvPr/>
          </p:nvSpPr>
          <p:spPr>
            <a:xfrm>
              <a:off x="5800960" y="304495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800960" y="3495279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00960" y="3928265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12610" y="557968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573470" y="5579681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034330" y="5579681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00960" y="5579680"/>
              <a:ext cx="153620" cy="1536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303165" y="5656489"/>
                  <a:ext cx="883315" cy="528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3165" y="5656489"/>
                  <a:ext cx="883315" cy="5280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410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855" y="873646"/>
                <a:ext cx="8362609" cy="16492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(Szemerédi and Trotter 1983).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in plane,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number of lines pass through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.  Then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873646"/>
                <a:ext cx="8362609" cy="1649298"/>
              </a:xfrm>
              <a:prstGeom prst="rect">
                <a:avLst/>
              </a:prstGeom>
              <a:blipFill>
                <a:blip r:embed="rId2"/>
                <a:stretch>
                  <a:fillRect l="-1458" t="-369" r="-1531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0695" y="2778782"/>
                <a:ext cx="4978335" cy="32605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-vertex (points in plane)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edges are segments between collinear points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lines.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𝑘𝑙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𝑙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5" y="2778782"/>
                <a:ext cx="4978335" cy="3260508"/>
              </a:xfrm>
              <a:prstGeom prst="rect">
                <a:avLst/>
              </a:prstGeom>
              <a:blipFill>
                <a:blip r:embed="rId3"/>
                <a:stretch>
                  <a:fillRect l="-2448" t="-374" r="-2448" b="-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 rot="19792974">
            <a:off x="5682978" y="3727984"/>
            <a:ext cx="3342057" cy="2115234"/>
            <a:chOff x="5657818" y="4014066"/>
            <a:chExt cx="3342057" cy="211523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657818" y="4291775"/>
              <a:ext cx="3342057" cy="5763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206627" y="4688127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086324" y="4508107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93134" y="4283082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5657819" y="4283181"/>
              <a:ext cx="1817697" cy="1395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777245" y="5110460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398446" y="4014066"/>
              <a:ext cx="1077070" cy="2115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7047275" y="5318704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6068707" y="4194086"/>
              <a:ext cx="2778768" cy="19352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476657" y="568591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77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855" y="818710"/>
                <a:ext cx="8362609" cy="52295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first (1)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𝑘𝑙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(1)+(2)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16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32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𝑘𝑙</m:t>
                    </m: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and Crossing Lemma applies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𝑘𝑙</m:t>
                    </m:r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).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𝑙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𝑘𝑙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Consequently,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818710"/>
                <a:ext cx="8362609" cy="5229509"/>
              </a:xfrm>
              <a:prstGeom prst="rect">
                <a:avLst/>
              </a:prstGeom>
              <a:blipFill>
                <a:blip r:embed="rId2"/>
                <a:stretch>
                  <a:fillRect l="-1458" t="-117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743"/>
            <a:ext cx="8229600" cy="658037"/>
          </a:xfrm>
        </p:spPr>
        <p:txBody>
          <a:bodyPr>
            <a:normAutofit/>
          </a:bodyPr>
          <a:lstStyle/>
          <a:p>
            <a:r>
              <a:rPr lang="en-US" sz="3600" b="1" dirty="0"/>
              <a:t>Markov’s Inequality and Random Graphs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855" y="1893504"/>
                <a:ext cx="8362609" cy="40089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Explore existence of properties in random large graphs.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Large means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depends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and satisfies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: probability space of such graphs.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b="1" dirty="0"/>
                  <a:t>Markov’s Inequality</a:t>
                </a:r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is nonnegative random variable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893504"/>
                <a:ext cx="8362609" cy="4008983"/>
              </a:xfrm>
              <a:prstGeom prst="rect">
                <a:avLst/>
              </a:prstGeom>
              <a:blipFill>
                <a:blip r:embed="rId2"/>
                <a:stretch>
                  <a:fillRect l="-1458" t="-304" r="-1531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1088740"/>
                <a:ext cx="8362609" cy="47492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Applied to show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almost surly has some property for certain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nonnegative integer-valued random variable.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Markov’s inequality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088740"/>
                <a:ext cx="8362609" cy="4749249"/>
              </a:xfrm>
              <a:prstGeom prst="rect">
                <a:avLst/>
              </a:prstGeom>
              <a:blipFill>
                <a:blip r:embed="rId2"/>
                <a:stretch>
                  <a:fillRect l="-1458" r="-1531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0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718"/>
            <a:ext cx="8229600" cy="658037"/>
          </a:xfrm>
        </p:spPr>
        <p:txBody>
          <a:bodyPr>
            <a:normAutofit/>
          </a:bodyPr>
          <a:lstStyle/>
          <a:p>
            <a:r>
              <a:rPr lang="en-US" sz="3600" b="1" dirty="0"/>
              <a:t>Asymptotic Behavior of Graphs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855" y="1802412"/>
                <a:ext cx="8362609" cy="39218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of triangles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expressed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 :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/>
                  <a:t> is indicator random variable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triangle, </a:t>
                </a:r>
              </a:p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/>
                                <m:t>yields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triangle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/>
                  <a:t>Expectation definition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802412"/>
                <a:ext cx="8362609" cy="3921843"/>
              </a:xfrm>
              <a:prstGeom prst="rect">
                <a:avLst/>
              </a:prstGeom>
              <a:blipFill>
                <a:blip r:embed="rId2"/>
                <a:stretch>
                  <a:fillRect l="-1458" b="-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855" y="728700"/>
                <a:ext cx="8362609" cy="54513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Expectation linearity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: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𝑝𝑛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almost surly triangle-free.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the probability of having the independent sets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not exceeding certain size which depends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28700"/>
                <a:ext cx="8362609" cy="5451364"/>
              </a:xfrm>
              <a:prstGeom prst="rect">
                <a:avLst/>
              </a:prstGeom>
              <a:blipFill>
                <a:blip r:embed="rId2"/>
                <a:stretch>
                  <a:fillRect l="-1458" t="-559" r="-1531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630587"/>
                <a:ext cx="8280920" cy="54010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. For undirected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:r>
                  <a:rPr lang="en-US" sz="2800" dirty="0"/>
                  <a:t>partition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s.t. edge cut-set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edges at least.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Consider the experiment where each vertex is independently and equiprobaly assigned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probability that the end points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are in different sets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Expectation linearity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expected edges in cut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∃</a:t>
                </a:r>
                <a:r>
                  <a:rPr lang="en-US" sz="2800" dirty="0"/>
                  <a:t> partition with edge cut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at least.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/>
                      </a:rPr>
                      <m:t>∎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30587"/>
                <a:ext cx="8280920" cy="5401094"/>
              </a:xfrm>
              <a:prstGeom prst="rect">
                <a:avLst/>
              </a:prstGeom>
              <a:blipFill>
                <a:blip r:embed="rId2"/>
                <a:stretch>
                  <a:fillRect l="-1546" t="-113" r="-1473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6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855" y="1046870"/>
                <a:ext cx="8362609" cy="47673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(Erd</a:t>
                </a:r>
                <a:r>
                  <a:rPr lang="az-Cyrl-AZ" sz="2800" dirty="0"/>
                  <a:t>ӧ</a:t>
                </a:r>
                <a:r>
                  <a:rPr lang="en-US" sz="2800" dirty="0"/>
                  <a:t>s 1961). The size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/>
                              </a:rPr>
                              <m:t>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of maximal independent set in random graph is almost surely no larger than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meaning is that for fixed probability it is very difficult to find independent set of size growing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even very slowly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,  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is pinned down later.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046870"/>
                <a:ext cx="8362609" cy="4767395"/>
              </a:xfrm>
              <a:prstGeom prst="rect">
                <a:avLst/>
              </a:prstGeom>
              <a:blipFill>
                <a:blip r:embed="rId2"/>
                <a:stretch>
                  <a:fillRect l="-1458" r="-1531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8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855" y="773705"/>
                <a:ext cx="8362609" cy="53556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independent is the probability that none of its vertex pairs has edge, namely,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/>
                  <a:t> be indicator random variable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independent set 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𝑍</m:t>
                    </m:r>
                  </m:oMath>
                </a14:m>
                <a:r>
                  <a:rPr lang="en-US" sz="2800" dirty="0"/>
                  <a:t> be the number of independent sets of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𝑍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 :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⊂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Expectation linearity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73705"/>
                <a:ext cx="8362609" cy="5355697"/>
              </a:xfrm>
              <a:prstGeom prst="rect">
                <a:avLst/>
              </a:prstGeom>
              <a:blipFill>
                <a:blip r:embed="rId2"/>
                <a:stretch>
                  <a:fillRect l="-1458" t="-228" r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458670"/>
                <a:ext cx="8362609" cy="58653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/>
                  <a:t>   and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Substitute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8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𝑝𝑘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us pin down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, supposing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and by exponentiation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grows at least as fast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458670"/>
                <a:ext cx="8362609" cy="5865388"/>
              </a:xfrm>
              <a:prstGeom prst="rect">
                <a:avLst/>
              </a:prstGeom>
              <a:blipFill>
                <a:blip r:embed="rId2"/>
                <a:stretch>
                  <a:fillRect l="-1458" r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901004"/>
                <a:ext cx="8362609" cy="30068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Markov’s inequality corollary stated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i.e.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latin typeface="Cambria Math"/>
                                  </a:rPr>
                                  <m:t>𝐆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/>
                              </a:rPr>
                              <m:t>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 probability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901004"/>
                <a:ext cx="8362609" cy="3006849"/>
              </a:xfrm>
              <a:prstGeom prst="rect">
                <a:avLst/>
              </a:prstGeom>
              <a:blipFill>
                <a:blip r:embed="rId2"/>
                <a:stretch>
                  <a:fillRect l="-1458" t="-406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0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773705"/>
                <a:ext cx="8362609" cy="53094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</a:t>
                </a:r>
                <a:r>
                  <a:rPr lang="en-US" sz="2800" b="1" dirty="0"/>
                  <a:t>istance</a:t>
                </a:r>
                <a:r>
                  <a:rPr lang="en-US" sz="2800" dirty="0"/>
                  <a:t> between two vertices: edge length of shortest connecting path.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Graph </a:t>
                </a:r>
                <a:r>
                  <a:rPr lang="en-US" sz="2800" b="1" dirty="0"/>
                  <a:t>diameter</a:t>
                </a:r>
                <a:r>
                  <a:rPr lang="en-US" sz="2800" dirty="0"/>
                  <a:t>: max distance over all vertex pairs.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 is a constant, then almost every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has diameter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(and hence connected).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be number of unordered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is connected and has diameter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73705"/>
                <a:ext cx="8362609" cy="5309402"/>
              </a:xfrm>
              <a:prstGeom prst="rect">
                <a:avLst/>
              </a:prstGeom>
              <a:blipFill>
                <a:blip r:embed="rId2"/>
                <a:stretch>
                  <a:fillRect l="-1458" t="-230" r="-1531" b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1091882"/>
                <a:ext cx="8362609" cy="4722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random variable.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, Markov’s Inequality corollary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theorem holds.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be indicator random variable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091882"/>
                <a:ext cx="8362609" cy="4722383"/>
              </a:xfrm>
              <a:prstGeom prst="rect">
                <a:avLst/>
              </a:prstGeom>
              <a:blipFill>
                <a:blip r:embed="rId2"/>
                <a:stretch>
                  <a:fillRect l="-1458" t="-129" r="-153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9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 2015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863715"/>
                <a:ext cx="8362609" cy="52283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 and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Linearity of expectation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 constant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Almost 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has diameter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connected.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Stronger than Gilbert’s stating that almost 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(constant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) is connected. This theorem provides also the diameter.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863715"/>
                <a:ext cx="8362609" cy="5228354"/>
              </a:xfrm>
              <a:prstGeom prst="rect">
                <a:avLst/>
              </a:prstGeom>
              <a:blipFill>
                <a:blip r:embed="rId2"/>
                <a:stretch>
                  <a:fillRect l="-1458" r="-1531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6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773705"/>
                <a:ext cx="8362609" cy="53864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(Erdős 1947)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and consider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vertices, its probability to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clique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-sets,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probability to 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clique is bounded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73705"/>
                <a:ext cx="8362609" cy="5386411"/>
              </a:xfrm>
              <a:prstGeom prst="rect">
                <a:avLst/>
              </a:prstGeom>
              <a:blipFill>
                <a:blip r:embed="rId2"/>
                <a:stretch>
                  <a:fillRect l="-1458" t="-113" r="-15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7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953725"/>
                <a:ext cx="8362609" cy="37361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probability not to have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clique 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Same bound holds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independent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set.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of having no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clique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of having no independent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/>
                  <a:t>set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s.t both do not exist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953725"/>
                <a:ext cx="8362609" cy="3736151"/>
              </a:xfrm>
              <a:prstGeom prst="rect">
                <a:avLst/>
              </a:prstGeom>
              <a:blipFill>
                <a:blip r:embed="rId2"/>
                <a:stretch>
                  <a:fillRect l="-1458" t="-653" r="-1531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57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1121449"/>
                <a:ext cx="8362609" cy="46478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i="1" dirty="0"/>
                  <a:t>dominating set </a:t>
                </a:r>
                <a:r>
                  <a:rPr lang="en-US" sz="2800" dirty="0"/>
                  <a:t>of vertices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(Alon 1990)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vertex 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a dominating set with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vertices.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be chosen randomly with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121449"/>
                <a:ext cx="8362609" cy="4647811"/>
              </a:xfrm>
              <a:prstGeom prst="rect">
                <a:avLst/>
              </a:prstGeom>
              <a:blipFill>
                <a:blip r:embed="rId2"/>
                <a:stretch>
                  <a:fillRect l="-1458" t="-262" r="-1531" b="-9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535" y="728700"/>
                <a:ext cx="8361929" cy="54384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satisfiability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problem a set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clauses is given in conjunctive (sum) normal form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variables.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Decide whether there is truth assignment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variables satisfying all the clauses (POS).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optimization version called MAX-SAT seeking truth assignment maximizing number of satisfied clauses is </a:t>
                </a:r>
                <a:r>
                  <a:rPr lang="en-US" sz="2800" i="1" dirty="0"/>
                  <a:t>NP</a:t>
                </a:r>
                <a:r>
                  <a:rPr lang="en-US" sz="2800" dirty="0"/>
                  <a:t>-hard.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always truth assignment satisfying 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clauses (best universal guarantee, consider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/>
                  <a:t>). 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28700"/>
                <a:ext cx="8361929" cy="5438412"/>
              </a:xfrm>
              <a:prstGeom prst="rect">
                <a:avLst/>
              </a:prstGeom>
              <a:blipFill>
                <a:blip r:embed="rId2"/>
                <a:stretch>
                  <a:fillRect l="-1458" t="-224" r="-1531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4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953725"/>
                <a:ext cx="8362609" cy="4963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(not dominated), 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a dominating set.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random and hence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also.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 rtl="0">
                  <a:lnSpc>
                    <a:spcPct val="120000"/>
                  </a:lnSpc>
                  <a:spcAft>
                    <a:spcPts val="1800"/>
                  </a:spcAft>
                  <a:buAutoNum type="arabicParenBoth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sz="2800" i="1" dirty="0" err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L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953725"/>
                <a:ext cx="8362609" cy="4963475"/>
              </a:xfrm>
              <a:prstGeom prst="rect">
                <a:avLst/>
              </a:prstGeom>
              <a:blipFill>
                <a:blip r:embed="rId2"/>
                <a:stretch>
                  <a:fillRect l="-1531" r="-1531" b="-24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3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Method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855" y="1460895"/>
                <a:ext cx="8362609" cy="39483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- (3)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L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L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i="1" dirty="0"/>
                  <a:t>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460895"/>
                <a:ext cx="8362609" cy="3948325"/>
              </a:xfrm>
              <a:prstGeom prst="rect">
                <a:avLst/>
              </a:prstGeom>
              <a:blipFill>
                <a:blip r:embed="rId2"/>
                <a:stretch>
                  <a:fillRect l="-1458" t="-618" b="-10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7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34" y="717427"/>
                <a:ext cx="8361930" cy="54568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For any set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clauses, there is a truth assignment satisfying 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every variable be set TRUE or FALSE independently and equal probability.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if the clause is satisfied,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otherwise,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</a:t>
                </a:r>
                <a:r>
                  <a:rPr lang="en-US" sz="2800" b="1" dirty="0"/>
                  <a:t>conjunctive</a:t>
                </a:r>
                <a:r>
                  <a:rPr lang="en-US" sz="2800" dirty="0"/>
                  <a:t> form the probability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literals clause not be satisfied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dirty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 dirty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it is satisfied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717427"/>
                <a:ext cx="8361930" cy="5456878"/>
              </a:xfrm>
              <a:prstGeom prst="rect">
                <a:avLst/>
              </a:prstGeom>
              <a:blipFill>
                <a:blip r:embed="rId2"/>
                <a:stretch>
                  <a:fillRect l="-1458" t="-223" r="-1531" b="-1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6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5855" y="638690"/>
                <a:ext cx="8362609" cy="1360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  then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800" b="1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Consequently,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:r>
                  <a:rPr lang="en-US" sz="2800" dirty="0"/>
                  <a:t>assignment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638690"/>
                <a:ext cx="8362609" cy="1360629"/>
              </a:xfrm>
              <a:prstGeom prst="rect">
                <a:avLst/>
              </a:prstGeom>
              <a:blipFill>
                <a:blip r:embed="rId2"/>
                <a:stretch>
                  <a:fillRect l="-1458" t="-897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4" y="2140984"/>
                <a:ext cx="8361930" cy="4051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 orientation of a clique is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tournament</a:t>
                </a:r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Hamiltonian path </a:t>
                </a:r>
                <a:r>
                  <a:rPr lang="en-US" sz="2800" dirty="0"/>
                  <a:t>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-arc uni-directed path.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(Szele 1943). There is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-vertex tournament having 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Hamiltonian paths.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generate random tournament by setting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with equal probability,. </a:t>
                </a:r>
                <a:endParaRPr lang="he-IL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2140984"/>
                <a:ext cx="8361930" cy="4051494"/>
              </a:xfrm>
              <a:prstGeom prst="rect">
                <a:avLst/>
              </a:prstGeom>
              <a:blipFill>
                <a:blip r:embed="rId3"/>
                <a:stretch>
                  <a:fillRect l="-1458" t="-150" r="-1531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34" y="1229962"/>
                <a:ext cx="8361930" cy="44042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count the Hamiltonian paths  tournament.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is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800" dirty="0"/>
                  <a:t> indicator random variables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-arc path is Hamiltonian.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Hamiltonian path occurs with probability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:r>
                  <a:rPr lang="en-US" sz="2800" dirty="0"/>
                  <a:t>orientation yielding 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Hamiltonian paths.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1229962"/>
                <a:ext cx="8361930" cy="4404283"/>
              </a:xfrm>
              <a:prstGeom prst="rect">
                <a:avLst/>
              </a:prstGeom>
              <a:blipFill>
                <a:blip r:embed="rId2"/>
                <a:stretch>
                  <a:fillRect l="-1458" t="-277" r="-1531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35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37"/>
          </a:xfrm>
        </p:spPr>
        <p:txBody>
          <a:bodyPr>
            <a:normAutofit/>
          </a:bodyPr>
          <a:lstStyle/>
          <a:p>
            <a:r>
              <a:rPr lang="en-US" sz="3600" b="1" dirty="0"/>
              <a:t>Properties of Almost All Graphs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855" y="1233915"/>
                <a:ext cx="8362609" cy="47928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(Gilbert 1959).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be a random graph s.t.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with constant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 Then almost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is connected.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becomes disconnected by vertex bipartition followed by edge-cut deletion.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Plan</a:t>
                </a:r>
                <a:r>
                  <a:rPr lang="en-US" sz="2800" dirty="0"/>
                  <a:t>: Obtain upper bound on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disconnected</a:t>
                </a:r>
                <a:r>
                  <a:rPr lang="en-US" sz="2800" dirty="0"/>
                  <a:t> by choosing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 smtClean="0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and summing the probabilities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ba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2800" dirty="0"/>
                  <a:t> over 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1233915"/>
                <a:ext cx="8362609" cy="4792851"/>
              </a:xfrm>
              <a:prstGeom prst="rect">
                <a:avLst/>
              </a:prstGeom>
              <a:blipFill>
                <a:blip r:embed="rId2"/>
                <a:stretch>
                  <a:fillRect l="-1458" t="-127" r="-1531" b="-12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8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 2015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Probabilistic Method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855" y="846137"/>
                <a:ext cx="8371610" cy="51931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 There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possible edges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ba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/>
                  </a:rPr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possible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800" dirty="0"/>
                  <a:t> and there is symmetry w.r.t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sz="28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just" rtl="0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there is</a:t>
                </a:r>
              </a:p>
              <a:p>
                <a:pPr algn="just" rtl="0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846137"/>
                <a:ext cx="8371610" cy="5193153"/>
              </a:xfrm>
              <a:prstGeom prst="rect">
                <a:avLst/>
              </a:prstGeom>
              <a:blipFill>
                <a:blip r:embed="rId2"/>
                <a:stretch>
                  <a:fillRect l="-1456" r="-1456" b="-24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19702</TotalTime>
  <Words>3089</Words>
  <Application>Microsoft Office PowerPoint</Application>
  <PresentationFormat>On-screen Show (4:3)</PresentationFormat>
  <Paragraphs>319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ערכת נושא של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Almost All Graphs</vt:lpstr>
      <vt:lpstr>PowerPoint Presentation</vt:lpstr>
      <vt:lpstr>PowerPoint Presentation</vt:lpstr>
      <vt:lpstr>Expanding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Crossing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Markov’s Inequality and Random Graphs</vt:lpstr>
      <vt:lpstr>PowerPoint Presentation</vt:lpstr>
      <vt:lpstr>Asymptotic Behavior of 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Probabilistic Method</dc:title>
  <dc:creator>Shmuel Wimer</dc:creator>
  <cp:lastModifiedBy>Shmuel Wimer</cp:lastModifiedBy>
  <cp:revision>380</cp:revision>
  <dcterms:created xsi:type="dcterms:W3CDTF">2015-03-15T05:14:45Z</dcterms:created>
  <dcterms:modified xsi:type="dcterms:W3CDTF">2025-06-11T04:38:20Z</dcterms:modified>
</cp:coreProperties>
</file>