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1" r:id="rId2"/>
    <p:sldId id="257" r:id="rId3"/>
    <p:sldId id="258" r:id="rId4"/>
    <p:sldId id="259" r:id="rId5"/>
    <p:sldId id="260" r:id="rId6"/>
    <p:sldId id="262" r:id="rId7"/>
    <p:sldId id="277" r:id="rId8"/>
    <p:sldId id="278" r:id="rId9"/>
    <p:sldId id="266" r:id="rId10"/>
    <p:sldId id="305" r:id="rId11"/>
    <p:sldId id="263" r:id="rId12"/>
    <p:sldId id="264" r:id="rId13"/>
    <p:sldId id="267" r:id="rId14"/>
    <p:sldId id="268" r:id="rId15"/>
    <p:sldId id="306" r:id="rId16"/>
    <p:sldId id="269" r:id="rId17"/>
    <p:sldId id="270" r:id="rId18"/>
    <p:sldId id="285" r:id="rId19"/>
    <p:sldId id="286" r:id="rId20"/>
    <p:sldId id="308" r:id="rId21"/>
    <p:sldId id="288" r:id="rId22"/>
    <p:sldId id="289" r:id="rId23"/>
    <p:sldId id="287" r:id="rId24"/>
    <p:sldId id="309" r:id="rId25"/>
    <p:sldId id="290" r:id="rId26"/>
    <p:sldId id="311" r:id="rId27"/>
    <p:sldId id="310" r:id="rId28"/>
    <p:sldId id="291" r:id="rId29"/>
    <p:sldId id="294" r:id="rId30"/>
    <p:sldId id="295" r:id="rId31"/>
    <p:sldId id="296" r:id="rId32"/>
    <p:sldId id="312" r:id="rId33"/>
    <p:sldId id="297" r:id="rId34"/>
    <p:sldId id="298" r:id="rId35"/>
    <p:sldId id="299" r:id="rId36"/>
    <p:sldId id="300" r:id="rId37"/>
    <p:sldId id="313" r:id="rId38"/>
    <p:sldId id="301" r:id="rId39"/>
    <p:sldId id="302" r:id="rId40"/>
    <p:sldId id="303" r:id="rId41"/>
    <p:sldId id="304" r:id="rId42"/>
    <p:sldId id="284" r:id="rId43"/>
    <p:sldId id="280" r:id="rId44"/>
    <p:sldId id="281" r:id="rId45"/>
    <p:sldId id="283" r:id="rId46"/>
    <p:sldId id="28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0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94700" autoAdjust="0"/>
  </p:normalViewPr>
  <p:slideViewPr>
    <p:cSldViewPr>
      <p:cViewPr>
        <p:scale>
          <a:sx n="93" d="100"/>
          <a:sy n="93" d="100"/>
        </p:scale>
        <p:origin x="2706" y="4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7E35F-6C3E-48D4-99B9-9AB2417D4AA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2D5E-7097-496B-90F7-D30B3D49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164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015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38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219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4E884-9B90-4E10-AE14-55E222FE46B8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Planar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Planar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10" Type="http://schemas.openxmlformats.org/officeDocument/2006/relationships/image" Target="../media/image521.png"/><Relationship Id="rId9" Type="http://schemas.openxmlformats.org/officeDocument/2006/relationships/image" Target="../media/image5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550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5" Type="http://schemas.openxmlformats.org/officeDocument/2006/relationships/image" Target="../media/image58.png"/><Relationship Id="rId10" Type="http://schemas.openxmlformats.org/officeDocument/2006/relationships/image" Target="../media/image580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Relationship Id="rId1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76.png"/><Relationship Id="rId5" Type="http://schemas.openxmlformats.org/officeDocument/2006/relationships/image" Target="../media/image87.png"/><Relationship Id="rId10" Type="http://schemas.openxmlformats.org/officeDocument/2006/relationships/image" Target="../media/image75.png"/><Relationship Id="rId9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77.png"/><Relationship Id="rId7" Type="http://schemas.openxmlformats.org/officeDocument/2006/relationships/image" Target="../media/image100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93.png"/><Relationship Id="rId9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0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82.png"/><Relationship Id="rId5" Type="http://schemas.openxmlformats.org/officeDocument/2006/relationships/image" Target="../media/image98.png"/><Relationship Id="rId10" Type="http://schemas.openxmlformats.org/officeDocument/2006/relationships/image" Target="../media/image81.png"/><Relationship Id="rId9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10" Type="http://schemas.openxmlformats.org/officeDocument/2006/relationships/image" Target="../media/image116.png"/><Relationship Id="rId9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5.png"/><Relationship Id="rId3" Type="http://schemas.openxmlformats.org/officeDocument/2006/relationships/image" Target="../media/image95.png"/><Relationship Id="rId21" Type="http://schemas.openxmlformats.org/officeDocument/2006/relationships/image" Target="../media/image138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2.png"/><Relationship Id="rId10" Type="http://schemas.openxmlformats.org/officeDocument/2006/relationships/image" Target="../media/image126.png"/><Relationship Id="rId19" Type="http://schemas.openxmlformats.org/officeDocument/2006/relationships/image" Target="../media/image136.png"/><Relationship Id="rId4" Type="http://schemas.openxmlformats.org/officeDocument/2006/relationships/image" Target="../media/image119.png"/><Relationship Id="rId9" Type="http://schemas.openxmlformats.org/officeDocument/2006/relationships/image" Target="../media/image125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7.png"/><Relationship Id="rId7" Type="http://schemas.openxmlformats.org/officeDocument/2006/relationships/image" Target="../media/image142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15.png"/><Relationship Id="rId5" Type="http://schemas.openxmlformats.org/officeDocument/2006/relationships/image" Target="../media/image118.png"/><Relationship Id="rId10" Type="http://schemas.openxmlformats.org/officeDocument/2006/relationships/image" Target="../media/image110.png"/><Relationship Id="rId4" Type="http://schemas.openxmlformats.org/officeDocument/2006/relationships/image" Target="../media/image117.png"/><Relationship Id="rId9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0.png"/><Relationship Id="rId7" Type="http://schemas.openxmlformats.org/officeDocument/2006/relationships/image" Target="../media/image14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0.png"/><Relationship Id="rId5" Type="http://schemas.openxmlformats.org/officeDocument/2006/relationships/image" Target="../media/image1450.png"/><Relationship Id="rId4" Type="http://schemas.openxmlformats.org/officeDocument/2006/relationships/image" Target="../media/image14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28700"/>
            <a:ext cx="7772400" cy="9901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Planar Graphs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594029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/>
              <a:t>Eng. Faculty, Bar-Ilan University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/>
              <a:t>June 2020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Planar Graphs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</a:t>
            </a:fld>
            <a:endParaRPr lang="en-US" sz="1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2815612"/>
            <a:ext cx="2160029" cy="29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2843935"/>
            <a:ext cx="2205245" cy="297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1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1550" y="683695"/>
                <a:ext cx="8100900" cy="573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connected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2800" dirty="0"/>
                  <a:t> connected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∗∗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683695"/>
                <a:ext cx="8100900" cy="573811"/>
              </a:xfrm>
              <a:prstGeom prst="rect">
                <a:avLst/>
              </a:prstGeom>
              <a:blipFill>
                <a:blip r:embed="rId2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550" y="1673805"/>
                <a:ext cx="8100900" cy="109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Proposition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a connected plane graph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not a cut edge.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\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673805"/>
                <a:ext cx="8100900" cy="1090876"/>
              </a:xfrm>
              <a:prstGeom prst="rect">
                <a:avLst/>
              </a:prstGeom>
              <a:blipFill>
                <a:blip r:embed="rId3"/>
                <a:stretch>
                  <a:fillRect l="-1581" t="-1117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35645" y="3097179"/>
            <a:ext cx="3164825" cy="2353607"/>
            <a:chOff x="-3753925" y="1361587"/>
            <a:chExt cx="3164825" cy="2353607"/>
          </a:xfrm>
        </p:grpSpPr>
        <p:sp>
          <p:nvSpPr>
            <p:cNvPr id="10" name="Oval 9"/>
            <p:cNvSpPr/>
            <p:nvPr/>
          </p:nvSpPr>
          <p:spPr>
            <a:xfrm rot="20348679">
              <a:off x="-2830484" y="1462965"/>
              <a:ext cx="2183908" cy="21561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3753925" y="1361587"/>
              <a:ext cx="3164825" cy="2353607"/>
              <a:chOff x="733414" y="1705463"/>
              <a:chExt cx="3164825" cy="2353607"/>
            </a:xfrm>
          </p:grpSpPr>
          <p:sp>
            <p:nvSpPr>
              <p:cNvPr id="12" name="Chord 11"/>
              <p:cNvSpPr/>
              <p:nvPr/>
            </p:nvSpPr>
            <p:spPr>
              <a:xfrm rot="5821708" flipH="1">
                <a:off x="1594478" y="1764059"/>
                <a:ext cx="2295332" cy="2178139"/>
              </a:xfrm>
              <a:prstGeom prst="chord">
                <a:avLst>
                  <a:gd name="adj1" fmla="val 5251152"/>
                  <a:gd name="adj2" fmla="val 16852065"/>
                </a:avLst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hord 12"/>
              <p:cNvSpPr/>
              <p:nvPr/>
            </p:nvSpPr>
            <p:spPr>
              <a:xfrm rot="16697756" flipH="1">
                <a:off x="1790093" y="1714549"/>
                <a:ext cx="1952699" cy="2178139"/>
              </a:xfrm>
              <a:prstGeom prst="chord">
                <a:avLst>
                  <a:gd name="adj1" fmla="val 6074301"/>
                  <a:gd name="adj2" fmla="val 16200000"/>
                </a:avLst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20348679">
                <a:off x="3716247" y="2631051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20348679">
                <a:off x="1600995" y="2542913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20348679">
                <a:off x="2250622" y="1783707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rot="20348679">
                <a:off x="1767325" y="3451405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rot="20348679">
                <a:off x="2558428" y="3879394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0348679">
                <a:off x="3493404" y="3427060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20348679">
                <a:off x="3265497" y="1891629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5" idx="5"/>
                <a:endCxn id="14" idx="2"/>
              </p:cNvCxnSpPr>
              <p:nvPr/>
            </p:nvCxnSpPr>
            <p:spPr>
              <a:xfrm>
                <a:off x="1774735" y="2669207"/>
                <a:ext cx="1947474" cy="840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023971" y="2602870"/>
                    <a:ext cx="363986" cy="6143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3971" y="2602870"/>
                    <a:ext cx="363986" cy="6143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733414" y="2164448"/>
                    <a:ext cx="50821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3414" y="2164448"/>
                    <a:ext cx="508216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 24"/>
          <p:cNvGrpSpPr/>
          <p:nvPr/>
        </p:nvGrpSpPr>
        <p:grpSpPr>
          <a:xfrm>
            <a:off x="701570" y="2943778"/>
            <a:ext cx="3276001" cy="2690467"/>
            <a:chOff x="-3270773" y="2178551"/>
            <a:chExt cx="3276001" cy="2690467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-1159651" y="3036184"/>
              <a:ext cx="83083" cy="81426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20348679" flipH="1" flipV="1">
              <a:off x="-1129333" y="3683343"/>
              <a:ext cx="1027611" cy="25439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 rot="20348679">
              <a:off x="-1152266" y="2856558"/>
              <a:ext cx="181992" cy="17967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20348679">
              <a:off x="-1313734" y="3837051"/>
              <a:ext cx="181992" cy="17967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20348679" flipV="1">
              <a:off x="-1190261" y="2178551"/>
              <a:ext cx="235298" cy="67022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6"/>
            </p:cNvCxnSpPr>
            <p:nvPr/>
          </p:nvCxnSpPr>
          <p:spPr>
            <a:xfrm rot="20348679">
              <a:off x="-965398" y="2733379"/>
              <a:ext cx="970626" cy="23950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8" idx="1"/>
            </p:cNvCxnSpPr>
            <p:nvPr/>
          </p:nvCxnSpPr>
          <p:spPr>
            <a:xfrm rot="20348679">
              <a:off x="-2212575" y="2571132"/>
              <a:ext cx="1006210" cy="5354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29" idx="4"/>
            </p:cNvCxnSpPr>
            <p:nvPr/>
          </p:nvCxnSpPr>
          <p:spPr>
            <a:xfrm rot="20348679" flipH="1" flipV="1">
              <a:off x="-1038392" y="3955471"/>
              <a:ext cx="148505" cy="88326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1"/>
            </p:cNvCxnSpPr>
            <p:nvPr/>
          </p:nvCxnSpPr>
          <p:spPr>
            <a:xfrm rot="20348679" flipH="1" flipV="1">
              <a:off x="-2576397" y="3615807"/>
              <a:ext cx="1220374" cy="5085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29" idx="3"/>
            </p:cNvCxnSpPr>
            <p:nvPr/>
          </p:nvCxnSpPr>
          <p:spPr>
            <a:xfrm flipV="1">
              <a:off x="-2049204" y="4011529"/>
              <a:ext cx="787751" cy="85748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-1140953" y="3279221"/>
                  <a:ext cx="57534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40953" y="3279221"/>
                  <a:ext cx="57534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-3270773" y="3443318"/>
                  <a:ext cx="65588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70773" y="3443318"/>
                  <a:ext cx="65588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4764694" y="2942754"/>
            <a:ext cx="3857756" cy="2550963"/>
            <a:chOff x="4764694" y="1592604"/>
            <a:chExt cx="3857756" cy="2550963"/>
          </a:xfrm>
        </p:grpSpPr>
        <p:grpSp>
          <p:nvGrpSpPr>
            <p:cNvPr id="39" name="Group 38"/>
            <p:cNvGrpSpPr/>
            <p:nvPr/>
          </p:nvGrpSpPr>
          <p:grpSpPr>
            <a:xfrm>
              <a:off x="5058677" y="1864442"/>
              <a:ext cx="3263177" cy="2275366"/>
              <a:chOff x="5058677" y="1864442"/>
              <a:chExt cx="3263177" cy="2275366"/>
            </a:xfrm>
          </p:grpSpPr>
          <p:sp>
            <p:nvSpPr>
              <p:cNvPr id="51" name="Oval 50"/>
              <p:cNvSpPr/>
              <p:nvPr/>
            </p:nvSpPr>
            <p:spPr>
              <a:xfrm rot="20348679">
                <a:off x="5090470" y="1883650"/>
                <a:ext cx="2183909" cy="215611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20348679">
                <a:off x="5058677" y="2606234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20348679">
                <a:off x="5707629" y="1864442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20348679">
                <a:off x="5224332" y="3532143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20348679">
                <a:off x="6015436" y="3960132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20348679">
                <a:off x="6950412" y="3507795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20348679">
                <a:off x="6722505" y="1972365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20348679">
                <a:off x="7189622" y="2687290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7451488" y="2368852"/>
                    <a:ext cx="87036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r>
                            <a:rPr lang="en-US" sz="2800" i="1">
                              <a:latin typeface="Cambria Math"/>
                            </a:rPr>
                            <m:t>\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8" name="Rectangle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1488" y="2368852"/>
                    <a:ext cx="870366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/>
            <p:cNvGrpSpPr/>
            <p:nvPr/>
          </p:nvGrpSpPr>
          <p:grpSpPr>
            <a:xfrm>
              <a:off x="4764694" y="1592604"/>
              <a:ext cx="3857756" cy="2550963"/>
              <a:chOff x="4764694" y="1592604"/>
              <a:chExt cx="3857756" cy="255096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64694" y="1592604"/>
                <a:ext cx="2632942" cy="2550963"/>
                <a:chOff x="4764694" y="1592604"/>
                <a:chExt cx="2632942" cy="2550963"/>
              </a:xfrm>
            </p:grpSpPr>
            <p:sp>
              <p:nvSpPr>
                <p:cNvPr id="43" name="Oval 42"/>
                <p:cNvSpPr/>
                <p:nvPr/>
              </p:nvSpPr>
              <p:spPr>
                <a:xfrm rot="20348679">
                  <a:off x="6077894" y="2894551"/>
                  <a:ext cx="181992" cy="17967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44" name="Straight Connector 43"/>
                <p:cNvCxnSpPr>
                  <a:stCxn id="43" idx="7"/>
                </p:cNvCxnSpPr>
                <p:nvPr/>
              </p:nvCxnSpPr>
              <p:spPr>
                <a:xfrm flipV="1">
                  <a:off x="6206404" y="1592604"/>
                  <a:ext cx="164964" cy="1309514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43" idx="6"/>
                </p:cNvCxnSpPr>
                <p:nvPr/>
              </p:nvCxnSpPr>
              <p:spPr>
                <a:xfrm flipV="1">
                  <a:off x="6253925" y="2226241"/>
                  <a:ext cx="1090383" cy="725754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endCxn id="43" idx="1"/>
                </p:cNvCxnSpPr>
                <p:nvPr/>
              </p:nvCxnSpPr>
              <p:spPr>
                <a:xfrm>
                  <a:off x="5111229" y="2055016"/>
                  <a:ext cx="974917" cy="892918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endCxn id="43" idx="4"/>
                </p:cNvCxnSpPr>
                <p:nvPr/>
              </p:nvCxnSpPr>
              <p:spPr>
                <a:xfrm flipH="1" flipV="1">
                  <a:off x="6200875" y="3068345"/>
                  <a:ext cx="647285" cy="1075222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endCxn id="43" idx="5"/>
                </p:cNvCxnSpPr>
                <p:nvPr/>
              </p:nvCxnSpPr>
              <p:spPr>
                <a:xfrm flipH="1" flipV="1">
                  <a:off x="6251634" y="3020849"/>
                  <a:ext cx="1146002" cy="285506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>
                  <a:stCxn id="43" idx="2"/>
                </p:cNvCxnSpPr>
                <p:nvPr/>
              </p:nvCxnSpPr>
              <p:spPr>
                <a:xfrm flipH="1">
                  <a:off x="4764694" y="3016789"/>
                  <a:ext cx="1319164" cy="4237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>
                  <a:endCxn id="43" idx="3"/>
                </p:cNvCxnSpPr>
                <p:nvPr/>
              </p:nvCxnSpPr>
              <p:spPr>
                <a:xfrm flipV="1">
                  <a:off x="5561279" y="3066660"/>
                  <a:ext cx="570099" cy="1076905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7451488" y="2947933"/>
                    <a:ext cx="1170962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Rectangle 9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1488" y="2947933"/>
                    <a:ext cx="1170962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366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521550" y="818710"/>
                <a:ext cx="8100900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Because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is not a cut edge its two adjacent faces are distinct.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removal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\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yields the </a:t>
                </a:r>
                <a:r>
                  <a:rPr lang="en-US" sz="2800" dirty="0">
                    <a:solidFill>
                      <a:schemeClr val="tx1"/>
                    </a:solidFill>
                  </a:rPr>
                  <a:t>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as shown.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818710"/>
                <a:ext cx="8100900" cy="1538883"/>
              </a:xfrm>
              <a:prstGeom prst="rect">
                <a:avLst/>
              </a:prstGeom>
              <a:blipFill>
                <a:blip r:embed="rId2"/>
                <a:stretch>
                  <a:fillRect l="-1581" t="-3557" r="-1581" b="-10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21550" y="2528900"/>
                <a:ext cx="8100900" cy="11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Proposition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connected plane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(not loop).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\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2528900"/>
                <a:ext cx="8100900" cy="1126462"/>
              </a:xfrm>
              <a:prstGeom prst="rect">
                <a:avLst/>
              </a:prstGeom>
              <a:blipFill>
                <a:blip r:embed="rId3"/>
                <a:stretch>
                  <a:fillRect l="-1581" t="-1081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791580" y="3694227"/>
            <a:ext cx="3424753" cy="2480078"/>
            <a:chOff x="521550" y="1904731"/>
            <a:chExt cx="3424753" cy="2480078"/>
          </a:xfrm>
        </p:grpSpPr>
        <p:grpSp>
          <p:nvGrpSpPr>
            <p:cNvPr id="67" name="Group 66"/>
            <p:cNvGrpSpPr/>
            <p:nvPr/>
          </p:nvGrpSpPr>
          <p:grpSpPr>
            <a:xfrm>
              <a:off x="521550" y="1904731"/>
              <a:ext cx="3424753" cy="2480078"/>
              <a:chOff x="4477617" y="1861318"/>
              <a:chExt cx="3424753" cy="2480078"/>
            </a:xfrm>
          </p:grpSpPr>
          <p:sp>
            <p:nvSpPr>
              <p:cNvPr id="78" name="Oval 77"/>
              <p:cNvSpPr/>
              <p:nvPr/>
            </p:nvSpPr>
            <p:spPr>
              <a:xfrm rot="20348679">
                <a:off x="5453117" y="2898357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20348679">
                <a:off x="6775615" y="3073603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4968348" y="2078850"/>
                <a:ext cx="511716" cy="846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4477617" y="2989036"/>
                <a:ext cx="981462" cy="1155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4778213" y="3032093"/>
                <a:ext cx="722857" cy="13093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6915336" y="2308527"/>
                <a:ext cx="733917" cy="7920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6920908" y="3144770"/>
                <a:ext cx="981462" cy="323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872141" y="3182846"/>
                <a:ext cx="539498" cy="9258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9" idx="1"/>
              </p:cNvCxnSpPr>
              <p:nvPr/>
            </p:nvCxnSpPr>
            <p:spPr>
              <a:xfrm flipH="1" flipV="1">
                <a:off x="5626857" y="2976945"/>
                <a:ext cx="1157010" cy="1500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 rot="20348679">
                <a:off x="4739485" y="2623123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 rot="20348679">
                <a:off x="4806552" y="3417730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 rot="20348679">
                <a:off x="6110194" y="3751521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 rot="20348679">
                <a:off x="5993176" y="2218689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 rot="20348679">
                <a:off x="7558257" y="2684593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 rot="20348679">
                <a:off x="7437730" y="3514377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6107083" y="2392479"/>
                <a:ext cx="85035" cy="139031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5204971" y="1861318"/>
                    <a:ext cx="50821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4971" y="1861318"/>
                    <a:ext cx="508216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/>
                  <p:nvPr/>
                </p:nvSpPr>
                <p:spPr>
                  <a:xfrm>
                    <a:off x="6517460" y="3697020"/>
                    <a:ext cx="65588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Rectangle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7460" y="3697020"/>
                    <a:ext cx="655885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0" name="Straight Connector 99"/>
              <p:cNvCxnSpPr>
                <a:stCxn id="87" idx="6"/>
                <a:endCxn id="90" idx="2"/>
              </p:cNvCxnSpPr>
              <p:nvPr/>
            </p:nvCxnSpPr>
            <p:spPr>
              <a:xfrm flipV="1">
                <a:off x="4915515" y="2340922"/>
                <a:ext cx="1083623" cy="3396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88" idx="5"/>
                <a:endCxn id="89" idx="1"/>
              </p:cNvCxnSpPr>
              <p:nvPr/>
            </p:nvCxnSpPr>
            <p:spPr>
              <a:xfrm>
                <a:off x="4980292" y="3544024"/>
                <a:ext cx="1138154" cy="26087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87" idx="4"/>
              </p:cNvCxnSpPr>
              <p:nvPr/>
            </p:nvCxnSpPr>
            <p:spPr>
              <a:xfrm>
                <a:off x="4862464" y="2796913"/>
                <a:ext cx="35084" cy="65687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91" idx="3"/>
              </p:cNvCxnSpPr>
              <p:nvPr/>
            </p:nvCxnSpPr>
            <p:spPr>
              <a:xfrm flipH="1">
                <a:off x="7532235" y="2856701"/>
                <a:ext cx="79505" cy="67696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endCxn id="91" idx="1"/>
              </p:cNvCxnSpPr>
              <p:nvPr/>
            </p:nvCxnSpPr>
            <p:spPr>
              <a:xfrm>
                <a:off x="6124297" y="2308527"/>
                <a:ext cx="1442212" cy="429448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endCxn id="92" idx="2"/>
              </p:cNvCxnSpPr>
              <p:nvPr/>
            </p:nvCxnSpPr>
            <p:spPr>
              <a:xfrm flipV="1">
                <a:off x="6201190" y="3636610"/>
                <a:ext cx="1242502" cy="2376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357705" y="2661433"/>
                  <a:ext cx="45223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7705" y="2661433"/>
                  <a:ext cx="452239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1740488" y="3118625"/>
                  <a:ext cx="60516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488" y="3118625"/>
                  <a:ext cx="60516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4842030" y="3718681"/>
            <a:ext cx="3150350" cy="2363368"/>
            <a:chOff x="4572000" y="1929185"/>
            <a:chExt cx="3150350" cy="2363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4572000" y="1929185"/>
                  <a:ext cx="87036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1929185"/>
                  <a:ext cx="87036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6564019" y="3383995"/>
                  <a:ext cx="115833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\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4019" y="3383995"/>
                  <a:ext cx="1158331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0" name="Group 109"/>
            <p:cNvGrpSpPr/>
            <p:nvPr/>
          </p:nvGrpSpPr>
          <p:grpSpPr>
            <a:xfrm>
              <a:off x="4977045" y="2030007"/>
              <a:ext cx="2110349" cy="2262546"/>
              <a:chOff x="4477617" y="2078850"/>
              <a:chExt cx="2110349" cy="2262546"/>
            </a:xfrm>
          </p:grpSpPr>
          <p:sp>
            <p:nvSpPr>
              <p:cNvPr id="111" name="Oval 110"/>
              <p:cNvSpPr/>
              <p:nvPr/>
            </p:nvSpPr>
            <p:spPr>
              <a:xfrm rot="20348679">
                <a:off x="5453117" y="2898357"/>
                <a:ext cx="181992" cy="1796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4968348" y="2078850"/>
                <a:ext cx="511716" cy="846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4477617" y="2989036"/>
                <a:ext cx="981462" cy="1155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4778213" y="3032093"/>
                <a:ext cx="722857" cy="13093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5600932" y="2127693"/>
                <a:ext cx="733917" cy="7920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5606504" y="2963936"/>
                <a:ext cx="981462" cy="323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5557737" y="3002012"/>
                <a:ext cx="539498" cy="9258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 rot="20348679">
                <a:off x="4739485" y="2623123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 rot="20348679">
                <a:off x="4806552" y="3417730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 rot="20348679">
                <a:off x="5527090" y="3617865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 rot="20348679">
                <a:off x="5515508" y="2335036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 rot="20348679">
                <a:off x="6297697" y="2531789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 rot="20348679">
                <a:off x="6214953" y="3291025"/>
                <a:ext cx="181992" cy="179676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24" name="Straight Connector 123"/>
              <p:cNvCxnSpPr>
                <a:stCxn id="118" idx="6"/>
                <a:endCxn id="121" idx="2"/>
              </p:cNvCxnSpPr>
              <p:nvPr/>
            </p:nvCxnSpPr>
            <p:spPr>
              <a:xfrm flipV="1">
                <a:off x="4915515" y="2457269"/>
                <a:ext cx="605955" cy="22329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19" idx="5"/>
                <a:endCxn id="120" idx="1"/>
              </p:cNvCxnSpPr>
              <p:nvPr/>
            </p:nvCxnSpPr>
            <p:spPr>
              <a:xfrm>
                <a:off x="4980292" y="3544024"/>
                <a:ext cx="555050" cy="12722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18" idx="4"/>
              </p:cNvCxnSpPr>
              <p:nvPr/>
            </p:nvCxnSpPr>
            <p:spPr>
              <a:xfrm>
                <a:off x="4862464" y="2796913"/>
                <a:ext cx="35084" cy="65687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2" idx="3"/>
              </p:cNvCxnSpPr>
              <p:nvPr/>
            </p:nvCxnSpPr>
            <p:spPr>
              <a:xfrm flipH="1">
                <a:off x="6271675" y="2703897"/>
                <a:ext cx="79505" cy="67696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1" idx="5"/>
                <a:endCxn id="122" idx="1"/>
              </p:cNvCxnSpPr>
              <p:nvPr/>
            </p:nvCxnSpPr>
            <p:spPr>
              <a:xfrm>
                <a:off x="5689248" y="2461330"/>
                <a:ext cx="616701" cy="12384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endCxn id="123" idx="2"/>
              </p:cNvCxnSpPr>
              <p:nvPr/>
            </p:nvCxnSpPr>
            <p:spPr>
              <a:xfrm flipV="1">
                <a:off x="5551236" y="3413258"/>
                <a:ext cx="669679" cy="285695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809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12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521550" y="1043735"/>
                <a:ext cx="8100900" cy="2622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connected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∗∗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not loop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not cut edge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\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connected.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former proposition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\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/>
                  </a:rPr>
                  <a:t>By taking the dual of the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\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043735"/>
                <a:ext cx="8100900" cy="2622256"/>
              </a:xfrm>
              <a:prstGeom prst="rect">
                <a:avLst/>
              </a:prstGeom>
              <a:blipFill>
                <a:blip r:embed="rId2"/>
                <a:stretch>
                  <a:fillRect l="-1581" t="-233" r="-1581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3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550" y="1150585"/>
                <a:ext cx="81009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Relates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in connected plane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150585"/>
                <a:ext cx="8100900" cy="523220"/>
              </a:xfrm>
              <a:prstGeom prst="rect">
                <a:avLst/>
              </a:prstGeom>
              <a:blipFill>
                <a:blip r:embed="rId2"/>
                <a:stretch>
                  <a:fillRect l="-158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/>
              <a:t>Euler’s Formula (1752)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1550" y="1763815"/>
                <a:ext cx="8100900" cy="18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. Euler’s formula. For a connected plane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there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763815"/>
                <a:ext cx="8100900" cy="1838773"/>
              </a:xfrm>
              <a:prstGeom prst="rect">
                <a:avLst/>
              </a:prstGeom>
              <a:blipFill>
                <a:blip r:embed="rId3"/>
                <a:stretch>
                  <a:fillRect l="-1581" t="-331" r="-1581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21550" y="3654025"/>
                <a:ext cx="8100900" cy="2622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tree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Suppose Euler formula holds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≥2</m:t>
                    </m:r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654025"/>
                <a:ext cx="8100900" cy="2622256"/>
              </a:xfrm>
              <a:prstGeom prst="rect">
                <a:avLst/>
              </a:prstGeom>
              <a:blipFill>
                <a:blip r:embed="rId4"/>
                <a:stretch>
                  <a:fillRect l="-1581" t="-232" r="-1581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5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550" y="818710"/>
                <a:ext cx="8100900" cy="388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not cut edge.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\</m:t>
                    </m:r>
                    <m:r>
                      <a:rPr lang="en-US" sz="2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connected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\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the induction hypothesis, </a:t>
                </a:r>
                <a:endParaRPr lang="en-US" sz="2800" i="1" dirty="0">
                  <a:latin typeface="Cambria Math"/>
                </a:endParaRP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\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\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\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Substitution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\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\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\</m:t>
                        </m:r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yields Euler’s formula.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818710"/>
                <a:ext cx="8100900" cy="3887218"/>
              </a:xfrm>
              <a:prstGeom prst="rect">
                <a:avLst/>
              </a:prstGeom>
              <a:blipFill>
                <a:blip r:embed="rId2"/>
                <a:stretch>
                  <a:fillRect l="-1581" t="-157" r="-1581" b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06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550" y="926406"/>
                <a:ext cx="8100900" cy="2701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. All planar embedding of connected planar graph have the same number of faces.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be a planar embedding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926406"/>
                <a:ext cx="8100900" cy="2701445"/>
              </a:xfrm>
              <a:prstGeom prst="rect">
                <a:avLst/>
              </a:prstGeom>
              <a:blipFill>
                <a:blip r:embed="rId2"/>
                <a:stretch>
                  <a:fillRect l="-1581" t="-451" r="-1581" b="-3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1550" y="3879050"/>
                <a:ext cx="8100900" cy="2355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simple and planar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−6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Furthermore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−6</m:t>
                    </m:r>
                  </m:oMath>
                </a14:m>
                <a:r>
                  <a:rPr lang="en-US" sz="2800" dirty="0"/>
                  <a:t> iff every planar embedding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a triangulation.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879050"/>
                <a:ext cx="8100900" cy="2355838"/>
              </a:xfrm>
              <a:prstGeom prst="rect">
                <a:avLst/>
              </a:prstGeom>
              <a:blipFill>
                <a:blip r:embed="rId3"/>
                <a:stretch>
                  <a:fillRect l="-1581" t="-258" r="-1581" b="-6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550" y="593685"/>
                <a:ext cx="8100900" cy="5652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It is sufficient to prove for connected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be any embedding.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Because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simple and connected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≥3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≥3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∀</m:t>
                    </m:r>
                    <m:r>
                      <a:rPr lang="en-US" sz="2800" b="0" i="1" dirty="0" smtClean="0">
                        <a:latin typeface="Cambria Math"/>
                      </a:rPr>
                      <m:t>𝑓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=3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≤3</m:t>
                    </m:r>
                    <m:r>
                      <a:rPr lang="en-US" sz="28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−6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in (2)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in 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∀</m:t>
                    </m:r>
                    <m:r>
                      <a:rPr lang="en-US" sz="2800" i="1" dirty="0">
                        <a:latin typeface="Cambria Math"/>
                      </a:rPr>
                      <m:t>𝑓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593685"/>
                <a:ext cx="8100900" cy="5652894"/>
              </a:xfrm>
              <a:prstGeom prst="rect">
                <a:avLst/>
              </a:prstGeom>
              <a:blipFill>
                <a:blip r:embed="rId2"/>
                <a:stretch>
                  <a:fillRect l="-1581" r="-1581" b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0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17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1550" y="953725"/>
                <a:ext cx="8100900" cy="2880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simple and planar.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≤5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Trivial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&lt;3</m:t>
                    </m:r>
                  </m:oMath>
                </a14:m>
                <a:r>
                  <a:rPr lang="en-US" sz="2800" dirty="0"/>
                  <a:t>.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800" dirty="0"/>
                  <a:t> there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−12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6−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12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953725"/>
                <a:ext cx="8100900" cy="2880276"/>
              </a:xfrm>
              <a:prstGeom prst="rect">
                <a:avLst/>
              </a:prstGeom>
              <a:blipFill>
                <a:blip r:embed="rId2"/>
                <a:stretch>
                  <a:fillRect l="-1581" t="-211" r="-226" b="-5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1550" y="4059070"/>
                <a:ext cx="8100900" cy="2127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is nonplanar. (homework)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Corollary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is nonplanar. (homework)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Prove with Euler’s formula.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4059070"/>
                <a:ext cx="8100900" cy="2127890"/>
              </a:xfrm>
              <a:prstGeom prst="rect">
                <a:avLst/>
              </a:prstGeom>
              <a:blipFill>
                <a:blip r:embed="rId3"/>
                <a:stretch>
                  <a:fillRect l="-1581" t="-573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7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/>
              <a:t>Preparations for Kuratowski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521550" y="1098900"/>
                <a:ext cx="8100900" cy="109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Any graph derived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by a sequence of edge divisions is called a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subdivision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098900"/>
                <a:ext cx="8100900" cy="1091966"/>
              </a:xfrm>
              <a:prstGeom prst="rect">
                <a:avLst/>
              </a:prstGeom>
              <a:blipFill>
                <a:blip r:embed="rId3"/>
                <a:stretch>
                  <a:fillRect l="-1581" t="-559" r="-1581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1597084" y="2542342"/>
            <a:ext cx="2064217" cy="2011783"/>
            <a:chOff x="3578703" y="2765305"/>
            <a:chExt cx="2064217" cy="2011783"/>
          </a:xfrm>
        </p:grpSpPr>
        <p:sp>
          <p:nvSpPr>
            <p:cNvPr id="94" name="Oval 93"/>
            <p:cNvSpPr/>
            <p:nvPr/>
          </p:nvSpPr>
          <p:spPr>
            <a:xfrm>
              <a:off x="4451032" y="2765305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578703" y="3479070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891866" y="4596257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462899" y="3479070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100751" y="4595625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5" idx="4"/>
              <a:endCxn id="96" idx="0"/>
            </p:cNvCxnSpPr>
            <p:nvPr/>
          </p:nvCxnSpPr>
          <p:spPr>
            <a:xfrm>
              <a:off x="3668714" y="3659901"/>
              <a:ext cx="313163" cy="936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7" idx="4"/>
              <a:endCxn id="98" idx="0"/>
            </p:cNvCxnSpPr>
            <p:nvPr/>
          </p:nvCxnSpPr>
          <p:spPr>
            <a:xfrm flipH="1">
              <a:off x="5190762" y="3659901"/>
              <a:ext cx="362148" cy="935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4" idx="2"/>
              <a:endCxn id="95" idx="7"/>
            </p:cNvCxnSpPr>
            <p:nvPr/>
          </p:nvCxnSpPr>
          <p:spPr>
            <a:xfrm flipH="1">
              <a:off x="3732361" y="2855721"/>
              <a:ext cx="718671" cy="649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7" idx="1"/>
              <a:endCxn id="94" idx="6"/>
            </p:cNvCxnSpPr>
            <p:nvPr/>
          </p:nvCxnSpPr>
          <p:spPr>
            <a:xfrm flipH="1" flipV="1">
              <a:off x="4631053" y="2855721"/>
              <a:ext cx="858209" cy="649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5" idx="5"/>
              <a:endCxn id="98" idx="2"/>
            </p:cNvCxnSpPr>
            <p:nvPr/>
          </p:nvCxnSpPr>
          <p:spPr>
            <a:xfrm>
              <a:off x="3732361" y="3633419"/>
              <a:ext cx="1368390" cy="10526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6" idx="7"/>
              <a:endCxn id="97" idx="3"/>
            </p:cNvCxnSpPr>
            <p:nvPr/>
          </p:nvCxnSpPr>
          <p:spPr>
            <a:xfrm flipV="1">
              <a:off x="4045524" y="3633419"/>
              <a:ext cx="1443738" cy="9893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6" idx="6"/>
              <a:endCxn id="98" idx="2"/>
            </p:cNvCxnSpPr>
            <p:nvPr/>
          </p:nvCxnSpPr>
          <p:spPr>
            <a:xfrm flipV="1">
              <a:off x="4071887" y="4686041"/>
              <a:ext cx="1028864" cy="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6" idx="7"/>
              <a:endCxn id="94" idx="3"/>
            </p:cNvCxnSpPr>
            <p:nvPr/>
          </p:nvCxnSpPr>
          <p:spPr>
            <a:xfrm flipV="1">
              <a:off x="4045524" y="2919654"/>
              <a:ext cx="431871" cy="17030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8" idx="1"/>
              <a:endCxn id="94" idx="5"/>
            </p:cNvCxnSpPr>
            <p:nvPr/>
          </p:nvCxnSpPr>
          <p:spPr>
            <a:xfrm flipH="1" flipV="1">
              <a:off x="4604690" y="2919654"/>
              <a:ext cx="522424" cy="17024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5" idx="6"/>
              <a:endCxn id="97" idx="2"/>
            </p:cNvCxnSpPr>
            <p:nvPr/>
          </p:nvCxnSpPr>
          <p:spPr>
            <a:xfrm>
              <a:off x="3758724" y="3569486"/>
              <a:ext cx="1704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631768" y="2425445"/>
            <a:ext cx="2032743" cy="2128680"/>
            <a:chOff x="5631768" y="2425445"/>
            <a:chExt cx="2032743" cy="2128680"/>
          </a:xfrm>
        </p:grpSpPr>
        <p:sp>
          <p:nvSpPr>
            <p:cNvPr id="110" name="Oval 109"/>
            <p:cNvSpPr/>
            <p:nvPr/>
          </p:nvSpPr>
          <p:spPr>
            <a:xfrm>
              <a:off x="7437711" y="2425445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484490" y="3393179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7477629" y="4372662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stCxn id="125" idx="2"/>
              <a:endCxn id="110" idx="2"/>
            </p:cNvCxnSpPr>
            <p:nvPr/>
          </p:nvCxnSpPr>
          <p:spPr>
            <a:xfrm>
              <a:off x="5631768" y="2515861"/>
              <a:ext cx="18059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5631768" y="2425445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38078" y="4373294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5642307" y="3393178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>
              <a:stCxn id="126" idx="2"/>
              <a:endCxn id="114" idx="6"/>
            </p:cNvCxnSpPr>
            <p:nvPr/>
          </p:nvCxnSpPr>
          <p:spPr>
            <a:xfrm flipV="1">
              <a:off x="5638078" y="4463078"/>
              <a:ext cx="2019572" cy="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3" idx="2"/>
              <a:endCxn id="113" idx="6"/>
            </p:cNvCxnSpPr>
            <p:nvPr/>
          </p:nvCxnSpPr>
          <p:spPr>
            <a:xfrm>
              <a:off x="5642307" y="3483594"/>
              <a:ext cx="20222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25" idx="2"/>
              <a:endCxn id="113" idx="1"/>
            </p:cNvCxnSpPr>
            <p:nvPr/>
          </p:nvCxnSpPr>
          <p:spPr>
            <a:xfrm>
              <a:off x="5631768" y="2515861"/>
              <a:ext cx="1879085" cy="903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25" idx="2"/>
              <a:endCxn id="114" idx="5"/>
            </p:cNvCxnSpPr>
            <p:nvPr/>
          </p:nvCxnSpPr>
          <p:spPr>
            <a:xfrm>
              <a:off x="5631768" y="2515861"/>
              <a:ext cx="1999519" cy="2011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43" idx="2"/>
              <a:endCxn id="114" idx="5"/>
            </p:cNvCxnSpPr>
            <p:nvPr/>
          </p:nvCxnSpPr>
          <p:spPr>
            <a:xfrm>
              <a:off x="5642307" y="3483594"/>
              <a:ext cx="1988980" cy="10434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3" idx="2"/>
              <a:endCxn id="110" idx="6"/>
            </p:cNvCxnSpPr>
            <p:nvPr/>
          </p:nvCxnSpPr>
          <p:spPr>
            <a:xfrm flipV="1">
              <a:off x="5642307" y="2515861"/>
              <a:ext cx="1975425" cy="9677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26" idx="2"/>
              <a:endCxn id="113" idx="6"/>
            </p:cNvCxnSpPr>
            <p:nvPr/>
          </p:nvCxnSpPr>
          <p:spPr>
            <a:xfrm flipV="1">
              <a:off x="5638078" y="3483595"/>
              <a:ext cx="2026433" cy="98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26" idx="2"/>
              <a:endCxn id="110" idx="6"/>
            </p:cNvCxnSpPr>
            <p:nvPr/>
          </p:nvCxnSpPr>
          <p:spPr>
            <a:xfrm flipV="1">
              <a:off x="5638078" y="2515861"/>
              <a:ext cx="1979654" cy="1947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867451" y="2422922"/>
            <a:ext cx="5407944" cy="2131203"/>
            <a:chOff x="1867451" y="2422922"/>
            <a:chExt cx="5407944" cy="2131203"/>
          </a:xfrm>
        </p:grpSpPr>
        <p:grpSp>
          <p:nvGrpSpPr>
            <p:cNvPr id="5" name="Group 4"/>
            <p:cNvGrpSpPr/>
            <p:nvPr/>
          </p:nvGrpSpPr>
          <p:grpSpPr>
            <a:xfrm>
              <a:off x="1867451" y="2735947"/>
              <a:ext cx="1702787" cy="1818178"/>
              <a:chOff x="1867451" y="2735947"/>
              <a:chExt cx="1702787" cy="1818178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2189829" y="2735947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867451" y="2978762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2487690" y="3229625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390217" y="3572607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289392" y="4373294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210196" y="3981975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67153" y="2422922"/>
              <a:ext cx="1308242" cy="2130570"/>
              <a:chOff x="5967153" y="2422922"/>
              <a:chExt cx="1308242" cy="2130570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6057164" y="2422922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647864" y="2422923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557889" y="4372661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5975949" y="3957357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7014075" y="3914141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6737910" y="3212348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095374" y="2826362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5967153" y="2854017"/>
                <a:ext cx="180021" cy="18083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>
              <a:xfrm>
                <a:off x="521550" y="5004174"/>
                <a:ext cx="8100900" cy="109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/>
                  <a:t>Proposition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planar iff every subdivision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planar. (homework)</a:t>
                </a:r>
              </a:p>
            </p:txBody>
          </p:sp>
        </mc:Choice>
        <mc:Fallback xmlns="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5004174"/>
                <a:ext cx="8100900" cy="1091966"/>
              </a:xfrm>
              <a:prstGeom prst="rect">
                <a:avLst/>
              </a:prstGeom>
              <a:blipFill>
                <a:blip r:embed="rId4"/>
                <a:stretch>
                  <a:fillRect l="-1581" t="-1117" r="-1581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0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521550" y="972027"/>
                <a:ext cx="8100900" cy="4932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Kuratowski stated in 1930 that every nonplanar graph must contain a subgraph which is a subdivision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Avoidance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subdivision subgraph is necessary and sufficient for planarity.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There are several proofs of Kuratowski’s theorem. We show a proof by Thomassen (1980).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Henceforth embedding means a planar embedding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972027"/>
                <a:ext cx="8100900" cy="4932248"/>
              </a:xfrm>
              <a:prstGeom prst="rect">
                <a:avLst/>
              </a:prstGeom>
              <a:blipFill>
                <a:blip r:embed="rId3"/>
                <a:stretch>
                  <a:fillRect l="-1581" t="-123" r="-1581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521550" y="1088740"/>
                <a:ext cx="8100900" cy="4690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planar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if it has a drawing without crossings. A particular drawing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called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plane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graph.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Motivated by the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four-color problem</a:t>
                </a:r>
                <a:r>
                  <a:rPr lang="en-US" sz="2800" dirty="0"/>
                  <a:t>: four colors sufficient to color maps s.t. neighbor regions have different colors.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Important role in physical layout of VLSI circuits (transistors, wires) and the location of blocks in chips for best performance and utilization of die’s area.</a:t>
                </a: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088740"/>
                <a:ext cx="8100900" cy="4690515"/>
              </a:xfrm>
              <a:prstGeom prst="rect">
                <a:avLst/>
              </a:prstGeom>
              <a:blipFill>
                <a:blip r:embed="rId2"/>
                <a:stretch>
                  <a:fillRect l="-1581" t="-260" r="-1581" b="-20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Date Placeholder 1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176" name="Footer Placeholder 1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177" name="Slide Number Placeholder 1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21550" y="953725"/>
                <a:ext cx="8100900" cy="492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1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/>
                  <a:t> is the edge set of a face in some embedding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an embedding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/>
                  <a:t> constitutes the unbounded face.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use projection on a sphere (homework).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2</a:t>
                </a:r>
                <a:r>
                  <a:rPr lang="en-US" sz="2800" dirty="0"/>
                  <a:t>: Every minimal nonplanar graph is 2- connected.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minimal nonplanar. An edge deletion makes it planar.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953725"/>
                <a:ext cx="8100900" cy="4921347"/>
              </a:xfrm>
              <a:prstGeom prst="rect">
                <a:avLst/>
              </a:prstGeom>
              <a:blipFill>
                <a:blip r:embed="rId3"/>
                <a:stretch>
                  <a:fillRect l="-1581" t="-124" r="-1581" b="-18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5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1550" y="937923"/>
                <a:ext cx="8100900" cy="492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connected. Otherwise, deletion of component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turns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latin typeface="Cambria Math"/>
                      </a:rPr>
                      <m:t>\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into planar graph.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could then be embedded inside a face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\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embedding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planar embedding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also cannot be one connected. Otherwise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be a cut vertex implying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components.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components, each of which connected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937923"/>
                <a:ext cx="8100900" cy="4921347"/>
              </a:xfrm>
              <a:prstGeom prst="rect">
                <a:avLst/>
              </a:prstGeom>
              <a:blipFill>
                <a:blip r:embed="rId3"/>
                <a:stretch>
                  <a:fillRect l="-1581" t="-248" r="-1581" b="-19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1550" y="3609020"/>
            <a:ext cx="8100900" cy="2441026"/>
            <a:chOff x="521550" y="3521607"/>
            <a:chExt cx="8100900" cy="2441026"/>
          </a:xfrm>
        </p:grpSpPr>
        <p:grpSp>
          <p:nvGrpSpPr>
            <p:cNvPr id="51" name="Group 50"/>
            <p:cNvGrpSpPr/>
            <p:nvPr/>
          </p:nvGrpSpPr>
          <p:grpSpPr>
            <a:xfrm>
              <a:off x="2399894" y="4679990"/>
              <a:ext cx="4344211" cy="1282643"/>
              <a:chOff x="2411760" y="3046457"/>
              <a:chExt cx="4344211" cy="128264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481990" y="414908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6" idx="0"/>
              </p:cNvCxnSpPr>
              <p:nvPr/>
            </p:nvCxnSpPr>
            <p:spPr>
              <a:xfrm flipV="1">
                <a:off x="4572000" y="3046457"/>
                <a:ext cx="0" cy="11026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6" idx="7"/>
              </p:cNvCxnSpPr>
              <p:nvPr/>
            </p:nvCxnSpPr>
            <p:spPr>
              <a:xfrm flipV="1">
                <a:off x="4635647" y="3388661"/>
                <a:ext cx="811494" cy="78678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6" idx="6"/>
              </p:cNvCxnSpPr>
              <p:nvPr/>
            </p:nvCxnSpPr>
            <p:spPr>
              <a:xfrm flipV="1">
                <a:off x="4662010" y="4231980"/>
                <a:ext cx="1147627" cy="711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6" idx="2"/>
              </p:cNvCxnSpPr>
              <p:nvPr/>
            </p:nvCxnSpPr>
            <p:spPr>
              <a:xfrm flipH="1" flipV="1">
                <a:off x="3334362" y="4231980"/>
                <a:ext cx="1147628" cy="711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6" idx="1"/>
              </p:cNvCxnSpPr>
              <p:nvPr/>
            </p:nvCxnSpPr>
            <p:spPr>
              <a:xfrm flipH="1" flipV="1">
                <a:off x="3696858" y="3388661"/>
                <a:ext cx="811495" cy="78678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 rot="20447277">
                <a:off x="5755126" y="3171010"/>
                <a:ext cx="1000845" cy="79544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358841" y="3648510"/>
                    <a:ext cx="63007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841" y="3648510"/>
                    <a:ext cx="630070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Connector 43"/>
              <p:cNvCxnSpPr/>
              <p:nvPr/>
            </p:nvCxnSpPr>
            <p:spPr>
              <a:xfrm flipH="1">
                <a:off x="4508354" y="3568732"/>
                <a:ext cx="1747194" cy="71536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303946" y="3612507"/>
                    <a:ext cx="54006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3946" y="3612507"/>
                    <a:ext cx="54006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Arc 45"/>
              <p:cNvSpPr/>
              <p:nvPr/>
            </p:nvSpPr>
            <p:spPr>
              <a:xfrm rot="19244124">
                <a:off x="3325156" y="3500359"/>
                <a:ext cx="942279" cy="813326"/>
              </a:xfrm>
              <a:prstGeom prst="arc">
                <a:avLst>
                  <a:gd name="adj1" fmla="val 10766137"/>
                  <a:gd name="adj2" fmla="val 18297662"/>
                </a:avLst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411760" y="3520442"/>
                    <a:ext cx="1195790" cy="523220"/>
                  </a:xfrm>
                  <a:prstGeom prst="rect">
                    <a:avLst/>
                  </a:prstGeom>
                  <a:solidFill>
                    <a:srgbClr val="FFFFFF">
                      <a:alpha val="69804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360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1760" y="3520442"/>
                    <a:ext cx="1195790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21550" y="3521607"/>
                  <a:ext cx="8100900" cy="1090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It is possible to squeeze every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/>
                    <a:t> embedding to fit an angle smaller than 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360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a14:m>
                  <a:r>
                    <a:rPr lang="en-US" sz="2800" dirty="0"/>
                    <a:t> at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50" y="3521607"/>
                  <a:ext cx="8100900" cy="1090876"/>
                </a:xfrm>
                <a:prstGeom prst="rect">
                  <a:avLst/>
                </a:prstGeom>
                <a:blipFill>
                  <a:blip r:embed="rId7"/>
                  <a:stretch>
                    <a:fillRect l="-1581" t="-559" r="-1581" b="-15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521550" y="874865"/>
            <a:ext cx="8100900" cy="2511628"/>
            <a:chOff x="521550" y="1201050"/>
            <a:chExt cx="8100900" cy="2511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521550" y="1201050"/>
                  <a:ext cx="8100900" cy="18398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/>
                    <a:t>minimality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planar.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By Lemma 1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can be embedded s.t.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𝑣</m:t>
                      </m:r>
                    </m:oMath>
                  </a14:m>
                  <a:r>
                    <a:rPr lang="en-US" sz="2800" dirty="0"/>
                    <a:t> is on their outer face.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50" y="1201050"/>
                  <a:ext cx="8100900" cy="1839863"/>
                </a:xfrm>
                <a:prstGeom prst="rect">
                  <a:avLst/>
                </a:prstGeom>
                <a:blipFill>
                  <a:blip r:embed="rId8"/>
                  <a:stretch>
                    <a:fillRect l="-1581" t="-1661" r="-1581" b="-8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3491880" y="2843935"/>
              <a:ext cx="1537648" cy="868743"/>
              <a:chOff x="1460141" y="3039347"/>
              <a:chExt cx="1537648" cy="86874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096725" y="3039347"/>
                <a:ext cx="901064" cy="86874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006715" y="3444392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460141" y="3264372"/>
                    <a:ext cx="63007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0141" y="3264372"/>
                    <a:ext cx="630070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276745" y="3237655"/>
                    <a:ext cx="54006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6745" y="3237655"/>
                    <a:ext cx="540060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790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21550" y="1059586"/>
                <a:ext cx="8100900" cy="187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Merging the embeddings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yields planar embedding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contradiction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non planarity.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must therefore be two connected.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059586"/>
                <a:ext cx="8100900" cy="1874359"/>
              </a:xfrm>
              <a:prstGeom prst="rect">
                <a:avLst/>
              </a:prstGeom>
              <a:blipFill>
                <a:blip r:embed="rId3"/>
                <a:stretch>
                  <a:fillRect l="-1581" t="-651" r="-1581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550" y="3272600"/>
                <a:ext cx="8100900" cy="2586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3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be a 2-cut of a nonplanar  graph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Then at least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 is nonplanar.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272600"/>
                <a:ext cx="8100900" cy="2586670"/>
              </a:xfrm>
              <a:prstGeom prst="rect">
                <a:avLst/>
              </a:prstGeom>
              <a:blipFill>
                <a:blip r:embed="rId4"/>
                <a:stretch>
                  <a:fillRect l="-1581" t="-472" r="-1581" b="-5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8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550" y="818710"/>
                <a:ext cx="8100900" cy="2622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Note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 is not necessarily an edge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Suppose that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are planar.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Lemma 1 they can be embedded such that edge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 resides on their outer face.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818710"/>
                <a:ext cx="8100900" cy="2622256"/>
              </a:xfrm>
              <a:prstGeom prst="rect">
                <a:avLst/>
              </a:prstGeom>
              <a:blipFill>
                <a:blip r:embed="rId3"/>
                <a:stretch>
                  <a:fillRect l="-1581" t="-233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56565" y="3609020"/>
            <a:ext cx="3690410" cy="1665185"/>
            <a:chOff x="656565" y="945305"/>
            <a:chExt cx="3690410" cy="1665185"/>
          </a:xfrm>
        </p:grpSpPr>
        <p:grpSp>
          <p:nvGrpSpPr>
            <p:cNvPr id="8" name="Group 7"/>
            <p:cNvGrpSpPr/>
            <p:nvPr/>
          </p:nvGrpSpPr>
          <p:grpSpPr>
            <a:xfrm>
              <a:off x="656565" y="945305"/>
              <a:ext cx="1665185" cy="1665185"/>
              <a:chOff x="1691680" y="1088740"/>
              <a:chExt cx="1665185" cy="166518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691680" y="1088740"/>
                <a:ext cx="1665185" cy="16651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231739" y="1659722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739" y="1659722"/>
                    <a:ext cx="585065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Oval 17"/>
              <p:cNvSpPr/>
              <p:nvPr/>
            </p:nvSpPr>
            <p:spPr>
              <a:xfrm>
                <a:off x="3221850" y="1538789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771800" y="1350350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1800" y="1350350"/>
                    <a:ext cx="585065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Oval 19"/>
              <p:cNvSpPr/>
              <p:nvPr/>
            </p:nvSpPr>
            <p:spPr>
              <a:xfrm>
                <a:off x="3221850" y="2182942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726795" y="1943835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6795" y="1943835"/>
                    <a:ext cx="585065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 flipH="1">
              <a:off x="2681790" y="945305"/>
              <a:ext cx="1665185" cy="1665185"/>
              <a:chOff x="1691680" y="1088740"/>
              <a:chExt cx="1665185" cy="166518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691680" y="1088740"/>
                <a:ext cx="1665185" cy="16651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231739" y="1659722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1739" y="1659722"/>
                    <a:ext cx="585065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Oval 11"/>
              <p:cNvSpPr/>
              <p:nvPr/>
            </p:nvSpPr>
            <p:spPr>
              <a:xfrm>
                <a:off x="3221850" y="1538789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726795" y="1342053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6795" y="1342053"/>
                    <a:ext cx="585065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Oval 13"/>
              <p:cNvSpPr/>
              <p:nvPr/>
            </p:nvSpPr>
            <p:spPr>
              <a:xfrm>
                <a:off x="3221850" y="2182942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726795" y="1943835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6795" y="1943835"/>
                    <a:ext cx="585065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4662010" y="3347410"/>
            <a:ext cx="3825425" cy="1926795"/>
            <a:chOff x="4662010" y="683695"/>
            <a:chExt cx="3825425" cy="1926795"/>
          </a:xfrm>
        </p:grpSpPr>
        <p:grpSp>
          <p:nvGrpSpPr>
            <p:cNvPr id="23" name="Group 22"/>
            <p:cNvGrpSpPr/>
            <p:nvPr/>
          </p:nvGrpSpPr>
          <p:grpSpPr>
            <a:xfrm>
              <a:off x="5292080" y="683695"/>
              <a:ext cx="2115235" cy="1926795"/>
              <a:chOff x="1691680" y="827130"/>
              <a:chExt cx="2115235" cy="1926795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691680" y="1088740"/>
                <a:ext cx="1665185" cy="16651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996824" y="827130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𝐺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6824" y="827130"/>
                    <a:ext cx="5850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Oval 33"/>
              <p:cNvSpPr/>
              <p:nvPr/>
            </p:nvSpPr>
            <p:spPr>
              <a:xfrm>
                <a:off x="3221850" y="1538789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221850" y="1178750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1850" y="1178750"/>
                    <a:ext cx="585065" cy="52322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Oval 35"/>
              <p:cNvSpPr/>
              <p:nvPr/>
            </p:nvSpPr>
            <p:spPr>
              <a:xfrm>
                <a:off x="3221850" y="2182942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3176845" y="2123855"/>
                    <a:ext cx="58506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6845" y="2123855"/>
                    <a:ext cx="585065" cy="52322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 flipH="1">
              <a:off x="6822250" y="945305"/>
              <a:ext cx="1665185" cy="1665185"/>
              <a:chOff x="1691680" y="1088740"/>
              <a:chExt cx="1665185" cy="166518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91680" y="1088740"/>
                <a:ext cx="1665185" cy="16651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221850" y="1538789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221850" y="2182942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ight Arrow 24"/>
            <p:cNvSpPr/>
            <p:nvPr/>
          </p:nvSpPr>
          <p:spPr>
            <a:xfrm>
              <a:off x="4662010" y="1665384"/>
              <a:ext cx="360040" cy="225025"/>
            </a:xfrm>
            <a:prstGeom prst="right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flipH="1">
                  <a:off x="6867255" y="1206915"/>
                  <a:ext cx="5850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867255" y="1206915"/>
                  <a:ext cx="585065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372200" y="1845404"/>
                  <a:ext cx="5850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1845404"/>
                  <a:ext cx="585065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Picture 2" descr="C:\Users\User\AppData\Local\Microsoft\Windows\Temporary Internet Files\Content.IE5\JV87FBBI\13942545022063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982" y="1548005"/>
              <a:ext cx="504790" cy="50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12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1550" y="773705"/>
                <a:ext cx="8100900" cy="187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Delete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 if it does not exist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yielding planar embedding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a contradiction.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Hence at least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nonplanar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773705"/>
                <a:ext cx="8100900" cy="1874359"/>
              </a:xfrm>
              <a:prstGeom prst="rect">
                <a:avLst/>
              </a:prstGeom>
              <a:blipFill>
                <a:blip r:embed="rId2"/>
                <a:stretch>
                  <a:fillRect l="-1581" t="-651" r="-1581" b="-68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521550" y="3051186"/>
                <a:ext cx="8100900" cy="285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4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has </a:t>
                </a:r>
                <a:r>
                  <a:rPr lang="en-US" sz="2800" b="1" dirty="0"/>
                  <a:t>fewest edges </a:t>
                </a:r>
                <a:r>
                  <a:rPr lang="en-US" sz="2800" dirty="0"/>
                  <a:t>s.t.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nonplanar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has no Kuratowski subgraph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3-connected.</a:t>
                </a: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051186"/>
                <a:ext cx="8100900" cy="2853089"/>
              </a:xfrm>
              <a:prstGeom prst="rect">
                <a:avLst/>
              </a:prstGeom>
              <a:blipFill>
                <a:blip r:embed="rId3"/>
                <a:stretch>
                  <a:fillRect l="-1581" t="-427" b="-40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7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1550" y="818710"/>
                <a:ext cx="8100900" cy="515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\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cannot create a Kuratowski subgraph.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fewest edges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\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is planar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minimal nonplanar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by Lemma 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2-connected.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us show that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2-cut it must have a Kuratowski subgraph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3-connected.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be a 2-cut,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Lemma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 nonplanar,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818710"/>
                <a:ext cx="8100900" cy="5152180"/>
              </a:xfrm>
              <a:prstGeom prst="rect">
                <a:avLst/>
              </a:prstGeom>
              <a:blipFill>
                <a:blip r:embed="rId2"/>
                <a:stretch>
                  <a:fillRect l="-1581" t="-118" r="-1581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2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2B6AB-024F-0B3F-EC0F-CCB1685C3D93}"/>
              </a:ext>
            </a:extLst>
          </p:cNvPr>
          <p:cNvGrpSpPr/>
          <p:nvPr/>
        </p:nvGrpSpPr>
        <p:grpSpPr>
          <a:xfrm>
            <a:off x="2413333" y="728700"/>
            <a:ext cx="4317333" cy="2196825"/>
            <a:chOff x="2311431" y="4040777"/>
            <a:chExt cx="4317333" cy="21968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0D51C5-ECAC-2238-8A09-7739AD175674}"/>
                </a:ext>
              </a:extLst>
            </p:cNvPr>
            <p:cNvGrpSpPr/>
            <p:nvPr/>
          </p:nvGrpSpPr>
          <p:grpSpPr>
            <a:xfrm>
              <a:off x="2311431" y="4040777"/>
              <a:ext cx="4317333" cy="2196825"/>
              <a:chOff x="4797026" y="480302"/>
              <a:chExt cx="4317333" cy="219682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7C4A6B1-AE1E-1A96-348E-51CC894B121A}"/>
                  </a:ext>
                </a:extLst>
              </p:cNvPr>
              <p:cNvSpPr/>
              <p:nvPr/>
            </p:nvSpPr>
            <p:spPr>
              <a:xfrm>
                <a:off x="4797026" y="493515"/>
                <a:ext cx="2205244" cy="2170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BE99114-ED57-AF33-A7EF-F527EA3D09E8}"/>
                  </a:ext>
                </a:extLst>
              </p:cNvPr>
              <p:cNvGrpSpPr/>
              <p:nvPr/>
            </p:nvGrpSpPr>
            <p:grpSpPr>
              <a:xfrm flipH="1">
                <a:off x="6882381" y="480302"/>
                <a:ext cx="2231978" cy="2196825"/>
                <a:chOff x="1064756" y="623737"/>
                <a:chExt cx="2231978" cy="219682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48198BE-1B51-0B72-64C1-30A71F5FE8B1}"/>
                    </a:ext>
                  </a:extLst>
                </p:cNvPr>
                <p:cNvSpPr/>
                <p:nvPr/>
              </p:nvSpPr>
              <p:spPr>
                <a:xfrm>
                  <a:off x="1064756" y="623737"/>
                  <a:ext cx="2198954" cy="219682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3D8F70F-DC23-52FC-A103-DC0F477A9091}"/>
                    </a:ext>
                  </a:extLst>
                </p:cNvPr>
                <p:cNvSpPr/>
                <p:nvPr/>
              </p:nvSpPr>
              <p:spPr>
                <a:xfrm>
                  <a:off x="3161719" y="1300356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F4651FDF-2837-8068-1BF6-08FBDCC7A4B9}"/>
                    </a:ext>
                  </a:extLst>
                </p:cNvPr>
                <p:cNvSpPr/>
                <p:nvPr/>
              </p:nvSpPr>
              <p:spPr>
                <a:xfrm>
                  <a:off x="3154343" y="1943835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A7BFDF7-702F-9A44-9F2C-FDBF94A7D70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427438" y="884690"/>
                    <a:ext cx="405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427438" y="884690"/>
                    <a:ext cx="405045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C0C9CED6-31CC-1899-8A56-F6467E1884E8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327" y="1691711"/>
                    <a:ext cx="3697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2327" y="1691711"/>
                    <a:ext cx="369794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DBD1DC-EAF5-6FBF-9212-E9417CB2CFD9}"/>
                    </a:ext>
                  </a:extLst>
                </p:cNvPr>
                <p:cNvSpPr txBox="1"/>
                <p:nvPr/>
              </p:nvSpPr>
              <p:spPr>
                <a:xfrm>
                  <a:off x="2816805" y="4706775"/>
                  <a:ext cx="5850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805" y="4706775"/>
                  <a:ext cx="58506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BFA3CE-648B-A569-343A-60604565FC29}"/>
                    </a:ext>
                  </a:extLst>
                </p:cNvPr>
                <p:cNvSpPr txBox="1"/>
                <p:nvPr/>
              </p:nvSpPr>
              <p:spPr>
                <a:xfrm>
                  <a:off x="4932039" y="4737484"/>
                  <a:ext cx="5850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39" y="4737484"/>
                  <a:ext cx="58506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1550" y="3113965"/>
                <a:ext cx="81009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has been assumed to have fewest edges s.t.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rabicParenBoth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nonplanar, (2)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Kuratowski subgraph.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nonplanar with fewer edges than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Kuratowski subgraph,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should be selected rather than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113965"/>
                <a:ext cx="8100900" cy="3139321"/>
              </a:xfrm>
              <a:prstGeom prst="rect">
                <a:avLst/>
              </a:prstGeom>
              <a:blipFill>
                <a:blip r:embed="rId9"/>
                <a:stretch>
                  <a:fillRect l="-1581" t="-388" r="-1581" b="-34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6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66F44C-AA1C-B08D-6B45-C3A0686D512E}"/>
              </a:ext>
            </a:extLst>
          </p:cNvPr>
          <p:cNvGrpSpPr/>
          <p:nvPr/>
        </p:nvGrpSpPr>
        <p:grpSpPr>
          <a:xfrm>
            <a:off x="2413333" y="953725"/>
            <a:ext cx="4317333" cy="2284258"/>
            <a:chOff x="2311431" y="3953344"/>
            <a:chExt cx="4317333" cy="22842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69C027-FB75-37A7-3067-744098670AC7}"/>
                </a:ext>
              </a:extLst>
            </p:cNvPr>
            <p:cNvGrpSpPr/>
            <p:nvPr/>
          </p:nvGrpSpPr>
          <p:grpSpPr>
            <a:xfrm>
              <a:off x="2311431" y="3953344"/>
              <a:ext cx="4317333" cy="2284258"/>
              <a:chOff x="4797026" y="392869"/>
              <a:chExt cx="4317333" cy="228425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7CB730-5426-E561-F6C2-9B8CD0BC349A}"/>
                  </a:ext>
                </a:extLst>
              </p:cNvPr>
              <p:cNvGrpSpPr/>
              <p:nvPr/>
            </p:nvGrpSpPr>
            <p:grpSpPr>
              <a:xfrm>
                <a:off x="4797026" y="392869"/>
                <a:ext cx="2444244" cy="2271046"/>
                <a:chOff x="1196626" y="536304"/>
                <a:chExt cx="2444244" cy="2271046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C41BF53-5E93-B63B-6AE2-CE8452F8F7C9}"/>
                    </a:ext>
                  </a:extLst>
                </p:cNvPr>
                <p:cNvSpPr/>
                <p:nvPr/>
              </p:nvSpPr>
              <p:spPr>
                <a:xfrm>
                  <a:off x="1196626" y="636950"/>
                  <a:ext cx="2205244" cy="21704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3FCA07B2-505D-75EC-D087-81D66363F0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5805" y="536304"/>
                      <a:ext cx="58506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/>
                              </a:rPr>
                              <m:t>𝐺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5805" y="536304"/>
                      <a:ext cx="585065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B43D39-9E71-1C4A-0766-73AE6010DBD5}"/>
                  </a:ext>
                </a:extLst>
              </p:cNvPr>
              <p:cNvGrpSpPr/>
              <p:nvPr/>
            </p:nvGrpSpPr>
            <p:grpSpPr>
              <a:xfrm flipH="1">
                <a:off x="6882381" y="480302"/>
                <a:ext cx="2231978" cy="2196825"/>
                <a:chOff x="1064756" y="623737"/>
                <a:chExt cx="2231978" cy="2196825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5B4CA700-1AA9-7B5B-5A37-2EE7A4E64D02}"/>
                    </a:ext>
                  </a:extLst>
                </p:cNvPr>
                <p:cNvSpPr/>
                <p:nvPr/>
              </p:nvSpPr>
              <p:spPr>
                <a:xfrm>
                  <a:off x="1064756" y="623737"/>
                  <a:ext cx="2198954" cy="219682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80B59D5-9928-DF3B-4970-A61D094835ED}"/>
                    </a:ext>
                  </a:extLst>
                </p:cNvPr>
                <p:cNvSpPr/>
                <p:nvPr/>
              </p:nvSpPr>
              <p:spPr>
                <a:xfrm>
                  <a:off x="3161719" y="1300356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78E4F8AD-032F-2412-F2D6-55A7A00C62A9}"/>
                    </a:ext>
                  </a:extLst>
                </p:cNvPr>
                <p:cNvSpPr/>
                <p:nvPr/>
              </p:nvSpPr>
              <p:spPr>
                <a:xfrm>
                  <a:off x="3154343" y="1943835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5862C479-D361-AE70-186D-94ED27F4291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427438" y="884690"/>
                    <a:ext cx="405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6427438" y="884690"/>
                    <a:ext cx="405045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6B8DFA3-76FC-9CC1-493E-CBBC45DBCB1E}"/>
                      </a:ext>
                    </a:extLst>
                  </p:cNvPr>
                  <p:cNvSpPr txBox="1"/>
                  <p:nvPr/>
                </p:nvSpPr>
                <p:spPr>
                  <a:xfrm>
                    <a:off x="6412327" y="1691711"/>
                    <a:ext cx="3697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2327" y="1691711"/>
                    <a:ext cx="369794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6" name="Picture 2" descr="C:\Users\User\AppData\Local\Microsoft\Windows\Temporary Internet Files\Content.IE5\JV87FBBI\13942545022063[1].png">
                <a:extLst>
                  <a:ext uri="{FF2B5EF4-FFF2-40B4-BE49-F238E27FC236}">
                    <a16:creationId xmlns:a16="http://schemas.microsoft.com/office/drawing/2014/main" id="{7D368F9C-9851-A11D-4F1D-0ED8551F1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7499" y="1295610"/>
                <a:ext cx="504790" cy="504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D00BD8D-E347-E268-5784-6CB45722D670}"/>
                    </a:ext>
                  </a:extLst>
                </p:cNvPr>
                <p:cNvSpPr txBox="1"/>
                <p:nvPr/>
              </p:nvSpPr>
              <p:spPr>
                <a:xfrm>
                  <a:off x="2816805" y="4706775"/>
                  <a:ext cx="5850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805" y="4706775"/>
                  <a:ext cx="58506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C0D6425-281C-CB22-34F9-2DB4327ECB0E}"/>
                    </a:ext>
                  </a:extLst>
                </p:cNvPr>
                <p:cNvSpPr txBox="1"/>
                <p:nvPr/>
              </p:nvSpPr>
              <p:spPr>
                <a:xfrm>
                  <a:off x="4932039" y="4737484"/>
                  <a:ext cx="58506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39" y="4737484"/>
                  <a:ext cx="585065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1C58127C-2BEC-26F4-F143-EB8173FA3107}"/>
                </a:ext>
              </a:extLst>
            </p:cNvPr>
            <p:cNvSpPr/>
            <p:nvPr/>
          </p:nvSpPr>
          <p:spPr>
            <a:xfrm>
              <a:off x="4463143" y="4470494"/>
              <a:ext cx="1578446" cy="1438879"/>
            </a:xfrm>
            <a:custGeom>
              <a:avLst/>
              <a:gdLst>
                <a:gd name="connsiteX0" fmla="*/ 0 w 1578446"/>
                <a:gd name="connsiteY0" fmla="*/ 297449 h 1438879"/>
                <a:gd name="connsiteX1" fmla="*/ 457200 w 1578446"/>
                <a:gd name="connsiteY1" fmla="*/ 90620 h 1438879"/>
                <a:gd name="connsiteX2" fmla="*/ 1099457 w 1578446"/>
                <a:gd name="connsiteY2" fmla="*/ 25306 h 1438879"/>
                <a:gd name="connsiteX3" fmla="*/ 1273628 w 1578446"/>
                <a:gd name="connsiteY3" fmla="*/ 504277 h 1438879"/>
                <a:gd name="connsiteX4" fmla="*/ 1578428 w 1578446"/>
                <a:gd name="connsiteY4" fmla="*/ 830849 h 1438879"/>
                <a:gd name="connsiteX5" fmla="*/ 1284514 w 1578446"/>
                <a:gd name="connsiteY5" fmla="*/ 1396906 h 1438879"/>
                <a:gd name="connsiteX6" fmla="*/ 576943 w 1578446"/>
                <a:gd name="connsiteY6" fmla="*/ 1353363 h 1438879"/>
                <a:gd name="connsiteX7" fmla="*/ 21771 w 1578446"/>
                <a:gd name="connsiteY7" fmla="*/ 1005020 h 143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8446" h="1438879">
                  <a:moveTo>
                    <a:pt x="0" y="297449"/>
                  </a:moveTo>
                  <a:cubicBezTo>
                    <a:pt x="136978" y="216713"/>
                    <a:pt x="273957" y="135977"/>
                    <a:pt x="457200" y="90620"/>
                  </a:cubicBezTo>
                  <a:cubicBezTo>
                    <a:pt x="640443" y="45263"/>
                    <a:pt x="963386" y="-43637"/>
                    <a:pt x="1099457" y="25306"/>
                  </a:cubicBezTo>
                  <a:cubicBezTo>
                    <a:pt x="1235528" y="94249"/>
                    <a:pt x="1193800" y="370020"/>
                    <a:pt x="1273628" y="504277"/>
                  </a:cubicBezTo>
                  <a:cubicBezTo>
                    <a:pt x="1353457" y="638534"/>
                    <a:pt x="1576614" y="682078"/>
                    <a:pt x="1578428" y="830849"/>
                  </a:cubicBezTo>
                  <a:cubicBezTo>
                    <a:pt x="1580242" y="979620"/>
                    <a:pt x="1451428" y="1309820"/>
                    <a:pt x="1284514" y="1396906"/>
                  </a:cubicBezTo>
                  <a:cubicBezTo>
                    <a:pt x="1117600" y="1483992"/>
                    <a:pt x="787400" y="1418677"/>
                    <a:pt x="576943" y="1353363"/>
                  </a:cubicBezTo>
                  <a:cubicBezTo>
                    <a:pt x="366486" y="1288049"/>
                    <a:pt x="194128" y="1146534"/>
                    <a:pt x="21771" y="10050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B7EEE92-47AB-021A-4E34-9CB8DB7FC09A}"/>
                  </a:ext>
                </a:extLst>
              </p:cNvPr>
              <p:cNvSpPr/>
              <p:nvPr/>
            </p:nvSpPr>
            <p:spPr>
              <a:xfrm>
                <a:off x="521550" y="3474005"/>
                <a:ext cx="8100900" cy="239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appears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except possibly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, which can be replaced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∃ </a:t>
                </a:r>
                <a:r>
                  <a:rPr lang="en-US" sz="2800" dirty="0"/>
                  <a:t>Kuratowski subgraph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contradicts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no Kuratowski subgraph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/>
                  <a:t>must be 3-connected.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B7EEE92-47AB-021A-4E34-9CB8DB7FC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474005"/>
                <a:ext cx="8100900" cy="2391424"/>
              </a:xfrm>
              <a:prstGeom prst="rect">
                <a:avLst/>
              </a:prstGeom>
              <a:blipFill>
                <a:blip r:embed="rId9"/>
                <a:stretch>
                  <a:fillRect l="-1581" t="-510" r="-1581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4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/>
              <a:t>Convex Embeddings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521550" y="1098900"/>
                <a:ext cx="8100900" cy="1609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5</a:t>
                </a:r>
                <a:r>
                  <a:rPr lang="en-US" sz="2800" dirty="0"/>
                  <a:t>: (Thomassen 1980)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3-connected has at least 5 vertices,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(contraction) is 3-connected.</a:t>
                </a: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098900"/>
                <a:ext cx="8100900" cy="1609030"/>
              </a:xfrm>
              <a:prstGeom prst="rect">
                <a:avLst/>
              </a:prstGeom>
              <a:blipFill>
                <a:blip r:embed="rId3"/>
                <a:stretch>
                  <a:fillRect l="-1581" t="-379" r="-1581" b="-98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521550" y="2737362"/>
                <a:ext cx="8100900" cy="1321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Assume in contrary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has 2-cut.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2-cut must include vertex resulted by shrink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2737362"/>
                <a:ext cx="8100900" cy="1321708"/>
              </a:xfrm>
              <a:prstGeom prst="rect">
                <a:avLst/>
              </a:prstGeom>
              <a:blipFill>
                <a:blip r:embed="rId4"/>
                <a:stretch>
                  <a:fillRect l="-1581" t="-461" b="-124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1550" y="4199427"/>
                <a:ext cx="8100900" cy="1874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is another vertex of 2-cut then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/>
                  <a:t> is a 3-cut.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Choose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/>
                  <a:t> yielding the largest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 and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the other component.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4199427"/>
                <a:ext cx="8100900" cy="1874359"/>
              </a:xfrm>
              <a:prstGeom prst="rect">
                <a:avLst/>
              </a:prstGeom>
              <a:blipFill>
                <a:blip r:embed="rId5"/>
                <a:stretch>
                  <a:fillRect l="-1581" t="-651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521550" y="5105735"/>
                <a:ext cx="8100900" cy="1113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only 2 can be drawn inside and 2 outside.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only 1 can be drawn inside and 1 outside.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5105735"/>
                <a:ext cx="8100900" cy="1113575"/>
              </a:xfrm>
              <a:prstGeom prst="rect">
                <a:avLst/>
              </a:prstGeom>
              <a:blipFill>
                <a:blip r:embed="rId2"/>
                <a:stretch>
                  <a:fillRect l="-158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21550" y="368660"/>
                <a:ext cx="8100900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/>
                  <a:t>Example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are nonplanar.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68660"/>
                <a:ext cx="8100900" cy="542136"/>
              </a:xfrm>
              <a:prstGeom prst="rect">
                <a:avLst/>
              </a:prstGeom>
              <a:blipFill rotWithShape="1">
                <a:blip r:embed="rId3"/>
                <a:stretch>
                  <a:fillRect l="-1581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 rot="19707625">
            <a:off x="5462503" y="864713"/>
            <a:ext cx="2039323" cy="2333250"/>
            <a:chOff x="6210821" y="2231386"/>
            <a:chExt cx="2039323" cy="2333250"/>
          </a:xfrm>
        </p:grpSpPr>
        <p:sp>
          <p:nvSpPr>
            <p:cNvPr id="40" name="Oval 39"/>
            <p:cNvSpPr/>
            <p:nvPr/>
          </p:nvSpPr>
          <p:spPr>
            <a:xfrm>
              <a:off x="7069454" y="2293341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063100" y="4317133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10821" y="2790663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215356" y="3825381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940784" y="2796689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938188" y="3825381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2" idx="4"/>
              <a:endCxn id="43" idx="0"/>
            </p:cNvCxnSpPr>
            <p:nvPr/>
          </p:nvCxnSpPr>
          <p:spPr>
            <a:xfrm>
              <a:off x="6300832" y="2971494"/>
              <a:ext cx="4535" cy="853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4"/>
              <a:endCxn id="45" idx="0"/>
            </p:cNvCxnSpPr>
            <p:nvPr/>
          </p:nvCxnSpPr>
          <p:spPr>
            <a:xfrm rot="1892375">
              <a:off x="7808851" y="3039464"/>
              <a:ext cx="441293" cy="7239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0" idx="2"/>
              <a:endCxn id="42" idx="7"/>
            </p:cNvCxnSpPr>
            <p:nvPr/>
          </p:nvCxnSpPr>
          <p:spPr>
            <a:xfrm rot="1892375" flipH="1">
              <a:off x="6529899" y="2231386"/>
              <a:ext cx="374136" cy="7381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5" idx="3"/>
              <a:endCxn id="41" idx="6"/>
            </p:cNvCxnSpPr>
            <p:nvPr/>
          </p:nvCxnSpPr>
          <p:spPr>
            <a:xfrm rot="1892375" flipH="1">
              <a:off x="7408300" y="3822643"/>
              <a:ext cx="391073" cy="741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1" idx="2"/>
              <a:endCxn id="43" idx="5"/>
            </p:cNvCxnSpPr>
            <p:nvPr/>
          </p:nvCxnSpPr>
          <p:spPr>
            <a:xfrm rot="1892375" flipH="1" flipV="1">
              <a:off x="6308386" y="4192863"/>
              <a:ext cx="815342" cy="15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4" idx="1"/>
              <a:endCxn id="40" idx="6"/>
            </p:cNvCxnSpPr>
            <p:nvPr/>
          </p:nvCxnSpPr>
          <p:spPr>
            <a:xfrm rot="1892375" flipH="1">
              <a:off x="7187557" y="2603013"/>
              <a:ext cx="841508" cy="9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2" idx="5"/>
              <a:endCxn id="45" idx="2"/>
            </p:cNvCxnSpPr>
            <p:nvPr/>
          </p:nvCxnSpPr>
          <p:spPr>
            <a:xfrm>
              <a:off x="6364479" y="2945012"/>
              <a:ext cx="1573709" cy="9707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7"/>
              <a:endCxn id="44" idx="3"/>
            </p:cNvCxnSpPr>
            <p:nvPr/>
          </p:nvCxnSpPr>
          <p:spPr>
            <a:xfrm rot="1892375" flipV="1">
              <a:off x="6722658" y="2599592"/>
              <a:ext cx="890846" cy="16037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0" idx="4"/>
              <a:endCxn id="41" idx="0"/>
            </p:cNvCxnSpPr>
            <p:nvPr/>
          </p:nvCxnSpPr>
          <p:spPr>
            <a:xfrm rot="1892375">
              <a:off x="6676981" y="2608632"/>
              <a:ext cx="958615" cy="15740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597084" y="1164711"/>
            <a:ext cx="2064217" cy="2011783"/>
            <a:chOff x="3578703" y="2765305"/>
            <a:chExt cx="2064217" cy="2011783"/>
          </a:xfrm>
        </p:grpSpPr>
        <p:sp>
          <p:nvSpPr>
            <p:cNvPr id="58" name="Oval 57"/>
            <p:cNvSpPr/>
            <p:nvPr/>
          </p:nvSpPr>
          <p:spPr>
            <a:xfrm>
              <a:off x="4451032" y="2765305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578703" y="3479070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891866" y="4596257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462899" y="3479070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00751" y="4595625"/>
              <a:ext cx="180021" cy="1808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59" idx="4"/>
              <a:endCxn id="60" idx="0"/>
            </p:cNvCxnSpPr>
            <p:nvPr/>
          </p:nvCxnSpPr>
          <p:spPr>
            <a:xfrm>
              <a:off x="3668714" y="3659901"/>
              <a:ext cx="313163" cy="936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1" idx="4"/>
              <a:endCxn id="62" idx="0"/>
            </p:cNvCxnSpPr>
            <p:nvPr/>
          </p:nvCxnSpPr>
          <p:spPr>
            <a:xfrm flipH="1">
              <a:off x="5190762" y="3659901"/>
              <a:ext cx="362148" cy="9357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8" idx="2"/>
              <a:endCxn id="59" idx="7"/>
            </p:cNvCxnSpPr>
            <p:nvPr/>
          </p:nvCxnSpPr>
          <p:spPr>
            <a:xfrm flipH="1">
              <a:off x="3732361" y="2855721"/>
              <a:ext cx="718671" cy="649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1" idx="1"/>
              <a:endCxn id="58" idx="6"/>
            </p:cNvCxnSpPr>
            <p:nvPr/>
          </p:nvCxnSpPr>
          <p:spPr>
            <a:xfrm flipH="1" flipV="1">
              <a:off x="4631053" y="2855721"/>
              <a:ext cx="858209" cy="6498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9" idx="5"/>
              <a:endCxn id="62" idx="2"/>
            </p:cNvCxnSpPr>
            <p:nvPr/>
          </p:nvCxnSpPr>
          <p:spPr>
            <a:xfrm>
              <a:off x="3732361" y="3633419"/>
              <a:ext cx="1368390" cy="10526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0" idx="7"/>
              <a:endCxn id="61" idx="3"/>
            </p:cNvCxnSpPr>
            <p:nvPr/>
          </p:nvCxnSpPr>
          <p:spPr>
            <a:xfrm flipV="1">
              <a:off x="4045524" y="3633419"/>
              <a:ext cx="1443738" cy="9893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0" idx="6"/>
              <a:endCxn id="62" idx="2"/>
            </p:cNvCxnSpPr>
            <p:nvPr/>
          </p:nvCxnSpPr>
          <p:spPr>
            <a:xfrm flipV="1">
              <a:off x="4071887" y="4686041"/>
              <a:ext cx="1028864" cy="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0" idx="7"/>
              <a:endCxn id="58" idx="3"/>
            </p:cNvCxnSpPr>
            <p:nvPr/>
          </p:nvCxnSpPr>
          <p:spPr>
            <a:xfrm flipV="1">
              <a:off x="4045524" y="2919654"/>
              <a:ext cx="431871" cy="17030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2" idx="1"/>
              <a:endCxn id="58" idx="5"/>
            </p:cNvCxnSpPr>
            <p:nvPr/>
          </p:nvCxnSpPr>
          <p:spPr>
            <a:xfrm flipH="1" flipV="1">
              <a:off x="4604690" y="2919654"/>
              <a:ext cx="522424" cy="17024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9" idx="6"/>
              <a:endCxn id="61" idx="2"/>
            </p:cNvCxnSpPr>
            <p:nvPr/>
          </p:nvCxnSpPr>
          <p:spPr>
            <a:xfrm>
              <a:off x="3758724" y="3569486"/>
              <a:ext cx="17041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521550" y="3248980"/>
            <a:ext cx="8100900" cy="160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/>
              <a:t>Proof</a:t>
            </a:r>
            <a:r>
              <a:rPr lang="en-US" sz="2800" dirty="0"/>
              <a:t>. (hand waving) If end vertices of edges interleave along outer cycle, they must be drown inside and outside the cycle to avoid crossing.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2396736" y="863715"/>
            <a:ext cx="4335504" cy="2059052"/>
            <a:chOff x="2576756" y="4233428"/>
            <a:chExt cx="4335504" cy="2059052"/>
          </a:xfrm>
        </p:grpSpPr>
        <p:grpSp>
          <p:nvGrpSpPr>
            <p:cNvPr id="115" name="Group 114"/>
            <p:cNvGrpSpPr/>
            <p:nvPr/>
          </p:nvGrpSpPr>
          <p:grpSpPr>
            <a:xfrm>
              <a:off x="2576756" y="4464115"/>
              <a:ext cx="1305145" cy="1755195"/>
              <a:chOff x="1601670" y="4464114"/>
              <a:chExt cx="1305145" cy="1755195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1601670" y="4464114"/>
                <a:ext cx="1305145" cy="1755195"/>
                <a:chOff x="1601670" y="4464114"/>
                <a:chExt cx="1305145" cy="1755195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1601670" y="4464114"/>
                  <a:ext cx="1305145" cy="17551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flipH="1">
                  <a:off x="2411760" y="4644135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flipH="1">
                  <a:off x="2411760" y="5274203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flipH="1">
                  <a:off x="2411760" y="5859270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1680429" y="5080100"/>
                    <a:ext cx="38254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0429" y="5080100"/>
                    <a:ext cx="382542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6" name="Group 115"/>
            <p:cNvGrpSpPr/>
            <p:nvPr/>
          </p:nvGrpSpPr>
          <p:grpSpPr>
            <a:xfrm flipH="1">
              <a:off x="5607115" y="4464115"/>
              <a:ext cx="1305145" cy="1755195"/>
              <a:chOff x="1601670" y="4464114"/>
              <a:chExt cx="1305145" cy="1755195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1601670" y="4464114"/>
                <a:ext cx="1305145" cy="1755195"/>
                <a:chOff x="1601670" y="4464114"/>
                <a:chExt cx="1305145" cy="1755195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1601670" y="4464114"/>
                  <a:ext cx="1305145" cy="175519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flipH="1">
                  <a:off x="2411760" y="4644135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 flipH="1">
                  <a:off x="2411760" y="5274203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flipH="1">
                  <a:off x="2411760" y="5859270"/>
                  <a:ext cx="135015" cy="1350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1804193" y="5080100"/>
                    <a:ext cx="38254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4193" y="5080100"/>
                    <a:ext cx="382542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7" name="Straight Connector 116"/>
            <p:cNvCxnSpPr>
              <a:stCxn id="136" idx="2"/>
              <a:endCxn id="130" idx="2"/>
            </p:cNvCxnSpPr>
            <p:nvPr/>
          </p:nvCxnSpPr>
          <p:spPr>
            <a:xfrm>
              <a:off x="3521861" y="4711644"/>
              <a:ext cx="24452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37" idx="2"/>
              <a:endCxn id="131" idx="2"/>
            </p:cNvCxnSpPr>
            <p:nvPr/>
          </p:nvCxnSpPr>
          <p:spPr>
            <a:xfrm>
              <a:off x="3521861" y="5341712"/>
              <a:ext cx="24452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38" idx="2"/>
              <a:endCxn id="132" idx="2"/>
            </p:cNvCxnSpPr>
            <p:nvPr/>
          </p:nvCxnSpPr>
          <p:spPr>
            <a:xfrm>
              <a:off x="3521861" y="5926779"/>
              <a:ext cx="24452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 flipH="1">
              <a:off x="4666329" y="5291589"/>
              <a:ext cx="135015" cy="1350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4666328" y="5859271"/>
              <a:ext cx="135015" cy="1350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 flipH="1">
                  <a:off x="4801343" y="4886000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801343" y="4886000"/>
                  <a:ext cx="40504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4733837" y="5769260"/>
                  <a:ext cx="3697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837" y="5769260"/>
                  <a:ext cx="369794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Connector 123"/>
            <p:cNvCxnSpPr>
              <a:stCxn id="120" idx="4"/>
              <a:endCxn id="121" idx="0"/>
            </p:cNvCxnSpPr>
            <p:nvPr/>
          </p:nvCxnSpPr>
          <p:spPr>
            <a:xfrm flipH="1">
              <a:off x="4733835" y="5426604"/>
              <a:ext cx="1" cy="432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/>
            <p:nvPr/>
          </p:nvSpPr>
          <p:spPr>
            <a:xfrm>
              <a:off x="4662010" y="4644136"/>
              <a:ext cx="135015" cy="1350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 flipH="1">
                  <a:off x="4781842" y="4233428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781842" y="4233428"/>
                  <a:ext cx="405045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 flipH="1">
                <a:off x="5967155" y="1049397"/>
                <a:ext cx="405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67155" y="1049397"/>
                <a:ext cx="4050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1550" y="3383995"/>
                <a:ext cx="8100900" cy="290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/>
                  <a:t> is a minimal cut, each vertex has neighbors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’s neighbor.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 follows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𝑧𝑢</m:t>
                    </m:r>
                  </m:oMath>
                </a14:m>
                <a:r>
                  <a:rPr lang="en-US" sz="2800" dirty="0"/>
                  <a:t> has also 2-cut, so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be the companion of the vertex resulted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𝑧𝑢</m:t>
                    </m:r>
                  </m:oMath>
                </a14:m>
                <a:r>
                  <a:rPr lang="en-US" sz="2800" dirty="0"/>
                  <a:t> shrink s.t.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 separates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383995"/>
                <a:ext cx="8100900" cy="2908489"/>
              </a:xfrm>
              <a:prstGeom prst="rect">
                <a:avLst/>
              </a:prstGeom>
              <a:blipFill>
                <a:blip r:embed="rId11"/>
                <a:stretch>
                  <a:fillRect l="-1581" t="-210" r="-1581" b="-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2840697" y="2180729"/>
            <a:ext cx="3683903" cy="576646"/>
            <a:chOff x="2840697" y="3632067"/>
            <a:chExt cx="3683903" cy="576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 flipH="1">
                  <a:off x="6119555" y="3685493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119555" y="3685493"/>
                  <a:ext cx="405045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 flipH="1">
              <a:off x="6351862" y="3685493"/>
              <a:ext cx="135015" cy="135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 flipH="1">
                  <a:off x="2840697" y="3632067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40697" y="3632067"/>
                  <a:ext cx="405045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/>
            <p:cNvSpPr/>
            <p:nvPr/>
          </p:nvSpPr>
          <p:spPr>
            <a:xfrm flipH="1">
              <a:off x="3073004" y="3632067"/>
              <a:ext cx="135015" cy="135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79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521550" y="638690"/>
                <a:ext cx="8100900" cy="2314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𝐻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connected and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then the cut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contradicts the choice of the cut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/>
                  <a:t>  to yield the largest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638690"/>
                <a:ext cx="8100900" cy="2314480"/>
              </a:xfrm>
              <a:prstGeom prst="rect">
                <a:avLst/>
              </a:prstGeom>
              <a:blipFill>
                <a:blip r:embed="rId3"/>
                <a:stretch>
                  <a:fillRect l="-1581" t="-528" r="-1581" b="-4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2396736" y="3279903"/>
            <a:ext cx="4335504" cy="2059052"/>
            <a:chOff x="2396736" y="4233428"/>
            <a:chExt cx="4335504" cy="2059052"/>
          </a:xfrm>
        </p:grpSpPr>
        <p:grpSp>
          <p:nvGrpSpPr>
            <p:cNvPr id="137" name="Group 136"/>
            <p:cNvGrpSpPr/>
            <p:nvPr/>
          </p:nvGrpSpPr>
          <p:grpSpPr>
            <a:xfrm>
              <a:off x="2396736" y="4233428"/>
              <a:ext cx="4335504" cy="2059052"/>
              <a:chOff x="2576756" y="4233428"/>
              <a:chExt cx="4335504" cy="2059052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2576756" y="4464115"/>
                <a:ext cx="1305145" cy="1755195"/>
                <a:chOff x="1601670" y="4464114"/>
                <a:chExt cx="1305145" cy="1755195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1601670" y="4464114"/>
                  <a:ext cx="1305145" cy="1755195"/>
                  <a:chOff x="1601670" y="4464114"/>
                  <a:chExt cx="1305145" cy="1755195"/>
                </a:xfrm>
              </p:grpSpPr>
              <p:sp>
                <p:nvSpPr>
                  <p:cNvPr id="159" name="Oval 158"/>
                  <p:cNvSpPr/>
                  <p:nvPr/>
                </p:nvSpPr>
                <p:spPr>
                  <a:xfrm>
                    <a:off x="1601670" y="4464114"/>
                    <a:ext cx="1305145" cy="175519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flipH="1">
                    <a:off x="2411760" y="4644135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 flipH="1">
                    <a:off x="2411760" y="5274203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 flipH="1">
                    <a:off x="2411760" y="5859270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1680429" y="5080100"/>
                      <a:ext cx="38254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8" name="TextBox 1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0429" y="5080100"/>
                      <a:ext cx="382542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 139"/>
              <p:cNvGrpSpPr/>
              <p:nvPr/>
            </p:nvGrpSpPr>
            <p:grpSpPr>
              <a:xfrm flipH="1">
                <a:off x="5607115" y="4464115"/>
                <a:ext cx="1305145" cy="1755195"/>
                <a:chOff x="1601670" y="4464114"/>
                <a:chExt cx="1305145" cy="1755195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1601670" y="4464114"/>
                  <a:ext cx="1305145" cy="1755195"/>
                  <a:chOff x="1601670" y="4464114"/>
                  <a:chExt cx="1305145" cy="1755195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1601670" y="4464114"/>
                    <a:ext cx="1305145" cy="175519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 flipH="1">
                    <a:off x="2411760" y="4644135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 flipH="1">
                    <a:off x="2411760" y="5274203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 flipH="1">
                    <a:off x="2411760" y="5859270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>
                      <a:off x="1804193" y="5080100"/>
                      <a:ext cx="38254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04193" y="5080100"/>
                      <a:ext cx="382542" cy="52322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1" name="Straight Connector 140"/>
              <p:cNvCxnSpPr>
                <a:stCxn id="160" idx="2"/>
                <a:endCxn id="154" idx="2"/>
              </p:cNvCxnSpPr>
              <p:nvPr/>
            </p:nvCxnSpPr>
            <p:spPr>
              <a:xfrm>
                <a:off x="3521861" y="4711644"/>
                <a:ext cx="24452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61" idx="2"/>
                <a:endCxn id="155" idx="2"/>
              </p:cNvCxnSpPr>
              <p:nvPr/>
            </p:nvCxnSpPr>
            <p:spPr>
              <a:xfrm>
                <a:off x="3521861" y="5341712"/>
                <a:ext cx="24452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62" idx="2"/>
                <a:endCxn id="156" idx="2"/>
              </p:cNvCxnSpPr>
              <p:nvPr/>
            </p:nvCxnSpPr>
            <p:spPr>
              <a:xfrm>
                <a:off x="3521861" y="5926779"/>
                <a:ext cx="24452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Oval 143"/>
              <p:cNvSpPr/>
              <p:nvPr/>
            </p:nvSpPr>
            <p:spPr>
              <a:xfrm flipH="1">
                <a:off x="4666329" y="5291589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 flipH="1">
                <a:off x="4666328" y="5859271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 flipH="1">
                    <a:off x="4801343" y="4886000"/>
                    <a:ext cx="405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801343" y="4886000"/>
                    <a:ext cx="405045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733837" y="5769260"/>
                    <a:ext cx="3697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3837" y="5769260"/>
                    <a:ext cx="369794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8" name="Straight Connector 147"/>
              <p:cNvCxnSpPr>
                <a:stCxn id="144" idx="4"/>
                <a:endCxn id="145" idx="0"/>
              </p:cNvCxnSpPr>
              <p:nvPr/>
            </p:nvCxnSpPr>
            <p:spPr>
              <a:xfrm flipH="1">
                <a:off x="4733835" y="5426604"/>
                <a:ext cx="1" cy="432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4662010" y="4644136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 flipH="1">
                    <a:off x="4781842" y="4233428"/>
                    <a:ext cx="405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781842" y="4233428"/>
                    <a:ext cx="405045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 flipH="1">
                  <a:off x="5967155" y="4419110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967155" y="4419110"/>
                  <a:ext cx="405045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/>
          <p:cNvGrpSpPr/>
          <p:nvPr/>
        </p:nvGrpSpPr>
        <p:grpSpPr>
          <a:xfrm>
            <a:off x="5967155" y="4644136"/>
            <a:ext cx="405045" cy="523220"/>
            <a:chOff x="2655514" y="4779150"/>
            <a:chExt cx="40504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 flipH="1">
                  <a:off x="2655514" y="4779150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655514" y="4779150"/>
                  <a:ext cx="405045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Oval 135"/>
            <p:cNvSpPr/>
            <p:nvPr/>
          </p:nvSpPr>
          <p:spPr>
            <a:xfrm flipH="1">
              <a:off x="2887821" y="4779150"/>
              <a:ext cx="135015" cy="135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88297" y="4590710"/>
            <a:ext cx="405045" cy="523220"/>
            <a:chOff x="2688297" y="4590710"/>
            <a:chExt cx="40504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 flipH="1">
                  <a:off x="2688297" y="4590710"/>
                  <a:ext cx="40504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688297" y="4590710"/>
                  <a:ext cx="40504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Oval 131"/>
            <p:cNvSpPr/>
            <p:nvPr/>
          </p:nvSpPr>
          <p:spPr>
            <a:xfrm flipH="1">
              <a:off x="2920604" y="4590710"/>
              <a:ext cx="135015" cy="1350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1797153" y="3220697"/>
            <a:ext cx="3200400" cy="2231136"/>
          </a:xfrm>
          <a:custGeom>
            <a:avLst/>
            <a:gdLst>
              <a:gd name="connsiteX0" fmla="*/ 283464 w 3200400"/>
              <a:gd name="connsiteY0" fmla="*/ 0 h 2231136"/>
              <a:gd name="connsiteX1" fmla="*/ 2066544 w 3200400"/>
              <a:gd name="connsiteY1" fmla="*/ 100584 h 2231136"/>
              <a:gd name="connsiteX2" fmla="*/ 2350008 w 3200400"/>
              <a:gd name="connsiteY2" fmla="*/ 850392 h 2231136"/>
              <a:gd name="connsiteX3" fmla="*/ 3172968 w 3200400"/>
              <a:gd name="connsiteY3" fmla="*/ 932688 h 2231136"/>
              <a:gd name="connsiteX4" fmla="*/ 3200400 w 3200400"/>
              <a:gd name="connsiteY4" fmla="*/ 2194560 h 2231136"/>
              <a:gd name="connsiteX5" fmla="*/ 0 w 3200400"/>
              <a:gd name="connsiteY5" fmla="*/ 2231136 h 2231136"/>
              <a:gd name="connsiteX6" fmla="*/ 283464 w 3200400"/>
              <a:gd name="connsiteY6" fmla="*/ 0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2231136">
                <a:moveTo>
                  <a:pt x="283464" y="0"/>
                </a:moveTo>
                <a:lnTo>
                  <a:pt x="2066544" y="100584"/>
                </a:lnTo>
                <a:lnTo>
                  <a:pt x="2350008" y="850392"/>
                </a:lnTo>
                <a:lnTo>
                  <a:pt x="3172968" y="932688"/>
                </a:lnTo>
                <a:lnTo>
                  <a:pt x="3200400" y="2194560"/>
                </a:lnTo>
                <a:lnTo>
                  <a:pt x="0" y="2231136"/>
                </a:lnTo>
                <a:lnTo>
                  <a:pt x="283464" y="0"/>
                </a:lnTo>
                <a:close/>
              </a:path>
            </a:pathLst>
          </a:custGeom>
          <a:solidFill>
            <a:srgbClr val="BFBFBF">
              <a:alpha val="50196"/>
            </a:srgbClr>
          </a:solidFill>
          <a:ln w="38100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21550" y="3023955"/>
                <a:ext cx="81009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the cut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such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also a cut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sz="2800" dirty="0"/>
                  <a:t> are on opposite sides.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This however is impossible 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3-connected.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/>
                  </a:rPr>
                  <a:t>All in all, it is impossible that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𝑒</m:t>
                    </m:r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:r>
                  <a:rPr lang="en-US" sz="2800" dirty="0"/>
                  <a:t>is 2-connected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(contraction) is 3-connected.</a:t>
                </a:r>
                <a:r>
                  <a:rPr lang="en-US" sz="2800" dirty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023955"/>
                <a:ext cx="8100900" cy="3139321"/>
              </a:xfrm>
              <a:prstGeom prst="rect">
                <a:avLst/>
              </a:prstGeom>
              <a:blipFill>
                <a:blip r:embed="rId3"/>
                <a:stretch>
                  <a:fillRect l="-1581" t="-194" r="-1581" b="-34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96736" y="683695"/>
            <a:ext cx="4335504" cy="2059052"/>
            <a:chOff x="2396736" y="683695"/>
            <a:chExt cx="4335504" cy="2059052"/>
          </a:xfrm>
        </p:grpSpPr>
        <p:grpSp>
          <p:nvGrpSpPr>
            <p:cNvPr id="137" name="Group 136"/>
            <p:cNvGrpSpPr/>
            <p:nvPr/>
          </p:nvGrpSpPr>
          <p:grpSpPr>
            <a:xfrm>
              <a:off x="2396736" y="683695"/>
              <a:ext cx="4335504" cy="2059052"/>
              <a:chOff x="2576756" y="4233428"/>
              <a:chExt cx="4335504" cy="2059052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2576756" y="4464115"/>
                <a:ext cx="1305145" cy="1755195"/>
                <a:chOff x="1601670" y="4464114"/>
                <a:chExt cx="1305145" cy="1755195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1601670" y="4464114"/>
                  <a:ext cx="1305145" cy="1755195"/>
                  <a:chOff x="1601670" y="4464114"/>
                  <a:chExt cx="1305145" cy="1755195"/>
                </a:xfrm>
              </p:grpSpPr>
              <p:sp>
                <p:nvSpPr>
                  <p:cNvPr id="159" name="Oval 158"/>
                  <p:cNvSpPr/>
                  <p:nvPr/>
                </p:nvSpPr>
                <p:spPr>
                  <a:xfrm>
                    <a:off x="1601670" y="4464114"/>
                    <a:ext cx="1305145" cy="175519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flipH="1">
                    <a:off x="2411760" y="4644135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 flipH="1">
                    <a:off x="2411760" y="5274203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 flipH="1">
                    <a:off x="2411760" y="5859270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1680429" y="5080100"/>
                      <a:ext cx="38254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8" name="TextBox 1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0429" y="5080100"/>
                      <a:ext cx="382542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 139"/>
              <p:cNvGrpSpPr/>
              <p:nvPr/>
            </p:nvGrpSpPr>
            <p:grpSpPr>
              <a:xfrm flipH="1">
                <a:off x="5607115" y="4464115"/>
                <a:ext cx="1305145" cy="1755195"/>
                <a:chOff x="1601670" y="4464114"/>
                <a:chExt cx="1305145" cy="1755195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1601670" y="4464114"/>
                  <a:ext cx="1305145" cy="1755195"/>
                  <a:chOff x="1601670" y="4464114"/>
                  <a:chExt cx="1305145" cy="1755195"/>
                </a:xfrm>
              </p:grpSpPr>
              <p:sp>
                <p:nvSpPr>
                  <p:cNvPr id="153" name="Oval 152"/>
                  <p:cNvSpPr/>
                  <p:nvPr/>
                </p:nvSpPr>
                <p:spPr>
                  <a:xfrm>
                    <a:off x="1601670" y="4464114"/>
                    <a:ext cx="1305145" cy="175519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 flipH="1">
                    <a:off x="2411760" y="4644135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 flipH="1">
                    <a:off x="2411760" y="5274203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 flipH="1">
                    <a:off x="2411760" y="5859270"/>
                    <a:ext cx="135015" cy="135015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TextBox 151"/>
                    <p:cNvSpPr txBox="1"/>
                    <p:nvPr/>
                  </p:nvSpPr>
                  <p:spPr>
                    <a:xfrm>
                      <a:off x="1804193" y="5080100"/>
                      <a:ext cx="38254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2" name="TextBox 1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04193" y="5080100"/>
                      <a:ext cx="382542" cy="52322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1" name="Straight Connector 140"/>
              <p:cNvCxnSpPr>
                <a:stCxn id="160" idx="2"/>
                <a:endCxn id="154" idx="2"/>
              </p:cNvCxnSpPr>
              <p:nvPr/>
            </p:nvCxnSpPr>
            <p:spPr>
              <a:xfrm>
                <a:off x="3521861" y="4711644"/>
                <a:ext cx="24452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61" idx="2"/>
                <a:endCxn id="155" idx="2"/>
              </p:cNvCxnSpPr>
              <p:nvPr/>
            </p:nvCxnSpPr>
            <p:spPr>
              <a:xfrm>
                <a:off x="3521861" y="5341712"/>
                <a:ext cx="24452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62" idx="2"/>
                <a:endCxn id="156" idx="2"/>
              </p:cNvCxnSpPr>
              <p:nvPr/>
            </p:nvCxnSpPr>
            <p:spPr>
              <a:xfrm>
                <a:off x="3521861" y="5926779"/>
                <a:ext cx="24452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Oval 143"/>
              <p:cNvSpPr/>
              <p:nvPr/>
            </p:nvSpPr>
            <p:spPr>
              <a:xfrm flipH="1">
                <a:off x="4666329" y="5291589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 flipH="1">
                <a:off x="4666328" y="5859271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 flipH="1">
                    <a:off x="4801343" y="4886000"/>
                    <a:ext cx="405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801343" y="4886000"/>
                    <a:ext cx="405045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733837" y="5769260"/>
                    <a:ext cx="36979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3837" y="5769260"/>
                    <a:ext cx="369794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8" name="Straight Connector 147"/>
              <p:cNvCxnSpPr>
                <a:stCxn id="144" idx="4"/>
                <a:endCxn id="145" idx="0"/>
              </p:cNvCxnSpPr>
              <p:nvPr/>
            </p:nvCxnSpPr>
            <p:spPr>
              <a:xfrm flipH="1">
                <a:off x="4733835" y="5426604"/>
                <a:ext cx="1" cy="4326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4662010" y="4644136"/>
                <a:ext cx="135015" cy="1350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 flipH="1">
                    <a:off x="4781842" y="4233428"/>
                    <a:ext cx="405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4781842" y="4233428"/>
                    <a:ext cx="405045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/>
            <p:cNvGrpSpPr/>
            <p:nvPr/>
          </p:nvGrpSpPr>
          <p:grpSpPr>
            <a:xfrm>
              <a:off x="2688297" y="859505"/>
              <a:ext cx="3638897" cy="1658217"/>
              <a:chOff x="2688297" y="859505"/>
              <a:chExt cx="3638897" cy="16582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 flipH="1">
                    <a:off x="2688297" y="1994502"/>
                    <a:ext cx="405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2688297" y="1994502"/>
                    <a:ext cx="405045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2" name="Oval 131"/>
              <p:cNvSpPr/>
              <p:nvPr/>
            </p:nvSpPr>
            <p:spPr>
              <a:xfrm flipH="1">
                <a:off x="2920604" y="1994502"/>
                <a:ext cx="135015" cy="1350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 flipH="1">
                    <a:off x="5922149" y="859505"/>
                    <a:ext cx="405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5922149" y="859505"/>
                    <a:ext cx="405045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98545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521550" y="728700"/>
                <a:ext cx="8100900" cy="3102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6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b="0" i="1" dirty="0" smtClean="0">
                        <a:latin typeface="Cambria Math"/>
                      </a:rPr>
                      <m:t>/</m:t>
                    </m:r>
                    <m:r>
                      <a:rPr lang="en-US" sz="2800" b="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has a Kuratowski subgraph, then so does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(contraction cannot create Kuratowski).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  <m:r>
                      <a:rPr lang="en-US" sz="2800" i="1" dirty="0">
                        <a:latin typeface="Cambria Math"/>
                      </a:rPr>
                      <m:t>/</m:t>
                    </m:r>
                    <m:r>
                      <a:rPr lang="en-US" sz="28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be a Kuratowski subgraph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obtained by contracting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𝑒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728700"/>
                <a:ext cx="8100900" cy="3102003"/>
              </a:xfrm>
              <a:prstGeom prst="rect">
                <a:avLst/>
              </a:prstGeom>
              <a:blipFill>
                <a:blip r:embed="rId3"/>
                <a:stretch>
                  <a:fillRect l="-1581" t="-394" r="-1581" b="-49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21550" y="4014065"/>
            <a:ext cx="8100900" cy="2108394"/>
            <a:chOff x="521550" y="3660866"/>
            <a:chExt cx="8100900" cy="2108394"/>
          </a:xfrm>
        </p:grpSpPr>
        <p:grpSp>
          <p:nvGrpSpPr>
            <p:cNvPr id="8" name="Group 7"/>
            <p:cNvGrpSpPr/>
            <p:nvPr/>
          </p:nvGrpSpPr>
          <p:grpSpPr>
            <a:xfrm>
              <a:off x="1511660" y="5116706"/>
              <a:ext cx="6105685" cy="652554"/>
              <a:chOff x="1571660" y="1921389"/>
              <a:chExt cx="6105685" cy="65255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71660" y="1988878"/>
                <a:ext cx="1978427" cy="585065"/>
                <a:chOff x="3538678" y="1898830"/>
                <a:chExt cx="1978427" cy="585065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4481990" y="1898830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>
                  <a:endCxn id="21" idx="2"/>
                </p:cNvCxnSpPr>
                <p:nvPr/>
              </p:nvCxnSpPr>
              <p:spPr>
                <a:xfrm>
                  <a:off x="3716905" y="1988840"/>
                  <a:ext cx="76508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21" idx="6"/>
                </p:cNvCxnSpPr>
                <p:nvPr/>
              </p:nvCxnSpPr>
              <p:spPr>
                <a:xfrm>
                  <a:off x="4662010" y="1988840"/>
                  <a:ext cx="6750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3538678" y="1898830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337085" y="1898830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4313221" y="1960675"/>
                      <a:ext cx="51755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13221" y="1960675"/>
                      <a:ext cx="517557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" name="Right Arrow 9"/>
              <p:cNvSpPr/>
              <p:nvPr/>
            </p:nvSpPr>
            <p:spPr>
              <a:xfrm>
                <a:off x="3967281" y="1921389"/>
                <a:ext cx="540060" cy="314997"/>
              </a:xfrm>
              <a:prstGeom prst="rightArrow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871443" y="1988877"/>
                <a:ext cx="2805902" cy="585066"/>
                <a:chOff x="5206132" y="1988877"/>
                <a:chExt cx="2805902" cy="585066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6149444" y="1988878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>
                  <a:endCxn id="12" idx="2"/>
                </p:cNvCxnSpPr>
                <p:nvPr/>
              </p:nvCxnSpPr>
              <p:spPr>
                <a:xfrm>
                  <a:off x="5384359" y="2078888"/>
                  <a:ext cx="76508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12" idx="6"/>
                </p:cNvCxnSpPr>
                <p:nvPr/>
              </p:nvCxnSpPr>
              <p:spPr>
                <a:xfrm>
                  <a:off x="6329464" y="2078888"/>
                  <a:ext cx="6750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Oval 14"/>
                <p:cNvSpPr/>
                <p:nvPr/>
              </p:nvSpPr>
              <p:spPr>
                <a:xfrm>
                  <a:off x="5206132" y="1988878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004539" y="1988878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5980675" y="2050723"/>
                      <a:ext cx="51755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80675" y="2050723"/>
                      <a:ext cx="517557" cy="52322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156939" y="2078887"/>
                  <a:ext cx="6750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/>
                <p:cNvSpPr/>
                <p:nvPr/>
              </p:nvSpPr>
              <p:spPr>
                <a:xfrm>
                  <a:off x="7832014" y="1988877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6835770" y="2050723"/>
                      <a:ext cx="51755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5770" y="2050723"/>
                      <a:ext cx="517557" cy="52322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21550" y="3660866"/>
                  <a:ext cx="8100900" cy="109754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  <a:ea typeface="Cambria Math"/>
                        </a:rPr>
                        <m:t>&lt;3</m:t>
                      </m:r>
                    </m:oMath>
                  </a14:m>
                  <a:r>
                    <a:rPr lang="en-US" sz="2800" dirty="0"/>
                    <a:t>,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𝐺</m:t>
                      </m:r>
                    </m:oMath>
                  </a14:m>
                  <a:r>
                    <a:rPr lang="en-US" sz="2800" dirty="0"/>
                    <a:t> also has a Kuratowski subgraph obtained by turning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  <a:ea typeface="Cambria Math"/>
                        </a:rPr>
                        <m:t>𝑧</m:t>
                      </m:r>
                    </m:oMath>
                  </a14:m>
                  <a:r>
                    <a:rPr lang="en-US" sz="2800" dirty="0"/>
                    <a:t> back into the edge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50" y="3660866"/>
                  <a:ext cx="8100900" cy="1097545"/>
                </a:xfrm>
                <a:prstGeom prst="rect">
                  <a:avLst/>
                </a:prstGeom>
                <a:blipFill>
                  <a:blip r:embed="rId8"/>
                  <a:stretch>
                    <a:fillRect l="-1581" r="-1581" b="-1436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430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1550" y="1003498"/>
                <a:ext cx="8100900" cy="2404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among edges incident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there is at most one that was incident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(resp.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)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turning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into the edge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 obtaines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003498"/>
                <a:ext cx="8100900" cy="2404761"/>
              </a:xfrm>
              <a:prstGeom prst="rect">
                <a:avLst/>
              </a:prstGeom>
              <a:blipFill>
                <a:blip r:embed="rId3"/>
                <a:stretch>
                  <a:fillRect l="-1581" t="-254" r="-1581" b="-48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519157" y="3748803"/>
            <a:ext cx="6015675" cy="1210367"/>
            <a:chOff x="1519157" y="4783918"/>
            <a:chExt cx="6015675" cy="1210367"/>
          </a:xfrm>
        </p:grpSpPr>
        <p:sp>
          <p:nvSpPr>
            <p:cNvPr id="32" name="Right Arrow 31"/>
            <p:cNvSpPr/>
            <p:nvPr/>
          </p:nvSpPr>
          <p:spPr>
            <a:xfrm>
              <a:off x="3914778" y="5251721"/>
              <a:ext cx="540060" cy="314997"/>
            </a:xfrm>
            <a:prstGeom prst="rightArrow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818940" y="4810281"/>
              <a:ext cx="2715892" cy="1184004"/>
              <a:chOff x="4818940" y="4810281"/>
              <a:chExt cx="2715892" cy="118400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762252" y="531921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endCxn id="34" idx="2"/>
              </p:cNvCxnSpPr>
              <p:nvPr/>
            </p:nvCxnSpPr>
            <p:spPr>
              <a:xfrm>
                <a:off x="4997167" y="5409220"/>
                <a:ext cx="7650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6"/>
              </p:cNvCxnSpPr>
              <p:nvPr/>
            </p:nvCxnSpPr>
            <p:spPr>
              <a:xfrm>
                <a:off x="5942272" y="5409220"/>
                <a:ext cx="6750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818940" y="531921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617347" y="531921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593483" y="5381055"/>
                    <a:ext cx="5175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3483" y="5381055"/>
                    <a:ext cx="517557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62210" y="5364215"/>
                    <a:ext cx="5175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/>
                            </a:rPr>
                            <m:t>𝑦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2210" y="5364215"/>
                    <a:ext cx="517557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Oval 48"/>
              <p:cNvSpPr/>
              <p:nvPr/>
            </p:nvSpPr>
            <p:spPr>
              <a:xfrm>
                <a:off x="7331733" y="4810281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354812" y="5814265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>
                <a:stCxn id="38" idx="7"/>
                <a:endCxn id="49" idx="7"/>
              </p:cNvCxnSpPr>
              <p:nvPr/>
            </p:nvCxnSpPr>
            <p:spPr>
              <a:xfrm flipV="1">
                <a:off x="6771004" y="4836644"/>
                <a:ext cx="714386" cy="5089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38" idx="5"/>
                <a:endCxn id="50" idx="5"/>
              </p:cNvCxnSpPr>
              <p:nvPr/>
            </p:nvCxnSpPr>
            <p:spPr>
              <a:xfrm>
                <a:off x="6771004" y="5472867"/>
                <a:ext cx="737465" cy="4950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1519157" y="4783918"/>
              <a:ext cx="1847849" cy="1184004"/>
              <a:chOff x="1519157" y="4783918"/>
              <a:chExt cx="1847849" cy="1184004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462469" y="531921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endCxn id="43" idx="2"/>
              </p:cNvCxnSpPr>
              <p:nvPr/>
            </p:nvCxnSpPr>
            <p:spPr>
              <a:xfrm>
                <a:off x="1697384" y="5409220"/>
                <a:ext cx="7650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1519157" y="531921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293700" y="5381055"/>
                    <a:ext cx="5175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3700" y="5381055"/>
                    <a:ext cx="517557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Oval 60"/>
              <p:cNvSpPr/>
              <p:nvPr/>
            </p:nvSpPr>
            <p:spPr>
              <a:xfrm>
                <a:off x="3163907" y="4783918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186986" y="5787902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>
                <a:stCxn id="43" idx="7"/>
                <a:endCxn id="61" idx="7"/>
              </p:cNvCxnSpPr>
              <p:nvPr/>
            </p:nvCxnSpPr>
            <p:spPr>
              <a:xfrm flipV="1">
                <a:off x="2616126" y="4810281"/>
                <a:ext cx="701438" cy="5352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endCxn id="62" idx="5"/>
              </p:cNvCxnSpPr>
              <p:nvPr/>
            </p:nvCxnSpPr>
            <p:spPr>
              <a:xfrm>
                <a:off x="2603178" y="5446504"/>
                <a:ext cx="737465" cy="4950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4388" y="5227174"/>
                <a:ext cx="8100900" cy="632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This is always the case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is subdivision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8" y="5227174"/>
                <a:ext cx="8100900" cy="632096"/>
              </a:xfrm>
              <a:prstGeom prst="rect">
                <a:avLst/>
              </a:prstGeom>
              <a:blipFill>
                <a:blip r:embed="rId11"/>
                <a:stretch>
                  <a:fillRect l="-1505" b="-20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894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0016" y="4329100"/>
                <a:ext cx="8100900" cy="163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only remaining case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, which by expanding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and deletion of the edges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obtains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subdivision.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6" y="4329100"/>
                <a:ext cx="8100900" cy="1639936"/>
              </a:xfrm>
              <a:prstGeom prst="rect">
                <a:avLst/>
              </a:prstGeom>
              <a:blipFill>
                <a:blip r:embed="rId3"/>
                <a:stretch>
                  <a:fillRect l="-1505" t="-372" r="-1580" b="-8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31"/>
          <p:cNvSpPr/>
          <p:nvPr/>
        </p:nvSpPr>
        <p:spPr>
          <a:xfrm>
            <a:off x="5865385" y="1662975"/>
            <a:ext cx="375556" cy="233509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86535" y="602169"/>
            <a:ext cx="2565285" cy="3231876"/>
            <a:chOff x="971599" y="593685"/>
            <a:chExt cx="2565285" cy="3231876"/>
          </a:xfrm>
        </p:grpSpPr>
        <p:sp>
          <p:nvSpPr>
            <p:cNvPr id="6" name="Oval 5"/>
            <p:cNvSpPr/>
            <p:nvPr/>
          </p:nvSpPr>
          <p:spPr>
            <a:xfrm>
              <a:off x="971599" y="1178750"/>
              <a:ext cx="2565285" cy="2430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041830" y="1405413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63859" y="1388426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314316" y="3185333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41830" y="3248980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64231" y="2303875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995462" y="2385383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5462" y="2385383"/>
                  <a:ext cx="51755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145547" y="818891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547" y="818891"/>
                  <a:ext cx="517557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999909" y="3302341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909" y="3302341"/>
                  <a:ext cx="51755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963071" y="900481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3071" y="900481"/>
                  <a:ext cx="517557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105080" y="3278391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080" y="3278391"/>
                  <a:ext cx="517557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>
              <a:stCxn id="52" idx="3"/>
              <a:endCxn id="55" idx="7"/>
            </p:cNvCxnSpPr>
            <p:nvPr/>
          </p:nvCxnSpPr>
          <p:spPr>
            <a:xfrm flipH="1">
              <a:off x="1467973" y="1559070"/>
              <a:ext cx="1600220" cy="16526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3" idx="5"/>
              <a:endCxn id="57" idx="1"/>
            </p:cNvCxnSpPr>
            <p:nvPr/>
          </p:nvCxnSpPr>
          <p:spPr>
            <a:xfrm>
              <a:off x="1517516" y="1542083"/>
              <a:ext cx="1550677" cy="1733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>
            <a:xfrm rot="2630702">
              <a:off x="1773893" y="1198850"/>
              <a:ext cx="984486" cy="2460745"/>
            </a:xfrm>
            <a:prstGeom prst="arc">
              <a:avLst>
                <a:gd name="adj1" fmla="val 16200000"/>
                <a:gd name="adj2" fmla="val 561338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 rot="8215940">
              <a:off x="1733211" y="1184205"/>
              <a:ext cx="969035" cy="2460745"/>
            </a:xfrm>
            <a:prstGeom prst="arc">
              <a:avLst>
                <a:gd name="adj1" fmla="val 16200000"/>
                <a:gd name="adj2" fmla="val 561338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937673" y="593685"/>
                  <a:ext cx="7103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73" y="593685"/>
                  <a:ext cx="710362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/>
          <p:cNvGrpSpPr/>
          <p:nvPr/>
        </p:nvGrpSpPr>
        <p:grpSpPr>
          <a:xfrm>
            <a:off x="3289357" y="803124"/>
            <a:ext cx="2565285" cy="3006670"/>
            <a:chOff x="3289357" y="803124"/>
            <a:chExt cx="2565285" cy="3006670"/>
          </a:xfrm>
        </p:grpSpPr>
        <p:sp>
          <p:nvSpPr>
            <p:cNvPr id="91" name="Oval 90"/>
            <p:cNvSpPr/>
            <p:nvPr/>
          </p:nvSpPr>
          <p:spPr>
            <a:xfrm>
              <a:off x="3289357" y="1162983"/>
              <a:ext cx="2565285" cy="2430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359588" y="1389646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681617" y="1372659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632074" y="3169566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359588" y="3233213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211960" y="2312359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4763272" y="1822181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72" y="1822181"/>
                  <a:ext cx="517557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463305" y="80312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305" y="803124"/>
                  <a:ext cx="517557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5317667" y="328657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667" y="3286574"/>
                  <a:ext cx="517557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5280829" y="88471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829" y="884714"/>
                  <a:ext cx="517557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3422838" y="326262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838" y="3262624"/>
                  <a:ext cx="517557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Arc 103"/>
            <p:cNvSpPr/>
            <p:nvPr/>
          </p:nvSpPr>
          <p:spPr>
            <a:xfrm rot="2630702">
              <a:off x="4091651" y="1183083"/>
              <a:ext cx="984486" cy="2460745"/>
            </a:xfrm>
            <a:prstGeom prst="arc">
              <a:avLst>
                <a:gd name="adj1" fmla="val 16200000"/>
                <a:gd name="adj2" fmla="val 561338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 rot="8215940">
              <a:off x="4050969" y="1168438"/>
              <a:ext cx="969035" cy="2460745"/>
            </a:xfrm>
            <a:prstGeom prst="arc">
              <a:avLst>
                <a:gd name="adj1" fmla="val 16200000"/>
                <a:gd name="adj2" fmla="val 561338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818688" y="2308800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3953181" y="1775385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3181" y="1775385"/>
                  <a:ext cx="517557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/>
            <p:cNvCxnSpPr>
              <a:stCxn id="94" idx="7"/>
              <a:endCxn id="96" idx="3"/>
            </p:cNvCxnSpPr>
            <p:nvPr/>
          </p:nvCxnSpPr>
          <p:spPr>
            <a:xfrm flipV="1">
              <a:off x="3785731" y="2466016"/>
              <a:ext cx="452592" cy="729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6" idx="7"/>
              <a:endCxn id="92" idx="3"/>
            </p:cNvCxnSpPr>
            <p:nvPr/>
          </p:nvCxnSpPr>
          <p:spPr>
            <a:xfrm flipV="1">
              <a:off x="4365617" y="1543303"/>
              <a:ext cx="1020334" cy="7954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07" idx="1"/>
              <a:endCxn id="93" idx="5"/>
            </p:cNvCxnSpPr>
            <p:nvPr/>
          </p:nvCxnSpPr>
          <p:spPr>
            <a:xfrm flipH="1" flipV="1">
              <a:off x="3835274" y="1526316"/>
              <a:ext cx="1009777" cy="808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endCxn id="107" idx="5"/>
            </p:cNvCxnSpPr>
            <p:nvPr/>
          </p:nvCxnSpPr>
          <p:spPr>
            <a:xfrm flipH="1" flipV="1">
              <a:off x="4972345" y="2462457"/>
              <a:ext cx="477253" cy="8483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96" idx="6"/>
              <a:endCxn id="107" idx="2"/>
            </p:cNvCxnSpPr>
            <p:nvPr/>
          </p:nvCxnSpPr>
          <p:spPr>
            <a:xfrm flipV="1">
              <a:off x="4391980" y="2398810"/>
              <a:ext cx="426708" cy="3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6225933" y="803124"/>
            <a:ext cx="2565285" cy="3006670"/>
            <a:chOff x="3289357" y="803124"/>
            <a:chExt cx="2565285" cy="3006670"/>
          </a:xfrm>
        </p:grpSpPr>
        <p:sp>
          <p:nvSpPr>
            <p:cNvPr id="130" name="Oval 129"/>
            <p:cNvSpPr/>
            <p:nvPr/>
          </p:nvSpPr>
          <p:spPr>
            <a:xfrm>
              <a:off x="3289357" y="1162983"/>
              <a:ext cx="2565285" cy="2430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359588" y="1389646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681617" y="1372659"/>
              <a:ext cx="180020" cy="1800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632074" y="3169566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5359588" y="3233213"/>
              <a:ext cx="180020" cy="1800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211960" y="2312359"/>
              <a:ext cx="180020" cy="1800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4763272" y="1822181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272" y="1822181"/>
                  <a:ext cx="517557" cy="52322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3463305" y="80312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305" y="803124"/>
                  <a:ext cx="517557" cy="52322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5317667" y="328657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667" y="3286574"/>
                  <a:ext cx="517557" cy="52322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>
                  <a:off x="5280829" y="88471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829" y="884714"/>
                  <a:ext cx="517557" cy="52322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3422838" y="326262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838" y="3262624"/>
                  <a:ext cx="517557" cy="52322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Oval 142"/>
            <p:cNvSpPr/>
            <p:nvPr/>
          </p:nvSpPr>
          <p:spPr>
            <a:xfrm>
              <a:off x="4818688" y="2308800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953181" y="1775385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3181" y="1775385"/>
                  <a:ext cx="517557" cy="52322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Straight Connector 144"/>
            <p:cNvCxnSpPr>
              <a:stCxn id="133" idx="7"/>
              <a:endCxn id="135" idx="3"/>
            </p:cNvCxnSpPr>
            <p:nvPr/>
          </p:nvCxnSpPr>
          <p:spPr>
            <a:xfrm flipV="1">
              <a:off x="3785731" y="2466016"/>
              <a:ext cx="452592" cy="729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35" idx="7"/>
              <a:endCxn id="131" idx="3"/>
            </p:cNvCxnSpPr>
            <p:nvPr/>
          </p:nvCxnSpPr>
          <p:spPr>
            <a:xfrm flipV="1">
              <a:off x="4365617" y="1543303"/>
              <a:ext cx="1020334" cy="7954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43" idx="1"/>
              <a:endCxn id="132" idx="5"/>
            </p:cNvCxnSpPr>
            <p:nvPr/>
          </p:nvCxnSpPr>
          <p:spPr>
            <a:xfrm flipH="1" flipV="1">
              <a:off x="3835274" y="1526316"/>
              <a:ext cx="1009777" cy="808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cxnSpLocks/>
              <a:stCxn id="134" idx="1"/>
              <a:endCxn id="143" idx="5"/>
            </p:cNvCxnSpPr>
            <p:nvPr/>
          </p:nvCxnSpPr>
          <p:spPr>
            <a:xfrm flipH="1" flipV="1">
              <a:off x="4972345" y="2462457"/>
              <a:ext cx="413606" cy="7971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35" idx="6"/>
              <a:endCxn id="143" idx="2"/>
            </p:cNvCxnSpPr>
            <p:nvPr/>
          </p:nvCxnSpPr>
          <p:spPr>
            <a:xfrm flipV="1">
              <a:off x="4391980" y="2398810"/>
              <a:ext cx="426708" cy="3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7186729" y="593685"/>
                <a:ext cx="710362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729" y="593685"/>
                <a:ext cx="710362" cy="542136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Arrow 65"/>
          <p:cNvSpPr/>
          <p:nvPr/>
        </p:nvSpPr>
        <p:spPr>
          <a:xfrm>
            <a:off x="2951820" y="1662975"/>
            <a:ext cx="375556" cy="233509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74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0016" y="1178750"/>
            <a:ext cx="8100900" cy="450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2400"/>
              </a:spcAft>
            </a:pPr>
            <a:r>
              <a:rPr lang="en-US" sz="2800" b="1" dirty="0">
                <a:solidFill>
                  <a:srgbClr val="0000FF"/>
                </a:solidFill>
              </a:rPr>
              <a:t>Convex (Tutte) Embeddings </a:t>
            </a:r>
            <a:r>
              <a:rPr lang="en-US" sz="2800" dirty="0"/>
              <a:t>is a straight-line plane embedding where the outer face is a convex polygon, and every inner vertex is positioned at the average of its neighbors.</a:t>
            </a:r>
          </a:p>
          <a:p>
            <a:pPr algn="just">
              <a:lnSpc>
                <a:spcPct val="120000"/>
              </a:lnSpc>
              <a:spcAft>
                <a:spcPts val="2400"/>
              </a:spcAft>
            </a:pPr>
            <a:r>
              <a:rPr lang="en-US" sz="2800" b="1" dirty="0"/>
              <a:t>Tutte </a:t>
            </a:r>
            <a:r>
              <a:rPr lang="en-US" sz="2800" dirty="0"/>
              <a:t>proved that given the outer face, the position of the inner vertices is unique, the solution implies crossing-free embedding, and the inner faces are convex.</a:t>
            </a:r>
          </a:p>
        </p:txBody>
      </p:sp>
    </p:spTree>
    <p:extLst>
      <p:ext uri="{BB962C8B-B14F-4D97-AF65-F5344CB8AC3E}">
        <p14:creationId xmlns:p14="http://schemas.microsoft.com/office/powerpoint/2010/main" val="432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0016" y="818710"/>
                <a:ext cx="8100900" cy="4908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</a:t>
                </a:r>
                <a:r>
                  <a:rPr lang="en-US" sz="2800" dirty="0"/>
                  <a:t>(Tutte 1960,63):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3-connected with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subdivision,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has a convex planar embedding (hence planar).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 </a:t>
                </a:r>
                <a:r>
                  <a:rPr lang="en-US" sz="2800" dirty="0"/>
                  <a:t>(Thomassen 1980,81)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induction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only 3-connected graph with at most 4 vertices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 which has a convex planar embedding, so suppose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≥5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6" y="818710"/>
                <a:ext cx="8100900" cy="4908460"/>
              </a:xfrm>
              <a:prstGeom prst="rect">
                <a:avLst/>
              </a:prstGeom>
              <a:blipFill>
                <a:blip r:embed="rId3"/>
                <a:stretch>
                  <a:fillRect l="-1505" t="-124" r="-1580" b="-26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1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0016" y="683695"/>
                <a:ext cx="8100900" cy="239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Lemma 5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 s.t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is 3-connected.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800" dirty="0"/>
                  <a:t> be resulted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2800" dirty="0"/>
                  <a:t> contraction.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has no Kuratowski subgraph, as otherwise by Lemma 6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must have too.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6" y="683695"/>
                <a:ext cx="8100900" cy="2391424"/>
              </a:xfrm>
              <a:prstGeom prst="rect">
                <a:avLst/>
              </a:prstGeom>
              <a:blipFill>
                <a:blip r:embed="rId3"/>
                <a:stretch>
                  <a:fillRect l="-1505" t="-255" r="-1580" b="-510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662010" y="3338990"/>
            <a:ext cx="3105345" cy="2671119"/>
            <a:chOff x="949097" y="3789818"/>
            <a:chExt cx="3105345" cy="2671119"/>
          </a:xfrm>
        </p:grpSpPr>
        <p:grpSp>
          <p:nvGrpSpPr>
            <p:cNvPr id="10" name="Group 9"/>
            <p:cNvGrpSpPr/>
            <p:nvPr/>
          </p:nvGrpSpPr>
          <p:grpSpPr>
            <a:xfrm>
              <a:off x="949097" y="3789818"/>
              <a:ext cx="3105345" cy="2671119"/>
              <a:chOff x="949097" y="3789818"/>
              <a:chExt cx="3105345" cy="2671119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039107" y="3846989"/>
                <a:ext cx="2925325" cy="2477985"/>
              </a:xfrm>
              <a:custGeom>
                <a:avLst/>
                <a:gdLst>
                  <a:gd name="connsiteX0" fmla="*/ 267128 w 2712377"/>
                  <a:gd name="connsiteY0" fmla="*/ 616449 h 2034283"/>
                  <a:gd name="connsiteX1" fmla="*/ 1356188 w 2712377"/>
                  <a:gd name="connsiteY1" fmla="*/ 0 h 2034283"/>
                  <a:gd name="connsiteX2" fmla="*/ 2712377 w 2712377"/>
                  <a:gd name="connsiteY2" fmla="*/ 750013 h 2034283"/>
                  <a:gd name="connsiteX3" fmla="*/ 2003460 w 2712377"/>
                  <a:gd name="connsiteY3" fmla="*/ 1982912 h 2034283"/>
                  <a:gd name="connsiteX4" fmla="*/ 1428107 w 2712377"/>
                  <a:gd name="connsiteY4" fmla="*/ 2034283 h 2034283"/>
                  <a:gd name="connsiteX5" fmla="*/ 0 w 2712377"/>
                  <a:gd name="connsiteY5" fmla="*/ 1684961 h 2034283"/>
                  <a:gd name="connsiteX6" fmla="*/ 852755 w 2712377"/>
                  <a:gd name="connsiteY6" fmla="*/ 1130157 h 2034283"/>
                  <a:gd name="connsiteX7" fmla="*/ 267128 w 2712377"/>
                  <a:gd name="connsiteY7" fmla="*/ 616449 h 203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2377" h="2034283">
                    <a:moveTo>
                      <a:pt x="267128" y="616449"/>
                    </a:moveTo>
                    <a:lnTo>
                      <a:pt x="1356188" y="0"/>
                    </a:lnTo>
                    <a:lnTo>
                      <a:pt x="2712377" y="750013"/>
                    </a:lnTo>
                    <a:lnTo>
                      <a:pt x="2003460" y="1982912"/>
                    </a:lnTo>
                    <a:lnTo>
                      <a:pt x="1428107" y="2034283"/>
                    </a:lnTo>
                    <a:lnTo>
                      <a:pt x="0" y="1684961"/>
                    </a:lnTo>
                    <a:lnTo>
                      <a:pt x="852755" y="1130157"/>
                    </a:lnTo>
                    <a:lnTo>
                      <a:pt x="267128" y="616449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74422" y="4714244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284530" y="4534224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21798" y="3789818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131840" y="6190907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519388" y="6280917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49097" y="5814265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26695" y="5173809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94067" y="5169443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>
              <a:stCxn id="27" idx="2"/>
              <a:endCxn id="26" idx="6"/>
            </p:cNvCxnSpPr>
            <p:nvPr/>
          </p:nvCxnSpPr>
          <p:spPr>
            <a:xfrm flipH="1">
              <a:off x="2006715" y="5259453"/>
              <a:ext cx="687352" cy="43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7" idx="3"/>
              <a:endCxn id="25" idx="6"/>
            </p:cNvCxnSpPr>
            <p:nvPr/>
          </p:nvCxnSpPr>
          <p:spPr>
            <a:xfrm flipH="1">
              <a:off x="1129117" y="5323100"/>
              <a:ext cx="1591313" cy="581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7" idx="4"/>
              <a:endCxn id="24" idx="0"/>
            </p:cNvCxnSpPr>
            <p:nvPr/>
          </p:nvCxnSpPr>
          <p:spPr>
            <a:xfrm flipH="1">
              <a:off x="2609398" y="5349463"/>
              <a:ext cx="174679" cy="931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7" idx="5"/>
              <a:endCxn id="23" idx="1"/>
            </p:cNvCxnSpPr>
            <p:nvPr/>
          </p:nvCxnSpPr>
          <p:spPr>
            <a:xfrm>
              <a:off x="2847724" y="5323100"/>
              <a:ext cx="310479" cy="8941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2" idx="4"/>
              <a:endCxn id="27" idx="0"/>
            </p:cNvCxnSpPr>
            <p:nvPr/>
          </p:nvCxnSpPr>
          <p:spPr>
            <a:xfrm>
              <a:off x="2511808" y="3969838"/>
              <a:ext cx="272269" cy="11996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61520" y="4894264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520" y="4894264"/>
                  <a:ext cx="51755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9905" y="4192748"/>
                <a:ext cx="3139531" cy="11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+mj-lt"/>
                  </a:rPr>
                  <a:t>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+mj-lt"/>
                  </a:rPr>
                  <a:t> has convex embedding.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05" y="4192748"/>
                <a:ext cx="3139531" cy="1126462"/>
              </a:xfrm>
              <a:prstGeom prst="rect">
                <a:avLst/>
              </a:prstGeom>
              <a:blipFill>
                <a:blip r:embed="rId5"/>
                <a:stretch>
                  <a:fillRect l="-3883" t="-1081" r="-4078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20016" y="629935"/>
                <a:ext cx="8100900" cy="239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Ignore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’s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edges</a:t>
                </a:r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is located inside a face (cycle)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(can be the unbounded face).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sz="2800" dirty="0"/>
                  <a:t> is convexly embedded,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is connected to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straight lines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6" y="629935"/>
                <a:ext cx="8100900" cy="2391424"/>
              </a:xfrm>
              <a:prstGeom prst="rect">
                <a:avLst/>
              </a:prstGeom>
              <a:blipFill>
                <a:blip r:embed="rId3"/>
                <a:stretch>
                  <a:fillRect l="-1505" t="-254" r="-1580" b="-48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949097" y="3383995"/>
            <a:ext cx="3105345" cy="2671119"/>
            <a:chOff x="949097" y="3699030"/>
            <a:chExt cx="3105345" cy="2671119"/>
          </a:xfrm>
        </p:grpSpPr>
        <p:grpSp>
          <p:nvGrpSpPr>
            <p:cNvPr id="52" name="Group 51"/>
            <p:cNvGrpSpPr/>
            <p:nvPr/>
          </p:nvGrpSpPr>
          <p:grpSpPr>
            <a:xfrm>
              <a:off x="949097" y="3699030"/>
              <a:ext cx="3105345" cy="2671119"/>
              <a:chOff x="949097" y="3789818"/>
              <a:chExt cx="3105345" cy="267111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49097" y="3789818"/>
                <a:ext cx="3105345" cy="2671119"/>
                <a:chOff x="949097" y="3789818"/>
                <a:chExt cx="3105345" cy="2671119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1039107" y="3846989"/>
                  <a:ext cx="2925325" cy="2477985"/>
                </a:xfrm>
                <a:custGeom>
                  <a:avLst/>
                  <a:gdLst>
                    <a:gd name="connsiteX0" fmla="*/ 267128 w 2712377"/>
                    <a:gd name="connsiteY0" fmla="*/ 616449 h 2034283"/>
                    <a:gd name="connsiteX1" fmla="*/ 1356188 w 2712377"/>
                    <a:gd name="connsiteY1" fmla="*/ 0 h 2034283"/>
                    <a:gd name="connsiteX2" fmla="*/ 2712377 w 2712377"/>
                    <a:gd name="connsiteY2" fmla="*/ 750013 h 2034283"/>
                    <a:gd name="connsiteX3" fmla="*/ 2003460 w 2712377"/>
                    <a:gd name="connsiteY3" fmla="*/ 1982912 h 2034283"/>
                    <a:gd name="connsiteX4" fmla="*/ 1428107 w 2712377"/>
                    <a:gd name="connsiteY4" fmla="*/ 2034283 h 2034283"/>
                    <a:gd name="connsiteX5" fmla="*/ 0 w 2712377"/>
                    <a:gd name="connsiteY5" fmla="*/ 1684961 h 2034283"/>
                    <a:gd name="connsiteX6" fmla="*/ 852755 w 2712377"/>
                    <a:gd name="connsiteY6" fmla="*/ 1130157 h 2034283"/>
                    <a:gd name="connsiteX7" fmla="*/ 267128 w 2712377"/>
                    <a:gd name="connsiteY7" fmla="*/ 616449 h 2034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2377" h="2034283">
                      <a:moveTo>
                        <a:pt x="267128" y="616449"/>
                      </a:moveTo>
                      <a:lnTo>
                        <a:pt x="1356188" y="0"/>
                      </a:lnTo>
                      <a:lnTo>
                        <a:pt x="2712377" y="750013"/>
                      </a:lnTo>
                      <a:lnTo>
                        <a:pt x="2003460" y="1982912"/>
                      </a:lnTo>
                      <a:lnTo>
                        <a:pt x="1428107" y="2034283"/>
                      </a:lnTo>
                      <a:lnTo>
                        <a:pt x="0" y="1684961"/>
                      </a:lnTo>
                      <a:lnTo>
                        <a:pt x="852755" y="1130157"/>
                      </a:lnTo>
                      <a:lnTo>
                        <a:pt x="267128" y="616449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874422" y="4714244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284530" y="4534224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421798" y="3789818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131840" y="6190907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519388" y="6280917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949097" y="5814265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826695" y="5173809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694067" y="5169443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8" name="Straight Connector 17"/>
              <p:cNvCxnSpPr>
                <a:stCxn id="15" idx="2"/>
                <a:endCxn id="14" idx="6"/>
              </p:cNvCxnSpPr>
              <p:nvPr/>
            </p:nvCxnSpPr>
            <p:spPr>
              <a:xfrm flipH="1">
                <a:off x="2006715" y="5259453"/>
                <a:ext cx="687352" cy="436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5" idx="3"/>
                <a:endCxn id="13" idx="6"/>
              </p:cNvCxnSpPr>
              <p:nvPr/>
            </p:nvCxnSpPr>
            <p:spPr>
              <a:xfrm flipH="1">
                <a:off x="1129117" y="5323100"/>
                <a:ext cx="1591313" cy="58117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5" idx="4"/>
                <a:endCxn id="12" idx="0"/>
              </p:cNvCxnSpPr>
              <p:nvPr/>
            </p:nvCxnSpPr>
            <p:spPr>
              <a:xfrm flipH="1">
                <a:off x="2609398" y="5349463"/>
                <a:ext cx="174679" cy="931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5" idx="5"/>
                <a:endCxn id="11" idx="1"/>
              </p:cNvCxnSpPr>
              <p:nvPr/>
            </p:nvCxnSpPr>
            <p:spPr>
              <a:xfrm>
                <a:off x="2847724" y="5323100"/>
                <a:ext cx="310479" cy="89417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9" idx="4"/>
                <a:endCxn id="15" idx="0"/>
              </p:cNvCxnSpPr>
              <p:nvPr/>
            </p:nvCxnSpPr>
            <p:spPr>
              <a:xfrm>
                <a:off x="2511808" y="3969838"/>
                <a:ext cx="272269" cy="119960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061610" y="4869160"/>
                    <a:ext cx="7426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610" y="4869160"/>
                    <a:ext cx="742616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266855" y="5859270"/>
                    <a:ext cx="5175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6855" y="5859270"/>
                    <a:ext cx="517557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861520" y="4894264"/>
                    <a:ext cx="5175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1520" y="4894264"/>
                    <a:ext cx="517557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1443410" y="3716517"/>
                  <a:ext cx="4969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410" y="3716517"/>
                  <a:ext cx="49699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842030" y="3383995"/>
            <a:ext cx="3105345" cy="2671119"/>
            <a:chOff x="4842030" y="3609020"/>
            <a:chExt cx="3105345" cy="2671119"/>
          </a:xfrm>
        </p:grpSpPr>
        <p:grpSp>
          <p:nvGrpSpPr>
            <p:cNvPr id="58" name="Group 57"/>
            <p:cNvGrpSpPr/>
            <p:nvPr/>
          </p:nvGrpSpPr>
          <p:grpSpPr>
            <a:xfrm>
              <a:off x="4842030" y="3609020"/>
              <a:ext cx="3105345" cy="2671119"/>
              <a:chOff x="949097" y="3789818"/>
              <a:chExt cx="3105345" cy="2671119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1039107" y="3846989"/>
                <a:ext cx="2925325" cy="2477985"/>
              </a:xfrm>
              <a:custGeom>
                <a:avLst/>
                <a:gdLst>
                  <a:gd name="connsiteX0" fmla="*/ 267128 w 2712377"/>
                  <a:gd name="connsiteY0" fmla="*/ 616449 h 2034283"/>
                  <a:gd name="connsiteX1" fmla="*/ 1356188 w 2712377"/>
                  <a:gd name="connsiteY1" fmla="*/ 0 h 2034283"/>
                  <a:gd name="connsiteX2" fmla="*/ 2712377 w 2712377"/>
                  <a:gd name="connsiteY2" fmla="*/ 750013 h 2034283"/>
                  <a:gd name="connsiteX3" fmla="*/ 2003460 w 2712377"/>
                  <a:gd name="connsiteY3" fmla="*/ 1982912 h 2034283"/>
                  <a:gd name="connsiteX4" fmla="*/ 1428107 w 2712377"/>
                  <a:gd name="connsiteY4" fmla="*/ 2034283 h 2034283"/>
                  <a:gd name="connsiteX5" fmla="*/ 0 w 2712377"/>
                  <a:gd name="connsiteY5" fmla="*/ 1684961 h 2034283"/>
                  <a:gd name="connsiteX6" fmla="*/ 852755 w 2712377"/>
                  <a:gd name="connsiteY6" fmla="*/ 1130157 h 2034283"/>
                  <a:gd name="connsiteX7" fmla="*/ 267128 w 2712377"/>
                  <a:gd name="connsiteY7" fmla="*/ 616449 h 2034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2377" h="2034283">
                    <a:moveTo>
                      <a:pt x="267128" y="616449"/>
                    </a:moveTo>
                    <a:lnTo>
                      <a:pt x="1356188" y="0"/>
                    </a:lnTo>
                    <a:lnTo>
                      <a:pt x="2712377" y="750013"/>
                    </a:lnTo>
                    <a:lnTo>
                      <a:pt x="2003460" y="1982912"/>
                    </a:lnTo>
                    <a:lnTo>
                      <a:pt x="1428107" y="2034283"/>
                    </a:lnTo>
                    <a:lnTo>
                      <a:pt x="0" y="1684961"/>
                    </a:lnTo>
                    <a:lnTo>
                      <a:pt x="852755" y="1130157"/>
                    </a:lnTo>
                    <a:lnTo>
                      <a:pt x="267128" y="616449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74422" y="4714244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84530" y="4534224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421798" y="3789818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131840" y="6190907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519388" y="6280917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949097" y="5814265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26695" y="5173809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694067" y="5169443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Connector 58"/>
            <p:cNvCxnSpPr>
              <a:stCxn id="75" idx="2"/>
              <a:endCxn id="74" idx="6"/>
            </p:cNvCxnSpPr>
            <p:nvPr/>
          </p:nvCxnSpPr>
          <p:spPr>
            <a:xfrm flipH="1">
              <a:off x="5899648" y="5078655"/>
              <a:ext cx="687352" cy="43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6" idx="2"/>
              <a:endCxn id="73" idx="6"/>
            </p:cNvCxnSpPr>
            <p:nvPr/>
          </p:nvCxnSpPr>
          <p:spPr>
            <a:xfrm flipH="1">
              <a:off x="5022050" y="5499216"/>
              <a:ext cx="1282642" cy="22426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6" idx="4"/>
              <a:endCxn id="72" idx="0"/>
            </p:cNvCxnSpPr>
            <p:nvPr/>
          </p:nvCxnSpPr>
          <p:spPr>
            <a:xfrm>
              <a:off x="6394702" y="5589226"/>
              <a:ext cx="107629" cy="51089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5" idx="5"/>
              <a:endCxn id="71" idx="1"/>
            </p:cNvCxnSpPr>
            <p:nvPr/>
          </p:nvCxnSpPr>
          <p:spPr>
            <a:xfrm>
              <a:off x="6740657" y="5142302"/>
              <a:ext cx="310479" cy="8941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0" idx="4"/>
              <a:endCxn id="75" idx="0"/>
            </p:cNvCxnSpPr>
            <p:nvPr/>
          </p:nvCxnSpPr>
          <p:spPr>
            <a:xfrm>
              <a:off x="6404741" y="3789040"/>
              <a:ext cx="272269" cy="11996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932040" y="4688362"/>
                  <a:ext cx="7875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4688362"/>
                  <a:ext cx="7875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159788" y="5678472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9788" y="5678472"/>
                  <a:ext cx="51755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687235" y="4795990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7235" y="4795990"/>
                  <a:ext cx="517557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5336343" y="3626507"/>
                  <a:ext cx="4969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343" y="3626507"/>
                  <a:ext cx="496996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Oval 75"/>
            <p:cNvSpPr/>
            <p:nvPr/>
          </p:nvSpPr>
          <p:spPr>
            <a:xfrm>
              <a:off x="6304692" y="5409206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4" idx="5"/>
              <a:endCxn id="76" idx="1"/>
            </p:cNvCxnSpPr>
            <p:nvPr/>
          </p:nvCxnSpPr>
          <p:spPr>
            <a:xfrm>
              <a:off x="5873285" y="5146668"/>
              <a:ext cx="457770" cy="288901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6" idx="7"/>
              <a:endCxn id="75" idx="3"/>
            </p:cNvCxnSpPr>
            <p:nvPr/>
          </p:nvCxnSpPr>
          <p:spPr>
            <a:xfrm flipV="1">
              <a:off x="6458349" y="5142302"/>
              <a:ext cx="155014" cy="29326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327195" y="5211582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7195" y="5211582"/>
                  <a:ext cx="517557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585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550" y="503675"/>
                <a:ext cx="81009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Consider a plane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, loops and parallel edges allowed.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Closed edge cycles containing no vertex is called 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face</a:t>
                </a:r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The infinite outer region of a plane graph is also a face.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503675"/>
                <a:ext cx="8100900" cy="1846659"/>
              </a:xfrm>
              <a:prstGeom prst="rect">
                <a:avLst/>
              </a:prstGeom>
              <a:blipFill>
                <a:blip r:embed="rId2"/>
                <a:stretch>
                  <a:fillRect l="-1581" t="-3300" r="-1431" b="-8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0" y="3483006"/>
            <a:ext cx="34203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1550" y="2472049"/>
            <a:ext cx="8100899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A stereographic projection on a sphere turns it into finite face.</a:t>
            </a:r>
          </a:p>
        </p:txBody>
      </p:sp>
    </p:spTree>
    <p:extLst>
      <p:ext uri="{BB962C8B-B14F-4D97-AF65-F5344CB8AC3E}">
        <p14:creationId xmlns:p14="http://schemas.microsoft.com/office/powerpoint/2010/main" val="189388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20016" y="3301403"/>
                <a:ext cx="8100900" cy="2872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cyclically ordered along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entire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resides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’s segment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/>
                  <a:t>, a convex embedding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is obtained by locating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/>
                  <a:t>  and putting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near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in the wedge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6" y="3301403"/>
                <a:ext cx="8100900" cy="2872902"/>
              </a:xfrm>
              <a:prstGeom prst="rect">
                <a:avLst/>
              </a:prstGeom>
              <a:blipFill>
                <a:blip r:embed="rId2"/>
                <a:stretch>
                  <a:fillRect l="-1505" t="-425" r="-1580" b="-53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F821F1-4A2B-6A79-EA34-741AAFB5141E}"/>
              </a:ext>
            </a:extLst>
          </p:cNvPr>
          <p:cNvGrpSpPr/>
          <p:nvPr/>
        </p:nvGrpSpPr>
        <p:grpSpPr>
          <a:xfrm>
            <a:off x="897529" y="450371"/>
            <a:ext cx="3089406" cy="2756847"/>
            <a:chOff x="1184034" y="440413"/>
            <a:chExt cx="3089406" cy="275684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8437A53-230D-2528-55FA-4C1BF93403C5}"/>
                </a:ext>
              </a:extLst>
            </p:cNvPr>
            <p:cNvGrpSpPr/>
            <p:nvPr/>
          </p:nvGrpSpPr>
          <p:grpSpPr>
            <a:xfrm>
              <a:off x="1184034" y="440413"/>
              <a:ext cx="3089406" cy="2756847"/>
              <a:chOff x="1202156" y="593241"/>
              <a:chExt cx="3089406" cy="2756847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6FB920F-31B9-65ED-002B-E831BC48AAB1}"/>
                  </a:ext>
                </a:extLst>
              </p:cNvPr>
              <p:cNvSpPr/>
              <p:nvPr/>
            </p:nvSpPr>
            <p:spPr>
              <a:xfrm>
                <a:off x="2411760" y="234888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40EE00B-4155-8CE3-5BC6-7888A87D0105}"/>
                  </a:ext>
                </a:extLst>
              </p:cNvPr>
              <p:cNvSpPr/>
              <p:nvPr/>
            </p:nvSpPr>
            <p:spPr>
              <a:xfrm>
                <a:off x="2273640" y="1978852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88E7F331-6A69-6324-547B-5665AB248BD2}"/>
                  </a:ext>
                </a:extLst>
              </p:cNvPr>
              <p:cNvSpPr/>
              <p:nvPr/>
            </p:nvSpPr>
            <p:spPr>
              <a:xfrm>
                <a:off x="1202156" y="1810434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FF4911DC-BB36-3279-8382-67221C5A4B56}"/>
                  </a:ext>
                </a:extLst>
              </p:cNvPr>
              <p:cNvSpPr/>
              <p:nvPr/>
            </p:nvSpPr>
            <p:spPr>
              <a:xfrm>
                <a:off x="2186735" y="304134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31A1115-44CA-D54D-D34C-BAD68C31CDCD}"/>
                  </a:ext>
                </a:extLst>
              </p:cNvPr>
              <p:cNvSpPr/>
              <p:nvPr/>
            </p:nvSpPr>
            <p:spPr>
              <a:xfrm>
                <a:off x="3094225" y="1653895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E1A5A94-5333-7254-020F-8EA31FCDA8E2}"/>
                  </a:ext>
                </a:extLst>
              </p:cNvPr>
              <p:cNvSpPr/>
              <p:nvPr/>
            </p:nvSpPr>
            <p:spPr>
              <a:xfrm>
                <a:off x="4111542" y="593241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2F0F2336-43D3-A986-5E64-281291C7C586}"/>
                  </a:ext>
                </a:extLst>
              </p:cNvPr>
              <p:cNvSpPr/>
              <p:nvPr/>
            </p:nvSpPr>
            <p:spPr>
              <a:xfrm>
                <a:off x="3482290" y="2375243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39E9A5E-CD46-F82B-0105-85A20A151977}"/>
                  </a:ext>
                </a:extLst>
              </p:cNvPr>
              <p:cNvCxnSpPr>
                <a:cxnSpLocks/>
                <a:stCxn id="145" idx="4"/>
                <a:endCxn id="146" idx="7"/>
              </p:cNvCxnSpPr>
              <p:nvPr/>
            </p:nvCxnSpPr>
            <p:spPr>
              <a:xfrm flipH="1">
                <a:off x="3635947" y="773261"/>
                <a:ext cx="565605" cy="16283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A31E5B77-1B88-115D-C030-EDD49ECA4EE3}"/>
                  </a:ext>
                </a:extLst>
              </p:cNvPr>
              <p:cNvCxnSpPr>
                <a:cxnSpLocks/>
                <a:stCxn id="144" idx="4"/>
                <a:endCxn id="146" idx="0"/>
              </p:cNvCxnSpPr>
              <p:nvPr/>
            </p:nvCxnSpPr>
            <p:spPr>
              <a:xfrm>
                <a:off x="3184235" y="1833915"/>
                <a:ext cx="388065" cy="5413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2D472C1-42DB-AEA5-7E5F-CFB5D0976619}"/>
                  </a:ext>
                </a:extLst>
              </p:cNvPr>
              <p:cNvCxnSpPr>
                <a:stCxn id="140" idx="6"/>
                <a:endCxn id="146" idx="2"/>
              </p:cNvCxnSpPr>
              <p:nvPr/>
            </p:nvCxnSpPr>
            <p:spPr>
              <a:xfrm>
                <a:off x="2591780" y="2438890"/>
                <a:ext cx="890510" cy="2636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192A0CA6-EC27-4A21-E160-AE54CBC6FD91}"/>
                  </a:ext>
                </a:extLst>
              </p:cNvPr>
              <p:cNvCxnSpPr>
                <a:stCxn id="143" idx="6"/>
                <a:endCxn id="146" idx="3"/>
              </p:cNvCxnSpPr>
              <p:nvPr/>
            </p:nvCxnSpPr>
            <p:spPr>
              <a:xfrm flipV="1">
                <a:off x="2366755" y="2528900"/>
                <a:ext cx="1141898" cy="60245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9A6BAB59-F623-E28C-74BC-0C8469E9FB15}"/>
                      </a:ext>
                    </a:extLst>
                  </p:cNvPr>
                  <p:cNvSpPr txBox="1"/>
                  <p:nvPr/>
                </p:nvSpPr>
                <p:spPr>
                  <a:xfrm>
                    <a:off x="2400886" y="1240420"/>
                    <a:ext cx="7426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9A6BAB59-F623-E28C-74BC-0C8469E9FB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0886" y="1240420"/>
                    <a:ext cx="742616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8307C959-CDBD-B1D2-3E8F-A578E94D161C}"/>
                      </a:ext>
                    </a:extLst>
                  </p:cNvPr>
                  <p:cNvSpPr txBox="1"/>
                  <p:nvPr/>
                </p:nvSpPr>
                <p:spPr>
                  <a:xfrm>
                    <a:off x="1669178" y="2826868"/>
                    <a:ext cx="5175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8307C959-CDBD-B1D2-3E8F-A578E94D16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9178" y="2826868"/>
                    <a:ext cx="517557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9F09DFE9-3464-00D9-C91A-C16EB43661A3}"/>
                      </a:ext>
                    </a:extLst>
                  </p:cNvPr>
                  <p:cNvSpPr txBox="1"/>
                  <p:nvPr/>
                </p:nvSpPr>
                <p:spPr>
                  <a:xfrm>
                    <a:off x="3386543" y="2455582"/>
                    <a:ext cx="5175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9F09DFE9-3464-00D9-C91A-C16EB43661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6543" y="2455582"/>
                    <a:ext cx="517557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D9FEFACD-9613-8D33-2199-9CFDF2B5DBAB}"/>
                      </a:ext>
                    </a:extLst>
                  </p:cNvPr>
                  <p:cNvSpPr/>
                  <p:nvPr/>
                </p:nvSpPr>
                <p:spPr>
                  <a:xfrm>
                    <a:off x="2222136" y="814905"/>
                    <a:ext cx="49699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D9FEFACD-9613-8D33-2199-9CFDF2B5DB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2136" y="814905"/>
                    <a:ext cx="49699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363364C-D48E-FB7E-E12E-A9A6ED486DDE}"/>
                </a:ext>
              </a:extLst>
            </p:cNvPr>
            <p:cNvCxnSpPr>
              <a:cxnSpLocks/>
              <a:stCxn id="143" idx="1"/>
              <a:endCxn id="142" idx="5"/>
            </p:cNvCxnSpPr>
            <p:nvPr/>
          </p:nvCxnSpPr>
          <p:spPr>
            <a:xfrm flipH="1" flipV="1">
              <a:off x="1337691" y="1811263"/>
              <a:ext cx="857285" cy="1103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7AD7958-C661-B805-9CE3-99E170413BAD}"/>
                </a:ext>
              </a:extLst>
            </p:cNvPr>
            <p:cNvCxnSpPr>
              <a:cxnSpLocks/>
              <a:endCxn id="142" idx="7"/>
            </p:cNvCxnSpPr>
            <p:nvPr/>
          </p:nvCxnSpPr>
          <p:spPr>
            <a:xfrm flipH="1">
              <a:off x="1337691" y="538286"/>
              <a:ext cx="2798390" cy="11456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EB84900-6A5B-0722-62B1-1ADC8966D0FF}"/>
                </a:ext>
              </a:extLst>
            </p:cNvPr>
            <p:cNvCxnSpPr>
              <a:cxnSpLocks/>
              <a:stCxn id="143" idx="0"/>
              <a:endCxn id="140" idx="4"/>
            </p:cNvCxnSpPr>
            <p:nvPr/>
          </p:nvCxnSpPr>
          <p:spPr>
            <a:xfrm flipV="1">
              <a:off x="2258623" y="2376072"/>
              <a:ext cx="225025" cy="512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FAEECE9-F055-ECAC-8DE8-DD5005C3CC59}"/>
                </a:ext>
              </a:extLst>
            </p:cNvPr>
            <p:cNvCxnSpPr>
              <a:cxnSpLocks/>
              <a:stCxn id="140" idx="1"/>
              <a:endCxn id="141" idx="4"/>
            </p:cNvCxnSpPr>
            <p:nvPr/>
          </p:nvCxnSpPr>
          <p:spPr>
            <a:xfrm flipH="1" flipV="1">
              <a:off x="2345528" y="2006044"/>
              <a:ext cx="74473" cy="2163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518BD9A-3B08-1D1A-C923-00CD8A227008}"/>
                </a:ext>
              </a:extLst>
            </p:cNvPr>
            <p:cNvCxnSpPr>
              <a:cxnSpLocks/>
              <a:stCxn id="144" idx="3"/>
              <a:endCxn id="141" idx="7"/>
            </p:cNvCxnSpPr>
            <p:nvPr/>
          </p:nvCxnSpPr>
          <p:spPr>
            <a:xfrm flipH="1">
              <a:off x="2409175" y="1654724"/>
              <a:ext cx="693291" cy="1976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B393DAB-0CD1-02F5-26DA-2E7C2ED525AC}"/>
                </a:ext>
              </a:extLst>
            </p:cNvPr>
            <p:cNvCxnSpPr>
              <a:cxnSpLocks/>
              <a:stCxn id="145" idx="3"/>
              <a:endCxn id="144" idx="7"/>
            </p:cNvCxnSpPr>
            <p:nvPr/>
          </p:nvCxnSpPr>
          <p:spPr>
            <a:xfrm flipH="1">
              <a:off x="3229760" y="594070"/>
              <a:ext cx="890023" cy="933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A1D106F-0FF6-E165-A03A-5E43C71F1172}"/>
              </a:ext>
            </a:extLst>
          </p:cNvPr>
          <p:cNvGrpSpPr/>
          <p:nvPr/>
        </p:nvGrpSpPr>
        <p:grpSpPr>
          <a:xfrm>
            <a:off x="5157065" y="540381"/>
            <a:ext cx="3089406" cy="2756847"/>
            <a:chOff x="10143404" y="888205"/>
            <a:chExt cx="3089406" cy="2756847"/>
          </a:xfrm>
        </p:grpSpPr>
        <p:sp>
          <p:nvSpPr>
            <p:cNvPr id="58" name="Oval 57"/>
            <p:cNvSpPr/>
            <p:nvPr/>
          </p:nvSpPr>
          <p:spPr>
            <a:xfrm>
              <a:off x="11353008" y="2643844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214888" y="2273816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0143404" y="2105398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1127983" y="3336304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2035473" y="1948859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3052790" y="888205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423538" y="2670207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cxnSpLocks/>
              <a:stCxn id="65" idx="4"/>
              <a:endCxn id="66" idx="7"/>
            </p:cNvCxnSpPr>
            <p:nvPr/>
          </p:nvCxnSpPr>
          <p:spPr>
            <a:xfrm flipH="1">
              <a:off x="12577195" y="1068225"/>
              <a:ext cx="565605" cy="16283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  <a:stCxn id="64" idx="4"/>
              <a:endCxn id="155" idx="0"/>
            </p:cNvCxnSpPr>
            <p:nvPr/>
          </p:nvCxnSpPr>
          <p:spPr>
            <a:xfrm flipH="1">
              <a:off x="12071667" y="2128879"/>
              <a:ext cx="53816" cy="33394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/>
              <a:stCxn id="58" idx="6"/>
              <a:endCxn id="155" idx="3"/>
            </p:cNvCxnSpPr>
            <p:nvPr/>
          </p:nvCxnSpPr>
          <p:spPr>
            <a:xfrm flipV="1">
              <a:off x="11533028" y="2616479"/>
              <a:ext cx="474992" cy="11737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3" idx="6"/>
              <a:endCxn id="66" idx="3"/>
            </p:cNvCxnSpPr>
            <p:nvPr/>
          </p:nvCxnSpPr>
          <p:spPr>
            <a:xfrm flipV="1">
              <a:off x="11308003" y="2823864"/>
              <a:ext cx="1141898" cy="6024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1342134" y="1535384"/>
                  <a:ext cx="7426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2134" y="1535384"/>
                  <a:ext cx="742616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610426" y="3121832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0426" y="3121832"/>
                  <a:ext cx="517557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Rectangle 73"/>
                <p:cNvSpPr/>
                <p:nvPr/>
              </p:nvSpPr>
              <p:spPr>
                <a:xfrm>
                  <a:off x="11077338" y="1197211"/>
                  <a:ext cx="4969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7338" y="1197211"/>
                  <a:ext cx="496996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994AE8-2C3E-5CB5-EB0B-553EF5F769C0}"/>
                </a:ext>
              </a:extLst>
            </p:cNvPr>
            <p:cNvCxnSpPr>
              <a:cxnSpLocks/>
              <a:stCxn id="63" idx="1"/>
              <a:endCxn id="62" idx="5"/>
            </p:cNvCxnSpPr>
            <p:nvPr/>
          </p:nvCxnSpPr>
          <p:spPr>
            <a:xfrm flipH="1" flipV="1">
              <a:off x="10297061" y="2259055"/>
              <a:ext cx="857285" cy="1103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D9B5B2-0349-6A07-53D0-A3A208B9CAB6}"/>
                </a:ext>
              </a:extLst>
            </p:cNvPr>
            <p:cNvCxnSpPr>
              <a:cxnSpLocks/>
              <a:endCxn id="62" idx="7"/>
            </p:cNvCxnSpPr>
            <p:nvPr/>
          </p:nvCxnSpPr>
          <p:spPr>
            <a:xfrm flipH="1">
              <a:off x="10297061" y="986078"/>
              <a:ext cx="2798390" cy="11456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66BBF19-EAF2-2507-2081-D8E2734AE2BE}"/>
                </a:ext>
              </a:extLst>
            </p:cNvPr>
            <p:cNvCxnSpPr>
              <a:cxnSpLocks/>
              <a:stCxn id="63" idx="0"/>
              <a:endCxn id="58" idx="4"/>
            </p:cNvCxnSpPr>
            <p:nvPr/>
          </p:nvCxnSpPr>
          <p:spPr>
            <a:xfrm flipV="1">
              <a:off x="11217993" y="2823864"/>
              <a:ext cx="225025" cy="512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B09B584-196D-9B4F-106E-79FE96424321}"/>
                </a:ext>
              </a:extLst>
            </p:cNvPr>
            <p:cNvCxnSpPr>
              <a:cxnSpLocks/>
              <a:stCxn id="58" idx="1"/>
              <a:endCxn id="59" idx="4"/>
            </p:cNvCxnSpPr>
            <p:nvPr/>
          </p:nvCxnSpPr>
          <p:spPr>
            <a:xfrm flipH="1" flipV="1">
              <a:off x="11304898" y="2453836"/>
              <a:ext cx="74473" cy="2163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07DFE6-D2DA-E849-4A55-EE1BC08F09B9}"/>
                </a:ext>
              </a:extLst>
            </p:cNvPr>
            <p:cNvCxnSpPr>
              <a:cxnSpLocks/>
              <a:stCxn id="64" idx="3"/>
              <a:endCxn id="59" idx="7"/>
            </p:cNvCxnSpPr>
            <p:nvPr/>
          </p:nvCxnSpPr>
          <p:spPr>
            <a:xfrm flipH="1">
              <a:off x="11368545" y="2102516"/>
              <a:ext cx="693291" cy="1976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6DAA7-4448-2608-2D62-BAE82091BAE5}"/>
                </a:ext>
              </a:extLst>
            </p:cNvPr>
            <p:cNvCxnSpPr>
              <a:cxnSpLocks/>
              <a:stCxn id="65" idx="3"/>
              <a:endCxn id="64" idx="7"/>
            </p:cNvCxnSpPr>
            <p:nvPr/>
          </p:nvCxnSpPr>
          <p:spPr>
            <a:xfrm flipH="1">
              <a:off x="12189130" y="1041862"/>
              <a:ext cx="890023" cy="933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8ADEEE0-1300-11A5-02AD-088864BBF83C}"/>
                </a:ext>
              </a:extLst>
            </p:cNvPr>
            <p:cNvSpPr/>
            <p:nvPr/>
          </p:nvSpPr>
          <p:spPr>
            <a:xfrm>
              <a:off x="11981657" y="2462822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C3F4C73-E4DC-BA83-0E76-26E2A244E81A}"/>
                    </a:ext>
                  </a:extLst>
                </p:cNvPr>
                <p:cNvSpPr txBox="1"/>
                <p:nvPr/>
              </p:nvSpPr>
              <p:spPr>
                <a:xfrm>
                  <a:off x="11628137" y="2157847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6C3F4C73-E4DC-BA83-0E76-26E2A244E8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8137" y="2157847"/>
                  <a:ext cx="517557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07E17FAF-6202-9289-3D60-7F37D5ED0557}"/>
                    </a:ext>
                  </a:extLst>
                </p:cNvPr>
                <p:cNvSpPr txBox="1"/>
                <p:nvPr/>
              </p:nvSpPr>
              <p:spPr>
                <a:xfrm>
                  <a:off x="12507351" y="2564830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07E17FAF-6202-9289-3D60-7F37D5ED0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7351" y="2564830"/>
                  <a:ext cx="51755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1FFD32A-F7E2-DBC6-1656-5DC251386570}"/>
                </a:ext>
              </a:extLst>
            </p:cNvPr>
            <p:cNvCxnSpPr>
              <a:cxnSpLocks/>
              <a:stCxn id="66" idx="1"/>
              <a:endCxn id="155" idx="5"/>
            </p:cNvCxnSpPr>
            <p:nvPr/>
          </p:nvCxnSpPr>
          <p:spPr>
            <a:xfrm flipH="1" flipV="1">
              <a:off x="12135314" y="2616479"/>
              <a:ext cx="314587" cy="800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599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20016" y="593685"/>
                <a:ext cx="8100900" cy="293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Otherwise,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interleaves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along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/>
                  <a:t>. All such cases result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subdivisions. (homework).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 means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includes such subdivisions, in contradiction with theorem’s assumptions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impossible.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6" y="593685"/>
                <a:ext cx="8100900" cy="2931187"/>
              </a:xfrm>
              <a:prstGeom prst="rect">
                <a:avLst/>
              </a:prstGeom>
              <a:blipFill>
                <a:blip r:embed="rId2"/>
                <a:stretch>
                  <a:fillRect l="-1505" t="-208" r="-1580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466706" y="3709539"/>
            <a:ext cx="2750699" cy="2430270"/>
            <a:chOff x="5466706" y="3709539"/>
            <a:chExt cx="2750699" cy="2430270"/>
          </a:xfrm>
        </p:grpSpPr>
        <p:sp>
          <p:nvSpPr>
            <p:cNvPr id="46" name="Oval 45"/>
            <p:cNvSpPr/>
            <p:nvPr/>
          </p:nvSpPr>
          <p:spPr>
            <a:xfrm>
              <a:off x="5562110" y="3709539"/>
              <a:ext cx="2565285" cy="2430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632341" y="3936202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54370" y="3919215"/>
              <a:ext cx="180020" cy="1800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904827" y="5716122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632341" y="5779769"/>
              <a:ext cx="180020" cy="1800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84713" y="4858915"/>
              <a:ext cx="180020" cy="18002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036025" y="4368737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025" y="4368737"/>
                  <a:ext cx="517557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/>
            <p:nvPr/>
          </p:nvSpPr>
          <p:spPr>
            <a:xfrm>
              <a:off x="7091441" y="4855356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225934" y="4321941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5934" y="4321941"/>
                  <a:ext cx="51755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>
              <a:stCxn id="49" idx="7"/>
              <a:endCxn id="51" idx="3"/>
            </p:cNvCxnSpPr>
            <p:nvPr/>
          </p:nvCxnSpPr>
          <p:spPr>
            <a:xfrm flipV="1">
              <a:off x="6058484" y="5012572"/>
              <a:ext cx="452592" cy="729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1" idx="7"/>
              <a:endCxn id="47" idx="3"/>
            </p:cNvCxnSpPr>
            <p:nvPr/>
          </p:nvCxnSpPr>
          <p:spPr>
            <a:xfrm flipV="1">
              <a:off x="6638370" y="4089859"/>
              <a:ext cx="1020334" cy="7954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8" idx="1"/>
              <a:endCxn id="48" idx="5"/>
            </p:cNvCxnSpPr>
            <p:nvPr/>
          </p:nvCxnSpPr>
          <p:spPr>
            <a:xfrm flipH="1" flipV="1">
              <a:off x="6108027" y="4072872"/>
              <a:ext cx="1009777" cy="808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  <a:stCxn id="50" idx="1"/>
              <a:endCxn id="58" idx="5"/>
            </p:cNvCxnSpPr>
            <p:nvPr/>
          </p:nvCxnSpPr>
          <p:spPr>
            <a:xfrm flipH="1" flipV="1">
              <a:off x="7245098" y="5009013"/>
              <a:ext cx="413606" cy="7971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1" idx="6"/>
              <a:endCxn id="58" idx="2"/>
            </p:cNvCxnSpPr>
            <p:nvPr/>
          </p:nvCxnSpPr>
          <p:spPr>
            <a:xfrm flipV="1">
              <a:off x="6664733" y="4945366"/>
              <a:ext cx="426708" cy="35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5466706" y="4741416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037385" y="5009013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19529333">
            <a:off x="1328369" y="3668547"/>
            <a:ext cx="2660689" cy="2520650"/>
            <a:chOff x="5466706" y="3619159"/>
            <a:chExt cx="2660689" cy="2520650"/>
          </a:xfrm>
        </p:grpSpPr>
        <p:sp>
          <p:nvSpPr>
            <p:cNvPr id="68" name="Oval 67"/>
            <p:cNvSpPr/>
            <p:nvPr/>
          </p:nvSpPr>
          <p:spPr>
            <a:xfrm>
              <a:off x="5562110" y="3709539"/>
              <a:ext cx="2565285" cy="2430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836030" y="4276564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954370" y="3919215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904827" y="5716122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632341" y="5779769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484713" y="4858915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248156" y="5080037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1" idx="7"/>
              <a:endCxn id="73" idx="3"/>
            </p:cNvCxnSpPr>
            <p:nvPr/>
          </p:nvCxnSpPr>
          <p:spPr>
            <a:xfrm flipV="1">
              <a:off x="6058484" y="5012572"/>
              <a:ext cx="452592" cy="729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3" idx="7"/>
              <a:endCxn id="69" idx="2"/>
            </p:cNvCxnSpPr>
            <p:nvPr/>
          </p:nvCxnSpPr>
          <p:spPr>
            <a:xfrm rot="2070667" flipV="1">
              <a:off x="6890694" y="4072940"/>
              <a:ext cx="693011" cy="11059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5" idx="1"/>
              <a:endCxn id="70" idx="5"/>
            </p:cNvCxnSpPr>
            <p:nvPr/>
          </p:nvCxnSpPr>
          <p:spPr>
            <a:xfrm rot="2070667" flipH="1" flipV="1">
              <a:off x="5917887" y="4494261"/>
              <a:ext cx="1546772" cy="1907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9" idx="3"/>
              <a:endCxn id="75" idx="7"/>
            </p:cNvCxnSpPr>
            <p:nvPr/>
          </p:nvCxnSpPr>
          <p:spPr>
            <a:xfrm rot="2070667">
              <a:off x="7630316" y="4359245"/>
              <a:ext cx="3575" cy="818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3" idx="6"/>
              <a:endCxn id="75" idx="2"/>
            </p:cNvCxnSpPr>
            <p:nvPr/>
          </p:nvCxnSpPr>
          <p:spPr>
            <a:xfrm rot="2070667" flipV="1">
              <a:off x="6653430" y="4985317"/>
              <a:ext cx="606030" cy="1483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5466706" y="4741416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864648" y="3619159"/>
              <a:ext cx="180020" cy="18002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96439" y="4712372"/>
            <a:ext cx="2187169" cy="1346074"/>
            <a:chOff x="1596439" y="4712372"/>
            <a:chExt cx="2187169" cy="1346074"/>
          </a:xfrm>
        </p:grpSpPr>
        <p:cxnSp>
          <p:nvCxnSpPr>
            <p:cNvPr id="85" name="Straight Connector 84"/>
            <p:cNvCxnSpPr>
              <a:stCxn id="70" idx="4"/>
              <a:endCxn id="73" idx="1"/>
            </p:cNvCxnSpPr>
            <p:nvPr/>
          </p:nvCxnSpPr>
          <p:spPr>
            <a:xfrm>
              <a:off x="1596439" y="4712372"/>
              <a:ext cx="829910" cy="38329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1" idx="7"/>
              <a:endCxn id="75" idx="3"/>
            </p:cNvCxnSpPr>
            <p:nvPr/>
          </p:nvCxnSpPr>
          <p:spPr>
            <a:xfrm flipV="1">
              <a:off x="2539070" y="4950229"/>
              <a:ext cx="713769" cy="110821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976343" y="5038935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343" y="5038935"/>
                  <a:ext cx="51755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3266051" y="4786038"/>
                  <a:ext cx="5175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051" y="4786038"/>
                  <a:ext cx="5175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6143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820" name="AutoShape 316"/>
          <p:cNvSpPr>
            <a:spLocks noChangeArrowheads="1"/>
          </p:cNvSpPr>
          <p:nvPr/>
        </p:nvSpPr>
        <p:spPr bwMode="auto">
          <a:xfrm rot="-21600000">
            <a:off x="1724025" y="3068638"/>
            <a:ext cx="1911350" cy="1344612"/>
          </a:xfrm>
          <a:prstGeom prst="rightArrow">
            <a:avLst>
              <a:gd name="adj1" fmla="val 50102"/>
              <a:gd name="adj2" fmla="val 38150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1" name="Rectangle 317"/>
          <p:cNvSpPr>
            <a:spLocks noChangeArrowheads="1"/>
          </p:cNvSpPr>
          <p:nvPr/>
        </p:nvSpPr>
        <p:spPr bwMode="auto">
          <a:xfrm>
            <a:off x="3678238" y="2111375"/>
            <a:ext cx="4933950" cy="31813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2" name="Rectangle 318"/>
          <p:cNvSpPr>
            <a:spLocks noChangeArrowheads="1"/>
          </p:cNvSpPr>
          <p:nvPr/>
        </p:nvSpPr>
        <p:spPr bwMode="auto">
          <a:xfrm>
            <a:off x="4343400" y="2497138"/>
            <a:ext cx="1265238" cy="8429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3" name="Rectangle 319"/>
          <p:cNvSpPr>
            <a:spLocks noChangeArrowheads="1"/>
          </p:cNvSpPr>
          <p:nvPr/>
        </p:nvSpPr>
        <p:spPr bwMode="auto">
          <a:xfrm>
            <a:off x="7232650" y="2617788"/>
            <a:ext cx="785813" cy="496887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4" name="Rectangle 320"/>
          <p:cNvSpPr>
            <a:spLocks noChangeArrowheads="1"/>
          </p:cNvSpPr>
          <p:nvPr/>
        </p:nvSpPr>
        <p:spPr bwMode="auto">
          <a:xfrm>
            <a:off x="6872288" y="3340100"/>
            <a:ext cx="1143000" cy="55562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5" name="Rectangle 321"/>
          <p:cNvSpPr>
            <a:spLocks noChangeArrowheads="1"/>
          </p:cNvSpPr>
          <p:nvPr/>
        </p:nvSpPr>
        <p:spPr bwMode="auto">
          <a:xfrm>
            <a:off x="4343400" y="3641725"/>
            <a:ext cx="541338" cy="108267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6" name="Rectangle 322"/>
          <p:cNvSpPr>
            <a:spLocks noChangeArrowheads="1"/>
          </p:cNvSpPr>
          <p:nvPr/>
        </p:nvSpPr>
        <p:spPr bwMode="auto">
          <a:xfrm>
            <a:off x="6022975" y="4122738"/>
            <a:ext cx="1995488" cy="6016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7" name="Rectangle 323"/>
          <p:cNvSpPr>
            <a:spLocks noChangeArrowheads="1"/>
          </p:cNvSpPr>
          <p:nvPr/>
        </p:nvSpPr>
        <p:spPr bwMode="auto">
          <a:xfrm>
            <a:off x="3800475" y="3611563"/>
            <a:ext cx="180975" cy="17938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8" name="Rectangle 324"/>
          <p:cNvSpPr>
            <a:spLocks noChangeArrowheads="1"/>
          </p:cNvSpPr>
          <p:nvPr/>
        </p:nvSpPr>
        <p:spPr bwMode="auto">
          <a:xfrm>
            <a:off x="8318500" y="2678113"/>
            <a:ext cx="180975" cy="17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9" name="Rectangle 325"/>
          <p:cNvSpPr>
            <a:spLocks noChangeArrowheads="1"/>
          </p:cNvSpPr>
          <p:nvPr/>
        </p:nvSpPr>
        <p:spPr bwMode="auto">
          <a:xfrm>
            <a:off x="8318500" y="3611563"/>
            <a:ext cx="180975" cy="17938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30" name="Rectangle 326"/>
          <p:cNvSpPr>
            <a:spLocks noChangeArrowheads="1"/>
          </p:cNvSpPr>
          <p:nvPr/>
        </p:nvSpPr>
        <p:spPr bwMode="auto">
          <a:xfrm>
            <a:off x="8318500" y="4543425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1831" name="Group 327"/>
          <p:cNvGrpSpPr>
            <a:grpSpLocks/>
          </p:cNvGrpSpPr>
          <p:nvPr/>
        </p:nvGrpSpPr>
        <p:grpSpPr bwMode="auto">
          <a:xfrm rot="16200000">
            <a:off x="6239669" y="1262857"/>
            <a:ext cx="180975" cy="2046287"/>
            <a:chOff x="340" y="1570"/>
            <a:chExt cx="136" cy="1542"/>
          </a:xfrm>
        </p:grpSpPr>
        <p:sp>
          <p:nvSpPr>
            <p:cNvPr id="661832" name="Rectangle 328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833" name="Rectangle 329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834" name="Rectangle 330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1835" name="Text Box 331"/>
          <p:cNvSpPr txBox="1">
            <a:spLocks noChangeArrowheads="1"/>
          </p:cNvSpPr>
          <p:nvPr/>
        </p:nvSpPr>
        <p:spPr bwMode="auto">
          <a:xfrm>
            <a:off x="3619500" y="331946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1600" b="1" i="1"/>
              <a:t>GND</a:t>
            </a:r>
          </a:p>
        </p:txBody>
      </p:sp>
      <p:sp>
        <p:nvSpPr>
          <p:cNvPr id="661836" name="Text Box 332"/>
          <p:cNvSpPr txBox="1">
            <a:spLocks noChangeArrowheads="1"/>
          </p:cNvSpPr>
          <p:nvPr/>
        </p:nvSpPr>
        <p:spPr bwMode="auto">
          <a:xfrm>
            <a:off x="8064500" y="3309938"/>
            <a:ext cx="61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sz="1600" b="1" i="1"/>
              <a:t>VDD</a:t>
            </a:r>
          </a:p>
        </p:txBody>
      </p:sp>
      <p:sp>
        <p:nvSpPr>
          <p:cNvPr id="661837" name="Line 333"/>
          <p:cNvSpPr>
            <a:spLocks noChangeShapeType="1"/>
          </p:cNvSpPr>
          <p:nvPr/>
        </p:nvSpPr>
        <p:spPr bwMode="auto">
          <a:xfrm>
            <a:off x="4222750" y="3521075"/>
            <a:ext cx="2649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38" name="Line 334"/>
          <p:cNvSpPr>
            <a:spLocks noChangeShapeType="1"/>
          </p:cNvSpPr>
          <p:nvPr/>
        </p:nvSpPr>
        <p:spPr bwMode="auto">
          <a:xfrm>
            <a:off x="6208713" y="3521075"/>
            <a:ext cx="0" cy="60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39" name="Line 335"/>
          <p:cNvSpPr>
            <a:spLocks noChangeShapeType="1"/>
          </p:cNvSpPr>
          <p:nvPr/>
        </p:nvSpPr>
        <p:spPr bwMode="auto">
          <a:xfrm>
            <a:off x="8042275" y="2867025"/>
            <a:ext cx="120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1840" name="Group 336"/>
          <p:cNvGrpSpPr>
            <a:grpSpLocks/>
          </p:cNvGrpSpPr>
          <p:nvPr/>
        </p:nvGrpSpPr>
        <p:grpSpPr bwMode="auto">
          <a:xfrm>
            <a:off x="1050925" y="4652963"/>
            <a:ext cx="1503363" cy="1355725"/>
            <a:chOff x="441" y="2560"/>
            <a:chExt cx="933" cy="841"/>
          </a:xfrm>
        </p:grpSpPr>
        <p:grpSp>
          <p:nvGrpSpPr>
            <p:cNvPr id="661841" name="Group 337"/>
            <p:cNvGrpSpPr>
              <a:grpSpLocks/>
            </p:cNvGrpSpPr>
            <p:nvPr/>
          </p:nvGrpSpPr>
          <p:grpSpPr bwMode="auto">
            <a:xfrm>
              <a:off x="441" y="2560"/>
              <a:ext cx="933" cy="841"/>
              <a:chOff x="441" y="2560"/>
              <a:chExt cx="933" cy="841"/>
            </a:xfrm>
          </p:grpSpPr>
          <p:sp>
            <p:nvSpPr>
              <p:cNvPr id="661842" name="AutoShape 338"/>
              <p:cNvSpPr>
                <a:spLocks noChangeArrowheads="1"/>
              </p:cNvSpPr>
              <p:nvPr/>
            </p:nvSpPr>
            <p:spPr bwMode="auto">
              <a:xfrm>
                <a:off x="464" y="2560"/>
                <a:ext cx="910" cy="628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ea typeface="宋体" charset="-122"/>
                </a:endParaRPr>
              </a:p>
            </p:txBody>
          </p:sp>
          <p:sp>
            <p:nvSpPr>
              <p:cNvPr id="661843" name="Rectangle 339"/>
              <p:cNvSpPr>
                <a:spLocks noChangeArrowheads="1"/>
              </p:cNvSpPr>
              <p:nvPr/>
            </p:nvSpPr>
            <p:spPr bwMode="auto">
              <a:xfrm>
                <a:off x="441" y="3155"/>
                <a:ext cx="286" cy="246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844" name="Oval 340"/>
              <p:cNvSpPr>
                <a:spLocks noChangeArrowheads="1"/>
              </p:cNvSpPr>
              <p:nvPr/>
            </p:nvSpPr>
            <p:spPr bwMode="auto">
              <a:xfrm>
                <a:off x="530" y="3128"/>
                <a:ext cx="135" cy="56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45" name="Text Box 341"/>
            <p:cNvSpPr txBox="1">
              <a:spLocks noChangeArrowheads="1"/>
            </p:cNvSpPr>
            <p:nvPr/>
          </p:nvSpPr>
          <p:spPr bwMode="auto">
            <a:xfrm>
              <a:off x="483" y="2722"/>
              <a:ext cx="847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charset="-122"/>
                </a:rPr>
                <a:t>Module </a:t>
              </a:r>
              <a:r>
                <a:rPr lang="en-US" altLang="zh-CN" sz="1600" i="1">
                  <a:ea typeface="宋体" charset="-122"/>
                </a:rPr>
                <a:t>e</a:t>
              </a:r>
            </a:p>
          </p:txBody>
        </p:sp>
      </p:grpSp>
      <p:sp>
        <p:nvSpPr>
          <p:cNvPr id="661846" name="Rectangle 342"/>
          <p:cNvSpPr>
            <a:spLocks noChangeArrowheads="1"/>
          </p:cNvSpPr>
          <p:nvPr/>
        </p:nvSpPr>
        <p:spPr bwMode="auto">
          <a:xfrm>
            <a:off x="4835525" y="3743325"/>
            <a:ext cx="107950" cy="106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47" name="Rectangle 343"/>
          <p:cNvSpPr>
            <a:spLocks noChangeArrowheads="1"/>
          </p:cNvSpPr>
          <p:nvPr/>
        </p:nvSpPr>
        <p:spPr bwMode="auto">
          <a:xfrm>
            <a:off x="4937125" y="3275013"/>
            <a:ext cx="107950" cy="106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48" name="Rectangle 344"/>
          <p:cNvSpPr>
            <a:spLocks noChangeArrowheads="1"/>
          </p:cNvSpPr>
          <p:nvPr/>
        </p:nvSpPr>
        <p:spPr bwMode="auto">
          <a:xfrm>
            <a:off x="5567363" y="3132138"/>
            <a:ext cx="107950" cy="106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49" name="Rectangle 345"/>
          <p:cNvSpPr>
            <a:spLocks noChangeArrowheads="1"/>
          </p:cNvSpPr>
          <p:nvPr/>
        </p:nvSpPr>
        <p:spPr bwMode="auto">
          <a:xfrm>
            <a:off x="6827838" y="3663950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50" name="Rectangle 346"/>
          <p:cNvSpPr>
            <a:spLocks noChangeArrowheads="1"/>
          </p:cNvSpPr>
          <p:nvPr/>
        </p:nvSpPr>
        <p:spPr bwMode="auto">
          <a:xfrm>
            <a:off x="7567613" y="3057525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51" name="Rectangle 347"/>
          <p:cNvSpPr>
            <a:spLocks noChangeArrowheads="1"/>
          </p:cNvSpPr>
          <p:nvPr/>
        </p:nvSpPr>
        <p:spPr bwMode="auto">
          <a:xfrm>
            <a:off x="6881813" y="4064000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52" name="Rectangle 348"/>
          <p:cNvSpPr>
            <a:spLocks noChangeArrowheads="1"/>
          </p:cNvSpPr>
          <p:nvPr/>
        </p:nvSpPr>
        <p:spPr bwMode="auto">
          <a:xfrm>
            <a:off x="5973763" y="4411663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53" name="Line 349"/>
          <p:cNvSpPr>
            <a:spLocks noChangeShapeType="1"/>
          </p:cNvSpPr>
          <p:nvPr/>
        </p:nvSpPr>
        <p:spPr bwMode="auto">
          <a:xfrm flipH="1">
            <a:off x="5399088" y="1847850"/>
            <a:ext cx="936625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54" name="Line 350"/>
          <p:cNvSpPr>
            <a:spLocks noChangeShapeType="1"/>
          </p:cNvSpPr>
          <p:nvPr/>
        </p:nvSpPr>
        <p:spPr bwMode="auto">
          <a:xfrm>
            <a:off x="6332538" y="184150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55" name="Line 351"/>
          <p:cNvSpPr>
            <a:spLocks noChangeShapeType="1"/>
          </p:cNvSpPr>
          <p:nvPr/>
        </p:nvSpPr>
        <p:spPr bwMode="auto">
          <a:xfrm>
            <a:off x="6342063" y="1847850"/>
            <a:ext cx="912812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56" name="Text Box 352"/>
          <p:cNvSpPr txBox="1">
            <a:spLocks noChangeArrowheads="1"/>
          </p:cNvSpPr>
          <p:nvPr/>
        </p:nvSpPr>
        <p:spPr bwMode="auto">
          <a:xfrm>
            <a:off x="5692775" y="1557338"/>
            <a:ext cx="1370013" cy="336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I/O Pads</a:t>
            </a:r>
          </a:p>
        </p:txBody>
      </p:sp>
      <p:sp>
        <p:nvSpPr>
          <p:cNvPr id="661857" name="Text Box 353"/>
          <p:cNvSpPr txBox="1">
            <a:spLocks noChangeArrowheads="1"/>
          </p:cNvSpPr>
          <p:nvPr/>
        </p:nvSpPr>
        <p:spPr bwMode="auto">
          <a:xfrm>
            <a:off x="4943475" y="3600450"/>
            <a:ext cx="1306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Pins</a:t>
            </a:r>
          </a:p>
        </p:txBody>
      </p:sp>
      <p:sp>
        <p:nvSpPr>
          <p:cNvPr id="661858" name="Line 354"/>
          <p:cNvSpPr>
            <a:spLocks noChangeShapeType="1"/>
          </p:cNvSpPr>
          <p:nvPr/>
        </p:nvSpPr>
        <p:spPr bwMode="auto">
          <a:xfrm flipV="1">
            <a:off x="4446588" y="4875213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59" name="Line 355"/>
          <p:cNvSpPr>
            <a:spLocks noChangeShapeType="1"/>
          </p:cNvSpPr>
          <p:nvPr/>
        </p:nvSpPr>
        <p:spPr bwMode="auto">
          <a:xfrm flipV="1">
            <a:off x="4456113" y="4294188"/>
            <a:ext cx="754062" cy="127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61" name="Text Box 357"/>
          <p:cNvSpPr txBox="1">
            <a:spLocks noChangeArrowheads="1"/>
          </p:cNvSpPr>
          <p:nvPr/>
        </p:nvSpPr>
        <p:spPr bwMode="auto">
          <a:xfrm>
            <a:off x="4410075" y="2719388"/>
            <a:ext cx="106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</a:t>
            </a:r>
            <a:r>
              <a:rPr lang="en-US" altLang="zh-CN" sz="1600" i="1">
                <a:ea typeface="宋体" charset="-122"/>
              </a:rPr>
              <a:t>a</a:t>
            </a:r>
          </a:p>
        </p:txBody>
      </p:sp>
      <p:sp>
        <p:nvSpPr>
          <p:cNvPr id="661862" name="Text Box 358"/>
          <p:cNvSpPr txBox="1">
            <a:spLocks noChangeArrowheads="1"/>
          </p:cNvSpPr>
          <p:nvPr/>
        </p:nvSpPr>
        <p:spPr bwMode="auto">
          <a:xfrm>
            <a:off x="4232275" y="3908425"/>
            <a:ext cx="766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</a:t>
            </a:r>
            <a:br>
              <a:rPr lang="en-US" altLang="zh-CN" sz="1600">
                <a:ea typeface="宋体" charset="-122"/>
              </a:rPr>
            </a:br>
            <a:r>
              <a:rPr lang="en-US" altLang="zh-CN" sz="1600" i="1">
                <a:ea typeface="宋体" charset="-122"/>
              </a:rPr>
              <a:t>b</a:t>
            </a:r>
          </a:p>
        </p:txBody>
      </p:sp>
      <p:sp>
        <p:nvSpPr>
          <p:cNvPr id="661863" name="Text Box 359"/>
          <p:cNvSpPr txBox="1">
            <a:spLocks noChangeArrowheads="1"/>
          </p:cNvSpPr>
          <p:nvPr/>
        </p:nvSpPr>
        <p:spPr bwMode="auto">
          <a:xfrm>
            <a:off x="6913563" y="3435350"/>
            <a:ext cx="1068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</a:t>
            </a:r>
            <a:r>
              <a:rPr lang="en-US" altLang="zh-CN" sz="1600" i="1">
                <a:ea typeface="宋体" charset="-122"/>
              </a:rPr>
              <a:t>d</a:t>
            </a:r>
          </a:p>
        </p:txBody>
      </p:sp>
      <p:sp>
        <p:nvSpPr>
          <p:cNvPr id="661864" name="Text Box 360"/>
          <p:cNvSpPr txBox="1">
            <a:spLocks noChangeArrowheads="1"/>
          </p:cNvSpPr>
          <p:nvPr/>
        </p:nvSpPr>
        <p:spPr bwMode="auto">
          <a:xfrm>
            <a:off x="6499225" y="4243388"/>
            <a:ext cx="1077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</a:t>
            </a:r>
            <a:r>
              <a:rPr lang="en-US" altLang="zh-CN" sz="1600" i="1">
                <a:ea typeface="宋体" charset="-122"/>
              </a:rPr>
              <a:t>e</a:t>
            </a:r>
          </a:p>
        </p:txBody>
      </p:sp>
      <p:sp>
        <p:nvSpPr>
          <p:cNvPr id="661865" name="Line 361"/>
          <p:cNvSpPr>
            <a:spLocks noChangeShapeType="1"/>
          </p:cNvSpPr>
          <p:nvPr/>
        </p:nvSpPr>
        <p:spPr bwMode="auto">
          <a:xfrm>
            <a:off x="7720013" y="181292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66" name="Text Box 362"/>
          <p:cNvSpPr txBox="1">
            <a:spLocks noChangeArrowheads="1"/>
          </p:cNvSpPr>
          <p:nvPr/>
        </p:nvSpPr>
        <p:spPr bwMode="auto">
          <a:xfrm>
            <a:off x="7124700" y="1557338"/>
            <a:ext cx="1285875" cy="3365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dirty="0">
                <a:ea typeface="宋体" charset="-122"/>
              </a:rPr>
              <a:t>Floorplan</a:t>
            </a:r>
          </a:p>
        </p:txBody>
      </p:sp>
      <p:grpSp>
        <p:nvGrpSpPr>
          <p:cNvPr id="661867" name="Group 363"/>
          <p:cNvGrpSpPr>
            <a:grpSpLocks/>
          </p:cNvGrpSpPr>
          <p:nvPr/>
        </p:nvGrpSpPr>
        <p:grpSpPr bwMode="auto">
          <a:xfrm>
            <a:off x="504825" y="3940175"/>
            <a:ext cx="1227138" cy="1116013"/>
            <a:chOff x="258" y="2057"/>
            <a:chExt cx="665" cy="603"/>
          </a:xfrm>
        </p:grpSpPr>
        <p:sp>
          <p:nvSpPr>
            <p:cNvPr id="661868" name="AutoShape 364"/>
            <p:cNvSpPr>
              <a:spLocks noChangeArrowheads="1"/>
            </p:cNvSpPr>
            <p:nvPr/>
          </p:nvSpPr>
          <p:spPr bwMode="auto">
            <a:xfrm>
              <a:off x="274" y="2057"/>
              <a:ext cx="649" cy="447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zh-CN" altLang="en-US" sz="1600">
                <a:ea typeface="宋体" charset="-122"/>
              </a:endParaRPr>
            </a:p>
          </p:txBody>
        </p:sp>
        <p:sp>
          <p:nvSpPr>
            <p:cNvPr id="661869" name="Rectangle 365"/>
            <p:cNvSpPr>
              <a:spLocks noChangeArrowheads="1"/>
            </p:cNvSpPr>
            <p:nvPr/>
          </p:nvSpPr>
          <p:spPr bwMode="auto">
            <a:xfrm>
              <a:off x="258" y="2484"/>
              <a:ext cx="204" cy="176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870" name="Oval 366"/>
            <p:cNvSpPr>
              <a:spLocks noChangeArrowheads="1"/>
            </p:cNvSpPr>
            <p:nvPr/>
          </p:nvSpPr>
          <p:spPr bwMode="auto">
            <a:xfrm>
              <a:off x="315" y="2460"/>
              <a:ext cx="96" cy="39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1871" name="Text Box 367"/>
          <p:cNvSpPr txBox="1">
            <a:spLocks noChangeArrowheads="1"/>
          </p:cNvSpPr>
          <p:nvPr/>
        </p:nvSpPr>
        <p:spPr bwMode="auto">
          <a:xfrm>
            <a:off x="539750" y="4095750"/>
            <a:ext cx="118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Module </a:t>
            </a:r>
            <a:r>
              <a:rPr lang="en-US" altLang="zh-CN" sz="1600" i="1">
                <a:ea typeface="宋体" charset="-122"/>
              </a:rPr>
              <a:t>d</a:t>
            </a:r>
          </a:p>
        </p:txBody>
      </p:sp>
      <p:grpSp>
        <p:nvGrpSpPr>
          <p:cNvPr id="661872" name="Group 368"/>
          <p:cNvGrpSpPr>
            <a:grpSpLocks/>
          </p:cNvGrpSpPr>
          <p:nvPr/>
        </p:nvGrpSpPr>
        <p:grpSpPr bwMode="auto">
          <a:xfrm>
            <a:off x="468313" y="2852738"/>
            <a:ext cx="1270000" cy="1062037"/>
            <a:chOff x="80" y="1448"/>
            <a:chExt cx="788" cy="659"/>
          </a:xfrm>
        </p:grpSpPr>
        <p:grpSp>
          <p:nvGrpSpPr>
            <p:cNvPr id="661873" name="Group 369"/>
            <p:cNvGrpSpPr>
              <a:grpSpLocks/>
            </p:cNvGrpSpPr>
            <p:nvPr/>
          </p:nvGrpSpPr>
          <p:grpSpPr bwMode="auto">
            <a:xfrm>
              <a:off x="83" y="1448"/>
              <a:ext cx="734" cy="659"/>
              <a:chOff x="83" y="1448"/>
              <a:chExt cx="734" cy="659"/>
            </a:xfrm>
          </p:grpSpPr>
          <p:sp>
            <p:nvSpPr>
              <p:cNvPr id="661874" name="AutoShape 370"/>
              <p:cNvSpPr>
                <a:spLocks noChangeArrowheads="1"/>
              </p:cNvSpPr>
              <p:nvPr/>
            </p:nvSpPr>
            <p:spPr bwMode="auto">
              <a:xfrm>
                <a:off x="104" y="1448"/>
                <a:ext cx="713" cy="4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ea typeface="宋体" charset="-122"/>
                </a:endParaRPr>
              </a:p>
            </p:txBody>
          </p:sp>
          <p:sp>
            <p:nvSpPr>
              <p:cNvPr id="661875" name="Rectangle 371"/>
              <p:cNvSpPr>
                <a:spLocks noChangeArrowheads="1"/>
              </p:cNvSpPr>
              <p:nvPr/>
            </p:nvSpPr>
            <p:spPr bwMode="auto">
              <a:xfrm>
                <a:off x="83" y="1914"/>
                <a:ext cx="224" cy="193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876" name="Oval 372"/>
              <p:cNvSpPr>
                <a:spLocks noChangeArrowheads="1"/>
              </p:cNvSpPr>
              <p:nvPr/>
            </p:nvSpPr>
            <p:spPr bwMode="auto">
              <a:xfrm>
                <a:off x="143" y="1886"/>
                <a:ext cx="96" cy="39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77" name="Text Box 373"/>
            <p:cNvSpPr txBox="1">
              <a:spLocks noChangeArrowheads="1"/>
            </p:cNvSpPr>
            <p:nvPr/>
          </p:nvSpPr>
          <p:spPr bwMode="auto">
            <a:xfrm>
              <a:off x="80" y="1546"/>
              <a:ext cx="78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charset="-122"/>
                </a:rPr>
                <a:t>Module </a:t>
              </a:r>
              <a:r>
                <a:rPr lang="en-US" altLang="zh-CN" sz="1600" i="1">
                  <a:ea typeface="宋体" charset="-122"/>
                </a:rPr>
                <a:t>c</a:t>
              </a:r>
            </a:p>
          </p:txBody>
        </p:sp>
      </p:grpSp>
      <p:grpSp>
        <p:nvGrpSpPr>
          <p:cNvPr id="661878" name="Group 374"/>
          <p:cNvGrpSpPr>
            <a:grpSpLocks/>
          </p:cNvGrpSpPr>
          <p:nvPr/>
        </p:nvGrpSpPr>
        <p:grpSpPr bwMode="auto">
          <a:xfrm>
            <a:off x="1757363" y="2266950"/>
            <a:ext cx="1220787" cy="1065213"/>
            <a:chOff x="880" y="967"/>
            <a:chExt cx="757" cy="661"/>
          </a:xfrm>
        </p:grpSpPr>
        <p:grpSp>
          <p:nvGrpSpPr>
            <p:cNvPr id="661879" name="Group 375"/>
            <p:cNvGrpSpPr>
              <a:grpSpLocks/>
            </p:cNvGrpSpPr>
            <p:nvPr/>
          </p:nvGrpSpPr>
          <p:grpSpPr bwMode="auto">
            <a:xfrm>
              <a:off x="880" y="967"/>
              <a:ext cx="730" cy="661"/>
              <a:chOff x="880" y="967"/>
              <a:chExt cx="730" cy="661"/>
            </a:xfrm>
          </p:grpSpPr>
          <p:sp>
            <p:nvSpPr>
              <p:cNvPr id="661880" name="AutoShape 376"/>
              <p:cNvSpPr>
                <a:spLocks noChangeArrowheads="1"/>
              </p:cNvSpPr>
              <p:nvPr/>
            </p:nvSpPr>
            <p:spPr bwMode="auto">
              <a:xfrm>
                <a:off x="898" y="967"/>
                <a:ext cx="712" cy="4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 sz="1600">
                  <a:ea typeface="宋体" charset="-122"/>
                </a:endParaRPr>
              </a:p>
            </p:txBody>
          </p:sp>
          <p:sp>
            <p:nvSpPr>
              <p:cNvPr id="661881" name="Rectangle 377"/>
              <p:cNvSpPr>
                <a:spLocks noChangeArrowheads="1"/>
              </p:cNvSpPr>
              <p:nvPr/>
            </p:nvSpPr>
            <p:spPr bwMode="auto">
              <a:xfrm>
                <a:off x="880" y="1435"/>
                <a:ext cx="224" cy="193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882" name="Oval 378"/>
              <p:cNvSpPr>
                <a:spLocks noChangeArrowheads="1"/>
              </p:cNvSpPr>
              <p:nvPr/>
            </p:nvSpPr>
            <p:spPr bwMode="auto">
              <a:xfrm>
                <a:off x="949" y="1412"/>
                <a:ext cx="105" cy="43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83" name="Text Box 379"/>
            <p:cNvSpPr txBox="1">
              <a:spLocks noChangeArrowheads="1"/>
            </p:cNvSpPr>
            <p:nvPr/>
          </p:nvSpPr>
          <p:spPr bwMode="auto">
            <a:xfrm>
              <a:off x="905" y="1058"/>
              <a:ext cx="73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charset="-122"/>
                </a:rPr>
                <a:t>Module </a:t>
              </a:r>
              <a:r>
                <a:rPr lang="en-US" altLang="zh-CN" sz="1600" i="1">
                  <a:ea typeface="宋体" charset="-122"/>
                </a:rPr>
                <a:t>b</a:t>
              </a:r>
            </a:p>
          </p:txBody>
        </p:sp>
      </p:grpSp>
      <p:grpSp>
        <p:nvGrpSpPr>
          <p:cNvPr id="661909" name="Group 405"/>
          <p:cNvGrpSpPr>
            <a:grpSpLocks/>
          </p:cNvGrpSpPr>
          <p:nvPr/>
        </p:nvGrpSpPr>
        <p:grpSpPr bwMode="auto">
          <a:xfrm>
            <a:off x="712788" y="1662113"/>
            <a:ext cx="1149350" cy="793750"/>
            <a:chOff x="449" y="1047"/>
            <a:chExt cx="724" cy="500"/>
          </a:xfrm>
        </p:grpSpPr>
        <p:sp>
          <p:nvSpPr>
            <p:cNvPr id="661885" name="AutoShape 381"/>
            <p:cNvSpPr>
              <a:spLocks noChangeArrowheads="1"/>
            </p:cNvSpPr>
            <p:nvPr/>
          </p:nvSpPr>
          <p:spPr bwMode="auto">
            <a:xfrm>
              <a:off x="449" y="1047"/>
              <a:ext cx="724" cy="50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zh-CN" altLang="en-US" sz="1600">
                <a:ea typeface="宋体" charset="-122"/>
              </a:endParaRPr>
            </a:p>
          </p:txBody>
        </p:sp>
        <p:sp>
          <p:nvSpPr>
            <p:cNvPr id="661887" name="Oval 383"/>
            <p:cNvSpPr>
              <a:spLocks noChangeArrowheads="1"/>
            </p:cNvSpPr>
            <p:nvPr/>
          </p:nvSpPr>
          <p:spPr bwMode="auto">
            <a:xfrm>
              <a:off x="489" y="1496"/>
              <a:ext cx="107" cy="44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1888" name="Text Box 384"/>
          <p:cNvSpPr txBox="1">
            <a:spLocks noChangeArrowheads="1"/>
          </p:cNvSpPr>
          <p:nvPr/>
        </p:nvSpPr>
        <p:spPr bwMode="auto">
          <a:xfrm>
            <a:off x="717550" y="182245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Module </a:t>
            </a:r>
            <a:r>
              <a:rPr lang="en-US" altLang="zh-CN" sz="1600" i="1">
                <a:ea typeface="宋体" charset="-122"/>
              </a:rPr>
              <a:t>a</a:t>
            </a:r>
          </a:p>
        </p:txBody>
      </p:sp>
      <p:sp>
        <p:nvSpPr>
          <p:cNvPr id="661889" name="Line 385"/>
          <p:cNvSpPr>
            <a:spLocks noChangeShapeType="1"/>
          </p:cNvSpPr>
          <p:nvPr/>
        </p:nvSpPr>
        <p:spPr bwMode="auto">
          <a:xfrm flipH="1" flipV="1">
            <a:off x="5068888" y="3379788"/>
            <a:ext cx="27622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90" name="Line 386"/>
          <p:cNvSpPr>
            <a:spLocks noChangeShapeType="1"/>
          </p:cNvSpPr>
          <p:nvPr/>
        </p:nvSpPr>
        <p:spPr bwMode="auto">
          <a:xfrm>
            <a:off x="5583238" y="3937000"/>
            <a:ext cx="382587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91" name="Rectangle 387"/>
          <p:cNvSpPr>
            <a:spLocks noChangeArrowheads="1"/>
          </p:cNvSpPr>
          <p:nvPr/>
        </p:nvSpPr>
        <p:spPr bwMode="auto">
          <a:xfrm>
            <a:off x="7165975" y="4965700"/>
            <a:ext cx="1793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92" name="Rectangle 388"/>
          <p:cNvSpPr>
            <a:spLocks noChangeArrowheads="1"/>
          </p:cNvSpPr>
          <p:nvPr/>
        </p:nvSpPr>
        <p:spPr bwMode="auto">
          <a:xfrm>
            <a:off x="6243638" y="4967288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93" name="Rectangle 389"/>
          <p:cNvSpPr>
            <a:spLocks noChangeArrowheads="1"/>
          </p:cNvSpPr>
          <p:nvPr/>
        </p:nvSpPr>
        <p:spPr bwMode="auto">
          <a:xfrm>
            <a:off x="5302250" y="4960938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94" name="Rectangle 390"/>
          <p:cNvSpPr>
            <a:spLocks noChangeArrowheads="1"/>
          </p:cNvSpPr>
          <p:nvPr/>
        </p:nvSpPr>
        <p:spPr bwMode="auto">
          <a:xfrm>
            <a:off x="3800475" y="4552950"/>
            <a:ext cx="179388" cy="17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95" name="Rectangle 391"/>
          <p:cNvSpPr>
            <a:spLocks noChangeArrowheads="1"/>
          </p:cNvSpPr>
          <p:nvPr/>
        </p:nvSpPr>
        <p:spPr bwMode="auto">
          <a:xfrm>
            <a:off x="3811588" y="2679700"/>
            <a:ext cx="179387" cy="17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96" name="Text Box 392"/>
          <p:cNvSpPr txBox="1">
            <a:spLocks noChangeArrowheads="1"/>
          </p:cNvSpPr>
          <p:nvPr/>
        </p:nvSpPr>
        <p:spPr bwMode="auto">
          <a:xfrm>
            <a:off x="2054225" y="3416300"/>
            <a:ext cx="1430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ea typeface="宋体" charset="-122"/>
              </a:rPr>
              <a:t>Chip </a:t>
            </a:r>
            <a:br>
              <a:rPr lang="en-US" altLang="zh-CN" sz="1600" b="1">
                <a:solidFill>
                  <a:schemeClr val="bg1"/>
                </a:solidFill>
                <a:ea typeface="宋体" charset="-122"/>
              </a:rPr>
            </a:br>
            <a:r>
              <a:rPr lang="en-US" altLang="zh-CN" sz="1600" b="1">
                <a:solidFill>
                  <a:schemeClr val="bg1"/>
                </a:solidFill>
                <a:ea typeface="宋体" charset="-122"/>
              </a:rPr>
              <a:t>Planning</a:t>
            </a:r>
          </a:p>
        </p:txBody>
      </p:sp>
      <p:sp>
        <p:nvSpPr>
          <p:cNvPr id="661897" name="Freeform 393"/>
          <p:cNvSpPr>
            <a:spLocks/>
          </p:cNvSpPr>
          <p:nvPr/>
        </p:nvSpPr>
        <p:spPr bwMode="auto">
          <a:xfrm>
            <a:off x="3981450" y="2616200"/>
            <a:ext cx="361950" cy="1076325"/>
          </a:xfrm>
          <a:custGeom>
            <a:avLst/>
            <a:gdLst>
              <a:gd name="T0" fmla="*/ 0 w 228"/>
              <a:gd name="T1" fmla="*/ 678 h 678"/>
              <a:gd name="T2" fmla="*/ 150 w 228"/>
              <a:gd name="T3" fmla="*/ 678 h 678"/>
              <a:gd name="T4" fmla="*/ 150 w 228"/>
              <a:gd name="T5" fmla="*/ 0 h 678"/>
              <a:gd name="T6" fmla="*/ 228 w 228"/>
              <a:gd name="T7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678">
                <a:moveTo>
                  <a:pt x="0" y="678"/>
                </a:moveTo>
                <a:lnTo>
                  <a:pt x="150" y="678"/>
                </a:lnTo>
                <a:lnTo>
                  <a:pt x="150" y="0"/>
                </a:lnTo>
                <a:lnTo>
                  <a:pt x="22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98" name="Freeform 394"/>
          <p:cNvSpPr>
            <a:spLocks/>
          </p:cNvSpPr>
          <p:nvPr/>
        </p:nvSpPr>
        <p:spPr bwMode="auto">
          <a:xfrm>
            <a:off x="6748463" y="2797175"/>
            <a:ext cx="485775" cy="719138"/>
          </a:xfrm>
          <a:custGeom>
            <a:avLst/>
            <a:gdLst>
              <a:gd name="T0" fmla="*/ 0 w 309"/>
              <a:gd name="T1" fmla="*/ 453 h 453"/>
              <a:gd name="T2" fmla="*/ 0 w 309"/>
              <a:gd name="T3" fmla="*/ 0 h 453"/>
              <a:gd name="T4" fmla="*/ 309 w 309"/>
              <a:gd name="T5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9" h="453">
                <a:moveTo>
                  <a:pt x="0" y="453"/>
                </a:moveTo>
                <a:lnTo>
                  <a:pt x="0" y="0"/>
                </a:lnTo>
                <a:lnTo>
                  <a:pt x="309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899" name="Freeform 395"/>
          <p:cNvSpPr>
            <a:spLocks/>
          </p:cNvSpPr>
          <p:nvPr/>
        </p:nvSpPr>
        <p:spPr bwMode="auto">
          <a:xfrm>
            <a:off x="7529513" y="3697288"/>
            <a:ext cx="781050" cy="300037"/>
          </a:xfrm>
          <a:custGeom>
            <a:avLst/>
            <a:gdLst>
              <a:gd name="T0" fmla="*/ 492 w 492"/>
              <a:gd name="T1" fmla="*/ 0 h 189"/>
              <a:gd name="T2" fmla="*/ 384 w 492"/>
              <a:gd name="T3" fmla="*/ 0 h 189"/>
              <a:gd name="T4" fmla="*/ 384 w 492"/>
              <a:gd name="T5" fmla="*/ 189 h 189"/>
              <a:gd name="T6" fmla="*/ 0 w 492"/>
              <a:gd name="T7" fmla="*/ 189 h 189"/>
              <a:gd name="T8" fmla="*/ 0 w 492"/>
              <a:gd name="T9" fmla="*/ 12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" h="189">
                <a:moveTo>
                  <a:pt x="492" y="0"/>
                </a:moveTo>
                <a:lnTo>
                  <a:pt x="384" y="0"/>
                </a:lnTo>
                <a:lnTo>
                  <a:pt x="384" y="189"/>
                </a:lnTo>
                <a:lnTo>
                  <a:pt x="0" y="189"/>
                </a:lnTo>
                <a:lnTo>
                  <a:pt x="0" y="129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900" name="Text Box 396"/>
          <p:cNvSpPr txBox="1">
            <a:spLocks noChangeArrowheads="1"/>
          </p:cNvSpPr>
          <p:nvPr/>
        </p:nvSpPr>
        <p:spPr bwMode="auto">
          <a:xfrm>
            <a:off x="7096125" y="2671763"/>
            <a:ext cx="1077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</a:t>
            </a:r>
            <a:r>
              <a:rPr lang="en-US" altLang="zh-CN" sz="1600" i="1">
                <a:ea typeface="宋体" charset="-122"/>
              </a:rPr>
              <a:t>c</a:t>
            </a:r>
          </a:p>
        </p:txBody>
      </p:sp>
      <p:sp>
        <p:nvSpPr>
          <p:cNvPr id="661901" name="Freeform 397"/>
          <p:cNvSpPr>
            <a:spLocks/>
          </p:cNvSpPr>
          <p:nvPr/>
        </p:nvSpPr>
        <p:spPr bwMode="auto">
          <a:xfrm>
            <a:off x="8024813" y="3987800"/>
            <a:ext cx="114300" cy="495300"/>
          </a:xfrm>
          <a:custGeom>
            <a:avLst/>
            <a:gdLst>
              <a:gd name="T0" fmla="*/ 72 w 72"/>
              <a:gd name="T1" fmla="*/ 0 h 312"/>
              <a:gd name="T2" fmla="*/ 72 w 72"/>
              <a:gd name="T3" fmla="*/ 312 h 312"/>
              <a:gd name="T4" fmla="*/ 0 w 72"/>
              <a:gd name="T5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312">
                <a:moveTo>
                  <a:pt x="72" y="0"/>
                </a:moveTo>
                <a:lnTo>
                  <a:pt x="72" y="312"/>
                </a:lnTo>
                <a:lnTo>
                  <a:pt x="0" y="312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902" name="Freeform 398"/>
          <p:cNvSpPr>
            <a:spLocks/>
          </p:cNvSpPr>
          <p:nvPr/>
        </p:nvSpPr>
        <p:spPr bwMode="auto">
          <a:xfrm>
            <a:off x="4886325" y="4221163"/>
            <a:ext cx="3252788" cy="595312"/>
          </a:xfrm>
          <a:custGeom>
            <a:avLst/>
            <a:gdLst>
              <a:gd name="T0" fmla="*/ 2049 w 2049"/>
              <a:gd name="T1" fmla="*/ 141 h 375"/>
              <a:gd name="T2" fmla="*/ 2049 w 2049"/>
              <a:gd name="T3" fmla="*/ 375 h 375"/>
              <a:gd name="T4" fmla="*/ 378 w 2049"/>
              <a:gd name="T5" fmla="*/ 375 h 375"/>
              <a:gd name="T6" fmla="*/ 378 w 2049"/>
              <a:gd name="T7" fmla="*/ 0 h 375"/>
              <a:gd name="T8" fmla="*/ 0 w 2049"/>
              <a:gd name="T9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9" h="375">
                <a:moveTo>
                  <a:pt x="2049" y="141"/>
                </a:moveTo>
                <a:lnTo>
                  <a:pt x="2049" y="375"/>
                </a:lnTo>
                <a:lnTo>
                  <a:pt x="378" y="375"/>
                </a:lnTo>
                <a:lnTo>
                  <a:pt x="378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903" name="Freeform 399"/>
          <p:cNvSpPr>
            <a:spLocks/>
          </p:cNvSpPr>
          <p:nvPr/>
        </p:nvSpPr>
        <p:spPr bwMode="auto">
          <a:xfrm>
            <a:off x="4219575" y="3687763"/>
            <a:ext cx="371475" cy="1162050"/>
          </a:xfrm>
          <a:custGeom>
            <a:avLst/>
            <a:gdLst>
              <a:gd name="T0" fmla="*/ 0 w 234"/>
              <a:gd name="T1" fmla="*/ 0 h 729"/>
              <a:gd name="T2" fmla="*/ 0 w 234"/>
              <a:gd name="T3" fmla="*/ 729 h 729"/>
              <a:gd name="T4" fmla="*/ 234 w 234"/>
              <a:gd name="T5" fmla="*/ 729 h 729"/>
              <a:gd name="T6" fmla="*/ 234 w 234"/>
              <a:gd name="T7" fmla="*/ 654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729">
                <a:moveTo>
                  <a:pt x="0" y="0"/>
                </a:moveTo>
                <a:lnTo>
                  <a:pt x="0" y="729"/>
                </a:lnTo>
                <a:lnTo>
                  <a:pt x="234" y="729"/>
                </a:lnTo>
                <a:lnTo>
                  <a:pt x="234" y="65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904" name="Text Box 400"/>
          <p:cNvSpPr txBox="1">
            <a:spLocks noChangeArrowheads="1"/>
          </p:cNvSpPr>
          <p:nvPr/>
        </p:nvSpPr>
        <p:spPr bwMode="auto">
          <a:xfrm>
            <a:off x="3598863" y="5478463"/>
            <a:ext cx="2125662" cy="336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Supply Network</a:t>
            </a:r>
          </a:p>
        </p:txBody>
      </p:sp>
      <p:sp>
        <p:nvSpPr>
          <p:cNvPr id="661905" name="Line 401"/>
          <p:cNvSpPr>
            <a:spLocks noChangeShapeType="1"/>
          </p:cNvSpPr>
          <p:nvPr/>
        </p:nvSpPr>
        <p:spPr bwMode="auto">
          <a:xfrm>
            <a:off x="5186363" y="3502025"/>
            <a:ext cx="38100" cy="42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906" name="Freeform 402"/>
          <p:cNvSpPr>
            <a:spLocks/>
          </p:cNvSpPr>
          <p:nvPr/>
        </p:nvSpPr>
        <p:spPr bwMode="auto">
          <a:xfrm>
            <a:off x="5614988" y="2492375"/>
            <a:ext cx="2705100" cy="1204913"/>
          </a:xfrm>
          <a:custGeom>
            <a:avLst/>
            <a:gdLst>
              <a:gd name="T0" fmla="*/ 1704 w 1704"/>
              <a:gd name="T1" fmla="*/ 759 h 759"/>
              <a:gd name="T2" fmla="*/ 1590 w 1704"/>
              <a:gd name="T3" fmla="*/ 759 h 759"/>
              <a:gd name="T4" fmla="*/ 1590 w 1704"/>
              <a:gd name="T5" fmla="*/ 0 h 759"/>
              <a:gd name="T6" fmla="*/ 219 w 1704"/>
              <a:gd name="T7" fmla="*/ 0 h 759"/>
              <a:gd name="T8" fmla="*/ 219 w 1704"/>
              <a:gd name="T9" fmla="*/ 345 h 759"/>
              <a:gd name="T10" fmla="*/ 0 w 1704"/>
              <a:gd name="T11" fmla="*/ 34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4" h="759">
                <a:moveTo>
                  <a:pt x="1704" y="759"/>
                </a:moveTo>
                <a:lnTo>
                  <a:pt x="1590" y="759"/>
                </a:lnTo>
                <a:lnTo>
                  <a:pt x="1590" y="0"/>
                </a:lnTo>
                <a:lnTo>
                  <a:pt x="219" y="0"/>
                </a:lnTo>
                <a:lnTo>
                  <a:pt x="219" y="345"/>
                </a:lnTo>
                <a:lnTo>
                  <a:pt x="0" y="345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908" name="Rectangle 404"/>
          <p:cNvSpPr>
            <a:spLocks noChangeArrowheads="1"/>
          </p:cNvSpPr>
          <p:nvPr/>
        </p:nvSpPr>
        <p:spPr bwMode="auto">
          <a:xfrm>
            <a:off x="684213" y="2420938"/>
            <a:ext cx="360362" cy="3111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/>
              <a:t>Floorplans and Planar Graphs</a:t>
            </a:r>
          </a:p>
        </p:txBody>
      </p:sp>
    </p:spTree>
    <p:extLst>
      <p:ext uri="{BB962C8B-B14F-4D97-AF65-F5344CB8AC3E}">
        <p14:creationId xmlns:p14="http://schemas.microsoft.com/office/powerpoint/2010/main" val="438368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60" y="1739601"/>
            <a:ext cx="5403574" cy="436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0" y="1815801"/>
            <a:ext cx="405550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43</a:t>
            </a:fld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8520" y="2014186"/>
            <a:ext cx="4230470" cy="3420380"/>
            <a:chOff x="611560" y="1493785"/>
            <a:chExt cx="4230470" cy="342038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11560" y="1583795"/>
              <a:ext cx="0" cy="28803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42030" y="1493785"/>
              <a:ext cx="0" cy="342038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589190" y="2014184"/>
            <a:ext cx="3874875" cy="2700302"/>
            <a:chOff x="607115" y="1493784"/>
            <a:chExt cx="3874875" cy="2700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07115" y="1538791"/>
              <a:ext cx="0" cy="170661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81990" y="1493784"/>
              <a:ext cx="0" cy="270030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043685" y="2014186"/>
            <a:ext cx="3874875" cy="2025225"/>
            <a:chOff x="607115" y="1493784"/>
            <a:chExt cx="3874875" cy="202522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07115" y="1538791"/>
              <a:ext cx="0" cy="121513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81990" y="1493784"/>
              <a:ext cx="0" cy="202522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538740" y="2464236"/>
            <a:ext cx="4050451" cy="2970330"/>
            <a:chOff x="564333" y="1138861"/>
            <a:chExt cx="4050451" cy="297033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64333" y="1538791"/>
              <a:ext cx="0" cy="212035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592280" y="1138861"/>
              <a:ext cx="22504" cy="297033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528851" y="2014184"/>
            <a:ext cx="3982943" cy="3420382"/>
            <a:chOff x="519329" y="1498899"/>
            <a:chExt cx="3982943" cy="3420382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519329" y="1543908"/>
              <a:ext cx="22501" cy="292532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479768" y="1498899"/>
              <a:ext cx="22504" cy="342038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58520" y="2014184"/>
            <a:ext cx="6953274" cy="49272"/>
            <a:chOff x="611560" y="1493783"/>
            <a:chExt cx="6953274" cy="4927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11560" y="1543055"/>
              <a:ext cx="2992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42030" y="1493783"/>
              <a:ext cx="2722804" cy="2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054936" y="2464236"/>
            <a:ext cx="5456858" cy="409086"/>
            <a:chOff x="611560" y="1133969"/>
            <a:chExt cx="5456858" cy="40908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11560" y="1543055"/>
              <a:ext cx="14964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486133" y="1133969"/>
              <a:ext cx="1582285" cy="78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601260" y="3286747"/>
            <a:ext cx="4976679" cy="797669"/>
            <a:chOff x="611560" y="1534973"/>
            <a:chExt cx="4976679" cy="797669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611560" y="1534973"/>
              <a:ext cx="929072" cy="8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74365" y="2332642"/>
              <a:ext cx="11138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58520" y="3754042"/>
            <a:ext cx="6008167" cy="1005449"/>
            <a:chOff x="611560" y="1543055"/>
            <a:chExt cx="6008167" cy="100544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11560" y="1543055"/>
              <a:ext cx="19718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797025" y="2548504"/>
              <a:ext cx="182270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47268" y="4429117"/>
            <a:ext cx="6030671" cy="560944"/>
            <a:chOff x="611560" y="1543055"/>
            <a:chExt cx="6030671" cy="56094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11560" y="1543055"/>
              <a:ext cx="19718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819529" y="2103999"/>
              <a:ext cx="182270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37800" y="4984516"/>
            <a:ext cx="6951490" cy="450050"/>
            <a:chOff x="611560" y="1543055"/>
            <a:chExt cx="6951490" cy="45005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11560" y="1543055"/>
              <a:ext cx="299105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840249" y="1993105"/>
              <a:ext cx="27228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391400" y="-446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4801417" y="1002190"/>
            <a:ext cx="2687873" cy="4406441"/>
            <a:chOff x="4801417" y="883440"/>
            <a:chExt cx="2687873" cy="4406441"/>
          </a:xfrm>
        </p:grpSpPr>
        <p:grpSp>
          <p:nvGrpSpPr>
            <p:cNvPr id="78" name="Group 77"/>
            <p:cNvGrpSpPr/>
            <p:nvPr/>
          </p:nvGrpSpPr>
          <p:grpSpPr>
            <a:xfrm>
              <a:off x="4807324" y="1921391"/>
              <a:ext cx="2681966" cy="3368490"/>
              <a:chOff x="4860364" y="1519740"/>
              <a:chExt cx="2681966" cy="336849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4864173" y="1527360"/>
                <a:ext cx="630071" cy="402466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539965" y="1519740"/>
                <a:ext cx="411255" cy="655770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994572" y="1519740"/>
                <a:ext cx="208860" cy="410086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676562" y="1978200"/>
                <a:ext cx="865768" cy="1081229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994572" y="1985820"/>
                <a:ext cx="402418" cy="1540810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547584" y="3587450"/>
                <a:ext cx="1051335" cy="618065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860364" y="4250521"/>
                <a:ext cx="413535" cy="195750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864174" y="4496986"/>
                <a:ext cx="1083235" cy="391244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4801417" y="883440"/>
              <a:ext cx="2614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Smallest, most compacted layout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758655" y="1340652"/>
            <a:ext cx="261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floorplan</a:t>
            </a:r>
          </a:p>
        </p:txBody>
      </p:sp>
      <p:sp>
        <p:nvSpPr>
          <p:cNvPr id="96" name="Rectangle 61"/>
          <p:cNvSpPr txBox="1">
            <a:spLocks noChangeArrowheads="1"/>
          </p:cNvSpPr>
          <p:nvPr/>
        </p:nvSpPr>
        <p:spPr>
          <a:xfrm>
            <a:off x="457200" y="188913"/>
            <a:ext cx="8229600" cy="669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From Floorplan to Placement</a:t>
            </a:r>
          </a:p>
        </p:txBody>
      </p:sp>
    </p:spTree>
    <p:extLst>
      <p:ext uri="{BB962C8B-B14F-4D97-AF65-F5344CB8AC3E}">
        <p14:creationId xmlns:p14="http://schemas.microsoft.com/office/powerpoint/2010/main" val="14158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75688"/>
            <a:ext cx="67246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44</a:t>
            </a:fld>
            <a:endParaRPr lang="en-US" sz="1600" dirty="0"/>
          </a:p>
        </p:txBody>
      </p:sp>
      <p:sp>
        <p:nvSpPr>
          <p:cNvPr id="6" name="Rectangle 61"/>
          <p:cNvSpPr txBox="1">
            <a:spLocks noChangeArrowheads="1"/>
          </p:cNvSpPr>
          <p:nvPr/>
        </p:nvSpPr>
        <p:spPr>
          <a:xfrm>
            <a:off x="457200" y="188913"/>
            <a:ext cx="8229600" cy="669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Blocks’ Aspect Ratios</a:t>
            </a:r>
          </a:p>
        </p:txBody>
      </p:sp>
    </p:spTree>
    <p:extLst>
      <p:ext uri="{BB962C8B-B14F-4D97-AF65-F5344CB8AC3E}">
        <p14:creationId xmlns:p14="http://schemas.microsoft.com/office/powerpoint/2010/main" val="1082733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Actual layout is obtained by embedding real blocks into floorplan cells.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Blocks’ adjacency relations are maintained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Blocks are not perfectly matched, thus white area (waste) results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Layout width and height are obtained by assigning blocks’ dimensions to corresponding arcs.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Different block sizes yield different layout area, even if block sizes are area invariant. </a:t>
            </a:r>
          </a:p>
        </p:txBody>
      </p:sp>
      <p:sp>
        <p:nvSpPr>
          <p:cNvPr id="368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1362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From Floorplan to Placement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587375" y="950912"/>
            <a:ext cx="3192463" cy="3606800"/>
            <a:chOff x="288" y="1098"/>
            <a:chExt cx="2011" cy="2272"/>
          </a:xfrm>
        </p:grpSpPr>
        <p:sp>
          <p:nvSpPr>
            <p:cNvPr id="35916" name="Line 3"/>
            <p:cNvSpPr>
              <a:spLocks noChangeShapeType="1"/>
            </p:cNvSpPr>
            <p:nvPr/>
          </p:nvSpPr>
          <p:spPr bwMode="auto">
            <a:xfrm>
              <a:off x="291" y="1434"/>
              <a:ext cx="0" cy="19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35917" name="Group 4"/>
            <p:cNvGrpSpPr>
              <a:grpSpLocks/>
            </p:cNvGrpSpPr>
            <p:nvPr/>
          </p:nvGrpSpPr>
          <p:grpSpPr bwMode="auto">
            <a:xfrm>
              <a:off x="288" y="1098"/>
              <a:ext cx="2011" cy="2272"/>
              <a:chOff x="288" y="1098"/>
              <a:chExt cx="2011" cy="2272"/>
            </a:xfrm>
          </p:grpSpPr>
          <p:sp>
            <p:nvSpPr>
              <p:cNvPr id="35918" name="Line 5"/>
              <p:cNvSpPr>
                <a:spLocks noChangeShapeType="1"/>
              </p:cNvSpPr>
              <p:nvPr/>
            </p:nvSpPr>
            <p:spPr bwMode="auto">
              <a:xfrm>
                <a:off x="1453" y="1434"/>
                <a:ext cx="0" cy="19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19" name="Line 6"/>
              <p:cNvSpPr>
                <a:spLocks noChangeShapeType="1"/>
              </p:cNvSpPr>
              <p:nvPr/>
            </p:nvSpPr>
            <p:spPr bwMode="auto">
              <a:xfrm>
                <a:off x="946" y="1434"/>
                <a:ext cx="0" cy="135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0" name="Line 7"/>
              <p:cNvSpPr>
                <a:spLocks noChangeShapeType="1"/>
              </p:cNvSpPr>
              <p:nvPr/>
            </p:nvSpPr>
            <p:spPr bwMode="auto">
              <a:xfrm>
                <a:off x="703" y="2789"/>
                <a:ext cx="0" cy="58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1" name="Line 8"/>
              <p:cNvSpPr>
                <a:spLocks noChangeShapeType="1"/>
              </p:cNvSpPr>
              <p:nvPr/>
            </p:nvSpPr>
            <p:spPr bwMode="auto">
              <a:xfrm>
                <a:off x="1912" y="1434"/>
                <a:ext cx="0" cy="92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2" name="Line 9"/>
              <p:cNvSpPr>
                <a:spLocks noChangeShapeType="1"/>
              </p:cNvSpPr>
              <p:nvPr/>
            </p:nvSpPr>
            <p:spPr bwMode="auto">
              <a:xfrm>
                <a:off x="1791" y="2354"/>
                <a:ext cx="0" cy="101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3" name="Line 10"/>
              <p:cNvSpPr>
                <a:spLocks noChangeShapeType="1"/>
              </p:cNvSpPr>
              <p:nvPr/>
            </p:nvSpPr>
            <p:spPr bwMode="auto">
              <a:xfrm>
                <a:off x="1791" y="2910"/>
                <a:ext cx="50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4" name="Line 11"/>
              <p:cNvSpPr>
                <a:spLocks noChangeShapeType="1"/>
              </p:cNvSpPr>
              <p:nvPr/>
            </p:nvSpPr>
            <p:spPr bwMode="auto">
              <a:xfrm>
                <a:off x="1453" y="1966"/>
                <a:ext cx="45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5" name="Line 12"/>
              <p:cNvSpPr>
                <a:spLocks noChangeShapeType="1"/>
              </p:cNvSpPr>
              <p:nvPr/>
            </p:nvSpPr>
            <p:spPr bwMode="auto">
              <a:xfrm>
                <a:off x="288" y="3152"/>
                <a:ext cx="41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6" name="Line 13"/>
              <p:cNvSpPr>
                <a:spLocks noChangeShapeType="1"/>
              </p:cNvSpPr>
              <p:nvPr/>
            </p:nvSpPr>
            <p:spPr bwMode="auto">
              <a:xfrm>
                <a:off x="703" y="3055"/>
                <a:ext cx="75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7" name="Line 14"/>
              <p:cNvSpPr>
                <a:spLocks noChangeShapeType="1"/>
              </p:cNvSpPr>
              <p:nvPr/>
            </p:nvSpPr>
            <p:spPr bwMode="auto">
              <a:xfrm>
                <a:off x="1453" y="2354"/>
                <a:ext cx="84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8" name="Line 15"/>
              <p:cNvSpPr>
                <a:spLocks noChangeShapeType="1"/>
              </p:cNvSpPr>
              <p:nvPr/>
            </p:nvSpPr>
            <p:spPr bwMode="auto">
              <a:xfrm flipH="1">
                <a:off x="288" y="2789"/>
                <a:ext cx="116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29" name="Line 16"/>
              <p:cNvSpPr>
                <a:spLocks noChangeShapeType="1"/>
              </p:cNvSpPr>
              <p:nvPr/>
            </p:nvSpPr>
            <p:spPr bwMode="auto">
              <a:xfrm>
                <a:off x="2299" y="1434"/>
                <a:ext cx="0" cy="19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30" name="Line 17"/>
              <p:cNvSpPr>
                <a:spLocks noChangeShapeType="1"/>
              </p:cNvSpPr>
              <p:nvPr/>
            </p:nvSpPr>
            <p:spPr bwMode="auto">
              <a:xfrm flipH="1">
                <a:off x="288" y="3370"/>
                <a:ext cx="201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31" name="Line 18"/>
              <p:cNvSpPr>
                <a:spLocks noChangeShapeType="1"/>
              </p:cNvSpPr>
              <p:nvPr/>
            </p:nvSpPr>
            <p:spPr bwMode="auto">
              <a:xfrm flipH="1">
                <a:off x="288" y="1434"/>
                <a:ext cx="201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932" name="Text Box 19"/>
              <p:cNvSpPr txBox="1">
                <a:spLocks noChangeArrowheads="1"/>
              </p:cNvSpPr>
              <p:nvPr/>
            </p:nvSpPr>
            <p:spPr bwMode="auto">
              <a:xfrm>
                <a:off x="741" y="1098"/>
                <a:ext cx="94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 dirty="0"/>
                  <a:t>floorplan</a:t>
                </a:r>
              </a:p>
            </p:txBody>
          </p:sp>
        </p:grpSp>
      </p:grpSp>
      <p:grpSp>
        <p:nvGrpSpPr>
          <p:cNvPr id="69719" name="Group 87"/>
          <p:cNvGrpSpPr>
            <a:grpSpLocks/>
          </p:cNvGrpSpPr>
          <p:nvPr/>
        </p:nvGrpSpPr>
        <p:grpSpPr bwMode="auto">
          <a:xfrm>
            <a:off x="4187825" y="2098675"/>
            <a:ext cx="4262438" cy="1997075"/>
            <a:chOff x="2638" y="1390"/>
            <a:chExt cx="2685" cy="1258"/>
          </a:xfrm>
        </p:grpSpPr>
        <p:sp>
          <p:nvSpPr>
            <p:cNvPr id="35897" name="Oval 21"/>
            <p:cNvSpPr>
              <a:spLocks noChangeArrowheads="1"/>
            </p:cNvSpPr>
            <p:nvPr/>
          </p:nvSpPr>
          <p:spPr bwMode="auto">
            <a:xfrm>
              <a:off x="3944" y="1971"/>
              <a:ext cx="97" cy="9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98" name="Oval 22"/>
            <p:cNvSpPr>
              <a:spLocks noChangeArrowheads="1"/>
            </p:cNvSpPr>
            <p:nvPr/>
          </p:nvSpPr>
          <p:spPr bwMode="auto">
            <a:xfrm>
              <a:off x="5226" y="1971"/>
              <a:ext cx="97" cy="9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99" name="Oval 23"/>
            <p:cNvSpPr>
              <a:spLocks noChangeArrowheads="1"/>
            </p:cNvSpPr>
            <p:nvPr/>
          </p:nvSpPr>
          <p:spPr bwMode="auto">
            <a:xfrm>
              <a:off x="4597" y="1414"/>
              <a:ext cx="97" cy="9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900" name="Oval 24"/>
            <p:cNvSpPr>
              <a:spLocks noChangeArrowheads="1"/>
            </p:cNvSpPr>
            <p:nvPr/>
          </p:nvSpPr>
          <p:spPr bwMode="auto">
            <a:xfrm>
              <a:off x="4572" y="2551"/>
              <a:ext cx="97" cy="9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901" name="Freeform 25"/>
            <p:cNvSpPr>
              <a:spLocks/>
            </p:cNvSpPr>
            <p:nvPr/>
          </p:nvSpPr>
          <p:spPr bwMode="auto">
            <a:xfrm>
              <a:off x="3993" y="1439"/>
              <a:ext cx="605" cy="532"/>
            </a:xfrm>
            <a:custGeom>
              <a:avLst/>
              <a:gdLst>
                <a:gd name="T0" fmla="*/ 0 w 605"/>
                <a:gd name="T1" fmla="*/ 532 h 532"/>
                <a:gd name="T2" fmla="*/ 97 w 605"/>
                <a:gd name="T3" fmla="*/ 314 h 532"/>
                <a:gd name="T4" fmla="*/ 314 w 605"/>
                <a:gd name="T5" fmla="*/ 121 h 532"/>
                <a:gd name="T6" fmla="*/ 532 w 605"/>
                <a:gd name="T7" fmla="*/ 24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02" name="Freeform 26"/>
            <p:cNvSpPr>
              <a:spLocks/>
            </p:cNvSpPr>
            <p:nvPr/>
          </p:nvSpPr>
          <p:spPr bwMode="auto">
            <a:xfrm flipV="1">
              <a:off x="3993" y="2068"/>
              <a:ext cx="605" cy="532"/>
            </a:xfrm>
            <a:custGeom>
              <a:avLst/>
              <a:gdLst>
                <a:gd name="T0" fmla="*/ 0 w 605"/>
                <a:gd name="T1" fmla="*/ 532 h 532"/>
                <a:gd name="T2" fmla="*/ 97 w 605"/>
                <a:gd name="T3" fmla="*/ 314 h 532"/>
                <a:gd name="T4" fmla="*/ 314 w 605"/>
                <a:gd name="T5" fmla="*/ 121 h 532"/>
                <a:gd name="T6" fmla="*/ 532 w 605"/>
                <a:gd name="T7" fmla="*/ 24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03" name="Freeform 27"/>
            <p:cNvSpPr>
              <a:spLocks/>
            </p:cNvSpPr>
            <p:nvPr/>
          </p:nvSpPr>
          <p:spPr bwMode="auto">
            <a:xfrm flipH="1">
              <a:off x="4670" y="1439"/>
              <a:ext cx="605" cy="532"/>
            </a:xfrm>
            <a:custGeom>
              <a:avLst/>
              <a:gdLst>
                <a:gd name="T0" fmla="*/ 0 w 605"/>
                <a:gd name="T1" fmla="*/ 532 h 532"/>
                <a:gd name="T2" fmla="*/ 97 w 605"/>
                <a:gd name="T3" fmla="*/ 314 h 532"/>
                <a:gd name="T4" fmla="*/ 314 w 605"/>
                <a:gd name="T5" fmla="*/ 121 h 532"/>
                <a:gd name="T6" fmla="*/ 532 w 605"/>
                <a:gd name="T7" fmla="*/ 24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04" name="Freeform 28"/>
            <p:cNvSpPr>
              <a:spLocks/>
            </p:cNvSpPr>
            <p:nvPr/>
          </p:nvSpPr>
          <p:spPr bwMode="auto">
            <a:xfrm flipH="1" flipV="1">
              <a:off x="4670" y="2068"/>
              <a:ext cx="605" cy="532"/>
            </a:xfrm>
            <a:custGeom>
              <a:avLst/>
              <a:gdLst>
                <a:gd name="T0" fmla="*/ 0 w 605"/>
                <a:gd name="T1" fmla="*/ 532 h 532"/>
                <a:gd name="T2" fmla="*/ 97 w 605"/>
                <a:gd name="T3" fmla="*/ 314 h 532"/>
                <a:gd name="T4" fmla="*/ 314 w 605"/>
                <a:gd name="T5" fmla="*/ 121 h 532"/>
                <a:gd name="T6" fmla="*/ 532 w 605"/>
                <a:gd name="T7" fmla="*/ 24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05" name="Oval 29"/>
            <p:cNvSpPr>
              <a:spLocks noChangeArrowheads="1"/>
            </p:cNvSpPr>
            <p:nvPr/>
          </p:nvSpPr>
          <p:spPr bwMode="auto">
            <a:xfrm>
              <a:off x="2638" y="1971"/>
              <a:ext cx="97" cy="9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906" name="Oval 30"/>
            <p:cNvSpPr>
              <a:spLocks noChangeArrowheads="1"/>
            </p:cNvSpPr>
            <p:nvPr/>
          </p:nvSpPr>
          <p:spPr bwMode="auto">
            <a:xfrm>
              <a:off x="3266" y="2551"/>
              <a:ext cx="97" cy="9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907" name="Freeform 31"/>
            <p:cNvSpPr>
              <a:spLocks/>
            </p:cNvSpPr>
            <p:nvPr/>
          </p:nvSpPr>
          <p:spPr bwMode="auto">
            <a:xfrm>
              <a:off x="2687" y="1439"/>
              <a:ext cx="605" cy="532"/>
            </a:xfrm>
            <a:custGeom>
              <a:avLst/>
              <a:gdLst>
                <a:gd name="T0" fmla="*/ 0 w 605"/>
                <a:gd name="T1" fmla="*/ 532 h 532"/>
                <a:gd name="T2" fmla="*/ 97 w 605"/>
                <a:gd name="T3" fmla="*/ 314 h 532"/>
                <a:gd name="T4" fmla="*/ 314 w 605"/>
                <a:gd name="T5" fmla="*/ 121 h 532"/>
                <a:gd name="T6" fmla="*/ 532 w 605"/>
                <a:gd name="T7" fmla="*/ 24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08" name="Freeform 32"/>
            <p:cNvSpPr>
              <a:spLocks/>
            </p:cNvSpPr>
            <p:nvPr/>
          </p:nvSpPr>
          <p:spPr bwMode="auto">
            <a:xfrm flipV="1">
              <a:off x="2687" y="2068"/>
              <a:ext cx="605" cy="532"/>
            </a:xfrm>
            <a:custGeom>
              <a:avLst/>
              <a:gdLst>
                <a:gd name="T0" fmla="*/ 0 w 605"/>
                <a:gd name="T1" fmla="*/ 532 h 532"/>
                <a:gd name="T2" fmla="*/ 97 w 605"/>
                <a:gd name="T3" fmla="*/ 314 h 532"/>
                <a:gd name="T4" fmla="*/ 314 w 605"/>
                <a:gd name="T5" fmla="*/ 121 h 532"/>
                <a:gd name="T6" fmla="*/ 532 w 605"/>
                <a:gd name="T7" fmla="*/ 24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09" name="Freeform 33"/>
            <p:cNvSpPr>
              <a:spLocks/>
            </p:cNvSpPr>
            <p:nvPr/>
          </p:nvSpPr>
          <p:spPr bwMode="auto">
            <a:xfrm flipH="1">
              <a:off x="3364" y="1439"/>
              <a:ext cx="605" cy="532"/>
            </a:xfrm>
            <a:custGeom>
              <a:avLst/>
              <a:gdLst>
                <a:gd name="T0" fmla="*/ 0 w 605"/>
                <a:gd name="T1" fmla="*/ 532 h 532"/>
                <a:gd name="T2" fmla="*/ 97 w 605"/>
                <a:gd name="T3" fmla="*/ 314 h 532"/>
                <a:gd name="T4" fmla="*/ 314 w 605"/>
                <a:gd name="T5" fmla="*/ 121 h 532"/>
                <a:gd name="T6" fmla="*/ 532 w 605"/>
                <a:gd name="T7" fmla="*/ 24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10" name="Freeform 34"/>
            <p:cNvSpPr>
              <a:spLocks/>
            </p:cNvSpPr>
            <p:nvPr/>
          </p:nvSpPr>
          <p:spPr bwMode="auto">
            <a:xfrm flipH="1" flipV="1">
              <a:off x="3364" y="2068"/>
              <a:ext cx="605" cy="532"/>
            </a:xfrm>
            <a:custGeom>
              <a:avLst/>
              <a:gdLst>
                <a:gd name="T0" fmla="*/ 0 w 605"/>
                <a:gd name="T1" fmla="*/ 532 h 532"/>
                <a:gd name="T2" fmla="*/ 97 w 605"/>
                <a:gd name="T3" fmla="*/ 314 h 532"/>
                <a:gd name="T4" fmla="*/ 314 w 605"/>
                <a:gd name="T5" fmla="*/ 121 h 532"/>
                <a:gd name="T6" fmla="*/ 532 w 605"/>
                <a:gd name="T7" fmla="*/ 24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11" name="Oval 35"/>
            <p:cNvSpPr>
              <a:spLocks noChangeArrowheads="1"/>
            </p:cNvSpPr>
            <p:nvPr/>
          </p:nvSpPr>
          <p:spPr bwMode="auto">
            <a:xfrm>
              <a:off x="3267" y="1390"/>
              <a:ext cx="97" cy="9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912" name="Freeform 36"/>
            <p:cNvSpPr>
              <a:spLocks/>
            </p:cNvSpPr>
            <p:nvPr/>
          </p:nvSpPr>
          <p:spPr bwMode="auto">
            <a:xfrm flipH="1">
              <a:off x="2759" y="2019"/>
              <a:ext cx="532" cy="508"/>
            </a:xfrm>
            <a:custGeom>
              <a:avLst/>
              <a:gdLst>
                <a:gd name="T0" fmla="*/ 0 w 605"/>
                <a:gd name="T1" fmla="*/ 385 h 532"/>
                <a:gd name="T2" fmla="*/ 40 w 605"/>
                <a:gd name="T3" fmla="*/ 227 h 532"/>
                <a:gd name="T4" fmla="*/ 128 w 605"/>
                <a:gd name="T5" fmla="*/ 88 h 532"/>
                <a:gd name="T6" fmla="*/ 216 w 605"/>
                <a:gd name="T7" fmla="*/ 17 h 532"/>
                <a:gd name="T8" fmla="*/ 246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13" name="Freeform 37"/>
            <p:cNvSpPr>
              <a:spLocks/>
            </p:cNvSpPr>
            <p:nvPr/>
          </p:nvSpPr>
          <p:spPr bwMode="auto">
            <a:xfrm>
              <a:off x="3315" y="2019"/>
              <a:ext cx="629" cy="508"/>
            </a:xfrm>
            <a:custGeom>
              <a:avLst/>
              <a:gdLst>
                <a:gd name="T0" fmla="*/ 0 w 605"/>
                <a:gd name="T1" fmla="*/ 385 h 532"/>
                <a:gd name="T2" fmla="*/ 127 w 605"/>
                <a:gd name="T3" fmla="*/ 227 h 532"/>
                <a:gd name="T4" fmla="*/ 412 w 605"/>
                <a:gd name="T5" fmla="*/ 88 h 532"/>
                <a:gd name="T6" fmla="*/ 700 w 605"/>
                <a:gd name="T7" fmla="*/ 17 h 532"/>
                <a:gd name="T8" fmla="*/ 794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14" name="Freeform 38"/>
            <p:cNvSpPr>
              <a:spLocks/>
            </p:cNvSpPr>
            <p:nvPr/>
          </p:nvSpPr>
          <p:spPr bwMode="auto">
            <a:xfrm>
              <a:off x="4646" y="2068"/>
              <a:ext cx="605" cy="459"/>
            </a:xfrm>
            <a:custGeom>
              <a:avLst/>
              <a:gdLst>
                <a:gd name="T0" fmla="*/ 0 w 605"/>
                <a:gd name="T1" fmla="*/ 190 h 532"/>
                <a:gd name="T2" fmla="*/ 97 w 605"/>
                <a:gd name="T3" fmla="*/ 111 h 532"/>
                <a:gd name="T4" fmla="*/ 314 w 605"/>
                <a:gd name="T5" fmla="*/ 43 h 532"/>
                <a:gd name="T6" fmla="*/ 532 w 605"/>
                <a:gd name="T7" fmla="*/ 9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915" name="Freeform 39"/>
            <p:cNvSpPr>
              <a:spLocks/>
            </p:cNvSpPr>
            <p:nvPr/>
          </p:nvSpPr>
          <p:spPr bwMode="auto">
            <a:xfrm flipH="1" flipV="1">
              <a:off x="4065" y="1512"/>
              <a:ext cx="605" cy="507"/>
            </a:xfrm>
            <a:custGeom>
              <a:avLst/>
              <a:gdLst>
                <a:gd name="T0" fmla="*/ 0 w 605"/>
                <a:gd name="T1" fmla="*/ 378 h 532"/>
                <a:gd name="T2" fmla="*/ 97 w 605"/>
                <a:gd name="T3" fmla="*/ 224 h 532"/>
                <a:gd name="T4" fmla="*/ 314 w 605"/>
                <a:gd name="T5" fmla="*/ 87 h 532"/>
                <a:gd name="T6" fmla="*/ 532 w 605"/>
                <a:gd name="T7" fmla="*/ 17 h 532"/>
                <a:gd name="T8" fmla="*/ 605 w 605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532">
                  <a:moveTo>
                    <a:pt x="0" y="532"/>
                  </a:moveTo>
                  <a:cubicBezTo>
                    <a:pt x="22" y="457"/>
                    <a:pt x="45" y="382"/>
                    <a:pt x="97" y="314"/>
                  </a:cubicBezTo>
                  <a:cubicBezTo>
                    <a:pt x="149" y="246"/>
                    <a:pt x="242" y="169"/>
                    <a:pt x="314" y="121"/>
                  </a:cubicBezTo>
                  <a:cubicBezTo>
                    <a:pt x="386" y="73"/>
                    <a:pt x="484" y="44"/>
                    <a:pt x="532" y="24"/>
                  </a:cubicBezTo>
                  <a:cubicBezTo>
                    <a:pt x="580" y="4"/>
                    <a:pt x="592" y="2"/>
                    <a:pt x="605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9721" name="Group 89"/>
          <p:cNvGrpSpPr>
            <a:grpSpLocks/>
          </p:cNvGrpSpPr>
          <p:nvPr/>
        </p:nvGrpSpPr>
        <p:grpSpPr bwMode="auto">
          <a:xfrm>
            <a:off x="4302125" y="1522413"/>
            <a:ext cx="3959225" cy="3187700"/>
            <a:chOff x="2710" y="1027"/>
            <a:chExt cx="2494" cy="2008"/>
          </a:xfrm>
        </p:grpSpPr>
        <p:sp>
          <p:nvSpPr>
            <p:cNvPr id="35877" name="Oval 46"/>
            <p:cNvSpPr>
              <a:spLocks noChangeArrowheads="1"/>
            </p:cNvSpPr>
            <p:nvPr/>
          </p:nvSpPr>
          <p:spPr bwMode="auto">
            <a:xfrm>
              <a:off x="4307" y="1656"/>
              <a:ext cx="97" cy="9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78" name="Line 50"/>
            <p:cNvSpPr>
              <a:spLocks noChangeShapeType="1"/>
            </p:cNvSpPr>
            <p:nvPr/>
          </p:nvSpPr>
          <p:spPr bwMode="auto">
            <a:xfrm>
              <a:off x="4404" y="1729"/>
              <a:ext cx="194" cy="266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79" name="Oval 40"/>
            <p:cNvSpPr>
              <a:spLocks noChangeArrowheads="1"/>
            </p:cNvSpPr>
            <p:nvPr/>
          </p:nvSpPr>
          <p:spPr bwMode="auto">
            <a:xfrm>
              <a:off x="3267" y="1850"/>
              <a:ext cx="97" cy="9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80" name="Oval 41"/>
            <p:cNvSpPr>
              <a:spLocks noChangeArrowheads="1"/>
            </p:cNvSpPr>
            <p:nvPr/>
          </p:nvSpPr>
          <p:spPr bwMode="auto">
            <a:xfrm>
              <a:off x="3515" y="2323"/>
              <a:ext cx="97" cy="9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81" name="Oval 42"/>
            <p:cNvSpPr>
              <a:spLocks noChangeArrowheads="1"/>
            </p:cNvSpPr>
            <p:nvPr/>
          </p:nvSpPr>
          <p:spPr bwMode="auto">
            <a:xfrm>
              <a:off x="2904" y="2237"/>
              <a:ext cx="97" cy="9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82" name="Oval 43"/>
            <p:cNvSpPr>
              <a:spLocks noChangeArrowheads="1"/>
            </p:cNvSpPr>
            <p:nvPr/>
          </p:nvSpPr>
          <p:spPr bwMode="auto">
            <a:xfrm>
              <a:off x="3920" y="1027"/>
              <a:ext cx="97" cy="9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83" name="Oval 44"/>
            <p:cNvSpPr>
              <a:spLocks noChangeArrowheads="1"/>
            </p:cNvSpPr>
            <p:nvPr/>
          </p:nvSpPr>
          <p:spPr bwMode="auto">
            <a:xfrm>
              <a:off x="3920" y="2938"/>
              <a:ext cx="97" cy="9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84" name="Oval 45"/>
            <p:cNvSpPr>
              <a:spLocks noChangeArrowheads="1"/>
            </p:cNvSpPr>
            <p:nvPr/>
          </p:nvSpPr>
          <p:spPr bwMode="auto">
            <a:xfrm>
              <a:off x="4573" y="1995"/>
              <a:ext cx="97" cy="9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85" name="Oval 47"/>
            <p:cNvSpPr>
              <a:spLocks noChangeArrowheads="1"/>
            </p:cNvSpPr>
            <p:nvPr/>
          </p:nvSpPr>
          <p:spPr bwMode="auto">
            <a:xfrm>
              <a:off x="4912" y="2310"/>
              <a:ext cx="97" cy="9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5886" name="Line 48"/>
            <p:cNvSpPr>
              <a:spLocks noChangeShapeType="1"/>
            </p:cNvSpPr>
            <p:nvPr/>
          </p:nvSpPr>
          <p:spPr bwMode="auto">
            <a:xfrm flipH="1">
              <a:off x="3363" y="1124"/>
              <a:ext cx="557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87" name="Line 49"/>
            <p:cNvSpPr>
              <a:spLocks noChangeShapeType="1"/>
            </p:cNvSpPr>
            <p:nvPr/>
          </p:nvSpPr>
          <p:spPr bwMode="auto">
            <a:xfrm>
              <a:off x="3993" y="1124"/>
              <a:ext cx="314" cy="5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88" name="Line 51"/>
            <p:cNvSpPr>
              <a:spLocks noChangeShapeType="1"/>
            </p:cNvSpPr>
            <p:nvPr/>
          </p:nvSpPr>
          <p:spPr bwMode="auto">
            <a:xfrm>
              <a:off x="4669" y="2068"/>
              <a:ext cx="243" cy="242"/>
            </a:xfrm>
            <a:prstGeom prst="lin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89" name="Line 52"/>
            <p:cNvSpPr>
              <a:spLocks noChangeShapeType="1"/>
            </p:cNvSpPr>
            <p:nvPr/>
          </p:nvSpPr>
          <p:spPr bwMode="auto">
            <a:xfrm flipH="1">
              <a:off x="3993" y="2092"/>
              <a:ext cx="605" cy="8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90" name="Line 53"/>
            <p:cNvSpPr>
              <a:spLocks noChangeShapeType="1"/>
            </p:cNvSpPr>
            <p:nvPr/>
          </p:nvSpPr>
          <p:spPr bwMode="auto">
            <a:xfrm>
              <a:off x="3315" y="1947"/>
              <a:ext cx="219" cy="3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91" name="Line 54"/>
            <p:cNvSpPr>
              <a:spLocks noChangeShapeType="1"/>
            </p:cNvSpPr>
            <p:nvPr/>
          </p:nvSpPr>
          <p:spPr bwMode="auto">
            <a:xfrm>
              <a:off x="3582" y="2420"/>
              <a:ext cx="362" cy="5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92" name="Line 55"/>
            <p:cNvSpPr>
              <a:spLocks noChangeShapeType="1"/>
            </p:cNvSpPr>
            <p:nvPr/>
          </p:nvSpPr>
          <p:spPr bwMode="auto">
            <a:xfrm flipH="1">
              <a:off x="3001" y="1924"/>
              <a:ext cx="290" cy="3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93" name="Freeform 56"/>
            <p:cNvSpPr>
              <a:spLocks/>
            </p:cNvSpPr>
            <p:nvPr/>
          </p:nvSpPr>
          <p:spPr bwMode="auto">
            <a:xfrm>
              <a:off x="2876" y="1071"/>
              <a:ext cx="1047" cy="839"/>
            </a:xfrm>
            <a:custGeom>
              <a:avLst/>
              <a:gdLst>
                <a:gd name="T0" fmla="*/ 1047 w 1047"/>
                <a:gd name="T1" fmla="*/ 0 h 839"/>
                <a:gd name="T2" fmla="*/ 458 w 1047"/>
                <a:gd name="T3" fmla="*/ 46 h 839"/>
                <a:gd name="T4" fmla="*/ 117 w 1047"/>
                <a:gd name="T5" fmla="*/ 182 h 839"/>
                <a:gd name="T6" fmla="*/ 4 w 1047"/>
                <a:gd name="T7" fmla="*/ 477 h 839"/>
                <a:gd name="T8" fmla="*/ 140 w 1047"/>
                <a:gd name="T9" fmla="*/ 726 h 839"/>
                <a:gd name="T10" fmla="*/ 390 w 1047"/>
                <a:gd name="T11" fmla="*/ 839 h 8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7" h="839">
                  <a:moveTo>
                    <a:pt x="1047" y="0"/>
                  </a:moveTo>
                  <a:cubicBezTo>
                    <a:pt x="830" y="8"/>
                    <a:pt x="613" y="16"/>
                    <a:pt x="458" y="46"/>
                  </a:cubicBezTo>
                  <a:cubicBezTo>
                    <a:pt x="303" y="76"/>
                    <a:pt x="193" y="110"/>
                    <a:pt x="117" y="182"/>
                  </a:cubicBezTo>
                  <a:cubicBezTo>
                    <a:pt x="41" y="254"/>
                    <a:pt x="0" y="386"/>
                    <a:pt x="4" y="477"/>
                  </a:cubicBezTo>
                  <a:cubicBezTo>
                    <a:pt x="8" y="568"/>
                    <a:pt x="76" y="666"/>
                    <a:pt x="140" y="726"/>
                  </a:cubicBezTo>
                  <a:cubicBezTo>
                    <a:pt x="204" y="786"/>
                    <a:pt x="297" y="812"/>
                    <a:pt x="390" y="83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94" name="Freeform 57"/>
            <p:cNvSpPr>
              <a:spLocks/>
            </p:cNvSpPr>
            <p:nvPr/>
          </p:nvSpPr>
          <p:spPr bwMode="auto">
            <a:xfrm flipH="1">
              <a:off x="4014" y="1071"/>
              <a:ext cx="1043" cy="952"/>
            </a:xfrm>
            <a:custGeom>
              <a:avLst/>
              <a:gdLst>
                <a:gd name="T0" fmla="*/ 1019 w 1047"/>
                <a:gd name="T1" fmla="*/ 0 h 839"/>
                <a:gd name="T2" fmla="*/ 444 w 1047"/>
                <a:gd name="T3" fmla="*/ 111 h 839"/>
                <a:gd name="T4" fmla="*/ 117 w 1047"/>
                <a:gd name="T5" fmla="*/ 443 h 839"/>
                <a:gd name="T6" fmla="*/ 4 w 1047"/>
                <a:gd name="T7" fmla="*/ 1156 h 839"/>
                <a:gd name="T8" fmla="*/ 133 w 1047"/>
                <a:gd name="T9" fmla="*/ 1759 h 839"/>
                <a:gd name="T10" fmla="*/ 383 w 1047"/>
                <a:gd name="T11" fmla="*/ 2030 h 8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7" h="839">
                  <a:moveTo>
                    <a:pt x="1047" y="0"/>
                  </a:moveTo>
                  <a:cubicBezTo>
                    <a:pt x="830" y="8"/>
                    <a:pt x="613" y="16"/>
                    <a:pt x="458" y="46"/>
                  </a:cubicBezTo>
                  <a:cubicBezTo>
                    <a:pt x="303" y="76"/>
                    <a:pt x="193" y="110"/>
                    <a:pt x="117" y="182"/>
                  </a:cubicBezTo>
                  <a:cubicBezTo>
                    <a:pt x="41" y="254"/>
                    <a:pt x="0" y="386"/>
                    <a:pt x="4" y="477"/>
                  </a:cubicBezTo>
                  <a:cubicBezTo>
                    <a:pt x="8" y="568"/>
                    <a:pt x="76" y="666"/>
                    <a:pt x="140" y="726"/>
                  </a:cubicBezTo>
                  <a:cubicBezTo>
                    <a:pt x="204" y="786"/>
                    <a:pt x="297" y="812"/>
                    <a:pt x="390" y="83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95" name="Freeform 58"/>
            <p:cNvSpPr>
              <a:spLocks/>
            </p:cNvSpPr>
            <p:nvPr/>
          </p:nvSpPr>
          <p:spPr bwMode="auto">
            <a:xfrm>
              <a:off x="2710" y="2319"/>
              <a:ext cx="1213" cy="680"/>
            </a:xfrm>
            <a:custGeom>
              <a:avLst/>
              <a:gdLst>
                <a:gd name="T0" fmla="*/ 215 w 1213"/>
                <a:gd name="T1" fmla="*/ 0 h 680"/>
                <a:gd name="T2" fmla="*/ 34 w 1213"/>
                <a:gd name="T3" fmla="*/ 249 h 680"/>
                <a:gd name="T4" fmla="*/ 79 w 1213"/>
                <a:gd name="T5" fmla="*/ 476 h 680"/>
                <a:gd name="T6" fmla="*/ 510 w 1213"/>
                <a:gd name="T7" fmla="*/ 612 h 680"/>
                <a:gd name="T8" fmla="*/ 1213 w 1213"/>
                <a:gd name="T9" fmla="*/ 680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3" h="680">
                  <a:moveTo>
                    <a:pt x="215" y="0"/>
                  </a:moveTo>
                  <a:cubicBezTo>
                    <a:pt x="136" y="85"/>
                    <a:pt x="57" y="170"/>
                    <a:pt x="34" y="249"/>
                  </a:cubicBezTo>
                  <a:cubicBezTo>
                    <a:pt x="11" y="328"/>
                    <a:pt x="0" y="416"/>
                    <a:pt x="79" y="476"/>
                  </a:cubicBezTo>
                  <a:cubicBezTo>
                    <a:pt x="158" y="536"/>
                    <a:pt x="321" y="578"/>
                    <a:pt x="510" y="612"/>
                  </a:cubicBezTo>
                  <a:cubicBezTo>
                    <a:pt x="699" y="646"/>
                    <a:pt x="956" y="663"/>
                    <a:pt x="1213" y="68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5896" name="Freeform 59"/>
            <p:cNvSpPr>
              <a:spLocks/>
            </p:cNvSpPr>
            <p:nvPr/>
          </p:nvSpPr>
          <p:spPr bwMode="auto">
            <a:xfrm flipH="1">
              <a:off x="4037" y="2387"/>
              <a:ext cx="1167" cy="612"/>
            </a:xfrm>
            <a:custGeom>
              <a:avLst/>
              <a:gdLst>
                <a:gd name="T0" fmla="*/ 164 w 1213"/>
                <a:gd name="T1" fmla="*/ 0 h 680"/>
                <a:gd name="T2" fmla="*/ 27 w 1213"/>
                <a:gd name="T3" fmla="*/ 120 h 680"/>
                <a:gd name="T4" fmla="*/ 60 w 1213"/>
                <a:gd name="T5" fmla="*/ 228 h 680"/>
                <a:gd name="T6" fmla="*/ 389 w 1213"/>
                <a:gd name="T7" fmla="*/ 293 h 680"/>
                <a:gd name="T8" fmla="*/ 926 w 1213"/>
                <a:gd name="T9" fmla="*/ 325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3" h="680">
                  <a:moveTo>
                    <a:pt x="215" y="0"/>
                  </a:moveTo>
                  <a:cubicBezTo>
                    <a:pt x="136" y="85"/>
                    <a:pt x="57" y="170"/>
                    <a:pt x="34" y="249"/>
                  </a:cubicBezTo>
                  <a:cubicBezTo>
                    <a:pt x="11" y="328"/>
                    <a:pt x="0" y="416"/>
                    <a:pt x="79" y="476"/>
                  </a:cubicBezTo>
                  <a:cubicBezTo>
                    <a:pt x="158" y="536"/>
                    <a:pt x="321" y="578"/>
                    <a:pt x="510" y="612"/>
                  </a:cubicBezTo>
                  <a:cubicBezTo>
                    <a:pt x="699" y="646"/>
                    <a:pt x="956" y="663"/>
                    <a:pt x="1213" y="68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9692" name="Text Box 60"/>
          <p:cNvSpPr txBox="1">
            <a:spLocks noChangeArrowheads="1"/>
          </p:cNvSpPr>
          <p:nvPr/>
        </p:nvSpPr>
        <p:spPr bwMode="auto">
          <a:xfrm>
            <a:off x="4638998" y="950244"/>
            <a:ext cx="3348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/>
              <a:t>graph representation</a:t>
            </a:r>
          </a:p>
        </p:txBody>
      </p:sp>
      <p:sp>
        <p:nvSpPr>
          <p:cNvPr id="35849" name="Rectangle 6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69925"/>
          </a:xfrm>
        </p:spPr>
        <p:txBody>
          <a:bodyPr/>
          <a:lstStyle/>
          <a:p>
            <a:pPr eaLnBrk="1" hangingPunct="1"/>
            <a:r>
              <a:rPr lang="en-US" sz="3200" dirty="0"/>
              <a:t>Planar Graph Representation of Layout</a:t>
            </a:r>
          </a:p>
        </p:txBody>
      </p:sp>
      <p:sp>
        <p:nvSpPr>
          <p:cNvPr id="69694" name="Text Box 62"/>
          <p:cNvSpPr txBox="1">
            <a:spLocks noChangeArrowheads="1"/>
          </p:cNvSpPr>
          <p:nvPr/>
        </p:nvSpPr>
        <p:spPr bwMode="auto">
          <a:xfrm>
            <a:off x="1631950" y="1524000"/>
            <a:ext cx="384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2</a:t>
            </a:r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593725" y="1524000"/>
            <a:ext cx="4143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1</a:t>
            </a:r>
          </a:p>
        </p:txBody>
      </p:sp>
      <p:sp>
        <p:nvSpPr>
          <p:cNvPr id="69696" name="Text Box 64"/>
          <p:cNvSpPr txBox="1">
            <a:spLocks noChangeArrowheads="1"/>
          </p:cNvSpPr>
          <p:nvPr/>
        </p:nvSpPr>
        <p:spPr bwMode="auto">
          <a:xfrm>
            <a:off x="593725" y="3635375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3</a:t>
            </a:r>
          </a:p>
        </p:txBody>
      </p:sp>
      <p:sp>
        <p:nvSpPr>
          <p:cNvPr id="69697" name="Text Box 65"/>
          <p:cNvSpPr txBox="1">
            <a:spLocks noChangeArrowheads="1"/>
          </p:cNvSpPr>
          <p:nvPr/>
        </p:nvSpPr>
        <p:spPr bwMode="auto">
          <a:xfrm>
            <a:off x="1246188" y="3635375"/>
            <a:ext cx="38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5</a:t>
            </a:r>
          </a:p>
        </p:txBody>
      </p:sp>
      <p:sp>
        <p:nvSpPr>
          <p:cNvPr id="69698" name="Text Box 66"/>
          <p:cNvSpPr txBox="1">
            <a:spLocks noChangeArrowheads="1"/>
          </p:cNvSpPr>
          <p:nvPr/>
        </p:nvSpPr>
        <p:spPr bwMode="auto">
          <a:xfrm>
            <a:off x="593725" y="421163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4</a:t>
            </a:r>
          </a:p>
        </p:txBody>
      </p:sp>
      <p:sp>
        <p:nvSpPr>
          <p:cNvPr id="69699" name="Text Box 67"/>
          <p:cNvSpPr txBox="1">
            <a:spLocks noChangeArrowheads="1"/>
          </p:cNvSpPr>
          <p:nvPr/>
        </p:nvSpPr>
        <p:spPr bwMode="auto">
          <a:xfrm>
            <a:off x="1263650" y="4060825"/>
            <a:ext cx="463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6</a:t>
            </a:r>
          </a:p>
        </p:txBody>
      </p:sp>
      <p:sp>
        <p:nvSpPr>
          <p:cNvPr id="69700" name="Text Box 68"/>
          <p:cNvSpPr txBox="1">
            <a:spLocks noChangeArrowheads="1"/>
          </p:cNvSpPr>
          <p:nvPr/>
        </p:nvSpPr>
        <p:spPr bwMode="auto">
          <a:xfrm>
            <a:off x="2436813" y="2946400"/>
            <a:ext cx="465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12</a:t>
            </a:r>
          </a:p>
        </p:txBody>
      </p:sp>
      <p:sp>
        <p:nvSpPr>
          <p:cNvPr id="69701" name="Text Box 69"/>
          <p:cNvSpPr txBox="1">
            <a:spLocks noChangeArrowheads="1"/>
          </p:cNvSpPr>
          <p:nvPr/>
        </p:nvSpPr>
        <p:spPr bwMode="auto">
          <a:xfrm>
            <a:off x="2436813" y="2332038"/>
            <a:ext cx="406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9</a:t>
            </a:r>
          </a:p>
        </p:txBody>
      </p:sp>
      <p:sp>
        <p:nvSpPr>
          <p:cNvPr id="69702" name="Text Box 70"/>
          <p:cNvSpPr txBox="1">
            <a:spLocks noChangeArrowheads="1"/>
          </p:cNvSpPr>
          <p:nvPr/>
        </p:nvSpPr>
        <p:spPr bwMode="auto">
          <a:xfrm>
            <a:off x="2462213" y="1527175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8</a:t>
            </a:r>
          </a:p>
        </p:txBody>
      </p:sp>
      <p:sp>
        <p:nvSpPr>
          <p:cNvPr id="69703" name="Text Box 71"/>
          <p:cNvSpPr txBox="1">
            <a:spLocks noChangeArrowheads="1"/>
          </p:cNvSpPr>
          <p:nvPr/>
        </p:nvSpPr>
        <p:spPr bwMode="auto">
          <a:xfrm>
            <a:off x="3165475" y="1524000"/>
            <a:ext cx="398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7</a:t>
            </a:r>
          </a:p>
        </p:txBody>
      </p:sp>
      <p:sp>
        <p:nvSpPr>
          <p:cNvPr id="69704" name="Text Box 72"/>
          <p:cNvSpPr txBox="1">
            <a:spLocks noChangeArrowheads="1"/>
          </p:cNvSpPr>
          <p:nvPr/>
        </p:nvSpPr>
        <p:spPr bwMode="auto">
          <a:xfrm>
            <a:off x="2981325" y="2946400"/>
            <a:ext cx="496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10</a:t>
            </a:r>
          </a:p>
        </p:txBody>
      </p:sp>
      <p:sp>
        <p:nvSpPr>
          <p:cNvPr id="69705" name="Text Box 73"/>
          <p:cNvSpPr txBox="1">
            <a:spLocks noChangeArrowheads="1"/>
          </p:cNvSpPr>
          <p:nvPr/>
        </p:nvSpPr>
        <p:spPr bwMode="auto">
          <a:xfrm>
            <a:off x="2981325" y="3867150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11</a:t>
            </a:r>
          </a:p>
        </p:txBody>
      </p:sp>
      <p:sp>
        <p:nvSpPr>
          <p:cNvPr id="69706" name="Text Box 74"/>
          <p:cNvSpPr txBox="1">
            <a:spLocks noChangeArrowheads="1"/>
          </p:cNvSpPr>
          <p:nvPr/>
        </p:nvSpPr>
        <p:spPr bwMode="auto">
          <a:xfrm>
            <a:off x="5543550" y="2132013"/>
            <a:ext cx="4302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2</a:t>
            </a:r>
          </a:p>
        </p:txBody>
      </p:sp>
      <p:sp>
        <p:nvSpPr>
          <p:cNvPr id="69707" name="Text Box 75"/>
          <p:cNvSpPr txBox="1">
            <a:spLocks noChangeArrowheads="1"/>
          </p:cNvSpPr>
          <p:nvPr/>
        </p:nvSpPr>
        <p:spPr bwMode="auto">
          <a:xfrm>
            <a:off x="4464050" y="2384425"/>
            <a:ext cx="3952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1</a:t>
            </a:r>
          </a:p>
        </p:txBody>
      </p:sp>
      <p:sp>
        <p:nvSpPr>
          <p:cNvPr id="69708" name="Text Box 76"/>
          <p:cNvSpPr txBox="1">
            <a:spLocks noChangeArrowheads="1"/>
          </p:cNvSpPr>
          <p:nvPr/>
        </p:nvSpPr>
        <p:spPr bwMode="auto">
          <a:xfrm>
            <a:off x="7488238" y="3176588"/>
            <a:ext cx="4635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10</a:t>
            </a:r>
          </a:p>
        </p:txBody>
      </p:sp>
      <p:sp>
        <p:nvSpPr>
          <p:cNvPr id="69709" name="Text Box 77"/>
          <p:cNvSpPr txBox="1">
            <a:spLocks noChangeArrowheads="1"/>
          </p:cNvSpPr>
          <p:nvPr/>
        </p:nvSpPr>
        <p:spPr bwMode="auto">
          <a:xfrm>
            <a:off x="5364163" y="3105150"/>
            <a:ext cx="415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5</a:t>
            </a:r>
          </a:p>
        </p:txBody>
      </p:sp>
      <p:sp>
        <p:nvSpPr>
          <p:cNvPr id="69710" name="Text Box 78"/>
          <p:cNvSpPr txBox="1">
            <a:spLocks noChangeArrowheads="1"/>
          </p:cNvSpPr>
          <p:nvPr/>
        </p:nvSpPr>
        <p:spPr bwMode="auto">
          <a:xfrm>
            <a:off x="6659563" y="3716338"/>
            <a:ext cx="4683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12</a:t>
            </a:r>
          </a:p>
        </p:txBody>
      </p:sp>
      <p:sp>
        <p:nvSpPr>
          <p:cNvPr id="69711" name="Text Box 79"/>
          <p:cNvSpPr txBox="1">
            <a:spLocks noChangeArrowheads="1"/>
          </p:cNvSpPr>
          <p:nvPr/>
        </p:nvSpPr>
        <p:spPr bwMode="auto">
          <a:xfrm>
            <a:off x="5688013" y="3789363"/>
            <a:ext cx="431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6</a:t>
            </a:r>
          </a:p>
        </p:txBody>
      </p:sp>
      <p:sp>
        <p:nvSpPr>
          <p:cNvPr id="69712" name="Text Box 80"/>
          <p:cNvSpPr txBox="1">
            <a:spLocks noChangeArrowheads="1"/>
          </p:cNvSpPr>
          <p:nvPr/>
        </p:nvSpPr>
        <p:spPr bwMode="auto">
          <a:xfrm>
            <a:off x="4859338" y="3213100"/>
            <a:ext cx="4016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3</a:t>
            </a:r>
          </a:p>
        </p:txBody>
      </p:sp>
      <p:sp>
        <p:nvSpPr>
          <p:cNvPr id="69713" name="Text Box 81"/>
          <p:cNvSpPr txBox="1">
            <a:spLocks noChangeArrowheads="1"/>
          </p:cNvSpPr>
          <p:nvPr/>
        </p:nvSpPr>
        <p:spPr bwMode="auto">
          <a:xfrm>
            <a:off x="7019925" y="2565400"/>
            <a:ext cx="393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9</a:t>
            </a:r>
          </a:p>
        </p:txBody>
      </p:sp>
      <p:sp>
        <p:nvSpPr>
          <p:cNvPr id="69714" name="Text Box 82"/>
          <p:cNvSpPr txBox="1">
            <a:spLocks noChangeArrowheads="1"/>
          </p:cNvSpPr>
          <p:nvPr/>
        </p:nvSpPr>
        <p:spPr bwMode="auto">
          <a:xfrm>
            <a:off x="6624638" y="2097088"/>
            <a:ext cx="395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8</a:t>
            </a:r>
          </a:p>
        </p:txBody>
      </p:sp>
      <p:sp>
        <p:nvSpPr>
          <p:cNvPr id="69715" name="Text Box 83"/>
          <p:cNvSpPr txBox="1">
            <a:spLocks noChangeArrowheads="1"/>
          </p:cNvSpPr>
          <p:nvPr/>
        </p:nvSpPr>
        <p:spPr bwMode="auto">
          <a:xfrm>
            <a:off x="7775575" y="2312988"/>
            <a:ext cx="431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7</a:t>
            </a:r>
          </a:p>
        </p:txBody>
      </p:sp>
      <p:sp>
        <p:nvSpPr>
          <p:cNvPr id="69716" name="Text Box 84"/>
          <p:cNvSpPr txBox="1">
            <a:spLocks noChangeArrowheads="1"/>
          </p:cNvSpPr>
          <p:nvPr/>
        </p:nvSpPr>
        <p:spPr bwMode="auto">
          <a:xfrm>
            <a:off x="7885113" y="3752850"/>
            <a:ext cx="466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11</a:t>
            </a:r>
          </a:p>
        </p:txBody>
      </p:sp>
      <p:sp>
        <p:nvSpPr>
          <p:cNvPr id="69717" name="Text Box 85"/>
          <p:cNvSpPr txBox="1">
            <a:spLocks noChangeArrowheads="1"/>
          </p:cNvSpPr>
          <p:nvPr/>
        </p:nvSpPr>
        <p:spPr bwMode="auto">
          <a:xfrm>
            <a:off x="4319588" y="3681413"/>
            <a:ext cx="4270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</a:t>
            </a:r>
            <a:r>
              <a:rPr lang="en-US" sz="1400" baseline="-10000"/>
              <a:t>4</a:t>
            </a:r>
          </a:p>
        </p:txBody>
      </p:sp>
      <p:sp>
        <p:nvSpPr>
          <p:cNvPr id="69718" name="Text Box 86"/>
          <p:cNvSpPr txBox="1">
            <a:spLocks noChangeArrowheads="1"/>
          </p:cNvSpPr>
          <p:nvPr/>
        </p:nvSpPr>
        <p:spPr bwMode="auto">
          <a:xfrm>
            <a:off x="595773" y="4689140"/>
            <a:ext cx="552404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Vertices - vertical lines. Arcs - blocks.  </a:t>
            </a:r>
          </a:p>
        </p:txBody>
      </p:sp>
      <p:sp>
        <p:nvSpPr>
          <p:cNvPr id="69724" name="Text Box 92"/>
          <p:cNvSpPr txBox="1">
            <a:spLocks noChangeArrowheads="1"/>
          </p:cNvSpPr>
          <p:nvPr/>
        </p:nvSpPr>
        <p:spPr bwMode="auto">
          <a:xfrm>
            <a:off x="595773" y="5139190"/>
            <a:ext cx="3186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Dual graph is implied.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86"/>
              <p:cNvSpPr txBox="1">
                <a:spLocks noChangeArrowheads="1"/>
              </p:cNvSpPr>
              <p:nvPr/>
            </p:nvSpPr>
            <p:spPr bwMode="auto">
              <a:xfrm>
                <a:off x="566554" y="5634245"/>
                <a:ext cx="81459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sz="2400" dirty="0"/>
                  <a:t>Assign blocks’ dimensions to minimize the product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400" dirty="0"/>
                  <a:t> longest paths lengths. </a:t>
                </a:r>
              </a:p>
            </p:txBody>
          </p:sp>
        </mc:Choice>
        <mc:Fallback xmlns="">
          <p:sp>
            <p:nvSpPr>
              <p:cNvPr id="93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554" y="5634245"/>
                <a:ext cx="8145905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98" t="-5109" b="-160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2" grpId="0"/>
      <p:bldP spid="69694" grpId="0"/>
      <p:bldP spid="69695" grpId="0"/>
      <p:bldP spid="69696" grpId="0"/>
      <p:bldP spid="69697" grpId="0"/>
      <p:bldP spid="69698" grpId="0"/>
      <p:bldP spid="69699" grpId="0"/>
      <p:bldP spid="69700" grpId="0"/>
      <p:bldP spid="69701" grpId="0"/>
      <p:bldP spid="69702" grpId="0"/>
      <p:bldP spid="69703" grpId="0"/>
      <p:bldP spid="69704" grpId="0"/>
      <p:bldP spid="69705" grpId="0"/>
      <p:bldP spid="69706" grpId="0" animBg="1"/>
      <p:bldP spid="69707" grpId="0" animBg="1"/>
      <p:bldP spid="69708" grpId="0" animBg="1"/>
      <p:bldP spid="69709" grpId="0" animBg="1"/>
      <p:bldP spid="69710" grpId="0" animBg="1"/>
      <p:bldP spid="69711" grpId="0" animBg="1"/>
      <p:bldP spid="69712" grpId="0" animBg="1"/>
      <p:bldP spid="69713" grpId="0" animBg="1"/>
      <p:bldP spid="69714" grpId="0" animBg="1"/>
      <p:bldP spid="69715" grpId="0" animBg="1"/>
      <p:bldP spid="69716" grpId="0" animBg="1"/>
      <p:bldP spid="69717" grpId="0" animBg="1"/>
      <p:bldP spid="69718" grpId="0"/>
      <p:bldP spid="69724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1550" y="1088740"/>
                <a:ext cx="8100900" cy="290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The 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is plane with vertex in every face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⟺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as follows.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is border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correspond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/>
                  <a:t>, resp.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1088740"/>
                <a:ext cx="8100900" cy="2908489"/>
              </a:xfrm>
              <a:prstGeom prst="rect">
                <a:avLst/>
              </a:prstGeom>
              <a:blipFill>
                <a:blip r:embed="rId2"/>
                <a:stretch>
                  <a:fillRect l="-1581" t="-419" r="-1581" b="-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/>
              <a:t>Dual Graphs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74046" y="4047632"/>
            <a:ext cx="3797954" cy="1992465"/>
            <a:chOff x="774046" y="3969060"/>
            <a:chExt cx="3797954" cy="1992465"/>
          </a:xfrm>
        </p:grpSpPr>
        <p:grpSp>
          <p:nvGrpSpPr>
            <p:cNvPr id="52" name="Group 51"/>
            <p:cNvGrpSpPr/>
            <p:nvPr/>
          </p:nvGrpSpPr>
          <p:grpSpPr>
            <a:xfrm>
              <a:off x="790663" y="3969060"/>
              <a:ext cx="3331287" cy="1992465"/>
              <a:chOff x="1361229" y="4142535"/>
              <a:chExt cx="3344646" cy="1909998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1860981" y="4848727"/>
                <a:ext cx="856734" cy="639174"/>
              </a:xfrm>
              <a:custGeom>
                <a:avLst/>
                <a:gdLst>
                  <a:gd name="connsiteX0" fmla="*/ 0 w 3285460"/>
                  <a:gd name="connsiteY0" fmla="*/ 939115 h 1864994"/>
                  <a:gd name="connsiteX1" fmla="*/ 1531088 w 3285460"/>
                  <a:gd name="connsiteY1" fmla="*/ 99143 h 1864994"/>
                  <a:gd name="connsiteX2" fmla="*/ 2392325 w 3285460"/>
                  <a:gd name="connsiteY2" fmla="*/ 109775 h 1864994"/>
                  <a:gd name="connsiteX3" fmla="*/ 3285460 w 3285460"/>
                  <a:gd name="connsiteY3" fmla="*/ 939115 h 1864994"/>
                  <a:gd name="connsiteX4" fmla="*/ 2392325 w 3285460"/>
                  <a:gd name="connsiteY4" fmla="*/ 1768454 h 1864994"/>
                  <a:gd name="connsiteX5" fmla="*/ 1531088 w 3285460"/>
                  <a:gd name="connsiteY5" fmla="*/ 1757822 h 1864994"/>
                  <a:gd name="connsiteX6" fmla="*/ 0 w 3285460"/>
                  <a:gd name="connsiteY6" fmla="*/ 939115 h 186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5460" h="1864994">
                    <a:moveTo>
                      <a:pt x="0" y="939115"/>
                    </a:moveTo>
                    <a:cubicBezTo>
                      <a:pt x="0" y="662669"/>
                      <a:pt x="1132367" y="237366"/>
                      <a:pt x="1531088" y="99143"/>
                    </a:cubicBezTo>
                    <a:cubicBezTo>
                      <a:pt x="1929809" y="-39080"/>
                      <a:pt x="2099930" y="-30220"/>
                      <a:pt x="2392325" y="109775"/>
                    </a:cubicBezTo>
                    <a:cubicBezTo>
                      <a:pt x="2684720" y="249770"/>
                      <a:pt x="3285460" y="662669"/>
                      <a:pt x="3285460" y="939115"/>
                    </a:cubicBezTo>
                    <a:cubicBezTo>
                      <a:pt x="3285460" y="1215561"/>
                      <a:pt x="2684720" y="1632003"/>
                      <a:pt x="2392325" y="1768454"/>
                    </a:cubicBezTo>
                    <a:cubicBezTo>
                      <a:pt x="2099930" y="1904905"/>
                      <a:pt x="1929809" y="1892501"/>
                      <a:pt x="1531088" y="1757822"/>
                    </a:cubicBezTo>
                    <a:cubicBezTo>
                      <a:pt x="1132367" y="1623143"/>
                      <a:pt x="0" y="1215561"/>
                      <a:pt x="0" y="93911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855144" y="4644135"/>
                <a:ext cx="2356816" cy="104835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99816" y="5094185"/>
                <a:ext cx="159193" cy="148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147894" y="5094185"/>
                <a:ext cx="159192" cy="148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1361229" y="4142535"/>
                <a:ext cx="3344646" cy="1221680"/>
              </a:xfrm>
              <a:prstGeom prst="arc">
                <a:avLst>
                  <a:gd name="adj1" fmla="val 9627965"/>
                  <a:gd name="adj2" fmla="val 114807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46875" y="5091775"/>
                <a:ext cx="135015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169308" y="5083015"/>
                <a:ext cx="155221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581890" y="5904275"/>
                <a:ext cx="153179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14382" y="4374105"/>
                <a:ext cx="155937" cy="14825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4" idx="6"/>
                <a:endCxn id="33" idx="2"/>
              </p:cNvCxnSpPr>
              <p:nvPr/>
            </p:nvCxnSpPr>
            <p:spPr>
              <a:xfrm>
                <a:off x="2324529" y="5157145"/>
                <a:ext cx="1122347" cy="87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5" idx="0"/>
                <a:endCxn id="33" idx="4"/>
              </p:cNvCxnSpPr>
              <p:nvPr/>
            </p:nvCxnSpPr>
            <p:spPr>
              <a:xfrm flipH="1" flipV="1">
                <a:off x="3514383" y="5240032"/>
                <a:ext cx="144098" cy="6642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3" idx="0"/>
                <a:endCxn id="36" idx="4"/>
              </p:cNvCxnSpPr>
              <p:nvPr/>
            </p:nvCxnSpPr>
            <p:spPr>
              <a:xfrm flipV="1">
                <a:off x="3514383" y="4522363"/>
                <a:ext cx="77968" cy="56941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Arc 50"/>
              <p:cNvSpPr/>
              <p:nvPr/>
            </p:nvSpPr>
            <p:spPr>
              <a:xfrm rot="4511300">
                <a:off x="3016587" y="4428121"/>
                <a:ext cx="1577308" cy="1565137"/>
              </a:xfrm>
              <a:prstGeom prst="arc">
                <a:avLst>
                  <a:gd name="adj1" fmla="val 10709773"/>
                  <a:gd name="adj2" fmla="val 1413886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4046" y="5246617"/>
                  <a:ext cx="6300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46" y="5246617"/>
                  <a:ext cx="63007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941930" y="5283646"/>
                  <a:ext cx="6300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930" y="5283646"/>
                  <a:ext cx="63007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Oval 48"/>
            <p:cNvSpPr/>
            <p:nvPr/>
          </p:nvSpPr>
          <p:spPr>
            <a:xfrm>
              <a:off x="2635983" y="4451615"/>
              <a:ext cx="158557" cy="154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560221" y="5483604"/>
              <a:ext cx="158557" cy="154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49" idx="4"/>
              <a:endCxn id="50" idx="0"/>
            </p:cNvCxnSpPr>
            <p:nvPr/>
          </p:nvCxnSpPr>
          <p:spPr>
            <a:xfrm flipH="1">
              <a:off x="2639500" y="4606274"/>
              <a:ext cx="75762" cy="8773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278534" y="4955372"/>
              <a:ext cx="154601" cy="15465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4" name="Arc 53"/>
            <p:cNvSpPr/>
            <p:nvPr/>
          </p:nvSpPr>
          <p:spPr>
            <a:xfrm rot="19284108">
              <a:off x="2224941" y="4185971"/>
              <a:ext cx="960741" cy="963013"/>
            </a:xfrm>
            <a:prstGeom prst="arc">
              <a:avLst>
                <a:gd name="adj1" fmla="val 10709773"/>
                <a:gd name="adj2" fmla="val 20623943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14185302">
              <a:off x="2230792" y="5018767"/>
              <a:ext cx="1047421" cy="819711"/>
            </a:xfrm>
            <a:prstGeom prst="arc">
              <a:avLst>
                <a:gd name="adj1" fmla="val 10709773"/>
                <a:gd name="adj2" fmla="val 20623943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0443" y="4002627"/>
            <a:ext cx="3531997" cy="2396703"/>
            <a:chOff x="5000443" y="3924055"/>
            <a:chExt cx="3531997" cy="2396703"/>
          </a:xfrm>
        </p:grpSpPr>
        <p:grpSp>
          <p:nvGrpSpPr>
            <p:cNvPr id="22" name="Group 21"/>
            <p:cNvGrpSpPr/>
            <p:nvPr/>
          </p:nvGrpSpPr>
          <p:grpSpPr>
            <a:xfrm>
              <a:off x="5000443" y="3924055"/>
              <a:ext cx="3531997" cy="2007972"/>
              <a:chOff x="1088615" y="4142535"/>
              <a:chExt cx="3617260" cy="1997189"/>
            </a:xfrm>
          </p:grpSpPr>
          <p:sp>
            <p:nvSpPr>
              <p:cNvPr id="24" name="Freeform 23"/>
              <p:cNvSpPr/>
              <p:nvPr/>
            </p:nvSpPr>
            <p:spPr>
              <a:xfrm rot="8094309">
                <a:off x="856531" y="5236665"/>
                <a:ext cx="1135143" cy="670976"/>
              </a:xfrm>
              <a:custGeom>
                <a:avLst/>
                <a:gdLst>
                  <a:gd name="connsiteX0" fmla="*/ 0 w 3285460"/>
                  <a:gd name="connsiteY0" fmla="*/ 939115 h 1864994"/>
                  <a:gd name="connsiteX1" fmla="*/ 1531088 w 3285460"/>
                  <a:gd name="connsiteY1" fmla="*/ 99143 h 1864994"/>
                  <a:gd name="connsiteX2" fmla="*/ 2392325 w 3285460"/>
                  <a:gd name="connsiteY2" fmla="*/ 109775 h 1864994"/>
                  <a:gd name="connsiteX3" fmla="*/ 3285460 w 3285460"/>
                  <a:gd name="connsiteY3" fmla="*/ 939115 h 1864994"/>
                  <a:gd name="connsiteX4" fmla="*/ 2392325 w 3285460"/>
                  <a:gd name="connsiteY4" fmla="*/ 1768454 h 1864994"/>
                  <a:gd name="connsiteX5" fmla="*/ 1531088 w 3285460"/>
                  <a:gd name="connsiteY5" fmla="*/ 1757822 h 1864994"/>
                  <a:gd name="connsiteX6" fmla="*/ 0 w 3285460"/>
                  <a:gd name="connsiteY6" fmla="*/ 939115 h 186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5460" h="1864994">
                    <a:moveTo>
                      <a:pt x="0" y="939115"/>
                    </a:moveTo>
                    <a:cubicBezTo>
                      <a:pt x="0" y="662669"/>
                      <a:pt x="1132367" y="237366"/>
                      <a:pt x="1531088" y="99143"/>
                    </a:cubicBezTo>
                    <a:cubicBezTo>
                      <a:pt x="1929809" y="-39080"/>
                      <a:pt x="2099930" y="-30220"/>
                      <a:pt x="2392325" y="109775"/>
                    </a:cubicBezTo>
                    <a:cubicBezTo>
                      <a:pt x="2684720" y="249770"/>
                      <a:pt x="3285460" y="662669"/>
                      <a:pt x="3285460" y="939115"/>
                    </a:cubicBezTo>
                    <a:cubicBezTo>
                      <a:pt x="3285460" y="1215561"/>
                      <a:pt x="2684720" y="1632003"/>
                      <a:pt x="2392325" y="1768454"/>
                    </a:cubicBezTo>
                    <a:cubicBezTo>
                      <a:pt x="2099930" y="1904905"/>
                      <a:pt x="1929809" y="1892501"/>
                      <a:pt x="1531088" y="1757822"/>
                    </a:cubicBezTo>
                    <a:cubicBezTo>
                      <a:pt x="1132367" y="1623143"/>
                      <a:pt x="0" y="1215561"/>
                      <a:pt x="0" y="93911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55144" y="4644135"/>
                <a:ext cx="2356816" cy="104835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799816" y="5094185"/>
                <a:ext cx="159193" cy="148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147894" y="5094185"/>
                <a:ext cx="159192" cy="148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1361229" y="4142535"/>
                <a:ext cx="3344646" cy="1221680"/>
              </a:xfrm>
              <a:prstGeom prst="arc">
                <a:avLst>
                  <a:gd name="adj1" fmla="val 9627965"/>
                  <a:gd name="adj2" fmla="val 114807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46875" y="5091775"/>
                <a:ext cx="135015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83618" y="5544234"/>
                <a:ext cx="155221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81890" y="5904275"/>
                <a:ext cx="153179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514382" y="4374105"/>
                <a:ext cx="155937" cy="14825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stCxn id="40" idx="0"/>
                <a:endCxn id="37" idx="4"/>
              </p:cNvCxnSpPr>
              <p:nvPr/>
            </p:nvCxnSpPr>
            <p:spPr>
              <a:xfrm flipH="1" flipV="1">
                <a:off x="3514383" y="5240032"/>
                <a:ext cx="144098" cy="6642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37" idx="0"/>
                <a:endCxn id="41" idx="4"/>
              </p:cNvCxnSpPr>
              <p:nvPr/>
            </p:nvCxnSpPr>
            <p:spPr>
              <a:xfrm flipV="1">
                <a:off x="3514383" y="4522363"/>
                <a:ext cx="77968" cy="56941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Arc 45"/>
              <p:cNvSpPr/>
              <p:nvPr/>
            </p:nvSpPr>
            <p:spPr>
              <a:xfrm rot="4511300">
                <a:off x="3016587" y="4428121"/>
                <a:ext cx="1577308" cy="1565137"/>
              </a:xfrm>
              <a:prstGeom prst="arc">
                <a:avLst>
                  <a:gd name="adj1" fmla="val 10709773"/>
                  <a:gd name="adj2" fmla="val 1413886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6984057" y="4356823"/>
              <a:ext cx="158557" cy="154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908295" y="5388812"/>
              <a:ext cx="158557" cy="154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6" idx="4"/>
              <a:endCxn id="57" idx="0"/>
            </p:cNvCxnSpPr>
            <p:nvPr/>
          </p:nvCxnSpPr>
          <p:spPr>
            <a:xfrm flipH="1">
              <a:off x="6987574" y="4511482"/>
              <a:ext cx="75762" cy="8773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6634300" y="4875242"/>
              <a:ext cx="154601" cy="15465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cxnSp>
          <p:nvCxnSpPr>
            <p:cNvPr id="60" name="Straight Connector 59"/>
            <p:cNvCxnSpPr>
              <a:stCxn id="59" idx="6"/>
              <a:endCxn id="37" idx="2"/>
            </p:cNvCxnSpPr>
            <p:nvPr/>
          </p:nvCxnSpPr>
          <p:spPr>
            <a:xfrm>
              <a:off x="6788901" y="4952572"/>
              <a:ext cx="514215" cy="37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 rot="19284108">
              <a:off x="6634614" y="4133716"/>
              <a:ext cx="960741" cy="963013"/>
            </a:xfrm>
            <a:prstGeom prst="arc">
              <a:avLst>
                <a:gd name="adj1" fmla="val 10709773"/>
                <a:gd name="adj2" fmla="val 20623943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2" name="Arc 61"/>
            <p:cNvSpPr/>
            <p:nvPr/>
          </p:nvSpPr>
          <p:spPr>
            <a:xfrm rot="14185302">
              <a:off x="6591274" y="4933619"/>
              <a:ext cx="1047421" cy="819711"/>
            </a:xfrm>
            <a:prstGeom prst="arc">
              <a:avLst>
                <a:gd name="adj1" fmla="val 10709773"/>
                <a:gd name="adj2" fmla="val 20623943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3" name="Arc 62"/>
            <p:cNvSpPr/>
            <p:nvPr/>
          </p:nvSpPr>
          <p:spPr>
            <a:xfrm rot="11093601">
              <a:off x="5231470" y="4993930"/>
              <a:ext cx="2264195" cy="1326828"/>
            </a:xfrm>
            <a:prstGeom prst="arc">
              <a:avLst>
                <a:gd name="adj1" fmla="val 10709773"/>
                <a:gd name="adj2" fmla="val 353991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0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21549" y="1903291"/>
                <a:ext cx="8100901" cy="2920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∀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sub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9" y="1903291"/>
                <a:ext cx="8100901" cy="29208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21550" y="4869160"/>
                <a:ext cx="8100900" cy="1357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\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leaves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planar.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Contraction of edge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leaves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planar.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4869160"/>
                <a:ext cx="8100900" cy="1357295"/>
              </a:xfrm>
              <a:prstGeom prst="rect">
                <a:avLst/>
              </a:prstGeom>
              <a:blipFill>
                <a:blip r:embed="rId3"/>
                <a:stretch>
                  <a:fillRect l="-1581" t="-901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21550" y="593685"/>
                <a:ext cx="8100900" cy="1189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800" dirty="0"/>
                  <a:t> be the number (degree) of edges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. Duality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593685"/>
                <a:ext cx="8100900" cy="1189236"/>
              </a:xfrm>
              <a:prstGeom prst="rect">
                <a:avLst/>
              </a:prstGeom>
              <a:blipFill>
                <a:blip r:embed="rId4"/>
                <a:stretch>
                  <a:fillRect l="-1581" t="-513"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931123" y="1976595"/>
            <a:ext cx="3331287" cy="1992465"/>
            <a:chOff x="790663" y="3969060"/>
            <a:chExt cx="3331287" cy="1992465"/>
          </a:xfrm>
        </p:grpSpPr>
        <p:grpSp>
          <p:nvGrpSpPr>
            <p:cNvPr id="25" name="Group 24"/>
            <p:cNvGrpSpPr/>
            <p:nvPr/>
          </p:nvGrpSpPr>
          <p:grpSpPr>
            <a:xfrm>
              <a:off x="790663" y="3969060"/>
              <a:ext cx="3331287" cy="1992465"/>
              <a:chOff x="1361229" y="4142535"/>
              <a:chExt cx="3344646" cy="1909998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1860981" y="4848727"/>
                <a:ext cx="856734" cy="639174"/>
              </a:xfrm>
              <a:custGeom>
                <a:avLst/>
                <a:gdLst>
                  <a:gd name="connsiteX0" fmla="*/ 0 w 3285460"/>
                  <a:gd name="connsiteY0" fmla="*/ 939115 h 1864994"/>
                  <a:gd name="connsiteX1" fmla="*/ 1531088 w 3285460"/>
                  <a:gd name="connsiteY1" fmla="*/ 99143 h 1864994"/>
                  <a:gd name="connsiteX2" fmla="*/ 2392325 w 3285460"/>
                  <a:gd name="connsiteY2" fmla="*/ 109775 h 1864994"/>
                  <a:gd name="connsiteX3" fmla="*/ 3285460 w 3285460"/>
                  <a:gd name="connsiteY3" fmla="*/ 939115 h 1864994"/>
                  <a:gd name="connsiteX4" fmla="*/ 2392325 w 3285460"/>
                  <a:gd name="connsiteY4" fmla="*/ 1768454 h 1864994"/>
                  <a:gd name="connsiteX5" fmla="*/ 1531088 w 3285460"/>
                  <a:gd name="connsiteY5" fmla="*/ 1757822 h 1864994"/>
                  <a:gd name="connsiteX6" fmla="*/ 0 w 3285460"/>
                  <a:gd name="connsiteY6" fmla="*/ 939115 h 186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5460" h="1864994">
                    <a:moveTo>
                      <a:pt x="0" y="939115"/>
                    </a:moveTo>
                    <a:cubicBezTo>
                      <a:pt x="0" y="662669"/>
                      <a:pt x="1132367" y="237366"/>
                      <a:pt x="1531088" y="99143"/>
                    </a:cubicBezTo>
                    <a:cubicBezTo>
                      <a:pt x="1929809" y="-39080"/>
                      <a:pt x="2099930" y="-30220"/>
                      <a:pt x="2392325" y="109775"/>
                    </a:cubicBezTo>
                    <a:cubicBezTo>
                      <a:pt x="2684720" y="249770"/>
                      <a:pt x="3285460" y="662669"/>
                      <a:pt x="3285460" y="939115"/>
                    </a:cubicBezTo>
                    <a:cubicBezTo>
                      <a:pt x="3285460" y="1215561"/>
                      <a:pt x="2684720" y="1632003"/>
                      <a:pt x="2392325" y="1768454"/>
                    </a:cubicBezTo>
                    <a:cubicBezTo>
                      <a:pt x="2099930" y="1904905"/>
                      <a:pt x="1929809" y="1892501"/>
                      <a:pt x="1531088" y="1757822"/>
                    </a:cubicBezTo>
                    <a:cubicBezTo>
                      <a:pt x="1132367" y="1623143"/>
                      <a:pt x="0" y="1215561"/>
                      <a:pt x="0" y="939115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55144" y="4644135"/>
                <a:ext cx="2356816" cy="104835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799816" y="5094185"/>
                <a:ext cx="159193" cy="148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7894" y="5094185"/>
                <a:ext cx="159192" cy="1482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/>
              <p:nvPr/>
            </p:nvSpPr>
            <p:spPr>
              <a:xfrm>
                <a:off x="1361229" y="4142535"/>
                <a:ext cx="3344646" cy="1221680"/>
              </a:xfrm>
              <a:prstGeom prst="arc">
                <a:avLst>
                  <a:gd name="adj1" fmla="val 9627965"/>
                  <a:gd name="adj2" fmla="val 114807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446875" y="5091775"/>
                <a:ext cx="135015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69308" y="5083015"/>
                <a:ext cx="155221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581890" y="5904275"/>
                <a:ext cx="153179" cy="14825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14382" y="4374105"/>
                <a:ext cx="155937" cy="14825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>
                <a:stCxn id="55" idx="6"/>
                <a:endCxn id="54" idx="2"/>
              </p:cNvCxnSpPr>
              <p:nvPr/>
            </p:nvCxnSpPr>
            <p:spPr>
              <a:xfrm>
                <a:off x="2324529" y="5157145"/>
                <a:ext cx="1122347" cy="87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0"/>
                <a:endCxn id="54" idx="4"/>
              </p:cNvCxnSpPr>
              <p:nvPr/>
            </p:nvCxnSpPr>
            <p:spPr>
              <a:xfrm flipH="1" flipV="1">
                <a:off x="3514383" y="5240032"/>
                <a:ext cx="144098" cy="6642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4" idx="0"/>
                <a:endCxn id="57" idx="4"/>
              </p:cNvCxnSpPr>
              <p:nvPr/>
            </p:nvCxnSpPr>
            <p:spPr>
              <a:xfrm flipV="1">
                <a:off x="3514383" y="4522363"/>
                <a:ext cx="77968" cy="56941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Arc 60"/>
              <p:cNvSpPr/>
              <p:nvPr/>
            </p:nvSpPr>
            <p:spPr>
              <a:xfrm rot="4511300">
                <a:off x="3016587" y="4428121"/>
                <a:ext cx="1577308" cy="1565137"/>
              </a:xfrm>
              <a:prstGeom prst="arc">
                <a:avLst>
                  <a:gd name="adj1" fmla="val 10709773"/>
                  <a:gd name="adj2" fmla="val 1413886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2635983" y="4451615"/>
              <a:ext cx="158557" cy="154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60221" y="5483604"/>
              <a:ext cx="158557" cy="1546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1" idx="4"/>
              <a:endCxn id="33" idx="0"/>
            </p:cNvCxnSpPr>
            <p:nvPr/>
          </p:nvCxnSpPr>
          <p:spPr>
            <a:xfrm flipH="1">
              <a:off x="2639500" y="4606274"/>
              <a:ext cx="75762" cy="8773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278534" y="4955372"/>
              <a:ext cx="154601" cy="154659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>
            <a:xfrm rot="19284108">
              <a:off x="2224941" y="4185971"/>
              <a:ext cx="960741" cy="963013"/>
            </a:xfrm>
            <a:prstGeom prst="arc">
              <a:avLst>
                <a:gd name="adj1" fmla="val 10709773"/>
                <a:gd name="adj2" fmla="val 20623943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4185302">
              <a:off x="2230792" y="5018767"/>
              <a:ext cx="1047421" cy="819711"/>
            </a:xfrm>
            <a:prstGeom prst="arc">
              <a:avLst>
                <a:gd name="adj1" fmla="val 10709773"/>
                <a:gd name="adj2" fmla="val 20623943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8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21550" y="739729"/>
                <a:ext cx="8100900" cy="239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a plane graph.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∗∗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/>
                    <a:ea typeface="Cambria Math"/>
                  </a:rPr>
                  <a:t>⟺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>
                    <a:latin typeface="Cambria Math"/>
                    <a:ea typeface="Cambria Math"/>
                  </a:rPr>
                  <a:t> </a:t>
                </a:r>
                <a:r>
                  <a:rPr lang="en-US" sz="2800" dirty="0"/>
                  <a:t>is connected.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We show first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connected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connected.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739729"/>
                <a:ext cx="8100900" cy="2391424"/>
              </a:xfrm>
              <a:prstGeom prst="rect">
                <a:avLst/>
              </a:prstGeom>
              <a:blipFill>
                <a:blip r:embed="rId2"/>
                <a:stretch>
                  <a:fillRect l="-1581" t="-1018" r="-1581" b="-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1550" y="3439419"/>
            <a:ext cx="8100900" cy="2566149"/>
            <a:chOff x="521550" y="3439419"/>
            <a:chExt cx="8100900" cy="2566149"/>
          </a:xfrm>
        </p:grpSpPr>
        <p:grpSp>
          <p:nvGrpSpPr>
            <p:cNvPr id="13" name="Group 12"/>
            <p:cNvGrpSpPr/>
            <p:nvPr/>
          </p:nvGrpSpPr>
          <p:grpSpPr>
            <a:xfrm>
              <a:off x="1836523" y="4239090"/>
              <a:ext cx="5470954" cy="1766478"/>
              <a:chOff x="1871700" y="4166761"/>
              <a:chExt cx="5470954" cy="176647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871700" y="4166761"/>
                <a:ext cx="1620180" cy="1694859"/>
                <a:chOff x="1286635" y="4175897"/>
                <a:chExt cx="1620180" cy="1694859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1376645" y="4374105"/>
                  <a:ext cx="1440160" cy="144016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691680" y="4331970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546775" y="4545229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726795" y="5126957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781690" y="5690736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286635" y="5004175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1357483" y="4175897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b="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7483" y="4175897"/>
                      <a:ext cx="360040" cy="40011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l="-8475" r="-6780" b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1601670" y="515916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b="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01670" y="5159160"/>
                      <a:ext cx="360040" cy="40011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r="-135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Group 17"/>
              <p:cNvGrpSpPr/>
              <p:nvPr/>
            </p:nvGrpSpPr>
            <p:grpSpPr>
              <a:xfrm>
                <a:off x="5798030" y="4238380"/>
                <a:ext cx="1544624" cy="1694859"/>
                <a:chOff x="1286635" y="4175897"/>
                <a:chExt cx="1544624" cy="169485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376645" y="4374105"/>
                  <a:ext cx="1440160" cy="144016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691680" y="4331970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546775" y="4545229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651239" y="5364215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781690" y="5690736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286635" y="5004175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357483" y="4175897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000" b="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57483" y="4175897"/>
                      <a:ext cx="360040" cy="40011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r="-10169" b="-60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2168370" y="5239135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sz="2000" b="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8370" y="5239135"/>
                      <a:ext cx="360040" cy="40011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r="-101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21550" y="3439419"/>
                  <a:ext cx="8100900" cy="5738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 belong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, resp.</a:t>
                  </a: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50" y="3439419"/>
                  <a:ext cx="8100900" cy="573811"/>
                </a:xfrm>
                <a:prstGeom prst="rect">
                  <a:avLst/>
                </a:prstGeom>
                <a:blipFill>
                  <a:blip r:embed="rId8"/>
                  <a:stretch>
                    <a:fillRect l="-1581" t="-1064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05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21550" y="3677541"/>
                <a:ext cx="8100900" cy="239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Duality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>
                    <a:latin typeface="Cambria Math"/>
                    <a:ea typeface="Cambria Math"/>
                  </a:rPr>
                  <a:t> </a:t>
                </a:r>
                <a:r>
                  <a:rPr lang="en-US" sz="2800" dirty="0"/>
                  <a:t>connected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∃ </m:t>
                    </m:r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b="0" dirty="0"/>
                  <a:t>, which vertices </a:t>
                </a:r>
                <a:r>
                  <a:rPr lang="en-US" sz="2800" dirty="0"/>
                  <a:t>correspond to sequence of adjacent faces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Faces adjacency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∃ </m:t>
                    </m:r>
                  </m:oMath>
                </a14:m>
                <a:r>
                  <a:rPr lang="en-US" sz="2800" b="0" dirty="0"/>
                  <a:t>connecting path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/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677541"/>
                <a:ext cx="8100900" cy="2391424"/>
              </a:xfrm>
              <a:prstGeom prst="rect">
                <a:avLst/>
              </a:prstGeom>
              <a:blipFill>
                <a:blip r:embed="rId2"/>
                <a:stretch>
                  <a:fillRect l="-1581" t="-254" r="-1581" b="-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871700" y="953725"/>
            <a:ext cx="5470954" cy="2289989"/>
            <a:chOff x="1871700" y="953725"/>
            <a:chExt cx="5470954" cy="2289989"/>
          </a:xfrm>
        </p:grpSpPr>
        <p:sp>
          <p:nvSpPr>
            <p:cNvPr id="8" name="Oval 7"/>
            <p:cNvSpPr/>
            <p:nvPr/>
          </p:nvSpPr>
          <p:spPr>
            <a:xfrm>
              <a:off x="1961710" y="1151933"/>
              <a:ext cx="144016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76745" y="1109798"/>
              <a:ext cx="180020" cy="1800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48213" y="1962023"/>
              <a:ext cx="180020" cy="1800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66755" y="2468564"/>
              <a:ext cx="180020" cy="1800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71700" y="1782003"/>
              <a:ext cx="180020" cy="1800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42548" y="953725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548" y="953725"/>
                  <a:ext cx="360040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8475" r="-6780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86735" y="1936988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735" y="1936988"/>
                  <a:ext cx="360040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5798030" y="1025344"/>
              <a:ext cx="1544624" cy="1694859"/>
              <a:chOff x="1286635" y="4175897"/>
              <a:chExt cx="1544624" cy="169485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76645" y="4374105"/>
                <a:ext cx="1440160" cy="144016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691680" y="4331970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546775" y="4545229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51239" y="5364215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781690" y="5690736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286635" y="5004175"/>
                <a:ext cx="180020" cy="18002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357483" y="4175897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7483" y="4175897"/>
                    <a:ext cx="360040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10169" b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168370" y="5239135"/>
                    <a:ext cx="3600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8370" y="5239135"/>
                    <a:ext cx="36004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01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2525263" y="1358770"/>
              <a:ext cx="4259485" cy="1884944"/>
              <a:chOff x="2525263" y="1358770"/>
              <a:chExt cx="4259485" cy="188494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525263" y="1358770"/>
                <a:ext cx="4259485" cy="1451443"/>
                <a:chOff x="2525263" y="1358770"/>
                <a:chExt cx="4259485" cy="1451443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2591780" y="1782003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518110" y="1853791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525263" y="1358770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smtClean="0">
                                <a:latin typeface="Cambria Math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5263" y="1358770"/>
                      <a:ext cx="360040" cy="40011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6424708" y="1403775"/>
                      <a:ext cx="36004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24708" y="1403775"/>
                      <a:ext cx="360040" cy="40011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60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Oval 29"/>
                <p:cNvSpPr/>
                <p:nvPr/>
              </p:nvSpPr>
              <p:spPr>
                <a:xfrm>
                  <a:off x="3401870" y="2630193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427095" y="1403775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Connector 5"/>
                <p:cNvCxnSpPr>
                  <a:stCxn id="26" idx="5"/>
                  <a:endCxn id="30" idx="1"/>
                </p:cNvCxnSpPr>
                <p:nvPr/>
              </p:nvCxnSpPr>
              <p:spPr>
                <a:xfrm>
                  <a:off x="2745437" y="1935660"/>
                  <a:ext cx="682796" cy="72089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31" idx="6"/>
                  <a:endCxn id="27" idx="2"/>
                </p:cNvCxnSpPr>
                <p:nvPr/>
              </p:nvCxnSpPr>
              <p:spPr>
                <a:xfrm>
                  <a:off x="5607115" y="1493785"/>
                  <a:ext cx="910995" cy="4500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35"/>
                <p:cNvSpPr/>
                <p:nvPr/>
              </p:nvSpPr>
              <p:spPr>
                <a:xfrm>
                  <a:off x="3581400" y="2209800"/>
                  <a:ext cx="742950" cy="567057"/>
                </a:xfrm>
                <a:custGeom>
                  <a:avLst/>
                  <a:gdLst>
                    <a:gd name="connsiteX0" fmla="*/ 0 w 742950"/>
                    <a:gd name="connsiteY0" fmla="*/ 523875 h 567057"/>
                    <a:gd name="connsiteX1" fmla="*/ 552450 w 742950"/>
                    <a:gd name="connsiteY1" fmla="*/ 514350 h 567057"/>
                    <a:gd name="connsiteX2" fmla="*/ 742950 w 742950"/>
                    <a:gd name="connsiteY2" fmla="*/ 0 h 567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2950" h="567057">
                      <a:moveTo>
                        <a:pt x="0" y="523875"/>
                      </a:moveTo>
                      <a:cubicBezTo>
                        <a:pt x="214312" y="562768"/>
                        <a:pt x="428625" y="601662"/>
                        <a:pt x="552450" y="514350"/>
                      </a:cubicBezTo>
                      <a:cubicBezTo>
                        <a:pt x="676275" y="427038"/>
                        <a:pt x="709612" y="213519"/>
                        <a:pt x="74295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4838700" y="1453792"/>
                  <a:ext cx="590550" cy="203558"/>
                </a:xfrm>
                <a:custGeom>
                  <a:avLst/>
                  <a:gdLst>
                    <a:gd name="connsiteX0" fmla="*/ 590550 w 590550"/>
                    <a:gd name="connsiteY0" fmla="*/ 32108 h 203558"/>
                    <a:gd name="connsiteX1" fmla="*/ 333375 w 590550"/>
                    <a:gd name="connsiteY1" fmla="*/ 13058 h 203558"/>
                    <a:gd name="connsiteX2" fmla="*/ 0 w 590550"/>
                    <a:gd name="connsiteY2" fmla="*/ 203558 h 203558"/>
                    <a:gd name="connsiteX3" fmla="*/ 0 w 590550"/>
                    <a:gd name="connsiteY3" fmla="*/ 203558 h 203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0550" h="203558">
                      <a:moveTo>
                        <a:pt x="590550" y="32108"/>
                      </a:moveTo>
                      <a:cubicBezTo>
                        <a:pt x="511175" y="8295"/>
                        <a:pt x="431800" y="-15517"/>
                        <a:pt x="333375" y="13058"/>
                      </a:cubicBezTo>
                      <a:cubicBezTo>
                        <a:pt x="234950" y="41633"/>
                        <a:pt x="0" y="203558"/>
                        <a:pt x="0" y="203558"/>
                      </a:cubicBezTo>
                      <a:lnTo>
                        <a:pt x="0" y="20355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4329280" y="1704975"/>
                  <a:ext cx="471320" cy="438150"/>
                </a:xfrm>
                <a:custGeom>
                  <a:avLst/>
                  <a:gdLst>
                    <a:gd name="connsiteX0" fmla="*/ 4595 w 471320"/>
                    <a:gd name="connsiteY0" fmla="*/ 438150 h 438150"/>
                    <a:gd name="connsiteX1" fmla="*/ 52220 w 471320"/>
                    <a:gd name="connsiteY1" fmla="*/ 152400 h 438150"/>
                    <a:gd name="connsiteX2" fmla="*/ 376070 w 471320"/>
                    <a:gd name="connsiteY2" fmla="*/ 76200 h 438150"/>
                    <a:gd name="connsiteX3" fmla="*/ 471320 w 471320"/>
                    <a:gd name="connsiteY3" fmla="*/ 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320" h="438150">
                      <a:moveTo>
                        <a:pt x="4595" y="438150"/>
                      </a:moveTo>
                      <a:cubicBezTo>
                        <a:pt x="-2549" y="325437"/>
                        <a:pt x="-9693" y="212725"/>
                        <a:pt x="52220" y="152400"/>
                      </a:cubicBezTo>
                      <a:cubicBezTo>
                        <a:pt x="114133" y="92075"/>
                        <a:pt x="306220" y="101600"/>
                        <a:pt x="376070" y="76200"/>
                      </a:cubicBezTo>
                      <a:cubicBezTo>
                        <a:pt x="445920" y="50800"/>
                        <a:pt x="458620" y="25400"/>
                        <a:pt x="47132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076945" y="2592093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229345" y="2116088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748690" y="1574696"/>
                  <a:ext cx="180020" cy="18002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440349" y="2843604"/>
                    <a:ext cx="86524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0349" y="2843604"/>
                    <a:ext cx="865240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60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Oval 9"/>
            <p:cNvSpPr/>
            <p:nvPr/>
          </p:nvSpPr>
          <p:spPr>
            <a:xfrm>
              <a:off x="3131840" y="1323057"/>
              <a:ext cx="180020" cy="1800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38098" y="1169932"/>
            <a:ext cx="4460734" cy="1574857"/>
            <a:chOff x="2032528" y="1177603"/>
            <a:chExt cx="4460734" cy="1574857"/>
          </a:xfrm>
        </p:grpSpPr>
        <p:sp>
          <p:nvSpPr>
            <p:cNvPr id="51" name="Oval 50"/>
            <p:cNvSpPr/>
            <p:nvPr/>
          </p:nvSpPr>
          <p:spPr>
            <a:xfrm>
              <a:off x="4158265" y="1531459"/>
              <a:ext cx="180020" cy="1800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975460" y="2234296"/>
              <a:ext cx="180020" cy="18002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032528" y="1177603"/>
              <a:ext cx="4460734" cy="1574857"/>
              <a:chOff x="2032528" y="1177603"/>
              <a:chExt cx="4460734" cy="1574857"/>
            </a:xfrm>
          </p:grpSpPr>
          <p:sp>
            <p:nvSpPr>
              <p:cNvPr id="45" name="Arc 44"/>
              <p:cNvSpPr/>
              <p:nvPr/>
            </p:nvSpPr>
            <p:spPr>
              <a:xfrm rot="2427548">
                <a:off x="2032528" y="1177603"/>
                <a:ext cx="1394734" cy="1296432"/>
              </a:xfrm>
              <a:prstGeom prst="arc">
                <a:avLst>
                  <a:gd name="adj1" fmla="val 12428621"/>
                  <a:gd name="adj2" fmla="val 19856429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 rot="17893311">
                <a:off x="5761460" y="1463127"/>
                <a:ext cx="914400" cy="549205"/>
              </a:xfrm>
              <a:prstGeom prst="arc">
                <a:avLst>
                  <a:gd name="adj1" fmla="val 13553763"/>
                  <a:gd name="adj2" fmla="val 2004892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5137275" y="2033642"/>
                <a:ext cx="748311" cy="368577"/>
              </a:xfrm>
              <a:custGeom>
                <a:avLst/>
                <a:gdLst>
                  <a:gd name="connsiteX0" fmla="*/ 829733 w 829733"/>
                  <a:gd name="connsiteY0" fmla="*/ 0 h 340379"/>
                  <a:gd name="connsiteX1" fmla="*/ 618067 w 829733"/>
                  <a:gd name="connsiteY1" fmla="*/ 220133 h 340379"/>
                  <a:gd name="connsiteX2" fmla="*/ 364067 w 829733"/>
                  <a:gd name="connsiteY2" fmla="*/ 338666 h 340379"/>
                  <a:gd name="connsiteX3" fmla="*/ 0 w 829733"/>
                  <a:gd name="connsiteY3" fmla="*/ 279400 h 340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9733" h="340379">
                    <a:moveTo>
                      <a:pt x="829733" y="0"/>
                    </a:moveTo>
                    <a:cubicBezTo>
                      <a:pt x="762705" y="81844"/>
                      <a:pt x="695678" y="163689"/>
                      <a:pt x="618067" y="220133"/>
                    </a:cubicBezTo>
                    <a:cubicBezTo>
                      <a:pt x="540456" y="276577"/>
                      <a:pt x="467078" y="328788"/>
                      <a:pt x="364067" y="338666"/>
                    </a:cubicBezTo>
                    <a:cubicBezTo>
                      <a:pt x="261056" y="348544"/>
                      <a:pt x="130528" y="313972"/>
                      <a:pt x="0" y="27940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10301459">
                <a:off x="4285615" y="1604410"/>
                <a:ext cx="677961" cy="753238"/>
              </a:xfrm>
              <a:custGeom>
                <a:avLst/>
                <a:gdLst>
                  <a:gd name="connsiteX0" fmla="*/ 0 w 787400"/>
                  <a:gd name="connsiteY0" fmla="*/ 61410 h 772610"/>
                  <a:gd name="connsiteX1" fmla="*/ 245533 w 787400"/>
                  <a:gd name="connsiteY1" fmla="*/ 2144 h 772610"/>
                  <a:gd name="connsiteX2" fmla="*/ 482600 w 787400"/>
                  <a:gd name="connsiteY2" fmla="*/ 129144 h 772610"/>
                  <a:gd name="connsiteX3" fmla="*/ 575733 w 787400"/>
                  <a:gd name="connsiteY3" fmla="*/ 560944 h 772610"/>
                  <a:gd name="connsiteX4" fmla="*/ 787400 w 787400"/>
                  <a:gd name="connsiteY4" fmla="*/ 772610 h 77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0" h="772610">
                    <a:moveTo>
                      <a:pt x="0" y="61410"/>
                    </a:moveTo>
                    <a:cubicBezTo>
                      <a:pt x="82550" y="26132"/>
                      <a:pt x="165100" y="-9145"/>
                      <a:pt x="245533" y="2144"/>
                    </a:cubicBezTo>
                    <a:cubicBezTo>
                      <a:pt x="325966" y="13433"/>
                      <a:pt x="427567" y="36011"/>
                      <a:pt x="482600" y="129144"/>
                    </a:cubicBezTo>
                    <a:cubicBezTo>
                      <a:pt x="537633" y="222277"/>
                      <a:pt x="524933" y="453700"/>
                      <a:pt x="575733" y="560944"/>
                    </a:cubicBezTo>
                    <a:cubicBezTo>
                      <a:pt x="626533" y="668188"/>
                      <a:pt x="706966" y="720399"/>
                      <a:pt x="787400" y="77261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099467" y="2352350"/>
                    <a:ext cx="109661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467" y="2352350"/>
                    <a:ext cx="1096619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Freeform 1"/>
              <p:cNvSpPr/>
              <p:nvPr/>
            </p:nvSpPr>
            <p:spPr>
              <a:xfrm>
                <a:off x="3358195" y="1699327"/>
                <a:ext cx="817295" cy="696970"/>
              </a:xfrm>
              <a:custGeom>
                <a:avLst/>
                <a:gdLst>
                  <a:gd name="connsiteX0" fmla="*/ 0 w 817295"/>
                  <a:gd name="connsiteY0" fmla="*/ 453154 h 696970"/>
                  <a:gd name="connsiteX1" fmla="*/ 250853 w 817295"/>
                  <a:gd name="connsiteY1" fmla="*/ 695915 h 696970"/>
                  <a:gd name="connsiteX2" fmla="*/ 558350 w 817295"/>
                  <a:gd name="connsiteY2" fmla="*/ 517891 h 696970"/>
                  <a:gd name="connsiteX3" fmla="*/ 817295 w 817295"/>
                  <a:gd name="connsiteY3" fmla="*/ 0 h 69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295" h="696970">
                    <a:moveTo>
                      <a:pt x="0" y="453154"/>
                    </a:moveTo>
                    <a:cubicBezTo>
                      <a:pt x="78897" y="569140"/>
                      <a:pt x="157795" y="685126"/>
                      <a:pt x="250853" y="695915"/>
                    </a:cubicBezTo>
                    <a:cubicBezTo>
                      <a:pt x="343911" y="706705"/>
                      <a:pt x="463943" y="633877"/>
                      <a:pt x="558350" y="517891"/>
                    </a:cubicBezTo>
                    <a:cubicBezTo>
                      <a:pt x="652757" y="401905"/>
                      <a:pt x="735026" y="200952"/>
                      <a:pt x="817295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20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Planar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1550" y="682237"/>
                <a:ext cx="8100900" cy="16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connected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connected, apply duality again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2800" dirty="0"/>
                  <a:t>connected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paths isomorphism between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∗∗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682237"/>
                <a:ext cx="8100900" cy="1607941"/>
              </a:xfrm>
              <a:prstGeom prst="rect">
                <a:avLst/>
              </a:prstGeom>
              <a:blipFill>
                <a:blip r:embed="rId2"/>
                <a:stretch>
                  <a:fillRect t="-758" r="-1581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1550" y="2453101"/>
                <a:ext cx="8100900" cy="367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Conversly, let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be disconnected.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is however connected since</a:t>
                </a:r>
              </a:p>
              <a:p>
                <a:pPr marL="514350" indent="-514350" algn="just">
                  <a:lnSpc>
                    <a:spcPct val="120000"/>
                  </a:lnSpc>
                  <a:buAutoNum type="arabicPeriod"/>
                </a:pPr>
                <a:r>
                  <a:rPr lang="en-US" sz="2800" dirty="0"/>
                  <a:t>By former, dual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component is connected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AutoNum type="arabicPeriod"/>
                </a:pPr>
                <a:r>
                  <a:rPr lang="en-US" sz="2800" dirty="0"/>
                  <a:t>Any embedding shares the infinite face by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component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corresponding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’s subgraphs share the dual vertex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’s infinite face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connected.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2453101"/>
                <a:ext cx="8100900" cy="3676199"/>
              </a:xfrm>
              <a:prstGeom prst="rect">
                <a:avLst/>
              </a:prstGeom>
              <a:blipFill>
                <a:blip r:embed="rId3"/>
                <a:stretch>
                  <a:fillRect l="-1581" t="-166" r="-1581" b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56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35089</TotalTime>
  <Words>2976</Words>
  <Application>Microsoft Office PowerPoint</Application>
  <PresentationFormat>On-screen Show (4:3)</PresentationFormat>
  <Paragraphs>485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Cambria Math</vt:lpstr>
      <vt:lpstr>Office Theme</vt:lpstr>
      <vt:lpstr>Planar Graphs</vt:lpstr>
      <vt:lpstr>PowerPoint Presentation</vt:lpstr>
      <vt:lpstr>PowerPoint Presentation</vt:lpstr>
      <vt:lpstr>PowerPoint Presentation</vt:lpstr>
      <vt:lpstr>Dual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Euler’s Formula (1752)</vt:lpstr>
      <vt:lpstr>PowerPoint Presentation</vt:lpstr>
      <vt:lpstr>PowerPoint Presentation</vt:lpstr>
      <vt:lpstr>PowerPoint Presentation</vt:lpstr>
      <vt:lpstr>PowerPoint Presentation</vt:lpstr>
      <vt:lpstr>Preparations for Kuratowski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Convex Embeddings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Floorplans and Planar Graphs</vt:lpstr>
      <vt:lpstr>PowerPoint Presentation</vt:lpstr>
      <vt:lpstr>PowerPoint Presentation</vt:lpstr>
      <vt:lpstr>From Floorplan to Placement</vt:lpstr>
      <vt:lpstr>Planar Graph Representation of Layout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Shmuel Wimer</cp:lastModifiedBy>
  <cp:revision>286</cp:revision>
  <dcterms:created xsi:type="dcterms:W3CDTF">2006-08-16T00:00:00Z</dcterms:created>
  <dcterms:modified xsi:type="dcterms:W3CDTF">2023-06-14T06:31:33Z</dcterms:modified>
</cp:coreProperties>
</file>