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48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22" r:id="rId20"/>
    <p:sldId id="316" r:id="rId21"/>
    <p:sldId id="317" r:id="rId22"/>
    <p:sldId id="318" r:id="rId23"/>
    <p:sldId id="357" r:id="rId24"/>
    <p:sldId id="373" r:id="rId25"/>
    <p:sldId id="319" r:id="rId26"/>
    <p:sldId id="352" r:id="rId27"/>
    <p:sldId id="355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49" r:id="rId36"/>
    <p:sldId id="350" r:id="rId37"/>
    <p:sldId id="331" r:id="rId38"/>
    <p:sldId id="351" r:id="rId39"/>
    <p:sldId id="330" r:id="rId40"/>
    <p:sldId id="332" r:id="rId41"/>
    <p:sldId id="333" r:id="rId42"/>
    <p:sldId id="334" r:id="rId43"/>
    <p:sldId id="335" r:id="rId44"/>
    <p:sldId id="336" r:id="rId45"/>
    <p:sldId id="395" r:id="rId46"/>
    <p:sldId id="337" r:id="rId47"/>
    <p:sldId id="338" r:id="rId48"/>
    <p:sldId id="360" r:id="rId49"/>
    <p:sldId id="358" r:id="rId50"/>
    <p:sldId id="365" r:id="rId51"/>
    <p:sldId id="344" r:id="rId52"/>
    <p:sldId id="345" r:id="rId53"/>
    <p:sldId id="342" r:id="rId54"/>
    <p:sldId id="339" r:id="rId55"/>
    <p:sldId id="396" r:id="rId56"/>
    <p:sldId id="361" r:id="rId57"/>
    <p:sldId id="341" r:id="rId58"/>
    <p:sldId id="362" r:id="rId59"/>
    <p:sldId id="397" r:id="rId60"/>
    <p:sldId id="363" r:id="rId61"/>
    <p:sldId id="377" r:id="rId62"/>
    <p:sldId id="380" r:id="rId63"/>
    <p:sldId id="381" r:id="rId64"/>
    <p:sldId id="382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A6A6A6"/>
    <a:srgbClr val="009900"/>
    <a:srgbClr val="000000"/>
    <a:srgbClr val="FF0000"/>
    <a:srgbClr val="969696"/>
    <a:srgbClr val="4D4D4D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3" autoAdjust="0"/>
    <p:restoredTop sz="94514" autoAdjust="0"/>
  </p:normalViewPr>
  <p:slideViewPr>
    <p:cSldViewPr>
      <p:cViewPr varScale="1">
        <p:scale>
          <a:sx n="103" d="100"/>
          <a:sy n="103" d="100"/>
        </p:scale>
        <p:origin x="2496" y="96"/>
      </p:cViewPr>
      <p:guideLst>
        <p:guide orient="horz" pos="218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כ"ד/אדר/תשפ"ה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855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71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22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69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71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70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71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Graph Matching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Graph Matching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Graph Matching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1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671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64.png"/><Relationship Id="rId16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0.png"/><Relationship Id="rId4" Type="http://schemas.openxmlformats.org/officeDocument/2006/relationships/image" Target="../media/image10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21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2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21" Type="http://schemas.openxmlformats.org/officeDocument/2006/relationships/image" Target="../media/image990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137.png"/><Relationship Id="rId20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6.png"/><Relationship Id="rId6" Type="http://schemas.openxmlformats.org/officeDocument/2006/relationships/image" Target="../media/image141.png"/><Relationship Id="rId24" Type="http://schemas.openxmlformats.org/officeDocument/2006/relationships/image" Target="../media/image155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3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38.png"/><Relationship Id="rId7" Type="http://schemas.openxmlformats.org/officeDocument/2006/relationships/image" Target="../media/image156.png"/><Relationship Id="rId12" Type="http://schemas.openxmlformats.org/officeDocument/2006/relationships/image" Target="../media/image12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0.png"/><Relationship Id="rId11" Type="http://schemas.openxmlformats.org/officeDocument/2006/relationships/image" Target="../media/image160.png"/><Relationship Id="rId5" Type="http://schemas.openxmlformats.org/officeDocument/2006/relationships/image" Target="../media/image140.png"/><Relationship Id="rId10" Type="http://schemas.openxmlformats.org/officeDocument/2006/relationships/image" Target="../media/image159.png"/><Relationship Id="rId4" Type="http://schemas.openxmlformats.org/officeDocument/2006/relationships/image" Target="../media/image139.png"/><Relationship Id="rId9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png"/><Relationship Id="rId4" Type="http://schemas.openxmlformats.org/officeDocument/2006/relationships/image" Target="../media/image10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4" Type="http://schemas.openxmlformats.org/officeDocument/2006/relationships/image" Target="../media/image10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5.png"/><Relationship Id="rId4" Type="http://schemas.openxmlformats.org/officeDocument/2006/relationships/image" Target="../media/image18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77.png"/><Relationship Id="rId7" Type="http://schemas.openxmlformats.org/officeDocument/2006/relationships/image" Target="../media/image190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85.png"/><Relationship Id="rId7" Type="http://schemas.openxmlformats.org/officeDocument/2006/relationships/image" Target="../media/image196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940.png"/><Relationship Id="rId7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10.png"/><Relationship Id="rId4" Type="http://schemas.openxmlformats.org/officeDocument/2006/relationships/image" Target="../media/image19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90.png"/><Relationship Id="rId4" Type="http://schemas.openxmlformats.org/officeDocument/2006/relationships/image" Target="../media/image20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16.png"/><Relationship Id="rId2" Type="http://schemas.openxmlformats.org/officeDocument/2006/relationships/image" Target="../media/image215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7.png"/><Relationship Id="rId3" Type="http://schemas.openxmlformats.org/officeDocument/2006/relationships/image" Target="../media/image217.png"/><Relationship Id="rId21" Type="http://schemas.openxmlformats.org/officeDocument/2006/relationships/image" Target="../media/image235.png"/><Relationship Id="rId25" Type="http://schemas.openxmlformats.org/officeDocument/2006/relationships/image" Target="../media/image2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38.png"/><Relationship Id="rId15" Type="http://schemas.openxmlformats.org/officeDocument/2006/relationships/image" Target="../media/image229.png"/><Relationship Id="rId23" Type="http://schemas.openxmlformats.org/officeDocument/2006/relationships/image" Target="../media/image237.png"/><Relationship Id="rId14" Type="http://schemas.openxmlformats.org/officeDocument/2006/relationships/image" Target="../media/image228.png"/><Relationship Id="rId22" Type="http://schemas.openxmlformats.org/officeDocument/2006/relationships/image" Target="../media/image2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7" Type="http://schemas.openxmlformats.org/officeDocument/2006/relationships/image" Target="../media/image22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1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1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0.png"/><Relationship Id="rId3" Type="http://schemas.openxmlformats.org/officeDocument/2006/relationships/image" Target="../media/image2150.png"/><Relationship Id="rId7" Type="http://schemas.openxmlformats.org/officeDocument/2006/relationships/image" Target="../media/image24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0.png"/><Relationship Id="rId11" Type="http://schemas.openxmlformats.org/officeDocument/2006/relationships/image" Target="../media/image250.png"/><Relationship Id="rId5" Type="http://schemas.openxmlformats.org/officeDocument/2006/relationships/image" Target="../media/image2440.png"/><Relationship Id="rId10" Type="http://schemas.openxmlformats.org/officeDocument/2006/relationships/image" Target="../media/image249.png"/><Relationship Id="rId4" Type="http://schemas.openxmlformats.org/officeDocument/2006/relationships/image" Target="../media/image2430.png"/><Relationship Id="rId9" Type="http://schemas.openxmlformats.org/officeDocument/2006/relationships/image" Target="../media/image248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41.png"/><Relationship Id="rId4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685800" y="5036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solidFill>
                  <a:srgbClr val="0000FF"/>
                </a:solidFill>
              </a:rPr>
              <a:t>Graph Matching</a:t>
            </a:r>
            <a:endParaRPr lang="he-IL" sz="4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1366555" y="1568655"/>
            <a:ext cx="6400800" cy="11598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prepared and Instructed by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Shmuel Wimer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Eng. Faculty, Bar-Ilan University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2815612"/>
            <a:ext cx="2160029" cy="29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2843935"/>
            <a:ext cx="2205245" cy="297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540" y="873875"/>
                <a:ext cx="83002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Hall’s Theorem is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Marriage Theorem</a:t>
                </a:r>
                <a:r>
                  <a:rPr lang="en-US" sz="2800" dirty="0"/>
                  <a:t>, (Frobenius in 1917), proved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men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women.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873875"/>
                <a:ext cx="8300265" cy="954107"/>
              </a:xfrm>
              <a:prstGeom prst="rect">
                <a:avLst/>
              </a:prstGeom>
              <a:blipFill>
                <a:blip r:embed="rId2"/>
                <a:stretch>
                  <a:fillRect l="-1543" t="-5732" r="-154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540" y="2393885"/>
                <a:ext cx="83002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If also every man is </a:t>
                </a:r>
                <a:r>
                  <a:rPr lang="en-US" sz="2800" b="1" dirty="0"/>
                  <a:t>compatible</a:t>
                </a:r>
                <a:r>
                  <a:rPr lang="en-US" sz="2800" dirty="0"/>
                  <a:t> (mutual preference)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women and vice versa, there exists a perfect matching of </a:t>
                </a:r>
                <a:r>
                  <a:rPr lang="en-US" sz="2800" b="1" dirty="0"/>
                  <a:t>compatible</a:t>
                </a:r>
                <a:r>
                  <a:rPr lang="en-US" sz="2800" dirty="0"/>
                  <a:t> pairs (perfect matrimonial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sym typeface="Wingdings" panose="05000000000000000000" pitchFamily="2" charset="2"/>
                      </a:rPr>
                      <m:t>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)</a:t>
                </a:r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393885"/>
                <a:ext cx="8300265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43" t="-3965" r="-154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540" y="4059070"/>
                <a:ext cx="83002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Corollary</a:t>
                </a:r>
                <a:r>
                  <a:rPr lang="en-US" sz="2800" dirty="0"/>
                  <a:t>. Every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-regular bipartite graph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&gt;</m:t>
                    </m:r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) has a perfect matching.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059070"/>
                <a:ext cx="8300265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43" t="-5769" r="-15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540" y="5265203"/>
                <a:ext cx="83002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be bipartition. Counting </a:t>
                </a:r>
                <a:r>
                  <a:rPr lang="en-US" sz="2800" b="1" dirty="0"/>
                  <a:t>edges</a:t>
                </a:r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and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to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|=</m:t>
                    </m:r>
                    <m:r>
                      <a:rPr lang="en-US" sz="2800" i="1" dirty="0" err="1" smtClean="0">
                        <a:latin typeface="Cambria Math"/>
                      </a:rPr>
                      <m:t>𝑘</m:t>
                    </m:r>
                    <m:r>
                      <a:rPr lang="en-US" sz="2800" i="1" dirty="0" err="1" smtClean="0">
                        <a:latin typeface="Cambria Math"/>
                      </a:rPr>
                      <m:t>|</m:t>
                    </m:r>
                    <m:r>
                      <a:rPr lang="en-US" sz="2800" i="1" dirty="0" err="1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5265203"/>
                <a:ext cx="8300265" cy="954107"/>
              </a:xfrm>
              <a:prstGeom prst="rect">
                <a:avLst/>
              </a:prstGeom>
              <a:blipFill>
                <a:blip r:embed="rId5"/>
                <a:stretch>
                  <a:fillRect l="-1543" t="-6410" r="-15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9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199" y="2348880"/>
                <a:ext cx="82296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r>
                      <a:rPr lang="en-US" sz="2800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the number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of edges connecting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err="1" smtClean="0">
                        <a:latin typeface="Cambria Math"/>
                      </a:rPr>
                      <m:t>𝑘</m:t>
                    </m:r>
                    <m:r>
                      <a:rPr lang="en-US" sz="2800" i="1" dirty="0" err="1" smtClean="0">
                        <a:latin typeface="Cambria Math"/>
                      </a:rPr>
                      <m:t>|</m:t>
                    </m:r>
                    <m:r>
                      <a:rPr lang="en-US" sz="2800" i="1" dirty="0" err="1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and those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edges are incident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348880"/>
                <a:ext cx="8229602" cy="954107"/>
              </a:xfrm>
              <a:prstGeom prst="rect">
                <a:avLst/>
              </a:prstGeom>
              <a:blipFill>
                <a:blip r:embed="rId2"/>
                <a:stretch>
                  <a:fillRect l="-1481" t="-764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199" y="5220198"/>
                <a:ext cx="82296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|=</m:t>
                    </m:r>
                    <m:r>
                      <a:rPr lang="en-US" sz="2800" i="1" dirty="0" err="1" smtClean="0">
                        <a:latin typeface="Cambria Math"/>
                      </a:rPr>
                      <m:t>𝑚</m:t>
                    </m:r>
                    <m:r>
                      <a:rPr lang="en-US" sz="2800" i="1" dirty="0" err="1">
                        <a:latin typeface="Cambria Math"/>
                      </a:rPr>
                      <m:t>≤</m:t>
                    </m:r>
                    <m:r>
                      <a:rPr lang="en-US" sz="2800" i="1" dirty="0" err="1">
                        <a:latin typeface="Cambria Math"/>
                      </a:rPr>
                      <m:t>𝑘</m:t>
                    </m:r>
                    <m:r>
                      <a:rPr lang="en-US" sz="2800" i="1" dirty="0" err="1">
                        <a:latin typeface="Cambria Math"/>
                      </a:rPr>
                      <m:t>|</m:t>
                    </m:r>
                    <m:r>
                      <a:rPr lang="en-US" sz="2800" i="1" dirty="0" err="1">
                        <a:latin typeface="Cambria Math"/>
                      </a:rPr>
                      <m:t>𝑁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|≤|</m:t>
                    </m:r>
                    <m:r>
                      <a:rPr lang="en-US" sz="2800" i="1" dirty="0">
                        <a:latin typeface="Cambria Math"/>
                      </a:rPr>
                      <m:t>𝑁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)|</m:t>
                    </m:r>
                  </m:oMath>
                </a14:m>
                <a:r>
                  <a:rPr lang="en-US" sz="2800" dirty="0"/>
                  <a:t>, satisfying Hall’s Theorem sufficient condition.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220198"/>
                <a:ext cx="8229601" cy="954107"/>
              </a:xfrm>
              <a:prstGeom prst="rect">
                <a:avLst/>
              </a:prstGeom>
              <a:blipFill>
                <a:blip r:embed="rId3"/>
                <a:stretch>
                  <a:fillRect l="-1481" t="-7643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387905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The number of edges incident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≤</m:t>
                    </m:r>
                    <m:r>
                      <a:rPr lang="en-US" sz="2800" i="1" dirty="0" err="1">
                        <a:latin typeface="Cambria Math"/>
                      </a:rPr>
                      <m:t>𝑘</m:t>
                    </m:r>
                    <m:r>
                      <a:rPr lang="en-US" sz="2800" i="1" dirty="0" err="1">
                        <a:latin typeface="Cambria Math"/>
                      </a:rPr>
                      <m:t>|</m:t>
                    </m:r>
                    <m:r>
                      <a:rPr lang="en-US" sz="2800" i="1" dirty="0" err="1">
                        <a:latin typeface="Cambria Math"/>
                      </a:rPr>
                      <m:t>𝑁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sz="2800" dirty="0"/>
                  <a:t>.                              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79050"/>
                <a:ext cx="8229600" cy="954107"/>
              </a:xfrm>
              <a:prstGeom prst="rect">
                <a:avLst/>
              </a:prstGeom>
              <a:blipFill>
                <a:blip r:embed="rId4"/>
                <a:stretch>
                  <a:fillRect l="-1481" t="-7643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541" y="953725"/>
                <a:ext cx="82552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i="1" dirty="0">
                        <a:latin typeface="Cambria Math"/>
                      </a:rPr>
                      <m:t>𝑋</m:t>
                    </m:r>
                    <m:r>
                      <a:rPr lang="en-US" sz="2800" i="1" dirty="0">
                        <a:latin typeface="Cambria Math"/>
                      </a:rPr>
                      <m:t>|=|</m:t>
                    </m:r>
                    <m:r>
                      <a:rPr lang="en-US" sz="2800" i="1" dirty="0">
                        <a:latin typeface="Cambria Math"/>
                      </a:rPr>
                      <m:t>𝑌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satisfaction of Hall’s Theorem sufficient condition implies perfect matching saturating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1" y="953725"/>
                <a:ext cx="8255260" cy="954107"/>
              </a:xfrm>
              <a:prstGeom prst="rect">
                <a:avLst/>
              </a:prstGeom>
              <a:blipFill>
                <a:blip r:embed="rId5"/>
                <a:stretch>
                  <a:fillRect l="-1551" t="-5732" r="-1477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6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Min-Max Dual Theorems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30" y="1169748"/>
            <a:ext cx="8415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Can something be said on whether a matching is maximum when a complete matching does not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530" y="2339878"/>
                <a:ext cx="84159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Exploring all alternating paths to find whether or not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-augmentation exists is expensive.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2339878"/>
                <a:ext cx="8415935" cy="954107"/>
              </a:xfrm>
              <a:prstGeom prst="rect">
                <a:avLst/>
              </a:prstGeom>
              <a:blipFill>
                <a:blip r:embed="rId2"/>
                <a:stretch>
                  <a:fillRect l="-1448" t="-6410" r="-152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1530" y="3715870"/>
            <a:ext cx="841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We rather consider a </a:t>
            </a:r>
            <a:r>
              <a:rPr lang="en-US" sz="2800" b="1" dirty="0">
                <a:solidFill>
                  <a:srgbClr val="0000FF"/>
                </a:solidFill>
              </a:rPr>
              <a:t>dual problem</a:t>
            </a:r>
            <a:r>
              <a:rPr lang="en-US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530" y="4654295"/>
                <a:ext cx="84159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Definition</a:t>
                </a:r>
                <a:r>
                  <a:rPr lang="en-US" sz="2800" dirty="0"/>
                  <a:t>.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vertex cover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containing at least one vertex of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edges. We say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’s vertices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cover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edges.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4654295"/>
                <a:ext cx="8415935" cy="1384995"/>
              </a:xfrm>
              <a:prstGeom prst="rect">
                <a:avLst/>
              </a:prstGeom>
              <a:blipFill>
                <a:blip r:embed="rId3"/>
                <a:stretch>
                  <a:fillRect l="-1448" t="-3947" r="-1521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2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540" y="899718"/>
                <a:ext cx="83002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be maximum matching. No two edges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share a vertex.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899718"/>
                <a:ext cx="8300264" cy="954107"/>
              </a:xfrm>
              <a:prstGeom prst="rect">
                <a:avLst/>
              </a:prstGeom>
              <a:blipFill>
                <a:blip r:embed="rId2"/>
                <a:stretch>
                  <a:fillRect l="-1543" t="-6410" r="-15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540" y="2140695"/>
                <a:ext cx="8300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Exhibiting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proves that both are </a:t>
                </a:r>
                <a:r>
                  <a:rPr lang="en-US" sz="2800" b="1" dirty="0"/>
                  <a:t>optimal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140695"/>
                <a:ext cx="8300264" cy="523220"/>
              </a:xfrm>
              <a:prstGeom prst="rect">
                <a:avLst/>
              </a:prstGeom>
              <a:blipFill>
                <a:blip r:embed="rId3"/>
                <a:stretch>
                  <a:fillRect l="-154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1540" y="2924943"/>
            <a:ext cx="83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Bipartite graphs possess this min-max equality, but general graphs not necessarily.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926595" y="4194085"/>
            <a:ext cx="1954265" cy="1800200"/>
            <a:chOff x="926595" y="4194085"/>
            <a:chExt cx="1954265" cy="1800200"/>
          </a:xfrm>
        </p:grpSpPr>
        <p:grpSp>
          <p:nvGrpSpPr>
            <p:cNvPr id="26" name="Group 25"/>
            <p:cNvGrpSpPr/>
            <p:nvPr/>
          </p:nvGrpSpPr>
          <p:grpSpPr>
            <a:xfrm>
              <a:off x="936120" y="4194085"/>
              <a:ext cx="1944740" cy="225025"/>
              <a:chOff x="1421650" y="4149080"/>
              <a:chExt cx="1944740" cy="22502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421650" y="41490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86270" y="41490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141365" y="41490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26595" y="5769260"/>
              <a:ext cx="1944740" cy="225025"/>
              <a:chOff x="1421650" y="4149080"/>
              <a:chExt cx="1944740" cy="22502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421650" y="41490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286270" y="41490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141365" y="41490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cxnSp>
          <p:nvCxnSpPr>
            <p:cNvPr id="34" name="Straight Connector 33"/>
            <p:cNvCxnSpPr>
              <a:stCxn id="18" idx="4"/>
              <a:endCxn id="30" idx="0"/>
            </p:cNvCxnSpPr>
            <p:nvPr/>
          </p:nvCxnSpPr>
          <p:spPr>
            <a:xfrm flipH="1">
              <a:off x="1039108" y="4419110"/>
              <a:ext cx="9525" cy="1350150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0" idx="7"/>
              <a:endCxn id="19" idx="3"/>
            </p:cNvCxnSpPr>
            <p:nvPr/>
          </p:nvCxnSpPr>
          <p:spPr>
            <a:xfrm flipV="1">
              <a:off x="1118666" y="4386156"/>
              <a:ext cx="715028" cy="1416058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7"/>
              <a:endCxn id="25" idx="3"/>
            </p:cNvCxnSpPr>
            <p:nvPr/>
          </p:nvCxnSpPr>
          <p:spPr>
            <a:xfrm flipV="1">
              <a:off x="1118666" y="4386156"/>
              <a:ext cx="1570123" cy="1416058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5" idx="4"/>
              <a:endCxn id="32" idx="0"/>
            </p:cNvCxnSpPr>
            <p:nvPr/>
          </p:nvCxnSpPr>
          <p:spPr>
            <a:xfrm flipH="1">
              <a:off x="2758823" y="4419110"/>
              <a:ext cx="9525" cy="1350150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3"/>
              <a:endCxn id="31" idx="7"/>
            </p:cNvCxnSpPr>
            <p:nvPr/>
          </p:nvCxnSpPr>
          <p:spPr>
            <a:xfrm flipH="1">
              <a:off x="1983286" y="4386156"/>
              <a:ext cx="705503" cy="1416058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6042302" y="4014065"/>
            <a:ext cx="1995083" cy="2006757"/>
            <a:chOff x="6042302" y="4014065"/>
            <a:chExt cx="1995083" cy="2006757"/>
          </a:xfrm>
        </p:grpSpPr>
        <p:grpSp>
          <p:nvGrpSpPr>
            <p:cNvPr id="28" name="Group 27"/>
            <p:cNvGrpSpPr/>
            <p:nvPr/>
          </p:nvGrpSpPr>
          <p:grpSpPr>
            <a:xfrm>
              <a:off x="6042302" y="4014065"/>
              <a:ext cx="1995083" cy="2006757"/>
              <a:chOff x="5093553" y="4059367"/>
              <a:chExt cx="1995083" cy="200675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405996" y="584109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93553" y="4788957"/>
                <a:ext cx="225025" cy="21595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566235" y="5844593"/>
                <a:ext cx="225025" cy="218038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86114" y="405936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63611" y="478895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cxnSp>
          <p:nvCxnSpPr>
            <p:cNvPr id="46" name="Straight Connector 45"/>
            <p:cNvCxnSpPr>
              <a:stCxn id="13" idx="7"/>
              <a:endCxn id="15" idx="3"/>
            </p:cNvCxnSpPr>
            <p:nvPr/>
          </p:nvCxnSpPr>
          <p:spPr>
            <a:xfrm flipV="1">
              <a:off x="6234373" y="4206136"/>
              <a:ext cx="733444" cy="569145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1"/>
              <a:endCxn id="15" idx="5"/>
            </p:cNvCxnSpPr>
            <p:nvPr/>
          </p:nvCxnSpPr>
          <p:spPr>
            <a:xfrm flipH="1" flipV="1">
              <a:off x="7126934" y="4206136"/>
              <a:ext cx="718380" cy="570473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1"/>
              <a:endCxn id="13" idx="4"/>
            </p:cNvCxnSpPr>
            <p:nvPr/>
          </p:nvCxnSpPr>
          <p:spPr>
            <a:xfrm flipH="1" flipV="1">
              <a:off x="6154815" y="4959610"/>
              <a:ext cx="232884" cy="869141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2" idx="6"/>
              <a:endCxn id="14" idx="2"/>
            </p:cNvCxnSpPr>
            <p:nvPr/>
          </p:nvCxnSpPr>
          <p:spPr>
            <a:xfrm>
              <a:off x="6579770" y="5908310"/>
              <a:ext cx="935214" cy="0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6" idx="4"/>
              <a:endCxn id="14" idx="7"/>
            </p:cNvCxnSpPr>
            <p:nvPr/>
          </p:nvCxnSpPr>
          <p:spPr>
            <a:xfrm flipH="1">
              <a:off x="7707055" y="4968680"/>
              <a:ext cx="217818" cy="862542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034344" y="4059070"/>
            <a:ext cx="6890529" cy="1770825"/>
            <a:chOff x="1034344" y="4050068"/>
            <a:chExt cx="6890529" cy="1770825"/>
          </a:xfrm>
        </p:grpSpPr>
        <p:grpSp>
          <p:nvGrpSpPr>
            <p:cNvPr id="87" name="Group 86"/>
            <p:cNvGrpSpPr/>
            <p:nvPr/>
          </p:nvGrpSpPr>
          <p:grpSpPr>
            <a:xfrm>
              <a:off x="1034344" y="4422703"/>
              <a:ext cx="1738765" cy="1350150"/>
              <a:chOff x="1259369" y="4422703"/>
              <a:chExt cx="1738765" cy="135015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1259369" y="4422703"/>
                <a:ext cx="9525" cy="13501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2988609" y="4422703"/>
                <a:ext cx="9525" cy="13501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6154382" y="4958337"/>
              <a:ext cx="1770491" cy="862556"/>
              <a:chOff x="6019367" y="4958337"/>
              <a:chExt cx="1770491" cy="862556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>
                <a:off x="7572040" y="4958351"/>
                <a:ext cx="217818" cy="86254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19367" y="4958337"/>
                <a:ext cx="217818" cy="86254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3446875" y="4050068"/>
              <a:ext cx="22052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maximum matching=2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36585" y="3912797"/>
            <a:ext cx="6993433" cy="2225505"/>
            <a:chOff x="836585" y="3912797"/>
            <a:chExt cx="6993433" cy="2225505"/>
          </a:xfrm>
        </p:grpSpPr>
        <p:sp>
          <p:nvSpPr>
            <p:cNvPr id="101" name="TextBox 100"/>
            <p:cNvSpPr txBox="1"/>
            <p:nvPr/>
          </p:nvSpPr>
          <p:spPr>
            <a:xfrm>
              <a:off x="3491880" y="5184195"/>
              <a:ext cx="21152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minimum cover=2,3</a:t>
              </a: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836585" y="4104663"/>
              <a:ext cx="2139046" cy="1979632"/>
              <a:chOff x="836585" y="4104663"/>
              <a:chExt cx="2139046" cy="1979632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836585" y="5679250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570586" y="4104663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271257" y="3912797"/>
              <a:ext cx="1558761" cy="2198035"/>
              <a:chOff x="6271257" y="3912797"/>
              <a:chExt cx="1558761" cy="2198035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271257" y="5705786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424973" y="5705787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844854" y="3912797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1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535" y="648850"/>
                <a:ext cx="83709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Theorem</a:t>
                </a:r>
                <a:r>
                  <a:rPr lang="en-US" sz="2800" dirty="0"/>
                  <a:t>. (K</a:t>
                </a:r>
                <a:r>
                  <a:rPr lang="az-Cyrl-AZ" sz="2800" dirty="0"/>
                  <a:t>ӧ</a:t>
                </a:r>
                <a:r>
                  <a:rPr lang="en-US" sz="2800" dirty="0"/>
                  <a:t>nig 1931, Egerváry 1931)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>
                        <a:latin typeface="Cambria Math"/>
                      </a:rPr>
                      <m:t>𝑋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bipartite, the sizes of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maximum matching </a:t>
                </a:r>
                <a:r>
                  <a:rPr lang="en-US" sz="2800" dirty="0"/>
                  <a:t>and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minimum vertex cover</a:t>
                </a:r>
                <a:r>
                  <a:rPr lang="en-US" sz="2800" dirty="0"/>
                  <a:t> are equal.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648850"/>
                <a:ext cx="8370930" cy="1384995"/>
              </a:xfrm>
              <a:prstGeom prst="rect">
                <a:avLst/>
              </a:prstGeom>
              <a:blipFill>
                <a:blip r:embed="rId2"/>
                <a:stretch>
                  <a:fillRect l="-1456" t="-3947" r="-145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2204863"/>
                <a:ext cx="83709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be vertex cover,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matching. There is always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|≥|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204863"/>
                <a:ext cx="8370930" cy="954107"/>
              </a:xfrm>
              <a:prstGeom prst="rect">
                <a:avLst/>
              </a:prstGeom>
              <a:blipFill>
                <a:blip r:embed="rId3"/>
                <a:stretch>
                  <a:fillRect l="-1456" t="-6410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5" y="3510008"/>
                <a:ext cx="83709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be minimum cover. We construct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510008"/>
                <a:ext cx="8370930" cy="954107"/>
              </a:xfrm>
              <a:prstGeom prst="rect">
                <a:avLst/>
              </a:prstGeom>
              <a:blipFill>
                <a:blip r:embed="rId4"/>
                <a:stretch>
                  <a:fillRect l="-1456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535" y="4770148"/>
                <a:ext cx="83709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l-GR" sz="2800" i="1" dirty="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l-GR" sz="2800" i="1" dirty="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. Two bipartite subgraphs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induced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respectively.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770148"/>
                <a:ext cx="8370930" cy="1384995"/>
              </a:xfrm>
              <a:prstGeom prst="rect">
                <a:avLst/>
              </a:prstGeom>
              <a:blipFill>
                <a:blip r:embed="rId5"/>
                <a:stretch>
                  <a:fillRect l="-1456" t="-440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5048761" y="4193795"/>
            <a:ext cx="3249962" cy="630508"/>
            <a:chOff x="5228781" y="4103637"/>
            <a:chExt cx="3249962" cy="630508"/>
          </a:xfrm>
        </p:grpSpPr>
        <p:sp>
          <p:nvSpPr>
            <p:cNvPr id="49" name="Rounded Rectangle 48"/>
            <p:cNvSpPr/>
            <p:nvPr/>
          </p:nvSpPr>
          <p:spPr>
            <a:xfrm>
              <a:off x="5228781" y="4103637"/>
              <a:ext cx="2727286" cy="630071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956067" y="4149370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067" y="4149370"/>
                  <a:ext cx="522676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2500311" y="5341494"/>
            <a:ext cx="2548450" cy="630071"/>
            <a:chOff x="4688837" y="4103637"/>
            <a:chExt cx="2548450" cy="630071"/>
          </a:xfrm>
        </p:grpSpPr>
        <p:sp>
          <p:nvSpPr>
            <p:cNvPr id="132" name="Rounded Rectangle 131"/>
            <p:cNvSpPr/>
            <p:nvPr/>
          </p:nvSpPr>
          <p:spPr>
            <a:xfrm>
              <a:off x="5228781" y="4103637"/>
              <a:ext cx="2008506" cy="630071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4688837" y="4103637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837" y="4103637"/>
                  <a:ext cx="522676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566555" y="4239528"/>
            <a:ext cx="7695855" cy="1709900"/>
            <a:chOff x="1061610" y="4194375"/>
            <a:chExt cx="7695855" cy="1709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61610" y="5319500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610" y="5319500"/>
                  <a:ext cx="522676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61610" y="4194375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610" y="4194375"/>
                  <a:ext cx="522676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81690" y="4328956"/>
              <a:ext cx="6975775" cy="1395299"/>
              <a:chOff x="2366755" y="4328956"/>
              <a:chExt cx="6975775" cy="1395299"/>
            </a:xfrm>
          </p:grpSpPr>
          <p:cxnSp>
            <p:nvCxnSpPr>
              <p:cNvPr id="25" name="Straight Connector 24"/>
              <p:cNvCxnSpPr>
                <a:stCxn id="12" idx="4"/>
                <a:endCxn id="61" idx="0"/>
              </p:cNvCxnSpPr>
              <p:nvPr/>
            </p:nvCxnSpPr>
            <p:spPr>
              <a:xfrm>
                <a:off x="5134563" y="4553983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3" idx="4"/>
                <a:endCxn id="62" idx="0"/>
              </p:cNvCxnSpPr>
              <p:nvPr/>
            </p:nvCxnSpPr>
            <p:spPr>
              <a:xfrm>
                <a:off x="5809638" y="4553983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4" idx="4"/>
                <a:endCxn id="63" idx="0"/>
              </p:cNvCxnSpPr>
              <p:nvPr/>
            </p:nvCxnSpPr>
            <p:spPr>
              <a:xfrm>
                <a:off x="6484713" y="4553982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53" idx="4"/>
                <a:endCxn id="65" idx="0"/>
              </p:cNvCxnSpPr>
              <p:nvPr/>
            </p:nvCxnSpPr>
            <p:spPr>
              <a:xfrm>
                <a:off x="7159788" y="4554126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54" idx="4"/>
                <a:endCxn id="66" idx="0"/>
              </p:cNvCxnSpPr>
              <p:nvPr/>
            </p:nvCxnSpPr>
            <p:spPr>
              <a:xfrm>
                <a:off x="7879868" y="4554126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55" idx="4"/>
                <a:endCxn id="67" idx="0"/>
              </p:cNvCxnSpPr>
              <p:nvPr/>
            </p:nvCxnSpPr>
            <p:spPr>
              <a:xfrm>
                <a:off x="8554943" y="4554125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53" idx="5"/>
                <a:endCxn id="67" idx="1"/>
              </p:cNvCxnSpPr>
              <p:nvPr/>
            </p:nvCxnSpPr>
            <p:spPr>
              <a:xfrm>
                <a:off x="7239346" y="4521172"/>
                <a:ext cx="1236038" cy="1011011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66" idx="1"/>
              </p:cNvCxnSpPr>
              <p:nvPr/>
            </p:nvCxnSpPr>
            <p:spPr>
              <a:xfrm>
                <a:off x="6561906" y="4503509"/>
                <a:ext cx="1238403" cy="1028675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4" idx="3"/>
                <a:endCxn id="62" idx="7"/>
              </p:cNvCxnSpPr>
              <p:nvPr/>
            </p:nvCxnSpPr>
            <p:spPr>
              <a:xfrm flipH="1">
                <a:off x="5889196" y="4521028"/>
                <a:ext cx="515958" cy="1011013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3" idx="3"/>
                <a:endCxn id="61" idx="7"/>
              </p:cNvCxnSpPr>
              <p:nvPr/>
            </p:nvCxnSpPr>
            <p:spPr>
              <a:xfrm flipH="1">
                <a:off x="5214121" y="4521029"/>
                <a:ext cx="515958" cy="1011012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9" idx="5"/>
                <a:endCxn id="60" idx="1"/>
              </p:cNvCxnSpPr>
              <p:nvPr/>
            </p:nvCxnSpPr>
            <p:spPr>
              <a:xfrm>
                <a:off x="3188896" y="4521028"/>
                <a:ext cx="1191033" cy="1011011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0" idx="5"/>
                <a:endCxn id="61" idx="1"/>
              </p:cNvCxnSpPr>
              <p:nvPr/>
            </p:nvCxnSpPr>
            <p:spPr>
              <a:xfrm>
                <a:off x="3863971" y="4521028"/>
                <a:ext cx="1191033" cy="1011013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2" idx="3"/>
              </p:cNvCxnSpPr>
              <p:nvPr/>
            </p:nvCxnSpPr>
            <p:spPr>
              <a:xfrm flipH="1">
                <a:off x="4539046" y="4521029"/>
                <a:ext cx="515958" cy="1011155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2996825" y="432895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71900" y="432895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346975" y="432895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22050" y="4328958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97125" y="4328958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372200" y="432895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6755" y="432910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047275" y="4329101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767355" y="4329101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42430" y="432910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346975" y="549908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022050" y="549908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697125" y="549908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72200" y="549908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047275" y="549923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767355" y="549923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442430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8" name="Straight Connector 67"/>
              <p:cNvCxnSpPr>
                <a:stCxn id="11" idx="4"/>
                <a:endCxn id="60" idx="0"/>
              </p:cNvCxnSpPr>
              <p:nvPr/>
            </p:nvCxnSpPr>
            <p:spPr>
              <a:xfrm>
                <a:off x="4459488" y="4553981"/>
                <a:ext cx="0" cy="94510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6" idx="5"/>
                <a:endCxn id="60" idx="1"/>
              </p:cNvCxnSpPr>
              <p:nvPr/>
            </p:nvCxnSpPr>
            <p:spPr>
              <a:xfrm>
                <a:off x="2558826" y="4521171"/>
                <a:ext cx="1821103" cy="101086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54" idx="5"/>
                <a:endCxn id="67" idx="1"/>
              </p:cNvCxnSpPr>
              <p:nvPr/>
            </p:nvCxnSpPr>
            <p:spPr>
              <a:xfrm>
                <a:off x="7959426" y="4521172"/>
                <a:ext cx="515958" cy="1011011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12" idx="5"/>
                <a:endCxn id="62" idx="1"/>
              </p:cNvCxnSpPr>
              <p:nvPr/>
            </p:nvCxnSpPr>
            <p:spPr>
              <a:xfrm>
                <a:off x="5214121" y="4521029"/>
                <a:ext cx="515958" cy="1011012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9117505" y="549923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5" name="Straight Connector 104"/>
              <p:cNvCxnSpPr>
                <a:stCxn id="53" idx="5"/>
                <a:endCxn id="100" idx="1"/>
              </p:cNvCxnSpPr>
              <p:nvPr/>
            </p:nvCxnSpPr>
            <p:spPr>
              <a:xfrm>
                <a:off x="7239346" y="4521172"/>
                <a:ext cx="1911113" cy="1011012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54" idx="3"/>
                <a:endCxn id="61" idx="7"/>
              </p:cNvCxnSpPr>
              <p:nvPr/>
            </p:nvCxnSpPr>
            <p:spPr>
              <a:xfrm flipH="1">
                <a:off x="5214121" y="4521172"/>
                <a:ext cx="2586188" cy="1010869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53" idx="3"/>
                <a:endCxn id="61" idx="7"/>
              </p:cNvCxnSpPr>
              <p:nvPr/>
            </p:nvCxnSpPr>
            <p:spPr>
              <a:xfrm flipH="1">
                <a:off x="5214121" y="4521172"/>
                <a:ext cx="1866108" cy="1010869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1089231" y="4059218"/>
            <a:ext cx="7419266" cy="2115235"/>
            <a:chOff x="1269251" y="4014065"/>
            <a:chExt cx="7419266" cy="2115235"/>
          </a:xfrm>
        </p:grpSpPr>
        <p:sp>
          <p:nvSpPr>
            <p:cNvPr id="134" name="Rounded Rectangle 133"/>
            <p:cNvSpPr/>
            <p:nvPr/>
          </p:nvSpPr>
          <p:spPr>
            <a:xfrm>
              <a:off x="5228781" y="4014065"/>
              <a:ext cx="3458019" cy="211523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1269252" y="4014065"/>
              <a:ext cx="3977824" cy="211523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8165841" y="4711566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oMath>
                    </m:oMathPara>
                  </a14:m>
                  <a:endParaRPr lang="he-IL" sz="32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5841" y="4711566"/>
                  <a:ext cx="522676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1269251" y="4778713"/>
                  <a:ext cx="647453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</a:rPr>
                    <a:t>’</a:t>
                  </a:r>
                  <a:endParaRPr lang="he-IL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251" y="4778713"/>
                  <a:ext cx="647453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2500" r="-18868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86535" y="918880"/>
                <a:ext cx="83709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complete matchings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b="0" i="0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, their union will be a matching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proving the theorem. </a:t>
                </a: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918880"/>
                <a:ext cx="8370930" cy="1384995"/>
              </a:xfrm>
              <a:prstGeom prst="rect">
                <a:avLst/>
              </a:prstGeom>
              <a:blipFill>
                <a:blip r:embed="rId8"/>
                <a:stretch>
                  <a:fillRect l="-1456" t="-440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3180786" y="3609020"/>
            <a:ext cx="4496558" cy="2250542"/>
            <a:chOff x="3180786" y="3518862"/>
            <a:chExt cx="4496558" cy="2250542"/>
          </a:xfrm>
        </p:grpSpPr>
        <p:grpSp>
          <p:nvGrpSpPr>
            <p:cNvPr id="128" name="Group 127"/>
            <p:cNvGrpSpPr/>
            <p:nvPr/>
          </p:nvGrpSpPr>
          <p:grpSpPr>
            <a:xfrm>
              <a:off x="3180786" y="4193794"/>
              <a:ext cx="4496558" cy="1575610"/>
              <a:chOff x="3360806" y="4238799"/>
              <a:chExt cx="4496558" cy="157561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3360806" y="5409074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031939" y="5409364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707014" y="5409073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057165" y="4238800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777244" y="4239090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452319" y="4238799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382090" y="4239090"/>
                <a:ext cx="405045" cy="405045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4802358" y="3518862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3200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358" y="3518862"/>
                  <a:ext cx="522676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86535" y="2609908"/>
                <a:ext cx="83709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i="1" dirty="0"/>
                  <a:t>.</a:t>
                </a:r>
                <a:r>
                  <a:rPr lang="en-US" sz="2800" dirty="0"/>
                  <a:t> Otherwise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is not a cover.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the matchings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b="0" i="0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are disjoint.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609908"/>
                <a:ext cx="8370930" cy="954107"/>
              </a:xfrm>
              <a:prstGeom prst="rect">
                <a:avLst/>
              </a:prstGeom>
              <a:blipFill>
                <a:blip r:embed="rId10"/>
                <a:stretch>
                  <a:fillRect l="-1456" t="-5732" r="-145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84" y="4734511"/>
            <a:ext cx="4862832" cy="152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535" y="719698"/>
                <a:ext cx="83709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Showing Hall’s Theorem conditions satisfied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’ ensure that matchings saturating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exist.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719698"/>
                <a:ext cx="8370930" cy="954107"/>
              </a:xfrm>
              <a:prstGeom prst="rect">
                <a:avLst/>
              </a:prstGeom>
              <a:blipFill>
                <a:blip r:embed="rId3"/>
                <a:stretch>
                  <a:fillRect l="-1456" t="-5732" r="-145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1853825"/>
                <a:ext cx="83709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and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𝑌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3200" i="1" baseline="-25000" dirty="0" smtClean="0">
                        <a:latin typeface="Cambria Math"/>
                      </a:rPr>
                      <m:t>𝐻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)|&lt;|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 </m:t>
                    </m:r>
                  </m:oMath>
                </a14:m>
                <a:r>
                  <a:rPr lang="en-US" sz="2800" dirty="0"/>
                  <a:t>, replacing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3200" i="1" baseline="-25000" dirty="0" smtClean="0">
                        <a:latin typeface="Cambria Math"/>
                      </a:rPr>
                      <m:t>𝐻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yields smaller vertex cover, contradicting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is minimum.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853825"/>
                <a:ext cx="8370930" cy="1384995"/>
              </a:xfrm>
              <a:prstGeom prst="rect">
                <a:avLst/>
              </a:prstGeom>
              <a:blipFill>
                <a:blip r:embed="rId4"/>
                <a:stretch>
                  <a:fillRect l="-1456" t="-396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6535" y="3248980"/>
                <a:ext cx="837093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Hence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3200" i="1" baseline="-25000" dirty="0">
                        <a:latin typeface="Cambria Math"/>
                      </a:rPr>
                      <m:t>𝐻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)|≥|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and Hall’s Theorem condition hold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i="1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has complete matching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. Same argument hold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’.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248980"/>
                <a:ext cx="8370930" cy="1384995"/>
              </a:xfrm>
              <a:prstGeom prst="rect">
                <a:avLst/>
              </a:prstGeom>
              <a:blipFill>
                <a:blip r:embed="rId5"/>
                <a:stretch>
                  <a:fillRect l="-1456" t="-440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099585" y="5276216"/>
            <a:ext cx="1253490" cy="540060"/>
            <a:chOff x="6478835" y="5004175"/>
            <a:chExt cx="1253490" cy="54006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478835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3880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17305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32325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78613" y="5281371"/>
            <a:ext cx="825170" cy="540060"/>
            <a:chOff x="5260375" y="5004175"/>
            <a:chExt cx="825170" cy="5400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260375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65420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85545" y="5004175"/>
              <a:ext cx="0" cy="5400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2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Independent Sets in Bipartite Graphs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989728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Definition</a:t>
                </a:r>
                <a:r>
                  <a:rPr lang="en-US" sz="2800" dirty="0"/>
                  <a:t>.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independence number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/>
                  <a:t>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b="1" dirty="0"/>
                  <a:t>maximum</a:t>
                </a:r>
                <a:r>
                  <a:rPr lang="en-US" sz="2800" dirty="0"/>
                  <a:t> size of an independent vertex set.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9728"/>
                <a:ext cx="8229600" cy="954107"/>
              </a:xfrm>
              <a:prstGeom prst="rect">
                <a:avLst/>
              </a:prstGeom>
              <a:blipFill>
                <a:blip r:embed="rId2"/>
                <a:stretch>
                  <a:fillRect l="-1481" t="-5732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540" y="2159858"/>
                <a:ext cx="44104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/>
                  <a:t>of bipartite graph </a:t>
                </a:r>
                <a:r>
                  <a:rPr lang="en-US" sz="2800" b="1" dirty="0"/>
                  <a:t>not </a:t>
                </a:r>
                <a:r>
                  <a:rPr lang="en-US" sz="2800" dirty="0"/>
                  <a:t>always equal size of partite.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159858"/>
                <a:ext cx="4410490" cy="954107"/>
              </a:xfrm>
              <a:prstGeom prst="rect">
                <a:avLst/>
              </a:prstGeom>
              <a:blipFill>
                <a:blip r:embed="rId3"/>
                <a:stretch>
                  <a:fillRect l="-2905" t="-5732" r="-276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5511033" y="2438891"/>
            <a:ext cx="2925325" cy="1395299"/>
            <a:chOff x="3266855" y="4148936"/>
            <a:chExt cx="2925325" cy="1395299"/>
          </a:xfrm>
        </p:grpSpPr>
        <p:cxnSp>
          <p:nvCxnSpPr>
            <p:cNvPr id="18" name="Straight Connector 17"/>
            <p:cNvCxnSpPr>
              <a:stCxn id="38" idx="3"/>
              <a:endCxn id="41" idx="7"/>
            </p:cNvCxnSpPr>
            <p:nvPr/>
          </p:nvCxnSpPr>
          <p:spPr>
            <a:xfrm flipH="1">
              <a:off x="3458926" y="4341152"/>
              <a:ext cx="2541183" cy="1010867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8" idx="4"/>
              <a:endCxn id="45" idx="0"/>
            </p:cNvCxnSpPr>
            <p:nvPr/>
          </p:nvCxnSpPr>
          <p:spPr>
            <a:xfrm>
              <a:off x="6079668" y="4374106"/>
              <a:ext cx="0" cy="945104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3"/>
              <a:endCxn id="43" idx="7"/>
            </p:cNvCxnSpPr>
            <p:nvPr/>
          </p:nvCxnSpPr>
          <p:spPr>
            <a:xfrm flipH="1">
              <a:off x="4809076" y="4341152"/>
              <a:ext cx="1191033" cy="1010869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5" idx="3"/>
            </p:cNvCxnSpPr>
            <p:nvPr/>
          </p:nvCxnSpPr>
          <p:spPr>
            <a:xfrm flipH="1">
              <a:off x="3458926" y="4341009"/>
              <a:ext cx="1191033" cy="1011155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266855" y="4148936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Oval 34"/>
            <p:cNvSpPr/>
            <p:nvPr/>
          </p:nvSpPr>
          <p:spPr>
            <a:xfrm>
              <a:off x="4617005" y="4148938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Oval 37"/>
            <p:cNvSpPr/>
            <p:nvPr/>
          </p:nvSpPr>
          <p:spPr>
            <a:xfrm>
              <a:off x="5967155" y="4149081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Oval 40"/>
            <p:cNvSpPr/>
            <p:nvPr/>
          </p:nvSpPr>
          <p:spPr>
            <a:xfrm>
              <a:off x="3266855" y="5319065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Oval 42"/>
            <p:cNvSpPr/>
            <p:nvPr/>
          </p:nvSpPr>
          <p:spPr>
            <a:xfrm>
              <a:off x="4617005" y="5319067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Oval 44"/>
            <p:cNvSpPr/>
            <p:nvPr/>
          </p:nvSpPr>
          <p:spPr>
            <a:xfrm>
              <a:off x="5967155" y="5319210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8" name="Straight Connector 47"/>
            <p:cNvCxnSpPr>
              <a:stCxn id="33" idx="4"/>
              <a:endCxn id="41" idx="0"/>
            </p:cNvCxnSpPr>
            <p:nvPr/>
          </p:nvCxnSpPr>
          <p:spPr>
            <a:xfrm>
              <a:off x="3379368" y="4373961"/>
              <a:ext cx="0" cy="945104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427095" y="2348879"/>
            <a:ext cx="3105345" cy="1575176"/>
            <a:chOff x="5202070" y="2078849"/>
            <a:chExt cx="3105345" cy="1575176"/>
          </a:xfrm>
        </p:grpSpPr>
        <p:sp>
          <p:nvSpPr>
            <p:cNvPr id="68" name="Oval 67"/>
            <p:cNvSpPr/>
            <p:nvPr/>
          </p:nvSpPr>
          <p:spPr>
            <a:xfrm>
              <a:off x="5202070" y="2078849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552220" y="2078994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52220" y="3248980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902370" y="3248980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1540" y="3383995"/>
                <a:ext cx="46805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Definition</a:t>
                </a:r>
                <a:r>
                  <a:rPr lang="en-US" sz="2800" dirty="0"/>
                  <a:t>. An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edge cover </a:t>
                </a:r>
                <a:r>
                  <a:rPr lang="en-US" sz="2800" dirty="0"/>
                  <a:t>is an edge set covering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vertices.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383995"/>
                <a:ext cx="468052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734" t="-5732" r="-260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57199" y="4419110"/>
                <a:ext cx="76701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Notations:</a:t>
                </a:r>
                <a:r>
                  <a:rPr lang="en-US" sz="2800" i="1" dirty="0"/>
                  <a:t>  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: max size of independent set.</a:t>
                </a:r>
              </a:p>
              <a:p>
                <a:pPr algn="just"/>
                <a:r>
                  <a:rPr lang="en-US" sz="2800" i="1" dirty="0"/>
                  <a:t>                     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: max size of matching.</a:t>
                </a: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4419110"/>
                <a:ext cx="7670196" cy="954107"/>
              </a:xfrm>
              <a:prstGeom prst="rect">
                <a:avLst/>
              </a:prstGeom>
              <a:blipFill>
                <a:blip r:embed="rId5"/>
                <a:stretch>
                  <a:fillRect l="-159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199" y="5355213"/>
                <a:ext cx="75801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                     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: min size of vertex cover.</a:t>
                </a:r>
              </a:p>
              <a:p>
                <a:pPr algn="just"/>
                <a:r>
                  <a:rPr lang="en-US" sz="2800" dirty="0"/>
                  <a:t>                     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: min size of edge cover.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355213"/>
                <a:ext cx="7580186" cy="954107"/>
              </a:xfrm>
              <a:prstGeom prst="rect">
                <a:avLst/>
              </a:prstGeom>
              <a:blipFill>
                <a:blip r:embed="rId6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3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3" grpId="0"/>
      <p:bldP spid="7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195" y="899718"/>
                <a:ext cx="83002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K</a:t>
                </a:r>
                <a:r>
                  <a:rPr lang="az-Cyrl-AZ" sz="2800" dirty="0"/>
                  <a:t>ӧ</a:t>
                </a:r>
                <a:r>
                  <a:rPr lang="en-US" sz="2800" dirty="0"/>
                  <a:t>nig-Egerváry Theorem states that for every bipartite graph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899718"/>
                <a:ext cx="8300265" cy="954107"/>
              </a:xfrm>
              <a:prstGeom prst="rect">
                <a:avLst/>
              </a:prstGeom>
              <a:blipFill>
                <a:blip r:embed="rId2"/>
                <a:stretch>
                  <a:fillRect l="-1543" t="-6410" r="-15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195" y="2159858"/>
                <a:ext cx="83002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No edges between vertices of independent set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edge cover cannot be smaller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2159858"/>
                <a:ext cx="8300265" cy="954107"/>
              </a:xfrm>
              <a:prstGeom prst="rect">
                <a:avLst/>
              </a:prstGeom>
              <a:blipFill>
                <a:blip r:embed="rId3"/>
                <a:stretch>
                  <a:fillRect l="-1543" t="-7643" r="-154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2196" y="3654025"/>
                <a:ext cx="83196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We will also prove that for every bipartite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(without isolated vertices)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6" y="3654025"/>
                <a:ext cx="831961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40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196" y="4869160"/>
                <a:ext cx="8319610" cy="9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Lemma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	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is  independent set iff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800" dirty="0"/>
                  <a:t> is a vertex cover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)+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latin typeface="Cambria Math"/>
                      </a:rPr>
                      <m:t>):=|</m:t>
                    </m:r>
                    <m:r>
                      <a:rPr lang="en-US" sz="2800" b="0" i="1" dirty="0" smtClean="0">
                        <a:latin typeface="Cambria Math"/>
                      </a:rPr>
                      <m:t>𝑉</m:t>
                    </m:r>
                    <m:r>
                      <a:rPr lang="en-US" sz="2800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).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6" y="4869160"/>
                <a:ext cx="8319610" cy="955005"/>
              </a:xfrm>
              <a:prstGeom prst="rect">
                <a:avLst/>
              </a:prstGeom>
              <a:blipFill>
                <a:blip r:embed="rId5"/>
                <a:stretch>
                  <a:fillRect l="-1540" t="-6410" r="-154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2195" y="738860"/>
                <a:ext cx="834527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independence </a:t>
                </a:r>
                <a:r>
                  <a:rPr lang="en-US" sz="2800" dirty="0">
                    <a:latin typeface="Cambria Math"/>
                    <a:ea typeface="Cambria Math"/>
                  </a:rPr>
                  <a:t>⇒</a:t>
                </a:r>
                <a:r>
                  <a:rPr lang="en-US" sz="2800" dirty="0"/>
                  <a:t> no edges within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  <a:ea typeface="Cambria Math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800" dirty="0"/>
                  <a:t> must cover all the edges. Conversely,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800" dirty="0"/>
                  <a:t> covers all the edges </a:t>
                </a:r>
                <a:r>
                  <a:rPr lang="en-US" sz="2800" dirty="0">
                    <a:latin typeface="Cambria Math"/>
                    <a:ea typeface="Cambria Math"/>
                  </a:rPr>
                  <a:t>⇒</a:t>
                </a:r>
                <a:r>
                  <a:rPr lang="en-US" sz="2800" dirty="0"/>
                  <a:t> no edges connecting vertices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738860"/>
                <a:ext cx="8345270" cy="1384995"/>
              </a:xfrm>
              <a:prstGeom prst="rect">
                <a:avLst/>
              </a:prstGeom>
              <a:blipFill>
                <a:blip r:embed="rId2"/>
                <a:stretch>
                  <a:fillRect l="-1534" t="-5286" r="-146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2194" y="2384883"/>
                <a:ext cx="83452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Theorem</a:t>
                </a:r>
                <a:r>
                  <a:rPr lang="en-US" sz="2800" dirty="0"/>
                  <a:t>. (Gallai 1959)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isolated vertices, then </a:t>
                </a:r>
                <a14:m>
                  <m:oMath xmlns:m="http://schemas.openxmlformats.org/officeDocument/2006/math"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)+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" y="2384883"/>
                <a:ext cx="8345269" cy="954107"/>
              </a:xfrm>
              <a:prstGeom prst="rect">
                <a:avLst/>
              </a:prstGeom>
              <a:blipFill>
                <a:blip r:embed="rId3"/>
                <a:stretch>
                  <a:fillRect l="-1534" t="-5732" r="-146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195" y="3548333"/>
                <a:ext cx="834526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be maximum matching,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 =|</m:t>
                    </m:r>
                    <m:r>
                      <a:rPr lang="en-US" sz="2800" i="1" dirty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Construct edge cover by adding edge incident to each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)−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unsaturated vertices.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edge cover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sz="28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l-GR" sz="2800" i="1" dirty="0">
                        <a:latin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3548333"/>
                <a:ext cx="8345269" cy="1815882"/>
              </a:xfrm>
              <a:prstGeom prst="rect">
                <a:avLst/>
              </a:prstGeom>
              <a:blipFill>
                <a:blip r:embed="rId4"/>
                <a:stretch>
                  <a:fillRect l="-1534" t="-3020" r="-146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195" y="5516070"/>
                <a:ext cx="83452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Min edge cover bounds below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)≤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)−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5" y="5516070"/>
                <a:ext cx="8345269" cy="523220"/>
              </a:xfrm>
              <a:prstGeom prst="rect">
                <a:avLst/>
              </a:prstGeom>
              <a:blipFill>
                <a:blip r:embed="rId5"/>
                <a:stretch>
                  <a:fillRect l="-1534" t="-15116" r="-124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Matching in Bipartite Graphs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555" y="1202848"/>
                <a:ext cx="477053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matching </a:t>
                </a:r>
                <a:r>
                  <a:rPr lang="en-US" sz="2800" dirty="0"/>
                  <a:t>in an undirected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a set of pairwise disjoint edges. 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1202848"/>
                <a:ext cx="477053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2682" t="-3947" r="-242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5877145" y="1201252"/>
            <a:ext cx="2655295" cy="2115235"/>
            <a:chOff x="5562110" y="1201252"/>
            <a:chExt cx="2655295" cy="2115235"/>
          </a:xfrm>
        </p:grpSpPr>
        <p:sp>
          <p:nvSpPr>
            <p:cNvPr id="7" name="Oval 6"/>
            <p:cNvSpPr/>
            <p:nvPr/>
          </p:nvSpPr>
          <p:spPr>
            <a:xfrm>
              <a:off x="5562110" y="165130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/>
            <p:cNvSpPr/>
            <p:nvPr/>
          </p:nvSpPr>
          <p:spPr>
            <a:xfrm>
              <a:off x="6462210" y="120125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6794630" y="201134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/>
            <p:cNvSpPr/>
            <p:nvPr/>
          </p:nvSpPr>
          <p:spPr>
            <a:xfrm>
              <a:off x="7383976" y="1375284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5993887" y="255140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7293966" y="261379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8037385" y="192133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6614339" y="3136467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6" name="Straight Connector 15"/>
            <p:cNvCxnSpPr>
              <a:stCxn id="7" idx="7"/>
              <a:endCxn id="8" idx="2"/>
            </p:cNvCxnSpPr>
            <p:nvPr/>
          </p:nvCxnSpPr>
          <p:spPr>
            <a:xfrm flipV="1">
              <a:off x="5715767" y="1291262"/>
              <a:ext cx="746443" cy="386403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7"/>
              <a:endCxn id="9" idx="3"/>
            </p:cNvCxnSpPr>
            <p:nvPr/>
          </p:nvCxnSpPr>
          <p:spPr>
            <a:xfrm flipV="1">
              <a:off x="6147544" y="2164999"/>
              <a:ext cx="673449" cy="412766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3" idx="3"/>
            </p:cNvCxnSpPr>
            <p:nvPr/>
          </p:nvCxnSpPr>
          <p:spPr>
            <a:xfrm flipV="1">
              <a:off x="7453946" y="2074989"/>
              <a:ext cx="609802" cy="566423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0" idx="2"/>
            </p:cNvCxnSpPr>
            <p:nvPr/>
          </p:nvCxnSpPr>
          <p:spPr>
            <a:xfrm flipV="1">
              <a:off x="5732877" y="1465294"/>
              <a:ext cx="1651099" cy="296393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7"/>
              <a:endCxn id="10" idx="3"/>
            </p:cNvCxnSpPr>
            <p:nvPr/>
          </p:nvCxnSpPr>
          <p:spPr>
            <a:xfrm flipV="1">
              <a:off x="6767996" y="1528941"/>
              <a:ext cx="642343" cy="1633889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5"/>
              <a:endCxn id="14" idx="1"/>
            </p:cNvCxnSpPr>
            <p:nvPr/>
          </p:nvCxnSpPr>
          <p:spPr>
            <a:xfrm>
              <a:off x="6147544" y="2705059"/>
              <a:ext cx="493158" cy="457771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1" idx="0"/>
            </p:cNvCxnSpPr>
            <p:nvPr/>
          </p:nvCxnSpPr>
          <p:spPr>
            <a:xfrm flipH="1">
              <a:off x="6083897" y="1369223"/>
              <a:ext cx="503741" cy="1182179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781719" y="2925760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6" name="Straight Connector 35"/>
            <p:cNvCxnSpPr>
              <a:stCxn id="12" idx="5"/>
              <a:endCxn id="34" idx="1"/>
            </p:cNvCxnSpPr>
            <p:nvPr/>
          </p:nvCxnSpPr>
          <p:spPr>
            <a:xfrm>
              <a:off x="7447623" y="2767449"/>
              <a:ext cx="360459" cy="184674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" idx="5"/>
              <a:endCxn id="9" idx="1"/>
            </p:cNvCxnSpPr>
            <p:nvPr/>
          </p:nvCxnSpPr>
          <p:spPr>
            <a:xfrm>
              <a:off x="5715767" y="1804959"/>
              <a:ext cx="1105226" cy="232746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" idx="5"/>
              <a:endCxn id="12" idx="0"/>
            </p:cNvCxnSpPr>
            <p:nvPr/>
          </p:nvCxnSpPr>
          <p:spPr>
            <a:xfrm flipH="1">
              <a:off x="7383976" y="1528941"/>
              <a:ext cx="153657" cy="1084851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" idx="5"/>
              <a:endCxn id="12" idx="1"/>
            </p:cNvCxnSpPr>
            <p:nvPr/>
          </p:nvCxnSpPr>
          <p:spPr>
            <a:xfrm>
              <a:off x="6948287" y="2164999"/>
              <a:ext cx="372042" cy="475156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6"/>
              <a:endCxn id="13" idx="1"/>
            </p:cNvCxnSpPr>
            <p:nvPr/>
          </p:nvCxnSpPr>
          <p:spPr>
            <a:xfrm flipV="1">
              <a:off x="6974650" y="1947695"/>
              <a:ext cx="1089098" cy="153657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7077774" y="3078160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1" name="Straight Connector 60"/>
            <p:cNvCxnSpPr>
              <a:stCxn id="12" idx="3"/>
              <a:endCxn id="60" idx="0"/>
            </p:cNvCxnSpPr>
            <p:nvPr/>
          </p:nvCxnSpPr>
          <p:spPr>
            <a:xfrm flipH="1">
              <a:off x="7167784" y="2767449"/>
              <a:ext cx="152545" cy="310711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3" idx="4"/>
              <a:endCxn id="34" idx="0"/>
            </p:cNvCxnSpPr>
            <p:nvPr/>
          </p:nvCxnSpPr>
          <p:spPr>
            <a:xfrm flipH="1">
              <a:off x="7871729" y="2101352"/>
              <a:ext cx="255666" cy="824408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9" idx="7"/>
              <a:endCxn id="10" idx="3"/>
            </p:cNvCxnSpPr>
            <p:nvPr/>
          </p:nvCxnSpPr>
          <p:spPr>
            <a:xfrm flipV="1">
              <a:off x="6948287" y="1528941"/>
              <a:ext cx="462052" cy="508764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030802" y="1287402"/>
            <a:ext cx="1691548" cy="1885277"/>
            <a:chOff x="5715767" y="1287402"/>
            <a:chExt cx="1691548" cy="1885277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715767" y="1287402"/>
              <a:ext cx="746443" cy="3864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764972" y="1538790"/>
              <a:ext cx="642343" cy="16338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147175" y="2168860"/>
              <a:ext cx="673449" cy="412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025710" y="1287401"/>
            <a:ext cx="2416720" cy="1871569"/>
            <a:chOff x="5710675" y="1295122"/>
            <a:chExt cx="2416720" cy="1871569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149072" y="2708920"/>
              <a:ext cx="493158" cy="4577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710675" y="1295122"/>
              <a:ext cx="746443" cy="38640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871729" y="2123855"/>
              <a:ext cx="255666" cy="82440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182290" y="2765970"/>
              <a:ext cx="152545" cy="31071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957265" y="1538790"/>
              <a:ext cx="462052" cy="50876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6555" y="2564903"/>
                <a:ext cx="477053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perfect</a:t>
                </a:r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matching </a:t>
                </a:r>
                <a:r>
                  <a:rPr lang="en-US" sz="2800" dirty="0"/>
                  <a:t>consumes (saturates)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i="1" dirty="0"/>
                  <a:t>’s </a:t>
                </a:r>
                <a:r>
                  <a:rPr lang="en-US" sz="2800" dirty="0"/>
                  <a:t> vertices. Also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complete matching</a:t>
                </a:r>
                <a:r>
                  <a:rPr lang="en-US" sz="2800" dirty="0"/>
                  <a:t>. </a:t>
                </a:r>
                <a:endParaRPr lang="he-IL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2564903"/>
                <a:ext cx="477053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682" t="-3965" r="-242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66555" y="4014355"/>
                <a:ext cx="807524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1" dirty="0"/>
                  <a:t> </a:t>
                </a:r>
                <a:r>
                  <a:rPr lang="en-US" sz="2800" dirty="0"/>
                  <a:t>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sz="2800" dirty="0"/>
                  <a:t> perfect matchings. (why?)</a:t>
                </a:r>
                <a:endParaRPr lang="he-IL" sz="2400" baseline="-25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4014355"/>
                <a:ext cx="807524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2105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66554" y="4734435"/>
                <a:ext cx="807524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no perfect matchings. (why?)</a:t>
                </a:r>
                <a:endParaRPr lang="he-IL" sz="2400" baseline="-25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4734435"/>
                <a:ext cx="8075241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66554" y="5454515"/>
                <a:ext cx="807524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2800" dirty="0"/>
                  <a:t>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)!/(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3200" i="1" baseline="30000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!) </m:t>
                    </m:r>
                  </m:oMath>
                </a14:m>
                <a:r>
                  <a:rPr lang="en-US" sz="2800" dirty="0"/>
                  <a:t>perfect matchings. (why?)</a:t>
                </a:r>
                <a:endParaRPr lang="he-IL" sz="2400" baseline="-25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5454515"/>
                <a:ext cx="807524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0" grpId="0"/>
      <p:bldP spid="81" grpId="0"/>
      <p:bldP spid="82" grpId="0"/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7856" y="809708"/>
                <a:ext cx="82746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Conversely,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 be min edge cover,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𝛽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)=|</m:t>
                    </m:r>
                    <m:r>
                      <a:rPr lang="en-US" sz="2800" i="1" dirty="0">
                        <a:latin typeface="Cambria Math"/>
                      </a:rPr>
                      <m:t>𝐿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 has no cycles, nor paths of more than two edges. (why?)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6" y="809708"/>
                <a:ext cx="8274604" cy="954107"/>
              </a:xfrm>
              <a:prstGeom prst="rect">
                <a:avLst/>
              </a:prstGeom>
              <a:blipFill>
                <a:blip r:embed="rId2"/>
                <a:stretch>
                  <a:fillRect l="-1548" t="-6410" r="-147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7856" y="1988840"/>
                <a:ext cx="8274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/>
                  <a:t> is a collection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isolated star </a:t>
                </a:r>
                <a:r>
                  <a:rPr lang="en-US" sz="2800" dirty="0"/>
                  <a:t>subgraphs.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6" y="1988840"/>
                <a:ext cx="8274604" cy="523220"/>
              </a:xfrm>
              <a:prstGeom prst="rect">
                <a:avLst/>
              </a:prstGeom>
              <a:blipFill>
                <a:blip r:embed="rId3"/>
                <a:stretch>
                  <a:fillRect l="-1548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7855" y="3870048"/>
                <a:ext cx="82746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isolated star subgraphs yield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-size</a:t>
                </a:r>
                <a:r>
                  <a:rPr lang="en-US" sz="2800" i="1" dirty="0"/>
                  <a:t> </a:t>
                </a:r>
                <a:r>
                  <a:rPr lang="en-US" sz="2800" dirty="0"/>
                  <a:t>matching by arbitrarily choosing one edge per star.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5" y="3870048"/>
                <a:ext cx="8274605" cy="954107"/>
              </a:xfrm>
              <a:prstGeom prst="rect">
                <a:avLst/>
              </a:prstGeom>
              <a:blipFill>
                <a:blip r:embed="rId4"/>
                <a:stretch>
                  <a:fillRect l="-1548" t="-6410" r="-147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7854" y="5040178"/>
                <a:ext cx="82746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sz="2800" dirty="0"/>
                  <a:t>M</a:t>
                </a:r>
                <a:r>
                  <a:rPr lang="en-US" sz="2800" dirty="0"/>
                  <a:t>ax matching bounds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 − 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All in all,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 = 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 + </m:t>
                    </m:r>
                    <m:r>
                      <a:rPr lang="el-GR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4" y="5040178"/>
                <a:ext cx="8274606" cy="954107"/>
              </a:xfrm>
              <a:prstGeom prst="rect">
                <a:avLst/>
              </a:prstGeom>
              <a:blipFill>
                <a:blip r:embed="rId5"/>
                <a:stretch>
                  <a:fillRect l="-1548" t="-833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7856" y="2708920"/>
                <a:ext cx="82746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vertices at star centers, anyway covered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)−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star peripherals,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𝐿</m:t>
                    </m:r>
                    <m:r>
                      <a:rPr lang="en-US" sz="2800" i="1" dirty="0">
                        <a:latin typeface="Cambria Math"/>
                      </a:rPr>
                      <m:t>|=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)−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6" y="2708920"/>
                <a:ext cx="8274604" cy="954107"/>
              </a:xfrm>
              <a:prstGeom prst="rect">
                <a:avLst/>
              </a:prstGeom>
              <a:blipFill>
                <a:blip r:embed="rId6"/>
                <a:stretch>
                  <a:fillRect l="-1548" t="-5732" r="-147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8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1539" y="828870"/>
                <a:ext cx="827460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Corollary</a:t>
                </a:r>
                <a:r>
                  <a:rPr lang="en-US" sz="2800" dirty="0"/>
                  <a:t>. (K</a:t>
                </a:r>
                <a:r>
                  <a:rPr lang="az-Cyrl-AZ" sz="2800" dirty="0"/>
                  <a:t>ӧ</a:t>
                </a:r>
                <a:r>
                  <a:rPr lang="en-US" sz="2800" dirty="0"/>
                  <a:t>nig 1916)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bipartite with no isolated vertices,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r>
                      <a:rPr lang="el-GR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(|max independent set| =|min edge cover|).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828870"/>
                <a:ext cx="8274605" cy="1384995"/>
              </a:xfrm>
              <a:prstGeom prst="rect">
                <a:avLst/>
              </a:prstGeom>
              <a:blipFill>
                <a:blip r:embed="rId2"/>
                <a:stretch>
                  <a:fillRect l="-1548" t="-4405" r="-147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539" y="2483895"/>
                <a:ext cx="82746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By last lemma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)+</m:t>
                    </m:r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)=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By Gallai Theorem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)=</m:t>
                    </m:r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)+</m:t>
                    </m:r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2483895"/>
                <a:ext cx="8274605" cy="954107"/>
              </a:xfrm>
              <a:prstGeom prst="rect">
                <a:avLst/>
              </a:prstGeom>
              <a:blipFill>
                <a:blip r:embed="rId3"/>
                <a:stretch>
                  <a:fillRect l="-1548" t="-5732" r="-147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39" y="3699030"/>
                <a:ext cx="827460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By K</a:t>
                </a:r>
                <a:r>
                  <a:rPr lang="az-Cyrl-AZ" sz="2800" dirty="0"/>
                  <a:t>ӧ</a:t>
                </a:r>
                <a:r>
                  <a:rPr lang="en-US" sz="2800" dirty="0"/>
                  <a:t>nig-Egerváry Theorem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)=</m:t>
                    </m:r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(|max matching|=|min vertex cover|)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)=</m:t>
                    </m:r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3699030"/>
                <a:ext cx="8274606" cy="954107"/>
              </a:xfrm>
              <a:prstGeom prst="rect">
                <a:avLst/>
              </a:prstGeom>
              <a:blipFill>
                <a:blip r:embed="rId4"/>
                <a:stretch>
                  <a:fillRect l="-1548" t="-6410" r="-147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3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8229600" cy="668337"/>
          </a:xfrm>
        </p:spPr>
        <p:txBody>
          <a:bodyPr>
            <a:normAutofit/>
          </a:bodyPr>
          <a:lstStyle/>
          <a:p>
            <a:r>
              <a:rPr lang="en-US" sz="3600" dirty="0"/>
              <a:t>Maximum Matching Algorithm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40" y="1124743"/>
            <a:ext cx="8296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Augmentation-path</a:t>
            </a:r>
            <a:r>
              <a:rPr lang="en-US" sz="2800" dirty="0"/>
              <a:t> characterization inspires algorithm to find maximum matching 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1540" y="3304145"/>
            <a:ext cx="829627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</a:rPr>
              <a:t>If </a:t>
            </a:r>
            <a:r>
              <a:rPr lang="en-US" sz="2800" b="1" dirty="0">
                <a:solidFill>
                  <a:srgbClr val="0000FF"/>
                </a:solidFill>
              </a:rPr>
              <a:t>not found</a:t>
            </a:r>
            <a:r>
              <a:rPr lang="en-US" sz="2800" dirty="0">
                <a:solidFill>
                  <a:srgbClr val="0000FF"/>
                </a:solidFill>
              </a:rPr>
              <a:t> we will show a vertex cover of same size as current matching. </a:t>
            </a:r>
            <a:r>
              <a:rPr lang="en-US" sz="2800" dirty="0"/>
              <a:t>K</a:t>
            </a:r>
            <a:r>
              <a:rPr lang="az-Cyrl-AZ" sz="2800" dirty="0"/>
              <a:t>ӧ</a:t>
            </a:r>
            <a:r>
              <a:rPr lang="en-US" sz="2800" dirty="0"/>
              <a:t>nig-Egerváry </a:t>
            </a:r>
            <a:r>
              <a:rPr lang="en-US" sz="2800" b="1" dirty="0"/>
              <a:t>Min-Max</a:t>
            </a:r>
            <a:r>
              <a:rPr lang="en-US" sz="2800" dirty="0"/>
              <a:t> Theorem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sz="2800" dirty="0"/>
              <a:t> matching is maximum.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2249868"/>
            <a:ext cx="8345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Matching enlarged step-by-step by discovering an augmentation path. 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540" y="4779150"/>
                <a:ext cx="829627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Iteration looks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-unsaturated vertices only at </a:t>
                </a:r>
                <a:r>
                  <a:rPr lang="en-US" sz="2800" b="1" dirty="0"/>
                  <a:t>one partite</a:t>
                </a:r>
                <a:r>
                  <a:rPr lang="en-US" sz="2800" dirty="0"/>
                  <a:t> since ends of augmented path are in opposite partite. </a:t>
                </a:r>
                <a:endParaRPr lang="he-IL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779150"/>
                <a:ext cx="8296276" cy="1384995"/>
              </a:xfrm>
              <a:prstGeom prst="rect">
                <a:avLst/>
              </a:prstGeom>
              <a:blipFill>
                <a:blip r:embed="rId2"/>
                <a:stretch>
                  <a:fillRect l="-1543" t="-4405" r="-147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31540" y="764703"/>
                <a:ext cx="829627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Search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-unsaturated vertices. Starting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 a tree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-alternating paths rooted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is implied.  </a:t>
                </a:r>
                <a:endParaRPr lang="he-IL" sz="2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764703"/>
                <a:ext cx="8296276" cy="954107"/>
              </a:xfrm>
              <a:prstGeom prst="rect">
                <a:avLst/>
              </a:prstGeom>
              <a:blipFill>
                <a:blip r:embed="rId6"/>
                <a:stretch>
                  <a:fillRect l="-1543" t="-5732" r="-147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31540" y="2024843"/>
                <a:ext cx="829627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Starting with zero matching,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applications of the Augmentation Path Algorithm produce max matching.  </a:t>
                </a:r>
                <a:endParaRPr lang="he-IL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024843"/>
                <a:ext cx="8296276" cy="954107"/>
              </a:xfrm>
              <a:prstGeom prst="rect">
                <a:avLst/>
              </a:prstGeom>
              <a:blipFill>
                <a:blip r:embed="rId7"/>
                <a:stretch>
                  <a:fillRect l="-1543" t="-5732" r="-147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/>
          <p:cNvGrpSpPr/>
          <p:nvPr/>
        </p:nvGrpSpPr>
        <p:grpSpPr>
          <a:xfrm>
            <a:off x="4539363" y="3490845"/>
            <a:ext cx="4118968" cy="2773470"/>
            <a:chOff x="4539363" y="3490845"/>
            <a:chExt cx="4118968" cy="2773470"/>
          </a:xfrm>
        </p:grpSpPr>
        <p:grpSp>
          <p:nvGrpSpPr>
            <p:cNvPr id="153" name="Group 152"/>
            <p:cNvGrpSpPr/>
            <p:nvPr/>
          </p:nvGrpSpPr>
          <p:grpSpPr>
            <a:xfrm>
              <a:off x="4832907" y="3490845"/>
              <a:ext cx="3825424" cy="2773470"/>
              <a:chOff x="4797026" y="340495"/>
              <a:chExt cx="3825424" cy="277347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797026" y="606785"/>
                <a:ext cx="3825424" cy="2507180"/>
                <a:chOff x="4797026" y="606785"/>
                <a:chExt cx="3825424" cy="2507180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4797026" y="606785"/>
                  <a:ext cx="3825424" cy="2507180"/>
                  <a:chOff x="476546" y="606785"/>
                  <a:chExt cx="3825424" cy="2507180"/>
                </a:xfrm>
              </p:grpSpPr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476546" y="606785"/>
                    <a:ext cx="3825424" cy="2507180"/>
                    <a:chOff x="476546" y="3068960"/>
                    <a:chExt cx="3825424" cy="2507180"/>
                  </a:xfrm>
                </p:grpSpPr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634063" y="3474004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634063" y="5049180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5" name="Straight Connector 164"/>
                    <p:cNvCxnSpPr>
                      <a:stCxn id="166" idx="3"/>
                      <a:endCxn id="164" idx="0"/>
                    </p:cNvCxnSpPr>
                    <p:nvPr/>
                  </p:nvCxnSpPr>
                  <p:spPr>
                    <a:xfrm flipH="1">
                      <a:off x="746576" y="3666076"/>
                      <a:ext cx="595516" cy="1383104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1309138" y="3474005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1309138" y="5049181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8" name="Straight Connector 167"/>
                    <p:cNvCxnSpPr>
                      <a:stCxn id="166" idx="4"/>
                      <a:endCxn id="167" idx="0"/>
                    </p:cNvCxnSpPr>
                    <p:nvPr/>
                  </p:nvCxnSpPr>
                  <p:spPr>
                    <a:xfrm>
                      <a:off x="1421651" y="3699030"/>
                      <a:ext cx="0" cy="1350151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1984213" y="3474006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1984213" y="5049182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71" name="Straight Connector 170"/>
                    <p:cNvCxnSpPr>
                      <a:stCxn id="169" idx="4"/>
                      <a:endCxn id="170" idx="0"/>
                    </p:cNvCxnSpPr>
                    <p:nvPr/>
                  </p:nvCxnSpPr>
                  <p:spPr>
                    <a:xfrm>
                      <a:off x="2096726" y="3699031"/>
                      <a:ext cx="0" cy="1350151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2614283" y="3474005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2614283" y="5049181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3289358" y="3474006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3289358" y="5049182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76" name="Straight Connector 175"/>
                    <p:cNvCxnSpPr>
                      <a:stCxn id="174" idx="4"/>
                      <a:endCxn id="175" idx="0"/>
                    </p:cNvCxnSpPr>
                    <p:nvPr/>
                  </p:nvCxnSpPr>
                  <p:spPr>
                    <a:xfrm>
                      <a:off x="3401871" y="3699031"/>
                      <a:ext cx="0" cy="1350151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3919428" y="3474007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3919428" y="5049183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79" name="Straight Connector 178"/>
                    <p:cNvCxnSpPr>
                      <a:stCxn id="177" idx="4"/>
                      <a:endCxn id="178" idx="0"/>
                    </p:cNvCxnSpPr>
                    <p:nvPr/>
                  </p:nvCxnSpPr>
                  <p:spPr>
                    <a:xfrm>
                      <a:off x="4031941" y="3699032"/>
                      <a:ext cx="0" cy="1350151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0" name="TextBox 179"/>
                    <p:cNvSpPr txBox="1"/>
                    <p:nvPr/>
                  </p:nvSpPr>
                  <p:spPr>
                    <a:xfrm>
                      <a:off x="476546" y="306896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  <a:r>
                        <a:rPr lang="en-US" sz="2400" baseline="-25000" dirty="0"/>
                        <a:t>1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1151620" y="306896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  <a:r>
                        <a:rPr lang="en-US" sz="2400" baseline="-25000" dirty="0"/>
                        <a:t>2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185" name="TextBox 184"/>
                    <p:cNvSpPr txBox="1"/>
                    <p:nvPr/>
                  </p:nvSpPr>
                  <p:spPr>
                    <a:xfrm>
                      <a:off x="1826695" y="306896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  <a:r>
                        <a:rPr lang="en-US" sz="2400" baseline="-25000" dirty="0"/>
                        <a:t>3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186" name="TextBox 185"/>
                    <p:cNvSpPr txBox="1"/>
                    <p:nvPr/>
                  </p:nvSpPr>
                  <p:spPr>
                    <a:xfrm>
                      <a:off x="2456765" y="306896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  <a:r>
                        <a:rPr lang="en-US" sz="2400" baseline="-25000" dirty="0"/>
                        <a:t>4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187" name="TextBox 186"/>
                    <p:cNvSpPr txBox="1"/>
                    <p:nvPr/>
                  </p:nvSpPr>
                  <p:spPr>
                    <a:xfrm>
                      <a:off x="3156577" y="306896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  <a:r>
                        <a:rPr lang="en-US" sz="2400" baseline="-25000" dirty="0"/>
                        <a:t>5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189" name="TextBox 188"/>
                    <p:cNvSpPr txBox="1"/>
                    <p:nvPr/>
                  </p:nvSpPr>
                  <p:spPr>
                    <a:xfrm>
                      <a:off x="3761910" y="306896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x</a:t>
                      </a:r>
                      <a:r>
                        <a:rPr lang="en-US" sz="2400" baseline="-25000" dirty="0"/>
                        <a:t>6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224" name="TextBox 223"/>
                    <p:cNvSpPr txBox="1"/>
                    <p:nvPr/>
                  </p:nvSpPr>
                  <p:spPr>
                    <a:xfrm>
                      <a:off x="476546" y="517603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  <a:r>
                        <a:rPr lang="en-US" sz="2400" baseline="-25000" dirty="0"/>
                        <a:t>1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225" name="TextBox 224"/>
                    <p:cNvSpPr txBox="1"/>
                    <p:nvPr/>
                  </p:nvSpPr>
                  <p:spPr>
                    <a:xfrm>
                      <a:off x="1151620" y="517603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  <a:r>
                        <a:rPr lang="en-US" sz="2400" baseline="-25000" dirty="0"/>
                        <a:t>2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226" name="TextBox 225"/>
                    <p:cNvSpPr txBox="1"/>
                    <p:nvPr/>
                  </p:nvSpPr>
                  <p:spPr>
                    <a:xfrm>
                      <a:off x="1826695" y="517603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  <a:r>
                        <a:rPr lang="en-US" sz="2400" baseline="-25000" dirty="0"/>
                        <a:t>3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227" name="TextBox 226"/>
                    <p:cNvSpPr txBox="1"/>
                    <p:nvPr/>
                  </p:nvSpPr>
                  <p:spPr>
                    <a:xfrm>
                      <a:off x="2456765" y="517603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  <a:r>
                        <a:rPr lang="en-US" sz="2400" baseline="-25000" dirty="0"/>
                        <a:t>4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228" name="TextBox 227"/>
                    <p:cNvSpPr txBox="1"/>
                    <p:nvPr/>
                  </p:nvSpPr>
                  <p:spPr>
                    <a:xfrm>
                      <a:off x="3156577" y="517603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  <a:r>
                        <a:rPr lang="en-US" sz="2400" baseline="-25000" dirty="0"/>
                        <a:t>5</a:t>
                      </a:r>
                      <a:endParaRPr lang="he-IL" sz="2400" baseline="-25000" dirty="0"/>
                    </a:p>
                  </p:txBody>
                </p:sp>
                <p:sp>
                  <p:nvSpPr>
                    <p:cNvPr id="229" name="TextBox 228"/>
                    <p:cNvSpPr txBox="1"/>
                    <p:nvPr/>
                  </p:nvSpPr>
                  <p:spPr>
                    <a:xfrm>
                      <a:off x="3761910" y="5176030"/>
                      <a:ext cx="5400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i="1" dirty="0"/>
                        <a:t>y</a:t>
                      </a:r>
                      <a:r>
                        <a:rPr lang="en-US" sz="2400" baseline="-25000" dirty="0"/>
                        <a:t>6</a:t>
                      </a:r>
                      <a:endParaRPr lang="he-IL" sz="2400" baseline="-25000" dirty="0"/>
                    </a:p>
                  </p:txBody>
                </p:sp>
                <p:cxnSp>
                  <p:nvCxnSpPr>
                    <p:cNvPr id="230" name="Straight Connector 229"/>
                    <p:cNvCxnSpPr>
                      <a:stCxn id="163" idx="5"/>
                      <a:endCxn id="167" idx="1"/>
                    </p:cNvCxnSpPr>
                    <p:nvPr/>
                  </p:nvCxnSpPr>
                  <p:spPr>
                    <a:xfrm>
                      <a:off x="826134" y="3666075"/>
                      <a:ext cx="515958" cy="1416060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>
                      <a:stCxn id="166" idx="5"/>
                      <a:endCxn id="173" idx="1"/>
                    </p:cNvCxnSpPr>
                    <p:nvPr/>
                  </p:nvCxnSpPr>
                  <p:spPr>
                    <a:xfrm>
                      <a:off x="1501209" y="3666076"/>
                      <a:ext cx="1146028" cy="1416059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166" idx="5"/>
                      <a:endCxn id="175" idx="1"/>
                    </p:cNvCxnSpPr>
                    <p:nvPr/>
                  </p:nvCxnSpPr>
                  <p:spPr>
                    <a:xfrm>
                      <a:off x="1501209" y="3666076"/>
                      <a:ext cx="1821103" cy="1416060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32"/>
                    <p:cNvCxnSpPr>
                      <a:stCxn id="169" idx="3"/>
                      <a:endCxn id="167" idx="7"/>
                    </p:cNvCxnSpPr>
                    <p:nvPr/>
                  </p:nvCxnSpPr>
                  <p:spPr>
                    <a:xfrm flipH="1">
                      <a:off x="1501209" y="3666077"/>
                      <a:ext cx="515958" cy="1416058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/>
                    <p:cNvCxnSpPr>
                      <a:stCxn id="172" idx="3"/>
                      <a:endCxn id="167" idx="7"/>
                    </p:cNvCxnSpPr>
                    <p:nvPr/>
                  </p:nvCxnSpPr>
                  <p:spPr>
                    <a:xfrm flipH="1">
                      <a:off x="1501209" y="3666076"/>
                      <a:ext cx="1146028" cy="1416059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/>
                    <p:cNvCxnSpPr>
                      <a:stCxn id="172" idx="3"/>
                      <a:endCxn id="170" idx="7"/>
                    </p:cNvCxnSpPr>
                    <p:nvPr/>
                  </p:nvCxnSpPr>
                  <p:spPr>
                    <a:xfrm flipH="1">
                      <a:off x="2176284" y="3666076"/>
                      <a:ext cx="470953" cy="1416060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Straight Connector 235"/>
                    <p:cNvCxnSpPr>
                      <a:stCxn id="177" idx="3"/>
                      <a:endCxn id="170" idx="7"/>
                    </p:cNvCxnSpPr>
                    <p:nvPr/>
                  </p:nvCxnSpPr>
                  <p:spPr>
                    <a:xfrm flipH="1">
                      <a:off x="2176284" y="3666078"/>
                      <a:ext cx="1776098" cy="1416058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/>
                    <p:cNvCxnSpPr>
                      <a:stCxn id="174" idx="3"/>
                      <a:endCxn id="173" idx="7"/>
                    </p:cNvCxnSpPr>
                    <p:nvPr/>
                  </p:nvCxnSpPr>
                  <p:spPr>
                    <a:xfrm flipH="1">
                      <a:off x="2806354" y="3666077"/>
                      <a:ext cx="515958" cy="1416058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/>
                    <p:cNvCxnSpPr>
                      <a:stCxn id="163" idx="5"/>
                      <a:endCxn id="170" idx="1"/>
                    </p:cNvCxnSpPr>
                    <p:nvPr/>
                  </p:nvCxnSpPr>
                  <p:spPr>
                    <a:xfrm>
                      <a:off x="826134" y="3666075"/>
                      <a:ext cx="1191033" cy="1416061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605535" y="908720"/>
                    <a:ext cx="2820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2000" i="1" dirty="0"/>
                  </a:p>
                </p:txBody>
              </p:sp>
            </p:grpSp>
            <p:sp>
              <p:nvSpPr>
                <p:cNvPr id="158" name="Oval 157"/>
                <p:cNvSpPr/>
                <p:nvPr/>
              </p:nvSpPr>
              <p:spPr>
                <a:xfrm>
                  <a:off x="4864532" y="921073"/>
                  <a:ext cx="405045" cy="405045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6856632" y="927625"/>
                  <a:ext cx="405045" cy="405045"/>
                </a:xfrm>
                <a:prstGeom prst="ellipse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5472100" y="340495"/>
                    <a:ext cx="13417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3" name="TextBox 3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2100" y="340495"/>
                    <a:ext cx="134173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539363" y="5588256"/>
                  <a:ext cx="4376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9363" y="5588256"/>
                  <a:ext cx="437682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9" name="Group 238"/>
          <p:cNvGrpSpPr/>
          <p:nvPr/>
        </p:nvGrpSpPr>
        <p:grpSpPr>
          <a:xfrm>
            <a:off x="521550" y="3757135"/>
            <a:ext cx="3886748" cy="2507180"/>
            <a:chOff x="415222" y="606785"/>
            <a:chExt cx="3886748" cy="2507180"/>
          </a:xfrm>
        </p:grpSpPr>
        <p:grpSp>
          <p:nvGrpSpPr>
            <p:cNvPr id="240" name="Group 239"/>
            <p:cNvGrpSpPr/>
            <p:nvPr/>
          </p:nvGrpSpPr>
          <p:grpSpPr>
            <a:xfrm>
              <a:off x="476546" y="606785"/>
              <a:ext cx="3825424" cy="2507180"/>
              <a:chOff x="476546" y="606785"/>
              <a:chExt cx="3825424" cy="2507180"/>
            </a:xfrm>
          </p:grpSpPr>
          <p:grpSp>
            <p:nvGrpSpPr>
              <p:cNvPr id="242" name="Group 241"/>
              <p:cNvGrpSpPr/>
              <p:nvPr/>
            </p:nvGrpSpPr>
            <p:grpSpPr>
              <a:xfrm>
                <a:off x="476546" y="606785"/>
                <a:ext cx="3825424" cy="2507180"/>
                <a:chOff x="476546" y="3068960"/>
                <a:chExt cx="3825424" cy="2507180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634063" y="3474004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634063" y="504918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46" name="Straight Connector 245"/>
                <p:cNvCxnSpPr>
                  <a:stCxn id="247" idx="3"/>
                  <a:endCxn id="245" idx="0"/>
                </p:cNvCxnSpPr>
                <p:nvPr/>
              </p:nvCxnSpPr>
              <p:spPr>
                <a:xfrm flipH="1">
                  <a:off x="746576" y="3666076"/>
                  <a:ext cx="595516" cy="1383104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7" name="Oval 246"/>
                <p:cNvSpPr/>
                <p:nvPr/>
              </p:nvSpPr>
              <p:spPr>
                <a:xfrm>
                  <a:off x="1309138" y="347400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1309138" y="5049181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49" name="Straight Connector 248"/>
                <p:cNvCxnSpPr>
                  <a:stCxn id="247" idx="4"/>
                  <a:endCxn id="248" idx="0"/>
                </p:cNvCxnSpPr>
                <p:nvPr/>
              </p:nvCxnSpPr>
              <p:spPr>
                <a:xfrm>
                  <a:off x="1421651" y="3699030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Oval 249"/>
                <p:cNvSpPr/>
                <p:nvPr/>
              </p:nvSpPr>
              <p:spPr>
                <a:xfrm>
                  <a:off x="1984213" y="3474006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1984213" y="5049182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52" name="Straight Connector 251"/>
                <p:cNvCxnSpPr>
                  <a:stCxn id="250" idx="4"/>
                  <a:endCxn id="251" idx="0"/>
                </p:cNvCxnSpPr>
                <p:nvPr/>
              </p:nvCxnSpPr>
              <p:spPr>
                <a:xfrm>
                  <a:off x="2096726" y="3699031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Oval 252"/>
                <p:cNvSpPr/>
                <p:nvPr/>
              </p:nvSpPr>
              <p:spPr>
                <a:xfrm>
                  <a:off x="2614283" y="347400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2614283" y="5049181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3289358" y="3474006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3289358" y="5049182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57" name="Straight Connector 256"/>
                <p:cNvCxnSpPr>
                  <a:stCxn id="255" idx="4"/>
                  <a:endCxn id="256" idx="0"/>
                </p:cNvCxnSpPr>
                <p:nvPr/>
              </p:nvCxnSpPr>
              <p:spPr>
                <a:xfrm>
                  <a:off x="3401871" y="3699031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8" name="Oval 257"/>
                <p:cNvSpPr/>
                <p:nvPr/>
              </p:nvSpPr>
              <p:spPr>
                <a:xfrm>
                  <a:off x="3919428" y="347400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919428" y="5049183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60" name="Straight Connector 259"/>
                <p:cNvCxnSpPr>
                  <a:stCxn id="258" idx="4"/>
                  <a:endCxn id="259" idx="0"/>
                </p:cNvCxnSpPr>
                <p:nvPr/>
              </p:nvCxnSpPr>
              <p:spPr>
                <a:xfrm>
                  <a:off x="4031941" y="3699032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1" name="TextBox 260"/>
                <p:cNvSpPr txBox="1"/>
                <p:nvPr/>
              </p:nvSpPr>
              <p:spPr>
                <a:xfrm>
                  <a:off x="476546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1</a:t>
                  </a:r>
                  <a:endParaRPr lang="he-IL" sz="2400" baseline="-25000" dirty="0"/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1151620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2</a:t>
                  </a:r>
                  <a:endParaRPr lang="he-IL" sz="2400" baseline="-250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1826695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3</a:t>
                  </a:r>
                  <a:endParaRPr lang="he-IL" sz="2400" baseline="-25000" dirty="0"/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2456765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4</a:t>
                  </a:r>
                  <a:endParaRPr lang="he-IL" sz="2400" baseline="-25000" dirty="0"/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3156577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5</a:t>
                  </a:r>
                  <a:endParaRPr lang="he-IL" sz="2400" baseline="-25000" dirty="0"/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3761910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6</a:t>
                  </a:r>
                  <a:endParaRPr lang="he-IL" sz="2400" baseline="-250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476546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1</a:t>
                  </a:r>
                  <a:endParaRPr lang="he-IL" sz="2400" baseline="-25000" dirty="0"/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1151620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2</a:t>
                  </a:r>
                  <a:endParaRPr lang="he-IL" sz="2400" baseline="-25000" dirty="0"/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1826695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3</a:t>
                  </a:r>
                  <a:endParaRPr lang="he-IL" sz="2400" baseline="-25000" dirty="0"/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2456765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4</a:t>
                  </a:r>
                  <a:endParaRPr lang="he-IL" sz="2400" baseline="-25000" dirty="0"/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3156577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5</a:t>
                  </a:r>
                  <a:endParaRPr lang="he-IL" sz="2400" baseline="-25000" dirty="0"/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3761910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6</a:t>
                  </a:r>
                  <a:endParaRPr lang="he-IL" sz="2400" baseline="-25000" dirty="0"/>
                </a:p>
              </p:txBody>
            </p:sp>
            <p:cxnSp>
              <p:nvCxnSpPr>
                <p:cNvPr id="273" name="Straight Connector 272"/>
                <p:cNvCxnSpPr>
                  <a:stCxn id="244" idx="5"/>
                  <a:endCxn id="248" idx="1"/>
                </p:cNvCxnSpPr>
                <p:nvPr/>
              </p:nvCxnSpPr>
              <p:spPr>
                <a:xfrm>
                  <a:off x="826134" y="3666075"/>
                  <a:ext cx="515958" cy="1416060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stCxn id="247" idx="5"/>
                  <a:endCxn id="254" idx="1"/>
                </p:cNvCxnSpPr>
                <p:nvPr/>
              </p:nvCxnSpPr>
              <p:spPr>
                <a:xfrm>
                  <a:off x="1501209" y="3666076"/>
                  <a:ext cx="1146028" cy="1416059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stCxn id="247" idx="5"/>
                  <a:endCxn id="256" idx="1"/>
                </p:cNvCxnSpPr>
                <p:nvPr/>
              </p:nvCxnSpPr>
              <p:spPr>
                <a:xfrm>
                  <a:off x="1501209" y="3666076"/>
                  <a:ext cx="1821103" cy="1416060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>
                  <a:stCxn id="250" idx="3"/>
                  <a:endCxn id="248" idx="7"/>
                </p:cNvCxnSpPr>
                <p:nvPr/>
              </p:nvCxnSpPr>
              <p:spPr>
                <a:xfrm flipH="1">
                  <a:off x="1501209" y="3666077"/>
                  <a:ext cx="515958" cy="141605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>
                  <a:stCxn id="253" idx="3"/>
                  <a:endCxn id="248" idx="7"/>
                </p:cNvCxnSpPr>
                <p:nvPr/>
              </p:nvCxnSpPr>
              <p:spPr>
                <a:xfrm flipH="1">
                  <a:off x="1501209" y="3666076"/>
                  <a:ext cx="1146028" cy="1416059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>
                  <a:stCxn id="253" idx="3"/>
                  <a:endCxn id="251" idx="7"/>
                </p:cNvCxnSpPr>
                <p:nvPr/>
              </p:nvCxnSpPr>
              <p:spPr>
                <a:xfrm flipH="1">
                  <a:off x="2176284" y="3666076"/>
                  <a:ext cx="470953" cy="1416060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>
                  <a:stCxn id="258" idx="3"/>
                  <a:endCxn id="251" idx="7"/>
                </p:cNvCxnSpPr>
                <p:nvPr/>
              </p:nvCxnSpPr>
              <p:spPr>
                <a:xfrm flipH="1">
                  <a:off x="2176284" y="3666078"/>
                  <a:ext cx="1776098" cy="141605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>
                  <a:stCxn id="255" idx="3"/>
                  <a:endCxn id="254" idx="7"/>
                </p:cNvCxnSpPr>
                <p:nvPr/>
              </p:nvCxnSpPr>
              <p:spPr>
                <a:xfrm flipH="1">
                  <a:off x="2806354" y="3666077"/>
                  <a:ext cx="515958" cy="141605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>
                  <a:stCxn id="244" idx="5"/>
                  <a:endCxn id="251" idx="1"/>
                </p:cNvCxnSpPr>
                <p:nvPr/>
              </p:nvCxnSpPr>
              <p:spPr>
                <a:xfrm>
                  <a:off x="826134" y="3666075"/>
                  <a:ext cx="1191033" cy="1416061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3" name="TextBox 242"/>
              <p:cNvSpPr txBox="1"/>
              <p:nvPr/>
            </p:nvSpPr>
            <p:spPr>
              <a:xfrm>
                <a:off x="605535" y="908720"/>
                <a:ext cx="282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415222" y="1538790"/>
                  <a:ext cx="4376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800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22" y="1538790"/>
                  <a:ext cx="437682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2" name="Group 281"/>
          <p:cNvGrpSpPr/>
          <p:nvPr/>
        </p:nvGrpSpPr>
        <p:grpSpPr>
          <a:xfrm>
            <a:off x="655103" y="3474005"/>
            <a:ext cx="2380542" cy="1009015"/>
            <a:chOff x="548775" y="323655"/>
            <a:chExt cx="2380542" cy="1009015"/>
          </a:xfrm>
        </p:grpSpPr>
        <p:sp>
          <p:nvSpPr>
            <p:cNvPr id="283" name="Oval 282"/>
            <p:cNvSpPr/>
            <p:nvPr/>
          </p:nvSpPr>
          <p:spPr>
            <a:xfrm>
              <a:off x="548775" y="927625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2524272" y="920224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/>
                <p:cNvSpPr txBox="1"/>
                <p:nvPr/>
              </p:nvSpPr>
              <p:spPr>
                <a:xfrm>
                  <a:off x="1151620" y="323655"/>
                  <a:ext cx="13417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⊂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620" y="323655"/>
                  <a:ext cx="134173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6" name="Group 285"/>
          <p:cNvGrpSpPr/>
          <p:nvPr/>
        </p:nvGrpSpPr>
        <p:grpSpPr>
          <a:xfrm>
            <a:off x="4900414" y="4091272"/>
            <a:ext cx="1080120" cy="1975455"/>
            <a:chOff x="4900414" y="4091272"/>
            <a:chExt cx="1080120" cy="1975455"/>
          </a:xfrm>
        </p:grpSpPr>
        <p:grpSp>
          <p:nvGrpSpPr>
            <p:cNvPr id="287" name="Group 286"/>
            <p:cNvGrpSpPr/>
            <p:nvPr/>
          </p:nvGrpSpPr>
          <p:grpSpPr>
            <a:xfrm>
              <a:off x="5102937" y="4354251"/>
              <a:ext cx="675075" cy="1449016"/>
              <a:chOff x="5067056" y="1203901"/>
              <a:chExt cx="675075" cy="1449016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>
                <a:off x="5157064" y="1236857"/>
                <a:ext cx="515958" cy="1416060"/>
              </a:xfrm>
              <a:prstGeom prst="line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stCxn id="166" idx="3"/>
                <a:endCxn id="164" idx="0"/>
              </p:cNvCxnSpPr>
              <p:nvPr/>
            </p:nvCxnSpPr>
            <p:spPr>
              <a:xfrm flipH="1">
                <a:off x="5067056" y="1203901"/>
                <a:ext cx="595516" cy="1383104"/>
              </a:xfrm>
              <a:prstGeom prst="line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>
                <a:stCxn id="167" idx="0"/>
                <a:endCxn id="166" idx="4"/>
              </p:cNvCxnSpPr>
              <p:nvPr/>
            </p:nvCxnSpPr>
            <p:spPr>
              <a:xfrm flipV="1">
                <a:off x="5742131" y="1236855"/>
                <a:ext cx="0" cy="1350151"/>
              </a:xfrm>
              <a:prstGeom prst="line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8" name="Oval 287"/>
            <p:cNvSpPr/>
            <p:nvPr/>
          </p:nvSpPr>
          <p:spPr>
            <a:xfrm>
              <a:off x="5575489" y="4091272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5575489" y="5647344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900414" y="5661682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5246141" y="4059070"/>
            <a:ext cx="1409467" cy="1985122"/>
            <a:chOff x="5246141" y="4059070"/>
            <a:chExt cx="1409467" cy="1985122"/>
          </a:xfrm>
        </p:grpSpPr>
        <p:grpSp>
          <p:nvGrpSpPr>
            <p:cNvPr id="295" name="Group 294"/>
            <p:cNvGrpSpPr/>
            <p:nvPr/>
          </p:nvGrpSpPr>
          <p:grpSpPr>
            <a:xfrm>
              <a:off x="5246141" y="4387204"/>
              <a:ext cx="1209001" cy="1383107"/>
              <a:chOff x="5210260" y="1236854"/>
              <a:chExt cx="1209001" cy="1383107"/>
            </a:xfrm>
          </p:grpSpPr>
          <p:cxnSp>
            <p:nvCxnSpPr>
              <p:cNvPr id="298" name="Straight Connector 297"/>
              <p:cNvCxnSpPr/>
              <p:nvPr/>
            </p:nvCxnSpPr>
            <p:spPr>
              <a:xfrm>
                <a:off x="5210260" y="1266801"/>
                <a:ext cx="1127387" cy="1353160"/>
              </a:xfrm>
              <a:prstGeom prst="line">
                <a:avLst/>
              </a:prstGeom>
              <a:ln w="57150">
                <a:solidFill>
                  <a:srgbClr val="FF0000">
                    <a:alpha val="50196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6419261" y="1236854"/>
                <a:ext cx="0" cy="1383104"/>
              </a:xfrm>
              <a:prstGeom prst="line">
                <a:avLst/>
              </a:prstGeom>
              <a:ln w="57150">
                <a:solidFill>
                  <a:srgbClr val="FF0000">
                    <a:alpha val="50196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Oval 295"/>
            <p:cNvSpPr/>
            <p:nvPr/>
          </p:nvSpPr>
          <p:spPr>
            <a:xfrm>
              <a:off x="6250563" y="4059070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250563" y="5639147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8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/>
        </p:nvGrpSpPr>
        <p:grpSpPr>
          <a:xfrm>
            <a:off x="476546" y="953725"/>
            <a:ext cx="3825424" cy="2507180"/>
            <a:chOff x="476546" y="606785"/>
            <a:chExt cx="3825424" cy="2507180"/>
          </a:xfrm>
        </p:grpSpPr>
        <p:grpSp>
          <p:nvGrpSpPr>
            <p:cNvPr id="164" name="Group 163"/>
            <p:cNvGrpSpPr/>
            <p:nvPr/>
          </p:nvGrpSpPr>
          <p:grpSpPr>
            <a:xfrm>
              <a:off x="476546" y="606785"/>
              <a:ext cx="3825424" cy="2507180"/>
              <a:chOff x="476546" y="3068960"/>
              <a:chExt cx="3825424" cy="250718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634063" y="3474004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34063" y="5049180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68" name="Straight Connector 167"/>
              <p:cNvCxnSpPr>
                <a:stCxn id="169" idx="3"/>
                <a:endCxn id="167" idx="0"/>
              </p:cNvCxnSpPr>
              <p:nvPr/>
            </p:nvCxnSpPr>
            <p:spPr>
              <a:xfrm flipH="1">
                <a:off x="746576" y="3666076"/>
                <a:ext cx="595516" cy="1383104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val 168"/>
              <p:cNvSpPr/>
              <p:nvPr/>
            </p:nvSpPr>
            <p:spPr>
              <a:xfrm>
                <a:off x="1309138" y="347400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309138" y="5049181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71" name="Straight Connector 170"/>
              <p:cNvCxnSpPr>
                <a:stCxn id="169" idx="4"/>
                <a:endCxn id="170" idx="0"/>
              </p:cNvCxnSpPr>
              <p:nvPr/>
            </p:nvCxnSpPr>
            <p:spPr>
              <a:xfrm>
                <a:off x="1421651" y="3699030"/>
                <a:ext cx="0" cy="1350151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1984213" y="347400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984213" y="5049182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74" name="Straight Connector 173"/>
              <p:cNvCxnSpPr>
                <a:stCxn id="172" idx="4"/>
                <a:endCxn id="173" idx="0"/>
              </p:cNvCxnSpPr>
              <p:nvPr/>
            </p:nvCxnSpPr>
            <p:spPr>
              <a:xfrm>
                <a:off x="2096726" y="3699031"/>
                <a:ext cx="0" cy="135015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/>
              <p:cNvSpPr/>
              <p:nvPr/>
            </p:nvSpPr>
            <p:spPr>
              <a:xfrm>
                <a:off x="2614283" y="347400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614283" y="5049181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289358" y="347400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89358" y="5049182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79" name="Straight Connector 178"/>
              <p:cNvCxnSpPr>
                <a:stCxn id="177" idx="4"/>
                <a:endCxn id="178" idx="0"/>
              </p:cNvCxnSpPr>
              <p:nvPr/>
            </p:nvCxnSpPr>
            <p:spPr>
              <a:xfrm>
                <a:off x="3401871" y="3699031"/>
                <a:ext cx="0" cy="135015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/>
              <p:cNvSpPr/>
              <p:nvPr/>
            </p:nvSpPr>
            <p:spPr>
              <a:xfrm>
                <a:off x="3919428" y="347400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919428" y="5049183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85" name="Straight Connector 184"/>
              <p:cNvCxnSpPr>
                <a:stCxn id="180" idx="4"/>
                <a:endCxn id="184" idx="0"/>
              </p:cNvCxnSpPr>
              <p:nvPr/>
            </p:nvCxnSpPr>
            <p:spPr>
              <a:xfrm>
                <a:off x="4031941" y="3699032"/>
                <a:ext cx="0" cy="135015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476546" y="306896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x</a:t>
                </a:r>
                <a:r>
                  <a:rPr lang="en-US" sz="2400" baseline="-25000" dirty="0"/>
                  <a:t>1</a:t>
                </a:r>
                <a:endParaRPr lang="he-IL" sz="2400" baseline="-25000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151620" y="306896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x</a:t>
                </a:r>
                <a:r>
                  <a:rPr lang="en-US" sz="2400" baseline="-25000" dirty="0"/>
                  <a:t>2</a:t>
                </a:r>
                <a:endParaRPr lang="he-IL" sz="2400" baseline="-25000" dirty="0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826695" y="306896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x</a:t>
                </a:r>
                <a:r>
                  <a:rPr lang="en-US" sz="2400" baseline="-25000" dirty="0"/>
                  <a:t>3</a:t>
                </a:r>
                <a:endParaRPr lang="he-IL" sz="2400" baseline="-25000" dirty="0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2456765" y="306896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x</a:t>
                </a:r>
                <a:r>
                  <a:rPr lang="en-US" sz="2400" baseline="-25000" dirty="0"/>
                  <a:t>4</a:t>
                </a:r>
                <a:endParaRPr lang="he-IL" sz="2400" baseline="-25000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156577" y="306896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x</a:t>
                </a:r>
                <a:r>
                  <a:rPr lang="en-US" sz="2400" baseline="-25000" dirty="0"/>
                  <a:t>5</a:t>
                </a:r>
                <a:endParaRPr lang="he-IL" sz="2400" baseline="-25000" dirty="0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761910" y="306896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x</a:t>
                </a:r>
                <a:r>
                  <a:rPr lang="en-US" sz="2400" baseline="-25000" dirty="0"/>
                  <a:t>6</a:t>
                </a:r>
                <a:endParaRPr lang="he-IL" sz="2400" baseline="-25000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476546" y="517603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y</a:t>
                </a:r>
                <a:r>
                  <a:rPr lang="en-US" sz="2400" baseline="-25000" dirty="0"/>
                  <a:t>1</a:t>
                </a:r>
                <a:endParaRPr lang="he-IL" sz="2400" baseline="-25000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151620" y="517603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y</a:t>
                </a:r>
                <a:r>
                  <a:rPr lang="en-US" sz="2400" baseline="-25000" dirty="0"/>
                  <a:t>2</a:t>
                </a:r>
                <a:endParaRPr lang="he-IL" sz="2400" baseline="-25000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1826695" y="517603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y</a:t>
                </a:r>
                <a:r>
                  <a:rPr lang="en-US" sz="2400" baseline="-25000" dirty="0"/>
                  <a:t>3</a:t>
                </a:r>
                <a:endParaRPr lang="he-IL" sz="2400" baseline="-25000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2456765" y="517603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y</a:t>
                </a:r>
                <a:r>
                  <a:rPr lang="en-US" sz="2400" baseline="-25000" dirty="0"/>
                  <a:t>4</a:t>
                </a:r>
                <a:endParaRPr lang="he-IL" sz="2400" baseline="-25000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3156577" y="517603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y</a:t>
                </a:r>
                <a:r>
                  <a:rPr lang="en-US" sz="2400" baseline="-25000" dirty="0"/>
                  <a:t>5</a:t>
                </a:r>
                <a:endParaRPr lang="he-IL" sz="2400" baseline="-25000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3761910" y="5176030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i="1" dirty="0"/>
                  <a:t>y</a:t>
                </a:r>
                <a:r>
                  <a:rPr lang="en-US" sz="2400" baseline="-25000" dirty="0"/>
                  <a:t>6</a:t>
                </a:r>
                <a:endParaRPr lang="he-IL" sz="2400" baseline="-25000" dirty="0"/>
              </a:p>
            </p:txBody>
          </p:sp>
          <p:cxnSp>
            <p:nvCxnSpPr>
              <p:cNvPr id="233" name="Straight Connector 232"/>
              <p:cNvCxnSpPr>
                <a:stCxn id="166" idx="5"/>
                <a:endCxn id="170" idx="1"/>
              </p:cNvCxnSpPr>
              <p:nvPr/>
            </p:nvCxnSpPr>
            <p:spPr>
              <a:xfrm>
                <a:off x="826134" y="3666075"/>
                <a:ext cx="515958" cy="141606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169" idx="5"/>
                <a:endCxn id="176" idx="1"/>
              </p:cNvCxnSpPr>
              <p:nvPr/>
            </p:nvCxnSpPr>
            <p:spPr>
              <a:xfrm>
                <a:off x="1501209" y="3666076"/>
                <a:ext cx="1146028" cy="1416059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stCxn id="169" idx="5"/>
                <a:endCxn id="178" idx="1"/>
              </p:cNvCxnSpPr>
              <p:nvPr/>
            </p:nvCxnSpPr>
            <p:spPr>
              <a:xfrm>
                <a:off x="1501209" y="3666076"/>
                <a:ext cx="1821103" cy="1416060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172" idx="3"/>
                <a:endCxn id="170" idx="7"/>
              </p:cNvCxnSpPr>
              <p:nvPr/>
            </p:nvCxnSpPr>
            <p:spPr>
              <a:xfrm flipH="1">
                <a:off x="1501209" y="3666077"/>
                <a:ext cx="515958" cy="141605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stCxn id="175" idx="3"/>
                <a:endCxn id="170" idx="7"/>
              </p:cNvCxnSpPr>
              <p:nvPr/>
            </p:nvCxnSpPr>
            <p:spPr>
              <a:xfrm flipH="1">
                <a:off x="1501209" y="3666076"/>
                <a:ext cx="1146028" cy="1416059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175" idx="3"/>
                <a:endCxn id="173" idx="7"/>
              </p:cNvCxnSpPr>
              <p:nvPr/>
            </p:nvCxnSpPr>
            <p:spPr>
              <a:xfrm flipH="1">
                <a:off x="2176284" y="3666076"/>
                <a:ext cx="470953" cy="1416060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stCxn id="180" idx="3"/>
                <a:endCxn id="173" idx="7"/>
              </p:cNvCxnSpPr>
              <p:nvPr/>
            </p:nvCxnSpPr>
            <p:spPr>
              <a:xfrm flipH="1">
                <a:off x="2176284" y="3666078"/>
                <a:ext cx="1776098" cy="141605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>
                <a:stCxn id="177" idx="3"/>
                <a:endCxn id="176" idx="7"/>
              </p:cNvCxnSpPr>
              <p:nvPr/>
            </p:nvCxnSpPr>
            <p:spPr>
              <a:xfrm flipH="1">
                <a:off x="2806354" y="3666077"/>
                <a:ext cx="515958" cy="141605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stCxn id="166" idx="5"/>
                <a:endCxn id="173" idx="1"/>
              </p:cNvCxnSpPr>
              <p:nvPr/>
            </p:nvCxnSpPr>
            <p:spPr>
              <a:xfrm>
                <a:off x="826134" y="3666075"/>
                <a:ext cx="1191033" cy="1416061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605535" y="908720"/>
              <a:ext cx="282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535" y="3654025"/>
            <a:ext cx="3825424" cy="2507180"/>
            <a:chOff x="605535" y="3654025"/>
            <a:chExt cx="3825424" cy="2507180"/>
          </a:xfrm>
        </p:grpSpPr>
        <p:grpSp>
          <p:nvGrpSpPr>
            <p:cNvPr id="257" name="Group 256"/>
            <p:cNvGrpSpPr/>
            <p:nvPr/>
          </p:nvGrpSpPr>
          <p:grpSpPr>
            <a:xfrm>
              <a:off x="605535" y="3654025"/>
              <a:ext cx="3825424" cy="2507180"/>
              <a:chOff x="476546" y="606785"/>
              <a:chExt cx="3825424" cy="2507180"/>
            </a:xfrm>
          </p:grpSpPr>
          <p:grpSp>
            <p:nvGrpSpPr>
              <p:cNvPr id="259" name="Group 258"/>
              <p:cNvGrpSpPr/>
              <p:nvPr/>
            </p:nvGrpSpPr>
            <p:grpSpPr>
              <a:xfrm>
                <a:off x="476546" y="606785"/>
                <a:ext cx="3825424" cy="2507180"/>
                <a:chOff x="476546" y="3068960"/>
                <a:chExt cx="3825424" cy="2507180"/>
              </a:xfrm>
            </p:grpSpPr>
            <p:sp>
              <p:nvSpPr>
                <p:cNvPr id="261" name="Oval 260"/>
                <p:cNvSpPr/>
                <p:nvPr/>
              </p:nvSpPr>
              <p:spPr>
                <a:xfrm>
                  <a:off x="634063" y="3474004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634063" y="504918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63" name="Straight Connector 262"/>
                <p:cNvCxnSpPr>
                  <a:stCxn id="264" idx="3"/>
                  <a:endCxn id="262" idx="0"/>
                </p:cNvCxnSpPr>
                <p:nvPr/>
              </p:nvCxnSpPr>
              <p:spPr>
                <a:xfrm flipH="1">
                  <a:off x="746576" y="3666076"/>
                  <a:ext cx="595516" cy="1383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Oval 263"/>
                <p:cNvSpPr/>
                <p:nvPr/>
              </p:nvSpPr>
              <p:spPr>
                <a:xfrm>
                  <a:off x="1309138" y="347400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1309138" y="5049181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66" name="Straight Connector 265"/>
                <p:cNvCxnSpPr>
                  <a:stCxn id="264" idx="4"/>
                  <a:endCxn id="265" idx="0"/>
                </p:cNvCxnSpPr>
                <p:nvPr/>
              </p:nvCxnSpPr>
              <p:spPr>
                <a:xfrm>
                  <a:off x="1421651" y="3699030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Oval 266"/>
                <p:cNvSpPr/>
                <p:nvPr/>
              </p:nvSpPr>
              <p:spPr>
                <a:xfrm>
                  <a:off x="1984213" y="3474006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1984213" y="5049182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69" name="Straight Connector 268"/>
                <p:cNvCxnSpPr>
                  <a:stCxn id="267" idx="4"/>
                  <a:endCxn id="268" idx="0"/>
                </p:cNvCxnSpPr>
                <p:nvPr/>
              </p:nvCxnSpPr>
              <p:spPr>
                <a:xfrm>
                  <a:off x="2096726" y="3699031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0" name="Oval 269"/>
                <p:cNvSpPr/>
                <p:nvPr/>
              </p:nvSpPr>
              <p:spPr>
                <a:xfrm>
                  <a:off x="2614283" y="347400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2614283" y="5049181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3289358" y="3474006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3289358" y="5049182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74" name="Straight Connector 273"/>
                <p:cNvCxnSpPr>
                  <a:stCxn id="272" idx="4"/>
                  <a:endCxn id="273" idx="0"/>
                </p:cNvCxnSpPr>
                <p:nvPr/>
              </p:nvCxnSpPr>
              <p:spPr>
                <a:xfrm>
                  <a:off x="3401871" y="3699031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Oval 274"/>
                <p:cNvSpPr/>
                <p:nvPr/>
              </p:nvSpPr>
              <p:spPr>
                <a:xfrm>
                  <a:off x="3919428" y="347400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3919428" y="5049183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77" name="Straight Connector 276"/>
                <p:cNvCxnSpPr>
                  <a:stCxn id="275" idx="4"/>
                  <a:endCxn id="276" idx="0"/>
                </p:cNvCxnSpPr>
                <p:nvPr/>
              </p:nvCxnSpPr>
              <p:spPr>
                <a:xfrm>
                  <a:off x="4031941" y="3699032"/>
                  <a:ext cx="0" cy="135015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TextBox 277"/>
                <p:cNvSpPr txBox="1"/>
                <p:nvPr/>
              </p:nvSpPr>
              <p:spPr>
                <a:xfrm>
                  <a:off x="476546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1</a:t>
                  </a:r>
                  <a:endParaRPr lang="he-IL" sz="2400" baseline="-25000" dirty="0"/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1151620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2</a:t>
                  </a:r>
                  <a:endParaRPr lang="he-IL" sz="2400" baseline="-25000" dirty="0"/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1826695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3</a:t>
                  </a:r>
                  <a:endParaRPr lang="he-IL" sz="2400" baseline="-25000" dirty="0"/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2456765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4</a:t>
                  </a:r>
                  <a:endParaRPr lang="he-IL" sz="2400" baseline="-25000" dirty="0"/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3156577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5</a:t>
                  </a:r>
                  <a:endParaRPr lang="he-IL" sz="2400" baseline="-25000" dirty="0"/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3761910" y="306896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x</a:t>
                  </a:r>
                  <a:r>
                    <a:rPr lang="en-US" sz="2400" baseline="-25000" dirty="0"/>
                    <a:t>6</a:t>
                  </a:r>
                  <a:endParaRPr lang="he-IL" sz="2400" baseline="-25000" dirty="0"/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476546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1</a:t>
                  </a:r>
                  <a:endParaRPr lang="he-IL" sz="2400" baseline="-25000" dirty="0"/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1151620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2</a:t>
                  </a:r>
                  <a:endParaRPr lang="he-IL" sz="2400" baseline="-250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1826695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3</a:t>
                  </a:r>
                  <a:endParaRPr lang="he-IL" sz="2400" baseline="-25000" dirty="0"/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2456765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4</a:t>
                  </a:r>
                  <a:endParaRPr lang="he-IL" sz="2400" baseline="-25000" dirty="0"/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3156577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5</a:t>
                  </a:r>
                  <a:endParaRPr lang="he-IL" sz="2400" baseline="-25000" dirty="0"/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3761910" y="5176030"/>
                  <a:ext cx="54006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000" i="1" dirty="0"/>
                    <a:t>y</a:t>
                  </a:r>
                  <a:r>
                    <a:rPr lang="en-US" sz="2400" baseline="-25000" dirty="0"/>
                    <a:t>6</a:t>
                  </a:r>
                  <a:endParaRPr lang="he-IL" sz="2400" baseline="-25000" dirty="0"/>
                </a:p>
              </p:txBody>
            </p:sp>
            <p:cxnSp>
              <p:nvCxnSpPr>
                <p:cNvPr id="290" name="Straight Connector 289"/>
                <p:cNvCxnSpPr>
                  <a:stCxn id="261" idx="5"/>
                  <a:endCxn id="265" idx="1"/>
                </p:cNvCxnSpPr>
                <p:nvPr/>
              </p:nvCxnSpPr>
              <p:spPr>
                <a:xfrm>
                  <a:off x="826134" y="3666075"/>
                  <a:ext cx="515958" cy="141606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>
                  <a:stCxn id="264" idx="5"/>
                  <a:endCxn id="271" idx="1"/>
                </p:cNvCxnSpPr>
                <p:nvPr/>
              </p:nvCxnSpPr>
              <p:spPr>
                <a:xfrm>
                  <a:off x="1501209" y="3666076"/>
                  <a:ext cx="1146028" cy="1416059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>
                  <a:stCxn id="264" idx="5"/>
                  <a:endCxn id="273" idx="1"/>
                </p:cNvCxnSpPr>
                <p:nvPr/>
              </p:nvCxnSpPr>
              <p:spPr>
                <a:xfrm>
                  <a:off x="1501209" y="3666076"/>
                  <a:ext cx="1821103" cy="1416060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>
                  <a:stCxn id="267" idx="3"/>
                  <a:endCxn id="265" idx="7"/>
                </p:cNvCxnSpPr>
                <p:nvPr/>
              </p:nvCxnSpPr>
              <p:spPr>
                <a:xfrm flipH="1">
                  <a:off x="1501209" y="3666077"/>
                  <a:ext cx="515958" cy="141605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>
                  <a:stCxn id="270" idx="3"/>
                  <a:endCxn id="265" idx="7"/>
                </p:cNvCxnSpPr>
                <p:nvPr/>
              </p:nvCxnSpPr>
              <p:spPr>
                <a:xfrm flipH="1">
                  <a:off x="1501209" y="3666076"/>
                  <a:ext cx="1146028" cy="1416059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>
                  <a:stCxn id="270" idx="3"/>
                  <a:endCxn id="268" idx="7"/>
                </p:cNvCxnSpPr>
                <p:nvPr/>
              </p:nvCxnSpPr>
              <p:spPr>
                <a:xfrm flipH="1">
                  <a:off x="2176284" y="3666076"/>
                  <a:ext cx="470953" cy="1416060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stCxn id="275" idx="3"/>
                  <a:endCxn id="268" idx="7"/>
                </p:cNvCxnSpPr>
                <p:nvPr/>
              </p:nvCxnSpPr>
              <p:spPr>
                <a:xfrm flipH="1">
                  <a:off x="2176284" y="3666078"/>
                  <a:ext cx="1776098" cy="141605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stCxn id="272" idx="3"/>
                  <a:endCxn id="271" idx="7"/>
                </p:cNvCxnSpPr>
                <p:nvPr/>
              </p:nvCxnSpPr>
              <p:spPr>
                <a:xfrm flipH="1">
                  <a:off x="2806354" y="3666077"/>
                  <a:ext cx="515958" cy="141605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stCxn id="261" idx="5"/>
                  <a:endCxn id="268" idx="1"/>
                </p:cNvCxnSpPr>
                <p:nvPr/>
              </p:nvCxnSpPr>
              <p:spPr>
                <a:xfrm>
                  <a:off x="826134" y="3666075"/>
                  <a:ext cx="1191033" cy="1416061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0" name="TextBox 259"/>
              <p:cNvSpPr txBox="1"/>
              <p:nvPr/>
            </p:nvSpPr>
            <p:spPr>
              <a:xfrm>
                <a:off x="605535" y="908720"/>
                <a:ext cx="282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i="1" dirty="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2665141" y="3974865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94413" y="638690"/>
            <a:ext cx="1746784" cy="1040920"/>
            <a:chOff x="1194413" y="638690"/>
            <a:chExt cx="1746784" cy="1040920"/>
          </a:xfrm>
        </p:grpSpPr>
        <p:sp>
          <p:nvSpPr>
            <p:cNvPr id="163" name="Oval 162"/>
            <p:cNvSpPr/>
            <p:nvPr/>
          </p:nvSpPr>
          <p:spPr>
            <a:xfrm>
              <a:off x="2536152" y="1274565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/>
                <p:cNvSpPr txBox="1"/>
                <p:nvPr/>
              </p:nvSpPr>
              <p:spPr>
                <a:xfrm>
                  <a:off x="1194413" y="638690"/>
                  <a:ext cx="13417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⊂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2" name="TextBox 2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413" y="638690"/>
                  <a:ext cx="1341739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4" name="Group 253"/>
          <p:cNvGrpSpPr/>
          <p:nvPr/>
        </p:nvGrpSpPr>
        <p:grpSpPr>
          <a:xfrm>
            <a:off x="347872" y="3909225"/>
            <a:ext cx="437682" cy="2105981"/>
            <a:chOff x="2311616" y="3954230"/>
            <a:chExt cx="437682" cy="2105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254"/>
                <p:cNvSpPr txBox="1"/>
                <p:nvPr/>
              </p:nvSpPr>
              <p:spPr>
                <a:xfrm>
                  <a:off x="2311616" y="3954230"/>
                  <a:ext cx="4376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255" name="TextBox 2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616" y="3954230"/>
                  <a:ext cx="437682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2311616" y="5536991"/>
                  <a:ext cx="4376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616" y="5536991"/>
                  <a:ext cx="437682" cy="5232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73041" y="3974865"/>
            <a:ext cx="2116563" cy="1974417"/>
            <a:chOff x="5134562" y="1274565"/>
            <a:chExt cx="2116563" cy="1974417"/>
          </a:xfrm>
        </p:grpSpPr>
        <p:grpSp>
          <p:nvGrpSpPr>
            <p:cNvPr id="243" name="Group 242"/>
            <p:cNvGrpSpPr/>
            <p:nvPr/>
          </p:nvGrpSpPr>
          <p:grpSpPr>
            <a:xfrm>
              <a:off x="5430022" y="1526629"/>
              <a:ext cx="1821103" cy="1464482"/>
              <a:chOff x="5236624" y="1535375"/>
              <a:chExt cx="1821103" cy="146448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6507216" y="1535375"/>
                <a:ext cx="550511" cy="1416060"/>
                <a:chOff x="6507216" y="1175335"/>
                <a:chExt cx="550511" cy="1416060"/>
              </a:xfrm>
            </p:grpSpPr>
            <p:cxnSp>
              <p:nvCxnSpPr>
                <p:cNvPr id="247" name="Straight Connector 246"/>
                <p:cNvCxnSpPr/>
                <p:nvPr/>
              </p:nvCxnSpPr>
              <p:spPr>
                <a:xfrm flipH="1">
                  <a:off x="6586774" y="1175335"/>
                  <a:ext cx="470953" cy="1416060"/>
                </a:xfrm>
                <a:prstGeom prst="line">
                  <a:avLst/>
                </a:prstGeom>
                <a:ln w="57150">
                  <a:solidFill>
                    <a:srgbClr val="FF0000">
                      <a:alpha val="30196"/>
                    </a:srgb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6507216" y="1208290"/>
                  <a:ext cx="0" cy="1350151"/>
                </a:xfrm>
                <a:prstGeom prst="line">
                  <a:avLst/>
                </a:prstGeom>
                <a:ln w="57150">
                  <a:solidFill>
                    <a:srgbClr val="FF0000">
                      <a:alpha val="30196"/>
                    </a:srgb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/>
              <p:cNvCxnSpPr/>
              <p:nvPr/>
            </p:nvCxnSpPr>
            <p:spPr>
              <a:xfrm flipH="1">
                <a:off x="5911700" y="1613336"/>
                <a:ext cx="483003" cy="1386521"/>
              </a:xfrm>
              <a:prstGeom prst="line">
                <a:avLst/>
              </a:prstGeom>
              <a:ln w="57150">
                <a:solidFill>
                  <a:srgbClr val="FF0000">
                    <a:alpha val="30196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5236624" y="1557687"/>
                <a:ext cx="515958" cy="1438752"/>
              </a:xfrm>
              <a:prstGeom prst="line">
                <a:avLst/>
              </a:prstGeom>
              <a:ln w="57150">
                <a:solidFill>
                  <a:srgbClr val="FF0000">
                    <a:alpha val="30196"/>
                  </a:srgb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9" name="Oval 298"/>
            <p:cNvSpPr/>
            <p:nvPr/>
          </p:nvSpPr>
          <p:spPr>
            <a:xfrm>
              <a:off x="6484712" y="1274565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5134562" y="1274565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5809834" y="2843934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481603" y="2843937"/>
              <a:ext cx="405045" cy="40504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944671" y="4284095"/>
            <a:ext cx="1821103" cy="1416060"/>
            <a:chOff x="5236624" y="1175334"/>
            <a:chExt cx="1821103" cy="1416060"/>
          </a:xfrm>
        </p:grpSpPr>
        <p:cxnSp>
          <p:nvCxnSpPr>
            <p:cNvPr id="304" name="Straight Connector 303"/>
            <p:cNvCxnSpPr/>
            <p:nvPr/>
          </p:nvCxnSpPr>
          <p:spPr>
            <a:xfrm flipH="1">
              <a:off x="5911699" y="1175335"/>
              <a:ext cx="1146028" cy="1416059"/>
            </a:xfrm>
            <a:prstGeom prst="line">
              <a:avLst/>
            </a:prstGeom>
            <a:ln w="57150">
              <a:solidFill>
                <a:srgbClr val="009900">
                  <a:alpha val="3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5236624" y="1175334"/>
              <a:ext cx="515958" cy="1416060"/>
            </a:xfrm>
            <a:prstGeom prst="line">
              <a:avLst/>
            </a:prstGeom>
            <a:ln w="57150">
              <a:solidFill>
                <a:srgbClr val="009900">
                  <a:alpha val="29804"/>
                </a:srgb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447609" y="1718810"/>
            <a:ext cx="414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End of iteration.</a:t>
            </a:r>
          </a:p>
          <a:p>
            <a:r>
              <a:rPr lang="en-US" sz="2800" dirty="0"/>
              <a:t>New augmented matching.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4447609" y="4443782"/>
            <a:ext cx="414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augmentation found.</a:t>
            </a:r>
          </a:p>
          <a:p>
            <a:r>
              <a:rPr lang="en-US" sz="2800" dirty="0"/>
              <a:t>Max matching found.</a:t>
            </a:r>
          </a:p>
        </p:txBody>
      </p:sp>
    </p:spTree>
    <p:extLst>
      <p:ext uri="{BB962C8B-B14F-4D97-AF65-F5344CB8AC3E}">
        <p14:creationId xmlns:p14="http://schemas.microsoft.com/office/powerpoint/2010/main" val="22240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950" y="728700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Algorithm</a:t>
                </a:r>
                <a:r>
                  <a:rPr lang="en-US" sz="2800" dirty="0"/>
                  <a:t> (iteration finding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augmentation path). </a:t>
                </a:r>
                <a:r>
                  <a:rPr lang="en-US" sz="2800" b="1" dirty="0"/>
                  <a:t>Input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,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unsaturated vertices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728700"/>
                <a:ext cx="8371106" cy="1384995"/>
              </a:xfrm>
              <a:prstGeom prst="rect">
                <a:avLst/>
              </a:prstGeom>
              <a:blipFill>
                <a:blip r:embed="rId2"/>
                <a:stretch>
                  <a:fillRect l="-1456" t="-440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1949" y="2888940"/>
                <a:ext cx="8371107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Iteration</a:t>
                </a:r>
                <a:r>
                  <a:rPr lang="en-US" sz="2800" dirty="0"/>
                  <a:t>: If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marked</a:t>
                </a:r>
                <a:r>
                  <a:rPr lang="en-US" sz="2800" dirty="0"/>
                  <a:t> stop: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maximum matching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minimum cover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" y="2888940"/>
                <a:ext cx="8371107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6" t="-5769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1950" y="2213865"/>
                <a:ext cx="837110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Initialization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∅</m:t>
                    </m:r>
                  </m:oMath>
                </a14:m>
                <a:r>
                  <a:rPr lang="en-US" sz="2800" dirty="0"/>
                  <a:t>.  </a:t>
                </a:r>
                <a:endParaRPr lang="he-IL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13865"/>
                <a:ext cx="837110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1951" y="3879050"/>
                <a:ext cx="8371105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Otherwise, select </a:t>
                </a:r>
                <a:r>
                  <a:rPr lang="en-US" sz="2800" b="1" dirty="0"/>
                  <a:t>unmarked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Consider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∉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unsaturated,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-ugmentation path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exists. Augment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1" y="3879050"/>
                <a:ext cx="8371105" cy="1384995"/>
              </a:xfrm>
              <a:prstGeom prst="rect">
                <a:avLst/>
              </a:prstGeom>
              <a:blipFill>
                <a:blip r:embed="rId5"/>
                <a:stretch>
                  <a:fillRect l="-1456" t="-3947" r="-1456" b="-114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1951" y="5319210"/>
                <a:ext cx="8371105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Otherwise,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is matched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with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 In that case add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to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1" y="5319210"/>
                <a:ext cx="8371105" cy="954107"/>
              </a:xfrm>
              <a:prstGeom prst="rect">
                <a:avLst/>
              </a:prstGeom>
              <a:blipFill>
                <a:blip r:embed="rId6"/>
                <a:stretch>
                  <a:fillRect l="-1456" t="-6410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5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1952" y="899718"/>
                <a:ext cx="837110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After exploring all edges incident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mark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iterate.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2" y="899718"/>
                <a:ext cx="8371104" cy="954107"/>
              </a:xfrm>
              <a:prstGeom prst="rect">
                <a:avLst/>
              </a:prstGeom>
              <a:blipFill>
                <a:blip r:embed="rId2"/>
                <a:stretch>
                  <a:fillRect l="-1456" t="-6410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6362" y="2024843"/>
            <a:ext cx="83466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Theorem</a:t>
            </a:r>
            <a:r>
              <a:rPr lang="en-US" sz="2800" dirty="0"/>
              <a:t>. Iterating Augmenting Path Algorithm on bipartite graph produces same size matching and cover.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86535" y="3113965"/>
                <a:ext cx="8346521" cy="1538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Consider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𝑋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upon termination.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-alternating path from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enters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only via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’s edges, hence there is a matching between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113965"/>
                <a:ext cx="8346521" cy="1538883"/>
              </a:xfrm>
              <a:prstGeom prst="rect">
                <a:avLst/>
              </a:prstGeom>
              <a:blipFill>
                <a:blip r:embed="rId3"/>
                <a:stretch>
                  <a:fillRect l="-1460" t="-3968" r="-146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536" y="4869160"/>
                <a:ext cx="834652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-alternating path traverses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along any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-unsaturated edge, thus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4869160"/>
                <a:ext cx="8346520" cy="954107"/>
              </a:xfrm>
              <a:prstGeom prst="rect">
                <a:avLst/>
              </a:prstGeom>
              <a:blipFill>
                <a:blip r:embed="rId4"/>
                <a:stretch>
                  <a:fillRect l="-1460" t="-6410" r="-146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9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535" y="738860"/>
                <a:ext cx="8371104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Since algorithm marks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before termination, there could not be an unsaturated edge connecting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𝑌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vertex cover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738860"/>
                <a:ext cx="8371104" cy="1384995"/>
              </a:xfrm>
              <a:prstGeom prst="rect">
                <a:avLst/>
              </a:prstGeom>
              <a:blipFill>
                <a:blip r:embed="rId2"/>
                <a:stretch>
                  <a:fillRect l="-1456" t="-396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2294873"/>
                <a:ext cx="837110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Upon termination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saturated by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(otherwise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-augmentation occurs),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-matched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294873"/>
                <a:ext cx="8371104" cy="954107"/>
              </a:xfrm>
              <a:prstGeom prst="rect">
                <a:avLst/>
              </a:prstGeom>
              <a:blipFill>
                <a:blip r:embed="rId3"/>
                <a:stretch>
                  <a:fillRect l="-1456" t="-5732" r="-145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3529170"/>
                <a:ext cx="8371104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contained all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-unsaturated vertices,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-saturated, but with edges not involved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.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involves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edges.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529170"/>
                <a:ext cx="8371104" cy="1384995"/>
              </a:xfrm>
              <a:prstGeom prst="rect">
                <a:avLst/>
              </a:prstGeom>
              <a:blipFill>
                <a:blip r:embed="rId4"/>
                <a:stretch>
                  <a:fillRect l="-1456" t="-440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35" y="5130188"/>
                <a:ext cx="837110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Hence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. Since always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|matching|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|covering|</a:t>
                </a:r>
                <a:r>
                  <a:rPr lang="en-US" sz="2800" dirty="0"/>
                  <a:t>, equality and optimality follow.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130188"/>
                <a:ext cx="8371104" cy="954107"/>
              </a:xfrm>
              <a:prstGeom prst="rect">
                <a:avLst/>
              </a:prstGeom>
              <a:blipFill>
                <a:blip r:embed="rId5"/>
                <a:stretch>
                  <a:fillRect l="-1456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1"/>
          </a:xfrm>
        </p:spPr>
        <p:txBody>
          <a:bodyPr>
            <a:normAutofit/>
          </a:bodyPr>
          <a:lstStyle/>
          <a:p>
            <a:r>
              <a:rPr lang="en-US" sz="3600" dirty="0"/>
              <a:t>Weighted Bipartite Matching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1" y="908720"/>
                <a:ext cx="8229600" cy="140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Maximum matching in bipartite graphs generalizes to nonnegative weighted graphs.  Missing edges are zero weighted,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is assumed.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908720"/>
                <a:ext cx="8229600" cy="1403910"/>
              </a:xfrm>
              <a:prstGeom prst="rect">
                <a:avLst/>
              </a:prstGeom>
              <a:blipFill rotWithShape="1">
                <a:blip r:embed="rId2"/>
                <a:stretch>
                  <a:fillRect l="-1481" t="-3913" r="-148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393885"/>
                <a:ext cx="8229601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Example</a:t>
                </a:r>
                <a:r>
                  <a:rPr lang="en-US" sz="2800" dirty="0"/>
                  <a:t>. A farming company 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farms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plants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The profit of processing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. Farms and plants should 1:1 matched.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93885"/>
                <a:ext cx="8229601" cy="1850571"/>
              </a:xfrm>
              <a:prstGeom prst="rect">
                <a:avLst/>
              </a:prstGeom>
              <a:blipFill rotWithShape="1">
                <a:blip r:embed="rId3"/>
                <a:stretch>
                  <a:fillRect l="-1481" t="-2970" r="-1481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6545" y="4194085"/>
                <a:ext cx="8229601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The government will pay the company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baseline="-25000" dirty="0"/>
                  <a:t>  </a:t>
                </a:r>
                <a:r>
                  <a:rPr lang="en-US" sz="2800" dirty="0"/>
                  <a:t>to stop farm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production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baseline="-25000" dirty="0"/>
                  <a:t>  </a:t>
                </a:r>
                <a:r>
                  <a:rPr lang="en-US" sz="2800" dirty="0"/>
                  <a:t>to stop plant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manufacturing</a:t>
                </a:r>
                <a:r>
                  <a:rPr lang="en-US" sz="2800" i="1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4194085"/>
                <a:ext cx="8229601" cy="988797"/>
              </a:xfrm>
              <a:prstGeom prst="rect">
                <a:avLst/>
              </a:prstGeom>
              <a:blipFill rotWithShape="1">
                <a:blip r:embed="rId4"/>
                <a:stretch>
                  <a:fillRect l="-1481" t="-5556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545" y="5229200"/>
                <a:ext cx="8229601" cy="102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the company will not take the offer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will continue working.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5229200"/>
                <a:ext cx="8229601" cy="1023485"/>
              </a:xfrm>
              <a:prstGeom prst="rect">
                <a:avLst/>
              </a:prstGeom>
              <a:blipFill rotWithShape="1">
                <a:blip r:embed="rId5"/>
                <a:stretch>
                  <a:fillRect l="-1481" t="-5357" r="-2519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1" y="629688"/>
            <a:ext cx="8248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What should the government offer to completely stop the farms and plants</a:t>
            </a:r>
            <a:r>
              <a:rPr lang="en-US" sz="2800" i="1" dirty="0"/>
              <a:t> 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1" y="1709808"/>
                <a:ext cx="8248946" cy="102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It must offer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/>
                  <a:t>. The government also wishes to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709808"/>
                <a:ext cx="8248946" cy="1023485"/>
              </a:xfrm>
              <a:prstGeom prst="rect">
                <a:avLst/>
              </a:prstGeom>
              <a:blipFill rotWithShape="1">
                <a:blip r:embed="rId2"/>
                <a:stretch>
                  <a:fillRect l="-1478" t="-5357" r="-1478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809090"/>
                <a:ext cx="82489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Definitions</a:t>
                </a:r>
                <a:r>
                  <a:rPr lang="en-US" sz="2800" dirty="0"/>
                  <a:t>. Given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matrix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,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transversal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is a selection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entries, one for each row and one for each column.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9090"/>
                <a:ext cx="824894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78" t="-3965" r="-147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1" y="4313418"/>
                <a:ext cx="824894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Finding a </a:t>
                </a:r>
                <a:r>
                  <a:rPr lang="en-US" sz="2800" b="1" dirty="0"/>
                  <a:t>transversal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/>
                  <a:t>maximum weight</a:t>
                </a:r>
                <a:r>
                  <a:rPr lang="en-US" sz="2800" dirty="0"/>
                  <a:t> sum is called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assignment problem</a:t>
                </a:r>
                <a:r>
                  <a:rPr lang="en-US" sz="2800" dirty="0"/>
                  <a:t>, a matrix formulation of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maximum weighted matching </a:t>
                </a:r>
                <a:r>
                  <a:rPr lang="en-US" sz="2800" dirty="0"/>
                  <a:t>problem, where we seek a perfect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maximizing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𝑤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313418"/>
                <a:ext cx="8248946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478" t="-3030" r="-147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8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Maximum Matching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953725"/>
            <a:ext cx="8229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maximal </a:t>
            </a:r>
            <a:r>
              <a:rPr lang="en-US" sz="2800" dirty="0"/>
              <a:t>matching is obtained by iteratively enlarging the matching with a disjoint edge until saturation.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1915670"/>
            <a:ext cx="8229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maximum </a:t>
            </a:r>
            <a:r>
              <a:rPr lang="en-US" sz="2800" dirty="0"/>
              <a:t>matching is a matching of largest size. It is necessarily maximal.</a:t>
            </a:r>
            <a:endParaRPr lang="he-IL" sz="28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1616710" y="3068960"/>
            <a:ext cx="5783215" cy="652366"/>
            <a:chOff x="1264060" y="4284459"/>
            <a:chExt cx="5783215" cy="652366"/>
          </a:xfrm>
        </p:grpSpPr>
        <p:sp>
          <p:nvSpPr>
            <p:cNvPr id="10" name="Oval 9"/>
            <p:cNvSpPr/>
            <p:nvPr/>
          </p:nvSpPr>
          <p:spPr>
            <a:xfrm>
              <a:off x="1264060" y="4296187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3349674" y="4284459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2285431" y="4554876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4705599" y="4675694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6867255" y="4756805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Connector 17"/>
            <p:cNvCxnSpPr>
              <a:stCxn id="13" idx="6"/>
              <a:endCxn id="11" idx="2"/>
            </p:cNvCxnSpPr>
            <p:nvPr/>
          </p:nvCxnSpPr>
          <p:spPr>
            <a:xfrm flipV="1">
              <a:off x="2465451" y="4374469"/>
              <a:ext cx="884223" cy="270417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2"/>
              <a:endCxn id="10" idx="6"/>
            </p:cNvCxnSpPr>
            <p:nvPr/>
          </p:nvCxnSpPr>
          <p:spPr>
            <a:xfrm flipH="1" flipV="1">
              <a:off x="1444080" y="4386197"/>
              <a:ext cx="841351" cy="258689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918525" y="4374662"/>
              <a:ext cx="180020" cy="1800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5" name="Straight Connector 24"/>
            <p:cNvCxnSpPr>
              <a:stCxn id="14" idx="6"/>
              <a:endCxn id="24" idx="2"/>
            </p:cNvCxnSpPr>
            <p:nvPr/>
          </p:nvCxnSpPr>
          <p:spPr>
            <a:xfrm flipV="1">
              <a:off x="4885619" y="4464672"/>
              <a:ext cx="1032906" cy="301032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6"/>
              <a:endCxn id="14" idx="2"/>
            </p:cNvCxnSpPr>
            <p:nvPr/>
          </p:nvCxnSpPr>
          <p:spPr>
            <a:xfrm>
              <a:off x="3529694" y="4374469"/>
              <a:ext cx="1175905" cy="391235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5" idx="2"/>
              <a:endCxn id="24" idx="6"/>
            </p:cNvCxnSpPr>
            <p:nvPr/>
          </p:nvCxnSpPr>
          <p:spPr>
            <a:xfrm flipH="1" flipV="1">
              <a:off x="6098545" y="4464672"/>
              <a:ext cx="768710" cy="382143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816805" y="3169925"/>
            <a:ext cx="3463176" cy="360427"/>
            <a:chOff x="2816805" y="3338603"/>
            <a:chExt cx="3463176" cy="360427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816805" y="3338603"/>
              <a:ext cx="884223" cy="2704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247075" y="3397998"/>
              <a:ext cx="1032906" cy="301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804120" y="3169925"/>
            <a:ext cx="5423175" cy="472346"/>
            <a:chOff x="1949130" y="3480435"/>
            <a:chExt cx="5423175" cy="472346"/>
          </a:xfrm>
        </p:grpSpPr>
        <p:cxnSp>
          <p:nvCxnSpPr>
            <p:cNvPr id="67" name="Straight Connector 66"/>
            <p:cNvCxnSpPr/>
            <p:nvPr/>
          </p:nvCxnSpPr>
          <p:spPr>
            <a:xfrm flipH="1" flipV="1">
              <a:off x="1949130" y="3492163"/>
              <a:ext cx="841351" cy="25868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034744" y="3480435"/>
              <a:ext cx="1175905" cy="39123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6603595" y="3570638"/>
              <a:ext cx="768710" cy="3821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1540" y="387905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Given a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, an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2800" b="1" i="1" dirty="0">
                    <a:solidFill>
                      <a:srgbClr val="0000FF"/>
                    </a:solidFill>
                  </a:rPr>
                  <a:t>-alternating path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is alternating between edges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and edges not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. </a:t>
                </a:r>
                <a:endParaRPr lang="he-IL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879050"/>
                <a:ext cx="82296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6" t="-5732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1540" y="4914165"/>
                <a:ext cx="825526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’s end vertices be not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.  Replacement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’s edges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)−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produces a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  <m:r>
                      <a:rPr lang="en-US" sz="2800" i="1" dirty="0" smtClean="0">
                        <a:latin typeface="Cambria Math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|+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called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-augmentation</a:t>
                </a:r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914165"/>
                <a:ext cx="8255260" cy="1384995"/>
              </a:xfrm>
              <a:prstGeom prst="rect">
                <a:avLst/>
              </a:prstGeom>
              <a:blipFill>
                <a:blip r:embed="rId4"/>
                <a:stretch>
                  <a:fillRect l="-1551" t="-3965" r="-1477" b="-118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6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1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93685"/>
                <a:ext cx="8248947" cy="108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The labels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cover</a:t>
                </a:r>
                <a:r>
                  <a:rPr lang="en-US" sz="2800" dirty="0"/>
                  <a:t> the weights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3685"/>
                <a:ext cx="8248947" cy="1083117"/>
              </a:xfrm>
              <a:prstGeom prst="rect">
                <a:avLst/>
              </a:prstGeom>
              <a:blipFill rotWithShape="1">
                <a:blip r:embed="rId2"/>
                <a:stretch>
                  <a:fillRect l="-1478" t="-2247" r="-1478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808820"/>
                <a:ext cx="8248947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minimum weighted cover </a:t>
                </a:r>
                <a:r>
                  <a:rPr lang="en-US" sz="2800" dirty="0"/>
                  <a:t>problem is to find a cover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minimizing the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08820"/>
                <a:ext cx="8248947" cy="988797"/>
              </a:xfrm>
              <a:prstGeom prst="rect">
                <a:avLst/>
              </a:prstGeom>
              <a:blipFill rotWithShape="1">
                <a:blip r:embed="rId3"/>
                <a:stretch>
                  <a:fillRect l="-1478" t="-5556" r="-1478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" y="2888940"/>
            <a:ext cx="824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maximum weighted matching and the minimum weighted cover problems are </a:t>
            </a:r>
            <a:r>
              <a:rPr lang="en-US" sz="2800" b="1" dirty="0"/>
              <a:t>dual</a:t>
            </a:r>
            <a:r>
              <a:rPr lang="en-US" sz="28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050068"/>
            <a:ext cx="824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They generalize the bipartite maximum matching and minimum cover problem. (how 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130188"/>
                <a:ext cx="82489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Edges are assigned with weight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and cover uses labels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Vertices receiving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form the cover.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30188"/>
                <a:ext cx="8248947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78" t="-5769" r="-147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723623"/>
                <a:ext cx="8229600" cy="243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perfect matching in bipartite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is cover,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/>
                <a:r>
                  <a:rPr lang="en-US" sz="2800" dirty="0"/>
                  <a:t>Furthermore,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consists of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maximum weight </a:t>
                </a:r>
                <a:r>
                  <a:rPr lang="en-US" sz="2800" dirty="0"/>
                  <a:t>matching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minimum weight</a:t>
                </a:r>
                <a:r>
                  <a:rPr lang="en-US" sz="2800" dirty="0"/>
                  <a:t> cover.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3623"/>
                <a:ext cx="8229600" cy="2435347"/>
              </a:xfrm>
              <a:prstGeom prst="rect">
                <a:avLst/>
              </a:prstGeom>
              <a:blipFill>
                <a:blip r:embed="rId2"/>
                <a:stretch>
                  <a:fillRect l="-1481" t="-2506" r="-1481" b="-62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872" y="3340303"/>
                <a:ext cx="8229600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edges are </a:t>
                </a:r>
                <a:r>
                  <a:rPr lang="en-US" sz="2800" b="1" dirty="0"/>
                  <a:t>disjoint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summation over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’s edges yields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72" y="3340303"/>
                <a:ext cx="8229600" cy="988797"/>
              </a:xfrm>
              <a:prstGeom prst="rect">
                <a:avLst/>
              </a:prstGeom>
              <a:blipFill>
                <a:blip r:embed="rId3"/>
                <a:stretch>
                  <a:fillRect l="-1556" t="-7407" r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4465428"/>
                <a:ext cx="8248945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If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equality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must hold for each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summand.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65428"/>
                <a:ext cx="8248945" cy="988797"/>
              </a:xfrm>
              <a:prstGeom prst="rect">
                <a:avLst/>
              </a:prstGeom>
              <a:blipFill>
                <a:blip r:embed="rId4"/>
                <a:stretch>
                  <a:fillRect l="-1478" t="-6173" r="-14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1" y="5606080"/>
                <a:ext cx="82489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/>
                  <a:t>, equality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both optimal.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606080"/>
                <a:ext cx="8248944" cy="523220"/>
              </a:xfrm>
              <a:prstGeom prst="rect">
                <a:avLst/>
              </a:prstGeom>
              <a:blipFill>
                <a:blip r:embed="rId5"/>
                <a:stretch>
                  <a:fillRect l="-1478" t="-15294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6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653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Weighted Bipartite Matching Algorithm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35" y="1214753"/>
            <a:ext cx="8345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Relation between max weighted matching and edge covered by equalities inspires the </a:t>
            </a:r>
            <a:r>
              <a:rPr lang="en-US" sz="2800" b="1" dirty="0">
                <a:solidFill>
                  <a:srgbClr val="0000FF"/>
                </a:solidFill>
              </a:rPr>
              <a:t>Hungarian Algorithm</a:t>
            </a:r>
            <a:r>
              <a:rPr lang="en-US" sz="2800" dirty="0"/>
              <a:t>. 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2978950"/>
                <a:ext cx="8345270" cy="10077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the subgraph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spanned by the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.  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978950"/>
                <a:ext cx="8345270" cy="1007712"/>
              </a:xfrm>
              <a:prstGeom prst="rect">
                <a:avLst/>
              </a:prstGeom>
              <a:blipFill>
                <a:blip r:embed="rId2"/>
                <a:stretch>
                  <a:fillRect l="-1461" t="-6061" r="-1534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35" y="4104075"/>
                <a:ext cx="8345270" cy="14385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Algorithm ensures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has a perfect matching (in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its weight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i="1" baseline="-25000" dirty="0"/>
                  <a:t> </a:t>
                </a:r>
                <a:r>
                  <a:rPr lang="en-US" sz="2800" dirty="0"/>
                  <a:t>and by lemma matching and cover are optimal.</a:t>
                </a:r>
                <a:endParaRPr lang="he-IL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104075"/>
                <a:ext cx="8345270" cy="1438599"/>
              </a:xfrm>
              <a:prstGeom prst="rect">
                <a:avLst/>
              </a:prstGeom>
              <a:blipFill>
                <a:blip r:embed="rId3"/>
                <a:stretch>
                  <a:fillRect l="-1461" t="-3814" r="-1534" b="-1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6535" y="5651085"/>
            <a:ext cx="8345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Otherwise, algorithm modifies the cover.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5" y="2258870"/>
                <a:ext cx="83452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/>
                  <a:t>It combines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-augmentation path with cover trimming. </a:t>
                </a:r>
                <a:endParaRPr lang="he-IL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258870"/>
                <a:ext cx="8345270" cy="523220"/>
              </a:xfrm>
              <a:prstGeom prst="rect">
                <a:avLst/>
              </a:prstGeom>
              <a:blipFill>
                <a:blip r:embed="rId4"/>
                <a:stretch>
                  <a:fillRect l="-1461" t="-11765" r="-1023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8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6359" y="1856727"/>
                <a:ext cx="8371106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Idea</a:t>
                </a:r>
                <a:r>
                  <a:rPr lang="en-US" sz="2800" dirty="0"/>
                  <a:t>: Maintain cover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, iteratively reducing its cost, until the equality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2800" dirty="0"/>
                  <a:t>has perfect matching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" y="1856727"/>
                <a:ext cx="8371106" cy="1077218"/>
              </a:xfrm>
              <a:prstGeom prst="rect">
                <a:avLst/>
              </a:prstGeom>
              <a:blipFill>
                <a:blip r:embed="rId2"/>
                <a:stretch>
                  <a:fillRect l="-1456" t="-5682" r="-1456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358" y="5220198"/>
                <a:ext cx="8371105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Else,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-unsaturated,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be reached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-alternating paths.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8" y="5220198"/>
                <a:ext cx="8371105" cy="954107"/>
              </a:xfrm>
              <a:prstGeom prst="rect">
                <a:avLst/>
              </a:prstGeom>
              <a:blipFill>
                <a:blip r:embed="rId3"/>
                <a:stretch>
                  <a:fillRect l="-1456" t="-5732" r="-145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359" y="821612"/>
                <a:ext cx="8371106" cy="9730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Algorithm</a:t>
                </a:r>
                <a:r>
                  <a:rPr lang="en-US" sz="2800" dirty="0"/>
                  <a:t>. (Kuhn 1955, Munkres 1957)</a:t>
                </a:r>
              </a:p>
              <a:p>
                <a:pPr algn="just"/>
                <a:r>
                  <a:rPr lang="en-US" sz="2800" b="1" dirty="0"/>
                  <a:t>Input</a:t>
                </a:r>
                <a:r>
                  <a:rPr lang="en-US" sz="2800" dirty="0"/>
                  <a:t>: Weighted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" y="821612"/>
                <a:ext cx="8371106" cy="973023"/>
              </a:xfrm>
              <a:prstGeom prst="rect">
                <a:avLst/>
              </a:prstGeom>
              <a:blipFill>
                <a:blip r:embed="rId4"/>
                <a:stretch>
                  <a:fillRect l="-1456" t="-6289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358" y="4185083"/>
                <a:ext cx="8371107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Iteration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perfect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stop.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a max weight matching by lemma.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8" y="4185083"/>
                <a:ext cx="8371107" cy="954107"/>
              </a:xfrm>
              <a:prstGeom prst="rect">
                <a:avLst/>
              </a:prstGeom>
              <a:blipFill>
                <a:blip r:embed="rId5"/>
                <a:stretch>
                  <a:fillRect l="-1456" t="-6410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6360" y="2949464"/>
                <a:ext cx="8371105" cy="11546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Initialization</a:t>
                </a:r>
                <a:r>
                  <a:rPr lang="en-US" sz="2800" dirty="0"/>
                  <a:t>: Feasible labeling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. Find max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(path augmentation).</a:t>
                </a:r>
                <a:endParaRPr lang="he-IL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0" y="2949464"/>
                <a:ext cx="8371105" cy="1154611"/>
              </a:xfrm>
              <a:prstGeom prst="rect">
                <a:avLst/>
              </a:prstGeom>
              <a:blipFill>
                <a:blip r:embed="rId6"/>
                <a:stretch>
                  <a:fillRect l="-1456" t="-5291" r="-1456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26795" y="188640"/>
            <a:ext cx="4143645" cy="2331637"/>
            <a:chOff x="2726795" y="3392618"/>
            <a:chExt cx="4143645" cy="2331637"/>
          </a:xfrm>
        </p:grpSpPr>
        <p:sp>
          <p:nvSpPr>
            <p:cNvPr id="64" name="Rounded Rectangle 63"/>
            <p:cNvSpPr/>
            <p:nvPr/>
          </p:nvSpPr>
          <p:spPr>
            <a:xfrm>
              <a:off x="2726795" y="3924056"/>
              <a:ext cx="3960440" cy="1800199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067055" y="3392618"/>
                  <a:ext cx="1803385" cy="60638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a14:m>
                  <a:endParaRPr lang="he-IL" sz="32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055" y="3392618"/>
                  <a:ext cx="1803385" cy="60638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1111" b="-31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1032095" y="1055677"/>
            <a:ext cx="7432895" cy="1181478"/>
            <a:chOff x="1032095" y="4259655"/>
            <a:chExt cx="7432895" cy="1181478"/>
          </a:xfrm>
        </p:grpSpPr>
        <p:sp>
          <p:nvSpPr>
            <p:cNvPr id="96" name="Freeform 95"/>
            <p:cNvSpPr/>
            <p:nvPr/>
          </p:nvSpPr>
          <p:spPr>
            <a:xfrm>
              <a:off x="1032095" y="4259655"/>
              <a:ext cx="7432895" cy="1181478"/>
            </a:xfrm>
            <a:custGeom>
              <a:avLst/>
              <a:gdLst>
                <a:gd name="connsiteX0" fmla="*/ 0 w 7432895"/>
                <a:gd name="connsiteY0" fmla="*/ 0 h 1181478"/>
                <a:gd name="connsiteX1" fmla="*/ 3336202 w 7432895"/>
                <a:gd name="connsiteY1" fmla="*/ 4527 h 1181478"/>
                <a:gd name="connsiteX2" fmla="*/ 7432895 w 7432895"/>
                <a:gd name="connsiteY2" fmla="*/ 1181478 h 1181478"/>
                <a:gd name="connsiteX3" fmla="*/ 4010685 w 7432895"/>
                <a:gd name="connsiteY3" fmla="*/ 1176951 h 1181478"/>
                <a:gd name="connsiteX4" fmla="*/ 0 w 7432895"/>
                <a:gd name="connsiteY4" fmla="*/ 0 h 118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895" h="1181478">
                  <a:moveTo>
                    <a:pt x="0" y="0"/>
                  </a:moveTo>
                  <a:lnTo>
                    <a:pt x="3336202" y="4527"/>
                  </a:lnTo>
                  <a:lnTo>
                    <a:pt x="7432895" y="1181478"/>
                  </a:lnTo>
                  <a:lnTo>
                    <a:pt x="4010685" y="1176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>
                <a:alpha val="29804"/>
              </a:srgbClr>
            </a:solidFill>
            <a:ln w="381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047569" y="4689140"/>
                  <a:ext cx="657668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200" i="1" dirty="0" smtClean="0">
                            <a:latin typeface="Cambria Math"/>
                          </a:rPr>
                          <m:t>𝜀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569" y="4689140"/>
                  <a:ext cx="657668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718538" y="329042"/>
            <a:ext cx="3853549" cy="2604903"/>
            <a:chOff x="718538" y="3519300"/>
            <a:chExt cx="3853549" cy="2604903"/>
          </a:xfrm>
        </p:grpSpPr>
        <p:grpSp>
          <p:nvGrpSpPr>
            <p:cNvPr id="85" name="Group 84"/>
            <p:cNvGrpSpPr/>
            <p:nvPr/>
          </p:nvGrpSpPr>
          <p:grpSpPr>
            <a:xfrm>
              <a:off x="718538" y="3519300"/>
              <a:ext cx="3853549" cy="1124835"/>
              <a:chOff x="718538" y="3519300"/>
              <a:chExt cx="3853549" cy="11248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718538" y="3924055"/>
                <a:ext cx="3853549" cy="720080"/>
              </a:xfrm>
              <a:prstGeom prst="round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176845" y="3519300"/>
                    <a:ext cx="48614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𝑆</m:t>
                          </m:r>
                        </m:oMath>
                      </m:oMathPara>
                    </a14:m>
                    <a:endParaRPr lang="he-IL" sz="32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845" y="3519300"/>
                    <a:ext cx="486141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/>
            <p:cNvGrpSpPr/>
            <p:nvPr/>
          </p:nvGrpSpPr>
          <p:grpSpPr>
            <a:xfrm>
              <a:off x="2726795" y="5139479"/>
              <a:ext cx="1845205" cy="984724"/>
              <a:chOff x="2109397" y="4059359"/>
              <a:chExt cx="1845205" cy="984724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2109397" y="4059359"/>
                <a:ext cx="1845205" cy="584775"/>
              </a:xfrm>
              <a:prstGeom prst="round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2527581" y="4459308"/>
                    <a:ext cx="5498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he-IL" sz="32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7581" y="4459308"/>
                    <a:ext cx="549872" cy="5847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3575645"/>
                <a:ext cx="8371105" cy="10234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i="1" baseline="-25000" dirty="0"/>
                  <a:t>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and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i="1" baseline="-25000" dirty="0"/>
                  <a:t>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  <m:r>
                      <m:rPr>
                        <m:nor/>
                      </m:rPr>
                      <a:rPr lang="he-IL" sz="2800" dirty="0"/>
                      <m:t> </m:t>
                    </m:r>
                  </m:oMath>
                </a14:m>
                <a:r>
                  <a:rPr lang="en-US" sz="2800" i="1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575645"/>
                <a:ext cx="8371105" cy="1023485"/>
              </a:xfrm>
              <a:prstGeom prst="rect">
                <a:avLst/>
              </a:prstGeom>
              <a:blipFill>
                <a:blip r:embed="rId6"/>
                <a:stretch>
                  <a:fillRect l="-1456" t="-5988" r="-145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35" y="4642307"/>
                <a:ext cx="8371105" cy="9919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Derive new equality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-augmentation path exists, replace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by a maximum matching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642307"/>
                <a:ext cx="8371105" cy="991938"/>
              </a:xfrm>
              <a:prstGeom prst="rect">
                <a:avLst/>
              </a:prstGeom>
              <a:blipFill>
                <a:blip r:embed="rId7"/>
                <a:stretch>
                  <a:fillRect l="-1456" t="-6173" r="-145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6535" y="5724255"/>
            <a:ext cx="83711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Iterate anyway</a:t>
            </a:r>
            <a:r>
              <a:rPr lang="en-US" sz="2800" i="1" dirty="0"/>
              <a:t>. </a:t>
            </a:r>
            <a:r>
              <a:rPr lang="en-US" sz="2800" dirty="0">
                <a:latin typeface="Arial"/>
                <a:cs typeface="Arial"/>
              </a:rPr>
              <a:t>■</a:t>
            </a:r>
            <a:endParaRPr lang="en-US" sz="2800" dirty="0"/>
          </a:p>
        </p:txBody>
      </p:sp>
      <p:grpSp>
        <p:nvGrpSpPr>
          <p:cNvPr id="84" name="Group 83"/>
          <p:cNvGrpSpPr/>
          <p:nvPr/>
        </p:nvGrpSpPr>
        <p:grpSpPr>
          <a:xfrm>
            <a:off x="836585" y="270027"/>
            <a:ext cx="1754215" cy="1080120"/>
            <a:chOff x="836585" y="3474005"/>
            <a:chExt cx="1754215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407839" y="3474005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839" y="3474005"/>
                  <a:ext cx="522676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ounded Rectangle 78"/>
            <p:cNvSpPr/>
            <p:nvPr/>
          </p:nvSpPr>
          <p:spPr>
            <a:xfrm>
              <a:off x="836585" y="4015083"/>
              <a:ext cx="1754215" cy="539042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19277" y="315032"/>
            <a:ext cx="685266" cy="2564995"/>
            <a:chOff x="3419277" y="3519010"/>
            <a:chExt cx="685266" cy="256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446875" y="5499230"/>
                  <a:ext cx="657668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+</m:t>
                        </m:r>
                        <m:r>
                          <a:rPr lang="el-GR" sz="3200" i="1" dirty="0" smtClean="0">
                            <a:latin typeface="Cambria Math"/>
                          </a:rPr>
                          <m:t>𝜀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875" y="5499230"/>
                  <a:ext cx="657668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419277" y="3519010"/>
                  <a:ext cx="657668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−</m:t>
                        </m:r>
                        <m:r>
                          <a:rPr lang="el-GR" sz="3200" i="1" dirty="0" smtClean="0">
                            <a:latin typeface="Cambria Math"/>
                          </a:rPr>
                          <m:t>𝜀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77" y="3519010"/>
                  <a:ext cx="657668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6534" y="2976290"/>
                <a:ext cx="8371105" cy="5877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min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m:rPr>
                            <m:nor/>
                          </m:rPr>
                          <a:rPr lang="he-IL" sz="2800" dirty="0"/>
                          <m:t> </m:t>
                        </m:r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2976290"/>
                <a:ext cx="8371105" cy="587725"/>
              </a:xfrm>
              <a:prstGeom prst="rect">
                <a:avLst/>
              </a:prstGeom>
              <a:blipFill>
                <a:blip r:embed="rId11"/>
                <a:stretch>
                  <a:fillRect l="-1456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48924" y="764644"/>
            <a:ext cx="8128521" cy="1755633"/>
            <a:chOff x="448924" y="4333759"/>
            <a:chExt cx="8128521" cy="1755633"/>
          </a:xfrm>
        </p:grpSpPr>
        <p:grpSp>
          <p:nvGrpSpPr>
            <p:cNvPr id="82" name="Group 81"/>
            <p:cNvGrpSpPr/>
            <p:nvPr/>
          </p:nvGrpSpPr>
          <p:grpSpPr>
            <a:xfrm>
              <a:off x="448924" y="4333759"/>
              <a:ext cx="8128521" cy="1755633"/>
              <a:chOff x="448924" y="3968622"/>
              <a:chExt cx="8128521" cy="1755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7200" y="5139480"/>
                    <a:ext cx="5226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𝑌</m:t>
                          </m:r>
                        </m:oMath>
                      </m:oMathPara>
                    </a14:m>
                    <a:endParaRPr lang="he-IL" sz="3200" i="1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5139480"/>
                    <a:ext cx="522676" cy="58477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48924" y="3968622"/>
                    <a:ext cx="5226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𝑋</m:t>
                          </m:r>
                        </m:oMath>
                      </m:oMathPara>
                    </a14:m>
                    <a:endParaRPr lang="he-IL" sz="3200" i="1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924" y="3968622"/>
                    <a:ext cx="522676" cy="58477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1" name="Group 80"/>
              <p:cNvGrpSpPr/>
              <p:nvPr/>
            </p:nvGrpSpPr>
            <p:grpSpPr>
              <a:xfrm>
                <a:off x="926595" y="4148936"/>
                <a:ext cx="7650850" cy="1395299"/>
                <a:chOff x="926595" y="4148936"/>
                <a:chExt cx="7650850" cy="1395299"/>
              </a:xfrm>
            </p:grpSpPr>
            <p:cxnSp>
              <p:nvCxnSpPr>
                <p:cNvPr id="22" name="Straight Connector 21"/>
                <p:cNvCxnSpPr>
                  <a:stCxn id="38" idx="4"/>
                  <a:endCxn id="46" idx="0"/>
                </p:cNvCxnSpPr>
                <p:nvPr/>
              </p:nvCxnSpPr>
              <p:spPr>
                <a:xfrm>
                  <a:off x="3694403" y="4373963"/>
                  <a:ext cx="0" cy="945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39" idx="4"/>
                  <a:endCxn id="47" idx="0"/>
                </p:cNvCxnSpPr>
                <p:nvPr/>
              </p:nvCxnSpPr>
              <p:spPr>
                <a:xfrm>
                  <a:off x="4369478" y="4373963"/>
                  <a:ext cx="0" cy="945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40" idx="4"/>
                  <a:endCxn id="48" idx="0"/>
                </p:cNvCxnSpPr>
                <p:nvPr/>
              </p:nvCxnSpPr>
              <p:spPr>
                <a:xfrm>
                  <a:off x="5044553" y="4373962"/>
                  <a:ext cx="0" cy="945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42" idx="4"/>
                  <a:endCxn id="49" idx="0"/>
                </p:cNvCxnSpPr>
                <p:nvPr/>
              </p:nvCxnSpPr>
              <p:spPr>
                <a:xfrm>
                  <a:off x="5719628" y="4374106"/>
                  <a:ext cx="0" cy="945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43" idx="4"/>
                  <a:endCxn id="50" idx="0"/>
                </p:cNvCxnSpPr>
                <p:nvPr/>
              </p:nvCxnSpPr>
              <p:spPr>
                <a:xfrm>
                  <a:off x="6439708" y="4374106"/>
                  <a:ext cx="0" cy="945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42" idx="5"/>
                  <a:endCxn id="51" idx="1"/>
                </p:cNvCxnSpPr>
                <p:nvPr/>
              </p:nvCxnSpPr>
              <p:spPr>
                <a:xfrm>
                  <a:off x="5799186" y="4341152"/>
                  <a:ext cx="1236038" cy="1011011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40" idx="3"/>
                  <a:endCxn id="47" idx="7"/>
                </p:cNvCxnSpPr>
                <p:nvPr/>
              </p:nvCxnSpPr>
              <p:spPr>
                <a:xfrm flipH="1">
                  <a:off x="4449036" y="4341008"/>
                  <a:ext cx="515958" cy="1011013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39" idx="3"/>
                  <a:endCxn id="46" idx="7"/>
                </p:cNvCxnSpPr>
                <p:nvPr/>
              </p:nvCxnSpPr>
              <p:spPr>
                <a:xfrm flipH="1">
                  <a:off x="3773961" y="4341009"/>
                  <a:ext cx="515958" cy="1011012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35" idx="5"/>
                  <a:endCxn id="45" idx="1"/>
                </p:cNvCxnSpPr>
                <p:nvPr/>
              </p:nvCxnSpPr>
              <p:spPr>
                <a:xfrm>
                  <a:off x="1748736" y="4341008"/>
                  <a:ext cx="1191033" cy="1011011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6" idx="5"/>
                  <a:endCxn id="46" idx="1"/>
                </p:cNvCxnSpPr>
                <p:nvPr/>
              </p:nvCxnSpPr>
              <p:spPr>
                <a:xfrm>
                  <a:off x="2423811" y="4341008"/>
                  <a:ext cx="1191033" cy="1011013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8" idx="3"/>
                </p:cNvCxnSpPr>
                <p:nvPr/>
              </p:nvCxnSpPr>
              <p:spPr>
                <a:xfrm flipH="1">
                  <a:off x="3098886" y="4341009"/>
                  <a:ext cx="515958" cy="1011155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1556665" y="414893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231740" y="414893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06815" y="4148936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581890" y="4148938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256965" y="4148938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932040" y="414893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926595" y="414908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607115" y="4149081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27195" y="4149081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906815" y="531906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581890" y="531906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256965" y="5319067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932040" y="5319066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607115" y="531921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327195" y="531921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7002270" y="5319209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52" name="Straight Connector 51"/>
                <p:cNvCxnSpPr>
                  <a:stCxn id="37" idx="4"/>
                  <a:endCxn id="45" idx="0"/>
                </p:cNvCxnSpPr>
                <p:nvPr/>
              </p:nvCxnSpPr>
              <p:spPr>
                <a:xfrm>
                  <a:off x="3019328" y="4373961"/>
                  <a:ext cx="0" cy="94510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41" idx="5"/>
                  <a:endCxn id="45" idx="1"/>
                </p:cNvCxnSpPr>
                <p:nvPr/>
              </p:nvCxnSpPr>
              <p:spPr>
                <a:xfrm>
                  <a:off x="1118666" y="4341151"/>
                  <a:ext cx="1821103" cy="101086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38" idx="5"/>
                  <a:endCxn id="47" idx="1"/>
                </p:cNvCxnSpPr>
                <p:nvPr/>
              </p:nvCxnSpPr>
              <p:spPr>
                <a:xfrm>
                  <a:off x="3773961" y="4341009"/>
                  <a:ext cx="515958" cy="1011012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/>
                <p:cNvSpPr/>
                <p:nvPr/>
              </p:nvSpPr>
              <p:spPr>
                <a:xfrm>
                  <a:off x="7677345" y="531921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57" name="Straight Connector 56"/>
                <p:cNvCxnSpPr>
                  <a:stCxn id="43" idx="5"/>
                  <a:endCxn id="75" idx="1"/>
                </p:cNvCxnSpPr>
                <p:nvPr/>
              </p:nvCxnSpPr>
              <p:spPr>
                <a:xfrm>
                  <a:off x="6519266" y="4341152"/>
                  <a:ext cx="1866108" cy="1011012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43" idx="3"/>
                  <a:endCxn id="46" idx="7"/>
                </p:cNvCxnSpPr>
                <p:nvPr/>
              </p:nvCxnSpPr>
              <p:spPr>
                <a:xfrm flipH="1">
                  <a:off x="3773961" y="4341152"/>
                  <a:ext cx="2586188" cy="1010869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42" idx="3"/>
                  <a:endCxn id="46" idx="7"/>
                </p:cNvCxnSpPr>
                <p:nvPr/>
              </p:nvCxnSpPr>
              <p:spPr>
                <a:xfrm flipH="1">
                  <a:off x="3773961" y="4341152"/>
                  <a:ext cx="1866108" cy="1010869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74"/>
                <p:cNvSpPr/>
                <p:nvPr/>
              </p:nvSpPr>
              <p:spPr>
                <a:xfrm>
                  <a:off x="8352420" y="5319210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76" name="Straight Connector 75"/>
                <p:cNvCxnSpPr>
                  <a:stCxn id="43" idx="5"/>
                  <a:endCxn id="56" idx="1"/>
                </p:cNvCxnSpPr>
                <p:nvPr/>
              </p:nvCxnSpPr>
              <p:spPr>
                <a:xfrm>
                  <a:off x="6519266" y="4341152"/>
                  <a:ext cx="1191033" cy="1011012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Connector 71"/>
            <p:cNvCxnSpPr>
              <a:stCxn id="36" idx="5"/>
              <a:endCxn id="51" idx="1"/>
            </p:cNvCxnSpPr>
            <p:nvPr/>
          </p:nvCxnSpPr>
          <p:spPr>
            <a:xfrm>
              <a:off x="2423811" y="4706145"/>
              <a:ext cx="4611413" cy="1011155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Graph Matching</a:t>
            </a:r>
          </a:p>
        </p:txBody>
      </p:sp>
      <p:sp>
        <p:nvSpPr>
          <p:cNvPr id="7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8924" y="6382490"/>
            <a:ext cx="2133600" cy="365125"/>
          </a:xfrm>
        </p:spPr>
        <p:txBody>
          <a:bodyPr/>
          <a:lstStyle/>
          <a:p>
            <a:r>
              <a:rPr lang="en-US" dirty="0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76545" y="790545"/>
            <a:ext cx="3534980" cy="2098250"/>
            <a:chOff x="2394047" y="3626004"/>
            <a:chExt cx="3534980" cy="2098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94047" y="5128304"/>
                  <a:ext cx="522676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he-IL" sz="2800" i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47" y="5128304"/>
                  <a:ext cx="52267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047" y="3626004"/>
                  <a:ext cx="522676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he-IL" sz="28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47" y="3626004"/>
                  <a:ext cx="52267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2996825" y="3654025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2996005" y="5499229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5" name="Straight Connector 24"/>
            <p:cNvCxnSpPr>
              <a:stCxn id="9" idx="4"/>
            </p:cNvCxnSpPr>
            <p:nvPr/>
          </p:nvCxnSpPr>
          <p:spPr>
            <a:xfrm flipH="1">
              <a:off x="3108517" y="3879050"/>
              <a:ext cx="821" cy="1635408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346975" y="3654025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Oval 43"/>
            <p:cNvSpPr/>
            <p:nvPr/>
          </p:nvSpPr>
          <p:spPr>
            <a:xfrm>
              <a:off x="4346155" y="5499229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Straight Connector 44"/>
            <p:cNvCxnSpPr>
              <a:stCxn id="43" idx="4"/>
            </p:cNvCxnSpPr>
            <p:nvPr/>
          </p:nvCxnSpPr>
          <p:spPr>
            <a:xfrm flipH="1">
              <a:off x="4458667" y="3879050"/>
              <a:ext cx="821" cy="1635408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5697945" y="3654025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Oval 47"/>
            <p:cNvSpPr/>
            <p:nvPr/>
          </p:nvSpPr>
          <p:spPr>
            <a:xfrm>
              <a:off x="5697125" y="5499229"/>
              <a:ext cx="225025" cy="22502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9" name="Straight Connector 48"/>
            <p:cNvCxnSpPr>
              <a:stCxn id="47" idx="4"/>
            </p:cNvCxnSpPr>
            <p:nvPr/>
          </p:nvCxnSpPr>
          <p:spPr>
            <a:xfrm flipH="1">
              <a:off x="5809637" y="3879050"/>
              <a:ext cx="821" cy="1635408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3" idx="3"/>
              <a:endCxn id="17" idx="7"/>
            </p:cNvCxnSpPr>
            <p:nvPr/>
          </p:nvCxnSpPr>
          <p:spPr>
            <a:xfrm flipH="1">
              <a:off x="3188076" y="3846096"/>
              <a:ext cx="1191853" cy="1686087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3"/>
              <a:endCxn id="44" idx="7"/>
            </p:cNvCxnSpPr>
            <p:nvPr/>
          </p:nvCxnSpPr>
          <p:spPr>
            <a:xfrm flipH="1">
              <a:off x="4538226" y="3846096"/>
              <a:ext cx="1192673" cy="1686087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5"/>
              <a:endCxn id="48" idx="1"/>
            </p:cNvCxnSpPr>
            <p:nvPr/>
          </p:nvCxnSpPr>
          <p:spPr>
            <a:xfrm>
              <a:off x="3188896" y="3846096"/>
              <a:ext cx="2541183" cy="1686087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989948" y="4857689"/>
              <a:ext cx="2319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1</a:t>
              </a:r>
              <a:endParaRPr lang="he-IL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39998" y="4857689"/>
              <a:ext cx="2319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6</a:t>
              </a:r>
              <a:endParaRPr lang="he-IL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4996" y="4329100"/>
              <a:ext cx="2319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4</a:t>
              </a:r>
              <a:endParaRPr lang="he-IL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40098" y="4857689"/>
              <a:ext cx="2319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8</a:t>
              </a:r>
              <a:endParaRPr lang="he-IL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47075" y="4129045"/>
              <a:ext cx="2319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6</a:t>
              </a:r>
              <a:endParaRPr lang="he-IL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7125" y="4129045"/>
              <a:ext cx="2319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1</a:t>
              </a:r>
              <a:endParaRPr lang="he-IL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8089" y="323655"/>
            <a:ext cx="3530818" cy="3015335"/>
            <a:chOff x="611560" y="413665"/>
            <a:chExt cx="3530818" cy="3015335"/>
          </a:xfrm>
        </p:grpSpPr>
        <p:grpSp>
          <p:nvGrpSpPr>
            <p:cNvPr id="72" name="Group 71"/>
            <p:cNvGrpSpPr/>
            <p:nvPr/>
          </p:nvGrpSpPr>
          <p:grpSpPr>
            <a:xfrm>
              <a:off x="611560" y="413665"/>
              <a:ext cx="3530818" cy="523220"/>
              <a:chOff x="611560" y="413665"/>
              <a:chExt cx="3530818" cy="52322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205097" y="458670"/>
                <a:ext cx="2937281" cy="478131"/>
                <a:chOff x="1205097" y="458670"/>
                <a:chExt cx="2937281" cy="478131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205097" y="458670"/>
                  <a:ext cx="23190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4</a:t>
                  </a:r>
                  <a:endParaRPr lang="he-IL" sz="24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564546" y="475136"/>
                  <a:ext cx="23190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8</a:t>
                  </a:r>
                  <a:endParaRPr lang="he-IL" sz="24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910476" y="475136"/>
                  <a:ext cx="23190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6</a:t>
                  </a:r>
                  <a:endParaRPr lang="he-IL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11560" y="413665"/>
                    <a:ext cx="5226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he-IL" sz="2800" i="1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60" y="413665"/>
                    <a:ext cx="522676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/>
            <p:cNvGrpSpPr/>
            <p:nvPr/>
          </p:nvGrpSpPr>
          <p:grpSpPr>
            <a:xfrm>
              <a:off x="611560" y="2860775"/>
              <a:ext cx="3530818" cy="568225"/>
              <a:chOff x="611560" y="449523"/>
              <a:chExt cx="3530818" cy="56822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205097" y="539617"/>
                <a:ext cx="2937281" cy="478131"/>
                <a:chOff x="1205097" y="539617"/>
                <a:chExt cx="2937281" cy="478131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1205097" y="539617"/>
                  <a:ext cx="23190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0</a:t>
                  </a:r>
                  <a:endParaRPr lang="he-IL" sz="2400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2564546" y="556083"/>
                  <a:ext cx="23190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0</a:t>
                  </a:r>
                  <a:endParaRPr lang="he-IL" sz="2400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910476" y="556083"/>
                  <a:ext cx="231902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0</a:t>
                  </a:r>
                  <a:endParaRPr lang="he-IL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611560" y="449523"/>
                    <a:ext cx="5226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he-IL" sz="2800" i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60" y="449523"/>
                    <a:ext cx="522676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8" name="Group 137"/>
          <p:cNvGrpSpPr/>
          <p:nvPr/>
        </p:nvGrpSpPr>
        <p:grpSpPr>
          <a:xfrm>
            <a:off x="7665592" y="610525"/>
            <a:ext cx="752984" cy="523220"/>
            <a:chOff x="7731012" y="610525"/>
            <a:chExt cx="752984" cy="523220"/>
          </a:xfrm>
        </p:grpSpPr>
        <p:sp>
          <p:nvSpPr>
            <p:cNvPr id="136" name="Oval 135"/>
            <p:cNvSpPr/>
            <p:nvPr/>
          </p:nvSpPr>
          <p:spPr>
            <a:xfrm>
              <a:off x="8078951" y="683550"/>
              <a:ext cx="405045" cy="405045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7731012" y="610525"/>
                  <a:ext cx="545342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3600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012" y="610525"/>
                  <a:ext cx="545342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4391980" y="4162227"/>
                <a:ext cx="4294819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Minimum surplus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/>
                        </a:rPr>
                        <m:t>min</m:t>
                      </m:r>
                      <m:r>
                        <a:rPr lang="en-US" sz="2800" i="1" dirty="0" smtClean="0">
                          <a:latin typeface="Cambria Math"/>
                        </a:rPr>
                        <m:t>⁡{</m:t>
                      </m:r>
                      <m:r>
                        <a:rPr lang="en-US" sz="2800" i="1" dirty="0" smtClean="0">
                          <a:latin typeface="Cambria Math"/>
                        </a:rPr>
                        <m:t>8</m:t>
                      </m:r>
                      <m:r>
                        <a:rPr lang="en-US" sz="2800" b="0" i="1" dirty="0" smtClean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latin typeface="Cambria Math"/>
                        </a:rPr>
                        <m:t>6</m:t>
                      </m:r>
                      <m:r>
                        <a:rPr lang="en-US" sz="280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6</m:t>
                      </m:r>
                      <m:r>
                        <a:rPr lang="en-US" sz="2800" b="0" i="1" dirty="0" smtClean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latin typeface="Cambria Math"/>
                        </a:rPr>
                        <m:t>1</m:t>
                      </m:r>
                      <m:r>
                        <a:rPr lang="en-US" sz="2800" i="1" dirty="0" smtClean="0">
                          <a:latin typeface="Cambria Math"/>
                        </a:rPr>
                        <m:t>} =</m:t>
                      </m:r>
                      <m:r>
                        <a:rPr lang="en-US" sz="280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162227"/>
                <a:ext cx="4294819" cy="1384995"/>
              </a:xfrm>
              <a:prstGeom prst="rect">
                <a:avLst/>
              </a:prstGeom>
              <a:blipFill rotWithShape="1">
                <a:blip r:embed="rId19"/>
                <a:stretch>
                  <a:fillRect l="-2837" t="-3965" r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797025" y="278650"/>
            <a:ext cx="3534980" cy="3015335"/>
            <a:chOff x="4797025" y="278650"/>
            <a:chExt cx="3534980" cy="3015335"/>
          </a:xfrm>
        </p:grpSpPr>
        <p:grpSp>
          <p:nvGrpSpPr>
            <p:cNvPr id="93" name="Group 92"/>
            <p:cNvGrpSpPr/>
            <p:nvPr/>
          </p:nvGrpSpPr>
          <p:grpSpPr>
            <a:xfrm>
              <a:off x="4797025" y="745540"/>
              <a:ext cx="3534980" cy="2098250"/>
              <a:chOff x="2394047" y="3626004"/>
              <a:chExt cx="3534980" cy="2098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394047" y="5128304"/>
                    <a:ext cx="5226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𝑌</m:t>
                          </m:r>
                        </m:oMath>
                      </m:oMathPara>
                    </a14:m>
                    <a:endParaRPr lang="he-IL" sz="2800" i="1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4047" y="5128304"/>
                    <a:ext cx="522676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394047" y="3626004"/>
                    <a:ext cx="5226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𝑋</m:t>
                          </m:r>
                        </m:oMath>
                      </m:oMathPara>
                    </a14:m>
                    <a:endParaRPr lang="he-IL" sz="2800" i="1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4047" y="3626004"/>
                    <a:ext cx="522676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Oval 95"/>
              <p:cNvSpPr/>
              <p:nvPr/>
            </p:nvSpPr>
            <p:spPr>
              <a:xfrm>
                <a:off x="299682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996005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98" name="Straight Connector 97"/>
              <p:cNvCxnSpPr>
                <a:stCxn id="96" idx="4"/>
              </p:cNvCxnSpPr>
              <p:nvPr/>
            </p:nvCxnSpPr>
            <p:spPr>
              <a:xfrm flipH="1">
                <a:off x="3108517" y="3879050"/>
                <a:ext cx="821" cy="163540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434697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346155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1" name="Straight Connector 100"/>
              <p:cNvCxnSpPr>
                <a:stCxn id="99" idx="4"/>
              </p:cNvCxnSpPr>
              <p:nvPr/>
            </p:nvCxnSpPr>
            <p:spPr>
              <a:xfrm flipH="1">
                <a:off x="4458667" y="3879050"/>
                <a:ext cx="821" cy="163540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569794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697125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4" name="Straight Connector 103"/>
              <p:cNvCxnSpPr>
                <a:stCxn id="102" idx="4"/>
              </p:cNvCxnSpPr>
              <p:nvPr/>
            </p:nvCxnSpPr>
            <p:spPr>
              <a:xfrm flipH="1">
                <a:off x="5809637" y="3879050"/>
                <a:ext cx="821" cy="163540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9" idx="3"/>
                <a:endCxn id="97" idx="7"/>
              </p:cNvCxnSpPr>
              <p:nvPr/>
            </p:nvCxnSpPr>
            <p:spPr>
              <a:xfrm flipH="1">
                <a:off x="3188076" y="3846096"/>
                <a:ext cx="1191853" cy="1686087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3"/>
                <a:endCxn id="100" idx="7"/>
              </p:cNvCxnSpPr>
              <p:nvPr/>
            </p:nvCxnSpPr>
            <p:spPr>
              <a:xfrm flipH="1">
                <a:off x="4538226" y="3846096"/>
                <a:ext cx="1192673" cy="168608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96" idx="5"/>
                <a:endCxn id="103" idx="1"/>
              </p:cNvCxnSpPr>
              <p:nvPr/>
            </p:nvCxnSpPr>
            <p:spPr>
              <a:xfrm>
                <a:off x="3188896" y="3846096"/>
                <a:ext cx="2541183" cy="168608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989948" y="4857689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  <a:endParaRPr lang="he-IL" sz="2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439998" y="4857689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  <a:endParaRPr lang="he-IL" sz="24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121950" y="4329100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  <a:endParaRPr lang="he-IL" sz="24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340098" y="4857689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  <a:endParaRPr lang="he-IL" sz="24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247075" y="4129045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  <a:endParaRPr lang="he-IL" sz="24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697125" y="4129045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  <a:endParaRPr lang="he-IL" sz="2400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798569" y="278650"/>
              <a:ext cx="3530818" cy="3015335"/>
              <a:chOff x="611560" y="413665"/>
              <a:chExt cx="3530818" cy="3015335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611560" y="413665"/>
                <a:ext cx="3530818" cy="523220"/>
                <a:chOff x="611560" y="413665"/>
                <a:chExt cx="3530818" cy="52322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205097" y="458670"/>
                  <a:ext cx="2937281" cy="478131"/>
                  <a:chOff x="1205097" y="458670"/>
                  <a:chExt cx="2937281" cy="478131"/>
                </a:xfrm>
              </p:grpSpPr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1205097" y="458670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4</a:t>
                    </a:r>
                    <a:endParaRPr lang="he-IL" sz="24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2564546" y="475136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8</a:t>
                    </a:r>
                    <a:endParaRPr lang="he-IL" sz="2400" dirty="0"/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3910476" y="475136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6</a:t>
                    </a:r>
                    <a:endParaRPr lang="he-IL" sz="2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611560" y="413665"/>
                      <a:ext cx="5226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he-IL" sz="2800" i="1" dirty="0"/>
                    </a:p>
                  </p:txBody>
                </p:sp>
              </mc:Choice>
              <mc:Fallback xmlns="">
                <p:sp>
                  <p:nvSpPr>
                    <p:cNvPr id="123" name="TextBox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560" y="413665"/>
                      <a:ext cx="522676" cy="52322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6" name="Group 115"/>
              <p:cNvGrpSpPr/>
              <p:nvPr/>
            </p:nvGrpSpPr>
            <p:grpSpPr>
              <a:xfrm>
                <a:off x="611560" y="2860775"/>
                <a:ext cx="3530818" cy="568225"/>
                <a:chOff x="611560" y="449523"/>
                <a:chExt cx="3530818" cy="568225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1205097" y="539617"/>
                  <a:ext cx="2937281" cy="478131"/>
                  <a:chOff x="1205097" y="539617"/>
                  <a:chExt cx="2937281" cy="478131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1205097" y="539617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0</a:t>
                    </a:r>
                    <a:endParaRPr lang="he-IL" sz="2400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564546" y="556083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0</a:t>
                    </a:r>
                    <a:endParaRPr lang="he-IL" sz="2400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910476" y="556083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0</a:t>
                    </a:r>
                    <a:endParaRPr lang="he-IL" sz="2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11560" y="449523"/>
                      <a:ext cx="5226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he-IL" sz="2800" i="1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560" y="449523"/>
                      <a:ext cx="522676" cy="52322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7131674" y="2663915"/>
                  <a:ext cx="886974" cy="54213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he-IL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1674" y="2663915"/>
                  <a:ext cx="886974" cy="54213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591874" y="965632"/>
            <a:ext cx="2541183" cy="2221503"/>
            <a:chOff x="5591874" y="965632"/>
            <a:chExt cx="2541183" cy="2221503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6862466" y="1003764"/>
              <a:ext cx="821" cy="1635408"/>
            </a:xfrm>
            <a:prstGeom prst="line">
              <a:avLst/>
            </a:prstGeom>
            <a:ln w="762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96" idx="5"/>
              <a:endCxn id="103" idx="1"/>
            </p:cNvCxnSpPr>
            <p:nvPr/>
          </p:nvCxnSpPr>
          <p:spPr>
            <a:xfrm>
              <a:off x="5591874" y="965632"/>
              <a:ext cx="2541183" cy="1686087"/>
            </a:xfrm>
            <a:prstGeom prst="line">
              <a:avLst/>
            </a:prstGeom>
            <a:ln w="762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5880646" y="2663915"/>
                  <a:ext cx="612668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he-IL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646" y="2663915"/>
                  <a:ext cx="612668" cy="52322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76545" y="3293985"/>
            <a:ext cx="3621943" cy="3065249"/>
            <a:chOff x="476545" y="3293985"/>
            <a:chExt cx="3621943" cy="3065249"/>
          </a:xfrm>
        </p:grpSpPr>
        <p:grpSp>
          <p:nvGrpSpPr>
            <p:cNvPr id="5" name="Group 4"/>
            <p:cNvGrpSpPr/>
            <p:nvPr/>
          </p:nvGrpSpPr>
          <p:grpSpPr>
            <a:xfrm>
              <a:off x="476545" y="3293985"/>
              <a:ext cx="3621943" cy="3065249"/>
              <a:chOff x="476545" y="3293985"/>
              <a:chExt cx="3621943" cy="3065249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476545" y="3293985"/>
                <a:ext cx="3534980" cy="3065249"/>
                <a:chOff x="476545" y="3293985"/>
                <a:chExt cx="3534980" cy="3065249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476545" y="3293985"/>
                  <a:ext cx="3534980" cy="3015335"/>
                  <a:chOff x="4862445" y="278650"/>
                  <a:chExt cx="3534980" cy="3015335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862445" y="745540"/>
                    <a:ext cx="3534980" cy="2098250"/>
                    <a:chOff x="2394047" y="3626004"/>
                    <a:chExt cx="3534980" cy="2098250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6" name="TextBox 155"/>
                        <p:cNvSpPr txBox="1"/>
                        <p:nvPr/>
                      </p:nvSpPr>
                      <p:spPr>
                        <a:xfrm>
                          <a:off x="2394047" y="5128304"/>
                          <a:ext cx="52267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he-IL" sz="2800" i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56" name="TextBox 15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94047" y="5128304"/>
                          <a:ext cx="522676" cy="523220"/>
                        </a:xfrm>
                        <a:prstGeom prst="rect">
                          <a:avLst/>
                        </a:prstGeom>
                        <a:blipFill rotWithShape="1"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7" name="TextBox 156"/>
                        <p:cNvSpPr txBox="1"/>
                        <p:nvPr/>
                      </p:nvSpPr>
                      <p:spPr>
                        <a:xfrm>
                          <a:off x="2394047" y="3626004"/>
                          <a:ext cx="522676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he-IL" sz="2800" i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57" name="TextBox 15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94047" y="3626004"/>
                          <a:ext cx="522676" cy="523220"/>
                        </a:xfrm>
                        <a:prstGeom prst="rect">
                          <a:avLst/>
                        </a:prstGeom>
                        <a:blipFill rotWithShape="1"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2996825" y="3654025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2996005" y="5499229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0" name="Straight Connector 159"/>
                    <p:cNvCxnSpPr>
                      <a:stCxn id="158" idx="4"/>
                    </p:cNvCxnSpPr>
                    <p:nvPr/>
                  </p:nvCxnSpPr>
                  <p:spPr>
                    <a:xfrm flipH="1">
                      <a:off x="3108517" y="3879050"/>
                      <a:ext cx="821" cy="1635408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4346975" y="3654025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4346155" y="5499229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3" name="Straight Connector 162"/>
                    <p:cNvCxnSpPr>
                      <a:stCxn id="161" idx="4"/>
                    </p:cNvCxnSpPr>
                    <p:nvPr/>
                  </p:nvCxnSpPr>
                  <p:spPr>
                    <a:xfrm flipH="1">
                      <a:off x="4458667" y="3879050"/>
                      <a:ext cx="821" cy="1635408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5697945" y="3654025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5697125" y="5499229"/>
                      <a:ext cx="225025" cy="22502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6" name="Straight Connector 165"/>
                    <p:cNvCxnSpPr>
                      <a:stCxn id="164" idx="4"/>
                    </p:cNvCxnSpPr>
                    <p:nvPr/>
                  </p:nvCxnSpPr>
                  <p:spPr>
                    <a:xfrm flipH="1">
                      <a:off x="5809637" y="3879050"/>
                      <a:ext cx="821" cy="1635408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>
                      <a:stCxn id="161" idx="3"/>
                      <a:endCxn id="159" idx="7"/>
                    </p:cNvCxnSpPr>
                    <p:nvPr/>
                  </p:nvCxnSpPr>
                  <p:spPr>
                    <a:xfrm flipH="1">
                      <a:off x="3188076" y="3846096"/>
                      <a:ext cx="1191853" cy="1686087"/>
                    </a:xfrm>
                    <a:prstGeom prst="line">
                      <a:avLst/>
                    </a:prstGeom>
                    <a:ln w="38100">
                      <a:solidFill>
                        <a:srgbClr val="0000FF">
                          <a:alpha val="30196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>
                      <a:stCxn id="164" idx="3"/>
                      <a:endCxn id="162" idx="7"/>
                    </p:cNvCxnSpPr>
                    <p:nvPr/>
                  </p:nvCxnSpPr>
                  <p:spPr>
                    <a:xfrm flipH="1">
                      <a:off x="4538226" y="3846096"/>
                      <a:ext cx="1192673" cy="1686087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>
                      <a:stCxn id="158" idx="5"/>
                      <a:endCxn id="165" idx="1"/>
                    </p:cNvCxnSpPr>
                    <p:nvPr/>
                  </p:nvCxnSpPr>
                  <p:spPr>
                    <a:xfrm>
                      <a:off x="3188896" y="3846096"/>
                      <a:ext cx="2541183" cy="1686087"/>
                    </a:xfrm>
                    <a:prstGeom prst="line">
                      <a:avLst/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0" name="TextBox 169"/>
                    <p:cNvSpPr txBox="1"/>
                    <p:nvPr/>
                  </p:nvSpPr>
                  <p:spPr>
                    <a:xfrm>
                      <a:off x="2989948" y="4857689"/>
                      <a:ext cx="231902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he-IL" sz="2400" dirty="0"/>
                    </a:p>
                  </p:txBody>
                </p:sp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3439998" y="4857689"/>
                      <a:ext cx="231902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he-IL" sz="2400" dirty="0"/>
                    </a:p>
                  </p:txBody>
                </p:sp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4121950" y="4329100"/>
                      <a:ext cx="231902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he-IL" sz="2400" dirty="0"/>
                    </a:p>
                  </p:txBody>
                </p:sp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4340098" y="4857689"/>
                      <a:ext cx="231902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he-IL" sz="2400" dirty="0"/>
                    </a:p>
                  </p:txBody>
                </p:sp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5247075" y="4129045"/>
                      <a:ext cx="231902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he-IL" sz="2400" dirty="0"/>
                    </a:p>
                  </p:txBody>
                </p:sp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5697125" y="4129045"/>
                      <a:ext cx="231902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he-IL" sz="2400" dirty="0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4863989" y="278650"/>
                    <a:ext cx="3530818" cy="3015335"/>
                    <a:chOff x="611560" y="413665"/>
                    <a:chExt cx="3530818" cy="3015335"/>
                  </a:xfrm>
                </p:grpSpPr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611560" y="413665"/>
                      <a:ext cx="3530818" cy="523220"/>
                      <a:chOff x="611560" y="413665"/>
                      <a:chExt cx="3530818" cy="523220"/>
                    </a:xfrm>
                  </p:grpSpPr>
                  <p:grpSp>
                    <p:nvGrpSpPr>
                      <p:cNvPr id="151" name="Group 150"/>
                      <p:cNvGrpSpPr/>
                      <p:nvPr/>
                    </p:nvGrpSpPr>
                    <p:grpSpPr>
                      <a:xfrm>
                        <a:off x="1205097" y="458670"/>
                        <a:ext cx="2937281" cy="478131"/>
                        <a:chOff x="1205097" y="458670"/>
                        <a:chExt cx="2937281" cy="478131"/>
                      </a:xfrm>
                    </p:grpSpPr>
                    <p:sp>
                      <p:nvSpPr>
                        <p:cNvPr id="153" name="TextBox 152"/>
                        <p:cNvSpPr txBox="1"/>
                        <p:nvPr/>
                      </p:nvSpPr>
                      <p:spPr>
                        <a:xfrm>
                          <a:off x="1205097" y="458670"/>
                          <a:ext cx="23190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  <a:endParaRPr lang="he-IL" sz="2400" dirty="0"/>
                        </a:p>
                      </p:txBody>
                    </p:sp>
                    <p:sp>
                      <p:nvSpPr>
                        <p:cNvPr id="154" name="TextBox 153"/>
                        <p:cNvSpPr txBox="1"/>
                        <p:nvPr/>
                      </p:nvSpPr>
                      <p:spPr>
                        <a:xfrm>
                          <a:off x="2564546" y="475136"/>
                          <a:ext cx="23190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  <a:endParaRPr lang="he-IL" sz="2400" dirty="0"/>
                        </a:p>
                      </p:txBody>
                    </p:sp>
                    <p:sp>
                      <p:nvSpPr>
                        <p:cNvPr id="155" name="TextBox 154"/>
                        <p:cNvSpPr txBox="1"/>
                        <p:nvPr/>
                      </p:nvSpPr>
                      <p:spPr>
                        <a:xfrm>
                          <a:off x="3910476" y="475136"/>
                          <a:ext cx="23190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  <a:endParaRPr lang="he-IL" sz="2400" dirty="0"/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2" name="TextBox 151"/>
                          <p:cNvSpPr txBox="1"/>
                          <p:nvPr/>
                        </p:nvSpPr>
                        <p:spPr>
                          <a:xfrm>
                            <a:off x="611560" y="413665"/>
                            <a:ext cx="52267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i="1" dirty="0" smtClean="0">
                                      <a:latin typeface="Cambria Math"/>
                                    </a:rPr>
                                    <m:t>𝑢</m:t>
                                  </m:r>
                                </m:oMath>
                              </m:oMathPara>
                            </a14:m>
                            <a:endParaRPr lang="he-IL" sz="2800" i="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52" name="TextBox 15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11560" y="413665"/>
                            <a:ext cx="522676" cy="523220"/>
                          </a:xfrm>
                          <a:prstGeom prst="rect">
                            <a:avLst/>
                          </a:prstGeom>
                          <a:blipFill rotWithShape="1"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611560" y="2860775"/>
                      <a:ext cx="3530818" cy="568225"/>
                      <a:chOff x="611560" y="449523"/>
                      <a:chExt cx="3530818" cy="568225"/>
                    </a:xfrm>
                  </p:grpSpPr>
                  <p:grpSp>
                    <p:nvGrpSpPr>
                      <p:cNvPr id="146" name="Group 145"/>
                      <p:cNvGrpSpPr/>
                      <p:nvPr/>
                    </p:nvGrpSpPr>
                    <p:grpSpPr>
                      <a:xfrm>
                        <a:off x="1205097" y="539617"/>
                        <a:ext cx="2937281" cy="478131"/>
                        <a:chOff x="1205097" y="539617"/>
                        <a:chExt cx="2937281" cy="478131"/>
                      </a:xfrm>
                    </p:grpSpPr>
                    <p:sp>
                      <p:nvSpPr>
                        <p:cNvPr id="148" name="TextBox 147"/>
                        <p:cNvSpPr txBox="1"/>
                        <p:nvPr/>
                      </p:nvSpPr>
                      <p:spPr>
                        <a:xfrm>
                          <a:off x="1205097" y="539617"/>
                          <a:ext cx="23190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he-IL" sz="2400" dirty="0"/>
                        </a:p>
                      </p:txBody>
                    </p:sp>
                    <p:sp>
                      <p:nvSpPr>
                        <p:cNvPr id="149" name="TextBox 148"/>
                        <p:cNvSpPr txBox="1"/>
                        <p:nvPr/>
                      </p:nvSpPr>
                      <p:spPr>
                        <a:xfrm>
                          <a:off x="2564546" y="556083"/>
                          <a:ext cx="23190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he-IL" sz="2400" dirty="0"/>
                        </a:p>
                      </p:txBody>
                    </p:sp>
                    <p:sp>
                      <p:nvSpPr>
                        <p:cNvPr id="150" name="TextBox 149"/>
                        <p:cNvSpPr txBox="1"/>
                        <p:nvPr/>
                      </p:nvSpPr>
                      <p:spPr>
                        <a:xfrm>
                          <a:off x="3910476" y="556083"/>
                          <a:ext cx="23190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1">
                          <a:spAutoFit/>
                        </a:bodyPr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he-IL" sz="2400" dirty="0"/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47" name="TextBox 146"/>
                          <p:cNvSpPr txBox="1"/>
                          <p:nvPr/>
                        </p:nvSpPr>
                        <p:spPr>
                          <a:xfrm>
                            <a:off x="611560" y="449523"/>
                            <a:ext cx="522676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1">
                            <a:spAutoFit/>
                          </a:bodyPr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oMath>
                              </m:oMathPara>
                            </a14:m>
                            <a:endParaRPr lang="he-IL" sz="2800" i="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47" name="TextBox 14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11560" y="449523"/>
                            <a:ext cx="522676" cy="523220"/>
                          </a:xfrm>
                          <a:prstGeom prst="rect">
                            <a:avLst/>
                          </a:prstGeom>
                          <a:blipFill rotWithShape="1"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</p:grpSp>
            <p:grpSp>
              <p:nvGrpSpPr>
                <p:cNvPr id="176" name="Group 175"/>
                <p:cNvGrpSpPr/>
                <p:nvPr/>
              </p:nvGrpSpPr>
              <p:grpSpPr>
                <a:xfrm>
                  <a:off x="1271394" y="3993163"/>
                  <a:ext cx="2541183" cy="2366071"/>
                  <a:chOff x="5657294" y="977828"/>
                  <a:chExt cx="2541183" cy="2366071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 flipH="1">
                    <a:off x="6927886" y="1003764"/>
                    <a:ext cx="821" cy="1635408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30196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657294" y="977828"/>
                    <a:ext cx="2541183" cy="1686087"/>
                  </a:xfrm>
                  <a:prstGeom prst="line">
                    <a:avLst/>
                  </a:prstGeom>
                  <a:ln w="76200">
                    <a:solidFill>
                      <a:srgbClr val="FF0000">
                        <a:alpha val="30196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9" name="TextBox 178"/>
                      <p:cNvSpPr txBox="1"/>
                      <p:nvPr/>
                    </p:nvSpPr>
                    <p:spPr>
                      <a:xfrm>
                        <a:off x="7197094" y="2801763"/>
                        <a:ext cx="886974" cy="5421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e-IL" sz="3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9" name="TextBox 17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7094" y="2801763"/>
                        <a:ext cx="886974" cy="542136"/>
                      </a:xfrm>
                      <a:prstGeom prst="rect">
                        <a:avLst/>
                      </a:prstGeom>
                      <a:blipFill rotWithShape="1"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88" name="Group 187"/>
              <p:cNvGrpSpPr/>
              <p:nvPr/>
            </p:nvGrpSpPr>
            <p:grpSpPr>
              <a:xfrm>
                <a:off x="2335631" y="3609877"/>
                <a:ext cx="1762857" cy="2413430"/>
                <a:chOff x="2335239" y="3609020"/>
                <a:chExt cx="1762857" cy="2413430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2352220" y="3609020"/>
                  <a:ext cx="1745876" cy="523220"/>
                  <a:chOff x="2352220" y="3625860"/>
                  <a:chExt cx="1745876" cy="523220"/>
                </a:xfrm>
              </p:grpSpPr>
              <p:sp>
                <p:nvSpPr>
                  <p:cNvPr id="181" name="Oval 180"/>
                  <p:cNvSpPr/>
                  <p:nvPr/>
                </p:nvSpPr>
                <p:spPr>
                  <a:xfrm>
                    <a:off x="3693051" y="3698885"/>
                    <a:ext cx="405045" cy="405045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  <a:alpha val="30196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3041830" y="3625860"/>
                        <a:ext cx="4817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/>
                                </a:rPr>
                                <m:t>𝑆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82" name="TextBox 18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1830" y="3625860"/>
                        <a:ext cx="481799" cy="523220"/>
                      </a:xfrm>
                      <a:prstGeom prst="rect">
                        <a:avLst/>
                      </a:prstGeom>
                      <a:blipFill rotWithShape="1"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83" name="Oval 182"/>
                  <p:cNvSpPr/>
                  <p:nvPr/>
                </p:nvSpPr>
                <p:spPr>
                  <a:xfrm>
                    <a:off x="2352220" y="3715725"/>
                    <a:ext cx="405045" cy="405045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  <a:alpha val="30196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/>
                <p:cNvGrpSpPr/>
                <p:nvPr/>
              </p:nvGrpSpPr>
              <p:grpSpPr>
                <a:xfrm>
                  <a:off x="2335239" y="5499230"/>
                  <a:ext cx="854632" cy="523220"/>
                  <a:chOff x="2335239" y="5499230"/>
                  <a:chExt cx="85463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5" name="TextBox 184"/>
                      <p:cNvSpPr txBox="1"/>
                      <p:nvPr/>
                    </p:nvSpPr>
                    <p:spPr>
                      <a:xfrm>
                        <a:off x="2681398" y="5499230"/>
                        <a:ext cx="50847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1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𝑇</m:t>
                              </m:r>
                            </m:oMath>
                          </m:oMathPara>
                        </a14:m>
                        <a:endParaRPr lang="he-IL" sz="3600" dirty="0"/>
                      </a:p>
                    </p:txBody>
                  </p:sp>
                </mc:Choice>
                <mc:Fallback xmlns="">
                  <p:sp>
                    <p:nvSpPr>
                      <p:cNvPr id="185" name="TextBox 18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81398" y="5499230"/>
                        <a:ext cx="508473" cy="523220"/>
                      </a:xfrm>
                      <a:prstGeom prst="rect">
                        <a:avLst/>
                      </a:prstGeom>
                      <a:blipFill rotWithShape="1"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86" name="Oval 185"/>
                  <p:cNvSpPr/>
                  <p:nvPr/>
                </p:nvSpPr>
                <p:spPr>
                  <a:xfrm>
                    <a:off x="2335239" y="5544955"/>
                    <a:ext cx="405045" cy="405045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  <a:alpha val="30196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560166" y="5486724"/>
                  <a:ext cx="612668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he-IL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0166" y="5486724"/>
                  <a:ext cx="612668" cy="52322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71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6545" y="683695"/>
            <a:ext cx="3534980" cy="3015335"/>
            <a:chOff x="476545" y="323655"/>
            <a:chExt cx="3534980" cy="3015335"/>
          </a:xfrm>
        </p:grpSpPr>
        <p:grpSp>
          <p:nvGrpSpPr>
            <p:cNvPr id="65" name="Group 64"/>
            <p:cNvGrpSpPr/>
            <p:nvPr/>
          </p:nvGrpSpPr>
          <p:grpSpPr>
            <a:xfrm>
              <a:off x="476545" y="790545"/>
              <a:ext cx="3534980" cy="2098250"/>
              <a:chOff x="2394047" y="3626004"/>
              <a:chExt cx="3534980" cy="2098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394047" y="5128304"/>
                    <a:ext cx="5226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𝑌</m:t>
                          </m:r>
                        </m:oMath>
                      </m:oMathPara>
                    </a14:m>
                    <a:endParaRPr lang="he-IL" sz="2800" i="1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4047" y="5128304"/>
                    <a:ext cx="522676" cy="52322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394047" y="3626004"/>
                    <a:ext cx="5226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𝑋</m:t>
                          </m:r>
                        </m:oMath>
                      </m:oMathPara>
                    </a14:m>
                    <a:endParaRPr lang="he-IL" sz="2800" i="1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4047" y="3626004"/>
                    <a:ext cx="522676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/>
              <p:cNvSpPr/>
              <p:nvPr/>
            </p:nvSpPr>
            <p:spPr>
              <a:xfrm>
                <a:off x="299682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96005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5" name="Straight Connector 24"/>
              <p:cNvCxnSpPr>
                <a:stCxn id="9" idx="4"/>
              </p:cNvCxnSpPr>
              <p:nvPr/>
            </p:nvCxnSpPr>
            <p:spPr>
              <a:xfrm flipH="1">
                <a:off x="3108517" y="3879050"/>
                <a:ext cx="821" cy="163540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434697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346155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5" name="Straight Connector 44"/>
              <p:cNvCxnSpPr>
                <a:stCxn id="43" idx="4"/>
              </p:cNvCxnSpPr>
              <p:nvPr/>
            </p:nvCxnSpPr>
            <p:spPr>
              <a:xfrm flipH="1">
                <a:off x="4458667" y="3879050"/>
                <a:ext cx="821" cy="163540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569794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697125" y="5499229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9" name="Straight Connector 48"/>
              <p:cNvCxnSpPr>
                <a:stCxn id="47" idx="4"/>
              </p:cNvCxnSpPr>
              <p:nvPr/>
            </p:nvCxnSpPr>
            <p:spPr>
              <a:xfrm flipH="1">
                <a:off x="5809637" y="3879050"/>
                <a:ext cx="821" cy="163540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3" idx="3"/>
                <a:endCxn id="17" idx="7"/>
              </p:cNvCxnSpPr>
              <p:nvPr/>
            </p:nvCxnSpPr>
            <p:spPr>
              <a:xfrm flipH="1">
                <a:off x="3188076" y="3846096"/>
                <a:ext cx="1191853" cy="1686087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7" idx="3"/>
                <a:endCxn id="44" idx="7"/>
              </p:cNvCxnSpPr>
              <p:nvPr/>
            </p:nvCxnSpPr>
            <p:spPr>
              <a:xfrm flipH="1">
                <a:off x="4538226" y="3846096"/>
                <a:ext cx="1192673" cy="1686087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9" idx="5"/>
                <a:endCxn id="48" idx="1"/>
              </p:cNvCxnSpPr>
              <p:nvPr/>
            </p:nvCxnSpPr>
            <p:spPr>
              <a:xfrm>
                <a:off x="3188896" y="3846096"/>
                <a:ext cx="2541183" cy="1686087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2989948" y="4857689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  <a:endParaRPr lang="he-IL" sz="2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39998" y="4857689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  <a:endParaRPr lang="he-IL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44996" y="4329100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  <a:endParaRPr lang="he-IL" sz="2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40098" y="4857689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  <a:endParaRPr lang="he-IL" sz="2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247075" y="4129045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  <a:endParaRPr lang="he-IL" sz="24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697125" y="4129045"/>
                <a:ext cx="2319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  <a:endParaRPr lang="he-IL" sz="2400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78089" y="323655"/>
              <a:ext cx="3530818" cy="3015335"/>
              <a:chOff x="611560" y="413665"/>
              <a:chExt cx="3530818" cy="301533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11560" y="413665"/>
                <a:ext cx="3530818" cy="523220"/>
                <a:chOff x="611560" y="413665"/>
                <a:chExt cx="3530818" cy="523220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205097" y="458670"/>
                  <a:ext cx="2937281" cy="478131"/>
                  <a:chOff x="1205097" y="458670"/>
                  <a:chExt cx="2937281" cy="478131"/>
                </a:xfrm>
              </p:grpSpPr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205097" y="458670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4</a:t>
                    </a:r>
                    <a:endParaRPr lang="he-IL" sz="2400" dirty="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564546" y="475136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6</a:t>
                    </a:r>
                    <a:endParaRPr lang="he-IL" sz="2400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3910476" y="475136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4</a:t>
                    </a:r>
                    <a:endParaRPr lang="he-IL" sz="2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611560" y="413665"/>
                      <a:ext cx="5226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he-IL" sz="2800" i="1" dirty="0"/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560" y="413665"/>
                      <a:ext cx="522676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3" name="Group 72"/>
              <p:cNvGrpSpPr/>
              <p:nvPr/>
            </p:nvGrpSpPr>
            <p:grpSpPr>
              <a:xfrm>
                <a:off x="611560" y="2860775"/>
                <a:ext cx="3530818" cy="568225"/>
                <a:chOff x="611560" y="449523"/>
                <a:chExt cx="3530818" cy="568225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1205097" y="539617"/>
                  <a:ext cx="2937281" cy="478131"/>
                  <a:chOff x="1205097" y="539617"/>
                  <a:chExt cx="2937281" cy="478131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205097" y="539617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0</a:t>
                    </a:r>
                    <a:endParaRPr lang="he-IL" sz="2400" dirty="0"/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2564546" y="556083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2</a:t>
                    </a:r>
                    <a:endParaRPr lang="he-IL" sz="24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3910476" y="556083"/>
                    <a:ext cx="23190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0</a:t>
                    </a:r>
                    <a:endParaRPr lang="he-IL" sz="2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611560" y="449523"/>
                      <a:ext cx="5226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he-IL" sz="2800" i="1" dirty="0"/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560" y="449523"/>
                      <a:ext cx="522676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8" name="Group 17"/>
          <p:cNvGrpSpPr/>
          <p:nvPr/>
        </p:nvGrpSpPr>
        <p:grpSpPr>
          <a:xfrm>
            <a:off x="4842030" y="683695"/>
            <a:ext cx="3534980" cy="3015335"/>
            <a:chOff x="4842030" y="323655"/>
            <a:chExt cx="3534980" cy="3015335"/>
          </a:xfrm>
        </p:grpSpPr>
        <p:grpSp>
          <p:nvGrpSpPr>
            <p:cNvPr id="6" name="Group 5"/>
            <p:cNvGrpSpPr/>
            <p:nvPr/>
          </p:nvGrpSpPr>
          <p:grpSpPr>
            <a:xfrm>
              <a:off x="4842030" y="323655"/>
              <a:ext cx="3534980" cy="3015335"/>
              <a:chOff x="4907450" y="323655"/>
              <a:chExt cx="3534980" cy="3015335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4907450" y="790545"/>
                <a:ext cx="3534980" cy="2098250"/>
                <a:chOff x="2394047" y="3626004"/>
                <a:chExt cx="3534980" cy="20982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0" name="TextBox 189"/>
                    <p:cNvSpPr txBox="1"/>
                    <p:nvPr/>
                  </p:nvSpPr>
                  <p:spPr>
                    <a:xfrm>
                      <a:off x="2394047" y="5128304"/>
                      <a:ext cx="5226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𝑌</m:t>
                            </m:r>
                          </m:oMath>
                        </m:oMathPara>
                      </a14:m>
                      <a:endParaRPr lang="he-IL" sz="2800" i="1" dirty="0"/>
                    </a:p>
                  </p:txBody>
                </p:sp>
              </mc:Choice>
              <mc:Fallback xmlns="">
                <p:sp>
                  <p:nvSpPr>
                    <p:cNvPr id="190" name="TextBox 1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4047" y="5128304"/>
                      <a:ext cx="522676" cy="52322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2" name="TextBox 191"/>
                    <p:cNvSpPr txBox="1"/>
                    <p:nvPr/>
                  </p:nvSpPr>
                  <p:spPr>
                    <a:xfrm>
                      <a:off x="2394047" y="3626004"/>
                      <a:ext cx="5226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𝑋</m:t>
                            </m:r>
                          </m:oMath>
                        </m:oMathPara>
                      </a14:m>
                      <a:endParaRPr lang="he-IL" sz="2800" i="1" dirty="0"/>
                    </a:p>
                  </p:txBody>
                </p:sp>
              </mc:Choice>
              <mc:Fallback xmlns="">
                <p:sp>
                  <p:nvSpPr>
                    <p:cNvPr id="192" name="TextBox 1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4047" y="3626004"/>
                      <a:ext cx="522676" cy="52322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3" name="Oval 192"/>
                <p:cNvSpPr/>
                <p:nvPr/>
              </p:nvSpPr>
              <p:spPr>
                <a:xfrm>
                  <a:off x="2996825" y="365402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2996005" y="5499229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95" name="Straight Connector 194"/>
                <p:cNvCxnSpPr>
                  <a:stCxn id="193" idx="4"/>
                </p:cNvCxnSpPr>
                <p:nvPr/>
              </p:nvCxnSpPr>
              <p:spPr>
                <a:xfrm flipH="1">
                  <a:off x="3108517" y="3879050"/>
                  <a:ext cx="821" cy="163540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/>
                <p:nvPr/>
              </p:nvSpPr>
              <p:spPr>
                <a:xfrm>
                  <a:off x="4346975" y="365402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346155" y="5499229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98" name="Straight Connector 197"/>
                <p:cNvCxnSpPr>
                  <a:stCxn id="196" idx="4"/>
                </p:cNvCxnSpPr>
                <p:nvPr/>
              </p:nvCxnSpPr>
              <p:spPr>
                <a:xfrm flipH="1">
                  <a:off x="4458667" y="3879050"/>
                  <a:ext cx="821" cy="163540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Oval 198"/>
                <p:cNvSpPr/>
                <p:nvPr/>
              </p:nvSpPr>
              <p:spPr>
                <a:xfrm>
                  <a:off x="5697945" y="3654025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697125" y="5499229"/>
                  <a:ext cx="225025" cy="22502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01" name="Straight Connector 200"/>
                <p:cNvCxnSpPr>
                  <a:stCxn id="199" idx="4"/>
                </p:cNvCxnSpPr>
                <p:nvPr/>
              </p:nvCxnSpPr>
              <p:spPr>
                <a:xfrm flipH="1">
                  <a:off x="5809637" y="3879050"/>
                  <a:ext cx="821" cy="1635408"/>
                </a:xfrm>
                <a:prstGeom prst="line">
                  <a:avLst/>
                </a:prstGeom>
                <a:ln w="381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>
                  <a:stCxn id="196" idx="3"/>
                  <a:endCxn id="194" idx="7"/>
                </p:cNvCxnSpPr>
                <p:nvPr/>
              </p:nvCxnSpPr>
              <p:spPr>
                <a:xfrm flipH="1">
                  <a:off x="3188076" y="3846096"/>
                  <a:ext cx="1191853" cy="16860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>
                  <a:stCxn id="199" idx="3"/>
                  <a:endCxn id="197" idx="7"/>
                </p:cNvCxnSpPr>
                <p:nvPr/>
              </p:nvCxnSpPr>
              <p:spPr>
                <a:xfrm flipH="1">
                  <a:off x="4538226" y="3846096"/>
                  <a:ext cx="1192673" cy="16860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>
                  <a:stCxn id="193" idx="5"/>
                  <a:endCxn id="200" idx="1"/>
                </p:cNvCxnSpPr>
                <p:nvPr/>
              </p:nvCxnSpPr>
              <p:spPr>
                <a:xfrm>
                  <a:off x="3188896" y="3846096"/>
                  <a:ext cx="2541183" cy="16860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2989948" y="4857689"/>
                  <a:ext cx="23190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1</a:t>
                  </a:r>
                  <a:endParaRPr lang="he-IL" sz="2400" dirty="0"/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439998" y="4857689"/>
                  <a:ext cx="23190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6</a:t>
                  </a:r>
                  <a:endParaRPr lang="he-IL" sz="2400" dirty="0"/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4144996" y="4329100"/>
                  <a:ext cx="23190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4</a:t>
                  </a:r>
                  <a:endParaRPr lang="he-IL" sz="2400" dirty="0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4340098" y="4857689"/>
                  <a:ext cx="23190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8</a:t>
                  </a:r>
                  <a:endParaRPr lang="he-IL" sz="2400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5247075" y="4129045"/>
                  <a:ext cx="23190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6</a:t>
                  </a:r>
                  <a:endParaRPr lang="he-IL" sz="2400" dirty="0"/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5697125" y="4129045"/>
                  <a:ext cx="23190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dirty="0"/>
                    <a:t>1</a:t>
                  </a:r>
                  <a:endParaRPr lang="he-IL" sz="2400" dirty="0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4911612" y="323655"/>
                <a:ext cx="3530818" cy="3015335"/>
                <a:chOff x="611560" y="413665"/>
                <a:chExt cx="3530818" cy="3015335"/>
              </a:xfrm>
            </p:grpSpPr>
            <p:grpSp>
              <p:nvGrpSpPr>
                <p:cNvPr id="212" name="Group 211"/>
                <p:cNvGrpSpPr/>
                <p:nvPr/>
              </p:nvGrpSpPr>
              <p:grpSpPr>
                <a:xfrm>
                  <a:off x="611560" y="413665"/>
                  <a:ext cx="3530818" cy="523220"/>
                  <a:chOff x="611560" y="413665"/>
                  <a:chExt cx="3530818" cy="523220"/>
                </a:xfrm>
              </p:grpSpPr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1205097" y="458670"/>
                    <a:ext cx="2937281" cy="478131"/>
                    <a:chOff x="1205097" y="458670"/>
                    <a:chExt cx="2937281" cy="478131"/>
                  </a:xfrm>
                </p:grpSpPr>
                <p:sp>
                  <p:nvSpPr>
                    <p:cNvPr id="221" name="TextBox 220"/>
                    <p:cNvSpPr txBox="1"/>
                    <p:nvPr/>
                  </p:nvSpPr>
                  <p:spPr>
                    <a:xfrm>
                      <a:off x="1205097" y="458670"/>
                      <a:ext cx="2319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he-IL" sz="2400" dirty="0"/>
                    </a:p>
                  </p:txBody>
                </p:sp>
                <p:sp>
                  <p:nvSpPr>
                    <p:cNvPr id="222" name="TextBox 221"/>
                    <p:cNvSpPr txBox="1"/>
                    <p:nvPr/>
                  </p:nvSpPr>
                  <p:spPr>
                    <a:xfrm>
                      <a:off x="2564546" y="475136"/>
                      <a:ext cx="2319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he-IL" sz="2400" dirty="0"/>
                    </a:p>
                  </p:txBody>
                </p:sp>
                <p:sp>
                  <p:nvSpPr>
                    <p:cNvPr id="223" name="TextBox 222"/>
                    <p:cNvSpPr txBox="1"/>
                    <p:nvPr/>
                  </p:nvSpPr>
                  <p:spPr>
                    <a:xfrm>
                      <a:off x="3910476" y="475136"/>
                      <a:ext cx="2319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he-IL" sz="2400" dirty="0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0" name="TextBox 219"/>
                      <p:cNvSpPr txBox="1"/>
                      <p:nvPr/>
                    </p:nvSpPr>
                    <p:spPr>
                      <a:xfrm>
                        <a:off x="611560" y="413665"/>
                        <a:ext cx="5226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he-IL" sz="2800" i="1" dirty="0"/>
                      </a:p>
                    </p:txBody>
                  </p:sp>
                </mc:Choice>
                <mc:Fallback xmlns="">
                  <p:sp>
                    <p:nvSpPr>
                      <p:cNvPr id="220" name="TextBox 2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560" y="413665"/>
                        <a:ext cx="522676" cy="523220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3" name="Group 212"/>
                <p:cNvGrpSpPr/>
                <p:nvPr/>
              </p:nvGrpSpPr>
              <p:grpSpPr>
                <a:xfrm>
                  <a:off x="611560" y="2860775"/>
                  <a:ext cx="3530818" cy="568225"/>
                  <a:chOff x="611560" y="449523"/>
                  <a:chExt cx="3530818" cy="568225"/>
                </a:xfrm>
              </p:grpSpPr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1205097" y="539617"/>
                    <a:ext cx="2937281" cy="478131"/>
                    <a:chOff x="1205097" y="539617"/>
                    <a:chExt cx="2937281" cy="478131"/>
                  </a:xfrm>
                </p:grpSpPr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1205097" y="539617"/>
                      <a:ext cx="2319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he-IL" sz="2400" dirty="0"/>
                    </a:p>
                  </p:txBody>
                </p: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2564546" y="556083"/>
                      <a:ext cx="2319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he-IL" sz="2400" dirty="0"/>
                    </a:p>
                  </p:txBody>
                </p:sp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3910476" y="556083"/>
                      <a:ext cx="2319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he-IL" sz="2400" dirty="0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5" name="TextBox 214"/>
                      <p:cNvSpPr txBox="1"/>
                      <p:nvPr/>
                    </p:nvSpPr>
                    <p:spPr>
                      <a:xfrm>
                        <a:off x="611560" y="449523"/>
                        <a:ext cx="5226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he-IL" sz="2800" i="1" dirty="0"/>
                      </a:p>
                    </p:txBody>
                  </p:sp>
                </mc:Choice>
                <mc:Fallback xmlns="">
                  <p:sp>
                    <p:nvSpPr>
                      <p:cNvPr id="215" name="TextBox 2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560" y="449523"/>
                        <a:ext cx="522676" cy="523220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5786870" y="2740208"/>
                  <a:ext cx="1000980" cy="54213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he-IL" sz="3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870" y="2740208"/>
                  <a:ext cx="1000980" cy="5421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636059" y="1415682"/>
            <a:ext cx="2542823" cy="2269341"/>
            <a:chOff x="5636059" y="1055642"/>
            <a:chExt cx="2542823" cy="2269341"/>
          </a:xfrm>
        </p:grpSpPr>
        <p:cxnSp>
          <p:nvCxnSpPr>
            <p:cNvPr id="225" name="Straight Connector 224"/>
            <p:cNvCxnSpPr>
              <a:stCxn id="193" idx="5"/>
              <a:endCxn id="200" idx="1"/>
            </p:cNvCxnSpPr>
            <p:nvPr/>
          </p:nvCxnSpPr>
          <p:spPr>
            <a:xfrm>
              <a:off x="5636879" y="1055642"/>
              <a:ext cx="2541183" cy="1686087"/>
            </a:xfrm>
            <a:prstGeom prst="line">
              <a:avLst/>
            </a:prstGeom>
            <a:ln w="762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199" idx="3"/>
              <a:endCxn id="197" idx="7"/>
            </p:cNvCxnSpPr>
            <p:nvPr/>
          </p:nvCxnSpPr>
          <p:spPr>
            <a:xfrm flipH="1">
              <a:off x="6986209" y="1055642"/>
              <a:ext cx="1192673" cy="1686087"/>
            </a:xfrm>
            <a:prstGeom prst="line">
              <a:avLst/>
            </a:prstGeom>
            <a:ln w="762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196" idx="3"/>
              <a:endCxn id="194" idx="7"/>
            </p:cNvCxnSpPr>
            <p:nvPr/>
          </p:nvCxnSpPr>
          <p:spPr>
            <a:xfrm flipH="1">
              <a:off x="5636059" y="1055642"/>
              <a:ext cx="1191853" cy="1686087"/>
            </a:xfrm>
            <a:prstGeom prst="line">
              <a:avLst/>
            </a:prstGeom>
            <a:ln w="762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131674" y="2801763"/>
                  <a:ext cx="612668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he-IL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1674" y="2801763"/>
                  <a:ext cx="612668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8088" y="3879050"/>
                <a:ext cx="8208711" cy="2414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which is max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i="1" baseline="-25000" dirty="0"/>
                  <a:t>  </a:t>
                </a:r>
                <a:r>
                  <a:rPr lang="en-US" sz="2800" dirty="0"/>
                  <a:t>is perfect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max weight matching.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validate, the total edge weight is 16, same as the total cover.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8" y="3879050"/>
                <a:ext cx="8208711" cy="2414122"/>
              </a:xfrm>
              <a:prstGeom prst="rect">
                <a:avLst/>
              </a:prstGeom>
              <a:blipFill>
                <a:blip r:embed="rId12"/>
                <a:stretch>
                  <a:fillRect l="-1485" r="-1485" b="-4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535" y="539678"/>
            <a:ext cx="837110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Theorem</a:t>
            </a:r>
            <a:r>
              <a:rPr lang="en-US" sz="2800" dirty="0"/>
              <a:t>. The Hungarian Algorithm finds max weight matching and min cost cover.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535" y="4799626"/>
                <a:ext cx="8371105" cy="14543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obtained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after decreasing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increasing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i="1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cover holds.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799626"/>
                <a:ext cx="8371105" cy="1454372"/>
              </a:xfrm>
              <a:prstGeom prst="rect">
                <a:avLst/>
              </a:prstGeom>
              <a:blipFill>
                <a:blip r:embed="rId2"/>
                <a:stretch>
                  <a:fillRect l="-1456" t="-3766" r="-1456" b="-8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6535" y="1503945"/>
            <a:ext cx="8371105" cy="3229305"/>
            <a:chOff x="386535" y="1503945"/>
            <a:chExt cx="8371105" cy="3229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6535" y="1503945"/>
                  <a:ext cx="8371105" cy="14039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just"/>
                  <a:r>
                    <a:rPr lang="en-US" sz="2800" b="1" dirty="0"/>
                    <a:t>Proof</a:t>
                  </a:r>
                  <a:r>
                    <a:rPr lang="en-US" sz="2800" dirty="0"/>
                    <a:t>. Algorithm begins with cover, each iteration produces a cover, and termination occurs only when equality graph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a14:m>
                  <a:r>
                    <a:rPr lang="en-US" sz="3600" i="1" baseline="-25000" dirty="0"/>
                    <a:t> </a:t>
                  </a:r>
                  <a:r>
                    <a:rPr lang="en-US" sz="2800" dirty="0"/>
                    <a:t>has perfect matching in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535" y="1503945"/>
                  <a:ext cx="8371105" cy="1403910"/>
                </a:xfrm>
                <a:prstGeom prst="rect">
                  <a:avLst/>
                </a:prstGeom>
                <a:blipFill>
                  <a:blip r:embed="rId3"/>
                  <a:stretch>
                    <a:fillRect l="-1456" t="-4348" r="-1456" b="-1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38" y="3023955"/>
              <a:ext cx="5404697" cy="170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55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534" y="2665228"/>
                <a:ext cx="8371105" cy="9887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cover holds.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2665228"/>
                <a:ext cx="8371105" cy="988797"/>
              </a:xfrm>
              <a:prstGeom prst="rect">
                <a:avLst/>
              </a:prstGeom>
              <a:blipFill>
                <a:blip r:embed="rId2"/>
                <a:stretch>
                  <a:fillRect l="-1456" t="-5556" r="-14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6535" y="3790353"/>
                <a:ext cx="8371105" cy="9887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cover holds.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790353"/>
                <a:ext cx="8371105" cy="988797"/>
              </a:xfrm>
              <a:prstGeom prst="rect">
                <a:avLst/>
              </a:prstGeom>
              <a:blipFill>
                <a:blip r:embed="rId3"/>
                <a:stretch>
                  <a:fillRect l="-1456" t="-6173" r="-145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6535" y="4915478"/>
                <a:ext cx="8371105" cy="9887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Finally,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800" dirty="0"/>
                  <a:t> was smallest surplus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/>
                  <a:t>cover holds.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915478"/>
                <a:ext cx="8371105" cy="988797"/>
              </a:xfrm>
              <a:prstGeom prst="rect">
                <a:avLst/>
              </a:prstGeom>
              <a:blipFill>
                <a:blip r:embed="rId4"/>
                <a:stretch>
                  <a:fillRect l="-1456" t="-5521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38" y="639585"/>
            <a:ext cx="5404697" cy="170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535" y="2123855"/>
                <a:ext cx="8371105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Termination condition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optimum is achieved. It is required to show termination indeed occurs after finite iterations.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123855"/>
                <a:ext cx="8371105" cy="1384995"/>
              </a:xfrm>
              <a:prstGeom prst="rect">
                <a:avLst/>
              </a:prstGeom>
              <a:blipFill>
                <a:blip r:embed="rId2"/>
                <a:stretch>
                  <a:fillRect l="-1456" t="-3947" r="-145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535" y="3564015"/>
                <a:ext cx="8371105" cy="9919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First,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/>
                  <a:t> never decreases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/>
                  <a:t> increases, great. If not,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increases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564015"/>
                <a:ext cx="8371105" cy="991938"/>
              </a:xfrm>
              <a:prstGeom prst="rect">
                <a:avLst/>
              </a:prstGeom>
              <a:blipFill rotWithShape="1">
                <a:blip r:embed="rId3"/>
                <a:stretch>
                  <a:fillRect l="-1456" t="-555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6535" y="4689140"/>
                <a:ext cx="8371105" cy="14039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Follows from addition of new cover-equal edge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traversed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-alternating path emanating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-unsaturated).</a:t>
                </a:r>
                <a:r>
                  <a:rPr lang="en-US" sz="2800" dirty="0">
                    <a:latin typeface="Arial"/>
                    <a:cs typeface="Arial"/>
                  </a:rPr>
                  <a:t> ■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689140"/>
                <a:ext cx="8371105" cy="1403910"/>
              </a:xfrm>
              <a:prstGeom prst="rect">
                <a:avLst/>
              </a:prstGeom>
              <a:blipFill>
                <a:blip r:embed="rId4"/>
                <a:stretch>
                  <a:fillRect l="-1456" t="-3896" r="-1456" b="-1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38" y="368660"/>
            <a:ext cx="5404697" cy="170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535" y="458670"/>
            <a:ext cx="8325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Maximum matching has no augmentation path. (why?) </a:t>
            </a:r>
            <a:endParaRPr lang="he-IL" sz="2800" dirty="0"/>
          </a:p>
        </p:txBody>
      </p:sp>
      <p:sp>
        <p:nvSpPr>
          <p:cNvPr id="154" name="Rectangle 153"/>
          <p:cNvSpPr/>
          <p:nvPr/>
        </p:nvSpPr>
        <p:spPr>
          <a:xfrm>
            <a:off x="431540" y="1060575"/>
            <a:ext cx="3576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Symmetric Difference</a:t>
            </a:r>
            <a:r>
              <a:rPr lang="en-US" sz="2800" dirty="0"/>
              <a:t>: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386535" y="4725143"/>
                <a:ext cx="8370930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dirty="0"/>
                  <a:t>Symmetric difference is used also for matching.</a:t>
                </a:r>
              </a:p>
              <a:p>
                <a:pPr algn="just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are two matchings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l-GR" sz="2800" i="0" dirty="0" smtClean="0">
                        <a:latin typeface="Cambria Math"/>
                      </a:rPr>
                      <m:t>Δ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=(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)−(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l-GR" sz="2800" i="1" dirty="0" smtClean="0">
                        <a:latin typeface="Cambria Math"/>
                      </a:rPr>
                      <m:t>∩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endParaRPr lang="he-IL" sz="2800" dirty="0"/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725143"/>
                <a:ext cx="8370930" cy="1461939"/>
              </a:xfrm>
              <a:prstGeom prst="rect">
                <a:avLst/>
              </a:prstGeom>
              <a:blipFill rotWithShape="1">
                <a:blip r:embed="rId2"/>
                <a:stretch>
                  <a:fillRect l="-1456" t="-375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65693" y="1802546"/>
            <a:ext cx="2084225" cy="2660360"/>
            <a:chOff x="865693" y="1802546"/>
            <a:chExt cx="2084225" cy="2660360"/>
          </a:xfrm>
        </p:grpSpPr>
        <p:grpSp>
          <p:nvGrpSpPr>
            <p:cNvPr id="10" name="Group 9"/>
            <p:cNvGrpSpPr/>
            <p:nvPr/>
          </p:nvGrpSpPr>
          <p:grpSpPr>
            <a:xfrm>
              <a:off x="865693" y="1802546"/>
              <a:ext cx="2084225" cy="2115235"/>
              <a:chOff x="5903877" y="1201252"/>
              <a:chExt cx="2084225" cy="211523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903877" y="1671191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462210" y="120125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94630" y="201134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383976" y="1375284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93887" y="255140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93966" y="261379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08082" y="2079425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14339" y="3136467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9" name="Straight Connector 18"/>
              <p:cNvCxnSpPr>
                <a:stCxn id="11" idx="7"/>
                <a:endCxn id="12" idx="2"/>
              </p:cNvCxnSpPr>
              <p:nvPr/>
            </p:nvCxnSpPr>
            <p:spPr>
              <a:xfrm flipV="1">
                <a:off x="6057534" y="1291262"/>
                <a:ext cx="404676" cy="406292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7"/>
                <a:endCxn id="13" idx="3"/>
              </p:cNvCxnSpPr>
              <p:nvPr/>
            </p:nvCxnSpPr>
            <p:spPr>
              <a:xfrm flipV="1">
                <a:off x="6147544" y="2164999"/>
                <a:ext cx="673449" cy="412766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6" idx="7"/>
                <a:endCxn id="17" idx="3"/>
              </p:cNvCxnSpPr>
              <p:nvPr/>
            </p:nvCxnSpPr>
            <p:spPr>
              <a:xfrm flipV="1">
                <a:off x="7447623" y="2233082"/>
                <a:ext cx="386822" cy="407073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6"/>
                <a:endCxn id="14" idx="2"/>
              </p:cNvCxnSpPr>
              <p:nvPr/>
            </p:nvCxnSpPr>
            <p:spPr>
              <a:xfrm flipV="1">
                <a:off x="6083897" y="1465294"/>
                <a:ext cx="1300079" cy="295907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8" idx="7"/>
                <a:endCxn id="14" idx="3"/>
              </p:cNvCxnSpPr>
              <p:nvPr/>
            </p:nvCxnSpPr>
            <p:spPr>
              <a:xfrm flipV="1">
                <a:off x="6767996" y="1528941"/>
                <a:ext cx="642343" cy="1633889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5" idx="5"/>
                <a:endCxn id="18" idx="1"/>
              </p:cNvCxnSpPr>
              <p:nvPr/>
            </p:nvCxnSpPr>
            <p:spPr>
              <a:xfrm>
                <a:off x="6147544" y="2705059"/>
                <a:ext cx="493158" cy="457771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5" idx="0"/>
              </p:cNvCxnSpPr>
              <p:nvPr/>
            </p:nvCxnSpPr>
            <p:spPr>
              <a:xfrm flipH="1">
                <a:off x="6083897" y="1369223"/>
                <a:ext cx="503741" cy="1182179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7781719" y="2925760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9" name="Straight Connector 28"/>
              <p:cNvCxnSpPr>
                <a:stCxn id="14" idx="5"/>
                <a:endCxn id="16" idx="0"/>
              </p:cNvCxnSpPr>
              <p:nvPr/>
            </p:nvCxnSpPr>
            <p:spPr>
              <a:xfrm flipH="1">
                <a:off x="7383976" y="1528941"/>
                <a:ext cx="153657" cy="1084851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3" idx="6"/>
                <a:endCxn id="17" idx="1"/>
              </p:cNvCxnSpPr>
              <p:nvPr/>
            </p:nvCxnSpPr>
            <p:spPr>
              <a:xfrm>
                <a:off x="6974650" y="2101352"/>
                <a:ext cx="859795" cy="4436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7077774" y="3078160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3" name="Straight Connector 32"/>
              <p:cNvCxnSpPr>
                <a:stCxn id="16" idx="3"/>
                <a:endCxn id="32" idx="0"/>
              </p:cNvCxnSpPr>
              <p:nvPr/>
            </p:nvCxnSpPr>
            <p:spPr>
              <a:xfrm flipH="1">
                <a:off x="7167784" y="2767449"/>
                <a:ext cx="152545" cy="310711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7" idx="4"/>
                <a:endCxn id="26" idx="0"/>
              </p:cNvCxnSpPr>
              <p:nvPr/>
            </p:nvCxnSpPr>
            <p:spPr>
              <a:xfrm flipH="1">
                <a:off x="7871729" y="2259445"/>
                <a:ext cx="26363" cy="666315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3" idx="7"/>
                <a:endCxn id="14" idx="3"/>
              </p:cNvCxnSpPr>
              <p:nvPr/>
            </p:nvCxnSpPr>
            <p:spPr>
              <a:xfrm flipV="1">
                <a:off x="6948287" y="1528941"/>
                <a:ext cx="462052" cy="508764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84314" y="4001241"/>
                  <a:ext cx="12151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314" y="4001241"/>
                  <a:ext cx="121513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0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297865" y="1808820"/>
            <a:ext cx="2084225" cy="2654085"/>
            <a:chOff x="3297865" y="1808820"/>
            <a:chExt cx="2084225" cy="2654085"/>
          </a:xfrm>
        </p:grpSpPr>
        <p:grpSp>
          <p:nvGrpSpPr>
            <p:cNvPr id="73" name="Group 72"/>
            <p:cNvGrpSpPr/>
            <p:nvPr/>
          </p:nvGrpSpPr>
          <p:grpSpPr>
            <a:xfrm>
              <a:off x="3297865" y="1808820"/>
              <a:ext cx="2084225" cy="2115235"/>
              <a:chOff x="5903877" y="1201252"/>
              <a:chExt cx="2084225" cy="2115235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903877" y="1671191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462210" y="120125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94630" y="201134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383976" y="1375284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93887" y="255140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7293966" y="2613792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08082" y="2079425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614339" y="3136467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2" name="Straight Connector 81"/>
              <p:cNvCxnSpPr>
                <a:stCxn id="74" idx="7"/>
                <a:endCxn id="75" idx="2"/>
              </p:cNvCxnSpPr>
              <p:nvPr/>
            </p:nvCxnSpPr>
            <p:spPr>
              <a:xfrm flipV="1">
                <a:off x="6057534" y="1291262"/>
                <a:ext cx="404676" cy="406292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9" idx="7"/>
                <a:endCxn id="80" idx="3"/>
              </p:cNvCxnSpPr>
              <p:nvPr/>
            </p:nvCxnSpPr>
            <p:spPr>
              <a:xfrm flipV="1">
                <a:off x="7447623" y="2233082"/>
                <a:ext cx="386822" cy="407073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1" idx="7"/>
                <a:endCxn id="77" idx="3"/>
              </p:cNvCxnSpPr>
              <p:nvPr/>
            </p:nvCxnSpPr>
            <p:spPr>
              <a:xfrm flipV="1">
                <a:off x="6767996" y="1528941"/>
                <a:ext cx="642343" cy="1633889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78" idx="5"/>
                <a:endCxn id="81" idx="1"/>
              </p:cNvCxnSpPr>
              <p:nvPr/>
            </p:nvCxnSpPr>
            <p:spPr>
              <a:xfrm>
                <a:off x="6147544" y="2705059"/>
                <a:ext cx="493158" cy="457771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78" idx="0"/>
              </p:cNvCxnSpPr>
              <p:nvPr/>
            </p:nvCxnSpPr>
            <p:spPr>
              <a:xfrm flipH="1">
                <a:off x="6083897" y="1369223"/>
                <a:ext cx="503741" cy="1182179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7781719" y="2925760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90" name="Straight Connector 89"/>
              <p:cNvCxnSpPr>
                <a:stCxn id="79" idx="5"/>
                <a:endCxn id="89" idx="1"/>
              </p:cNvCxnSpPr>
              <p:nvPr/>
            </p:nvCxnSpPr>
            <p:spPr>
              <a:xfrm>
                <a:off x="7447623" y="2767449"/>
                <a:ext cx="360459" cy="184674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74" idx="5"/>
                <a:endCxn id="76" idx="1"/>
              </p:cNvCxnSpPr>
              <p:nvPr/>
            </p:nvCxnSpPr>
            <p:spPr>
              <a:xfrm>
                <a:off x="6057534" y="1824848"/>
                <a:ext cx="763459" cy="212857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77" idx="5"/>
                <a:endCxn id="79" idx="0"/>
              </p:cNvCxnSpPr>
              <p:nvPr/>
            </p:nvCxnSpPr>
            <p:spPr>
              <a:xfrm flipH="1">
                <a:off x="7383976" y="1528941"/>
                <a:ext cx="153657" cy="1084851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76" idx="5"/>
                <a:endCxn id="79" idx="1"/>
              </p:cNvCxnSpPr>
              <p:nvPr/>
            </p:nvCxnSpPr>
            <p:spPr>
              <a:xfrm>
                <a:off x="6948287" y="2164999"/>
                <a:ext cx="372042" cy="475156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76" idx="6"/>
                <a:endCxn id="80" idx="1"/>
              </p:cNvCxnSpPr>
              <p:nvPr/>
            </p:nvCxnSpPr>
            <p:spPr>
              <a:xfrm>
                <a:off x="6974650" y="2101352"/>
                <a:ext cx="859795" cy="4436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7077774" y="3078160"/>
                <a:ext cx="180020" cy="18002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96" name="Straight Connector 95"/>
              <p:cNvCxnSpPr>
                <a:stCxn id="79" idx="3"/>
                <a:endCxn id="95" idx="0"/>
              </p:cNvCxnSpPr>
              <p:nvPr/>
            </p:nvCxnSpPr>
            <p:spPr>
              <a:xfrm flipH="1">
                <a:off x="7167784" y="2767449"/>
                <a:ext cx="152545" cy="310711"/>
              </a:xfrm>
              <a:prstGeom prst="line">
                <a:avLst/>
              </a:prstGeom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806915" y="4001240"/>
                  <a:ext cx="12151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6915" y="4001240"/>
                  <a:ext cx="121513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0" r="-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631412" y="1787860"/>
            <a:ext cx="3126053" cy="2687313"/>
            <a:chOff x="5631412" y="1787860"/>
            <a:chExt cx="3126053" cy="2687313"/>
          </a:xfrm>
        </p:grpSpPr>
        <p:grpSp>
          <p:nvGrpSpPr>
            <p:cNvPr id="146" name="Group 145"/>
            <p:cNvGrpSpPr/>
            <p:nvPr/>
          </p:nvGrpSpPr>
          <p:grpSpPr>
            <a:xfrm>
              <a:off x="5996940" y="1787860"/>
              <a:ext cx="2084225" cy="2115235"/>
              <a:chOff x="5818145" y="1718810"/>
              <a:chExt cx="2084225" cy="2115235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818145" y="1718810"/>
                <a:ext cx="2084225" cy="2115235"/>
                <a:chOff x="5818145" y="1718810"/>
                <a:chExt cx="2084225" cy="2115235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5818145" y="2188749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708898" y="2528900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298244" y="1892842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5908155" y="3068960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7722350" y="2596983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528607" y="3654025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695987" y="3443318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992042" y="3595718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376478" y="1718810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7208234" y="3131350"/>
                  <a:ext cx="180020" cy="18002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5971802" y="1982852"/>
                <a:ext cx="1840558" cy="1486829"/>
                <a:chOff x="5971802" y="1982852"/>
                <a:chExt cx="1840558" cy="1486829"/>
              </a:xfrm>
            </p:grpSpPr>
            <p:cxnSp>
              <p:nvCxnSpPr>
                <p:cNvPr id="109" name="Straight Connector 108"/>
                <p:cNvCxnSpPr>
                  <a:stCxn id="104" idx="7"/>
                  <a:endCxn id="102" idx="3"/>
                </p:cNvCxnSpPr>
                <p:nvPr/>
              </p:nvCxnSpPr>
              <p:spPr>
                <a:xfrm flipV="1">
                  <a:off x="6061812" y="2682557"/>
                  <a:ext cx="673449" cy="412766"/>
                </a:xfrm>
                <a:prstGeom prst="line">
                  <a:avLst/>
                </a:prstGeom>
                <a:ln w="762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100" idx="6"/>
                  <a:endCxn id="103" idx="2"/>
                </p:cNvCxnSpPr>
                <p:nvPr/>
              </p:nvCxnSpPr>
              <p:spPr>
                <a:xfrm flipV="1">
                  <a:off x="5998165" y="1982852"/>
                  <a:ext cx="1300079" cy="295907"/>
                </a:xfrm>
                <a:prstGeom prst="line">
                  <a:avLst/>
                </a:prstGeom>
                <a:ln w="762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>
                  <a:stCxn id="106" idx="4"/>
                  <a:endCxn id="115" idx="0"/>
                </p:cNvCxnSpPr>
                <p:nvPr/>
              </p:nvCxnSpPr>
              <p:spPr>
                <a:xfrm flipH="1">
                  <a:off x="7785997" y="2777003"/>
                  <a:ext cx="26363" cy="666315"/>
                </a:xfrm>
                <a:prstGeom prst="line">
                  <a:avLst/>
                </a:prstGeom>
                <a:ln w="762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stCxn id="102" idx="7"/>
                  <a:endCxn id="103" idx="3"/>
                </p:cNvCxnSpPr>
                <p:nvPr/>
              </p:nvCxnSpPr>
              <p:spPr>
                <a:xfrm flipV="1">
                  <a:off x="6862555" y="2046499"/>
                  <a:ext cx="462052" cy="508764"/>
                </a:xfrm>
                <a:prstGeom prst="line">
                  <a:avLst/>
                </a:prstGeom>
                <a:ln w="76200">
                  <a:solidFill>
                    <a:srgbClr val="0000FF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>
                  <a:stCxn id="128" idx="5"/>
                </p:cNvCxnSpPr>
                <p:nvPr/>
              </p:nvCxnSpPr>
              <p:spPr>
                <a:xfrm>
                  <a:off x="7361891" y="3285007"/>
                  <a:ext cx="360459" cy="184674"/>
                </a:xfrm>
                <a:prstGeom prst="line">
                  <a:avLst/>
                </a:prstGeom>
                <a:ln w="76200">
                  <a:solidFill>
                    <a:srgbClr val="FF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5971802" y="2342406"/>
                  <a:ext cx="763459" cy="212857"/>
                </a:xfrm>
                <a:prstGeom prst="line">
                  <a:avLst/>
                </a:prstGeom>
                <a:ln w="76200">
                  <a:solidFill>
                    <a:srgbClr val="FF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>
                  <a:endCxn id="128" idx="1"/>
                </p:cNvCxnSpPr>
                <p:nvPr/>
              </p:nvCxnSpPr>
              <p:spPr>
                <a:xfrm>
                  <a:off x="6862555" y="2682557"/>
                  <a:ext cx="372042" cy="475156"/>
                </a:xfrm>
                <a:prstGeom prst="line">
                  <a:avLst/>
                </a:prstGeom>
                <a:ln w="76200">
                  <a:solidFill>
                    <a:srgbClr val="FF0000">
                      <a:alpha val="3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631412" y="4013508"/>
                  <a:ext cx="31260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412" y="4013508"/>
                  <a:ext cx="312605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16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Stable Matching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6535" y="970565"/>
            <a:ext cx="8370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Preferences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optimized Instead of weight.</a:t>
            </a:r>
            <a:endParaRPr lang="he-IL" sz="2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535" y="1581179"/>
                <a:ext cx="8370929" cy="18928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</a:rPr>
                  <a:t>Matching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men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women is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</a:rPr>
                  <a:t>stable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</a:rPr>
                  <a:t> </a:t>
                </a:r>
                <a:r>
                  <a:rPr lang="en-US" sz="2800" dirty="0">
                    <a:latin typeface="Calibri" pitchFamily="34" charset="0"/>
                  </a:rPr>
                  <a:t>if there is no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Men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Wom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prefer each other over what they have.</a:t>
                </a:r>
              </a:p>
              <a:p>
                <a:pPr algn="just"/>
                <a:r>
                  <a:rPr lang="en-US" sz="2800" dirty="0">
                    <a:latin typeface="Calibri" pitchFamily="34" charset="0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will engage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</a:rPr>
                  <a:t>unstable </a:t>
                </a:r>
                <a:r>
                  <a:rPr lang="en-US" sz="2800" dirty="0">
                    <a:latin typeface="Calibri" pitchFamily="34" charset="0"/>
                  </a:rPr>
                  <a:t>matching.</a:t>
                </a:r>
                <a:endParaRPr lang="he-IL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581179"/>
                <a:ext cx="8370929" cy="1892826"/>
              </a:xfrm>
              <a:prstGeom prst="rect">
                <a:avLst/>
              </a:prstGeom>
              <a:blipFill>
                <a:blip r:embed="rId2"/>
                <a:stretch>
                  <a:fillRect l="-1456" t="-2894" r="-1456" b="-83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628296" y="3561399"/>
            <a:ext cx="5887407" cy="2769989"/>
            <a:chOff x="1646675" y="3654025"/>
            <a:chExt cx="5887407" cy="2769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628141" y="5900794"/>
                  <a:ext cx="382542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𝑥𝑎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𝑦𝑏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𝑧𝑑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𝑤𝑐</m:t>
                          </m:r>
                        </m:e>
                      </m:d>
                      <m:r>
                        <a:rPr lang="en-US" sz="2800" b="0" i="0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/>
                    <a:t>is stable.</a:t>
                  </a:r>
                  <a:endParaRPr lang="he-IL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141" y="5900794"/>
                  <a:ext cx="382542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465" r="-2552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1646675" y="3654025"/>
              <a:ext cx="5887407" cy="2250472"/>
              <a:chOff x="372676" y="3879050"/>
              <a:chExt cx="5887407" cy="22504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372676" y="3882753"/>
                    <a:ext cx="2899665" cy="2246769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2800" dirty="0">
                        <a:latin typeface="+mj-lt"/>
                      </a:rPr>
                      <a:t>Men: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oMath>
                    </a14:m>
                    <a:endParaRPr lang="en-US" sz="2800" dirty="0">
                      <a:latin typeface="+mj-lt"/>
                    </a:endParaRPr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latin typeface="+mj-lt"/>
                    </a:endParaRPr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676" y="3882753"/>
                    <a:ext cx="2899665" cy="224676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958" t="-1877"/>
                    </a:stretch>
                  </a:blipFill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266855" y="3879050"/>
                    <a:ext cx="2993228" cy="2246769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2800" dirty="0">
                        <a:latin typeface="+mj-lt"/>
                      </a:rPr>
                      <a:t>Women: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oMath>
                    </a14:m>
                    <a:endParaRPr lang="en-US" sz="2800" dirty="0">
                      <a:latin typeface="+mj-lt"/>
                    </a:endParaRPr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oMath>
                      </m:oMathPara>
                    </a14:m>
                    <a:endParaRPr lang="en-US" sz="2800" dirty="0">
                      <a:latin typeface="+mj-lt"/>
                    </a:endParaRPr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6855" y="3879050"/>
                    <a:ext cx="2993228" cy="224676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3831" t="-1872"/>
                    </a:stretch>
                  </a:blipFill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412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535" y="790545"/>
            <a:ext cx="8370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Stable matching always exists. 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6359" y="2618910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Idea</a:t>
            </a:r>
            <a:r>
              <a:rPr lang="en-US" sz="2800" dirty="0"/>
              <a:t>: produce stable matching using proposals while tracking past proposals and rejections.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359" y="1493785"/>
                <a:ext cx="837110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Algorithm</a:t>
                </a:r>
                <a:r>
                  <a:rPr lang="en-US" sz="2800" dirty="0"/>
                  <a:t>. (Gale-Shapley </a:t>
                </a:r>
                <a:r>
                  <a:rPr lang="en-US" sz="2800" b="1" dirty="0"/>
                  <a:t>Proposal Algorithm</a:t>
                </a:r>
                <a:r>
                  <a:rPr lang="en-US" sz="2800" dirty="0"/>
                  <a:t>).</a:t>
                </a:r>
              </a:p>
              <a:p>
                <a:pPr algn="just"/>
                <a:r>
                  <a:rPr lang="en-US" sz="2800" b="1" dirty="0"/>
                  <a:t>Input</a:t>
                </a:r>
                <a:r>
                  <a:rPr lang="en-US" sz="2800" dirty="0"/>
                  <a:t>: Preference ranking by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men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women.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" y="1493785"/>
                <a:ext cx="8371106" cy="954107"/>
              </a:xfrm>
              <a:prstGeom prst="rect">
                <a:avLst/>
              </a:prstGeom>
              <a:blipFill>
                <a:blip r:embed="rId2"/>
                <a:stretch>
                  <a:fillRect l="-14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6535" y="3825043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Iteration</a:t>
            </a:r>
            <a:r>
              <a:rPr lang="en-US" sz="2800" dirty="0"/>
              <a:t>: Each unmatched man proposes to the highest woman on his list which has not yet rejected him.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6535" y="5049180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If</a:t>
            </a:r>
            <a:r>
              <a:rPr lang="en-US" sz="2800" b="1" dirty="0"/>
              <a:t> </a:t>
            </a:r>
            <a:r>
              <a:rPr lang="en-US" sz="2800" dirty="0"/>
              <a:t>each woman receives one proposal stop. </a:t>
            </a:r>
            <a:r>
              <a:rPr lang="en-US" sz="2800" b="1" dirty="0"/>
              <a:t>Stable matching</a:t>
            </a:r>
            <a:r>
              <a:rPr lang="en-US" sz="2800" dirty="0"/>
              <a:t> obtained.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244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359" y="593685"/>
            <a:ext cx="83711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Otherwise, at least one woman receives at least two proposals. Every such woman rejects all but the </a:t>
            </a:r>
            <a:r>
              <a:rPr lang="en-US" sz="2800" b="1" dirty="0"/>
              <a:t>highest</a:t>
            </a:r>
            <a:r>
              <a:rPr lang="en-US" sz="2800" dirty="0"/>
              <a:t> on her list, to which she says “maybe”. </a:t>
            </a:r>
            <a:r>
              <a:rPr lang="en-US" sz="2800" dirty="0">
                <a:cs typeface="Arial"/>
              </a:rPr>
              <a:t>■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6535" y="2078850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Theorem</a:t>
            </a:r>
            <a:r>
              <a:rPr lang="en-US" sz="2800" dirty="0"/>
              <a:t>. (Gale-Shapley 1962) The Proposal Algorithm produces stable matching.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3214135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The algorithm terminates (with some matching) since at each nonterminal iteration at least one woman rejects a man, reducing the list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potential mates.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214135"/>
                <a:ext cx="8371106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56" t="-396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6535" y="4834315"/>
            <a:ext cx="83711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b="1" dirty="0"/>
              <a:t>Observation</a:t>
            </a:r>
            <a:r>
              <a:rPr lang="en-US" sz="2800" dirty="0"/>
              <a:t>: the proposals sequence made by a man is non increasing in his preference list, whereas the list of “maybe” said by a woman is non decreasing in her list.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925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535" y="693855"/>
            <a:ext cx="83711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(Repeated proposals by a man to the same woman and repeated “maybe” answers are possible, until rejected or assigned.)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2204863"/>
                <a:ext cx="837110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</a:rPr>
                  <a:t>Unstable matching 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s.t. 1: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and 2: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. </a:t>
                </a:r>
                <a:endParaRPr lang="he-IL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204863"/>
                <a:ext cx="8371106" cy="954107"/>
              </a:xfrm>
              <a:prstGeom prst="rect">
                <a:avLst/>
              </a:prstGeom>
              <a:blipFill>
                <a:blip r:embed="rId2"/>
                <a:stretch>
                  <a:fillRect l="-1456" t="-8333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447" y="3304145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</a:rPr>
                  <a:t>1: Since 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’s list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proposed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before proposed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, a time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must have already been rejected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7" y="3304145"/>
                <a:ext cx="8371106" cy="1384995"/>
              </a:xfrm>
              <a:prstGeom prst="rect">
                <a:avLst/>
              </a:prstGeom>
              <a:blipFill>
                <a:blip r:embed="rId3"/>
                <a:stretch>
                  <a:fillRect l="-1456" t="-396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35" y="4744305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</a:rPr>
                  <a:t>2: By observation, “maybe” answer sequence made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is non decreasing in its preferences. Since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’s list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could never proposed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, contradicting 1. 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■</a:t>
                </a:r>
                <a:endParaRPr lang="he-IL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744305"/>
                <a:ext cx="8371106" cy="1384995"/>
              </a:xfrm>
              <a:prstGeom prst="rect">
                <a:avLst/>
              </a:prstGeom>
              <a:blipFill>
                <a:blip r:embed="rId4"/>
                <a:stretch>
                  <a:fillRect l="-1456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7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975" y="1043735"/>
            <a:ext cx="8371106" cy="11264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/>
              <a:t>Question</a:t>
            </a:r>
            <a:r>
              <a:rPr lang="en-US" sz="2800" dirty="0"/>
              <a:t>: Which gender is happier in Gale-Shapley Algorithm? (Algorithm is asymmetric.)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6535" y="2438890"/>
            <a:ext cx="8371106" cy="16062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Once the choice of all men are distinct, all get highest possible preference </a:t>
            </a:r>
            <a:r>
              <a:rPr lang="en-US" sz="2800" dirty="0">
                <a:sym typeface="Wingdings" pitchFamily="2" charset="2"/>
              </a:rPr>
              <a:t></a:t>
            </a:r>
            <a:r>
              <a:rPr lang="en-US" sz="2800" dirty="0"/>
              <a:t>, whereas women are stuck with whomever proposed </a:t>
            </a:r>
            <a:r>
              <a:rPr lang="en-US" sz="2800" dirty="0">
                <a:sym typeface="Wingdings" pitchFamily="2" charset="2"/>
              </a:rPr>
              <a:t>. 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6535" y="4429270"/>
            <a:ext cx="8371106" cy="16062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“The men are happier” means that if we switch roles, each woman and man winds up happy and unhappy, resp. at least as in the original proposal algorithm</a:t>
            </a:r>
            <a:r>
              <a:rPr lang="en-US" sz="2800" dirty="0">
                <a:sym typeface="Wingdings" pitchFamily="2" charset="2"/>
              </a:rPr>
              <a:t>. (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HW</a:t>
            </a:r>
            <a:r>
              <a:rPr lang="en-US" sz="2800" dirty="0">
                <a:sym typeface="Wingdings" pitchFamily="2" charset="2"/>
              </a:rPr>
              <a:t>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186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1" y="3838873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/>
                  <a:t>Man proposing: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𝑥𝑎</m:t>
                        </m:r>
                        <m:r>
                          <a:rPr lang="en-US" sz="2800" i="1" dirty="0">
                            <a:latin typeface="Cambria Math"/>
                          </a:rPr>
                          <m:t>, </m:t>
                        </m:r>
                        <m:r>
                          <a:rPr lang="en-US" sz="2800" i="1" dirty="0">
                            <a:latin typeface="Cambria Math"/>
                          </a:rPr>
                          <m:t>𝑦𝑏</m:t>
                        </m:r>
                        <m:r>
                          <a:rPr lang="en-US" sz="2800" i="1" dirty="0">
                            <a:latin typeface="Cambria Math"/>
                          </a:rPr>
                          <m:t>, </m:t>
                        </m:r>
                        <m:r>
                          <a:rPr lang="en-US" sz="2800" i="1" dirty="0">
                            <a:latin typeface="Cambria Math"/>
                          </a:rPr>
                          <m:t>𝑧𝑑</m:t>
                        </m:r>
                        <m:r>
                          <a:rPr lang="en-US" sz="2800" i="1" dirty="0">
                            <a:latin typeface="Cambria Math"/>
                          </a:rPr>
                          <m:t>, </m:t>
                        </m:r>
                        <m:r>
                          <a:rPr lang="en-US" sz="2800" i="1" dirty="0">
                            <a:latin typeface="Cambria Math"/>
                          </a:rPr>
                          <m:t>𝑤𝑐</m:t>
                        </m:r>
                      </m:e>
                    </m:d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stable.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Women proposing: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𝑥𝑑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𝑦𝑏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𝑧𝑎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𝑤𝑐</m:t>
                        </m:r>
                      </m:e>
                    </m:d>
                  </m:oMath>
                </a14:m>
                <a:r>
                  <a:rPr lang="en-US" sz="2800" dirty="0"/>
                  <a:t> is stable</a:t>
                </a:r>
                <a:endParaRPr lang="he-IL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838873"/>
                <a:ext cx="8229600" cy="1384995"/>
              </a:xfrm>
              <a:prstGeom prst="rect">
                <a:avLst/>
              </a:prstGeom>
              <a:blipFill>
                <a:blip r:embed="rId2"/>
                <a:stretch>
                  <a:fillRect l="-1481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628296" y="863715"/>
            <a:ext cx="5887407" cy="2250472"/>
            <a:chOff x="372676" y="3879050"/>
            <a:chExt cx="5887407" cy="2250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2676" y="3882753"/>
                  <a:ext cx="2899665" cy="2246769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>
                      <a:latin typeface="+mj-lt"/>
                    </a:rPr>
                    <a:t>Men: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</m:oMath>
                  </a14:m>
                  <a:endParaRPr lang="en-US" sz="2800" dirty="0">
                    <a:latin typeface="+mj-lt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76" y="3882753"/>
                  <a:ext cx="2899665" cy="22467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958" t="-1877"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66855" y="3879050"/>
                  <a:ext cx="2993228" cy="2246769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>
                      <a:latin typeface="+mj-lt"/>
                    </a:rPr>
                    <a:t>Women: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endParaRPr lang="en-US" sz="2800" dirty="0">
                    <a:latin typeface="+mj-lt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855" y="3879050"/>
                  <a:ext cx="2993228" cy="224676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831" t="-1872"/>
                  </a:stretch>
                </a:blip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2127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535" y="603845"/>
            <a:ext cx="83711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Of all stable matching, men are happiest by the men-proposal algorithm whereas women are happiest by the woman-proposal algorithm</a:t>
            </a:r>
            <a:r>
              <a:rPr lang="en-US" sz="2800" dirty="0">
                <a:sym typeface="Wingdings" pitchFamily="2" charset="2"/>
              </a:rPr>
              <a:t>. (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HW</a:t>
            </a:r>
            <a:r>
              <a:rPr lang="en-US" sz="2800" dirty="0">
                <a:sym typeface="Wingdings" pitchFamily="2" charset="2"/>
              </a:rPr>
              <a:t>)</a:t>
            </a:r>
            <a:endParaRPr lang="he-IL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386535" y="3104963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The algorithm can be used for assignments of new graduates of medicine schools to hospitals</a:t>
            </a:r>
            <a:r>
              <a:rPr lang="en-US" sz="2800" dirty="0">
                <a:sym typeface="Wingdings" pitchFamily="2" charset="2"/>
              </a:rPr>
              <a:t>.</a:t>
            </a:r>
            <a:endParaRPr lang="he-IL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386535" y="4095073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Who is happier, young doctors or hospitals</a:t>
            </a:r>
            <a:r>
              <a:rPr lang="en-US" sz="2800" dirty="0">
                <a:sym typeface="Wingdings" pitchFamily="2" charset="2"/>
              </a:rPr>
              <a:t>? </a:t>
            </a:r>
            <a:r>
              <a:rPr lang="en-US" sz="2800" dirty="0"/>
              <a:t>Hospitals</a:t>
            </a:r>
            <a:r>
              <a:rPr lang="en-US" sz="2800" dirty="0">
                <a:sym typeface="Wingdings" pitchFamily="2" charset="2"/>
              </a:rPr>
              <a:t> are happier since they </a:t>
            </a:r>
            <a:r>
              <a:rPr lang="en-US" sz="2800">
                <a:sym typeface="Wingdings" pitchFamily="2" charset="2"/>
              </a:rPr>
              <a:t>run hospital-proposal. </a:t>
            </a:r>
            <a:endParaRPr lang="he-IL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386535" y="5220198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Hospitals</a:t>
            </a:r>
            <a:r>
              <a:rPr lang="en-US" sz="2800" dirty="0">
                <a:sym typeface="Wingdings" pitchFamily="2" charset="2"/>
              </a:rPr>
              <a:t> started using it on early 50’s to avoid chaos, ten years before Gale-Shapley algorithm was proved.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35" y="2024843"/>
            <a:ext cx="83711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/>
              <a:t>Study the case where all men and all women have same preference lists</a:t>
            </a:r>
            <a:r>
              <a:rPr lang="en-US" sz="2800" dirty="0">
                <a:sym typeface="Wingdings" pitchFamily="2" charset="2"/>
              </a:rPr>
              <a:t>. (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HW</a:t>
            </a:r>
            <a:r>
              <a:rPr lang="en-US" sz="2800" dirty="0">
                <a:sym typeface="Wingdings" pitchFamily="2" charset="2"/>
              </a:rPr>
              <a:t>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717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Matching in Arbitrary Graphs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975" y="2078850"/>
                <a:ext cx="8371106" cy="14619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.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Odd component </a:t>
                </a:r>
                <a:r>
                  <a:rPr lang="en-US" sz="2800" dirty="0"/>
                  <a:t>of a graph is a component having odd number of vertices.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is the number of odd components of a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5" y="2078850"/>
                <a:ext cx="8371106" cy="1461939"/>
              </a:xfrm>
              <a:prstGeom prst="rect">
                <a:avLst/>
              </a:prstGeom>
              <a:blipFill>
                <a:blip r:embed="rId2"/>
                <a:stretch>
                  <a:fillRect l="-1456" t="-3750" r="-1456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976" y="3609020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matching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is the uncovered vertices, each odd component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must include at least one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|≥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6" y="3609020"/>
                <a:ext cx="8371106" cy="1384995"/>
              </a:xfrm>
              <a:prstGeom prst="rect">
                <a:avLst/>
              </a:prstGeom>
              <a:blipFill>
                <a:blip r:embed="rId3"/>
                <a:stretch>
                  <a:fillRect l="-1456" t="-396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6359" y="5184195"/>
                <a:ext cx="837110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This inequality can be extended to all </a:t>
                </a:r>
                <a:r>
                  <a:rPr lang="en-US" sz="2800" b="1" dirty="0"/>
                  <a:t>induced subgraphs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" y="5184195"/>
                <a:ext cx="837110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56" t="-5732" r="-145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359" y="1034733"/>
                <a:ext cx="837110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tx1"/>
                    </a:solidFill>
                  </a:rPr>
                  <a:t>Establish lower bound on uncovered vertices of max matching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he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" y="1034733"/>
                <a:ext cx="8371106" cy="954107"/>
              </a:xfrm>
              <a:prstGeom prst="rect">
                <a:avLst/>
              </a:prstGeom>
              <a:blipFill>
                <a:blip r:embed="rId5"/>
                <a:stretch>
                  <a:fillRect l="-1456" t="-6410" r="-1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59" y="638690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be an 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odd</a:t>
                </a:r>
                <a:r>
                  <a:rPr lang="en-US" sz="2800" b="1" dirty="0"/>
                  <a:t> component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is fully covered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(all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’s vertices touched), there must be at least one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  <m:r>
                      <a:rPr lang="el-GR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matching a vertex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 </a:t>
                </a:r>
                <a:endParaRPr lang="he-IL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" y="638690"/>
                <a:ext cx="8371106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56" t="-396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6535" y="5561075"/>
                <a:ext cx="837110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match at most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561075"/>
                <a:ext cx="8371106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597099" y="2213865"/>
            <a:ext cx="6035241" cy="2970329"/>
            <a:chOff x="1597099" y="2213865"/>
            <a:chExt cx="6035241" cy="2970329"/>
          </a:xfrm>
        </p:grpSpPr>
        <p:sp>
          <p:nvSpPr>
            <p:cNvPr id="12" name="Oval 11"/>
            <p:cNvSpPr/>
            <p:nvPr/>
          </p:nvSpPr>
          <p:spPr>
            <a:xfrm>
              <a:off x="1597099" y="2213865"/>
              <a:ext cx="5990236" cy="2970329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22250" y="2214154"/>
                  <a:ext cx="72008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he-IL" sz="3200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250" y="2214154"/>
                  <a:ext cx="72008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3630927" y="3474004"/>
              <a:ext cx="1886178" cy="1125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11960" y="3744178"/>
                  <a:ext cx="72008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3744178"/>
                  <a:ext cx="72008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/>
            <p:cNvSpPr/>
            <p:nvPr/>
          </p:nvSpPr>
          <p:spPr>
            <a:xfrm>
              <a:off x="2456766" y="2843935"/>
              <a:ext cx="1080119" cy="63007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71235" y="292813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odd</a:t>
              </a:r>
              <a:endParaRPr lang="he-IL" sz="24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013469" y="2469294"/>
              <a:ext cx="1080119" cy="63007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11960" y="2553495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odd</a:t>
              </a:r>
              <a:endParaRPr lang="he-IL" sz="2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473081" y="2843933"/>
              <a:ext cx="1080119" cy="63007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52120" y="2928134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odd</a:t>
              </a:r>
              <a:endParaRPr lang="he-IL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086169" y="3879050"/>
              <a:ext cx="1080119" cy="63007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26952" y="3963250"/>
              <a:ext cx="7985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even</a:t>
              </a:r>
              <a:endParaRPr lang="he-IL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057165" y="3879050"/>
              <a:ext cx="1080119" cy="630070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97948" y="3963250"/>
              <a:ext cx="7985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even</a:t>
              </a:r>
              <a:endParaRPr lang="he-IL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327195" y="3339279"/>
                  <a:ext cx="1305145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32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195" y="3339279"/>
                  <a:ext cx="1305145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/>
            <p:nvPr/>
          </p:nvCxnSpPr>
          <p:spPr>
            <a:xfrm>
              <a:off x="3031275" y="3381004"/>
              <a:ext cx="856286" cy="489249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72000" y="2978950"/>
              <a:ext cx="0" cy="683869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219890" y="3338986"/>
              <a:ext cx="792270" cy="48925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219890" y="4149076"/>
              <a:ext cx="978058" cy="1"/>
            </a:xfrm>
            <a:prstGeom prst="line">
              <a:avLst/>
            </a:prstGeom>
            <a:ln w="3810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2996825" y="4194084"/>
              <a:ext cx="978058" cy="1"/>
            </a:xfrm>
            <a:prstGeom prst="line">
              <a:avLst/>
            </a:prstGeom>
            <a:ln w="3810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26995" y="3068960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995" y="3068960"/>
                  <a:ext cx="54006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76581" y="3552400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581" y="3552400"/>
                  <a:ext cx="5400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022877" y="3525273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877" y="3525273"/>
                  <a:ext cx="54006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65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87874" y="3664955"/>
            <a:ext cx="1786329" cy="523220"/>
            <a:chOff x="4958158" y="4096378"/>
            <a:chExt cx="1786329" cy="523220"/>
          </a:xfrm>
        </p:grpSpPr>
        <p:sp>
          <p:nvSpPr>
            <p:cNvPr id="13" name="Rectangular Callout 12"/>
            <p:cNvSpPr/>
            <p:nvPr/>
          </p:nvSpPr>
          <p:spPr>
            <a:xfrm>
              <a:off x="4973027" y="4201118"/>
              <a:ext cx="1771460" cy="394257"/>
            </a:xfrm>
            <a:prstGeom prst="wedgeRectCallout">
              <a:avLst>
                <a:gd name="adj1" fmla="val -52771"/>
                <a:gd name="adj2" fmla="val -2129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958158" y="4096378"/>
                  <a:ext cx="178632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800" dirty="0"/>
                    <a:t>at most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|</m:t>
                      </m:r>
                      <m:r>
                        <a:rPr lang="en-US" sz="2800" i="1" dirty="0">
                          <a:latin typeface="Cambria Math"/>
                        </a:rPr>
                        <m:t>𝑆</m:t>
                      </m:r>
                      <m:r>
                        <a:rPr lang="en-US" sz="2800" i="1" dirty="0">
                          <a:latin typeface="Cambria Math"/>
                        </a:rPr>
                        <m:t>|</m:t>
                      </m:r>
                    </m:oMath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158" y="4096378"/>
                  <a:ext cx="1786329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6826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535" y="694145"/>
                <a:ext cx="837110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Consider the uncovered vertices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of a matching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694145"/>
                <a:ext cx="837110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56" t="-10465" r="-13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861853" y="1223755"/>
            <a:ext cx="5410447" cy="2790311"/>
            <a:chOff x="2161316" y="2877324"/>
            <a:chExt cx="5410447" cy="2790311"/>
          </a:xfrm>
        </p:grpSpPr>
        <p:sp>
          <p:nvSpPr>
            <p:cNvPr id="5" name="Oval 4"/>
            <p:cNvSpPr/>
            <p:nvPr/>
          </p:nvSpPr>
          <p:spPr>
            <a:xfrm>
              <a:off x="2231738" y="3383995"/>
              <a:ext cx="3155628" cy="22836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161316" y="2877324"/>
                  <a:ext cx="31111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⊂</m:t>
                      </m:r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sz="2400" dirty="0"/>
                    <a:t> odd component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316" y="2877324"/>
                  <a:ext cx="311117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91" t="-10526" r="-117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2546775" y="3859609"/>
              <a:ext cx="1270647" cy="1253366"/>
              <a:chOff x="2546775" y="3859609"/>
              <a:chExt cx="1270647" cy="125336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546775" y="3969060"/>
                <a:ext cx="585063" cy="585065"/>
                <a:chOff x="2771802" y="3969060"/>
                <a:chExt cx="585063" cy="585065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2771802" y="4374105"/>
                  <a:ext cx="180018" cy="18002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3176847" y="3969060"/>
                  <a:ext cx="180018" cy="18002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9" name="Straight Connector 8"/>
                <p:cNvCxnSpPr>
                  <a:stCxn id="137" idx="7"/>
                  <a:endCxn id="138" idx="3"/>
                </p:cNvCxnSpPr>
                <p:nvPr/>
              </p:nvCxnSpPr>
              <p:spPr>
                <a:xfrm flipV="1">
                  <a:off x="2925457" y="4122717"/>
                  <a:ext cx="277753" cy="277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38"/>
              <p:cNvGrpSpPr/>
              <p:nvPr/>
            </p:nvGrpSpPr>
            <p:grpSpPr>
              <a:xfrm rot="3633921">
                <a:off x="3146502" y="4204431"/>
                <a:ext cx="585063" cy="585065"/>
                <a:chOff x="2771802" y="3969060"/>
                <a:chExt cx="585063" cy="585065"/>
              </a:xfrm>
            </p:grpSpPr>
            <p:sp>
              <p:nvSpPr>
                <p:cNvPr id="140" name="Oval 139"/>
                <p:cNvSpPr/>
                <p:nvPr/>
              </p:nvSpPr>
              <p:spPr>
                <a:xfrm>
                  <a:off x="2771802" y="4374105"/>
                  <a:ext cx="180018" cy="18002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3176847" y="3969060"/>
                  <a:ext cx="180018" cy="18002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42" name="Straight Connector 141"/>
                <p:cNvCxnSpPr>
                  <a:stCxn id="140" idx="7"/>
                  <a:endCxn id="141" idx="3"/>
                </p:cNvCxnSpPr>
                <p:nvPr/>
              </p:nvCxnSpPr>
              <p:spPr>
                <a:xfrm flipV="1">
                  <a:off x="2925457" y="4122717"/>
                  <a:ext cx="277753" cy="277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/>
              <p:cNvGrpSpPr/>
              <p:nvPr/>
            </p:nvGrpSpPr>
            <p:grpSpPr>
              <a:xfrm rot="5786176">
                <a:off x="2778186" y="4527911"/>
                <a:ext cx="585063" cy="585065"/>
                <a:chOff x="2771802" y="3969060"/>
                <a:chExt cx="585063" cy="585065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2771802" y="4374105"/>
                  <a:ext cx="180018" cy="18002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176847" y="3969060"/>
                  <a:ext cx="180018" cy="18002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46" name="Straight Connector 145"/>
                <p:cNvCxnSpPr>
                  <a:stCxn id="144" idx="7"/>
                  <a:endCxn id="145" idx="3"/>
                </p:cNvCxnSpPr>
                <p:nvPr/>
              </p:nvCxnSpPr>
              <p:spPr>
                <a:xfrm flipV="1">
                  <a:off x="2925457" y="4122717"/>
                  <a:ext cx="277753" cy="277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224286" y="3859609"/>
                    <a:ext cx="59313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4286" y="3859609"/>
                    <a:ext cx="593136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8" name="Oval 147"/>
            <p:cNvSpPr/>
            <p:nvPr/>
          </p:nvSpPr>
          <p:spPr>
            <a:xfrm>
              <a:off x="4083370" y="4669984"/>
              <a:ext cx="180018" cy="18002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36348" y="5037564"/>
              <a:ext cx="180018" cy="18002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0" name="Oval 149"/>
            <p:cNvSpPr/>
            <p:nvPr/>
          </p:nvSpPr>
          <p:spPr>
            <a:xfrm>
              <a:off x="4291096" y="5037564"/>
              <a:ext cx="180018" cy="18002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1" name="Oval 150"/>
            <p:cNvSpPr/>
            <p:nvPr/>
          </p:nvSpPr>
          <p:spPr>
            <a:xfrm>
              <a:off x="6041593" y="3810170"/>
              <a:ext cx="1530170" cy="14312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3333222" y="5122993"/>
                  <a:ext cx="5931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222" y="5122993"/>
                  <a:ext cx="59313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Group 154"/>
            <p:cNvGrpSpPr/>
            <p:nvPr/>
          </p:nvGrpSpPr>
          <p:grpSpPr>
            <a:xfrm>
              <a:off x="4797025" y="4113990"/>
              <a:ext cx="1773818" cy="306119"/>
              <a:chOff x="1737905" y="4267647"/>
              <a:chExt cx="1773818" cy="306119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1737905" y="4393746"/>
                <a:ext cx="180018" cy="1800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331705" y="4267647"/>
                <a:ext cx="180018" cy="1800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67" name="Straight Connector 166"/>
              <p:cNvCxnSpPr>
                <a:stCxn id="165" idx="6"/>
                <a:endCxn id="166" idx="2"/>
              </p:cNvCxnSpPr>
              <p:nvPr/>
            </p:nvCxnSpPr>
            <p:spPr>
              <a:xfrm flipV="1">
                <a:off x="1917923" y="4357657"/>
                <a:ext cx="1413782" cy="126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4765004" y="4638756"/>
              <a:ext cx="2095512" cy="237707"/>
              <a:chOff x="1737905" y="4393746"/>
              <a:chExt cx="2095512" cy="237707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1737905" y="4393746"/>
                <a:ext cx="180018" cy="1800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653399" y="4451433"/>
                <a:ext cx="180018" cy="1800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71" name="Straight Connector 170"/>
              <p:cNvCxnSpPr>
                <a:stCxn id="169" idx="6"/>
                <a:endCxn id="170" idx="2"/>
              </p:cNvCxnSpPr>
              <p:nvPr/>
            </p:nvCxnSpPr>
            <p:spPr>
              <a:xfrm>
                <a:off x="1917923" y="4483756"/>
                <a:ext cx="1735476" cy="57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6282190" y="3327375"/>
                  <a:ext cx="9589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⊂</m:t>
                      </m:r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190" y="3327375"/>
                  <a:ext cx="958901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5387366" y="4285590"/>
                  <a:ext cx="5931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366" y="4285590"/>
                  <a:ext cx="593136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386535" y="4239090"/>
                <a:ext cx="8371105" cy="21236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match </a:t>
                </a:r>
                <a:r>
                  <a:rPr lang="en-US" sz="2800" b="1" dirty="0"/>
                  <a:t>at most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endParaRPr lang="en-US" sz="2800" b="1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At least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  <m:r>
                          <a:rPr lang="en-US" sz="2800" i="1" dirty="0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−|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odd components have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not covered 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|≥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−|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⊂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239090"/>
                <a:ext cx="8371105" cy="2123658"/>
              </a:xfrm>
              <a:prstGeom prst="rect">
                <a:avLst/>
              </a:prstGeom>
              <a:blipFill>
                <a:blip r:embed="rId9"/>
                <a:stretch>
                  <a:fillRect l="-1456" t="-3438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3417440" y="2881914"/>
            <a:ext cx="884729" cy="95213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12167" y="2405501"/>
            <a:ext cx="505848" cy="952131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5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540" y="494673"/>
                <a:ext cx="822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/>
                  <a:t>Theorem</a:t>
                </a:r>
                <a:r>
                  <a:rPr lang="en-US" sz="2800" dirty="0"/>
                  <a:t>. (Berge 1957) A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maximum iff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augmentation path.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94673"/>
                <a:ext cx="8229600" cy="954107"/>
              </a:xfrm>
              <a:prstGeom prst="rect">
                <a:avLst/>
              </a:prstGeom>
              <a:blipFill>
                <a:blip r:embed="rId2"/>
                <a:stretch>
                  <a:fillRect l="-1556" t="-5732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40" y="1529788"/>
                <a:ext cx="822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Maximum </a:t>
                </a:r>
                <a:r>
                  <a:rPr lang="en-US" sz="2800" i="0" dirty="0">
                    <a:latin typeface="+mj-lt"/>
                    <a:ea typeface="Cambria Math"/>
                  </a:rPr>
                  <a:t>⇒</a:t>
                </a:r>
                <a:r>
                  <a:rPr lang="en-US" sz="2800" dirty="0"/>
                  <a:t> no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augmentation. As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would have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augmentation path,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could not be maximum.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529788"/>
                <a:ext cx="82296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6" t="-7692" r="-148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540" y="2519898"/>
                <a:ext cx="82295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For no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augmentation </a:t>
                </a:r>
                <a:r>
                  <a:rPr lang="en-US" sz="2800" dirty="0">
                    <a:ea typeface="Cambria Math"/>
                  </a:rPr>
                  <a:t>⇒</a:t>
                </a:r>
                <a:r>
                  <a:rPr lang="en-US" sz="2800" dirty="0"/>
                  <a:t> maximum, suppose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not maximum. We construct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i="1" dirty="0"/>
                  <a:t>-</a:t>
                </a:r>
                <a:r>
                  <a:rPr lang="en-US" sz="2800" dirty="0"/>
                  <a:t>augmentation.</a:t>
                </a:r>
                <a:endParaRPr lang="he-IL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519898"/>
                <a:ext cx="8229599" cy="954107"/>
              </a:xfrm>
              <a:prstGeom prst="rect">
                <a:avLst/>
              </a:prstGeom>
              <a:blipFill>
                <a:blip r:embed="rId4"/>
                <a:stretch>
                  <a:fillRect l="-1556" t="-7643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1540" y="3555013"/>
                <a:ext cx="82295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Consider a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|&gt;|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be the spanning subgraph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)=</m:t>
                    </m:r>
                    <m:r>
                      <a:rPr lang="en-US" sz="2800" i="1" dirty="0">
                        <a:latin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l-GR" sz="2800" i="0" dirty="0">
                        <a:latin typeface="Cambria Math"/>
                      </a:rPr>
                      <m:t>Δ</m:t>
                    </m:r>
                    <m:r>
                      <a:rPr lang="en-US" sz="2800" i="1" dirty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555013"/>
                <a:ext cx="822959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56" t="-5732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1540" y="4609290"/>
                <a:ext cx="82295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are matchings so a vertex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has degree 2 at most.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has therefore only disjoint paths and cycles,</a:t>
                </a:r>
              </a:p>
              <a:p>
                <a:pPr algn="just"/>
                <a:r>
                  <a:rPr lang="en-US" sz="2800" dirty="0"/>
                  <a:t>and cycles must be of even lengths. (why?)</a:t>
                </a:r>
                <a:endParaRPr lang="he-IL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609290"/>
                <a:ext cx="8229599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1556" t="-3965" r="-148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14082" y="1137348"/>
            <a:ext cx="3757918" cy="1786192"/>
            <a:chOff x="814082" y="818710"/>
            <a:chExt cx="3757918" cy="1786192"/>
          </a:xfrm>
        </p:grpSpPr>
        <p:grpSp>
          <p:nvGrpSpPr>
            <p:cNvPr id="45" name="Group 44"/>
            <p:cNvGrpSpPr/>
            <p:nvPr/>
          </p:nvGrpSpPr>
          <p:grpSpPr>
            <a:xfrm>
              <a:off x="814082" y="818710"/>
              <a:ext cx="3150350" cy="1786192"/>
              <a:chOff x="521550" y="3506432"/>
              <a:chExt cx="3150350" cy="178619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1550" y="4914022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21550" y="4284096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21550" y="3654026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51" name="Straight Connector 50"/>
              <p:cNvCxnSpPr>
                <a:stCxn id="50" idx="4"/>
                <a:endCxn id="49" idx="0"/>
              </p:cNvCxnSpPr>
              <p:nvPr/>
            </p:nvCxnSpPr>
            <p:spPr>
              <a:xfrm>
                <a:off x="634063" y="3879051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34063" y="4508976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1106615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106615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06615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56" name="Straight Connector 55"/>
              <p:cNvCxnSpPr>
                <a:stCxn id="55" idx="3"/>
                <a:endCxn id="49" idx="7"/>
              </p:cNvCxnSpPr>
              <p:nvPr/>
            </p:nvCxnSpPr>
            <p:spPr>
              <a:xfrm flipH="1">
                <a:off x="713621" y="3846096"/>
                <a:ext cx="425948" cy="4709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1"/>
                <a:endCxn id="50" idx="5"/>
              </p:cNvCxnSpPr>
              <p:nvPr/>
            </p:nvCxnSpPr>
            <p:spPr>
              <a:xfrm flipH="1" flipV="1">
                <a:off x="713621" y="3846097"/>
                <a:ext cx="425948" cy="4709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2"/>
                <a:endCxn id="50" idx="6"/>
              </p:cNvCxnSpPr>
              <p:nvPr/>
            </p:nvCxnSpPr>
            <p:spPr>
              <a:xfrm flipH="1">
                <a:off x="746575" y="3766538"/>
                <a:ext cx="3600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4" idx="2"/>
                <a:endCxn id="49" idx="6"/>
              </p:cNvCxnSpPr>
              <p:nvPr/>
            </p:nvCxnSpPr>
            <p:spPr>
              <a:xfrm flipH="1">
                <a:off x="746575" y="4396608"/>
                <a:ext cx="3600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4" idx="3"/>
                <a:endCxn id="48" idx="7"/>
              </p:cNvCxnSpPr>
              <p:nvPr/>
            </p:nvCxnSpPr>
            <p:spPr>
              <a:xfrm flipH="1">
                <a:off x="713621" y="4476166"/>
                <a:ext cx="425948" cy="4708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1691680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691680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91680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4" name="Straight Connector 63"/>
              <p:cNvCxnSpPr>
                <a:stCxn id="63" idx="4"/>
                <a:endCxn id="62" idx="0"/>
              </p:cNvCxnSpPr>
              <p:nvPr/>
            </p:nvCxnSpPr>
            <p:spPr>
              <a:xfrm>
                <a:off x="1804193" y="3879050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5" idx="5"/>
                <a:endCxn id="62" idx="1"/>
              </p:cNvCxnSpPr>
              <p:nvPr/>
            </p:nvCxnSpPr>
            <p:spPr>
              <a:xfrm>
                <a:off x="1298686" y="3846096"/>
                <a:ext cx="425948" cy="4709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3"/>
                <a:endCxn id="53" idx="7"/>
              </p:cNvCxnSpPr>
              <p:nvPr/>
            </p:nvCxnSpPr>
            <p:spPr>
              <a:xfrm flipH="1">
                <a:off x="1298686" y="4476166"/>
                <a:ext cx="425948" cy="4708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2" idx="2"/>
                <a:endCxn id="54" idx="6"/>
              </p:cNvCxnSpPr>
              <p:nvPr/>
            </p:nvCxnSpPr>
            <p:spPr>
              <a:xfrm flipH="1">
                <a:off x="1331640" y="4396608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70" idx="2"/>
                <a:endCxn id="62" idx="6"/>
              </p:cNvCxnSpPr>
              <p:nvPr/>
            </p:nvCxnSpPr>
            <p:spPr>
              <a:xfrm flipH="1">
                <a:off x="1916705" y="4396608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2276745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276745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276745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2" name="Straight Connector 71"/>
              <p:cNvCxnSpPr>
                <a:stCxn id="71" idx="4"/>
                <a:endCxn id="70" idx="0"/>
              </p:cNvCxnSpPr>
              <p:nvPr/>
            </p:nvCxnSpPr>
            <p:spPr>
              <a:xfrm>
                <a:off x="2389258" y="3879050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1" idx="3"/>
                <a:endCxn id="62" idx="7"/>
              </p:cNvCxnSpPr>
              <p:nvPr/>
            </p:nvCxnSpPr>
            <p:spPr>
              <a:xfrm flipH="1">
                <a:off x="1883751" y="3846096"/>
                <a:ext cx="425948" cy="4709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2"/>
                <a:endCxn id="63" idx="6"/>
              </p:cNvCxnSpPr>
              <p:nvPr/>
            </p:nvCxnSpPr>
            <p:spPr>
              <a:xfrm flipH="1">
                <a:off x="1916705" y="3766538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1" idx="2"/>
                <a:endCxn id="53" idx="6"/>
              </p:cNvCxnSpPr>
              <p:nvPr/>
            </p:nvCxnSpPr>
            <p:spPr>
              <a:xfrm flipH="1">
                <a:off x="1331640" y="5026534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9" idx="2"/>
                <a:endCxn id="61" idx="6"/>
              </p:cNvCxnSpPr>
              <p:nvPr/>
            </p:nvCxnSpPr>
            <p:spPr>
              <a:xfrm flipH="1">
                <a:off x="1916705" y="5026534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9" idx="1"/>
                <a:endCxn id="62" idx="5"/>
              </p:cNvCxnSpPr>
              <p:nvPr/>
            </p:nvCxnSpPr>
            <p:spPr>
              <a:xfrm flipH="1" flipV="1">
                <a:off x="1883751" y="4476166"/>
                <a:ext cx="425948" cy="4708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2861810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861810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861810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1" name="Straight Connector 80"/>
              <p:cNvCxnSpPr>
                <a:stCxn id="80" idx="5"/>
                <a:endCxn id="84" idx="1"/>
              </p:cNvCxnSpPr>
              <p:nvPr/>
            </p:nvCxnSpPr>
            <p:spPr>
              <a:xfrm>
                <a:off x="3053881" y="3846096"/>
                <a:ext cx="425948" cy="471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974323" y="4508975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3446875" y="491416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446875" y="4284239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46875" y="3654169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6" name="Straight Connector 85"/>
              <p:cNvCxnSpPr>
                <a:stCxn id="85" idx="4"/>
                <a:endCxn id="84" idx="0"/>
              </p:cNvCxnSpPr>
              <p:nvPr/>
            </p:nvCxnSpPr>
            <p:spPr>
              <a:xfrm>
                <a:off x="3559388" y="3879194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endCxn id="78" idx="7"/>
              </p:cNvCxnSpPr>
              <p:nvPr/>
            </p:nvCxnSpPr>
            <p:spPr>
              <a:xfrm flipH="1">
                <a:off x="3053881" y="4509119"/>
                <a:ext cx="505507" cy="437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5" idx="2"/>
                <a:endCxn id="80" idx="6"/>
              </p:cNvCxnSpPr>
              <p:nvPr/>
            </p:nvCxnSpPr>
            <p:spPr>
              <a:xfrm flipH="1" flipV="1">
                <a:off x="3086835" y="3766538"/>
                <a:ext cx="360040" cy="1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71" idx="5"/>
                <a:endCxn id="79" idx="1"/>
              </p:cNvCxnSpPr>
              <p:nvPr/>
            </p:nvCxnSpPr>
            <p:spPr>
              <a:xfrm>
                <a:off x="2468816" y="3846096"/>
                <a:ext cx="425948" cy="4709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79" idx="5"/>
                <a:endCxn id="83" idx="1"/>
              </p:cNvCxnSpPr>
              <p:nvPr/>
            </p:nvCxnSpPr>
            <p:spPr>
              <a:xfrm>
                <a:off x="3053881" y="4476166"/>
                <a:ext cx="425948" cy="4709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3" idx="2"/>
                <a:endCxn id="78" idx="6"/>
              </p:cNvCxnSpPr>
              <p:nvPr/>
            </p:nvCxnSpPr>
            <p:spPr>
              <a:xfrm flipH="1" flipV="1">
                <a:off x="3086835" y="5026534"/>
                <a:ext cx="360040" cy="1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70" idx="5"/>
                <a:endCxn id="78" idx="1"/>
              </p:cNvCxnSpPr>
              <p:nvPr/>
            </p:nvCxnSpPr>
            <p:spPr>
              <a:xfrm>
                <a:off x="2468816" y="4476166"/>
                <a:ext cx="425948" cy="4708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78" idx="2"/>
                <a:endCxn id="69" idx="6"/>
              </p:cNvCxnSpPr>
              <p:nvPr/>
            </p:nvCxnSpPr>
            <p:spPr>
              <a:xfrm flipH="1">
                <a:off x="2501770" y="5026534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Arc 93"/>
              <p:cNvSpPr/>
              <p:nvPr/>
            </p:nvSpPr>
            <p:spPr>
              <a:xfrm>
                <a:off x="1298685" y="3506432"/>
                <a:ext cx="1011013" cy="372618"/>
              </a:xfrm>
              <a:prstGeom prst="arc">
                <a:avLst>
                  <a:gd name="adj1" fmla="val 10801989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5" name="Arc 94"/>
              <p:cNvSpPr/>
              <p:nvPr/>
            </p:nvSpPr>
            <p:spPr>
              <a:xfrm flipV="1">
                <a:off x="1286635" y="4920006"/>
                <a:ext cx="1011013" cy="372618"/>
              </a:xfrm>
              <a:prstGeom prst="arc">
                <a:avLst>
                  <a:gd name="adj1" fmla="val 10819406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166955" y="1414544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955" y="1414544"/>
                  <a:ext cx="40504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/>
            <p:cNvCxnSpPr>
              <a:stCxn id="80" idx="2"/>
              <a:endCxn id="101" idx="6"/>
            </p:cNvCxnSpPr>
            <p:nvPr/>
          </p:nvCxnSpPr>
          <p:spPr>
            <a:xfrm flipH="1" flipV="1">
              <a:off x="2794302" y="1078815"/>
              <a:ext cx="36004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984212" y="1284940"/>
            <a:ext cx="2587788" cy="1485021"/>
            <a:chOff x="1984212" y="966302"/>
            <a:chExt cx="2587788" cy="1485021"/>
          </a:xfrm>
        </p:grpSpPr>
        <p:grpSp>
          <p:nvGrpSpPr>
            <p:cNvPr id="97" name="Group 96"/>
            <p:cNvGrpSpPr/>
            <p:nvPr/>
          </p:nvGrpSpPr>
          <p:grpSpPr>
            <a:xfrm>
              <a:off x="1984212" y="966302"/>
              <a:ext cx="1395155" cy="1485021"/>
              <a:chOff x="1984212" y="966302"/>
              <a:chExt cx="1395155" cy="148502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984212" y="1596228"/>
                <a:ext cx="225025" cy="22502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54342" y="2226298"/>
                <a:ext cx="225025" cy="22502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569277" y="966302"/>
                <a:ext cx="225025" cy="225025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4166955" y="1922479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955" y="1922479"/>
                  <a:ext cx="40504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5202070" y="593685"/>
            <a:ext cx="3150350" cy="2329855"/>
            <a:chOff x="5202070" y="275047"/>
            <a:chExt cx="3150350" cy="2329855"/>
          </a:xfrm>
        </p:grpSpPr>
        <p:grpSp>
          <p:nvGrpSpPr>
            <p:cNvPr id="103" name="Group 102"/>
            <p:cNvGrpSpPr/>
            <p:nvPr/>
          </p:nvGrpSpPr>
          <p:grpSpPr>
            <a:xfrm>
              <a:off x="5202070" y="966303"/>
              <a:ext cx="3150350" cy="1638599"/>
              <a:chOff x="521550" y="3654025"/>
              <a:chExt cx="3150350" cy="163859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21550" y="4914022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21550" y="4284096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21550" y="3654026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8" name="Straight Connector 107"/>
              <p:cNvCxnSpPr>
                <a:stCxn id="107" idx="4"/>
                <a:endCxn id="106" idx="0"/>
              </p:cNvCxnSpPr>
              <p:nvPr/>
            </p:nvCxnSpPr>
            <p:spPr>
              <a:xfrm>
                <a:off x="634063" y="3879051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34063" y="4508976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1106615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06615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106615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13" name="Straight Connector 112"/>
              <p:cNvCxnSpPr>
                <a:stCxn id="112" idx="3"/>
                <a:endCxn id="106" idx="7"/>
              </p:cNvCxnSpPr>
              <p:nvPr/>
            </p:nvCxnSpPr>
            <p:spPr>
              <a:xfrm flipH="1">
                <a:off x="713621" y="3846096"/>
                <a:ext cx="425948" cy="4709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1" idx="1"/>
                <a:endCxn id="107" idx="5"/>
              </p:cNvCxnSpPr>
              <p:nvPr/>
            </p:nvCxnSpPr>
            <p:spPr>
              <a:xfrm flipH="1" flipV="1">
                <a:off x="713621" y="3846097"/>
                <a:ext cx="425948" cy="4709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2" idx="2"/>
                <a:endCxn id="107" idx="6"/>
              </p:cNvCxnSpPr>
              <p:nvPr/>
            </p:nvCxnSpPr>
            <p:spPr>
              <a:xfrm flipH="1">
                <a:off x="746575" y="3766538"/>
                <a:ext cx="3600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1" idx="2"/>
                <a:endCxn id="106" idx="6"/>
              </p:cNvCxnSpPr>
              <p:nvPr/>
            </p:nvCxnSpPr>
            <p:spPr>
              <a:xfrm flipH="1">
                <a:off x="746575" y="4396608"/>
                <a:ext cx="3600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1" idx="3"/>
                <a:endCxn id="105" idx="7"/>
              </p:cNvCxnSpPr>
              <p:nvPr/>
            </p:nvCxnSpPr>
            <p:spPr>
              <a:xfrm flipH="1">
                <a:off x="713621" y="4476166"/>
                <a:ext cx="425948" cy="4708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1691680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691680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276745" y="4914021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276745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2" name="Straight Connector 121"/>
              <p:cNvCxnSpPr>
                <a:stCxn id="118" idx="2"/>
                <a:endCxn id="110" idx="6"/>
              </p:cNvCxnSpPr>
              <p:nvPr/>
            </p:nvCxnSpPr>
            <p:spPr>
              <a:xfrm flipH="1">
                <a:off x="1331640" y="5026534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20" idx="2"/>
                <a:endCxn id="118" idx="6"/>
              </p:cNvCxnSpPr>
              <p:nvPr/>
            </p:nvCxnSpPr>
            <p:spPr>
              <a:xfrm flipH="1">
                <a:off x="1916705" y="5026534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/>
              <p:cNvSpPr/>
              <p:nvPr/>
            </p:nvSpPr>
            <p:spPr>
              <a:xfrm>
                <a:off x="2861810" y="428409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861810" y="365402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6" name="Straight Connector 125"/>
              <p:cNvCxnSpPr>
                <a:stCxn id="125" idx="5"/>
                <a:endCxn id="128" idx="1"/>
              </p:cNvCxnSpPr>
              <p:nvPr/>
            </p:nvCxnSpPr>
            <p:spPr>
              <a:xfrm>
                <a:off x="3053881" y="3846096"/>
                <a:ext cx="425948" cy="4710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3446875" y="4914165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446875" y="4284239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446875" y="3654169"/>
                <a:ext cx="225025" cy="2250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30" name="Straight Connector 129"/>
              <p:cNvCxnSpPr>
                <a:stCxn id="129" idx="4"/>
                <a:endCxn id="128" idx="0"/>
              </p:cNvCxnSpPr>
              <p:nvPr/>
            </p:nvCxnSpPr>
            <p:spPr>
              <a:xfrm>
                <a:off x="3559388" y="3879194"/>
                <a:ext cx="0" cy="4050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9" idx="2"/>
                <a:endCxn id="125" idx="6"/>
              </p:cNvCxnSpPr>
              <p:nvPr/>
            </p:nvCxnSpPr>
            <p:spPr>
              <a:xfrm flipH="1" flipV="1">
                <a:off x="3086835" y="3766538"/>
                <a:ext cx="360040" cy="1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24" idx="5"/>
                <a:endCxn id="127" idx="1"/>
              </p:cNvCxnSpPr>
              <p:nvPr/>
            </p:nvCxnSpPr>
            <p:spPr>
              <a:xfrm>
                <a:off x="3053881" y="4476166"/>
                <a:ext cx="425948" cy="4709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Arc 132"/>
              <p:cNvSpPr/>
              <p:nvPr/>
            </p:nvSpPr>
            <p:spPr>
              <a:xfrm flipV="1">
                <a:off x="1286635" y="4920006"/>
                <a:ext cx="1011013" cy="372618"/>
              </a:xfrm>
              <a:prstGeom prst="arc">
                <a:avLst>
                  <a:gd name="adj1" fmla="val 10819406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6192181" y="275047"/>
                  <a:ext cx="1170130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181" y="275047"/>
                  <a:ext cx="117013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86535" y="3068960"/>
                <a:ext cx="83452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Does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have a perfect matching ?</a:t>
                </a:r>
                <a:endParaRPr lang="he-IL" sz="28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068960"/>
                <a:ext cx="834527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46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86535" y="3715870"/>
                <a:ext cx="834527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/>
                  <a:t>, whereas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|=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|≥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715870"/>
                <a:ext cx="8345270" cy="523220"/>
              </a:xfrm>
              <a:prstGeom prst="rect">
                <a:avLst/>
              </a:prstGeom>
              <a:blipFill>
                <a:blip r:embed="rId7"/>
                <a:stretch>
                  <a:fillRect t="-15294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86535" y="4464115"/>
                <a:ext cx="834527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Claim</a:t>
                </a:r>
                <a:r>
                  <a:rPr lang="en-US" sz="2800" dirty="0"/>
                  <a:t>. If it happens that for some matching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⊂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|=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)−|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a maximum matching.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  <a:endParaRPr lang="he-IL" sz="28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464115"/>
                <a:ext cx="8345270" cy="1384995"/>
              </a:xfrm>
              <a:prstGeom prst="rect">
                <a:avLst/>
              </a:prstGeom>
              <a:blipFill>
                <a:blip r:embed="rId8"/>
                <a:stretch>
                  <a:fillRect l="-1461" t="-3965" r="-153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386535" y="773705"/>
                <a:ext cx="834527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/>
                  <a:t>Such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barrier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and is a certificate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maximum.</a:t>
                </a:r>
                <a:endParaRPr lang="he-IL" sz="28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773705"/>
                <a:ext cx="834527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61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926595" y="3097229"/>
            <a:ext cx="2925325" cy="2131971"/>
            <a:chOff x="926595" y="1088740"/>
            <a:chExt cx="2925325" cy="2131971"/>
          </a:xfrm>
        </p:grpSpPr>
        <p:grpSp>
          <p:nvGrpSpPr>
            <p:cNvPr id="215" name="Group 214"/>
            <p:cNvGrpSpPr/>
            <p:nvPr/>
          </p:nvGrpSpPr>
          <p:grpSpPr>
            <a:xfrm>
              <a:off x="926595" y="1088740"/>
              <a:ext cx="2925325" cy="1259996"/>
              <a:chOff x="1078995" y="1231216"/>
              <a:chExt cx="2925325" cy="1259996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1078995" y="1973654"/>
                <a:ext cx="0" cy="405045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1191507" y="1231216"/>
                <a:ext cx="360040" cy="1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2361637" y="1861286"/>
                <a:ext cx="36004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1776572" y="2491212"/>
                <a:ext cx="36004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4004320" y="1343872"/>
                <a:ext cx="0" cy="405045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3498813" y="1940844"/>
                <a:ext cx="425948" cy="470953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946702" y="2491212"/>
                <a:ext cx="36004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2946702" y="1231216"/>
                <a:ext cx="36004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/>
                <p:cNvSpPr txBox="1"/>
                <p:nvPr/>
              </p:nvSpPr>
              <p:spPr>
                <a:xfrm>
                  <a:off x="3014101" y="2697491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𝑴</m:t>
                        </m:r>
                      </m:oMath>
                    </m:oMathPara>
                  </a14:m>
                  <a:endParaRPr lang="he-IL" sz="2800" b="1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6" name="TextBox 2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101" y="2697491"/>
                  <a:ext cx="58506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5" name="Group 224"/>
          <p:cNvGrpSpPr/>
          <p:nvPr/>
        </p:nvGrpSpPr>
        <p:grpSpPr>
          <a:xfrm>
            <a:off x="1199434" y="2974647"/>
            <a:ext cx="1009803" cy="2254553"/>
            <a:chOff x="1199434" y="966158"/>
            <a:chExt cx="1009803" cy="2254553"/>
          </a:xfrm>
        </p:grpSpPr>
        <p:grpSp>
          <p:nvGrpSpPr>
            <p:cNvPr id="226" name="Group 225"/>
            <p:cNvGrpSpPr/>
            <p:nvPr/>
          </p:nvGrpSpPr>
          <p:grpSpPr>
            <a:xfrm>
              <a:off x="1399147" y="966158"/>
              <a:ext cx="810090" cy="855095"/>
              <a:chOff x="1551547" y="1118703"/>
              <a:chExt cx="810090" cy="855095"/>
            </a:xfrm>
            <a:solidFill>
              <a:srgbClr val="0000FF"/>
            </a:solidFill>
          </p:grpSpPr>
          <p:sp>
            <p:nvSpPr>
              <p:cNvPr id="228" name="Oval 227"/>
              <p:cNvSpPr/>
              <p:nvPr/>
            </p:nvSpPr>
            <p:spPr>
              <a:xfrm>
                <a:off x="1551547" y="1748773"/>
                <a:ext cx="225025" cy="225025"/>
              </a:xfrm>
              <a:prstGeom prst="ellipse">
                <a:avLst/>
              </a:prstGeom>
              <a:grp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2136612" y="1118703"/>
                <a:ext cx="225025" cy="225025"/>
              </a:xfrm>
              <a:prstGeom prst="ellipse">
                <a:avLst/>
              </a:prstGeom>
              <a:grp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1199434" y="2697491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𝑼</m:t>
                        </m:r>
                      </m:oMath>
                    </m:oMathPara>
                  </a14:m>
                  <a:endParaRPr lang="he-IL" sz="2800" b="1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434" y="2697491"/>
                  <a:ext cx="58506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>
              <a:xfrm>
                <a:off x="5202070" y="3240175"/>
                <a:ext cx="244667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is maximum 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|=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070" y="3240175"/>
                <a:ext cx="244667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4975" t="-5769" r="-497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14082" y="2140695"/>
            <a:ext cx="3150350" cy="2472696"/>
            <a:chOff x="814082" y="1853825"/>
            <a:chExt cx="3150350" cy="2472696"/>
          </a:xfrm>
        </p:grpSpPr>
        <p:grpSp>
          <p:nvGrpSpPr>
            <p:cNvPr id="99" name="Group 98"/>
            <p:cNvGrpSpPr/>
            <p:nvPr/>
          </p:nvGrpSpPr>
          <p:grpSpPr>
            <a:xfrm>
              <a:off x="814082" y="2540329"/>
              <a:ext cx="3150350" cy="1786192"/>
              <a:chOff x="814082" y="818710"/>
              <a:chExt cx="3150350" cy="178619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814082" y="818710"/>
                <a:ext cx="3150350" cy="1786192"/>
                <a:chOff x="521550" y="3506432"/>
                <a:chExt cx="3150350" cy="1786192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521550" y="4914022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21550" y="4284096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521550" y="3654026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17" name="Straight Connector 116"/>
                <p:cNvCxnSpPr>
                  <a:stCxn id="115" idx="4"/>
                  <a:endCxn id="114" idx="0"/>
                </p:cNvCxnSpPr>
                <p:nvPr/>
              </p:nvCxnSpPr>
              <p:spPr>
                <a:xfrm>
                  <a:off x="634063" y="3879051"/>
                  <a:ext cx="0" cy="4050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34063" y="4508976"/>
                  <a:ext cx="0" cy="4050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1106615" y="4914021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106615" y="428409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106615" y="365402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4" name="Straight Connector 123"/>
                <p:cNvCxnSpPr>
                  <a:stCxn id="122" idx="3"/>
                  <a:endCxn id="114" idx="7"/>
                </p:cNvCxnSpPr>
                <p:nvPr/>
              </p:nvCxnSpPr>
              <p:spPr>
                <a:xfrm flipH="1">
                  <a:off x="713621" y="3846096"/>
                  <a:ext cx="425948" cy="4709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>
                  <a:stCxn id="121" idx="1"/>
                  <a:endCxn id="115" idx="5"/>
                </p:cNvCxnSpPr>
                <p:nvPr/>
              </p:nvCxnSpPr>
              <p:spPr>
                <a:xfrm flipH="1" flipV="1">
                  <a:off x="713621" y="3846097"/>
                  <a:ext cx="425948" cy="47095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>
                  <a:stCxn id="122" idx="2"/>
                  <a:endCxn id="115" idx="6"/>
                </p:cNvCxnSpPr>
                <p:nvPr/>
              </p:nvCxnSpPr>
              <p:spPr>
                <a:xfrm flipH="1">
                  <a:off x="746575" y="3766538"/>
                  <a:ext cx="360040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>
                  <a:stCxn id="121" idx="2"/>
                  <a:endCxn id="114" idx="6"/>
                </p:cNvCxnSpPr>
                <p:nvPr/>
              </p:nvCxnSpPr>
              <p:spPr>
                <a:xfrm flipH="1">
                  <a:off x="746575" y="4396608"/>
                  <a:ext cx="360040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stCxn id="121" idx="3"/>
                  <a:endCxn id="113" idx="7"/>
                </p:cNvCxnSpPr>
                <p:nvPr/>
              </p:nvCxnSpPr>
              <p:spPr>
                <a:xfrm flipH="1">
                  <a:off x="713621" y="4476166"/>
                  <a:ext cx="425948" cy="4708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30"/>
                <p:cNvSpPr/>
                <p:nvPr/>
              </p:nvSpPr>
              <p:spPr>
                <a:xfrm>
                  <a:off x="1691680" y="4914021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1691680" y="428409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691680" y="365402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58" name="Straight Connector 157"/>
                <p:cNvCxnSpPr>
                  <a:stCxn id="156" idx="4"/>
                  <a:endCxn id="132" idx="0"/>
                </p:cNvCxnSpPr>
                <p:nvPr/>
              </p:nvCxnSpPr>
              <p:spPr>
                <a:xfrm>
                  <a:off x="1804193" y="3879050"/>
                  <a:ext cx="0" cy="4050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stCxn id="122" idx="5"/>
                  <a:endCxn id="132" idx="1"/>
                </p:cNvCxnSpPr>
                <p:nvPr/>
              </p:nvCxnSpPr>
              <p:spPr>
                <a:xfrm>
                  <a:off x="1298686" y="3846096"/>
                  <a:ext cx="425948" cy="4709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>
                  <a:stCxn id="132" idx="3"/>
                  <a:endCxn id="120" idx="7"/>
                </p:cNvCxnSpPr>
                <p:nvPr/>
              </p:nvCxnSpPr>
              <p:spPr>
                <a:xfrm flipH="1">
                  <a:off x="1298686" y="4476166"/>
                  <a:ext cx="425948" cy="4708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stCxn id="132" idx="2"/>
                  <a:endCxn id="121" idx="6"/>
                </p:cNvCxnSpPr>
                <p:nvPr/>
              </p:nvCxnSpPr>
              <p:spPr>
                <a:xfrm flipH="1">
                  <a:off x="1331640" y="4396608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66" idx="2"/>
                  <a:endCxn id="132" idx="6"/>
                </p:cNvCxnSpPr>
                <p:nvPr/>
              </p:nvCxnSpPr>
              <p:spPr>
                <a:xfrm flipH="1">
                  <a:off x="1916705" y="4396608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Oval 164"/>
                <p:cNvSpPr/>
                <p:nvPr/>
              </p:nvSpPr>
              <p:spPr>
                <a:xfrm>
                  <a:off x="2276745" y="4914021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2276745" y="428409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76745" y="365402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68" name="Straight Connector 167"/>
                <p:cNvCxnSpPr>
                  <a:stCxn id="167" idx="4"/>
                  <a:endCxn id="166" idx="0"/>
                </p:cNvCxnSpPr>
                <p:nvPr/>
              </p:nvCxnSpPr>
              <p:spPr>
                <a:xfrm>
                  <a:off x="2389258" y="3879050"/>
                  <a:ext cx="0" cy="4050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>
                  <a:stCxn id="167" idx="3"/>
                  <a:endCxn id="132" idx="7"/>
                </p:cNvCxnSpPr>
                <p:nvPr/>
              </p:nvCxnSpPr>
              <p:spPr>
                <a:xfrm flipH="1">
                  <a:off x="1883751" y="3846096"/>
                  <a:ext cx="425948" cy="4709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>
                  <a:stCxn id="167" idx="2"/>
                  <a:endCxn id="156" idx="6"/>
                </p:cNvCxnSpPr>
                <p:nvPr/>
              </p:nvCxnSpPr>
              <p:spPr>
                <a:xfrm flipH="1">
                  <a:off x="1916705" y="3766538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31" idx="2"/>
                  <a:endCxn id="120" idx="6"/>
                </p:cNvCxnSpPr>
                <p:nvPr/>
              </p:nvCxnSpPr>
              <p:spPr>
                <a:xfrm flipH="1">
                  <a:off x="1331640" y="5026534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>
                  <a:stCxn id="165" idx="2"/>
                  <a:endCxn id="131" idx="6"/>
                </p:cNvCxnSpPr>
                <p:nvPr/>
              </p:nvCxnSpPr>
              <p:spPr>
                <a:xfrm flipH="1">
                  <a:off x="1916705" y="5026534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>
                  <a:stCxn id="165" idx="1"/>
                  <a:endCxn id="132" idx="5"/>
                </p:cNvCxnSpPr>
                <p:nvPr/>
              </p:nvCxnSpPr>
              <p:spPr>
                <a:xfrm flipH="1" flipV="1">
                  <a:off x="1883751" y="4476166"/>
                  <a:ext cx="425948" cy="4708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Oval 184"/>
                <p:cNvSpPr/>
                <p:nvPr/>
              </p:nvSpPr>
              <p:spPr>
                <a:xfrm>
                  <a:off x="2861810" y="4914021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2861810" y="428409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2861810" y="365402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88" name="Straight Connector 187"/>
                <p:cNvCxnSpPr>
                  <a:stCxn id="187" idx="5"/>
                  <a:endCxn id="201" idx="1"/>
                </p:cNvCxnSpPr>
                <p:nvPr/>
              </p:nvCxnSpPr>
              <p:spPr>
                <a:xfrm>
                  <a:off x="3053881" y="3846096"/>
                  <a:ext cx="425948" cy="4710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2974323" y="4508975"/>
                  <a:ext cx="0" cy="4050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Oval 198"/>
                <p:cNvSpPr/>
                <p:nvPr/>
              </p:nvSpPr>
              <p:spPr>
                <a:xfrm>
                  <a:off x="3446875" y="4914165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3446875" y="4284239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3446875" y="3654169"/>
                  <a:ext cx="225025" cy="2250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04" name="Straight Connector 203"/>
                <p:cNvCxnSpPr>
                  <a:stCxn id="202" idx="4"/>
                  <a:endCxn id="201" idx="0"/>
                </p:cNvCxnSpPr>
                <p:nvPr/>
              </p:nvCxnSpPr>
              <p:spPr>
                <a:xfrm>
                  <a:off x="3559388" y="3879194"/>
                  <a:ext cx="0" cy="4050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endCxn id="185" idx="7"/>
                </p:cNvCxnSpPr>
                <p:nvPr/>
              </p:nvCxnSpPr>
              <p:spPr>
                <a:xfrm flipH="1">
                  <a:off x="3053881" y="4509119"/>
                  <a:ext cx="505507" cy="4378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stCxn id="202" idx="2"/>
                  <a:endCxn id="187" idx="6"/>
                </p:cNvCxnSpPr>
                <p:nvPr/>
              </p:nvCxnSpPr>
              <p:spPr>
                <a:xfrm flipH="1" flipV="1">
                  <a:off x="3086835" y="3766538"/>
                  <a:ext cx="360040" cy="1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>
                  <a:stCxn id="167" idx="5"/>
                  <a:endCxn id="186" idx="1"/>
                </p:cNvCxnSpPr>
                <p:nvPr/>
              </p:nvCxnSpPr>
              <p:spPr>
                <a:xfrm>
                  <a:off x="2468816" y="3846096"/>
                  <a:ext cx="425948" cy="4709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>
                  <a:stCxn id="186" idx="5"/>
                  <a:endCxn id="199" idx="1"/>
                </p:cNvCxnSpPr>
                <p:nvPr/>
              </p:nvCxnSpPr>
              <p:spPr>
                <a:xfrm>
                  <a:off x="3053881" y="4476166"/>
                  <a:ext cx="425948" cy="4709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199" idx="2"/>
                  <a:endCxn id="185" idx="6"/>
                </p:cNvCxnSpPr>
                <p:nvPr/>
              </p:nvCxnSpPr>
              <p:spPr>
                <a:xfrm flipH="1" flipV="1">
                  <a:off x="3086835" y="5026534"/>
                  <a:ext cx="360040" cy="1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>
                  <a:stCxn id="166" idx="5"/>
                  <a:endCxn id="185" idx="1"/>
                </p:cNvCxnSpPr>
                <p:nvPr/>
              </p:nvCxnSpPr>
              <p:spPr>
                <a:xfrm>
                  <a:off x="2468816" y="4476166"/>
                  <a:ext cx="425948" cy="4708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>
                  <a:stCxn id="185" idx="2"/>
                  <a:endCxn id="165" idx="6"/>
                </p:cNvCxnSpPr>
                <p:nvPr/>
              </p:nvCxnSpPr>
              <p:spPr>
                <a:xfrm flipH="1">
                  <a:off x="2501770" y="5026534"/>
                  <a:ext cx="36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Arc 211"/>
                <p:cNvSpPr/>
                <p:nvPr/>
              </p:nvSpPr>
              <p:spPr>
                <a:xfrm>
                  <a:off x="1298685" y="3506432"/>
                  <a:ext cx="1011013" cy="372618"/>
                </a:xfrm>
                <a:prstGeom prst="arc">
                  <a:avLst>
                    <a:gd name="adj1" fmla="val 10801989"/>
                    <a:gd name="adj2" fmla="val 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3" name="Arc 212"/>
                <p:cNvSpPr/>
                <p:nvPr/>
              </p:nvSpPr>
              <p:spPr>
                <a:xfrm flipV="1">
                  <a:off x="1286635" y="4920006"/>
                  <a:ext cx="1011013" cy="372618"/>
                </a:xfrm>
                <a:prstGeom prst="arc">
                  <a:avLst>
                    <a:gd name="adj1" fmla="val 10819406"/>
                    <a:gd name="adj2" fmla="val 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112" name="Straight Connector 111"/>
              <p:cNvCxnSpPr>
                <a:stCxn id="187" idx="2"/>
                <a:endCxn id="167" idx="6"/>
              </p:cNvCxnSpPr>
              <p:nvPr/>
            </p:nvCxnSpPr>
            <p:spPr>
              <a:xfrm flipH="1">
                <a:off x="2794302" y="1078816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79167" y="1853825"/>
                  <a:ext cx="14155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/>
                          </a:rPr>
                          <m:t>|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  <m:r>
                          <a:rPr lang="en-US" sz="2800" i="1" dirty="0">
                            <a:latin typeface="Cambria Math"/>
                          </a:rPr>
                          <m:t>|≥</m:t>
                        </m:r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9167" y="1853825"/>
                  <a:ext cx="1415516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90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57200" y="809708"/>
                <a:ext cx="822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is trivial barrier of any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possessing </a:t>
                </a:r>
                <a:r>
                  <a:rPr lang="en-US" sz="2800" b="1" dirty="0"/>
                  <a:t>perfect matching 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|=</m:t>
                    </m:r>
                    <m:r>
                      <a:rPr lang="en-US" sz="2800" i="1" dirty="0" smtClean="0">
                        <a:latin typeface="Cambria Math"/>
                      </a:rPr>
                      <m:t>𝑜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)=</m:t>
                    </m:r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09708"/>
                <a:ext cx="8229600" cy="954107"/>
              </a:xfrm>
              <a:prstGeom prst="rect">
                <a:avLst/>
              </a:prstGeom>
              <a:blipFill>
                <a:blip r:embed="rId2"/>
                <a:stretch>
                  <a:fillRect l="-1481" t="-6410" r="-148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57200" y="2114853"/>
                <a:ext cx="822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barrier of any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possessing </a:t>
                </a:r>
                <a:r>
                  <a:rPr lang="en-US" sz="2800" b="1" dirty="0"/>
                  <a:t>perfect matching</a:t>
                </a:r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  <a:endParaRPr lang="he-IL" sz="28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14853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6410" r="-148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57200" y="3284983"/>
                <a:ext cx="822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is barrier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for which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has </a:t>
                </a:r>
                <a:r>
                  <a:rPr lang="en-US" sz="2800" b="1" dirty="0"/>
                  <a:t>perfect matching</a:t>
                </a:r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  <a:endParaRPr lang="he-IL" sz="28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84983"/>
                <a:ext cx="8229600" cy="954107"/>
              </a:xfrm>
              <a:prstGeom prst="rect">
                <a:avLst/>
              </a:prstGeom>
              <a:blipFill>
                <a:blip r:embed="rId4"/>
                <a:stretch>
                  <a:fillRect l="-1481" t="-6410" r="-148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457200" y="4410397"/>
            <a:ext cx="8229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union of barriers of the components of a graph is a barrier of the graph. (</a:t>
            </a:r>
            <a:r>
              <a:rPr lang="en-US" sz="2800" dirty="0">
                <a:solidFill>
                  <a:srgbClr val="FF0000"/>
                </a:solidFill>
              </a:rPr>
              <a:t>HW</a:t>
            </a:r>
            <a:r>
              <a:rPr lang="en-US" sz="2800" dirty="0"/>
              <a:t>)</a:t>
            </a:r>
          </a:p>
          <a:p>
            <a:pPr algn="just"/>
            <a:r>
              <a:rPr lang="en-US" sz="2800" dirty="0"/>
              <a:t>Any min cover of bipartite graph is barrier. (</a:t>
            </a:r>
            <a:r>
              <a:rPr lang="en-US" sz="2800" dirty="0">
                <a:solidFill>
                  <a:srgbClr val="FF0000"/>
                </a:solidFill>
              </a:rPr>
              <a:t>HW</a:t>
            </a:r>
            <a:r>
              <a:rPr lang="en-US" sz="2800" dirty="0"/>
              <a:t>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786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976" y="809708"/>
                <a:ext cx="8371106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Theorem</a:t>
                </a:r>
                <a:r>
                  <a:rPr lang="en-US" sz="2800" dirty="0"/>
                  <a:t>. (Tutte 1947)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a perfect matching iff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𝑜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)≤|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⊆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6" y="809708"/>
                <a:ext cx="8371106" cy="954107"/>
              </a:xfrm>
              <a:prstGeom prst="rect">
                <a:avLst/>
              </a:prstGeom>
              <a:blipFill>
                <a:blip r:embed="rId2"/>
                <a:stretch>
                  <a:fillRect l="-1456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976" y="1999000"/>
                <a:ext cx="8371106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/>
                  <a:t>Proof </a:t>
                </a:r>
                <a:r>
                  <a:rPr lang="en-US" sz="2800" dirty="0"/>
                  <a:t>(Lovász 1975).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perfect matching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>
                        <a:latin typeface="Cambria Math"/>
                      </a:rPr>
                      <m:t>=|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  <m:r>
                      <a:rPr lang="en-US" sz="2800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𝑉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/>
                  <a:t>. </a:t>
                </a:r>
                <a:r>
                  <a:rPr lang="en-US" sz="2800" dirty="0"/>
                  <a:t>Since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|≥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−|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(shown before)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𝑜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)≤|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6" y="1999000"/>
                <a:ext cx="8371106" cy="1384995"/>
              </a:xfrm>
              <a:prstGeom prst="rect">
                <a:avLst/>
              </a:prstGeom>
              <a:blipFill>
                <a:blip r:embed="rId3"/>
                <a:stretch>
                  <a:fillRect l="-1456" t="-4405" r="-14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535" y="3529750"/>
                <a:ext cx="8371106" cy="25545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Opposite direction is more complex.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First,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𝑜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)≤|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𝑉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𝑜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)≤|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𝑉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may merge two odd components into one,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𝑜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′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)≤</m:t>
                    </m:r>
                    <m:r>
                      <a:rPr lang="en-US" sz="2800" i="1" dirty="0">
                        <a:latin typeface="Cambria Math"/>
                      </a:rPr>
                      <m:t>𝑜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)≤|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3529750"/>
                <a:ext cx="8371106" cy="2554545"/>
              </a:xfrm>
              <a:prstGeom prst="rect">
                <a:avLst/>
              </a:prstGeom>
              <a:blipFill>
                <a:blip r:embed="rId4"/>
                <a:stretch>
                  <a:fillRect l="-1456" t="-2148" r="-1456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6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535" y="1268760"/>
                <a:ext cx="8371106" cy="440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must be even, since taking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800" dirty="0"/>
                  <a:t> implies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𝑜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)≤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/>
                  <a:t>, hence no odd component could exist.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maximal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s.t. perfect matching not exists, but any edge addition yields perfect matching.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𝑈</m:t>
                    </m:r>
                    <m:r>
                      <a:rPr lang="en-US" sz="2800" i="1" dirty="0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𝑉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/>
                  <a:t>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/>
                      </a:rPr>
                      <m:t>𝑣</m:t>
                    </m:r>
                    <m:r>
                      <a:rPr lang="en-US" sz="2800" i="1" dirty="0">
                        <a:latin typeface="Cambria Math"/>
                      </a:rPr>
                      <m:t> ∈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can be empty).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consists of disjoint </a:t>
                </a:r>
                <a:r>
                  <a:rPr lang="en-US" sz="2800" b="1" dirty="0"/>
                  <a:t>cliques</a:t>
                </a:r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268760"/>
                <a:ext cx="8371106" cy="4404283"/>
              </a:xfrm>
              <a:prstGeom prst="rect">
                <a:avLst/>
              </a:prstGeom>
              <a:blipFill>
                <a:blip r:embed="rId2"/>
                <a:stretch>
                  <a:fillRect l="-1456" t="-138" r="-1456" b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41630" y="728700"/>
            <a:ext cx="6643515" cy="2600784"/>
            <a:chOff x="1421650" y="2934235"/>
            <a:chExt cx="6643515" cy="2600784"/>
          </a:xfrm>
        </p:grpSpPr>
        <p:sp>
          <p:nvSpPr>
            <p:cNvPr id="9" name="Rounded Rectangle 8"/>
            <p:cNvSpPr/>
            <p:nvPr/>
          </p:nvSpPr>
          <p:spPr>
            <a:xfrm>
              <a:off x="1421650" y="2979241"/>
              <a:ext cx="6435715" cy="1259850"/>
            </a:xfrm>
            <a:prstGeom prst="roundRect">
              <a:avLst/>
            </a:prstGeom>
            <a:solidFill>
              <a:srgbClr val="969696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07581" y="3338990"/>
              <a:ext cx="1159574" cy="720080"/>
              <a:chOff x="4807581" y="3068960"/>
              <a:chExt cx="1159574" cy="720080"/>
            </a:xfrm>
            <a:solidFill>
              <a:srgbClr val="0000FF">
                <a:alpha val="30196"/>
              </a:srgbClr>
            </a:solidFill>
          </p:grpSpPr>
          <p:sp>
            <p:nvSpPr>
              <p:cNvPr id="69" name="Oval 68"/>
              <p:cNvSpPr/>
              <p:nvPr/>
            </p:nvSpPr>
            <p:spPr>
              <a:xfrm>
                <a:off x="4807581" y="3068960"/>
                <a:ext cx="1159574" cy="720080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061082" y="3191707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646146" y="3191707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2" name="Straight Connector 71"/>
              <p:cNvCxnSpPr>
                <a:stCxn id="70" idx="6"/>
                <a:endCxn id="71" idx="2"/>
              </p:cNvCxnSpPr>
              <p:nvPr/>
            </p:nvCxnSpPr>
            <p:spPr>
              <a:xfrm>
                <a:off x="5128589" y="3225461"/>
                <a:ext cx="517557" cy="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5061082" y="3344107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646146" y="3344107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5" name="Straight Connector 74"/>
              <p:cNvCxnSpPr>
                <a:stCxn id="73" idx="6"/>
                <a:endCxn id="74" idx="2"/>
              </p:cNvCxnSpPr>
              <p:nvPr/>
            </p:nvCxnSpPr>
            <p:spPr>
              <a:xfrm>
                <a:off x="5128589" y="3377861"/>
                <a:ext cx="517557" cy="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5061082" y="3496507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646146" y="3496507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8" name="Straight Connector 77"/>
              <p:cNvCxnSpPr>
                <a:stCxn id="76" idx="6"/>
                <a:endCxn id="77" idx="2"/>
              </p:cNvCxnSpPr>
              <p:nvPr/>
            </p:nvCxnSpPr>
            <p:spPr>
              <a:xfrm>
                <a:off x="5128589" y="3530261"/>
                <a:ext cx="517557" cy="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5353613" y="3609020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01670" y="3305236"/>
              <a:ext cx="1159574" cy="720080"/>
              <a:chOff x="1601670" y="3035206"/>
              <a:chExt cx="1159574" cy="720080"/>
            </a:xfrm>
            <a:solidFill>
              <a:srgbClr val="0000FF">
                <a:alpha val="30196"/>
              </a:srgbClr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1601670" y="3035206"/>
                <a:ext cx="1159574" cy="720080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855171" y="3209092"/>
                <a:ext cx="652571" cy="67508"/>
                <a:chOff x="2276745" y="4954941"/>
                <a:chExt cx="652571" cy="67508"/>
              </a:xfrm>
              <a:grpFill/>
            </p:grpSpPr>
            <p:sp>
              <p:nvSpPr>
                <p:cNvPr id="66" name="Oval 65"/>
                <p:cNvSpPr/>
                <p:nvPr/>
              </p:nvSpPr>
              <p:spPr>
                <a:xfrm>
                  <a:off x="2276745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861809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68" name="Straight Connector 67"/>
                <p:cNvCxnSpPr>
                  <a:stCxn id="66" idx="6"/>
                  <a:endCxn id="67" idx="2"/>
                </p:cNvCxnSpPr>
                <p:nvPr/>
              </p:nvCxnSpPr>
              <p:spPr>
                <a:xfrm>
                  <a:off x="2344252" y="4988695"/>
                  <a:ext cx="517557" cy="0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/>
              <p:cNvGrpSpPr/>
              <p:nvPr/>
            </p:nvGrpSpPr>
            <p:grpSpPr>
              <a:xfrm>
                <a:off x="1855171" y="3361492"/>
                <a:ext cx="652571" cy="67508"/>
                <a:chOff x="2276745" y="4954941"/>
                <a:chExt cx="652571" cy="67508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2276745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861809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65" name="Straight Connector 64"/>
                <p:cNvCxnSpPr>
                  <a:stCxn id="63" idx="6"/>
                  <a:endCxn id="64" idx="2"/>
                </p:cNvCxnSpPr>
                <p:nvPr/>
              </p:nvCxnSpPr>
              <p:spPr>
                <a:xfrm>
                  <a:off x="2344252" y="4988695"/>
                  <a:ext cx="517557" cy="0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Oval 60"/>
              <p:cNvSpPr/>
              <p:nvPr/>
            </p:nvSpPr>
            <p:spPr>
              <a:xfrm>
                <a:off x="2141730" y="3513892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630927" y="4644136"/>
              <a:ext cx="1886178" cy="890883"/>
              <a:chOff x="3630927" y="2438890"/>
              <a:chExt cx="1886178" cy="89088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30927" y="2438890"/>
                <a:ext cx="1886178" cy="890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121950" y="2709063"/>
                    <a:ext cx="72008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/>
                            </a:rPr>
                            <m:t>𝑈</m:t>
                          </m:r>
                        </m:oMath>
                      </m:oMathPara>
                    </a14:m>
                    <a:endParaRPr lang="he-IL" sz="3200" i="1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950" y="2709063"/>
                    <a:ext cx="720080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2199351" y="3841544"/>
              <a:ext cx="3164148" cy="1211796"/>
              <a:chOff x="2199351" y="1636298"/>
              <a:chExt cx="3164148" cy="1211796"/>
            </a:xfrm>
          </p:grpSpPr>
          <p:cxnSp>
            <p:nvCxnSpPr>
              <p:cNvPr id="53" name="Straight Connector 52"/>
              <p:cNvCxnSpPr>
                <a:stCxn id="79" idx="3"/>
                <a:endCxn id="17" idx="7"/>
              </p:cNvCxnSpPr>
              <p:nvPr/>
            </p:nvCxnSpPr>
            <p:spPr>
              <a:xfrm flipH="1">
                <a:off x="4877149" y="1731426"/>
                <a:ext cx="486350" cy="894389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61" idx="5"/>
                <a:endCxn id="19" idx="1"/>
              </p:cNvCxnSpPr>
              <p:nvPr/>
            </p:nvCxnSpPr>
            <p:spPr>
              <a:xfrm>
                <a:off x="2199351" y="1636298"/>
                <a:ext cx="1653090" cy="1211796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82123" y="3339523"/>
              <a:ext cx="1159574" cy="720080"/>
              <a:chOff x="3182123" y="3069493"/>
              <a:chExt cx="1159574" cy="720080"/>
            </a:xfrm>
            <a:solidFill>
              <a:srgbClr val="0000FF">
                <a:alpha val="30196"/>
              </a:srgbClr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3182123" y="3069493"/>
                <a:ext cx="1159574" cy="720080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3435624" y="3243379"/>
                <a:ext cx="652571" cy="67508"/>
                <a:chOff x="2276745" y="4954941"/>
                <a:chExt cx="652571" cy="67508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2276745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861809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52" name="Straight Connector 51"/>
                <p:cNvCxnSpPr>
                  <a:stCxn id="50" idx="6"/>
                  <a:endCxn id="51" idx="2"/>
                </p:cNvCxnSpPr>
                <p:nvPr/>
              </p:nvCxnSpPr>
              <p:spPr>
                <a:xfrm>
                  <a:off x="2344252" y="4988695"/>
                  <a:ext cx="517557" cy="0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3435624" y="3395779"/>
                <a:ext cx="652571" cy="67508"/>
                <a:chOff x="2276745" y="4954941"/>
                <a:chExt cx="652571" cy="67508"/>
              </a:xfrm>
              <a:grpFill/>
            </p:grpSpPr>
            <p:sp>
              <p:nvSpPr>
                <p:cNvPr id="47" name="Oval 46"/>
                <p:cNvSpPr/>
                <p:nvPr/>
              </p:nvSpPr>
              <p:spPr>
                <a:xfrm>
                  <a:off x="2276745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861809" y="4954941"/>
                  <a:ext cx="67507" cy="67508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49" name="Straight Connector 48"/>
                <p:cNvCxnSpPr>
                  <a:stCxn id="47" idx="6"/>
                  <a:endCxn id="48" idx="2"/>
                </p:cNvCxnSpPr>
                <p:nvPr/>
              </p:nvCxnSpPr>
              <p:spPr>
                <a:xfrm>
                  <a:off x="2344252" y="4988695"/>
                  <a:ext cx="517557" cy="0"/>
                </a:xfrm>
                <a:prstGeom prst="line">
                  <a:avLst/>
                </a:prstGeom>
                <a:grpFill/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Oval 45"/>
              <p:cNvSpPr/>
              <p:nvPr/>
            </p:nvSpPr>
            <p:spPr>
              <a:xfrm>
                <a:off x="3728155" y="3547646"/>
                <a:ext cx="67507" cy="67508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27761" y="3338990"/>
              <a:ext cx="1159574" cy="720080"/>
              <a:chOff x="2006715" y="4781055"/>
              <a:chExt cx="1159574" cy="720080"/>
            </a:xfrm>
            <a:solidFill>
              <a:srgbClr val="FF0000">
                <a:alpha val="30196"/>
              </a:srgbClr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2006715" y="4781055"/>
                <a:ext cx="1159574" cy="72008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260216" y="4954941"/>
                <a:ext cx="652571" cy="372308"/>
                <a:chOff x="2276745" y="4954941"/>
                <a:chExt cx="652571" cy="372308"/>
              </a:xfrm>
              <a:grpFill/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276745" y="4954941"/>
                  <a:ext cx="652571" cy="67508"/>
                  <a:chOff x="2276745" y="4954941"/>
                  <a:chExt cx="652571" cy="67508"/>
                </a:xfrm>
                <a:grpFill/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2276745" y="4954941"/>
                    <a:ext cx="67507" cy="67508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2861809" y="4954941"/>
                    <a:ext cx="67507" cy="67508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42" name="Straight Connector 41"/>
                  <p:cNvCxnSpPr>
                    <a:stCxn id="40" idx="6"/>
                    <a:endCxn id="41" idx="2"/>
                  </p:cNvCxnSpPr>
                  <p:nvPr/>
                </p:nvCxnSpPr>
                <p:spPr>
                  <a:xfrm>
                    <a:off x="2344252" y="4988695"/>
                    <a:ext cx="517557" cy="0"/>
                  </a:xfrm>
                  <a:prstGeom prst="line">
                    <a:avLst/>
                  </a:prstGeom>
                  <a:grp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276745" y="5107341"/>
                  <a:ext cx="652571" cy="67508"/>
                  <a:chOff x="2276745" y="4954941"/>
                  <a:chExt cx="652571" cy="67508"/>
                </a:xfrm>
                <a:grpFill/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276745" y="4954941"/>
                    <a:ext cx="67507" cy="67508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2861809" y="4954941"/>
                    <a:ext cx="67507" cy="67508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9" name="Straight Connector 38"/>
                  <p:cNvCxnSpPr>
                    <a:stCxn id="37" idx="6"/>
                    <a:endCxn id="38" idx="2"/>
                  </p:cNvCxnSpPr>
                  <p:nvPr/>
                </p:nvCxnSpPr>
                <p:spPr>
                  <a:xfrm>
                    <a:off x="2344252" y="4988695"/>
                    <a:ext cx="517557" cy="0"/>
                  </a:xfrm>
                  <a:prstGeom prst="line">
                    <a:avLst/>
                  </a:prstGeom>
                  <a:grp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2276745" y="5259741"/>
                  <a:ext cx="652571" cy="67508"/>
                  <a:chOff x="2276745" y="4954941"/>
                  <a:chExt cx="652571" cy="67508"/>
                </a:xfrm>
                <a:grpFill/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2276745" y="4954941"/>
                    <a:ext cx="67507" cy="67508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861809" y="4954941"/>
                    <a:ext cx="67507" cy="67508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36" name="Straight Connector 35"/>
                  <p:cNvCxnSpPr>
                    <a:stCxn id="34" idx="6"/>
                    <a:endCxn id="35" idx="2"/>
                  </p:cNvCxnSpPr>
                  <p:nvPr/>
                </p:nvCxnSpPr>
                <p:spPr>
                  <a:xfrm>
                    <a:off x="2344252" y="4988695"/>
                    <a:ext cx="517557" cy="0"/>
                  </a:xfrm>
                  <a:prstGeom prst="line">
                    <a:avLst/>
                  </a:prstGeom>
                  <a:grp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6" name="Straight Connector 15"/>
            <p:cNvCxnSpPr>
              <a:stCxn id="46" idx="4"/>
              <a:endCxn id="18" idx="1"/>
            </p:cNvCxnSpPr>
            <p:nvPr/>
          </p:nvCxnSpPr>
          <p:spPr>
            <a:xfrm>
              <a:off x="3761909" y="3885184"/>
              <a:ext cx="555920" cy="1039011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819528" y="4821175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4307943" y="4914309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3842555" y="5043454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4797025" y="5094475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5240124" y="5094476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2" name="Straight Connector 21"/>
            <p:cNvCxnSpPr>
              <a:endCxn id="21" idx="2"/>
            </p:cNvCxnSpPr>
            <p:nvPr/>
          </p:nvCxnSpPr>
          <p:spPr>
            <a:xfrm>
              <a:off x="4863556" y="5128229"/>
              <a:ext cx="376568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691464" y="5274495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5134563" y="5274496"/>
              <a:ext cx="67507" cy="6750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>
            <a:xfrm>
              <a:off x="4757995" y="5308249"/>
              <a:ext cx="376568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86935" y="2934235"/>
                  <a:ext cx="1309859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𝐺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935" y="2934235"/>
                  <a:ext cx="1309859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5949928" y="4535524"/>
              <a:ext cx="21152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odd clique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9930" y="4914165"/>
              <a:ext cx="21152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even clique</a:t>
              </a:r>
              <a:endParaRPr lang="he-IL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457200" y="3579866"/>
                <a:ext cx="8229600" cy="239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vertices can be arbitrarily matched, with leftover residing in the odd components.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leftover can be matched any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/>
                      </a:rPr>
                      <m:t>𝑣</m:t>
                    </m:r>
                    <m:r>
                      <a:rPr lang="en-US" sz="2800" i="1" dirty="0">
                        <a:latin typeface="Cambria Math"/>
                      </a:rPr>
                      <m:t> ∈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. </a:t>
                </a:r>
                <a:endParaRPr lang="he-IL" sz="28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79866"/>
                <a:ext cx="8229600" cy="2391424"/>
              </a:xfrm>
              <a:prstGeom prst="rect">
                <a:avLst/>
              </a:prstGeom>
              <a:blipFill>
                <a:blip r:embed="rId6"/>
                <a:stretch>
                  <a:fillRect l="-1481" t="-254" r="-1481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57200" y="2854964"/>
                <a:ext cx="82296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clique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’s rest vertices (even) can be matched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perfect matching.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assume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is not all cliques.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are non-adjacent vertices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𝑧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sharing a common vertex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</a:rPr>
                      <m:t>∉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(otherwise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are in clique).</a:t>
                </a: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54964"/>
                <a:ext cx="8229600" cy="3139321"/>
              </a:xfrm>
              <a:prstGeom prst="rect">
                <a:avLst/>
              </a:prstGeom>
              <a:blipFill>
                <a:blip r:embed="rId2"/>
                <a:stretch>
                  <a:fillRect l="-1481" t="-777" r="-1481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99" y="803028"/>
            <a:ext cx="4061026" cy="16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99" y="578003"/>
            <a:ext cx="4061026" cy="16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57200" y="2624132"/>
                <a:ext cx="8229600" cy="337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∉</m:t>
                    </m:r>
                    <m:r>
                      <a:rPr lang="en-US" sz="28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b="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/>
                      </a:rPr>
                      <m:t>𝑣</m:t>
                    </m:r>
                    <m:r>
                      <a:rPr lang="en-US" sz="2800" i="1" dirty="0">
                        <a:latin typeface="Cambria Math"/>
                      </a:rPr>
                      <m:t> ∈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b="0" dirty="0"/>
                  <a:t>), there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𝑤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b="0" dirty="0"/>
                  <a:t> not adjacent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maximal not having perfect matching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perfect matchings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𝑥𝑧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𝑥𝑧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, </a:t>
                </a:r>
                <a:r>
                  <a:rPr lang="en-US" sz="2800" dirty="0"/>
                  <a:t>and</a:t>
                </a:r>
                <a:endParaRPr lang="en-US" sz="2800" i="1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perfect matchings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𝑦𝑤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24132"/>
                <a:ext cx="8229600" cy="3370153"/>
              </a:xfrm>
              <a:prstGeom prst="rect">
                <a:avLst/>
              </a:prstGeom>
              <a:blipFill>
                <a:blip r:embed="rId3"/>
                <a:stretch>
                  <a:fillRect l="-1481" t="-181" b="-3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446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638690"/>
                <a:ext cx="8229600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Showing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yields matching excluding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</m:oMath>
                </a14:m>
                <a:r>
                  <a:rPr lang="en-US" sz="2800" dirty="0"/>
                  <a:t>, contradicts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maximal with no perfect matching.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38690"/>
                <a:ext cx="8229600" cy="1126462"/>
              </a:xfrm>
              <a:prstGeom prst="rect">
                <a:avLst/>
              </a:prstGeom>
              <a:blipFill>
                <a:blip r:embed="rId2"/>
                <a:stretch>
                  <a:fillRect l="-1481" t="-1081" r="-148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1808820"/>
                <a:ext cx="8229600" cy="262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𝐹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𝑥𝑧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𝑥𝑧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𝑦𝑤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(perfect matchings)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has only isolated vertices and disjoint even cycles (open path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no perfect matching in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08820"/>
                <a:ext cx="8229600" cy="2622256"/>
              </a:xfrm>
              <a:prstGeom prst="rect">
                <a:avLst/>
              </a:prstGeom>
              <a:blipFill>
                <a:blip r:embed="rId3"/>
                <a:stretch>
                  <a:fillRect l="-1481" t="-1163" r="-1481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546775" y="4779150"/>
            <a:ext cx="4050450" cy="1204975"/>
            <a:chOff x="4572000" y="4654295"/>
            <a:chExt cx="4050450" cy="1204975"/>
          </a:xfrm>
        </p:grpSpPr>
        <p:sp>
          <p:nvSpPr>
            <p:cNvPr id="10" name="Oval 9"/>
            <p:cNvSpPr/>
            <p:nvPr/>
          </p:nvSpPr>
          <p:spPr>
            <a:xfrm>
              <a:off x="457200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5212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32240" y="465716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655730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5706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3718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730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397425" y="5644404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0" idx="4"/>
              <a:endCxn id="14" idx="1"/>
            </p:cNvCxnSpPr>
            <p:nvPr/>
          </p:nvCxnSpPr>
          <p:spPr>
            <a:xfrm>
              <a:off x="4684513" y="4869160"/>
              <a:ext cx="505506" cy="8067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6"/>
              <a:endCxn id="11" idx="2"/>
            </p:cNvCxnSpPr>
            <p:nvPr/>
          </p:nvCxnSpPr>
          <p:spPr>
            <a:xfrm>
              <a:off x="4797025" y="476172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2" idx="2"/>
            </p:cNvCxnSpPr>
            <p:nvPr/>
          </p:nvCxnSpPr>
          <p:spPr>
            <a:xfrm>
              <a:off x="5877145" y="4761728"/>
              <a:ext cx="855095" cy="28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6"/>
              <a:endCxn id="13" idx="2"/>
            </p:cNvCxnSpPr>
            <p:nvPr/>
          </p:nvCxnSpPr>
          <p:spPr>
            <a:xfrm flipV="1">
              <a:off x="6957265" y="4763163"/>
              <a:ext cx="855095" cy="1435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2"/>
              <a:endCxn id="14" idx="6"/>
            </p:cNvCxnSpPr>
            <p:nvPr/>
          </p:nvCxnSpPr>
          <p:spPr>
            <a:xfrm flipH="1">
              <a:off x="5382090" y="575183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6"/>
              <a:endCxn id="16" idx="2"/>
            </p:cNvCxnSpPr>
            <p:nvPr/>
          </p:nvCxnSpPr>
          <p:spPr>
            <a:xfrm>
              <a:off x="6462210" y="5751838"/>
              <a:ext cx="855095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6"/>
              <a:endCxn id="17" idx="2"/>
            </p:cNvCxnSpPr>
            <p:nvPr/>
          </p:nvCxnSpPr>
          <p:spPr>
            <a:xfrm flipV="1">
              <a:off x="7542330" y="5751837"/>
              <a:ext cx="855095" cy="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5"/>
              <a:endCxn id="17" idx="0"/>
            </p:cNvCxnSpPr>
            <p:nvPr/>
          </p:nvCxnSpPr>
          <p:spPr>
            <a:xfrm>
              <a:off x="8004431" y="4839129"/>
              <a:ext cx="505507" cy="805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4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1099994"/>
                <a:ext cx="8229600" cy="573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W.l.o.g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 be cycle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𝑥𝑧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𝑦𝑤</m:t>
                    </m:r>
                    <m:r>
                      <a:rPr lang="en-US" sz="2800" i="1">
                        <a:latin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99994"/>
                <a:ext cx="8229600" cy="573811"/>
              </a:xfrm>
              <a:prstGeom prst="rect">
                <a:avLst/>
              </a:prstGeom>
              <a:blipFill>
                <a:blip r:embed="rId2"/>
                <a:stretch>
                  <a:fillRect l="-1481"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546775" y="2539060"/>
            <a:ext cx="4050450" cy="1621635"/>
            <a:chOff x="4572000" y="4654295"/>
            <a:chExt cx="4050450" cy="1621635"/>
          </a:xfrm>
        </p:grpSpPr>
        <p:sp>
          <p:nvSpPr>
            <p:cNvPr id="10" name="Oval 9"/>
            <p:cNvSpPr/>
            <p:nvPr/>
          </p:nvSpPr>
          <p:spPr>
            <a:xfrm>
              <a:off x="457200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5212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32240" y="465716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655730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5706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3718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730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397425" y="5644404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0" idx="4"/>
              <a:endCxn id="14" idx="1"/>
            </p:cNvCxnSpPr>
            <p:nvPr/>
          </p:nvCxnSpPr>
          <p:spPr>
            <a:xfrm>
              <a:off x="4684513" y="4869160"/>
              <a:ext cx="505506" cy="8067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6"/>
              <a:endCxn id="11" idx="2"/>
            </p:cNvCxnSpPr>
            <p:nvPr/>
          </p:nvCxnSpPr>
          <p:spPr>
            <a:xfrm>
              <a:off x="4797025" y="476172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2" idx="2"/>
            </p:cNvCxnSpPr>
            <p:nvPr/>
          </p:nvCxnSpPr>
          <p:spPr>
            <a:xfrm>
              <a:off x="5877145" y="4761728"/>
              <a:ext cx="855095" cy="28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6"/>
              <a:endCxn id="13" idx="2"/>
            </p:cNvCxnSpPr>
            <p:nvPr/>
          </p:nvCxnSpPr>
          <p:spPr>
            <a:xfrm flipV="1">
              <a:off x="6957265" y="4763163"/>
              <a:ext cx="855095" cy="1435"/>
            </a:xfrm>
            <a:prstGeom prst="line">
              <a:avLst/>
            </a:prstGeom>
            <a:ln w="381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2"/>
              <a:endCxn id="14" idx="6"/>
            </p:cNvCxnSpPr>
            <p:nvPr/>
          </p:nvCxnSpPr>
          <p:spPr>
            <a:xfrm flipH="1">
              <a:off x="5382090" y="575183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6"/>
              <a:endCxn id="16" idx="2"/>
            </p:cNvCxnSpPr>
            <p:nvPr/>
          </p:nvCxnSpPr>
          <p:spPr>
            <a:xfrm>
              <a:off x="6462210" y="5751838"/>
              <a:ext cx="855095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6"/>
              <a:endCxn id="17" idx="2"/>
            </p:cNvCxnSpPr>
            <p:nvPr/>
          </p:nvCxnSpPr>
          <p:spPr>
            <a:xfrm flipV="1">
              <a:off x="7542330" y="5751837"/>
              <a:ext cx="855095" cy="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5"/>
              <a:endCxn id="17" idx="0"/>
            </p:cNvCxnSpPr>
            <p:nvPr/>
          </p:nvCxnSpPr>
          <p:spPr>
            <a:xfrm>
              <a:off x="8004431" y="4839129"/>
              <a:ext cx="505507" cy="805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02170" y="581426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170" y="5814265"/>
                  <a:ext cx="427548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137285" y="581426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285" y="5814265"/>
                  <a:ext cx="427548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57200" y="4689140"/>
                <a:ext cx="8229600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 is perfect matching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𝑥𝑧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𝑦𝑤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, contradiction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89140"/>
                <a:ext cx="8229600" cy="1126462"/>
              </a:xfrm>
              <a:prstGeom prst="rect">
                <a:avLst/>
              </a:prstGeom>
              <a:blipFill>
                <a:blip r:embed="rId17"/>
                <a:stretch>
                  <a:fillRect l="-1481" t="-541" r="-148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09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540" y="513835"/>
                <a:ext cx="82295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|&gt;|</m:t>
                    </m:r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latin typeface="Cambria Math"/>
                      </a:rPr>
                      <m:t>| </m:t>
                    </m:r>
                  </m:oMath>
                </a14:m>
                <a:r>
                  <a:rPr lang="en-US" sz="2800" dirty="0"/>
                  <a:t>there is an edge alternating  path with more edges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. Consequently there is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-augmentation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513835"/>
                <a:ext cx="8229599" cy="1384995"/>
              </a:xfrm>
              <a:prstGeom prst="rect">
                <a:avLst/>
              </a:prstGeom>
              <a:blipFill>
                <a:blip r:embed="rId2"/>
                <a:stretch>
                  <a:fillRect l="-1556" t="-3965" r="-244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81690" y="1837564"/>
            <a:ext cx="55806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/>
              <a:t>Hall’s Matching Conditions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3939" y="2474893"/>
                <a:ext cx="82295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applicants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jobs,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|≫|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Each applicant applies for a few jobs. Can all the jobs be assigned?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39" y="2474893"/>
                <a:ext cx="8229599" cy="954107"/>
              </a:xfrm>
              <a:prstGeom prst="rect">
                <a:avLst/>
              </a:prstGeom>
              <a:blipFill>
                <a:blip r:embed="rId3"/>
                <a:stretch>
                  <a:fillRect l="-1556" t="-6369" r="-14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241630" y="4734435"/>
            <a:ext cx="6435715" cy="584775"/>
            <a:chOff x="1016605" y="5184627"/>
            <a:chExt cx="6435715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1669178" y="5364213"/>
              <a:ext cx="2745305" cy="225027"/>
              <a:chOff x="2546775" y="4104074"/>
              <a:chExt cx="2745305" cy="2250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546775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41830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36885" y="4104074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31940" y="410407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26995" y="410407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067055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07015" y="5364213"/>
              <a:ext cx="2745305" cy="225027"/>
              <a:chOff x="2546775" y="4104074"/>
              <a:chExt cx="2745305" cy="22502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546775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41830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536885" y="4104074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031940" y="410407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26995" y="410407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067055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16605" y="5184627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05" y="5184627"/>
                  <a:ext cx="522676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2240432" y="3474005"/>
            <a:ext cx="4356793" cy="584775"/>
            <a:chOff x="2015407" y="3924197"/>
            <a:chExt cx="43567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2771800" y="4104073"/>
              <a:ext cx="3600400" cy="225027"/>
              <a:chOff x="2096725" y="4104074"/>
              <a:chExt cx="3600400" cy="22502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96725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771800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46875" y="4104074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21950" y="410407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797025" y="410407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72100" y="410407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015407" y="3924197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407" y="3924197"/>
                  <a:ext cx="522676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Straight Connector 37"/>
          <p:cNvCxnSpPr/>
          <p:nvPr/>
        </p:nvCxnSpPr>
        <p:spPr>
          <a:xfrm flipV="1">
            <a:off x="2996825" y="6858000"/>
            <a:ext cx="0" cy="8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068394" y="3766395"/>
            <a:ext cx="5416880" cy="1248089"/>
            <a:chOff x="1861249" y="4183633"/>
            <a:chExt cx="5416880" cy="1248089"/>
          </a:xfrm>
        </p:grpSpPr>
        <p:cxnSp>
          <p:nvCxnSpPr>
            <p:cNvPr id="32" name="Straight Connector 31"/>
            <p:cNvCxnSpPr>
              <a:stCxn id="16" idx="7"/>
              <a:endCxn id="8" idx="3"/>
            </p:cNvCxnSpPr>
            <p:nvPr/>
          </p:nvCxnSpPr>
          <p:spPr>
            <a:xfrm flipV="1">
              <a:off x="1861249" y="4251140"/>
              <a:ext cx="943505" cy="1101023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6"/>
              <a:endCxn id="12" idx="3"/>
            </p:cNvCxnSpPr>
            <p:nvPr/>
          </p:nvCxnSpPr>
          <p:spPr>
            <a:xfrm flipV="1">
              <a:off x="1894203" y="4251141"/>
              <a:ext cx="3610851" cy="1180581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7" idx="7"/>
              <a:endCxn id="9" idx="3"/>
            </p:cNvCxnSpPr>
            <p:nvPr/>
          </p:nvCxnSpPr>
          <p:spPr>
            <a:xfrm flipV="1">
              <a:off x="2356304" y="4251140"/>
              <a:ext cx="1123525" cy="1101023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7" idx="7"/>
              <a:endCxn id="11" idx="3"/>
            </p:cNvCxnSpPr>
            <p:nvPr/>
          </p:nvCxnSpPr>
          <p:spPr>
            <a:xfrm flipV="1">
              <a:off x="2374184" y="4263192"/>
              <a:ext cx="2473675" cy="1101022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9" idx="4"/>
              <a:endCxn id="19" idx="0"/>
            </p:cNvCxnSpPr>
            <p:nvPr/>
          </p:nvCxnSpPr>
          <p:spPr>
            <a:xfrm flipH="1">
              <a:off x="3284736" y="4296145"/>
              <a:ext cx="292532" cy="1035116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3" idx="3"/>
              <a:endCxn id="21" idx="0"/>
            </p:cNvCxnSpPr>
            <p:nvPr/>
          </p:nvCxnSpPr>
          <p:spPr>
            <a:xfrm flipH="1">
              <a:off x="4319851" y="4263191"/>
              <a:ext cx="1878158" cy="1068069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4" idx="1"/>
              <a:endCxn id="10" idx="5"/>
            </p:cNvCxnSpPr>
            <p:nvPr/>
          </p:nvCxnSpPr>
          <p:spPr>
            <a:xfrm flipH="1" flipV="1">
              <a:off x="4331901" y="4263190"/>
              <a:ext cx="921003" cy="1101024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1"/>
              <a:endCxn id="13" idx="5"/>
            </p:cNvCxnSpPr>
            <p:nvPr/>
          </p:nvCxnSpPr>
          <p:spPr>
            <a:xfrm flipH="1" flipV="1">
              <a:off x="6357126" y="4263191"/>
              <a:ext cx="921003" cy="1101023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6" idx="0"/>
              <a:endCxn id="12" idx="5"/>
            </p:cNvCxnSpPr>
            <p:nvPr/>
          </p:nvCxnSpPr>
          <p:spPr>
            <a:xfrm flipH="1" flipV="1">
              <a:off x="5682051" y="4263192"/>
              <a:ext cx="640522" cy="1068069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5" idx="0"/>
              <a:endCxn id="11" idx="5"/>
            </p:cNvCxnSpPr>
            <p:nvPr/>
          </p:nvCxnSpPr>
          <p:spPr>
            <a:xfrm flipH="1" flipV="1">
              <a:off x="5006976" y="4263192"/>
              <a:ext cx="820542" cy="1068067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3" idx="0"/>
              <a:endCxn id="10" idx="4"/>
            </p:cNvCxnSpPr>
            <p:nvPr/>
          </p:nvCxnSpPr>
          <p:spPr>
            <a:xfrm flipH="1" flipV="1">
              <a:off x="4252343" y="4296144"/>
              <a:ext cx="585065" cy="1035116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0" idx="0"/>
              <a:endCxn id="8" idx="5"/>
            </p:cNvCxnSpPr>
            <p:nvPr/>
          </p:nvCxnSpPr>
          <p:spPr>
            <a:xfrm flipH="1" flipV="1">
              <a:off x="2963871" y="4251140"/>
              <a:ext cx="798040" cy="1068070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8" idx="7"/>
              <a:endCxn id="12" idx="4"/>
            </p:cNvCxnSpPr>
            <p:nvPr/>
          </p:nvCxnSpPr>
          <p:spPr>
            <a:xfrm flipV="1">
              <a:off x="2869239" y="4296146"/>
              <a:ext cx="2733254" cy="1068067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7" idx="1"/>
              <a:endCxn id="13" idx="4"/>
            </p:cNvCxnSpPr>
            <p:nvPr/>
          </p:nvCxnSpPr>
          <p:spPr>
            <a:xfrm flipH="1" flipV="1">
              <a:off x="6277568" y="4296145"/>
              <a:ext cx="460501" cy="1068070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5" idx="1"/>
              <a:endCxn id="9" idx="6"/>
            </p:cNvCxnSpPr>
            <p:nvPr/>
          </p:nvCxnSpPr>
          <p:spPr>
            <a:xfrm flipH="1" flipV="1">
              <a:off x="3689780" y="4183633"/>
              <a:ext cx="2058179" cy="1180580"/>
            </a:xfrm>
            <a:prstGeom prst="line">
              <a:avLst/>
            </a:prstGeom>
            <a:ln w="381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072822" y="3804214"/>
            <a:ext cx="5412452" cy="1142762"/>
            <a:chOff x="1847797" y="4267617"/>
            <a:chExt cx="5412452" cy="1142762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1847797" y="4267617"/>
              <a:ext cx="943505" cy="1101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9" idx="4"/>
            </p:cNvCxnSpPr>
            <p:nvPr/>
          </p:nvCxnSpPr>
          <p:spPr>
            <a:xfrm flipH="1">
              <a:off x="3266654" y="4342310"/>
              <a:ext cx="292734" cy="10351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3" idx="0"/>
              <a:endCxn id="10" idx="4"/>
            </p:cNvCxnSpPr>
            <p:nvPr/>
          </p:nvCxnSpPr>
          <p:spPr>
            <a:xfrm flipH="1" flipV="1">
              <a:off x="4234463" y="4342309"/>
              <a:ext cx="585065" cy="10351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7" idx="7"/>
              <a:endCxn id="11" idx="3"/>
            </p:cNvCxnSpPr>
            <p:nvPr/>
          </p:nvCxnSpPr>
          <p:spPr>
            <a:xfrm flipV="1">
              <a:off x="2356304" y="4309357"/>
              <a:ext cx="2473675" cy="11010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12" idx="5"/>
            </p:cNvCxnSpPr>
            <p:nvPr/>
          </p:nvCxnSpPr>
          <p:spPr>
            <a:xfrm flipH="1" flipV="1">
              <a:off x="5664171" y="4309357"/>
              <a:ext cx="640522" cy="1068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8" idx="1"/>
              <a:endCxn id="13" idx="5"/>
            </p:cNvCxnSpPr>
            <p:nvPr/>
          </p:nvCxnSpPr>
          <p:spPr>
            <a:xfrm flipH="1" flipV="1">
              <a:off x="6339246" y="4309356"/>
              <a:ext cx="921003" cy="1101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83939" y="5319210"/>
                <a:ext cx="80772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Denote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the neighbors of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i="1" dirty="0">
                        <a:latin typeface="Cambria Math"/>
                      </a:rPr>
                      <m:t>𝑁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)|≥|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is necessary for matching saturating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  </a:t>
                </a:r>
                <a:endParaRPr lang="he-IL" sz="28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39" y="5319210"/>
                <a:ext cx="8077200" cy="954107"/>
              </a:xfrm>
              <a:prstGeom prst="rect">
                <a:avLst/>
              </a:prstGeom>
              <a:blipFill>
                <a:blip r:embed="rId6"/>
                <a:stretch>
                  <a:fillRect l="-1585" t="-833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593685"/>
                <a:ext cx="822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𝑥𝑧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, following cycle occurs.</a:t>
                </a:r>
                <a:endParaRPr lang="he-IL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3685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4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2546775" y="1087000"/>
            <a:ext cx="4050450" cy="2126850"/>
            <a:chOff x="4572000" y="4149080"/>
            <a:chExt cx="4050450" cy="2126850"/>
          </a:xfrm>
        </p:grpSpPr>
        <p:sp>
          <p:nvSpPr>
            <p:cNvPr id="8" name="Oval 7"/>
            <p:cNvSpPr/>
            <p:nvPr/>
          </p:nvSpPr>
          <p:spPr>
            <a:xfrm>
              <a:off x="457200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5212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32240" y="465716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655730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5706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3718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730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397425" y="5644404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8" idx="4"/>
              <a:endCxn id="14" idx="1"/>
            </p:cNvCxnSpPr>
            <p:nvPr/>
          </p:nvCxnSpPr>
          <p:spPr>
            <a:xfrm>
              <a:off x="4684513" y="4869160"/>
              <a:ext cx="505506" cy="8067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9" idx="2"/>
            </p:cNvCxnSpPr>
            <p:nvPr/>
          </p:nvCxnSpPr>
          <p:spPr>
            <a:xfrm>
              <a:off x="4797025" y="476172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6"/>
              <a:endCxn id="11" idx="2"/>
            </p:cNvCxnSpPr>
            <p:nvPr/>
          </p:nvCxnSpPr>
          <p:spPr>
            <a:xfrm>
              <a:off x="5877145" y="4761728"/>
              <a:ext cx="855095" cy="28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6"/>
              <a:endCxn id="13" idx="2"/>
            </p:cNvCxnSpPr>
            <p:nvPr/>
          </p:nvCxnSpPr>
          <p:spPr>
            <a:xfrm flipV="1">
              <a:off x="6957265" y="4763163"/>
              <a:ext cx="855095" cy="1435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2"/>
              <a:endCxn id="14" idx="6"/>
            </p:cNvCxnSpPr>
            <p:nvPr/>
          </p:nvCxnSpPr>
          <p:spPr>
            <a:xfrm flipH="1">
              <a:off x="5382090" y="575183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6"/>
              <a:endCxn id="16" idx="2"/>
            </p:cNvCxnSpPr>
            <p:nvPr/>
          </p:nvCxnSpPr>
          <p:spPr>
            <a:xfrm>
              <a:off x="6462210" y="5751838"/>
              <a:ext cx="855095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6"/>
              <a:endCxn id="17" idx="2"/>
            </p:cNvCxnSpPr>
            <p:nvPr/>
          </p:nvCxnSpPr>
          <p:spPr>
            <a:xfrm flipV="1">
              <a:off x="7542330" y="5751837"/>
              <a:ext cx="855095" cy="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3" idx="5"/>
              <a:endCxn id="17" idx="0"/>
            </p:cNvCxnSpPr>
            <p:nvPr/>
          </p:nvCxnSpPr>
          <p:spPr>
            <a:xfrm>
              <a:off x="8004431" y="4839129"/>
              <a:ext cx="505507" cy="805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619727" y="4149080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727" y="4149080"/>
                  <a:ext cx="4275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4286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699847" y="419408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9847" y="4194085"/>
                  <a:ext cx="427548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102170" y="581426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170" y="5814265"/>
                  <a:ext cx="427548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137285" y="581426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285" y="5814265"/>
                  <a:ext cx="427548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11" idx="3"/>
              <a:endCxn id="15" idx="0"/>
            </p:cNvCxnSpPr>
            <p:nvPr/>
          </p:nvCxnSpPr>
          <p:spPr>
            <a:xfrm flipH="1">
              <a:off x="6349698" y="4840564"/>
              <a:ext cx="415496" cy="8038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1" idx="5"/>
              <a:endCxn id="16" idx="0"/>
            </p:cNvCxnSpPr>
            <p:nvPr/>
          </p:nvCxnSpPr>
          <p:spPr>
            <a:xfrm>
              <a:off x="6924311" y="4840564"/>
              <a:ext cx="505507" cy="8038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466769" y="4227475"/>
            <a:ext cx="4127875" cy="2126850"/>
            <a:chOff x="4572000" y="4149080"/>
            <a:chExt cx="4050450" cy="2126850"/>
          </a:xfrm>
        </p:grpSpPr>
        <p:sp>
          <p:nvSpPr>
            <p:cNvPr id="71" name="Oval 70"/>
            <p:cNvSpPr/>
            <p:nvPr/>
          </p:nvSpPr>
          <p:spPr>
            <a:xfrm>
              <a:off x="457200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652120" y="465429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732240" y="465716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812360" y="4655730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5706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23718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317305" y="5644405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397425" y="5644404"/>
              <a:ext cx="225025" cy="2148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1" idx="6"/>
              <a:endCxn id="72" idx="2"/>
            </p:cNvCxnSpPr>
            <p:nvPr/>
          </p:nvCxnSpPr>
          <p:spPr>
            <a:xfrm>
              <a:off x="4797025" y="476172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75" idx="6"/>
            </p:cNvCxnSpPr>
            <p:nvPr/>
          </p:nvCxnSpPr>
          <p:spPr>
            <a:xfrm flipH="1">
              <a:off x="5382090" y="5751838"/>
              <a:ext cx="85509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4" idx="5"/>
              <a:endCxn id="78" idx="0"/>
            </p:cNvCxnSpPr>
            <p:nvPr/>
          </p:nvCxnSpPr>
          <p:spPr>
            <a:xfrm>
              <a:off x="8004431" y="4839129"/>
              <a:ext cx="505507" cy="805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619727" y="4149080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727" y="4149080"/>
                  <a:ext cx="427548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4286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699847" y="419408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9847" y="4194085"/>
                  <a:ext cx="427548" cy="46166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102170" y="581426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170" y="5814265"/>
                  <a:ext cx="427548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137285" y="5814265"/>
                  <a:ext cx="427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285" y="5814265"/>
                  <a:ext cx="427548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/>
            <p:cNvCxnSpPr>
              <a:stCxn id="73" idx="5"/>
              <a:endCxn id="77" idx="0"/>
            </p:cNvCxnSpPr>
            <p:nvPr/>
          </p:nvCxnSpPr>
          <p:spPr>
            <a:xfrm>
              <a:off x="6924311" y="4840564"/>
              <a:ext cx="505507" cy="8038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57200" y="3149968"/>
                <a:ext cx="8229600" cy="1089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 matching avoiding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𝑥𝑧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𝑦𝑤</m:t>
                    </m:r>
                  </m:oMath>
                </a14:m>
                <a:r>
                  <a:rPr lang="en-US" sz="2800" dirty="0"/>
                  <a:t>. Outside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 use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edges,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perfect matching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49968"/>
                <a:ext cx="8229600" cy="1089144"/>
              </a:xfrm>
              <a:prstGeom prst="rect">
                <a:avLst/>
              </a:prstGeom>
              <a:blipFill>
                <a:blip r:embed="rId25"/>
                <a:stretch>
                  <a:fillRect l="-1481" t="-1124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8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B17145-E4DC-4AAC-BDE0-C463DC1767B0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4055" name="Group 87"/>
          <p:cNvGrpSpPr>
            <a:grpSpLocks/>
          </p:cNvGrpSpPr>
          <p:nvPr/>
        </p:nvGrpSpPr>
        <p:grpSpPr bwMode="auto">
          <a:xfrm>
            <a:off x="5810250" y="1776515"/>
            <a:ext cx="1971675" cy="2571750"/>
            <a:chOff x="3660" y="852"/>
            <a:chExt cx="1242" cy="1620"/>
          </a:xfrm>
        </p:grpSpPr>
        <p:sp>
          <p:nvSpPr>
            <p:cNvPr id="8282" name="Rectangle 4"/>
            <p:cNvSpPr>
              <a:spLocks noChangeArrowheads="1"/>
            </p:cNvSpPr>
            <p:nvPr/>
          </p:nvSpPr>
          <p:spPr bwMode="auto">
            <a:xfrm flipH="1">
              <a:off x="3660" y="852"/>
              <a:ext cx="1242" cy="537"/>
            </a:xfrm>
            <a:prstGeom prst="rect">
              <a:avLst/>
            </a:prstGeom>
            <a:solidFill>
              <a:srgbClr val="3333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83" name="Rectangle 5"/>
            <p:cNvSpPr>
              <a:spLocks noChangeArrowheads="1"/>
            </p:cNvSpPr>
            <p:nvPr/>
          </p:nvSpPr>
          <p:spPr bwMode="auto">
            <a:xfrm flipH="1">
              <a:off x="4284" y="1389"/>
              <a:ext cx="618" cy="1083"/>
            </a:xfrm>
            <a:prstGeom prst="rect">
              <a:avLst/>
            </a:prstGeom>
            <a:solidFill>
              <a:srgbClr val="3333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grpSp>
        <p:nvGrpSpPr>
          <p:cNvPr id="8199" name="Group 89"/>
          <p:cNvGrpSpPr>
            <a:grpSpLocks/>
          </p:cNvGrpSpPr>
          <p:nvPr/>
        </p:nvGrpSpPr>
        <p:grpSpPr bwMode="auto">
          <a:xfrm>
            <a:off x="711200" y="1763815"/>
            <a:ext cx="7275513" cy="3625850"/>
            <a:chOff x="448" y="844"/>
            <a:chExt cx="4583" cy="2284"/>
          </a:xfrm>
        </p:grpSpPr>
        <p:sp>
          <p:nvSpPr>
            <p:cNvPr id="8233" name="AutoShape 42"/>
            <p:cNvSpPr>
              <a:spLocks noChangeArrowheads="1"/>
            </p:cNvSpPr>
            <p:nvPr/>
          </p:nvSpPr>
          <p:spPr bwMode="auto">
            <a:xfrm>
              <a:off x="1706" y="1446"/>
              <a:ext cx="2250" cy="631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grpSp>
          <p:nvGrpSpPr>
            <p:cNvPr id="8202" name="Group 7"/>
            <p:cNvGrpSpPr>
              <a:grpSpLocks/>
            </p:cNvGrpSpPr>
            <p:nvPr/>
          </p:nvGrpSpPr>
          <p:grpSpPr bwMode="auto">
            <a:xfrm>
              <a:off x="3571" y="2557"/>
              <a:ext cx="583" cy="282"/>
              <a:chOff x="3093" y="2178"/>
              <a:chExt cx="583" cy="282"/>
            </a:xfrm>
          </p:grpSpPr>
          <p:sp>
            <p:nvSpPr>
              <p:cNvPr id="8275" name="AutoShape 8"/>
              <p:cNvSpPr>
                <a:spLocks noChangeArrowheads="1"/>
              </p:cNvSpPr>
              <p:nvPr/>
            </p:nvSpPr>
            <p:spPr bwMode="auto">
              <a:xfrm rot="10800000" flipH="1" flipV="1">
                <a:off x="3236" y="2178"/>
                <a:ext cx="297" cy="282"/>
              </a:xfrm>
              <a:prstGeom prst="flowChartDelay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76" name="Line 9"/>
              <p:cNvSpPr>
                <a:spLocks noChangeShapeType="1"/>
              </p:cNvSpPr>
              <p:nvPr/>
            </p:nvSpPr>
            <p:spPr bwMode="auto">
              <a:xfrm rot="5400000" flipH="1">
                <a:off x="3605" y="2243"/>
                <a:ext cx="0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Line 10"/>
              <p:cNvSpPr>
                <a:spLocks noChangeShapeType="1"/>
              </p:cNvSpPr>
              <p:nvPr/>
            </p:nvSpPr>
            <p:spPr bwMode="auto">
              <a:xfrm rot="5400000" flipH="1">
                <a:off x="3165" y="2164"/>
                <a:ext cx="0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Line 11"/>
              <p:cNvSpPr>
                <a:spLocks noChangeShapeType="1"/>
              </p:cNvSpPr>
              <p:nvPr/>
            </p:nvSpPr>
            <p:spPr bwMode="auto">
              <a:xfrm rot="5400000" flipH="1">
                <a:off x="3169" y="2321"/>
                <a:ext cx="0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 flipH="1">
              <a:off x="3429" y="2614"/>
              <a:ext cx="1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 flipH="1">
              <a:off x="2563" y="3119"/>
              <a:ext cx="10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>
              <a:off x="3584" y="2769"/>
              <a:ext cx="0" cy="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>
              <a:off x="2560" y="2816"/>
              <a:ext cx="3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 flipH="1">
              <a:off x="2403" y="2819"/>
              <a:ext cx="1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7"/>
            <p:cNvSpPr>
              <a:spLocks/>
            </p:cNvSpPr>
            <p:nvPr/>
          </p:nvSpPr>
          <p:spPr bwMode="auto">
            <a:xfrm rot="-10581331">
              <a:off x="3689" y="1185"/>
              <a:ext cx="380" cy="119"/>
            </a:xfrm>
            <a:custGeom>
              <a:avLst/>
              <a:gdLst>
                <a:gd name="T0" fmla="*/ 0 w 896"/>
                <a:gd name="T1" fmla="*/ 0 h 275"/>
                <a:gd name="T2" fmla="*/ 0 w 896"/>
                <a:gd name="T3" fmla="*/ 0 h 275"/>
                <a:gd name="T4" fmla="*/ 0 w 896"/>
                <a:gd name="T5" fmla="*/ 0 h 275"/>
                <a:gd name="T6" fmla="*/ 0 w 896"/>
                <a:gd name="T7" fmla="*/ 0 h 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6" h="275">
                  <a:moveTo>
                    <a:pt x="0" y="11"/>
                  </a:moveTo>
                  <a:cubicBezTo>
                    <a:pt x="146" y="5"/>
                    <a:pt x="292" y="0"/>
                    <a:pt x="400" y="11"/>
                  </a:cubicBezTo>
                  <a:cubicBezTo>
                    <a:pt x="508" y="22"/>
                    <a:pt x="565" y="31"/>
                    <a:pt x="648" y="75"/>
                  </a:cubicBezTo>
                  <a:cubicBezTo>
                    <a:pt x="731" y="119"/>
                    <a:pt x="813" y="197"/>
                    <a:pt x="896" y="27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8"/>
            <p:cNvSpPr>
              <a:spLocks/>
            </p:cNvSpPr>
            <p:nvPr/>
          </p:nvSpPr>
          <p:spPr bwMode="auto">
            <a:xfrm rot="10800000">
              <a:off x="3978" y="1174"/>
              <a:ext cx="85" cy="138"/>
            </a:xfrm>
            <a:custGeom>
              <a:avLst/>
              <a:gdLst>
                <a:gd name="T0" fmla="*/ 0 w 217"/>
                <a:gd name="T1" fmla="*/ 0 h 364"/>
                <a:gd name="T2" fmla="*/ 0 w 217"/>
                <a:gd name="T3" fmla="*/ 0 h 364"/>
                <a:gd name="T4" fmla="*/ 0 w 217"/>
                <a:gd name="T5" fmla="*/ 0 h 364"/>
                <a:gd name="T6" fmla="*/ 0 w 217"/>
                <a:gd name="T7" fmla="*/ 0 h 364"/>
                <a:gd name="T8" fmla="*/ 0 w 217"/>
                <a:gd name="T9" fmla="*/ 0 h 364"/>
                <a:gd name="T10" fmla="*/ 0 w 217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64">
                  <a:moveTo>
                    <a:pt x="0" y="0"/>
                  </a:moveTo>
                  <a:cubicBezTo>
                    <a:pt x="25" y="10"/>
                    <a:pt x="50" y="20"/>
                    <a:pt x="76" y="40"/>
                  </a:cubicBezTo>
                  <a:cubicBezTo>
                    <a:pt x="102" y="60"/>
                    <a:pt x="135" y="93"/>
                    <a:pt x="156" y="122"/>
                  </a:cubicBezTo>
                  <a:cubicBezTo>
                    <a:pt x="177" y="151"/>
                    <a:pt x="190" y="184"/>
                    <a:pt x="200" y="212"/>
                  </a:cubicBezTo>
                  <a:cubicBezTo>
                    <a:pt x="210" y="240"/>
                    <a:pt x="211" y="263"/>
                    <a:pt x="214" y="288"/>
                  </a:cubicBezTo>
                  <a:cubicBezTo>
                    <a:pt x="217" y="313"/>
                    <a:pt x="216" y="338"/>
                    <a:pt x="216" y="3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9"/>
            <p:cNvSpPr>
              <a:spLocks/>
            </p:cNvSpPr>
            <p:nvPr/>
          </p:nvSpPr>
          <p:spPr bwMode="auto">
            <a:xfrm rot="10800000">
              <a:off x="4019" y="1171"/>
              <a:ext cx="87" cy="133"/>
            </a:xfrm>
            <a:custGeom>
              <a:avLst/>
              <a:gdLst>
                <a:gd name="T0" fmla="*/ 0 w 217"/>
                <a:gd name="T1" fmla="*/ 0 h 364"/>
                <a:gd name="T2" fmla="*/ 0 w 217"/>
                <a:gd name="T3" fmla="*/ 0 h 364"/>
                <a:gd name="T4" fmla="*/ 0 w 217"/>
                <a:gd name="T5" fmla="*/ 0 h 364"/>
                <a:gd name="T6" fmla="*/ 0 w 217"/>
                <a:gd name="T7" fmla="*/ 0 h 364"/>
                <a:gd name="T8" fmla="*/ 0 w 217"/>
                <a:gd name="T9" fmla="*/ 0 h 364"/>
                <a:gd name="T10" fmla="*/ 0 w 217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64">
                  <a:moveTo>
                    <a:pt x="0" y="0"/>
                  </a:moveTo>
                  <a:cubicBezTo>
                    <a:pt x="25" y="10"/>
                    <a:pt x="50" y="20"/>
                    <a:pt x="76" y="40"/>
                  </a:cubicBezTo>
                  <a:cubicBezTo>
                    <a:pt x="102" y="60"/>
                    <a:pt x="135" y="93"/>
                    <a:pt x="156" y="122"/>
                  </a:cubicBezTo>
                  <a:cubicBezTo>
                    <a:pt x="177" y="151"/>
                    <a:pt x="190" y="184"/>
                    <a:pt x="200" y="212"/>
                  </a:cubicBezTo>
                  <a:cubicBezTo>
                    <a:pt x="210" y="240"/>
                    <a:pt x="211" y="263"/>
                    <a:pt x="214" y="288"/>
                  </a:cubicBezTo>
                  <a:cubicBezTo>
                    <a:pt x="217" y="313"/>
                    <a:pt x="216" y="338"/>
                    <a:pt x="216" y="3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20"/>
            <p:cNvSpPr>
              <a:spLocks/>
            </p:cNvSpPr>
            <p:nvPr/>
          </p:nvSpPr>
          <p:spPr bwMode="auto">
            <a:xfrm rot="10581331" flipV="1">
              <a:off x="3689" y="1042"/>
              <a:ext cx="380" cy="119"/>
            </a:xfrm>
            <a:custGeom>
              <a:avLst/>
              <a:gdLst>
                <a:gd name="T0" fmla="*/ 0 w 896"/>
                <a:gd name="T1" fmla="*/ 0 h 275"/>
                <a:gd name="T2" fmla="*/ 0 w 896"/>
                <a:gd name="T3" fmla="*/ 0 h 275"/>
                <a:gd name="T4" fmla="*/ 0 w 896"/>
                <a:gd name="T5" fmla="*/ 0 h 275"/>
                <a:gd name="T6" fmla="*/ 0 w 896"/>
                <a:gd name="T7" fmla="*/ 0 h 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6" h="275">
                  <a:moveTo>
                    <a:pt x="0" y="11"/>
                  </a:moveTo>
                  <a:cubicBezTo>
                    <a:pt x="146" y="5"/>
                    <a:pt x="292" y="0"/>
                    <a:pt x="400" y="11"/>
                  </a:cubicBezTo>
                  <a:cubicBezTo>
                    <a:pt x="508" y="22"/>
                    <a:pt x="565" y="31"/>
                    <a:pt x="648" y="75"/>
                  </a:cubicBezTo>
                  <a:cubicBezTo>
                    <a:pt x="731" y="119"/>
                    <a:pt x="813" y="197"/>
                    <a:pt x="896" y="27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1"/>
            <p:cNvSpPr>
              <a:spLocks/>
            </p:cNvSpPr>
            <p:nvPr/>
          </p:nvSpPr>
          <p:spPr bwMode="auto">
            <a:xfrm rot="10800000" flipV="1">
              <a:off x="3978" y="1036"/>
              <a:ext cx="85" cy="138"/>
            </a:xfrm>
            <a:custGeom>
              <a:avLst/>
              <a:gdLst>
                <a:gd name="T0" fmla="*/ 0 w 217"/>
                <a:gd name="T1" fmla="*/ 0 h 364"/>
                <a:gd name="T2" fmla="*/ 0 w 217"/>
                <a:gd name="T3" fmla="*/ 0 h 364"/>
                <a:gd name="T4" fmla="*/ 0 w 217"/>
                <a:gd name="T5" fmla="*/ 0 h 364"/>
                <a:gd name="T6" fmla="*/ 0 w 217"/>
                <a:gd name="T7" fmla="*/ 0 h 364"/>
                <a:gd name="T8" fmla="*/ 0 w 217"/>
                <a:gd name="T9" fmla="*/ 0 h 364"/>
                <a:gd name="T10" fmla="*/ 0 w 217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64">
                  <a:moveTo>
                    <a:pt x="0" y="0"/>
                  </a:moveTo>
                  <a:cubicBezTo>
                    <a:pt x="25" y="10"/>
                    <a:pt x="50" y="20"/>
                    <a:pt x="76" y="40"/>
                  </a:cubicBezTo>
                  <a:cubicBezTo>
                    <a:pt x="102" y="60"/>
                    <a:pt x="135" y="93"/>
                    <a:pt x="156" y="122"/>
                  </a:cubicBezTo>
                  <a:cubicBezTo>
                    <a:pt x="177" y="151"/>
                    <a:pt x="190" y="184"/>
                    <a:pt x="200" y="212"/>
                  </a:cubicBezTo>
                  <a:cubicBezTo>
                    <a:pt x="210" y="240"/>
                    <a:pt x="211" y="263"/>
                    <a:pt x="214" y="288"/>
                  </a:cubicBezTo>
                  <a:cubicBezTo>
                    <a:pt x="217" y="313"/>
                    <a:pt x="216" y="338"/>
                    <a:pt x="216" y="3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2"/>
            <p:cNvSpPr>
              <a:spLocks/>
            </p:cNvSpPr>
            <p:nvPr/>
          </p:nvSpPr>
          <p:spPr bwMode="auto">
            <a:xfrm rot="10800000" flipV="1">
              <a:off x="4019" y="1042"/>
              <a:ext cx="87" cy="133"/>
            </a:xfrm>
            <a:custGeom>
              <a:avLst/>
              <a:gdLst>
                <a:gd name="T0" fmla="*/ 0 w 217"/>
                <a:gd name="T1" fmla="*/ 0 h 364"/>
                <a:gd name="T2" fmla="*/ 0 w 217"/>
                <a:gd name="T3" fmla="*/ 0 h 364"/>
                <a:gd name="T4" fmla="*/ 0 w 217"/>
                <a:gd name="T5" fmla="*/ 0 h 364"/>
                <a:gd name="T6" fmla="*/ 0 w 217"/>
                <a:gd name="T7" fmla="*/ 0 h 364"/>
                <a:gd name="T8" fmla="*/ 0 w 217"/>
                <a:gd name="T9" fmla="*/ 0 h 364"/>
                <a:gd name="T10" fmla="*/ 0 w 217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64">
                  <a:moveTo>
                    <a:pt x="0" y="0"/>
                  </a:moveTo>
                  <a:cubicBezTo>
                    <a:pt x="25" y="10"/>
                    <a:pt x="50" y="20"/>
                    <a:pt x="76" y="40"/>
                  </a:cubicBezTo>
                  <a:cubicBezTo>
                    <a:pt x="102" y="60"/>
                    <a:pt x="135" y="93"/>
                    <a:pt x="156" y="122"/>
                  </a:cubicBezTo>
                  <a:cubicBezTo>
                    <a:pt x="177" y="151"/>
                    <a:pt x="190" y="184"/>
                    <a:pt x="200" y="212"/>
                  </a:cubicBezTo>
                  <a:cubicBezTo>
                    <a:pt x="210" y="240"/>
                    <a:pt x="211" y="263"/>
                    <a:pt x="214" y="288"/>
                  </a:cubicBezTo>
                  <a:cubicBezTo>
                    <a:pt x="217" y="313"/>
                    <a:pt x="216" y="338"/>
                    <a:pt x="216" y="3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3"/>
            <p:cNvSpPr>
              <a:spLocks noChangeShapeType="1"/>
            </p:cNvSpPr>
            <p:nvPr/>
          </p:nvSpPr>
          <p:spPr bwMode="auto">
            <a:xfrm rot="10800000">
              <a:off x="4035" y="1242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4"/>
            <p:cNvSpPr>
              <a:spLocks noChangeShapeType="1"/>
            </p:cNvSpPr>
            <p:nvPr/>
          </p:nvSpPr>
          <p:spPr bwMode="auto">
            <a:xfrm rot="10800000">
              <a:off x="4033" y="1110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5"/>
            <p:cNvSpPr>
              <a:spLocks noChangeShapeType="1"/>
            </p:cNvSpPr>
            <p:nvPr/>
          </p:nvSpPr>
          <p:spPr bwMode="auto">
            <a:xfrm rot="10800000">
              <a:off x="3567" y="1175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6"/>
            <p:cNvSpPr>
              <a:spLocks noChangeShapeType="1"/>
            </p:cNvSpPr>
            <p:nvPr/>
          </p:nvSpPr>
          <p:spPr bwMode="auto">
            <a:xfrm rot="-5400000">
              <a:off x="4581" y="1549"/>
              <a:ext cx="8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7"/>
            <p:cNvSpPr>
              <a:spLocks noChangeShapeType="1"/>
            </p:cNvSpPr>
            <p:nvPr/>
          </p:nvSpPr>
          <p:spPr bwMode="auto">
            <a:xfrm rot="-5400000">
              <a:off x="3899" y="1496"/>
              <a:ext cx="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8"/>
            <p:cNvSpPr>
              <a:spLocks noChangeShapeType="1"/>
            </p:cNvSpPr>
            <p:nvPr/>
          </p:nvSpPr>
          <p:spPr bwMode="auto">
            <a:xfrm>
              <a:off x="4158" y="1110"/>
              <a:ext cx="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9"/>
            <p:cNvSpPr>
              <a:spLocks/>
            </p:cNvSpPr>
            <p:nvPr/>
          </p:nvSpPr>
          <p:spPr bwMode="auto">
            <a:xfrm rot="-10581331">
              <a:off x="2958" y="1117"/>
              <a:ext cx="380" cy="119"/>
            </a:xfrm>
            <a:custGeom>
              <a:avLst/>
              <a:gdLst>
                <a:gd name="T0" fmla="*/ 0 w 896"/>
                <a:gd name="T1" fmla="*/ 0 h 275"/>
                <a:gd name="T2" fmla="*/ 0 w 896"/>
                <a:gd name="T3" fmla="*/ 0 h 275"/>
                <a:gd name="T4" fmla="*/ 0 w 896"/>
                <a:gd name="T5" fmla="*/ 0 h 275"/>
                <a:gd name="T6" fmla="*/ 0 w 896"/>
                <a:gd name="T7" fmla="*/ 0 h 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6" h="275">
                  <a:moveTo>
                    <a:pt x="0" y="11"/>
                  </a:moveTo>
                  <a:cubicBezTo>
                    <a:pt x="146" y="5"/>
                    <a:pt x="292" y="0"/>
                    <a:pt x="400" y="11"/>
                  </a:cubicBezTo>
                  <a:cubicBezTo>
                    <a:pt x="508" y="22"/>
                    <a:pt x="565" y="31"/>
                    <a:pt x="648" y="75"/>
                  </a:cubicBezTo>
                  <a:cubicBezTo>
                    <a:pt x="731" y="119"/>
                    <a:pt x="813" y="197"/>
                    <a:pt x="896" y="27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30"/>
            <p:cNvSpPr>
              <a:spLocks/>
            </p:cNvSpPr>
            <p:nvPr/>
          </p:nvSpPr>
          <p:spPr bwMode="auto">
            <a:xfrm rot="10800000">
              <a:off x="3247" y="1106"/>
              <a:ext cx="85" cy="138"/>
            </a:xfrm>
            <a:custGeom>
              <a:avLst/>
              <a:gdLst>
                <a:gd name="T0" fmla="*/ 0 w 217"/>
                <a:gd name="T1" fmla="*/ 0 h 364"/>
                <a:gd name="T2" fmla="*/ 0 w 217"/>
                <a:gd name="T3" fmla="*/ 0 h 364"/>
                <a:gd name="T4" fmla="*/ 0 w 217"/>
                <a:gd name="T5" fmla="*/ 0 h 364"/>
                <a:gd name="T6" fmla="*/ 0 w 217"/>
                <a:gd name="T7" fmla="*/ 0 h 364"/>
                <a:gd name="T8" fmla="*/ 0 w 217"/>
                <a:gd name="T9" fmla="*/ 0 h 364"/>
                <a:gd name="T10" fmla="*/ 0 w 217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64">
                  <a:moveTo>
                    <a:pt x="0" y="0"/>
                  </a:moveTo>
                  <a:cubicBezTo>
                    <a:pt x="25" y="10"/>
                    <a:pt x="50" y="20"/>
                    <a:pt x="76" y="40"/>
                  </a:cubicBezTo>
                  <a:cubicBezTo>
                    <a:pt x="102" y="60"/>
                    <a:pt x="135" y="93"/>
                    <a:pt x="156" y="122"/>
                  </a:cubicBezTo>
                  <a:cubicBezTo>
                    <a:pt x="177" y="151"/>
                    <a:pt x="190" y="184"/>
                    <a:pt x="200" y="212"/>
                  </a:cubicBezTo>
                  <a:cubicBezTo>
                    <a:pt x="210" y="240"/>
                    <a:pt x="211" y="263"/>
                    <a:pt x="214" y="288"/>
                  </a:cubicBezTo>
                  <a:cubicBezTo>
                    <a:pt x="217" y="313"/>
                    <a:pt x="216" y="338"/>
                    <a:pt x="216" y="3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31"/>
            <p:cNvSpPr>
              <a:spLocks/>
            </p:cNvSpPr>
            <p:nvPr/>
          </p:nvSpPr>
          <p:spPr bwMode="auto">
            <a:xfrm rot="10581331" flipV="1">
              <a:off x="2958" y="974"/>
              <a:ext cx="380" cy="119"/>
            </a:xfrm>
            <a:custGeom>
              <a:avLst/>
              <a:gdLst>
                <a:gd name="T0" fmla="*/ 0 w 896"/>
                <a:gd name="T1" fmla="*/ 0 h 275"/>
                <a:gd name="T2" fmla="*/ 0 w 896"/>
                <a:gd name="T3" fmla="*/ 0 h 275"/>
                <a:gd name="T4" fmla="*/ 0 w 896"/>
                <a:gd name="T5" fmla="*/ 0 h 275"/>
                <a:gd name="T6" fmla="*/ 0 w 896"/>
                <a:gd name="T7" fmla="*/ 0 h 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6" h="275">
                  <a:moveTo>
                    <a:pt x="0" y="11"/>
                  </a:moveTo>
                  <a:cubicBezTo>
                    <a:pt x="146" y="5"/>
                    <a:pt x="292" y="0"/>
                    <a:pt x="400" y="11"/>
                  </a:cubicBezTo>
                  <a:cubicBezTo>
                    <a:pt x="508" y="22"/>
                    <a:pt x="565" y="31"/>
                    <a:pt x="648" y="75"/>
                  </a:cubicBezTo>
                  <a:cubicBezTo>
                    <a:pt x="731" y="119"/>
                    <a:pt x="813" y="197"/>
                    <a:pt x="896" y="27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2"/>
            <p:cNvSpPr>
              <a:spLocks/>
            </p:cNvSpPr>
            <p:nvPr/>
          </p:nvSpPr>
          <p:spPr bwMode="auto">
            <a:xfrm rot="10800000" flipV="1">
              <a:off x="3247" y="968"/>
              <a:ext cx="85" cy="138"/>
            </a:xfrm>
            <a:custGeom>
              <a:avLst/>
              <a:gdLst>
                <a:gd name="T0" fmla="*/ 0 w 217"/>
                <a:gd name="T1" fmla="*/ 0 h 364"/>
                <a:gd name="T2" fmla="*/ 0 w 217"/>
                <a:gd name="T3" fmla="*/ 0 h 364"/>
                <a:gd name="T4" fmla="*/ 0 w 217"/>
                <a:gd name="T5" fmla="*/ 0 h 364"/>
                <a:gd name="T6" fmla="*/ 0 w 217"/>
                <a:gd name="T7" fmla="*/ 0 h 364"/>
                <a:gd name="T8" fmla="*/ 0 w 217"/>
                <a:gd name="T9" fmla="*/ 0 h 364"/>
                <a:gd name="T10" fmla="*/ 0 w 217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64">
                  <a:moveTo>
                    <a:pt x="0" y="0"/>
                  </a:moveTo>
                  <a:cubicBezTo>
                    <a:pt x="25" y="10"/>
                    <a:pt x="50" y="20"/>
                    <a:pt x="76" y="40"/>
                  </a:cubicBezTo>
                  <a:cubicBezTo>
                    <a:pt x="102" y="60"/>
                    <a:pt x="135" y="93"/>
                    <a:pt x="156" y="122"/>
                  </a:cubicBezTo>
                  <a:cubicBezTo>
                    <a:pt x="177" y="151"/>
                    <a:pt x="190" y="184"/>
                    <a:pt x="200" y="212"/>
                  </a:cubicBezTo>
                  <a:cubicBezTo>
                    <a:pt x="210" y="240"/>
                    <a:pt x="211" y="263"/>
                    <a:pt x="214" y="288"/>
                  </a:cubicBezTo>
                  <a:cubicBezTo>
                    <a:pt x="217" y="313"/>
                    <a:pt x="216" y="338"/>
                    <a:pt x="216" y="3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3"/>
            <p:cNvSpPr>
              <a:spLocks noChangeShapeType="1"/>
            </p:cNvSpPr>
            <p:nvPr/>
          </p:nvSpPr>
          <p:spPr bwMode="auto">
            <a:xfrm rot="10800000">
              <a:off x="3265" y="1174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4"/>
            <p:cNvSpPr>
              <a:spLocks noChangeShapeType="1"/>
            </p:cNvSpPr>
            <p:nvPr/>
          </p:nvSpPr>
          <p:spPr bwMode="auto">
            <a:xfrm rot="10800000">
              <a:off x="3263" y="1042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 rot="10800000">
              <a:off x="2836" y="1107"/>
              <a:ext cx="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36"/>
            <p:cNvSpPr>
              <a:spLocks noChangeShapeType="1"/>
            </p:cNvSpPr>
            <p:nvPr/>
          </p:nvSpPr>
          <p:spPr bwMode="auto">
            <a:xfrm flipH="1">
              <a:off x="3359" y="979"/>
              <a:ext cx="83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7"/>
            <p:cNvSpPr>
              <a:spLocks noChangeShapeType="1"/>
            </p:cNvSpPr>
            <p:nvPr/>
          </p:nvSpPr>
          <p:spPr bwMode="auto">
            <a:xfrm>
              <a:off x="3397" y="1174"/>
              <a:ext cx="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8"/>
            <p:cNvSpPr>
              <a:spLocks noChangeShapeType="1"/>
            </p:cNvSpPr>
            <p:nvPr/>
          </p:nvSpPr>
          <p:spPr bwMode="auto">
            <a:xfrm>
              <a:off x="3397" y="1042"/>
              <a:ext cx="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9"/>
            <p:cNvSpPr>
              <a:spLocks noChangeShapeType="1"/>
            </p:cNvSpPr>
            <p:nvPr/>
          </p:nvSpPr>
          <p:spPr bwMode="auto">
            <a:xfrm rot="-5400000">
              <a:off x="3895" y="2443"/>
              <a:ext cx="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40"/>
            <p:cNvSpPr>
              <a:spLocks noChangeShapeType="1"/>
            </p:cNvSpPr>
            <p:nvPr/>
          </p:nvSpPr>
          <p:spPr bwMode="auto">
            <a:xfrm rot="-5400000">
              <a:off x="1915" y="1741"/>
              <a:ext cx="12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1"/>
            <p:cNvSpPr>
              <a:spLocks noChangeShapeType="1"/>
            </p:cNvSpPr>
            <p:nvPr/>
          </p:nvSpPr>
          <p:spPr bwMode="auto">
            <a:xfrm flipV="1">
              <a:off x="2545" y="1106"/>
              <a:ext cx="2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Text Box 44"/>
            <p:cNvSpPr txBox="1">
              <a:spLocks noChangeArrowheads="1"/>
            </p:cNvSpPr>
            <p:nvPr/>
          </p:nvSpPr>
          <p:spPr bwMode="auto">
            <a:xfrm>
              <a:off x="2711" y="1639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 dirty="0"/>
                <a:t>CL</a:t>
              </a:r>
            </a:p>
          </p:txBody>
        </p:sp>
        <p:grpSp>
          <p:nvGrpSpPr>
            <p:cNvPr id="8239" name="Group 48"/>
            <p:cNvGrpSpPr>
              <a:grpSpLocks/>
            </p:cNvGrpSpPr>
            <p:nvPr/>
          </p:nvGrpSpPr>
          <p:grpSpPr bwMode="auto">
            <a:xfrm>
              <a:off x="840" y="1348"/>
              <a:ext cx="879" cy="792"/>
              <a:chOff x="840" y="1748"/>
              <a:chExt cx="879" cy="792"/>
            </a:xfrm>
          </p:grpSpPr>
          <p:sp>
            <p:nvSpPr>
              <p:cNvPr id="8267" name="Line 49"/>
              <p:cNvSpPr>
                <a:spLocks noChangeShapeType="1"/>
              </p:cNvSpPr>
              <p:nvPr/>
            </p:nvSpPr>
            <p:spPr bwMode="auto">
              <a:xfrm flipV="1">
                <a:off x="1483" y="215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Text Box 50"/>
              <p:cNvSpPr txBox="1">
                <a:spLocks noChangeArrowheads="1"/>
              </p:cNvSpPr>
              <p:nvPr/>
            </p:nvSpPr>
            <p:spPr bwMode="auto">
              <a:xfrm>
                <a:off x="1253" y="2064"/>
                <a:ext cx="2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400" b="1"/>
                  <a:t>Q1</a:t>
                </a:r>
              </a:p>
            </p:txBody>
          </p:sp>
          <p:sp>
            <p:nvSpPr>
              <p:cNvPr id="8269" name="Rectangle 51"/>
              <p:cNvSpPr>
                <a:spLocks noChangeArrowheads="1"/>
              </p:cNvSpPr>
              <p:nvPr/>
            </p:nvSpPr>
            <p:spPr bwMode="auto">
              <a:xfrm>
                <a:off x="1077" y="1748"/>
                <a:ext cx="416" cy="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70" name="Text Box 52"/>
              <p:cNvSpPr txBox="1">
                <a:spLocks noChangeArrowheads="1"/>
              </p:cNvSpPr>
              <p:nvPr/>
            </p:nvSpPr>
            <p:spPr bwMode="auto">
              <a:xfrm>
                <a:off x="1055" y="1824"/>
                <a:ext cx="2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400" b="1"/>
                  <a:t>D1</a:t>
                </a:r>
              </a:p>
            </p:txBody>
          </p:sp>
          <p:sp>
            <p:nvSpPr>
              <p:cNvPr id="8271" name="AutoShape 53"/>
              <p:cNvSpPr>
                <a:spLocks noChangeArrowheads="1"/>
              </p:cNvSpPr>
              <p:nvPr/>
            </p:nvSpPr>
            <p:spPr bwMode="auto">
              <a:xfrm rot="16200000" flipV="1">
                <a:off x="1067" y="2310"/>
                <a:ext cx="128" cy="107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72" name="Line 54"/>
              <p:cNvSpPr>
                <a:spLocks noChangeShapeType="1"/>
              </p:cNvSpPr>
              <p:nvPr/>
            </p:nvSpPr>
            <p:spPr bwMode="auto">
              <a:xfrm flipV="1">
                <a:off x="842" y="2363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55"/>
              <p:cNvSpPr>
                <a:spLocks noChangeShapeType="1"/>
              </p:cNvSpPr>
              <p:nvPr/>
            </p:nvSpPr>
            <p:spPr bwMode="auto">
              <a:xfrm flipV="1">
                <a:off x="840" y="1926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Text Box 56"/>
              <p:cNvSpPr txBox="1">
                <a:spLocks noChangeArrowheads="1"/>
              </p:cNvSpPr>
              <p:nvPr/>
            </p:nvSpPr>
            <p:spPr bwMode="auto">
              <a:xfrm rot="16200000" flipV="1">
                <a:off x="1016" y="2049"/>
                <a:ext cx="41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600" b="1"/>
                  <a:t>FF</a:t>
                </a:r>
              </a:p>
            </p:txBody>
          </p:sp>
        </p:grpSp>
        <p:sp>
          <p:nvSpPr>
            <p:cNvPr id="8240" name="Text Box 57"/>
            <p:cNvSpPr txBox="1">
              <a:spLocks noChangeArrowheads="1"/>
            </p:cNvSpPr>
            <p:nvPr/>
          </p:nvSpPr>
          <p:spPr bwMode="auto">
            <a:xfrm>
              <a:off x="1971" y="2708"/>
              <a:ext cx="4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clk</a:t>
              </a:r>
            </a:p>
          </p:txBody>
        </p:sp>
        <p:sp>
          <p:nvSpPr>
            <p:cNvPr id="8241" name="Text Box 58"/>
            <p:cNvSpPr txBox="1">
              <a:spLocks noChangeArrowheads="1"/>
            </p:cNvSpPr>
            <p:nvPr/>
          </p:nvSpPr>
          <p:spPr bwMode="auto">
            <a:xfrm>
              <a:off x="448" y="1950"/>
              <a:ext cx="5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clk_g</a:t>
              </a:r>
            </a:p>
          </p:txBody>
        </p:sp>
        <p:sp>
          <p:nvSpPr>
            <p:cNvPr id="8242" name="Text Box 59"/>
            <p:cNvSpPr txBox="1">
              <a:spLocks noChangeArrowheads="1"/>
            </p:cNvSpPr>
            <p:nvPr/>
          </p:nvSpPr>
          <p:spPr bwMode="auto">
            <a:xfrm>
              <a:off x="3598" y="2165"/>
              <a:ext cx="5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clk_g</a:t>
              </a:r>
            </a:p>
          </p:txBody>
        </p:sp>
        <p:sp>
          <p:nvSpPr>
            <p:cNvPr id="8243" name="Line 60"/>
            <p:cNvSpPr>
              <a:spLocks noChangeShapeType="1"/>
            </p:cNvSpPr>
            <p:nvPr/>
          </p:nvSpPr>
          <p:spPr bwMode="auto">
            <a:xfrm>
              <a:off x="3956" y="1752"/>
              <a:ext cx="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Text Box 61"/>
            <p:cNvSpPr txBox="1">
              <a:spLocks noChangeArrowheads="1"/>
            </p:cNvSpPr>
            <p:nvPr/>
          </p:nvSpPr>
          <p:spPr bwMode="auto">
            <a:xfrm>
              <a:off x="3727" y="2586"/>
              <a:ext cx="2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A</a:t>
              </a:r>
            </a:p>
          </p:txBody>
        </p:sp>
        <p:sp>
          <p:nvSpPr>
            <p:cNvPr id="8245" name="Text Box 62"/>
            <p:cNvSpPr txBox="1">
              <a:spLocks noChangeArrowheads="1"/>
            </p:cNvSpPr>
            <p:nvPr/>
          </p:nvSpPr>
          <p:spPr bwMode="auto">
            <a:xfrm>
              <a:off x="3029" y="991"/>
              <a:ext cx="2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O</a:t>
              </a:r>
            </a:p>
          </p:txBody>
        </p:sp>
        <p:sp>
          <p:nvSpPr>
            <p:cNvPr id="8246" name="Text Box 63"/>
            <p:cNvSpPr txBox="1">
              <a:spLocks noChangeArrowheads="1"/>
            </p:cNvSpPr>
            <p:nvPr/>
          </p:nvSpPr>
          <p:spPr bwMode="auto">
            <a:xfrm>
              <a:off x="3747" y="1061"/>
              <a:ext cx="2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X</a:t>
              </a:r>
            </a:p>
          </p:txBody>
        </p:sp>
        <p:sp>
          <p:nvSpPr>
            <p:cNvPr id="8247" name="Text Box 64"/>
            <p:cNvSpPr txBox="1">
              <a:spLocks noChangeArrowheads="1"/>
            </p:cNvSpPr>
            <p:nvPr/>
          </p:nvSpPr>
          <p:spPr bwMode="auto">
            <a:xfrm>
              <a:off x="3410" y="844"/>
              <a:ext cx="1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600" b="1"/>
                <a:t>k</a:t>
              </a:r>
            </a:p>
          </p:txBody>
        </p:sp>
        <p:grpSp>
          <p:nvGrpSpPr>
            <p:cNvPr id="8248" name="Group 66"/>
            <p:cNvGrpSpPr>
              <a:grpSpLocks/>
            </p:cNvGrpSpPr>
            <p:nvPr/>
          </p:nvGrpSpPr>
          <p:grpSpPr bwMode="auto">
            <a:xfrm>
              <a:off x="4152" y="1575"/>
              <a:ext cx="879" cy="792"/>
              <a:chOff x="840" y="1748"/>
              <a:chExt cx="879" cy="792"/>
            </a:xfrm>
          </p:grpSpPr>
          <p:sp>
            <p:nvSpPr>
              <p:cNvPr id="8259" name="Line 67"/>
              <p:cNvSpPr>
                <a:spLocks noChangeShapeType="1"/>
              </p:cNvSpPr>
              <p:nvPr/>
            </p:nvSpPr>
            <p:spPr bwMode="auto">
              <a:xfrm flipV="1">
                <a:off x="1483" y="215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Text Box 68"/>
              <p:cNvSpPr txBox="1">
                <a:spLocks noChangeArrowheads="1"/>
              </p:cNvSpPr>
              <p:nvPr/>
            </p:nvSpPr>
            <p:spPr bwMode="auto">
              <a:xfrm>
                <a:off x="1253" y="2064"/>
                <a:ext cx="2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400" b="1"/>
                  <a:t>Q2</a:t>
                </a:r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/>
            </p:nvSpPr>
            <p:spPr bwMode="auto">
              <a:xfrm>
                <a:off x="1077" y="1748"/>
                <a:ext cx="416" cy="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62" name="Text Box 70"/>
              <p:cNvSpPr txBox="1">
                <a:spLocks noChangeArrowheads="1"/>
              </p:cNvSpPr>
              <p:nvPr/>
            </p:nvSpPr>
            <p:spPr bwMode="auto">
              <a:xfrm>
                <a:off x="1055" y="1824"/>
                <a:ext cx="2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400" b="1"/>
                  <a:t>D2</a:t>
                </a:r>
              </a:p>
            </p:txBody>
          </p:sp>
          <p:sp>
            <p:nvSpPr>
              <p:cNvPr id="8263" name="AutoShape 71"/>
              <p:cNvSpPr>
                <a:spLocks noChangeArrowheads="1"/>
              </p:cNvSpPr>
              <p:nvPr/>
            </p:nvSpPr>
            <p:spPr bwMode="auto">
              <a:xfrm rot="16200000" flipV="1">
                <a:off x="1067" y="2310"/>
                <a:ext cx="128" cy="107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64" name="Line 72"/>
              <p:cNvSpPr>
                <a:spLocks noChangeShapeType="1"/>
              </p:cNvSpPr>
              <p:nvPr/>
            </p:nvSpPr>
            <p:spPr bwMode="auto">
              <a:xfrm flipV="1">
                <a:off x="842" y="2363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73"/>
              <p:cNvSpPr>
                <a:spLocks noChangeShapeType="1"/>
              </p:cNvSpPr>
              <p:nvPr/>
            </p:nvSpPr>
            <p:spPr bwMode="auto">
              <a:xfrm flipV="1">
                <a:off x="840" y="1926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Text Box 74"/>
              <p:cNvSpPr txBox="1">
                <a:spLocks noChangeArrowheads="1"/>
              </p:cNvSpPr>
              <p:nvPr/>
            </p:nvSpPr>
            <p:spPr bwMode="auto">
              <a:xfrm rot="16200000" flipV="1">
                <a:off x="1016" y="2049"/>
                <a:ext cx="41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600" b="1"/>
                  <a:t>FF</a:t>
                </a:r>
              </a:p>
            </p:txBody>
          </p:sp>
        </p:grpSp>
        <p:grpSp>
          <p:nvGrpSpPr>
            <p:cNvPr id="8249" name="Group 75"/>
            <p:cNvGrpSpPr>
              <a:grpSpLocks/>
            </p:cNvGrpSpPr>
            <p:nvPr/>
          </p:nvGrpSpPr>
          <p:grpSpPr bwMode="auto">
            <a:xfrm>
              <a:off x="2550" y="2205"/>
              <a:ext cx="879" cy="792"/>
              <a:chOff x="1560" y="3141"/>
              <a:chExt cx="879" cy="792"/>
            </a:xfrm>
          </p:grpSpPr>
          <p:sp>
            <p:nvSpPr>
              <p:cNvPr id="8250" name="Line 76"/>
              <p:cNvSpPr>
                <a:spLocks noChangeShapeType="1"/>
              </p:cNvSpPr>
              <p:nvPr/>
            </p:nvSpPr>
            <p:spPr bwMode="auto">
              <a:xfrm flipV="1">
                <a:off x="2203" y="3551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Text Box 77"/>
              <p:cNvSpPr txBox="1">
                <a:spLocks noChangeArrowheads="1"/>
              </p:cNvSpPr>
              <p:nvPr/>
            </p:nvSpPr>
            <p:spPr bwMode="auto">
              <a:xfrm>
                <a:off x="1967" y="3455"/>
                <a:ext cx="2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400" b="1"/>
                  <a:t>Q3</a:t>
                </a:r>
              </a:p>
            </p:txBody>
          </p:sp>
          <p:sp>
            <p:nvSpPr>
              <p:cNvPr id="8252" name="Rectangle 78"/>
              <p:cNvSpPr>
                <a:spLocks noChangeArrowheads="1"/>
              </p:cNvSpPr>
              <p:nvPr/>
            </p:nvSpPr>
            <p:spPr bwMode="auto">
              <a:xfrm>
                <a:off x="1797" y="3141"/>
                <a:ext cx="416" cy="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53" name="Text Box 79"/>
              <p:cNvSpPr txBox="1">
                <a:spLocks noChangeArrowheads="1"/>
              </p:cNvSpPr>
              <p:nvPr/>
            </p:nvSpPr>
            <p:spPr bwMode="auto">
              <a:xfrm>
                <a:off x="1775" y="3217"/>
                <a:ext cx="26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400" b="1"/>
                  <a:t>D3</a:t>
                </a:r>
              </a:p>
            </p:txBody>
          </p:sp>
          <p:sp>
            <p:nvSpPr>
              <p:cNvPr id="8254" name="AutoShape 80"/>
              <p:cNvSpPr>
                <a:spLocks noChangeArrowheads="1"/>
              </p:cNvSpPr>
              <p:nvPr/>
            </p:nvSpPr>
            <p:spPr bwMode="auto">
              <a:xfrm rot="16200000" flipV="1">
                <a:off x="1787" y="3703"/>
                <a:ext cx="128" cy="107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55" name="Line 81"/>
              <p:cNvSpPr>
                <a:spLocks noChangeShapeType="1"/>
              </p:cNvSpPr>
              <p:nvPr/>
            </p:nvSpPr>
            <p:spPr bwMode="auto">
              <a:xfrm flipV="1">
                <a:off x="1562" y="3756"/>
                <a:ext cx="1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82"/>
              <p:cNvSpPr>
                <a:spLocks noChangeShapeType="1"/>
              </p:cNvSpPr>
              <p:nvPr/>
            </p:nvSpPr>
            <p:spPr bwMode="auto">
              <a:xfrm flipV="1">
                <a:off x="1560" y="3319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Oval 83"/>
              <p:cNvSpPr>
                <a:spLocks noChangeArrowheads="1"/>
              </p:cNvSpPr>
              <p:nvPr/>
            </p:nvSpPr>
            <p:spPr bwMode="auto">
              <a:xfrm>
                <a:off x="1710" y="3717"/>
                <a:ext cx="77" cy="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8258" name="Text Box 84"/>
              <p:cNvSpPr txBox="1">
                <a:spLocks noChangeArrowheads="1"/>
              </p:cNvSpPr>
              <p:nvPr/>
            </p:nvSpPr>
            <p:spPr bwMode="auto">
              <a:xfrm rot="16200000" flipV="1">
                <a:off x="1671" y="344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600" b="1"/>
                  <a:t>Latch</a:t>
                </a:r>
              </a:p>
            </p:txBody>
          </p:sp>
        </p:grpSp>
      </p:grpSp>
      <p:sp>
        <p:nvSpPr>
          <p:cNvPr id="84053" name="Text Box 85"/>
          <p:cNvSpPr txBox="1">
            <a:spLocks noChangeArrowheads="1"/>
          </p:cNvSpPr>
          <p:nvPr/>
        </p:nvSpPr>
        <p:spPr bwMode="auto">
          <a:xfrm>
            <a:off x="386535" y="1060575"/>
            <a:ext cx="83626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he-IL" sz="2800" dirty="0">
                <a:latin typeface="+mn-lt"/>
              </a:rPr>
              <a:t>Clock (CLK) of flip-flops (FFs) disabled if data unchanged.</a:t>
            </a:r>
          </a:p>
        </p:txBody>
      </p:sp>
      <p:sp>
        <p:nvSpPr>
          <p:cNvPr id="8201" name="Rectangle 8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3600" dirty="0">
                <a:latin typeface="+mj-lt"/>
              </a:rPr>
              <a:t>Application: Clock Gating Optimization </a:t>
            </a:r>
          </a:p>
        </p:txBody>
      </p:sp>
      <p:grpSp>
        <p:nvGrpSpPr>
          <p:cNvPr id="84056" name="Group 88"/>
          <p:cNvGrpSpPr>
            <a:grpSpLocks/>
          </p:cNvGrpSpPr>
          <p:nvPr/>
        </p:nvGrpSpPr>
        <p:grpSpPr bwMode="auto">
          <a:xfrm>
            <a:off x="4283075" y="1763815"/>
            <a:ext cx="2214563" cy="3506788"/>
            <a:chOff x="2698" y="844"/>
            <a:chExt cx="1395" cy="2209"/>
          </a:xfrm>
        </p:grpSpPr>
        <p:sp>
          <p:nvSpPr>
            <p:cNvPr id="8279" name="Rectangle 3"/>
            <p:cNvSpPr>
              <a:spLocks noChangeArrowheads="1"/>
            </p:cNvSpPr>
            <p:nvPr/>
          </p:nvSpPr>
          <p:spPr bwMode="auto">
            <a:xfrm>
              <a:off x="2698" y="844"/>
              <a:ext cx="905" cy="537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80" name="Rectangle 6"/>
            <p:cNvSpPr>
              <a:spLocks noChangeArrowheads="1"/>
            </p:cNvSpPr>
            <p:nvPr/>
          </p:nvSpPr>
          <p:spPr bwMode="auto">
            <a:xfrm>
              <a:off x="2701" y="2367"/>
              <a:ext cx="1392" cy="686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8281" name="Rectangle 65"/>
            <p:cNvSpPr>
              <a:spLocks noChangeArrowheads="1"/>
            </p:cNvSpPr>
            <p:nvPr/>
          </p:nvSpPr>
          <p:spPr bwMode="auto">
            <a:xfrm>
              <a:off x="2698" y="1381"/>
              <a:ext cx="573" cy="986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85"/>
              <p:cNvSpPr txBox="1">
                <a:spLocks noChangeArrowheads="1"/>
              </p:cNvSpPr>
              <p:nvPr/>
            </p:nvSpPr>
            <p:spPr bwMode="auto">
              <a:xfrm>
                <a:off x="386535" y="5454225"/>
                <a:ext cx="8362609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en-US" sz="2800" dirty="0">
                    <a:latin typeface="+mn-lt"/>
                  </a:rPr>
                  <a:t>To minimize gating overhead, </a:t>
                </a:r>
                <a:r>
                  <a:rPr lang="en-US" sz="2800" dirty="0"/>
                  <a:t>group </a:t>
                </a:r>
                <a:r>
                  <a:rPr lang="en-US" sz="2800" dirty="0">
                    <a:latin typeface="+mn-lt"/>
                  </a:rPr>
                  <a:t>FFs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>
                    <a:latin typeface="+mn-lt"/>
                  </a:rPr>
                  <a:t>-size sets for joint clock gating.</a:t>
                </a:r>
              </a:p>
            </p:txBody>
          </p:sp>
        </mc:Choice>
        <mc:Fallback xmlns="">
          <p:sp>
            <p:nvSpPr>
              <p:cNvPr id="98" name="Text 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535" y="5454225"/>
                <a:ext cx="8362609" cy="954107"/>
              </a:xfrm>
              <a:prstGeom prst="rect">
                <a:avLst/>
              </a:prstGeom>
              <a:blipFill>
                <a:blip r:embed="rId3"/>
                <a:stretch>
                  <a:fillRect l="-1458" t="-8333" r="-1531"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1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E96DC2-FE51-4FAF-9A6D-F4C0FE5EBD6E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 Box 25"/>
              <p:cNvSpPr txBox="1">
                <a:spLocks noChangeArrowheads="1"/>
              </p:cNvSpPr>
              <p:nvPr/>
            </p:nvSpPr>
            <p:spPr bwMode="auto">
              <a:xfrm>
                <a:off x="386535" y="741363"/>
                <a:ext cx="8362609" cy="1514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he-IL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: FF group size (optimize)</a:t>
                </a:r>
                <a:r>
                  <a:rPr lang="en-US" altLang="he-IL" sz="2800" i="1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he-IL" sz="2800" b="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: FF’s probability for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𝐷</m:t>
                    </m:r>
                    <m:r>
                      <a:rPr lang="en-US" altLang="he-IL" sz="2800" i="1" dirty="0" smtClean="0">
                        <a:latin typeface="Cambria Math"/>
                      </a:rPr>
                      <m:t>=</m:t>
                    </m:r>
                    <m:r>
                      <a:rPr lang="en-US" altLang="he-IL" sz="28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. </a:t>
                </a:r>
              </a:p>
              <a:p>
                <a:pPr eaLnBrk="1" hangingPunct="1">
                  <a:lnSpc>
                    <a:spcPct val="14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he-IL" sz="2800" dirty="0">
                    <a:latin typeface="+mn-lt"/>
                  </a:rPr>
                  <a:t>Savings (dynamic capacitance) at single FF (</a:t>
                </a:r>
                <a:r>
                  <a:rPr lang="en-US" altLang="he-IL" sz="2800" dirty="0">
                    <a:solidFill>
                      <a:srgbClr val="0000FF"/>
                    </a:solidFill>
                    <a:latin typeface="+mn-lt"/>
                  </a:rPr>
                  <a:t>gain</a:t>
                </a:r>
                <a:r>
                  <a:rPr lang="en-US" altLang="he-IL" sz="2800" dirty="0">
                    <a:latin typeface="+mn-lt"/>
                  </a:rPr>
                  <a:t>, </a:t>
                </a:r>
                <a:r>
                  <a:rPr lang="en-US" altLang="he-IL" sz="2800" dirty="0">
                    <a:solidFill>
                      <a:srgbClr val="FF0000"/>
                    </a:solidFill>
                    <a:latin typeface="+mn-lt"/>
                  </a:rPr>
                  <a:t>loss</a:t>
                </a:r>
                <a:r>
                  <a:rPr lang="en-US" altLang="he-IL" sz="2800" dirty="0">
                    <a:latin typeface="+mn-lt"/>
                  </a:rPr>
                  <a:t>):</a:t>
                </a:r>
              </a:p>
            </p:txBody>
          </p:sp>
        </mc:Choice>
        <mc:Fallback xmlns="">
          <p:sp>
            <p:nvSpPr>
              <p:cNvPr id="1126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535" y="741363"/>
                <a:ext cx="8362609" cy="1514261"/>
              </a:xfrm>
              <a:prstGeom prst="rect">
                <a:avLst/>
              </a:prstGeom>
              <a:blipFill>
                <a:blip r:embed="rId2"/>
                <a:stretch>
                  <a:fillRect l="-1458" r="-2114" b="-72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535" y="2925089"/>
                <a:ext cx="8362609" cy="1348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save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FF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wire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latch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wire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OR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2925089"/>
                <a:ext cx="8362609" cy="1348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6535" y="4727920"/>
                <a:ext cx="8362609" cy="1221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Derivate 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ln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FF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wire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latch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4727920"/>
                <a:ext cx="8362609" cy="1221360"/>
              </a:xfrm>
              <a:prstGeom prst="rect">
                <a:avLst/>
              </a:prstGeom>
              <a:blipFill>
                <a:blip r:embed="rId4"/>
                <a:stretch>
                  <a:fillRect l="-1458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3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61963" y="63817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22F0DE-D205-41E1-9506-2A50D4CC8C42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93763"/>
            <a:ext cx="757078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33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E7F586-BB8A-4084-8926-E400923E6F92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4638"/>
                <a:ext cx="8229600" cy="720725"/>
              </a:xfrm>
            </p:spPr>
            <p:txBody>
              <a:bodyPr/>
              <a:lstStyle/>
              <a:p>
                <a:pPr eaLnBrk="1" hangingPunct="1"/>
                <a:r>
                  <a:rPr lang="en-US" altLang="he-IL" sz="3600" dirty="0"/>
                  <a:t>Optimal </a:t>
                </a:r>
                <a14:m>
                  <m:oMath xmlns:m="http://schemas.openxmlformats.org/officeDocument/2006/math">
                    <m:r>
                      <a:rPr lang="en-US" altLang="he-IL" sz="36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he-IL" sz="3600" dirty="0"/>
                  <a:t>-size Flip-flop Grouping </a:t>
                </a:r>
              </a:p>
            </p:txBody>
          </p:sp>
        </mc:Choice>
        <mc:Fallback xmlns="">
          <p:sp>
            <p:nvSpPr>
              <p:cNvPr id="1331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20725"/>
              </a:xfrm>
              <a:blipFill rotWithShape="1">
                <a:blip r:embed="rId2"/>
                <a:stretch>
                  <a:fillRect t="-6780" b="-2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386535" y="1043735"/>
                <a:ext cx="8362609" cy="1440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800" dirty="0">
                    <a:latin typeface="+mn-lt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 FFs toggled along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𝑚</m:t>
                    </m:r>
                    <m:r>
                      <a:rPr lang="en-US" altLang="he-IL" sz="2800" i="1" dirty="0" smtClean="0">
                        <a:latin typeface="Cambria Math"/>
                      </a:rPr>
                      <m:t>+</m:t>
                    </m:r>
                    <m:r>
                      <a:rPr lang="en-US" altLang="he-IL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 cycles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he-IL" sz="2800" b="1" i="0" smtClean="0">
                        <a:latin typeface="Cambria Math"/>
                      </a:rPr>
                      <m:t>a</m:t>
                    </m:r>
                    <m:r>
                      <a:rPr lang="en-US" altLang="he-IL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he-I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he-IL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he-IL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he-IL" sz="2800" b="0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he-IL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he-IL" sz="2800" dirty="0">
                    <a:latin typeface="+mn-lt"/>
                  </a:rPr>
                  <a:t> be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0</m:t>
                    </m:r>
                    <m:r>
                      <a:rPr lang="en-US" altLang="he-IL" sz="2800" b="0" i="1" dirty="0" smtClean="0">
                        <a:latin typeface="Cambria Math"/>
                      </a:rPr>
                      <m:t>/</m:t>
                    </m:r>
                    <m:r>
                      <a:rPr lang="en-US" altLang="he-IL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 FF’s toggling vector,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he-IL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he-IL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he-I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8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altLang="he-IL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he-IL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he-IL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he-IL" sz="2800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altLang="he-IL" sz="2800" i="1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altLang="he-IL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8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he-IL" sz="2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he-IL" sz="2800" b="0" i="1" dirty="0" smtClean="0">
                        <a:latin typeface="Cambria Math"/>
                      </a:rPr>
                      <m:t>1</m:t>
                    </m:r>
                    <m:r>
                      <a:rPr lang="en-US" altLang="he-IL" sz="28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he-IL" sz="2800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he-IL" sz="28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he-IL" sz="2800" b="0" i="1" dirty="0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altLang="he-I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535" y="1043735"/>
                <a:ext cx="8362609" cy="1440459"/>
              </a:xfrm>
              <a:prstGeom prst="rect">
                <a:avLst/>
              </a:prstGeom>
              <a:blipFill>
                <a:blip r:embed="rId3"/>
                <a:stretch>
                  <a:fillRect l="-1458" t="-3797" b="-9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386535" y="5319210"/>
                <a:ext cx="8362609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80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𝑘</m:t>
                    </m:r>
                    <m:r>
                      <a:rPr lang="en-US" altLang="he-IL" sz="2800" i="1" dirty="0" smtClean="0">
                        <a:latin typeface="Cambria Math"/>
                      </a:rPr>
                      <m:t>=</m:t>
                    </m:r>
                    <m:r>
                      <a:rPr lang="en-US" altLang="he-IL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, minimizing the redundant clock pulses turns to finding min cost matching in 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he-IL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he-IL" sz="2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535" y="5319210"/>
                <a:ext cx="836260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58" t="-5769" r="-1531"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6535" y="2690286"/>
            <a:ext cx="8362609" cy="2223879"/>
            <a:chOff x="386535" y="2690286"/>
            <a:chExt cx="8362609" cy="22238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535" y="2690286"/>
                  <a:ext cx="8362609" cy="22238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lang="en-US" altLang="he-IL" sz="2800" dirty="0">
                      <a:latin typeface="+mn-lt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b="1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he-IL" sz="280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b="1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he-IL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he-IL" sz="2800" dirty="0">
                      <a:latin typeface="+mn-lt"/>
                    </a:rPr>
                    <a:t>be vectors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he-IL" sz="2800" b="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he-IL" sz="2800" dirty="0">
                      <a:latin typeface="+mn-lt"/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he-IL" sz="2800" dirty="0"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he-IL" sz="2800" i="1" dirty="0">
                          <a:latin typeface="Cambria Math"/>
                        </a:rPr>
                        <m:t>1</m:t>
                      </m:r>
                      <m:r>
                        <a:rPr lang="en-US" altLang="he-IL" sz="2800" i="1" dirty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he-IL" sz="2800" i="1" dirty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he-IL" sz="2800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he-IL" sz="2800" b="0" i="1" dirty="0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he-IL" sz="2800" i="1" dirty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he-IL" sz="28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he-IL" sz="2800" dirty="0">
                      <a:latin typeface="+mn-lt"/>
                    </a:rPr>
                    <a:t>.</a:t>
                  </a:r>
                </a:p>
                <a:p>
                  <a:pPr algn="just" eaLnBrk="1" hangingPunct="1"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endParaRPr lang="en-US" altLang="he-IL" sz="2800" dirty="0">
                    <a:latin typeface="+mn-lt"/>
                  </a:endParaRPr>
                </a:p>
                <a:p>
                  <a:pPr algn="just" eaLnBrk="1" hangingPunct="1"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lang="en-US" altLang="he-IL" sz="2800" dirty="0">
                      <a:latin typeface="+mn-lt"/>
                    </a:rPr>
                    <a:t>Number of redundant clock pulses occurred by clocking jointly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he-IL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he-IL" sz="2800" dirty="0"/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he-IL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he-IL" sz="2800" dirty="0">
                      <a:latin typeface="+mn-lt"/>
                    </a:rPr>
                    <a:t> is </a:t>
                  </a:r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he-I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he-IL" sz="2800" b="1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he-IL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he-IL" sz="2800" i="1" smtClean="0">
                              <a:latin typeface="Cambria Math"/>
                              <a:ea typeface="Cambria Math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he-I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he-IL" sz="2800" b="1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he-IL" sz="2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he-IL" sz="2800" dirty="0">
                      <a:latin typeface="+mn-lt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6535" y="2690286"/>
                  <a:ext cx="8362609" cy="2223879"/>
                </a:xfrm>
                <a:prstGeom prst="rect">
                  <a:avLst/>
                </a:prstGeom>
                <a:blipFill>
                  <a:blip r:embed="rId6"/>
                  <a:stretch>
                    <a:fillRect l="-1458" t="-2466" r="-1531" b="-54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3276355"/>
              <a:ext cx="28003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1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46C7EA-2A0A-4D35-A873-0E7B9EAF5640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3800" y="952500"/>
            <a:ext cx="3987800" cy="3695700"/>
            <a:chOff x="2463800" y="952500"/>
            <a:chExt cx="3987800" cy="3695700"/>
          </a:xfrm>
        </p:grpSpPr>
        <p:sp>
          <p:nvSpPr>
            <p:cNvPr id="16419" name="Line 10"/>
            <p:cNvSpPr>
              <a:spLocks noChangeShapeType="1"/>
            </p:cNvSpPr>
            <p:nvPr/>
          </p:nvSpPr>
          <p:spPr bwMode="auto">
            <a:xfrm flipV="1">
              <a:off x="2895600" y="990600"/>
              <a:ext cx="2197100" cy="11303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H="1">
              <a:off x="2476500" y="2120900"/>
              <a:ext cx="419100" cy="1625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476500" y="3759200"/>
              <a:ext cx="1625600" cy="86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895600" y="2108200"/>
              <a:ext cx="1193800" cy="2540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2921000" y="2095500"/>
              <a:ext cx="3175000" cy="21717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2933700" y="2095500"/>
              <a:ext cx="3517900" cy="355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H="1">
              <a:off x="2463800" y="952500"/>
              <a:ext cx="2654300" cy="28067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4089400" y="952500"/>
              <a:ext cx="1054100" cy="3683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5168900" y="952500"/>
              <a:ext cx="901700" cy="3327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5168900" y="952500"/>
              <a:ext cx="1257300" cy="15113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 flipV="1">
              <a:off x="2476500" y="2463800"/>
              <a:ext cx="3962400" cy="1295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2501900" y="3759200"/>
              <a:ext cx="3581400" cy="4953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V="1">
              <a:off x="4089400" y="2451100"/>
              <a:ext cx="2324100" cy="2184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V="1">
              <a:off x="4064000" y="4241800"/>
              <a:ext cx="1993900" cy="4064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V="1">
              <a:off x="6045200" y="2438400"/>
              <a:ext cx="355600" cy="18161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38388" y="839788"/>
            <a:ext cx="4230687" cy="3927475"/>
            <a:chOff x="2338388" y="839788"/>
            <a:chExt cx="4230687" cy="3927475"/>
          </a:xfrm>
        </p:grpSpPr>
        <p:sp>
          <p:nvSpPr>
            <p:cNvPr id="16423" name="Oval 4"/>
            <p:cNvSpPr>
              <a:spLocks noChangeArrowheads="1"/>
            </p:cNvSpPr>
            <p:nvPr/>
          </p:nvSpPr>
          <p:spPr bwMode="auto">
            <a:xfrm>
              <a:off x="2743200" y="2019300"/>
              <a:ext cx="266700" cy="266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auto">
            <a:xfrm>
              <a:off x="5035550" y="839788"/>
              <a:ext cx="266700" cy="266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2338388" y="3608388"/>
              <a:ext cx="266700" cy="266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6302375" y="2314575"/>
              <a:ext cx="266700" cy="266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3967163" y="4500563"/>
              <a:ext cx="266700" cy="266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5949950" y="4133850"/>
              <a:ext cx="266700" cy="266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1217" y="1035637"/>
                <a:ext cx="1750607" cy="5887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he-I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he-IL" sz="2800" b="1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he-IL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he-IL" sz="2800" i="1">
                              <a:latin typeface="Cambria Math"/>
                              <a:ea typeface="Cambria Math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he-I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he-IL" sz="2800" b="1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he-IL" sz="2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17" y="1035637"/>
                <a:ext cx="1750607" cy="5887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69659" y="1832630"/>
                <a:ext cx="759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59" y="1832630"/>
                <a:ext cx="7598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79325" y="564673"/>
                <a:ext cx="76642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25" y="564673"/>
                <a:ext cx="766428" cy="5579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6535" y="939800"/>
            <a:ext cx="8362609" cy="5153497"/>
            <a:chOff x="386535" y="939800"/>
            <a:chExt cx="8362609" cy="5153497"/>
          </a:xfrm>
        </p:grpSpPr>
        <p:grpSp>
          <p:nvGrpSpPr>
            <p:cNvPr id="16391" name="Group 42"/>
            <p:cNvGrpSpPr>
              <a:grpSpLocks/>
            </p:cNvGrpSpPr>
            <p:nvPr/>
          </p:nvGrpSpPr>
          <p:grpSpPr bwMode="auto">
            <a:xfrm>
              <a:off x="2456765" y="939800"/>
              <a:ext cx="3938588" cy="3632200"/>
              <a:chOff x="1560" y="888"/>
              <a:chExt cx="2481" cy="2288"/>
            </a:xfrm>
          </p:grpSpPr>
          <p:sp>
            <p:nvSpPr>
              <p:cNvPr id="16393" name="Line 38"/>
              <p:cNvSpPr>
                <a:spLocks noChangeShapeType="1"/>
              </p:cNvSpPr>
              <p:nvPr/>
            </p:nvSpPr>
            <p:spPr bwMode="auto">
              <a:xfrm flipH="1">
                <a:off x="1560" y="1632"/>
                <a:ext cx="248" cy="96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39"/>
              <p:cNvSpPr>
                <a:spLocks noChangeShapeType="1"/>
              </p:cNvSpPr>
              <p:nvPr/>
            </p:nvSpPr>
            <p:spPr bwMode="auto">
              <a:xfrm flipH="1">
                <a:off x="3816" y="1848"/>
                <a:ext cx="225" cy="109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Line 40"/>
              <p:cNvSpPr>
                <a:spLocks noChangeShapeType="1"/>
              </p:cNvSpPr>
              <p:nvPr/>
            </p:nvSpPr>
            <p:spPr bwMode="auto">
              <a:xfrm flipH="1">
                <a:off x="2584" y="888"/>
                <a:ext cx="648" cy="228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535" y="5139190"/>
                  <a:ext cx="8362609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he-IL" sz="2800" dirty="0">
                      <a:latin typeface="+mn-lt"/>
                    </a:rPr>
                    <a:t>Optimal FF pairing (</a:t>
                  </a:r>
                  <a14:m>
                    <m:oMath xmlns:m="http://schemas.openxmlformats.org/officeDocument/2006/math">
                      <m:r>
                        <a:rPr lang="en-US" altLang="he-IL" sz="2800" i="1" dirty="0" smtClean="0">
                          <a:latin typeface="Cambria Math"/>
                        </a:rPr>
                        <m:t>𝑘</m:t>
                      </m:r>
                      <m:r>
                        <a:rPr lang="en-US" altLang="he-IL" sz="2800" i="1" dirty="0" smtClean="0">
                          <a:latin typeface="Cambria Math"/>
                        </a:rPr>
                        <m:t>=</m:t>
                      </m:r>
                      <m:r>
                        <a:rPr lang="en-US" altLang="he-IL" sz="2800" i="1" dirty="0" smtClean="0"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altLang="he-IL" sz="2800" dirty="0">
                      <a:latin typeface="+mn-lt"/>
                    </a:rPr>
                    <a:t>) is solved in polynomial time by minimal cost perfect matching.</a:t>
                  </a:r>
                </a:p>
              </p:txBody>
            </p:sp>
          </mc:Choice>
          <mc:Fallback xmlns="">
            <p:sp>
              <p:nvSpPr>
                <p:cNvPr id="47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6535" y="5139190"/>
                  <a:ext cx="8362609" cy="9541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58" t="-5732" r="-1531" b="-171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80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81B189-55F0-43F0-A23A-83919E9D16B4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023870"/>
            <a:ext cx="75390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6535" y="863715"/>
            <a:ext cx="83626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he-IL" sz="2800" b="1" dirty="0">
                <a:latin typeface="+mn-lt"/>
              </a:rPr>
              <a:t>Example</a:t>
            </a:r>
            <a:r>
              <a:rPr lang="en-US" altLang="he-IL" sz="2800" dirty="0">
                <a:latin typeface="+mn-lt"/>
              </a:rPr>
              <a:t>: 8 FFs, 13 cycles min cost matching. Redundant CLK occurs at </a:t>
            </a:r>
            <a:r>
              <a:rPr lang="en-US" altLang="he-IL" sz="28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altLang="he-IL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0248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08E0A1-306C-475D-9FD8-041B29F508FB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8439" name="Group 24"/>
          <p:cNvGrpSpPr>
            <a:grpSpLocks/>
          </p:cNvGrpSpPr>
          <p:nvPr/>
        </p:nvGrpSpPr>
        <p:grpSpPr bwMode="auto">
          <a:xfrm>
            <a:off x="1423988" y="3298878"/>
            <a:ext cx="6577012" cy="1876425"/>
            <a:chOff x="848" y="2119"/>
            <a:chExt cx="4143" cy="1182"/>
          </a:xfrm>
        </p:grpSpPr>
        <p:sp>
          <p:nvSpPr>
            <p:cNvPr id="18466" name="Arc 20"/>
            <p:cNvSpPr>
              <a:spLocks/>
            </p:cNvSpPr>
            <p:nvPr/>
          </p:nvSpPr>
          <p:spPr bwMode="auto">
            <a:xfrm rot="-4802212">
              <a:off x="1142" y="2326"/>
              <a:ext cx="508" cy="1095"/>
            </a:xfrm>
            <a:custGeom>
              <a:avLst/>
              <a:gdLst>
                <a:gd name="T0" fmla="*/ 0 w 21600"/>
                <a:gd name="T1" fmla="*/ 0 h 40713"/>
                <a:gd name="T2" fmla="*/ 0 w 21600"/>
                <a:gd name="T3" fmla="*/ 0 h 40713"/>
                <a:gd name="T4" fmla="*/ 0 w 21600"/>
                <a:gd name="T5" fmla="*/ 0 h 40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</a:path>
                <a:path w="21600" h="40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Arc 21"/>
            <p:cNvSpPr>
              <a:spLocks/>
            </p:cNvSpPr>
            <p:nvPr/>
          </p:nvSpPr>
          <p:spPr bwMode="auto">
            <a:xfrm rot="-4481148">
              <a:off x="1922" y="1981"/>
              <a:ext cx="828" cy="1669"/>
            </a:xfrm>
            <a:custGeom>
              <a:avLst/>
              <a:gdLst>
                <a:gd name="T0" fmla="*/ 0 w 21600"/>
                <a:gd name="T1" fmla="*/ 0 h 40713"/>
                <a:gd name="T2" fmla="*/ 0 w 21600"/>
                <a:gd name="T3" fmla="*/ 0 h 40713"/>
                <a:gd name="T4" fmla="*/ 0 w 21600"/>
                <a:gd name="T5" fmla="*/ 0 h 40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</a:path>
                <a:path w="21600" h="40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Arc 22"/>
            <p:cNvSpPr>
              <a:spLocks/>
            </p:cNvSpPr>
            <p:nvPr/>
          </p:nvSpPr>
          <p:spPr bwMode="auto">
            <a:xfrm rot="-4481148">
              <a:off x="3251" y="1560"/>
              <a:ext cx="1182" cy="2299"/>
            </a:xfrm>
            <a:custGeom>
              <a:avLst/>
              <a:gdLst>
                <a:gd name="T0" fmla="*/ 0 w 21600"/>
                <a:gd name="T1" fmla="*/ 0 h 40713"/>
                <a:gd name="T2" fmla="*/ 0 w 21600"/>
                <a:gd name="T3" fmla="*/ 0 h 40713"/>
                <a:gd name="T4" fmla="*/ 0 w 21600"/>
                <a:gd name="T5" fmla="*/ 0 h 40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</a:path>
                <a:path w="21600" h="40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Arc 23"/>
            <p:cNvSpPr>
              <a:spLocks/>
            </p:cNvSpPr>
            <p:nvPr/>
          </p:nvSpPr>
          <p:spPr bwMode="auto">
            <a:xfrm rot="-4072419">
              <a:off x="3882" y="2653"/>
              <a:ext cx="390" cy="559"/>
            </a:xfrm>
            <a:custGeom>
              <a:avLst/>
              <a:gdLst>
                <a:gd name="T0" fmla="*/ 0 w 21600"/>
                <a:gd name="T1" fmla="*/ 0 h 40713"/>
                <a:gd name="T2" fmla="*/ 0 w 21600"/>
                <a:gd name="T3" fmla="*/ 0 h 40713"/>
                <a:gd name="T4" fmla="*/ 0 w 21600"/>
                <a:gd name="T5" fmla="*/ 0 h 40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</a:path>
                <a:path w="21600" h="40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5" name="Group 19"/>
          <p:cNvGrpSpPr>
            <a:grpSpLocks/>
          </p:cNvGrpSpPr>
          <p:nvPr/>
        </p:nvGrpSpPr>
        <p:grpSpPr bwMode="auto">
          <a:xfrm>
            <a:off x="1154113" y="4592690"/>
            <a:ext cx="6881813" cy="344488"/>
            <a:chOff x="432" y="3007"/>
            <a:chExt cx="4335" cy="217"/>
          </a:xfrm>
          <a:solidFill>
            <a:schemeClr val="tx1"/>
          </a:solidFill>
        </p:grpSpPr>
        <p:sp>
          <p:nvSpPr>
            <p:cNvPr id="18458" name="Oval 4"/>
            <p:cNvSpPr>
              <a:spLocks noChangeArrowheads="1"/>
            </p:cNvSpPr>
            <p:nvPr/>
          </p:nvSpPr>
          <p:spPr bwMode="auto">
            <a:xfrm>
              <a:off x="432" y="3008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59" name="Oval 7"/>
            <p:cNvSpPr>
              <a:spLocks noChangeArrowheads="1"/>
            </p:cNvSpPr>
            <p:nvPr/>
          </p:nvSpPr>
          <p:spPr bwMode="auto">
            <a:xfrm>
              <a:off x="1019" y="3008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60" name="Oval 8"/>
            <p:cNvSpPr>
              <a:spLocks noChangeArrowheads="1"/>
            </p:cNvSpPr>
            <p:nvPr/>
          </p:nvSpPr>
          <p:spPr bwMode="auto">
            <a:xfrm>
              <a:off x="1600" y="3008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61" name="Oval 13"/>
            <p:cNvSpPr>
              <a:spLocks noChangeArrowheads="1"/>
            </p:cNvSpPr>
            <p:nvPr/>
          </p:nvSpPr>
          <p:spPr bwMode="auto">
            <a:xfrm>
              <a:off x="2198" y="3007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62" name="Oval 14"/>
            <p:cNvSpPr>
              <a:spLocks noChangeArrowheads="1"/>
            </p:cNvSpPr>
            <p:nvPr/>
          </p:nvSpPr>
          <p:spPr bwMode="auto">
            <a:xfrm>
              <a:off x="2785" y="3007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63" name="Oval 15"/>
            <p:cNvSpPr>
              <a:spLocks noChangeArrowheads="1"/>
            </p:cNvSpPr>
            <p:nvPr/>
          </p:nvSpPr>
          <p:spPr bwMode="auto">
            <a:xfrm>
              <a:off x="3366" y="3007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64" name="Oval 16"/>
            <p:cNvSpPr>
              <a:spLocks noChangeArrowheads="1"/>
            </p:cNvSpPr>
            <p:nvPr/>
          </p:nvSpPr>
          <p:spPr bwMode="auto">
            <a:xfrm>
              <a:off x="3964" y="3007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65" name="Oval 17"/>
            <p:cNvSpPr>
              <a:spLocks noChangeArrowheads="1"/>
            </p:cNvSpPr>
            <p:nvPr/>
          </p:nvSpPr>
          <p:spPr bwMode="auto">
            <a:xfrm>
              <a:off x="4551" y="3007"/>
              <a:ext cx="216" cy="21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grpSp>
        <p:nvGrpSpPr>
          <p:cNvPr id="18441" name="Group 50"/>
          <p:cNvGrpSpPr>
            <a:grpSpLocks/>
          </p:cNvGrpSpPr>
          <p:nvPr/>
        </p:nvGrpSpPr>
        <p:grpSpPr bwMode="auto">
          <a:xfrm>
            <a:off x="2038351" y="3133778"/>
            <a:ext cx="4683125" cy="1341437"/>
            <a:chOff x="1235" y="2015"/>
            <a:chExt cx="2950" cy="845"/>
          </a:xfrm>
        </p:grpSpPr>
        <p:sp>
          <p:nvSpPr>
            <p:cNvPr id="18453" name="Oval 36"/>
            <p:cNvSpPr>
              <a:spLocks noChangeArrowheads="1"/>
            </p:cNvSpPr>
            <p:nvPr/>
          </p:nvSpPr>
          <p:spPr bwMode="auto">
            <a:xfrm>
              <a:off x="2130" y="2281"/>
              <a:ext cx="216" cy="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51" name="Oval 37"/>
            <p:cNvSpPr>
              <a:spLocks noChangeArrowheads="1"/>
            </p:cNvSpPr>
            <p:nvPr/>
          </p:nvSpPr>
          <p:spPr bwMode="auto">
            <a:xfrm>
              <a:off x="3654" y="2015"/>
              <a:ext cx="216" cy="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47" name="Oval 35"/>
            <p:cNvSpPr>
              <a:spLocks noChangeArrowheads="1"/>
            </p:cNvSpPr>
            <p:nvPr/>
          </p:nvSpPr>
          <p:spPr bwMode="auto">
            <a:xfrm>
              <a:off x="1235" y="2476"/>
              <a:ext cx="216" cy="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8450" name="Oval 40"/>
            <p:cNvSpPr>
              <a:spLocks noChangeArrowheads="1"/>
            </p:cNvSpPr>
            <p:nvPr/>
          </p:nvSpPr>
          <p:spPr bwMode="auto">
            <a:xfrm>
              <a:off x="3969" y="2644"/>
              <a:ext cx="216" cy="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grpSp>
        <p:nvGrpSpPr>
          <p:cNvPr id="18442" name="Group 59"/>
          <p:cNvGrpSpPr>
            <a:grpSpLocks/>
          </p:cNvGrpSpPr>
          <p:nvPr/>
        </p:nvGrpSpPr>
        <p:grpSpPr bwMode="auto">
          <a:xfrm>
            <a:off x="2359025" y="2357490"/>
            <a:ext cx="4418013" cy="1928813"/>
            <a:chOff x="1548" y="1526"/>
            <a:chExt cx="2783" cy="1215"/>
          </a:xfrm>
        </p:grpSpPr>
        <p:sp>
          <p:nvSpPr>
            <p:cNvPr id="18445" name="Arc 54"/>
            <p:cNvSpPr>
              <a:spLocks/>
            </p:cNvSpPr>
            <p:nvPr/>
          </p:nvSpPr>
          <p:spPr bwMode="auto">
            <a:xfrm rot="-4681736">
              <a:off x="1535" y="1842"/>
              <a:ext cx="871" cy="846"/>
            </a:xfrm>
            <a:custGeom>
              <a:avLst/>
              <a:gdLst>
                <a:gd name="T0" fmla="*/ 0 w 21600"/>
                <a:gd name="T1" fmla="*/ 0 h 40713"/>
                <a:gd name="T2" fmla="*/ 0 w 21600"/>
                <a:gd name="T3" fmla="*/ 0 h 40713"/>
                <a:gd name="T4" fmla="*/ 0 w 21600"/>
                <a:gd name="T5" fmla="*/ 0 h 40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</a:path>
                <a:path w="21600" h="40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Arc 58"/>
            <p:cNvSpPr>
              <a:spLocks/>
            </p:cNvSpPr>
            <p:nvPr/>
          </p:nvSpPr>
          <p:spPr bwMode="auto">
            <a:xfrm rot="5851392" flipH="1">
              <a:off x="3482" y="1892"/>
              <a:ext cx="1215" cy="483"/>
            </a:xfrm>
            <a:custGeom>
              <a:avLst/>
              <a:gdLst>
                <a:gd name="T0" fmla="*/ 0 w 21600"/>
                <a:gd name="T1" fmla="*/ 0 h 40713"/>
                <a:gd name="T2" fmla="*/ 0 w 21600"/>
                <a:gd name="T3" fmla="*/ 0 h 40713"/>
                <a:gd name="T4" fmla="*/ 0 w 21600"/>
                <a:gd name="T5" fmla="*/ 0 h 40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</a:path>
                <a:path w="21600" h="40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18"/>
                    <a:pt x="17158" y="36977"/>
                    <a:pt x="10062" y="40712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386535" y="728700"/>
                <a:ext cx="8362609" cy="1637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800" dirty="0">
                    <a:latin typeface="+mn-lt"/>
                  </a:rPr>
                  <a:t>What happens for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𝑘</m:t>
                    </m:r>
                    <m:r>
                      <a:rPr lang="en-US" altLang="he-IL" sz="2800" i="1" dirty="0" smtClean="0">
                        <a:latin typeface="Cambria Math"/>
                      </a:rPr>
                      <m:t>&gt;</m:t>
                    </m:r>
                    <m:r>
                      <a:rPr lang="en-US" altLang="he-IL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?</a:t>
                </a:r>
              </a:p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800" dirty="0">
                    <a:latin typeface="+mn-lt"/>
                  </a:rPr>
                  <a:t>Is repetitive min cost matching optimal </a:t>
                </a:r>
                <a:r>
                  <a:rPr lang="en-US" altLang="he-IL" sz="2800" dirty="0"/>
                  <a:t>for </a:t>
                </a:r>
                <a14:m>
                  <m:oMath xmlns:m="http://schemas.openxmlformats.org/officeDocument/2006/math">
                    <m:r>
                      <a:rPr lang="en-US" altLang="he-IL" sz="2800" i="1" dirty="0">
                        <a:latin typeface="Cambria Math"/>
                      </a:rPr>
                      <m:t>𝑘</m:t>
                    </m:r>
                    <m:r>
                      <a:rPr lang="en-US" altLang="he-IL" sz="2800" b="0" i="1" dirty="0" smtClean="0">
                        <a:latin typeface="Cambria Math"/>
                      </a:rPr>
                      <m:t>=</m:t>
                    </m:r>
                    <m:r>
                      <a:rPr lang="en-US" altLang="he-IL" sz="2800" b="0" i="1" dirty="0" smtClean="0">
                        <a:latin typeface="Cambria Math"/>
                      </a:rPr>
                      <m:t>4</m:t>
                    </m:r>
                    <m:r>
                      <a:rPr lang="en-US" altLang="he-IL" sz="2800" b="0" i="1" dirty="0" smtClean="0">
                        <a:latin typeface="Cambria Math"/>
                      </a:rPr>
                      <m:t>,</m:t>
                    </m:r>
                    <m:r>
                      <a:rPr lang="en-US" altLang="he-IL" sz="2800" b="0" i="1" dirty="0" smtClean="0">
                        <a:latin typeface="Cambria Math"/>
                      </a:rPr>
                      <m:t>8</m:t>
                    </m:r>
                    <m:r>
                      <a:rPr lang="en-US" altLang="he-IL" sz="2800" b="0" i="1" dirty="0" smtClean="0">
                        <a:latin typeface="Cambria Math"/>
                      </a:rPr>
                      <m:t>,⋯,</m:t>
                    </m:r>
                    <m:sSup>
                      <m:sSupPr>
                        <m:ctrlPr>
                          <a:rPr lang="en-US" altLang="he-IL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8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he-IL" sz="2800" b="0" i="1" dirty="0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he-IL" sz="2800" dirty="0">
                    <a:latin typeface="+mn-lt"/>
                  </a:rPr>
                  <a:t> ?</a:t>
                </a:r>
              </a:p>
            </p:txBody>
          </p:sp>
        </mc:Choice>
        <mc:Fallback xmlns="">
          <p:sp>
            <p:nvSpPr>
              <p:cNvPr id="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535" y="728700"/>
                <a:ext cx="8362609" cy="1637308"/>
              </a:xfrm>
              <a:prstGeom prst="rect">
                <a:avLst/>
              </a:prstGeom>
              <a:blipFill rotWithShape="1">
                <a:blip r:embed="rId2"/>
                <a:stretch>
                  <a:fillRect l="-1458" t="-3358" r="-1531" b="-78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77482" y="4937178"/>
                <a:ext cx="759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82" y="4937178"/>
                <a:ext cx="7598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712884" y="4937178"/>
                <a:ext cx="8324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84" y="4937178"/>
                <a:ext cx="83240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677737" y="4919833"/>
                <a:ext cx="76642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37" y="4919833"/>
                <a:ext cx="766428" cy="5579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480044" y="4919833"/>
                <a:ext cx="767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i="0" smtClean="0">
                              <a:latin typeface="Cambria Math"/>
                            </a:rPr>
                            <m:t>FF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44" y="4919833"/>
                <a:ext cx="76790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146763" y="3087096"/>
                <a:ext cx="967701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b="1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he-IL" sz="28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he-IL" sz="28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b="1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63" y="3087096"/>
                <a:ext cx="967701" cy="557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66113" y="2599198"/>
                <a:ext cx="1035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b="1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he-IL" sz="28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alt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he-IL" sz="2800" b="1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he-IL" sz="28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113" y="2599198"/>
                <a:ext cx="103528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69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2020</a:t>
            </a: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chemeClr val="bg1">
                    <a:lumMod val="50000"/>
                  </a:schemeClr>
                </a:solidFill>
                <a:latin typeface="+mn-lt"/>
              </a:rPr>
              <a:t>Graph Matching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925E8A-42B0-4AD0-9350-68E0FB40EF91}" type="slidenum">
              <a:rPr lang="en-US" altLang="he-IL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en-US" altLang="he-IL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8038" y="741363"/>
            <a:ext cx="7450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800" dirty="0">
                <a:latin typeface="+mn-lt"/>
              </a:rPr>
              <a:t>No! Here is the optimal 4-size grouping</a:t>
            </a:r>
          </a:p>
        </p:txBody>
      </p:sp>
      <p:grpSp>
        <p:nvGrpSpPr>
          <p:cNvPr id="19462" name="Group 1"/>
          <p:cNvGrpSpPr>
            <a:grpSpLocks/>
          </p:cNvGrpSpPr>
          <p:nvPr/>
        </p:nvGrpSpPr>
        <p:grpSpPr bwMode="auto">
          <a:xfrm>
            <a:off x="347663" y="1662113"/>
            <a:ext cx="8066087" cy="3246437"/>
            <a:chOff x="347663" y="1987598"/>
            <a:chExt cx="8066087" cy="3246437"/>
          </a:xfrm>
        </p:grpSpPr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1987598"/>
              <a:ext cx="7605712" cy="324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5" name="Arc 6"/>
            <p:cNvSpPr>
              <a:spLocks/>
            </p:cNvSpPr>
            <p:nvPr/>
          </p:nvSpPr>
          <p:spPr bwMode="auto">
            <a:xfrm rot="18546357" flipH="1">
              <a:off x="227013" y="3576638"/>
              <a:ext cx="1047750" cy="8064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B2B2B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808038" y="5110163"/>
                <a:ext cx="74501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800" dirty="0">
                    <a:latin typeface="+mn-lt"/>
                  </a:rPr>
                  <a:t>Optimal </a:t>
                </a:r>
                <a14:m>
                  <m:oMath xmlns:m="http://schemas.openxmlformats.org/officeDocument/2006/math">
                    <m:r>
                      <a:rPr lang="en-US" altLang="he-IL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he-IL" sz="2800" dirty="0">
                    <a:latin typeface="+mn-lt"/>
                  </a:rPr>
                  <a:t>-grouping is NP-hard </a:t>
                </a:r>
              </a:p>
            </p:txBody>
          </p:sp>
        </mc:Choice>
        <mc:Fallback xmlns="">
          <p:sp>
            <p:nvSpPr>
              <p:cNvPr id="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038" y="5110163"/>
                <a:ext cx="745013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18" t="-10465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184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1549" y="963885"/>
                <a:ext cx="810090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/>
                  <a:t>Problem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be a simple graph (no parallel edges and loops)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vertices. Let the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.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a perfect matching.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9" y="963885"/>
                <a:ext cx="8100901" cy="1384995"/>
              </a:xfrm>
              <a:prstGeom prst="rect">
                <a:avLst/>
              </a:prstGeom>
              <a:blipFill>
                <a:blip r:embed="rId3"/>
                <a:stretch>
                  <a:fillRect l="-1581" t="-3965" r="-158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21550" y="2783827"/>
                <a:ext cx="8100901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Solution</a:t>
                </a:r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perfect matching,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be a maximum matching.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is not perfect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there are at least two unmatched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/>
                  <a:t>Consider how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can be connected.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.</a:t>
                </a:r>
                <a:endParaRPr lang="he-IL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783827"/>
                <a:ext cx="8100901" cy="2985433"/>
              </a:xfrm>
              <a:prstGeom prst="rect">
                <a:avLst/>
              </a:prstGeom>
              <a:blipFill>
                <a:blip r:embed="rId4"/>
                <a:stretch>
                  <a:fillRect l="-1581" t="-2045" r="-1581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5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/>
          <p:cNvGrpSpPr/>
          <p:nvPr/>
        </p:nvGrpSpPr>
        <p:grpSpPr>
          <a:xfrm>
            <a:off x="746575" y="4149080"/>
            <a:ext cx="7245805" cy="1709900"/>
            <a:chOff x="746575" y="4104365"/>
            <a:chExt cx="7245805" cy="1709900"/>
          </a:xfrm>
        </p:grpSpPr>
        <p:grpSp>
          <p:nvGrpSpPr>
            <p:cNvPr id="194" name="Group 193"/>
            <p:cNvGrpSpPr/>
            <p:nvPr/>
          </p:nvGrpSpPr>
          <p:grpSpPr>
            <a:xfrm>
              <a:off x="746575" y="4104365"/>
              <a:ext cx="7245805" cy="1709900"/>
              <a:chOff x="746575" y="3474005"/>
              <a:chExt cx="7245805" cy="17099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46575" y="4599130"/>
                    <a:ext cx="5226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𝑌</m:t>
                          </m:r>
                        </m:oMath>
                      </m:oMathPara>
                    </a14:m>
                    <a:endParaRPr lang="he-IL" sz="3200" i="1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575" y="4599130"/>
                    <a:ext cx="522676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2996825" y="3653882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671900" y="3653882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346975" y="3653881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22050" y="3653883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697125" y="3653883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372200" y="3653882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746575" y="3474005"/>
                    <a:ext cx="5226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𝑋</m:t>
                          </m:r>
                        </m:oMath>
                      </m:oMathPara>
                    </a14:m>
                    <a:endParaRPr lang="he-IL" sz="3200" i="1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575" y="3474005"/>
                    <a:ext cx="522676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Oval 115"/>
              <p:cNvSpPr/>
              <p:nvPr/>
            </p:nvSpPr>
            <p:spPr>
              <a:xfrm>
                <a:off x="2366755" y="365402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996005" y="4824154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671900" y="482415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346975" y="482415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022050" y="482415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697125" y="4824157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372200" y="482415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092280" y="4824156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767355" y="4824155"/>
                <a:ext cx="225025" cy="22502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3108517" y="3894134"/>
                <a:ext cx="0" cy="945249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3784413" y="3893991"/>
                <a:ext cx="0" cy="945249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458666" y="3878903"/>
                <a:ext cx="0" cy="945249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134562" y="3878760"/>
                <a:ext cx="0" cy="945249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814642" y="3893989"/>
                <a:ext cx="0" cy="945249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490538" y="3893846"/>
                <a:ext cx="0" cy="945249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92" idx="5"/>
                <a:endCxn id="125" idx="1"/>
              </p:cNvCxnSpPr>
              <p:nvPr/>
            </p:nvCxnSpPr>
            <p:spPr>
              <a:xfrm>
                <a:off x="6564271" y="3845953"/>
                <a:ext cx="1236038" cy="1011156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91" idx="5"/>
                <a:endCxn id="124" idx="1"/>
              </p:cNvCxnSpPr>
              <p:nvPr/>
            </p:nvCxnSpPr>
            <p:spPr>
              <a:xfrm>
                <a:off x="5889196" y="3845954"/>
                <a:ext cx="1236038" cy="1011156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92" idx="3"/>
                <a:endCxn id="118" idx="7"/>
              </p:cNvCxnSpPr>
              <p:nvPr/>
            </p:nvCxnSpPr>
            <p:spPr>
              <a:xfrm flipH="1">
                <a:off x="3863971" y="3845953"/>
                <a:ext cx="2541183" cy="1011157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91" idx="3"/>
                <a:endCxn id="118" idx="7"/>
              </p:cNvCxnSpPr>
              <p:nvPr/>
            </p:nvCxnSpPr>
            <p:spPr>
              <a:xfrm flipH="1">
                <a:off x="3863971" y="3845954"/>
                <a:ext cx="1866108" cy="1011156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16" idx="5"/>
                <a:endCxn id="118" idx="1"/>
              </p:cNvCxnSpPr>
              <p:nvPr/>
            </p:nvCxnSpPr>
            <p:spPr>
              <a:xfrm>
                <a:off x="2558826" y="3846096"/>
                <a:ext cx="1146028" cy="1011014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88" idx="3"/>
                <a:endCxn id="117" idx="7"/>
              </p:cNvCxnSpPr>
              <p:nvPr/>
            </p:nvCxnSpPr>
            <p:spPr>
              <a:xfrm flipH="1">
                <a:off x="3188076" y="3845953"/>
                <a:ext cx="516778" cy="1011155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88" idx="5"/>
                <a:endCxn id="119" idx="1"/>
              </p:cNvCxnSpPr>
              <p:nvPr/>
            </p:nvCxnSpPr>
            <p:spPr>
              <a:xfrm>
                <a:off x="3863971" y="3845953"/>
                <a:ext cx="515958" cy="1011156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90" idx="3"/>
                <a:endCxn id="119" idx="7"/>
              </p:cNvCxnSpPr>
              <p:nvPr/>
            </p:nvCxnSpPr>
            <p:spPr>
              <a:xfrm flipH="1">
                <a:off x="4539046" y="3845954"/>
                <a:ext cx="515958" cy="1011155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89" idx="3"/>
                <a:endCxn id="118" idx="7"/>
              </p:cNvCxnSpPr>
              <p:nvPr/>
            </p:nvCxnSpPr>
            <p:spPr>
              <a:xfrm flipH="1">
                <a:off x="3863971" y="3845952"/>
                <a:ext cx="515958" cy="1011158"/>
              </a:xfrm>
              <a:prstGeom prst="line">
                <a:avLst/>
              </a:prstGeom>
              <a:ln w="381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2159114" y="4329390"/>
                  <a:ext cx="522676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he-IL" sz="3200" i="1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114" y="4329390"/>
                  <a:ext cx="522676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1549" y="629688"/>
                <a:ext cx="810090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. (Hall 1935)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is bipartite 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matching </a:t>
                </a:r>
                <a:r>
                  <a:rPr lang="en-US" sz="2800" b="1" dirty="0"/>
                  <a:t>saturating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)|≥|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9" y="629688"/>
                <a:ext cx="8100901" cy="954107"/>
              </a:xfrm>
              <a:prstGeom prst="rect">
                <a:avLst/>
              </a:prstGeom>
              <a:blipFill>
                <a:blip r:embed="rId6"/>
                <a:stretch>
                  <a:fillRect l="-1581" t="-5732" r="-15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1550" y="1863985"/>
                <a:ext cx="81009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/>
                  <a:t>Proof</a:t>
                </a:r>
                <a:r>
                  <a:rPr lang="en-US" sz="2800" dirty="0"/>
                  <a:t>. Sufficiency.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be </a:t>
                </a:r>
                <a:r>
                  <a:rPr lang="en-US" sz="2800" b="1" dirty="0"/>
                  <a:t>maximum</a:t>
                </a:r>
                <a:r>
                  <a:rPr lang="en-US" sz="2800" dirty="0"/>
                  <a:t> and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)|≥|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be not saturated.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not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-saturated.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863985"/>
                <a:ext cx="8100900" cy="1384995"/>
              </a:xfrm>
              <a:prstGeom prst="rect">
                <a:avLst/>
              </a:prstGeom>
              <a:blipFill>
                <a:blip r:embed="rId7"/>
                <a:stretch>
                  <a:fillRect l="-1581" t="-572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Connector 174"/>
          <p:cNvCxnSpPr/>
          <p:nvPr/>
        </p:nvCxnSpPr>
        <p:spPr>
          <a:xfrm>
            <a:off x="2558826" y="4509263"/>
            <a:ext cx="1146028" cy="1011014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784413" y="4542074"/>
            <a:ext cx="0" cy="945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 flipV="1">
            <a:off x="3863971" y="4509120"/>
            <a:ext cx="515958" cy="101115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459488" y="4542073"/>
            <a:ext cx="0" cy="945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3188076" y="4509120"/>
            <a:ext cx="516778" cy="1011155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108518" y="4542074"/>
            <a:ext cx="820" cy="945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241630" y="4149080"/>
            <a:ext cx="3513721" cy="1710190"/>
            <a:chOff x="1241630" y="4149080"/>
            <a:chExt cx="3513721" cy="1710190"/>
          </a:xfrm>
        </p:grpSpPr>
        <p:grpSp>
          <p:nvGrpSpPr>
            <p:cNvPr id="199" name="Group 198"/>
            <p:cNvGrpSpPr/>
            <p:nvPr/>
          </p:nvGrpSpPr>
          <p:grpSpPr>
            <a:xfrm>
              <a:off x="1241630" y="4149080"/>
              <a:ext cx="1866887" cy="1710190"/>
              <a:chOff x="1241630" y="4104365"/>
              <a:chExt cx="1866887" cy="1710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1564796" y="4104365"/>
                    <a:ext cx="5226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𝑆</m:t>
                          </m:r>
                        </m:oMath>
                      </m:oMathPara>
                    </a14:m>
                    <a:endParaRPr lang="he-IL" sz="3200" i="1" dirty="0"/>
                  </a:p>
                </p:txBody>
              </p:sp>
            </mc:Choice>
            <mc:Fallback xmlns="">
              <p:sp>
                <p:nvSpPr>
                  <p:cNvPr id="196" name="TextBox 1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4796" y="4104365"/>
                    <a:ext cx="522676" cy="58477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1241630" y="5229780"/>
                    <a:ext cx="186688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/>
                            </a:rPr>
                            <m:t>𝑇</m:t>
                          </m:r>
                          <m:r>
                            <a:rPr lang="en-US" sz="320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i="1" dirty="0" smtClean="0">
                              <a:latin typeface="Cambria Math"/>
                            </a:rPr>
                            <m:t>𝑁</m:t>
                          </m:r>
                          <m:r>
                            <a:rPr lang="en-US" sz="320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 dirty="0" smtClean="0">
                              <a:latin typeface="Cambria Math"/>
                            </a:rPr>
                            <m:t>𝑆</m:t>
                          </m:r>
                          <m:r>
                            <a:rPr lang="en-US" sz="3200" i="1" dirty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he-IL" sz="3200" dirty="0"/>
                  </a:p>
                </p:txBody>
              </p:sp>
            </mc:Choice>
            <mc:Fallback xmlns="">
              <p:sp>
                <p:nvSpPr>
                  <p:cNvPr id="198" name="TextBox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1630" y="5229780"/>
                    <a:ext cx="1866887" cy="58477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Rounded Rectangle 12"/>
            <p:cNvSpPr/>
            <p:nvPr/>
          </p:nvSpPr>
          <p:spPr>
            <a:xfrm>
              <a:off x="2861810" y="5184195"/>
              <a:ext cx="1845205" cy="674785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159115" y="4194084"/>
              <a:ext cx="2596236" cy="630071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1550" y="3355830"/>
                <a:ext cx="81009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 show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contradicting hypothesis.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55830"/>
                <a:ext cx="8100900" cy="523220"/>
              </a:xfrm>
              <a:prstGeom prst="rect">
                <a:avLst/>
              </a:prstGeom>
              <a:blipFill>
                <a:blip r:embed="rId10"/>
                <a:stretch>
                  <a:fillRect l="-1581" t="-10465" r="-7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21550" y="2712980"/>
                <a:ext cx="8100901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can be removed and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𝑣𝑦</m:t>
                    </m:r>
                  </m:oMath>
                </a14:m>
                <a:r>
                  <a:rPr lang="en-US" sz="2800" dirty="0"/>
                  <a:t> added, contradicting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 is a maximum matching.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Consequently,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cannot be both connected to any of the vertices involved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/>
                  <a:t>, which number is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. Consequently,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hence a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712980"/>
                <a:ext cx="8100901" cy="2985433"/>
              </a:xfrm>
              <a:prstGeom prst="rect">
                <a:avLst/>
              </a:prstGeom>
              <a:blipFill>
                <a:blip r:embed="rId3"/>
                <a:stretch>
                  <a:fillRect l="-1581" t="-1837" r="-1581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601670" y="721583"/>
            <a:ext cx="1845204" cy="1619890"/>
            <a:chOff x="2546775" y="503965"/>
            <a:chExt cx="1845204" cy="1619890"/>
          </a:xfrm>
        </p:grpSpPr>
        <p:grpSp>
          <p:nvGrpSpPr>
            <p:cNvPr id="9" name="Group 8"/>
            <p:cNvGrpSpPr/>
            <p:nvPr/>
          </p:nvGrpSpPr>
          <p:grpSpPr>
            <a:xfrm>
              <a:off x="2546776" y="50396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96925" y="50396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46775" y="160063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896924" y="160063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al 17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>
              <a:stCxn id="15" idx="6"/>
              <a:endCxn id="18" idx="2"/>
            </p:cNvCxnSpPr>
            <p:nvPr/>
          </p:nvCxnSpPr>
          <p:spPr>
            <a:xfrm>
              <a:off x="2996823" y="1881699"/>
              <a:ext cx="9441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793811" y="987092"/>
              <a:ext cx="1" cy="66926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793812" y="987092"/>
              <a:ext cx="1206596" cy="73185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4"/>
              <a:endCxn id="18" idx="0"/>
            </p:cNvCxnSpPr>
            <p:nvPr/>
          </p:nvCxnSpPr>
          <p:spPr>
            <a:xfrm flipH="1">
              <a:off x="4143960" y="998730"/>
              <a:ext cx="1" cy="669267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382091" y="772332"/>
            <a:ext cx="1845204" cy="1619890"/>
            <a:chOff x="2546775" y="503965"/>
            <a:chExt cx="1845204" cy="1619890"/>
          </a:xfrm>
        </p:grpSpPr>
        <p:grpSp>
          <p:nvGrpSpPr>
            <p:cNvPr id="39" name="Group 38"/>
            <p:cNvGrpSpPr/>
            <p:nvPr/>
          </p:nvGrpSpPr>
          <p:grpSpPr>
            <a:xfrm>
              <a:off x="2546776" y="50396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96925" y="50396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Oval 51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46775" y="160063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896924" y="1600635"/>
              <a:ext cx="495054" cy="523220"/>
              <a:chOff x="2546776" y="503965"/>
              <a:chExt cx="49505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776" y="503965"/>
                    <a:ext cx="495054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/>
              <p:cNvSpPr/>
              <p:nvPr/>
            </p:nvSpPr>
            <p:spPr>
              <a:xfrm>
                <a:off x="2590799" y="571327"/>
                <a:ext cx="406025" cy="4274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>
              <a:stCxn id="50" idx="6"/>
              <a:endCxn id="48" idx="2"/>
            </p:cNvCxnSpPr>
            <p:nvPr/>
          </p:nvCxnSpPr>
          <p:spPr>
            <a:xfrm>
              <a:off x="2996823" y="1881699"/>
              <a:ext cx="94412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4" idx="4"/>
              <a:endCxn id="50" idx="0"/>
            </p:cNvCxnSpPr>
            <p:nvPr/>
          </p:nvCxnSpPr>
          <p:spPr>
            <a:xfrm flipH="1">
              <a:off x="2793811" y="998730"/>
              <a:ext cx="1" cy="6692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4" idx="4"/>
              <a:endCxn id="48" idx="1"/>
            </p:cNvCxnSpPr>
            <p:nvPr/>
          </p:nvCxnSpPr>
          <p:spPr>
            <a:xfrm>
              <a:off x="2793812" y="998730"/>
              <a:ext cx="1206596" cy="73185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2" idx="4"/>
              <a:endCxn id="48" idx="0"/>
            </p:cNvCxnSpPr>
            <p:nvPr/>
          </p:nvCxnSpPr>
          <p:spPr>
            <a:xfrm flipH="1">
              <a:off x="4143960" y="998730"/>
              <a:ext cx="1" cy="6692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ight Arrow 36"/>
          <p:cNvSpPr/>
          <p:nvPr/>
        </p:nvSpPr>
        <p:spPr>
          <a:xfrm>
            <a:off x="4121949" y="1539343"/>
            <a:ext cx="450051" cy="329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9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855" y="785944"/>
                <a:ext cx="8362609" cy="16079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Problem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/>
                  <a:t> be the size of the largest independent set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𝑉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.  Show that the vertices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can be covered by no more than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/>
                  <a:t> vertex-disjoint paths.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785944"/>
                <a:ext cx="8362609" cy="1607941"/>
              </a:xfrm>
              <a:prstGeom prst="rect">
                <a:avLst/>
              </a:prstGeom>
              <a:blipFill>
                <a:blip r:embed="rId2"/>
                <a:stretch>
                  <a:fillRect l="-1458" t="-758" r="-1531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5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965753" y="5624955"/>
            <a:ext cx="3946508" cy="5232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455125" y="4840995"/>
            <a:ext cx="5177215" cy="5232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535" y="593685"/>
                <a:ext cx="8362609" cy="41378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be a maximum independent 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be the maximum independent 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⋯−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dirty="0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by construction.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are independent sets, for any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/>
                      </a:rPr>
                      <m:t>𝑥𝑦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Hence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bipartite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93685"/>
                <a:ext cx="8362609" cy="4137864"/>
              </a:xfrm>
              <a:prstGeom prst="rect">
                <a:avLst/>
              </a:prstGeom>
              <a:blipFill>
                <a:blip r:embed="rId2"/>
                <a:stretch>
                  <a:fillRect l="-1458" t="-147" r="-1531" b="-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725309" y="4840995"/>
            <a:ext cx="5727011" cy="1333310"/>
            <a:chOff x="1500284" y="4104075"/>
            <a:chExt cx="5727011" cy="1333310"/>
          </a:xfrm>
        </p:grpSpPr>
        <p:grpSp>
          <p:nvGrpSpPr>
            <p:cNvPr id="23" name="Group 22"/>
            <p:cNvGrpSpPr/>
            <p:nvPr/>
          </p:nvGrpSpPr>
          <p:grpSpPr>
            <a:xfrm>
              <a:off x="2951820" y="5085765"/>
              <a:ext cx="3465385" cy="180020"/>
              <a:chOff x="2006715" y="5589240"/>
              <a:chExt cx="3465385" cy="18002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006715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456765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51820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401870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96925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46975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42030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92080" y="558924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349615" y="4275675"/>
              <a:ext cx="4877680" cy="180020"/>
              <a:chOff x="1556665" y="4779150"/>
              <a:chExt cx="4877680" cy="18002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556665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06715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501770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51820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46875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96925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91980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42030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309220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04275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254325" y="477915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671806" y="4104075"/>
                  <a:ext cx="55829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806" y="4104075"/>
                  <a:ext cx="558294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500284" y="4914165"/>
                  <a:ext cx="9013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284" y="4914165"/>
                  <a:ext cx="90133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>
              <a:stCxn id="14" idx="4"/>
              <a:endCxn id="3" idx="7"/>
            </p:cNvCxnSpPr>
            <p:nvPr/>
          </p:nvCxnSpPr>
          <p:spPr>
            <a:xfrm flipH="1">
              <a:off x="3105477" y="4455695"/>
              <a:ext cx="279253" cy="656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4"/>
              <a:endCxn id="8" idx="7"/>
            </p:cNvCxnSpPr>
            <p:nvPr/>
          </p:nvCxnSpPr>
          <p:spPr>
            <a:xfrm flipH="1">
              <a:off x="4995687" y="4455695"/>
              <a:ext cx="279253" cy="656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4"/>
              <a:endCxn id="9" idx="0"/>
            </p:cNvCxnSpPr>
            <p:nvPr/>
          </p:nvCxnSpPr>
          <p:spPr>
            <a:xfrm flipH="1">
              <a:off x="5382090" y="4455695"/>
              <a:ext cx="342900" cy="6300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1" idx="3"/>
              <a:endCxn id="10" idx="7"/>
            </p:cNvCxnSpPr>
            <p:nvPr/>
          </p:nvCxnSpPr>
          <p:spPr>
            <a:xfrm flipH="1">
              <a:off x="5940792" y="4429332"/>
              <a:ext cx="682796" cy="682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2" idx="3"/>
              <a:endCxn id="11" idx="7"/>
            </p:cNvCxnSpPr>
            <p:nvPr/>
          </p:nvCxnSpPr>
          <p:spPr>
            <a:xfrm flipH="1">
              <a:off x="6390842" y="4429332"/>
              <a:ext cx="682796" cy="682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2" idx="5"/>
              <a:endCxn id="3" idx="1"/>
            </p:cNvCxnSpPr>
            <p:nvPr/>
          </p:nvCxnSpPr>
          <p:spPr>
            <a:xfrm>
              <a:off x="2503272" y="4429332"/>
              <a:ext cx="474911" cy="682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5" idx="4"/>
              <a:endCxn id="5" idx="0"/>
            </p:cNvCxnSpPr>
            <p:nvPr/>
          </p:nvCxnSpPr>
          <p:spPr>
            <a:xfrm flipH="1">
              <a:off x="3491880" y="4455695"/>
              <a:ext cx="342900" cy="6300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6" idx="4"/>
              <a:endCxn id="6" idx="7"/>
            </p:cNvCxnSpPr>
            <p:nvPr/>
          </p:nvCxnSpPr>
          <p:spPr>
            <a:xfrm flipH="1">
              <a:off x="4050582" y="4455695"/>
              <a:ext cx="279253" cy="656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7" idx="4"/>
              <a:endCxn id="7" idx="0"/>
            </p:cNvCxnSpPr>
            <p:nvPr/>
          </p:nvCxnSpPr>
          <p:spPr>
            <a:xfrm flipH="1">
              <a:off x="4436985" y="4455695"/>
              <a:ext cx="342900" cy="6300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55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6535" y="1310554"/>
                <a:ext cx="8362609" cy="43686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that the minimum vertex cover satisfies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bipartite the minimum vertex cover may consist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vertices alone.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must also include all 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as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could be enlarged, hence not maximal by its choice.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Consequently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310554"/>
                <a:ext cx="8362609" cy="4368696"/>
              </a:xfrm>
              <a:prstGeom prst="rect">
                <a:avLst/>
              </a:prstGeom>
              <a:blipFill>
                <a:blip r:embed="rId2"/>
                <a:stretch>
                  <a:fillRect l="-1458" t="-279" r="-1531" b="-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00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535" y="674671"/>
                <a:ext cx="8362609" cy="10891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König’s theorem there is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674671"/>
                <a:ext cx="8362609" cy="1089144"/>
              </a:xfrm>
              <a:prstGeom prst="rect">
                <a:avLst/>
              </a:prstGeom>
              <a:blipFill>
                <a:blip r:embed="rId2"/>
                <a:stretch>
                  <a:fillRect l="-1458" t="-1124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2438531" y="1943835"/>
            <a:ext cx="4293709" cy="1935215"/>
            <a:chOff x="2258511" y="1808820"/>
            <a:chExt cx="4293709" cy="1935215"/>
          </a:xfrm>
        </p:grpSpPr>
        <p:sp>
          <p:nvSpPr>
            <p:cNvPr id="61" name="Oval 60"/>
            <p:cNvSpPr/>
            <p:nvPr/>
          </p:nvSpPr>
          <p:spPr>
            <a:xfrm>
              <a:off x="4481991" y="1937274"/>
              <a:ext cx="1260140" cy="18067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726795" y="1808820"/>
              <a:ext cx="1495707" cy="19352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06815" y="1937275"/>
              <a:ext cx="1147627" cy="1672957"/>
              <a:chOff x="2906815" y="1943835"/>
              <a:chExt cx="1147627" cy="1672957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996825" y="2123855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356865" y="1943835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06815" y="271258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86835" y="3217916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734215" y="3029364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874422" y="2711534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39141" y="2305045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46875" y="3436772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73043" y="2207305"/>
              <a:ext cx="1078034" cy="1414415"/>
              <a:chOff x="2726795" y="2213865"/>
              <a:chExt cx="1078034" cy="141441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56892" y="239467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26795" y="270236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71862" y="3448260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91880" y="3173735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24809" y="2704974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91880" y="2213865"/>
                <a:ext cx="180020" cy="1800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>
              <a:stCxn id="13" idx="2"/>
              <a:endCxn id="6" idx="6"/>
            </p:cNvCxnSpPr>
            <p:nvPr/>
          </p:nvCxnSpPr>
          <p:spPr>
            <a:xfrm flipH="1">
              <a:off x="3086835" y="2478120"/>
              <a:ext cx="1616305" cy="317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2"/>
              <a:endCxn id="9" idx="6"/>
            </p:cNvCxnSpPr>
            <p:nvPr/>
          </p:nvCxnSpPr>
          <p:spPr>
            <a:xfrm flipH="1">
              <a:off x="4054442" y="2785810"/>
              <a:ext cx="518601" cy="9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2"/>
              <a:endCxn id="5" idx="6"/>
            </p:cNvCxnSpPr>
            <p:nvPr/>
          </p:nvCxnSpPr>
          <p:spPr>
            <a:xfrm flipH="1" flipV="1">
              <a:off x="3536885" y="2027285"/>
              <a:ext cx="1801243" cy="270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2"/>
              <a:endCxn id="11" idx="6"/>
            </p:cNvCxnSpPr>
            <p:nvPr/>
          </p:nvCxnSpPr>
          <p:spPr>
            <a:xfrm flipH="1" flipV="1">
              <a:off x="3626895" y="3520222"/>
              <a:ext cx="1191215" cy="11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2"/>
              <a:endCxn id="8" idx="6"/>
            </p:cNvCxnSpPr>
            <p:nvPr/>
          </p:nvCxnSpPr>
          <p:spPr>
            <a:xfrm flipH="1">
              <a:off x="3914235" y="2788424"/>
              <a:ext cx="1556822" cy="32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7" idx="2"/>
              <a:endCxn id="7" idx="6"/>
            </p:cNvCxnSpPr>
            <p:nvPr/>
          </p:nvCxnSpPr>
          <p:spPr>
            <a:xfrm flipH="1">
              <a:off x="3266855" y="3257185"/>
              <a:ext cx="2071273" cy="44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5650883" y="2436804"/>
                  <a:ext cx="9013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883" y="2436804"/>
                  <a:ext cx="90133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258511" y="2434190"/>
                  <a:ext cx="55829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511" y="2434190"/>
                  <a:ext cx="558294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 flipH="1">
              <a:off x="2624650" y="2388495"/>
              <a:ext cx="1002245" cy="42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" idx="2"/>
            </p:cNvCxnSpPr>
            <p:nvPr/>
          </p:nvCxnSpPr>
          <p:spPr>
            <a:xfrm flipH="1">
              <a:off x="2624650" y="2207305"/>
              <a:ext cx="372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" idx="2"/>
            </p:cNvCxnSpPr>
            <p:nvPr/>
          </p:nvCxnSpPr>
          <p:spPr>
            <a:xfrm flipH="1">
              <a:off x="2963138" y="2027285"/>
              <a:ext cx="3937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" idx="3"/>
            </p:cNvCxnSpPr>
            <p:nvPr/>
          </p:nvCxnSpPr>
          <p:spPr>
            <a:xfrm flipH="1">
              <a:off x="2513089" y="2859677"/>
              <a:ext cx="420089" cy="2092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356865" y="2829313"/>
              <a:ext cx="538122" cy="567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" idx="2"/>
            </p:cNvCxnSpPr>
            <p:nvPr/>
          </p:nvCxnSpPr>
          <p:spPr>
            <a:xfrm flipH="1" flipV="1">
              <a:off x="3356865" y="3068960"/>
              <a:ext cx="377350" cy="438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" idx="2"/>
            </p:cNvCxnSpPr>
            <p:nvPr/>
          </p:nvCxnSpPr>
          <p:spPr>
            <a:xfrm flipH="1">
              <a:off x="2723134" y="3301366"/>
              <a:ext cx="363701" cy="458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" idx="2"/>
            </p:cNvCxnSpPr>
            <p:nvPr/>
          </p:nvCxnSpPr>
          <p:spPr>
            <a:xfrm flipH="1">
              <a:off x="2996825" y="3520222"/>
              <a:ext cx="450050" cy="101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6536" y="4059070"/>
                <a:ext cx="8362608" cy="23558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consists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vertex-disjoint paths covering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,  except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as one-point paths, we obtain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vertex-disjoint paths covering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6" y="4059070"/>
                <a:ext cx="8362608" cy="2355838"/>
              </a:xfrm>
              <a:prstGeom prst="rect">
                <a:avLst/>
              </a:prstGeom>
              <a:blipFill>
                <a:blip r:embed="rId5"/>
                <a:stretch>
                  <a:fillRect l="-1458" t="-518" r="-1531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Matching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6546" y="2213865"/>
                <a:ext cx="81609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be reachable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sz="2800" b="1" i="1" dirty="0"/>
                  <a:t>-</a:t>
                </a:r>
                <a:r>
                  <a:rPr lang="en-US" sz="2800" b="1" dirty="0"/>
                  <a:t>alternating</a:t>
                </a:r>
                <a:r>
                  <a:rPr lang="en-US" sz="2800" dirty="0"/>
                  <a:t> paths. We claim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matches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6" y="2213865"/>
                <a:ext cx="816098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94" t="-3965" r="-156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544" y="3609020"/>
                <a:ext cx="82102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The paths reach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800" dirty="0"/>
                  <a:t> by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800" dirty="0"/>
                  <a:t> not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’s</a:t>
                </a:r>
                <a:r>
                  <a:rPr lang="en-US" sz="2800" i="1" dirty="0"/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edges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maximum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/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-augmentation paths, so every vertex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-saturated.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4" y="3609020"/>
                <a:ext cx="8210256" cy="1384995"/>
              </a:xfrm>
              <a:prstGeom prst="rect">
                <a:avLst/>
              </a:prstGeom>
              <a:blipFill>
                <a:blip r:embed="rId3"/>
                <a:stretch>
                  <a:fillRect l="-1485" t="-3965" r="-1559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6544" y="5329370"/>
                <a:ext cx="81159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∀</m:t>
                    </m:r>
                  </m:oMath>
                </a14:m>
                <a:r>
                  <a:rPr lang="en-US" sz="2800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+mj-cs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+mj-cs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+mj-cs"/>
                      </a:rPr>
                      <m:t>𝑇</m:t>
                    </m:r>
                  </m:oMath>
                </a14:m>
                <a:r>
                  <a:rPr lang="en-US" sz="2800" dirty="0">
                    <a:cs typeface="+mj-cs"/>
                  </a:rPr>
                  <a:t> extends via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800" dirty="0">
                    <a:cs typeface="+mj-cs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800" dirty="0">
                    <a:cs typeface="+mj-cs"/>
                  </a:rPr>
                  <a:t>. Also,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𝑢</m:t>
                    </m:r>
                  </m:oMath>
                </a14:m>
                <a:r>
                  <a:rPr lang="en-US" sz="2800" dirty="0">
                    <a:cs typeface="+mj-cs"/>
                  </a:rPr>
                  <a:t> is reached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800" dirty="0">
                    <a:cs typeface="+mj-cs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𝑇</m:t>
                    </m:r>
                  </m:oMath>
                </a14:m>
                <a:r>
                  <a:rPr lang="en-US" sz="2800" dirty="0">
                    <a:cs typeface="+mj-cs"/>
                  </a:rPr>
                  <a:t>, thus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𝑇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  <a:cs typeface="+mj-cs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𝑢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|−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1</m:t>
                    </m:r>
                  </m:oMath>
                </a14:m>
                <a:r>
                  <a:rPr lang="en-US" sz="2800" dirty="0">
                    <a:cs typeface="+mj-cs"/>
                  </a:rPr>
                  <a:t>.   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4" y="5329370"/>
                <a:ext cx="8115976" cy="954107"/>
              </a:xfrm>
              <a:prstGeom prst="rect">
                <a:avLst/>
              </a:prstGeom>
              <a:blipFill>
                <a:blip r:embed="rId4"/>
                <a:stretch>
                  <a:fillRect l="-1502" t="-5732" r="-150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" y="635741"/>
            <a:ext cx="5587275" cy="12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1550" y="2663915"/>
                <a:ext cx="811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cs typeface="+mj-cs"/>
                  </a:rPr>
                  <a:t>Matching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𝑇</m:t>
                    </m:r>
                  </m:oMath>
                </a14:m>
                <a:r>
                  <a:rPr lang="en-US" sz="2800" dirty="0">
                    <a:cs typeface="+mj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𝑢</m:t>
                    </m:r>
                  </m:oMath>
                </a14:m>
                <a:r>
                  <a:rPr lang="en-US" sz="2800" dirty="0">
                    <a:cs typeface="+mj-cs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⇒</a:t>
                </a:r>
                <a:r>
                  <a:rPr lang="en-US" sz="2800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 smtClean="0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cs typeface="+mj-cs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663915"/>
                <a:ext cx="8115976" cy="523220"/>
              </a:xfrm>
              <a:prstGeom prst="rect">
                <a:avLst/>
              </a:prstGeom>
              <a:blipFill>
                <a:blip r:embed="rId2"/>
                <a:stretch>
                  <a:fillRect l="-1578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74" y="3429000"/>
                <a:ext cx="813105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cs typeface="+mj-cs"/>
                  </a:rPr>
                  <a:t>In fact,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+mj-cs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  <a:cs typeface="+mj-cs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+mj-cs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cs typeface="+mj-cs"/>
                  </a:rPr>
                  <a:t>. If there was an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+mj-cs"/>
                      </a:rPr>
                      <m:t>𝑥𝑦</m:t>
                    </m:r>
                  </m:oMath>
                </a14:m>
                <a:r>
                  <a:rPr lang="en-US" sz="2800" dirty="0"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800" dirty="0"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+mj-cs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+mj-cs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+mj-cs"/>
                      </a:rPr>
                      <m:t>𝑌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+mj-cs"/>
                      </a:rPr>
                      <m:t>𝑇</m:t>
                    </m:r>
                  </m:oMath>
                </a14:m>
                <a:r>
                  <a:rPr lang="en-US" sz="2800" dirty="0">
                    <a:cs typeface="+mj-cs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⇒</a:t>
                </a:r>
                <a:r>
                  <a:rPr lang="en-US" sz="2800" dirty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800" dirty="0">
                    <a:cs typeface="+mj-cs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⇒</a:t>
                </a:r>
                <a:r>
                  <a:rPr lang="en-US" sz="2800" dirty="0">
                    <a:cs typeface="+mj-cs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+mj-cs"/>
                  </a:rPr>
                  <a:t>∃ </a:t>
                </a:r>
                <a:r>
                  <a:rPr lang="en-US" sz="2800" dirty="0">
                    <a:cs typeface="+mj-cs"/>
                  </a:rPr>
                  <a:t>augmentation path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+mj-cs"/>
                      </a:rPr>
                      <m:t>𝑦</m:t>
                    </m:r>
                  </m:oMath>
                </a14:m>
                <a:r>
                  <a:rPr lang="en-US" sz="2800" dirty="0">
                    <a:cs typeface="+mj-cs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:r>
                  <a:rPr lang="en-US" sz="2800" dirty="0">
                    <a:cs typeface="+mj-cs"/>
                  </a:rPr>
                  <a:t>contradicting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>
                    <a:cs typeface="+mj-cs"/>
                  </a:rPr>
                  <a:t> is maximum.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4" y="3429000"/>
                <a:ext cx="8131052" cy="1384995"/>
              </a:xfrm>
              <a:prstGeom prst="rect">
                <a:avLst/>
              </a:prstGeom>
              <a:blipFill>
                <a:blip r:embed="rId3"/>
                <a:stretch>
                  <a:fillRect l="-1499" t="-4405" r="-157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1550" y="5004175"/>
                <a:ext cx="81159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cs typeface="+mj-cs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)|=|</m:t>
                    </m:r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  <m:r>
                      <a:rPr lang="en-US" sz="2800" i="1" dirty="0" smtClean="0">
                        <a:latin typeface="Cambria Math"/>
                      </a:rPr>
                      <m:t>|=|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|−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&lt;|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, contradiction theorem’s hypothesis. </a:t>
                </a:r>
                <a:r>
                  <a:rPr lang="en-US" sz="2800" dirty="0">
                    <a:latin typeface="Arial"/>
                    <a:cs typeface="Arial"/>
                  </a:rPr>
                  <a:t>■</a:t>
                </a:r>
                <a:endParaRPr lang="he-IL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004175"/>
                <a:ext cx="8115976" cy="954107"/>
              </a:xfrm>
              <a:prstGeom prst="rect">
                <a:avLst/>
              </a:prstGeom>
              <a:blipFill>
                <a:blip r:embed="rId4"/>
                <a:stretch>
                  <a:fillRect l="-1578" t="-6410" r="-150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" y="635741"/>
            <a:ext cx="5587275" cy="12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43782</TotalTime>
  <Words>6348</Words>
  <Application>Microsoft Office PowerPoint</Application>
  <PresentationFormat>On-screen Show (4:3)</PresentationFormat>
  <Paragraphs>773</Paragraphs>
  <Slides>74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Cambria Math</vt:lpstr>
      <vt:lpstr>Wingdings</vt:lpstr>
      <vt:lpstr>Office Theme</vt:lpstr>
      <vt:lpstr>PowerPoint Presentation</vt:lpstr>
      <vt:lpstr>Matching in Bipartite Graphs</vt:lpstr>
      <vt:lpstr>Maximum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Min-Max Dual Theorems</vt:lpstr>
      <vt:lpstr>PowerPoint Presentation</vt:lpstr>
      <vt:lpstr>PowerPoint Presentation</vt:lpstr>
      <vt:lpstr>PowerPoint Presentation</vt:lpstr>
      <vt:lpstr>PowerPoint Presentation</vt:lpstr>
      <vt:lpstr>Independent Sets in Bipartite Graphs</vt:lpstr>
      <vt:lpstr>PowerPoint Presentation</vt:lpstr>
      <vt:lpstr>PowerPoint Presentation</vt:lpstr>
      <vt:lpstr>PowerPoint Presentation</vt:lpstr>
      <vt:lpstr>PowerPoint Presentation</vt:lpstr>
      <vt:lpstr>Maximum Matching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Weighted Bipartite Matching</vt:lpstr>
      <vt:lpstr>PowerPoint Presentation</vt:lpstr>
      <vt:lpstr>PowerPoint Presentation</vt:lpstr>
      <vt:lpstr>PowerPoint Presentation</vt:lpstr>
      <vt:lpstr>Weighted Bipartite Matching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Stable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in Arbitrary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Optimal k-size Flip-flop Grouping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Shmuel Wimer</cp:lastModifiedBy>
  <cp:revision>1259</cp:revision>
  <dcterms:created xsi:type="dcterms:W3CDTF">2006-08-16T00:00:00Z</dcterms:created>
  <dcterms:modified xsi:type="dcterms:W3CDTF">2025-03-24T16:06:01Z</dcterms:modified>
</cp:coreProperties>
</file>