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99" r:id="rId2"/>
    <p:sldId id="307" r:id="rId3"/>
    <p:sldId id="335" r:id="rId4"/>
    <p:sldId id="308" r:id="rId5"/>
    <p:sldId id="313" r:id="rId6"/>
    <p:sldId id="310" r:id="rId7"/>
    <p:sldId id="311" r:id="rId8"/>
    <p:sldId id="312" r:id="rId9"/>
    <p:sldId id="314" r:id="rId10"/>
    <p:sldId id="316" r:id="rId11"/>
    <p:sldId id="317" r:id="rId12"/>
    <p:sldId id="318" r:id="rId13"/>
    <p:sldId id="319" r:id="rId14"/>
    <p:sldId id="336" r:id="rId15"/>
    <p:sldId id="337" r:id="rId16"/>
    <p:sldId id="338" r:id="rId17"/>
    <p:sldId id="321" r:id="rId18"/>
    <p:sldId id="322" r:id="rId19"/>
    <p:sldId id="332" r:id="rId20"/>
    <p:sldId id="339" r:id="rId21"/>
    <p:sldId id="326" r:id="rId22"/>
    <p:sldId id="327" r:id="rId23"/>
    <p:sldId id="340" r:id="rId24"/>
    <p:sldId id="333" r:id="rId25"/>
    <p:sldId id="329" r:id="rId26"/>
    <p:sldId id="341" r:id="rId27"/>
    <p:sldId id="320" r:id="rId28"/>
    <p:sldId id="305" r:id="rId29"/>
    <p:sldId id="301" r:id="rId30"/>
    <p:sldId id="302" r:id="rId31"/>
    <p:sldId id="303" r:id="rId32"/>
    <p:sldId id="30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FF"/>
    <a:srgbClr val="000000"/>
    <a:srgbClr val="FFFFFF"/>
    <a:srgbClr val="66FFFF"/>
    <a:srgbClr val="FF33CC"/>
    <a:srgbClr val="800000"/>
    <a:srgbClr val="FF0000"/>
    <a:srgbClr val="FF33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4582" autoAdjust="0"/>
  </p:normalViewPr>
  <p:slideViewPr>
    <p:cSldViewPr snapToGrid="0" snapToObjects="1">
      <p:cViewPr varScale="1">
        <p:scale>
          <a:sx n="105" d="100"/>
          <a:sy n="105" d="100"/>
        </p:scale>
        <p:origin x="183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B91B809-24AE-485C-AE94-235CAB0EE403}" type="datetimeFigureOut">
              <a:rPr lang="he-IL" smtClean="0"/>
              <a:t>כ"א/אייר/תשפ"ד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1696B39-D736-4ED3-8FFC-3C16E7EC87B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91467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96B39-D736-4ED3-8FFC-3C16E7EC87B1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1804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96B39-D736-4ED3-8FFC-3C16E7EC87B1}" type="slidenum">
              <a:rPr lang="he-IL" smtClean="0"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5689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/>
              <a:t>March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/>
              <a:t>Cliques and Independent Sets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Cliques and Independent Sets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Cliques and Independent Sets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/>
              <a:t>March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/>
              <a:t>Cliques and Independent Sets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6350"/>
            <a:ext cx="8001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Cliques and Independent Sets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Cliques and Independent Sets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Cliques and Independent Sets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/>
              <a:t>March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/>
              <a:t>Cliques and Independent Sets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/>
              <a:t>March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/>
              <a:t>Cliques and Independent 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Cliques and Independent Sets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Cliques and Independent Sets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March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Cliques and Independent Sets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6350"/>
            <a:ext cx="8001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37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1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6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9.png"/><Relationship Id="rId11" Type="http://schemas.openxmlformats.org/officeDocument/2006/relationships/image" Target="../media/image73.png"/><Relationship Id="rId5" Type="http://schemas.openxmlformats.org/officeDocument/2006/relationships/image" Target="../media/image68.png"/><Relationship Id="rId10" Type="http://schemas.openxmlformats.org/officeDocument/2006/relationships/image" Target="../media/image72.png"/><Relationship Id="rId4" Type="http://schemas.openxmlformats.org/officeDocument/2006/relationships/image" Target="../media/image4.wmf"/><Relationship Id="rId9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1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18.png"/><Relationship Id="rId10" Type="http://schemas.openxmlformats.org/officeDocument/2006/relationships/image" Target="../media/image27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2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93685"/>
            <a:ext cx="7772400" cy="1495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Cliques and Independent Sets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66555" y="2089084"/>
            <a:ext cx="6400800" cy="115989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2400" dirty="0"/>
              <a:t>prepared and instructed by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dirty="0"/>
              <a:t> Shmuel Wimer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2400" dirty="0"/>
              <a:t>Eng. Faculty, Bar-Ilan University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Cliques and Independent 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005" y="3301686"/>
            <a:ext cx="2160029" cy="299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750" y="3330009"/>
            <a:ext cx="2205245" cy="297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92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Cliques and Independent 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6535" y="683695"/>
                <a:ext cx="8370930" cy="3616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Otherwise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e>
                      <m: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⋯+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i="1" dirty="0">
                    <a:latin typeface="Cambria Math"/>
                  </a:rPr>
                  <a:t>, </a:t>
                </a:r>
                <a:r>
                  <a:rPr lang="en-US" sz="2800" dirty="0"/>
                  <a:t>and some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1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𝑗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𝑟</m:t>
                    </m:r>
                  </m:oMath>
                </a14:m>
                <a:r>
                  <a:rPr lang="en-US" sz="2800" dirty="0"/>
                  <a:t>  s.t.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spcAft>
                    <a:spcPts val="1800"/>
                  </a:spcAft>
                </a:pPr>
                <a:r>
                  <a:rPr lang="en-US" sz="2800" dirty="0"/>
                  <a:t>Move a vertex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𝑣</m:t>
                    </m:r>
                  </m:oMath>
                </a14:m>
                <a:r>
                  <a:rPr lang="en-US" sz="2800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800" dirty="0"/>
                  <a:t>. The number of edges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e>
                      <m: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800" dirty="0"/>
                  <a:t> is increased by </a:t>
                </a:r>
                <a:endParaRPr lang="en-US" sz="2800" dirty="0" smtClean="0"/>
              </a:p>
              <a:p>
                <a:pPr algn="ctr">
                  <a:spcAft>
                    <a:spcPts val="18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𝑟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with equality iff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  <m:r>
                      <a:rPr lang="en-US" sz="2800" i="1">
                        <a:latin typeface="Cambria Math"/>
                      </a:rPr>
                      <m:t>≌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𝑟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5" y="683695"/>
                <a:ext cx="8370930" cy="3616311"/>
              </a:xfrm>
              <a:prstGeom prst="rect">
                <a:avLst/>
              </a:prstGeom>
              <a:blipFill>
                <a:blip r:embed="rId2"/>
                <a:stretch>
                  <a:fillRect l="-1456" t="-1855" r="-1456" b="-3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4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4668"/>
            <a:ext cx="8229600" cy="679087"/>
          </a:xfrm>
        </p:spPr>
        <p:txBody>
          <a:bodyPr>
            <a:normAutofit/>
          </a:bodyPr>
          <a:lstStyle/>
          <a:p>
            <a:r>
              <a:rPr lang="en-US" sz="3600" dirty="0"/>
              <a:t>Application to Combinatorial Geometry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Cliques and Independent Sets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6534" y="1532123"/>
                <a:ext cx="8370931" cy="1176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Place 6 police cars in town of diameter 1, maximizing car pairs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𝑦</m:t>
                    </m:r>
                  </m:oMath>
                </a14:m>
                <a:r>
                  <a:rPr lang="en-US" sz="2800" dirty="0"/>
                  <a:t> s.t.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&gt;</m:t>
                    </m:r>
                    <m:f>
                      <m:fPr>
                        <m:type m:val="li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dirty="0"/>
                  <a:t>.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4" y="1532123"/>
                <a:ext cx="8370931" cy="1176797"/>
              </a:xfrm>
              <a:prstGeom prst="rect">
                <a:avLst/>
              </a:prstGeom>
              <a:blipFill>
                <a:blip r:embed="rId2"/>
                <a:stretch>
                  <a:fillRect l="-1456" t="-518" r="-1456" b="-9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386535" y="3068960"/>
            <a:ext cx="3870430" cy="2801577"/>
            <a:chOff x="386535" y="3011840"/>
            <a:chExt cx="3870430" cy="2801577"/>
          </a:xfrm>
        </p:grpSpPr>
        <p:grpSp>
          <p:nvGrpSpPr>
            <p:cNvPr id="23" name="Group 22"/>
            <p:cNvGrpSpPr/>
            <p:nvPr/>
          </p:nvGrpSpPr>
          <p:grpSpPr>
            <a:xfrm rot="19724311">
              <a:off x="1553701" y="3743187"/>
              <a:ext cx="1799712" cy="2070230"/>
              <a:chOff x="2366755" y="3654025"/>
              <a:chExt cx="1799712" cy="2070230"/>
            </a:xfrm>
          </p:grpSpPr>
          <p:sp>
            <p:nvSpPr>
              <p:cNvPr id="7" name="Isosceles Triangle 6"/>
              <p:cNvSpPr/>
              <p:nvPr/>
            </p:nvSpPr>
            <p:spPr>
              <a:xfrm>
                <a:off x="2366757" y="3654025"/>
                <a:ext cx="1799710" cy="1575175"/>
              </a:xfrm>
              <a:prstGeom prst="triangl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 flipV="1">
                <a:off x="2366755" y="4149080"/>
                <a:ext cx="1799710" cy="1575175"/>
              </a:xfrm>
              <a:prstGeom prst="triangl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86535" y="3011840"/>
              <a:ext cx="3870430" cy="2762592"/>
              <a:chOff x="386535" y="3011840"/>
              <a:chExt cx="3870430" cy="2762592"/>
            </a:xfrm>
          </p:grpSpPr>
          <p:sp>
            <p:nvSpPr>
              <p:cNvPr id="66" name="TextBox 65"/>
              <p:cNvSpPr txBox="1"/>
              <p:nvPr/>
            </p:nvSpPr>
            <p:spPr>
              <a:xfrm>
                <a:off x="386535" y="3011840"/>
                <a:ext cx="38704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sz="2800" dirty="0">
                    <a:solidFill>
                      <a:srgbClr val="0000FF"/>
                    </a:solidFill>
                  </a:rPr>
                  <a:t>9 good pair</a:t>
                </a:r>
                <a:r>
                  <a:rPr lang="en-US" sz="2800" dirty="0"/>
                  <a:t>, </a:t>
                </a:r>
                <a:r>
                  <a:rPr lang="en-US" sz="2800" dirty="0">
                    <a:solidFill>
                      <a:srgbClr val="FF0000"/>
                    </a:solidFill>
                  </a:rPr>
                  <a:t>6 bad pairs</a:t>
                </a:r>
                <a:r>
                  <a:rPr lang="en-US" sz="2800" dirty="0"/>
                  <a:t>. </a:t>
                </a:r>
              </a:p>
            </p:txBody>
          </p:sp>
          <p:grpSp>
            <p:nvGrpSpPr>
              <p:cNvPr id="67" name="Group 66"/>
              <p:cNvGrpSpPr/>
              <p:nvPr/>
            </p:nvGrpSpPr>
            <p:grpSpPr>
              <a:xfrm>
                <a:off x="1345813" y="3789040"/>
                <a:ext cx="2167411" cy="1985392"/>
                <a:chOff x="1345813" y="3789040"/>
                <a:chExt cx="2167411" cy="1985392"/>
              </a:xfrm>
            </p:grpSpPr>
            <p:cxnSp>
              <p:nvCxnSpPr>
                <p:cNvPr id="33" name="Straight Connector 32"/>
                <p:cNvCxnSpPr>
                  <a:stCxn id="7" idx="2"/>
                  <a:endCxn id="22" idx="4"/>
                </p:cNvCxnSpPr>
                <p:nvPr/>
              </p:nvCxnSpPr>
              <p:spPr>
                <a:xfrm flipV="1">
                  <a:off x="1964616" y="3849680"/>
                  <a:ext cx="977882" cy="1857244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>
                  <a:stCxn id="22" idx="2"/>
                </p:cNvCxnSpPr>
                <p:nvPr/>
              </p:nvCxnSpPr>
              <p:spPr>
                <a:xfrm flipV="1">
                  <a:off x="1404092" y="4772672"/>
                  <a:ext cx="2098927" cy="10957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>
                  <a:endCxn id="7" idx="0"/>
                </p:cNvCxnSpPr>
                <p:nvPr/>
              </p:nvCxnSpPr>
              <p:spPr>
                <a:xfrm flipH="1" flipV="1">
                  <a:off x="1916391" y="3893476"/>
                  <a:ext cx="1074333" cy="1769650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2945397" y="3844654"/>
                  <a:ext cx="541976" cy="92801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1404091" y="4778907"/>
                  <a:ext cx="541976" cy="92801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flipH="1">
                  <a:off x="2969947" y="4768539"/>
                  <a:ext cx="532068" cy="926296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flipH="1">
                  <a:off x="1400240" y="3893477"/>
                  <a:ext cx="532068" cy="926296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flipH="1">
                  <a:off x="1932888" y="3834045"/>
                  <a:ext cx="980419" cy="4773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flipH="1">
                  <a:off x="1962079" y="5663126"/>
                  <a:ext cx="980419" cy="4773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4" name="Group 43"/>
                <p:cNvGrpSpPr/>
                <p:nvPr/>
              </p:nvGrpSpPr>
              <p:grpSpPr>
                <a:xfrm>
                  <a:off x="1345813" y="3789040"/>
                  <a:ext cx="2167411" cy="1985392"/>
                  <a:chOff x="1345813" y="3789040"/>
                  <a:chExt cx="2167411" cy="1985392"/>
                </a:xfrm>
              </p:grpSpPr>
              <p:sp>
                <p:nvSpPr>
                  <p:cNvPr id="26" name="Oval 25"/>
                  <p:cNvSpPr/>
                  <p:nvPr/>
                </p:nvSpPr>
                <p:spPr>
                  <a:xfrm>
                    <a:off x="2893535" y="3789040"/>
                    <a:ext cx="135015" cy="135015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Oval 26"/>
                  <p:cNvSpPr/>
                  <p:nvPr/>
                </p:nvSpPr>
                <p:spPr>
                  <a:xfrm>
                    <a:off x="3378209" y="4717058"/>
                    <a:ext cx="135015" cy="135015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Oval 27"/>
                  <p:cNvSpPr/>
                  <p:nvPr/>
                </p:nvSpPr>
                <p:spPr>
                  <a:xfrm>
                    <a:off x="2923215" y="5595619"/>
                    <a:ext cx="135015" cy="135015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Oval 28"/>
                  <p:cNvSpPr/>
                  <p:nvPr/>
                </p:nvSpPr>
                <p:spPr>
                  <a:xfrm>
                    <a:off x="1897106" y="5639417"/>
                    <a:ext cx="135015" cy="135015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Oval 29"/>
                  <p:cNvSpPr/>
                  <p:nvPr/>
                </p:nvSpPr>
                <p:spPr>
                  <a:xfrm>
                    <a:off x="1848881" y="3840427"/>
                    <a:ext cx="135015" cy="135015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Oval 30"/>
                  <p:cNvSpPr/>
                  <p:nvPr/>
                </p:nvSpPr>
                <p:spPr>
                  <a:xfrm>
                    <a:off x="1345813" y="4716121"/>
                    <a:ext cx="135015" cy="135015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grpSp>
        <p:nvGrpSpPr>
          <p:cNvPr id="10" name="Group 9"/>
          <p:cNvGrpSpPr/>
          <p:nvPr/>
        </p:nvGrpSpPr>
        <p:grpSpPr>
          <a:xfrm>
            <a:off x="4932040" y="3068960"/>
            <a:ext cx="3825425" cy="2880320"/>
            <a:chOff x="4932040" y="3011840"/>
            <a:chExt cx="3825425" cy="2880320"/>
          </a:xfrm>
        </p:grpSpPr>
        <p:grpSp>
          <p:nvGrpSpPr>
            <p:cNvPr id="13" name="Group 12"/>
            <p:cNvGrpSpPr/>
            <p:nvPr/>
          </p:nvGrpSpPr>
          <p:grpSpPr>
            <a:xfrm>
              <a:off x="4932040" y="3011840"/>
              <a:ext cx="3825425" cy="2880320"/>
              <a:chOff x="4932040" y="3011840"/>
              <a:chExt cx="3825425" cy="2880320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5617542" y="3991562"/>
                <a:ext cx="1940561" cy="1900598"/>
                <a:chOff x="5617542" y="3991562"/>
                <a:chExt cx="1940561" cy="1900598"/>
              </a:xfrm>
            </p:grpSpPr>
            <p:grpSp>
              <p:nvGrpSpPr>
                <p:cNvPr id="135" name="Group 134"/>
                <p:cNvGrpSpPr/>
                <p:nvPr/>
              </p:nvGrpSpPr>
              <p:grpSpPr>
                <a:xfrm>
                  <a:off x="5649952" y="4059070"/>
                  <a:ext cx="1847374" cy="1765583"/>
                  <a:chOff x="5649951" y="3752364"/>
                  <a:chExt cx="2040673" cy="2072290"/>
                </a:xfrm>
              </p:grpSpPr>
              <p:cxnSp>
                <p:nvCxnSpPr>
                  <p:cNvPr id="77" name="Straight Connector 76"/>
                  <p:cNvCxnSpPr/>
                  <p:nvPr/>
                </p:nvCxnSpPr>
                <p:spPr>
                  <a:xfrm flipV="1">
                    <a:off x="5652859" y="3752364"/>
                    <a:ext cx="1015390" cy="2064404"/>
                  </a:xfrm>
                  <a:prstGeom prst="line">
                    <a:avLst/>
                  </a:prstGeom>
                  <a:ln w="3810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Connector 87"/>
                  <p:cNvCxnSpPr/>
                  <p:nvPr/>
                </p:nvCxnSpPr>
                <p:spPr>
                  <a:xfrm>
                    <a:off x="6668249" y="3752364"/>
                    <a:ext cx="1014941" cy="2072290"/>
                  </a:xfrm>
                  <a:prstGeom prst="line">
                    <a:avLst/>
                  </a:prstGeom>
                  <a:ln w="3810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/>
                  <p:cNvCxnSpPr/>
                  <p:nvPr/>
                </p:nvCxnSpPr>
                <p:spPr>
                  <a:xfrm flipV="1">
                    <a:off x="5913863" y="4145902"/>
                    <a:ext cx="758699" cy="1500333"/>
                  </a:xfrm>
                  <a:prstGeom prst="line">
                    <a:avLst/>
                  </a:prstGeom>
                  <a:ln w="3810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/>
                  <p:cNvCxnSpPr/>
                  <p:nvPr/>
                </p:nvCxnSpPr>
                <p:spPr>
                  <a:xfrm>
                    <a:off x="6668429" y="4144537"/>
                    <a:ext cx="739698" cy="1486829"/>
                  </a:xfrm>
                  <a:prstGeom prst="line">
                    <a:avLst/>
                  </a:prstGeom>
                  <a:ln w="3810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Straight Connector 98"/>
                  <p:cNvCxnSpPr/>
                  <p:nvPr/>
                </p:nvCxnSpPr>
                <p:spPr>
                  <a:xfrm flipV="1">
                    <a:off x="5906429" y="5631366"/>
                    <a:ext cx="1494264" cy="7434"/>
                  </a:xfrm>
                  <a:prstGeom prst="line">
                    <a:avLst/>
                  </a:prstGeom>
                  <a:ln w="3810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Straight Connector 104"/>
                  <p:cNvCxnSpPr/>
                  <p:nvPr/>
                </p:nvCxnSpPr>
                <p:spPr>
                  <a:xfrm flipV="1">
                    <a:off x="5913863" y="3752364"/>
                    <a:ext cx="754386" cy="1890153"/>
                  </a:xfrm>
                  <a:prstGeom prst="line">
                    <a:avLst/>
                  </a:prstGeom>
                  <a:ln w="3810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Straight Connector 107"/>
                  <p:cNvCxnSpPr/>
                  <p:nvPr/>
                </p:nvCxnSpPr>
                <p:spPr>
                  <a:xfrm flipH="1" flipV="1">
                    <a:off x="6668249" y="3752364"/>
                    <a:ext cx="739878" cy="1886437"/>
                  </a:xfrm>
                  <a:prstGeom prst="line">
                    <a:avLst/>
                  </a:prstGeom>
                  <a:ln w="3810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Straight Connector 110"/>
                  <p:cNvCxnSpPr/>
                  <p:nvPr/>
                </p:nvCxnSpPr>
                <p:spPr>
                  <a:xfrm flipV="1">
                    <a:off x="5657385" y="5631366"/>
                    <a:ext cx="1743308" cy="189572"/>
                  </a:xfrm>
                  <a:prstGeom prst="line">
                    <a:avLst/>
                  </a:prstGeom>
                  <a:ln w="3810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Straight Connector 113"/>
                  <p:cNvCxnSpPr/>
                  <p:nvPr/>
                </p:nvCxnSpPr>
                <p:spPr>
                  <a:xfrm flipV="1">
                    <a:off x="5649951" y="5817220"/>
                    <a:ext cx="2022088" cy="7434"/>
                  </a:xfrm>
                  <a:prstGeom prst="line">
                    <a:avLst/>
                  </a:prstGeom>
                  <a:ln w="3810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Straight Connector 116"/>
                  <p:cNvCxnSpPr/>
                  <p:nvPr/>
                </p:nvCxnSpPr>
                <p:spPr>
                  <a:xfrm flipV="1">
                    <a:off x="5664820" y="4151971"/>
                    <a:ext cx="1011043" cy="1665249"/>
                  </a:xfrm>
                  <a:prstGeom prst="line">
                    <a:avLst/>
                  </a:prstGeom>
                  <a:ln w="3810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Straight Connector 119"/>
                  <p:cNvCxnSpPr/>
                  <p:nvPr/>
                </p:nvCxnSpPr>
                <p:spPr>
                  <a:xfrm flipH="1" flipV="1">
                    <a:off x="6668429" y="4151971"/>
                    <a:ext cx="1014762" cy="1661531"/>
                  </a:xfrm>
                  <a:prstGeom prst="line">
                    <a:avLst/>
                  </a:prstGeom>
                  <a:ln w="3810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Straight Connector 122"/>
                  <p:cNvCxnSpPr/>
                  <p:nvPr/>
                </p:nvCxnSpPr>
                <p:spPr>
                  <a:xfrm>
                    <a:off x="5913863" y="5635083"/>
                    <a:ext cx="1769327" cy="174702"/>
                  </a:xfrm>
                  <a:prstGeom prst="line">
                    <a:avLst/>
                  </a:prstGeom>
                  <a:ln w="3810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Straight Connector 127"/>
                  <p:cNvCxnSpPr/>
                  <p:nvPr/>
                </p:nvCxnSpPr>
                <p:spPr>
                  <a:xfrm>
                    <a:off x="6668249" y="3752364"/>
                    <a:ext cx="180" cy="410758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Straight Connector 128"/>
                  <p:cNvCxnSpPr/>
                  <p:nvPr/>
                </p:nvCxnSpPr>
                <p:spPr>
                  <a:xfrm flipH="1">
                    <a:off x="5664821" y="5638800"/>
                    <a:ext cx="249042" cy="182137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Straight Connector 131"/>
                  <p:cNvCxnSpPr/>
                  <p:nvPr/>
                </p:nvCxnSpPr>
                <p:spPr>
                  <a:xfrm>
                    <a:off x="7408127" y="5623932"/>
                    <a:ext cx="282497" cy="197005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4" name="Group 133"/>
                <p:cNvGrpSpPr/>
                <p:nvPr/>
              </p:nvGrpSpPr>
              <p:grpSpPr>
                <a:xfrm>
                  <a:off x="5617542" y="3991562"/>
                  <a:ext cx="1940561" cy="1900598"/>
                  <a:chOff x="5670182" y="4066504"/>
                  <a:chExt cx="1940561" cy="1900598"/>
                </a:xfrm>
              </p:grpSpPr>
              <p:sp>
                <p:nvSpPr>
                  <p:cNvPr id="70" name="Oval 69"/>
                  <p:cNvSpPr/>
                  <p:nvPr/>
                </p:nvSpPr>
                <p:spPr>
                  <a:xfrm>
                    <a:off x="5873997" y="5664656"/>
                    <a:ext cx="135015" cy="135015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Oval 70"/>
                  <p:cNvSpPr/>
                  <p:nvPr/>
                </p:nvSpPr>
                <p:spPr>
                  <a:xfrm>
                    <a:off x="6560830" y="4066504"/>
                    <a:ext cx="135015" cy="135015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Oval 71"/>
                  <p:cNvSpPr/>
                  <p:nvPr/>
                </p:nvSpPr>
                <p:spPr>
                  <a:xfrm>
                    <a:off x="6560830" y="4431567"/>
                    <a:ext cx="135015" cy="135015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Oval 72"/>
                  <p:cNvSpPr/>
                  <p:nvPr/>
                </p:nvSpPr>
                <p:spPr>
                  <a:xfrm>
                    <a:off x="7475728" y="5832087"/>
                    <a:ext cx="135015" cy="135015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Oval 73"/>
                  <p:cNvSpPr/>
                  <p:nvPr/>
                </p:nvSpPr>
                <p:spPr>
                  <a:xfrm>
                    <a:off x="5670182" y="5814122"/>
                    <a:ext cx="135015" cy="135015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Oval 74"/>
                  <p:cNvSpPr/>
                  <p:nvPr/>
                </p:nvSpPr>
                <p:spPr>
                  <a:xfrm>
                    <a:off x="7219990" y="5661073"/>
                    <a:ext cx="135015" cy="135015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36" name="TextBox 135"/>
              <p:cNvSpPr txBox="1"/>
              <p:nvPr/>
            </p:nvSpPr>
            <p:spPr>
              <a:xfrm>
                <a:off x="4932040" y="3011840"/>
                <a:ext cx="38254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sz="2800" dirty="0">
                    <a:solidFill>
                      <a:srgbClr val="0000FF"/>
                    </a:solidFill>
                  </a:rPr>
                  <a:t>12 good pair</a:t>
                </a:r>
                <a:r>
                  <a:rPr lang="en-US" sz="2800" dirty="0"/>
                  <a:t>, </a:t>
                </a:r>
                <a:r>
                  <a:rPr lang="en-US" sz="2800" dirty="0">
                    <a:solidFill>
                      <a:srgbClr val="FF0000"/>
                    </a:solidFill>
                  </a:rPr>
                  <a:t>3 bad pairs</a:t>
                </a:r>
                <a:r>
                  <a:rPr lang="en-US" sz="2800" dirty="0"/>
                  <a:t>. 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7314211" y="4393200"/>
                  <a:ext cx="837089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3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b="0" i="1" dirty="0" smtClean="0">
                                <a:latin typeface="Cambria Math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4211" y="4393200"/>
                  <a:ext cx="837089" cy="54213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888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Cliques and Independent 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6534" y="1055783"/>
                <a:ext cx="8370931" cy="4758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Theorem</a:t>
                </a:r>
                <a:r>
                  <a:rPr lang="en-US" sz="2800" dirty="0"/>
                  <a:t>: Let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/>
                  <a:t> points placed in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/>
                  <a:t>-diameter circle. Max number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pairs s.t.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&gt;</m:t>
                    </m:r>
                    <m:f>
                      <m:fPr>
                        <m:type m:val="li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dirty="0"/>
                  <a:t>  is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: Create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/>
                  <a:t>-vertex graph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/>
                  <a:t>-diameter circle s.t.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/>
                  <a:t> iff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</a:rPr>
                      <m:t>&gt;</m:t>
                    </m:r>
                    <m:f>
                      <m:fPr>
                        <m:type m:val="li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(Turán’s theorem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800" dirty="0"/>
                  <a:t>  largest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2800" dirty="0"/>
                  <a:t>-vertex excluding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/>
                  <a:t>.)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Show that the desired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/>
                  <a:t>-free.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contain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/>
                  <a:t> comprising quadrilateral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</a:rPr>
                      <m:t>𝑧</m:t>
                    </m:r>
                    <m:r>
                      <a:rPr lang="en-US" sz="2800" b="0" i="1" smtClean="0">
                        <a:latin typeface="Cambria Math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</a:rPr>
                      <m:t>𝑤</m:t>
                    </m:r>
                  </m:oMath>
                </a14:m>
                <a:r>
                  <a:rPr lang="en-US" sz="2800" dirty="0"/>
                  <a:t>.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4" y="1055783"/>
                <a:ext cx="8370931" cy="4758482"/>
              </a:xfrm>
              <a:prstGeom prst="rect">
                <a:avLst/>
              </a:prstGeom>
              <a:blipFill>
                <a:blip r:embed="rId2"/>
                <a:stretch>
                  <a:fillRect l="-1456" t="-128" r="-1456" b="-1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1363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Cliques and Independent 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6535" y="593685"/>
                <a:ext cx="8370930" cy="2849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1800"/>
                  </a:spcAft>
                </a:pPr>
                <a:r>
                  <a:rPr lang="en-US" sz="2800" dirty="0"/>
                  <a:t>Convex quadrilateral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/>
                  <a:t> angle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en-US" sz="2800" dirty="0"/>
                  <a:t>90</a:t>
                </a:r>
                <a:r>
                  <a:rPr lang="en-US" sz="2800" baseline="30000" dirty="0"/>
                  <a:t>○</a:t>
                </a:r>
                <a:r>
                  <a:rPr lang="en-US" sz="2800" dirty="0"/>
                  <a:t> , say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⦟</m:t>
                    </m:r>
                    <m:r>
                      <a:rPr lang="en-US" sz="2800" b="0" i="1" smtClean="0">
                        <a:latin typeface="Cambria Math"/>
                      </a:rPr>
                      <m:t>𝑥𝑦𝑧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3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</a:rPr>
                      <m:t>&gt;</m:t>
                    </m:r>
                    <m:f>
                      <m:fPr>
                        <m:type m:val="li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</a:rPr>
                      <m:t>&gt;</m:t>
                    </m:r>
                    <m:f>
                      <m:fPr>
                        <m:type m:val="li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2800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/>
                  <a:t>, impossible. </a:t>
                </a:r>
              </a:p>
              <a:p>
                <a:pPr algn="just">
                  <a:lnSpc>
                    <a:spcPct val="130000"/>
                  </a:lnSpc>
                  <a:spcAft>
                    <a:spcPts val="1800"/>
                  </a:spcAft>
                </a:pPr>
                <a:r>
                  <a:rPr lang="en-US" sz="2800" dirty="0"/>
                  <a:t>Otherwise,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⦟</m:t>
                    </m:r>
                    <m:r>
                      <a:rPr lang="en-US" sz="2800" i="1">
                        <a:latin typeface="Cambria Math"/>
                      </a:rPr>
                      <m:t>𝑥𝑦𝑧</m:t>
                    </m:r>
                    <m:r>
                      <a:rPr lang="en-US" sz="2800" i="1">
                        <a:latin typeface="Cambria Math"/>
                      </a:rPr>
                      <m:t>&gt;</m:t>
                    </m:r>
                  </m:oMath>
                </a14:m>
                <a:r>
                  <a:rPr lang="en-US" sz="2800" dirty="0"/>
                  <a:t>180</a:t>
                </a:r>
                <a:r>
                  <a:rPr lang="en-US" sz="2800" baseline="30000" dirty="0"/>
                  <a:t>○</a:t>
                </a:r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5" y="593685"/>
                <a:ext cx="8370930" cy="2849113"/>
              </a:xfrm>
              <a:prstGeom prst="rect">
                <a:avLst/>
              </a:prstGeom>
              <a:blipFill>
                <a:blip r:embed="rId2"/>
                <a:stretch>
                  <a:fillRect l="-1456" r="-1456" b="-3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0" name="Group 69"/>
          <p:cNvGrpSpPr/>
          <p:nvPr/>
        </p:nvGrpSpPr>
        <p:grpSpPr>
          <a:xfrm>
            <a:off x="791871" y="3699030"/>
            <a:ext cx="2670541" cy="2346067"/>
            <a:chOff x="5741472" y="548680"/>
            <a:chExt cx="2670541" cy="2346067"/>
          </a:xfrm>
        </p:grpSpPr>
        <p:grpSp>
          <p:nvGrpSpPr>
            <p:cNvPr id="63" name="Group 62"/>
            <p:cNvGrpSpPr/>
            <p:nvPr/>
          </p:nvGrpSpPr>
          <p:grpSpPr>
            <a:xfrm>
              <a:off x="5741472" y="548680"/>
              <a:ext cx="2670541" cy="2346067"/>
              <a:chOff x="5741472" y="548680"/>
              <a:chExt cx="2670541" cy="2346067"/>
            </a:xfrm>
          </p:grpSpPr>
          <p:cxnSp>
            <p:nvCxnSpPr>
              <p:cNvPr id="24" name="Straight Connector 23"/>
              <p:cNvCxnSpPr>
                <a:stCxn id="40" idx="0"/>
              </p:cNvCxnSpPr>
              <p:nvPr/>
            </p:nvCxnSpPr>
            <p:spPr>
              <a:xfrm flipV="1">
                <a:off x="6064805" y="907434"/>
                <a:ext cx="1017951" cy="116387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endCxn id="42" idx="1"/>
              </p:cNvCxnSpPr>
              <p:nvPr/>
            </p:nvCxnSpPr>
            <p:spPr>
              <a:xfrm>
                <a:off x="7082756" y="907433"/>
                <a:ext cx="914689" cy="80076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40" idx="5"/>
                <a:endCxn id="41" idx="2"/>
              </p:cNvCxnSpPr>
              <p:nvPr/>
            </p:nvCxnSpPr>
            <p:spPr>
              <a:xfrm>
                <a:off x="6096628" y="2148141"/>
                <a:ext cx="941123" cy="47076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endCxn id="42" idx="3"/>
              </p:cNvCxnSpPr>
              <p:nvPr/>
            </p:nvCxnSpPr>
            <p:spPr>
              <a:xfrm flipV="1">
                <a:off x="7137285" y="1771848"/>
                <a:ext cx="860160" cy="84706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Oval 38"/>
              <p:cNvSpPr/>
              <p:nvPr/>
            </p:nvSpPr>
            <p:spPr>
              <a:xfrm>
                <a:off x="7037751" y="862429"/>
                <a:ext cx="90010" cy="90010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6019800" y="2071313"/>
                <a:ext cx="90010" cy="90010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7037751" y="2573905"/>
                <a:ext cx="90010" cy="90010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7984263" y="1695020"/>
                <a:ext cx="90010" cy="90010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5741472" y="1676177"/>
                    <a:ext cx="360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400" i="1" dirty="0" smtClean="0">
                              <a:latin typeface="Cambria Math"/>
                            </a:rPr>
                            <m:t>𝑥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3" name="TextBox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41472" y="1676177"/>
                    <a:ext cx="360040" cy="461665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6625172" y="2433082"/>
                    <a:ext cx="360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/>
                            </a:rPr>
                            <m:t>𝑦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4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25172" y="2433082"/>
                    <a:ext cx="360040" cy="461665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l="-5085" r="-3390" b="-921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8051973" y="1489373"/>
                    <a:ext cx="360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/>
                            </a:rPr>
                            <m:t>𝑧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5" name="TextBox 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51973" y="1489373"/>
                    <a:ext cx="360040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7137285" y="548680"/>
                    <a:ext cx="360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/>
                            </a:rPr>
                            <m:t>𝑤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6" name="TextBox 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37285" y="548680"/>
                    <a:ext cx="360040" cy="461665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r="-847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0" name="Straight Connector 19"/>
              <p:cNvCxnSpPr>
                <a:stCxn id="40" idx="6"/>
              </p:cNvCxnSpPr>
              <p:nvPr/>
            </p:nvCxnSpPr>
            <p:spPr>
              <a:xfrm flipV="1">
                <a:off x="6109810" y="1740025"/>
                <a:ext cx="1874453" cy="37629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41" idx="0"/>
                <a:endCxn id="39" idx="4"/>
              </p:cNvCxnSpPr>
              <p:nvPr/>
            </p:nvCxnSpPr>
            <p:spPr>
              <a:xfrm flipV="1">
                <a:off x="7082756" y="952439"/>
                <a:ext cx="0" cy="162146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6026157" y="948273"/>
                  <a:ext cx="50988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6157" y="948273"/>
                  <a:ext cx="509883" cy="52322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5741072" y="3879050"/>
            <a:ext cx="2578077" cy="2043851"/>
            <a:chOff x="5839780" y="2825309"/>
            <a:chExt cx="2578077" cy="2043851"/>
          </a:xfrm>
        </p:grpSpPr>
        <p:sp>
          <p:nvSpPr>
            <p:cNvPr id="49" name="Oval 48"/>
            <p:cNvSpPr/>
            <p:nvPr/>
          </p:nvSpPr>
          <p:spPr>
            <a:xfrm>
              <a:off x="7037751" y="2966132"/>
              <a:ext cx="90010" cy="90010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>
              <a:stCxn id="54" idx="0"/>
            </p:cNvCxnSpPr>
            <p:nvPr/>
          </p:nvCxnSpPr>
          <p:spPr>
            <a:xfrm flipV="1">
              <a:off x="5999343" y="3011137"/>
              <a:ext cx="1083413" cy="120397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endCxn id="56" idx="0"/>
            </p:cNvCxnSpPr>
            <p:nvPr/>
          </p:nvCxnSpPr>
          <p:spPr>
            <a:xfrm>
              <a:off x="7082756" y="3011136"/>
              <a:ext cx="901507" cy="16651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54" idx="6"/>
            </p:cNvCxnSpPr>
            <p:nvPr/>
          </p:nvCxnSpPr>
          <p:spPr>
            <a:xfrm flipV="1">
              <a:off x="6044348" y="3866231"/>
              <a:ext cx="1038408" cy="39388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endCxn id="56" idx="1"/>
            </p:cNvCxnSpPr>
            <p:nvPr/>
          </p:nvCxnSpPr>
          <p:spPr>
            <a:xfrm>
              <a:off x="7082756" y="3866231"/>
              <a:ext cx="869684" cy="82327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5954338" y="4215107"/>
              <a:ext cx="90010" cy="90010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7037751" y="3821226"/>
              <a:ext cx="90010" cy="90010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7939258" y="4676321"/>
              <a:ext cx="90010" cy="90010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5839780" y="3635398"/>
                  <a:ext cx="360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9780" y="3635398"/>
                  <a:ext cx="360040" cy="46166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6912260" y="3912058"/>
                  <a:ext cx="360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2260" y="3912058"/>
                  <a:ext cx="360040" cy="46166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5085" r="-3390" b="-1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8057817" y="4407495"/>
                  <a:ext cx="360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/>
                          </a:rPr>
                          <m:t>𝑧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7817" y="4407495"/>
                  <a:ext cx="360040" cy="46166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7207325" y="2825309"/>
                  <a:ext cx="360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/>
                          </a:rPr>
                          <m:t>𝑤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7325" y="2825309"/>
                  <a:ext cx="360040" cy="46166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r="-101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6" name="Straight Connector 65"/>
            <p:cNvCxnSpPr>
              <a:stCxn id="54" idx="5"/>
              <a:endCxn id="56" idx="2"/>
            </p:cNvCxnSpPr>
            <p:nvPr/>
          </p:nvCxnSpPr>
          <p:spPr>
            <a:xfrm>
              <a:off x="6031166" y="4291935"/>
              <a:ext cx="1908092" cy="42939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5" idx="0"/>
              <a:endCxn id="49" idx="4"/>
            </p:cNvCxnSpPr>
            <p:nvPr/>
          </p:nvCxnSpPr>
          <p:spPr>
            <a:xfrm flipV="1">
              <a:off x="7082756" y="3056142"/>
              <a:ext cx="0" cy="76508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6057306" y="3089902"/>
                  <a:ext cx="50988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7306" y="3089902"/>
                  <a:ext cx="509883" cy="52322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84801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Cliques and Independent 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86536" y="1029494"/>
                <a:ext cx="8370931" cy="483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Edge length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  <a:ea typeface="Cambria Math"/>
                      </a:rPr>
                      <m:t>&gt;</m:t>
                    </m:r>
                    <m:f>
                      <m:fPr>
                        <m:type m:val="li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dirty="0"/>
                  <a:t> and one angles around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en-US" sz="2800" dirty="0"/>
                  <a:t>120</a:t>
                </a:r>
                <a:r>
                  <a:rPr lang="en-US" sz="2800" baseline="30000" dirty="0"/>
                  <a:t> ○</a:t>
                </a:r>
                <a:r>
                  <a:rPr lang="en-US" sz="2800" dirty="0"/>
                  <a:t>,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:r>
                  <a:rPr lang="en-US" sz="2800" dirty="0"/>
                  <a:t>opposite edge length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2800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/>
                  <a:t>, impossible.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endParaRPr lang="en-US" sz="2800" dirty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Theorem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/>
                  <a:t>-vertex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maximizing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dirty="0"/>
                  <a:t> excludes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Number of edges in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800" dirty="0"/>
                  <a:t>  is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>
                        <a:latin typeface="Cambria Math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All edges of “equilateral triangle” embedding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800" dirty="0"/>
                  <a:t> in the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/>
                  <a:t>-diameter circle (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/>
                  <a:t> vertices at apex), exceed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dirty="0"/>
                  <a:t> length.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6" y="1029494"/>
                <a:ext cx="8370931" cy="4834721"/>
              </a:xfrm>
              <a:prstGeom prst="rect">
                <a:avLst/>
              </a:prstGeom>
              <a:blipFill>
                <a:blip r:embed="rId2"/>
                <a:stretch>
                  <a:fillRect l="-1456" r="-1456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59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9087"/>
          </a:xfrm>
        </p:spPr>
        <p:txBody>
          <a:bodyPr>
            <a:normAutofit/>
          </a:bodyPr>
          <a:lstStyle/>
          <a:p>
            <a:r>
              <a:rPr lang="en-US" sz="3600" dirty="0"/>
              <a:t>Ramsey's Theorem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Cliques and Independent Sets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6534" y="1133745"/>
                <a:ext cx="8370931" cy="4637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Clique 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⇔</m:t>
                    </m:r>
                  </m:oMath>
                </a14:m>
                <a:r>
                  <a:rPr lang="en-US" sz="2800" dirty="0"/>
                  <a:t> independent set in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has no large cliques, reasonable that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sz="2800" dirty="0"/>
                  <a:t> has.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Example</a:t>
                </a:r>
                <a:r>
                  <a:rPr lang="en-US" sz="2800" dirty="0"/>
                  <a:t>: Among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6</m:t>
                    </m:r>
                  </m:oMath>
                </a14:m>
                <a:r>
                  <a:rPr lang="en-US" sz="2800" dirty="0"/>
                  <a:t> persons there are always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3</m:t>
                    </m:r>
                  </m:oMath>
                </a14:m>
                <a:r>
                  <a:rPr lang="en-US" sz="2800" dirty="0"/>
                  <a:t> mutual acquaintances or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3</m:t>
                    </m:r>
                  </m:oMath>
                </a14:m>
                <a:r>
                  <a:rPr lang="en-US" sz="2800" dirty="0"/>
                  <a:t> mutual non-acquaintances.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𝑑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𝐺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800" dirty="0"/>
                  <a:t>.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:r>
                  <a:rPr lang="en-US" sz="2800" dirty="0"/>
                  <a:t>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3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𝑑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𝐺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3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W.l.o.g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3</m:t>
                    </m:r>
                  </m:oMath>
                </a14:m>
                <a:r>
                  <a:rPr lang="en-US" sz="2800" dirty="0"/>
                  <a:t>. Let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𝑧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𝑤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⊂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.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4" y="1133745"/>
                <a:ext cx="8370931" cy="4637295"/>
              </a:xfrm>
              <a:prstGeom prst="rect">
                <a:avLst/>
              </a:prstGeom>
              <a:blipFill>
                <a:blip r:embed="rId2"/>
                <a:stretch>
                  <a:fillRect l="-1456" t="-263" r="-1456" b="-197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4034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Cliques and Independent Sets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6534" y="867625"/>
                <a:ext cx="8370931" cy="5126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Any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𝑦𝑧</m:t>
                    </m:r>
                    <m:r>
                      <a:rPr lang="en-US" sz="2800" i="1">
                        <a:latin typeface="Cambria Math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𝑧𝑤</m:t>
                    </m:r>
                    <m:r>
                      <a:rPr lang="en-US" sz="28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/>
                  <a:t> triangle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. Else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/>
                  <a:t> triangle in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sz="2800" dirty="0"/>
                  <a:t>.</a:t>
                </a:r>
                <a:r>
                  <a:rPr lang="en-US" sz="28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endParaRPr lang="en-US" sz="2800" dirty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Ramsey</a:t>
                </a:r>
                <a:r>
                  <a:rPr lang="en-US" sz="2800" dirty="0"/>
                  <a:t> (1930):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𝑙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/>
                  <a:t> smallest number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sz="2800" dirty="0"/>
                  <a:t> s.t.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sz="2800" dirty="0"/>
                  <a:t>-vertex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sz="2800" dirty="0"/>
                  <a:t> are called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Ramsey numbers</a:t>
                </a:r>
                <a:r>
                  <a:rPr lang="en-US" sz="2800" dirty="0"/>
                  <a:t>.</a:t>
                </a:r>
              </a:p>
              <a:p>
                <a:pPr algn="just">
                  <a:spcAft>
                    <a:spcPts val="1800"/>
                  </a:spcAft>
                </a:pPr>
                <a:r>
                  <a:rPr lang="en-US" sz="2800" dirty="0"/>
                  <a:t>Ramsey numbers are </a:t>
                </a:r>
                <a:r>
                  <a:rPr lang="en-US" sz="2800" b="1" dirty="0"/>
                  <a:t>very difficult </a:t>
                </a:r>
                <a:r>
                  <a:rPr lang="en-US" sz="2800" dirty="0"/>
                  <a:t>to determine. </a:t>
                </a:r>
              </a:p>
              <a:p>
                <a:pPr algn="just"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𝑙</m:t>
                        </m:r>
                      </m:e>
                    </m:d>
                    <m:r>
                      <a:rPr lang="en-US" sz="2800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𝑙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𝑙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spcAft>
                    <a:spcPts val="1800"/>
                  </a:spcAft>
                </a:pPr>
                <a:r>
                  <a:rPr lang="en-US" sz="2800" dirty="0"/>
                  <a:t>By example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i="1">
                        <a:latin typeface="Cambria Math"/>
                      </a:rPr>
                      <m:t>6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4" y="867625"/>
                <a:ext cx="8370931" cy="5126660"/>
              </a:xfrm>
              <a:prstGeom prst="rect">
                <a:avLst/>
              </a:prstGeom>
              <a:blipFill>
                <a:blip r:embed="rId2"/>
                <a:stretch>
                  <a:fillRect l="-1456" t="-476" r="-1456" b="-2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8216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Cliques and Independent Sets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6535" y="728700"/>
                <a:ext cx="8370931" cy="5413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Since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800" dirty="0"/>
                  <a:t> (cycle graph)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⊄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⊄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800" b="0" i="1" smtClean="0">
                        <a:latin typeface="Cambria Math"/>
                      </a:rPr>
                      <m:t>6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6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Theorem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𝑘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𝑙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endParaRPr lang="en-US" sz="2800" dirty="0">
                  <a:ea typeface="Cambria Math"/>
                </a:endParaRPr>
              </a:p>
              <a:p>
                <a:pPr algn="ctr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𝑙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i="1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𝑙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sz="2800" dirty="0"/>
                  <a:t>,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and &lt; 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𝑙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sz="2800" dirty="0"/>
                  <a:t> are even (HW).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: Let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/>
                          </a:rPr>
                          <m:t>𝑉</m:t>
                        </m:r>
                        <m:r>
                          <a:rPr lang="en-US" sz="2800" i="1" dirty="0">
                            <a:latin typeface="Cambria Math"/>
                          </a:rPr>
                          <m:t>,</m:t>
                        </m:r>
                        <m:r>
                          <a:rPr lang="en-US" sz="2800" i="1" dirty="0"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/>
                  <a:t>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𝑟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𝑙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sz="2800" i="1"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latin typeface="Cambria Math"/>
                          </a:rPr>
                          <m:t>𝑟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𝑙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-vertex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𝑣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𝑉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𝑇</m:t>
                    </m:r>
                    <m:r>
                      <a:rPr lang="en-US" sz="2800" i="1" dirty="0">
                        <a:latin typeface="Cambria Math"/>
                      </a:rPr>
                      <m:t>=</m:t>
                    </m:r>
                    <m:r>
                      <a:rPr lang="en-US" sz="2800" i="1" dirty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𝑆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𝑉</m:t>
                    </m:r>
                    <m:r>
                      <a:rPr lang="en-US" sz="2800" i="1">
                        <a:latin typeface="Cambria Math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𝑇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∪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(nonadjacent to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𝑣</m:t>
                    </m:r>
                  </m:oMath>
                </a14:m>
                <a:r>
                  <a:rPr lang="en-US" sz="2800" dirty="0"/>
                  <a:t>) 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5" y="728700"/>
                <a:ext cx="8370931" cy="5413983"/>
              </a:xfrm>
              <a:prstGeom prst="rect">
                <a:avLst/>
              </a:prstGeom>
              <a:blipFill>
                <a:blip r:embed="rId2"/>
                <a:stretch>
                  <a:fillRect l="-1456" t="-563" r="-1456" b="-225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577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Cliques and Independent Sets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6535" y="998730"/>
                <a:ext cx="8370931" cy="4865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Since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𝑙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𝑙</m:t>
                        </m:r>
                      </m:e>
                    </m:d>
                    <m:r>
                      <a:rPr lang="en-US" sz="2800">
                        <a:latin typeface="Cambria Math"/>
                      </a:rPr>
                      <m:t>−</m:t>
                    </m:r>
                    <m:r>
                      <a:rPr lang="en-US" sz="2800"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/>
                  <a:t>, one and only one of the following holds: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1.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800" i="1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𝑙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    2.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800" i="1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marL="514350" indent="-514350" algn="just">
                  <a:lnSpc>
                    <a:spcPct val="120000"/>
                  </a:lnSpc>
                  <a:spcAft>
                    <a:spcPts val="1800"/>
                  </a:spcAft>
                  <a:buAutoNum type="arabicPeriod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800" i="1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𝑙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latin typeface="Cambria Math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800" dirty="0"/>
                  <a:t> contains 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/>
                  <a:t> 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𝑙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𝑣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 contains 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/>
                  <a:t> or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2.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800" i="1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800" dirty="0"/>
                  <a:t> contains 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𝑇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𝑣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 contains 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/>
                  <a:t> or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5" y="998730"/>
                <a:ext cx="8370931" cy="4865947"/>
              </a:xfrm>
              <a:prstGeom prst="rect">
                <a:avLst/>
              </a:prstGeom>
              <a:blipFill>
                <a:blip r:embed="rId2"/>
                <a:stretch>
                  <a:fillRect l="-1528" t="-251" r="-1456" b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400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Cliques and Independent Sets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6535" y="863715"/>
                <a:ext cx="8370931" cy="5345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1 or 2 holds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contains 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/>
                  <a:t> or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/>
                  <a:t>, </a:t>
                </a:r>
                <a:r>
                  <a:rPr lang="en-US" sz="2800" dirty="0">
                    <a:latin typeface="Cambria Math"/>
                    <a:ea typeface="Cambria Math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𝑙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i="1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𝑙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endParaRPr lang="en-US" sz="2800" dirty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The determination of Ramsey number in general is a very difficult unsolved problem.</a:t>
                </a:r>
                <a:r>
                  <a:rPr lang="en-US" sz="2800" b="1" dirty="0"/>
                  <a:t>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Example</a:t>
                </a:r>
                <a:r>
                  <a:rPr lang="en-US" sz="2800" dirty="0"/>
                  <a:t>: Determination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800" dirty="0"/>
                  <a:t> revisited.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i="1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1</m:t>
                    </m:r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3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i="1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3</m:t>
                    </m:r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3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6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⊄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⊄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800" i="1">
                        <a:latin typeface="Cambria Math"/>
                      </a:rPr>
                      <m:t>6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6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5" y="863715"/>
                <a:ext cx="8370931" cy="5345694"/>
              </a:xfrm>
              <a:prstGeom prst="rect">
                <a:avLst/>
              </a:prstGeom>
              <a:blipFill>
                <a:blip r:embed="rId2"/>
                <a:stretch>
                  <a:fillRect l="-1456" t="-570" r="-1456" b="-2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238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9087"/>
          </a:xfrm>
        </p:spPr>
        <p:txBody>
          <a:bodyPr>
            <a:normAutofit/>
          </a:bodyPr>
          <a:lstStyle/>
          <a:p>
            <a:r>
              <a:rPr lang="en-US" sz="3600" dirty="0"/>
              <a:t>Turán’s Theorem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Cliques and Independent Sets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6534" y="1413935"/>
                <a:ext cx="8370931" cy="2391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Seldom two enemies have another common enemy. Soon two will ally to beat the third.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Given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/>
                  <a:t> entities, what is the maximum number of pairs of enemies sharing no common enemy? 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4" y="1413935"/>
                <a:ext cx="8370931" cy="2391424"/>
              </a:xfrm>
              <a:prstGeom prst="rect">
                <a:avLst/>
              </a:prstGeom>
              <a:blipFill>
                <a:blip r:embed="rId2"/>
                <a:stretch>
                  <a:fillRect l="-1456" t="-510" r="-1456" b="-5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86535" y="4018418"/>
                <a:ext cx="8370931" cy="1838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/>
                  <a:t> be s.t.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/>
                  <a:t> iff its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 are enemies.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The problem turns to finding the maximum number of edges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s.t.it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/>
                  <a:t>-free (triangle free). 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5" y="4018418"/>
                <a:ext cx="8370931" cy="1838773"/>
              </a:xfrm>
              <a:prstGeom prst="rect">
                <a:avLst/>
              </a:prstGeom>
              <a:blipFill>
                <a:blip r:embed="rId3"/>
                <a:stretch>
                  <a:fillRect l="-1456" t="-331" r="-1456" b="-8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430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Cliques and Independent 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6536" y="4254941"/>
                <a:ext cx="8370930" cy="1874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⊄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⊄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800" i="1">
                        <a:latin typeface="Cambria Math"/>
                      </a:rPr>
                      <m:t>9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2800" dirty="0"/>
                  <a:t> even, by theorem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i="1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</a:rPr>
                      <m:t>1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9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6" y="4254941"/>
                <a:ext cx="8370930" cy="1874359"/>
              </a:xfrm>
              <a:prstGeom prst="rect">
                <a:avLst/>
              </a:prstGeom>
              <a:blipFill>
                <a:blip r:embed="rId2"/>
                <a:stretch>
                  <a:fillRect t="-1629" b="-6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/>
          <p:cNvGrpSpPr/>
          <p:nvPr/>
        </p:nvGrpSpPr>
        <p:grpSpPr>
          <a:xfrm>
            <a:off x="2381649" y="1411176"/>
            <a:ext cx="4380702" cy="2534580"/>
            <a:chOff x="1485113" y="732390"/>
            <a:chExt cx="4380702" cy="2534580"/>
          </a:xfrm>
        </p:grpSpPr>
        <p:grpSp>
          <p:nvGrpSpPr>
            <p:cNvPr id="9" name="Group 8"/>
            <p:cNvGrpSpPr/>
            <p:nvPr/>
          </p:nvGrpSpPr>
          <p:grpSpPr>
            <a:xfrm>
              <a:off x="3300529" y="732390"/>
              <a:ext cx="2565286" cy="2534580"/>
              <a:chOff x="1961709" y="3293985"/>
              <a:chExt cx="2565286" cy="2534580"/>
            </a:xfrm>
          </p:grpSpPr>
          <p:cxnSp>
            <p:nvCxnSpPr>
              <p:cNvPr id="10" name="Straight Connector 9"/>
              <p:cNvCxnSpPr>
                <a:stCxn id="21" idx="5"/>
                <a:endCxn id="17" idx="1"/>
              </p:cNvCxnSpPr>
              <p:nvPr/>
            </p:nvCxnSpPr>
            <p:spPr>
              <a:xfrm>
                <a:off x="2491859" y="3792459"/>
                <a:ext cx="1532165" cy="1537632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>
                <a:stCxn id="19" idx="7"/>
                <a:endCxn id="15" idx="3"/>
              </p:cNvCxnSpPr>
              <p:nvPr/>
            </p:nvCxnSpPr>
            <p:spPr>
              <a:xfrm flipV="1">
                <a:off x="2464680" y="3793872"/>
                <a:ext cx="1559344" cy="1536219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4" idx="4"/>
                <a:endCxn id="18" idx="0"/>
              </p:cNvCxnSpPr>
              <p:nvPr/>
            </p:nvCxnSpPr>
            <p:spPr>
              <a:xfrm>
                <a:off x="3236345" y="3474005"/>
                <a:ext cx="8007" cy="217454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>
                <a:stCxn id="20" idx="6"/>
                <a:endCxn id="16" idx="2"/>
              </p:cNvCxnSpPr>
              <p:nvPr/>
            </p:nvCxnSpPr>
            <p:spPr>
              <a:xfrm>
                <a:off x="2141729" y="4561275"/>
                <a:ext cx="2205246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al 13"/>
              <p:cNvSpPr/>
              <p:nvPr/>
            </p:nvSpPr>
            <p:spPr>
              <a:xfrm>
                <a:off x="3146335" y="3293985"/>
                <a:ext cx="180020" cy="18002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  <a:spcAft>
                    <a:spcPts val="1800"/>
                  </a:spcAft>
                </a:pPr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997661" y="3640215"/>
                <a:ext cx="180020" cy="18002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  <a:spcAft>
                    <a:spcPts val="1800"/>
                  </a:spcAft>
                </a:pPr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346975" y="4471265"/>
                <a:ext cx="180020" cy="18002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  <a:spcAft>
                    <a:spcPts val="1800"/>
                  </a:spcAft>
                </a:pPr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997661" y="5303728"/>
                <a:ext cx="180020" cy="18002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  <a:spcAft>
                    <a:spcPts val="1800"/>
                  </a:spcAft>
                </a:pPr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154342" y="5648545"/>
                <a:ext cx="180020" cy="18002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  <a:spcAft>
                    <a:spcPts val="1800"/>
                  </a:spcAft>
                </a:pPr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311023" y="5303728"/>
                <a:ext cx="180020" cy="18002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  <a:spcAft>
                    <a:spcPts val="1800"/>
                  </a:spcAft>
                </a:pPr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961709" y="4471265"/>
                <a:ext cx="180020" cy="18002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  <a:spcAft>
                    <a:spcPts val="1800"/>
                  </a:spcAft>
                </a:pPr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338202" y="3638802"/>
                <a:ext cx="180020" cy="18002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  <a:spcAft>
                    <a:spcPts val="1800"/>
                  </a:spcAft>
                </a:pPr>
                <a:endParaRPr lang="en-US"/>
              </a:p>
            </p:txBody>
          </p:sp>
          <p:cxnSp>
            <p:nvCxnSpPr>
              <p:cNvPr id="22" name="Straight Connector 21"/>
              <p:cNvCxnSpPr>
                <a:stCxn id="21" idx="7"/>
                <a:endCxn id="14" idx="2"/>
              </p:cNvCxnSpPr>
              <p:nvPr/>
            </p:nvCxnSpPr>
            <p:spPr>
              <a:xfrm flipV="1">
                <a:off x="2491859" y="3383995"/>
                <a:ext cx="654476" cy="28117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20" idx="0"/>
                <a:endCxn id="21" idx="3"/>
              </p:cNvCxnSpPr>
              <p:nvPr/>
            </p:nvCxnSpPr>
            <p:spPr>
              <a:xfrm flipV="1">
                <a:off x="2051719" y="3792459"/>
                <a:ext cx="312846" cy="678806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19" idx="1"/>
                <a:endCxn id="20" idx="4"/>
              </p:cNvCxnSpPr>
              <p:nvPr/>
            </p:nvCxnSpPr>
            <p:spPr>
              <a:xfrm flipH="1" flipV="1">
                <a:off x="2051719" y="4651285"/>
                <a:ext cx="285667" cy="678806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stCxn id="18" idx="2"/>
                <a:endCxn id="19" idx="5"/>
              </p:cNvCxnSpPr>
              <p:nvPr/>
            </p:nvCxnSpPr>
            <p:spPr>
              <a:xfrm flipH="1" flipV="1">
                <a:off x="2464680" y="5457385"/>
                <a:ext cx="689662" cy="28117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stCxn id="17" idx="3"/>
                <a:endCxn id="18" idx="6"/>
              </p:cNvCxnSpPr>
              <p:nvPr/>
            </p:nvCxnSpPr>
            <p:spPr>
              <a:xfrm flipH="1">
                <a:off x="3334362" y="5457385"/>
                <a:ext cx="689662" cy="28117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14" idx="6"/>
                <a:endCxn id="15" idx="1"/>
              </p:cNvCxnSpPr>
              <p:nvPr/>
            </p:nvCxnSpPr>
            <p:spPr>
              <a:xfrm>
                <a:off x="3326355" y="3383995"/>
                <a:ext cx="697669" cy="282583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stCxn id="15" idx="5"/>
                <a:endCxn id="16" idx="0"/>
              </p:cNvCxnSpPr>
              <p:nvPr/>
            </p:nvCxnSpPr>
            <p:spPr>
              <a:xfrm>
                <a:off x="4151318" y="3793872"/>
                <a:ext cx="285667" cy="677393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16" idx="4"/>
                <a:endCxn id="17" idx="7"/>
              </p:cNvCxnSpPr>
              <p:nvPr/>
            </p:nvCxnSpPr>
            <p:spPr>
              <a:xfrm flipH="1">
                <a:off x="4151318" y="4651285"/>
                <a:ext cx="285667" cy="678806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485113" y="1738070"/>
                  <a:ext cx="139551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113" y="1738070"/>
                  <a:ext cx="1395510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86535" y="642360"/>
                <a:ext cx="8370930" cy="573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Example</a:t>
                </a:r>
                <a:r>
                  <a:rPr lang="en-US" sz="2800" dirty="0"/>
                  <a:t>: Showing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9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5" y="642360"/>
                <a:ext cx="8370930" cy="573811"/>
              </a:xfrm>
              <a:prstGeom prst="rect">
                <a:avLst/>
              </a:prstGeom>
              <a:blipFill>
                <a:blip r:embed="rId4"/>
                <a:stretch>
                  <a:fillRect l="-1456" t="-1053" b="-2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350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9087"/>
          </a:xfrm>
        </p:spPr>
        <p:txBody>
          <a:bodyPr>
            <a:normAutofit/>
          </a:bodyPr>
          <a:lstStyle/>
          <a:p>
            <a:r>
              <a:rPr lang="en-US" sz="3600" dirty="0"/>
              <a:t>Bounds on Ramsey Numbers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Cliques and Independent Sets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6534" y="1176381"/>
                <a:ext cx="8370931" cy="801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b="1" dirty="0"/>
                  <a:t>Theorem</a:t>
                </a:r>
                <a:r>
                  <a:rPr lang="en-US" sz="2800" dirty="0"/>
                  <a:t>: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∀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𝑘</m:t>
                    </m:r>
                    <m:r>
                      <a:rPr lang="en-US" sz="2800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>
                        <a:latin typeface="Cambria Math"/>
                      </a:rPr>
                      <m:t>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600" b="0" i="1" smtClean="0">
                            <a:latin typeface="Cambria Math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𝑙</m:t>
                        </m:r>
                      </m:e>
                    </m:d>
                    <m:r>
                      <a:rPr lang="en-US" sz="2600" b="0" i="1" smtClean="0">
                        <a:latin typeface="Cambria Math"/>
                        <a:ea typeface="Cambria Math"/>
                      </a:rPr>
                      <m:t>≤</m:t>
                    </m:r>
                    <m:d>
                      <m:dPr>
                        <m:ctrlPr>
                          <a:rPr lang="en-US" sz="26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6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𝑙</m:t>
                              </m:r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m:rPr>
                                  <m:brk m:alnAt="7"/>
                                </m:rP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600" dirty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4" y="1176381"/>
                <a:ext cx="8370931" cy="801245"/>
              </a:xfrm>
              <a:prstGeom prst="rect">
                <a:avLst/>
              </a:prstGeom>
              <a:blipFill>
                <a:blip r:embed="rId2"/>
                <a:stretch>
                  <a:fillRect l="-1456" b="-5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86535" y="2123855"/>
                <a:ext cx="8370931" cy="41480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: By induction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𝑘</m:t>
                    </m:r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</a:rPr>
                      <m:t>𝑙</m:t>
                    </m:r>
                  </m:oMath>
                </a14:m>
                <a:r>
                  <a:rPr lang="en-US" sz="2800" dirty="0"/>
                  <a:t>. Holds for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𝑘</m:t>
                    </m:r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𝑙</m:t>
                    </m:r>
                    <m:r>
                      <a:rPr lang="en-US" sz="280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5</m:t>
                    </m:r>
                  </m:oMath>
                </a14:m>
                <a:r>
                  <a:rPr lang="en-US" sz="2800" dirty="0"/>
                  <a:t>. 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4</m:t>
                        </m:r>
                        <m:r>
                          <a:rPr lang="en-US" sz="2600" b="0" i="1" smtClean="0">
                            <a:latin typeface="Cambria Math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</a:rPr>
                      <m:t>1</m:t>
                    </m:r>
                    <m:r>
                      <a:rPr lang="en-US" sz="2600" b="0" i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6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6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600" dirty="0"/>
                  <a:t>.  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3</m:t>
                        </m:r>
                        <m:r>
                          <a:rPr lang="en-US" sz="2600" i="1">
                            <a:latin typeface="Cambria Math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2600" i="1">
                        <a:latin typeface="Cambria Math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</a:rPr>
                      <m:t>3</m:t>
                    </m:r>
                    <m:r>
                      <a:rPr lang="en-US" sz="2600">
                        <a:latin typeface="Cambria Math"/>
                      </a:rPr>
                      <m:t>=</m:t>
                    </m:r>
                  </m:oMath>
                </a14:m>
                <a:r>
                  <a:rPr lang="en-US" sz="26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6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Assume by induction it holds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∀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5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𝑙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𝑚</m:t>
                        </m:r>
                        <m:r>
                          <a:rPr lang="en-US" sz="2600" i="1">
                            <a:latin typeface="Cambria Math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600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600" i="1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𝑚</m:t>
                        </m:r>
                        <m:r>
                          <a:rPr lang="en-US" sz="2600" i="1">
                            <a:latin typeface="Cambria Math"/>
                          </a:rPr>
                          <m:t>,</m:t>
                        </m:r>
                        <m:r>
                          <a:rPr lang="en-US" sz="2600" i="1">
                            <a:latin typeface="Cambria Math"/>
                          </a:rPr>
                          <m:t>𝑛</m:t>
                        </m:r>
                        <m:r>
                          <a:rPr lang="en-US" sz="2600" i="1">
                            <a:latin typeface="Cambria Math"/>
                          </a:rPr>
                          <m:t>−</m:t>
                        </m:r>
                        <m:r>
                          <a:rPr lang="en-US" sz="260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600" i="1">
                        <a:latin typeface="Cambria Math"/>
                      </a:rPr>
                      <m:t>+</m:t>
                    </m:r>
                    <m:r>
                      <a:rPr lang="en-US" sz="2600" i="1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𝑚</m:t>
                        </m:r>
                        <m:r>
                          <a:rPr lang="en-US" sz="2600" i="1">
                            <a:latin typeface="Cambria Math"/>
                          </a:rPr>
                          <m:t>−</m:t>
                        </m:r>
                        <m:r>
                          <a:rPr lang="en-US" sz="2600" i="1">
                            <a:latin typeface="Cambria Math"/>
                          </a:rPr>
                          <m:t>1</m:t>
                        </m:r>
                        <m:r>
                          <a:rPr lang="en-US" sz="2600" i="1">
                            <a:latin typeface="Cambria Math"/>
                          </a:rPr>
                          <m:t>,</m:t>
                        </m:r>
                        <m:r>
                          <a:rPr lang="en-US" sz="26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/>
                        <a:ea typeface="Cambria Math"/>
                      </a:rPr>
                      <m:t>≤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+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US" sz="2400" b="0" i="0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.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5" y="2123855"/>
                <a:ext cx="8370931" cy="4148059"/>
              </a:xfrm>
              <a:prstGeom prst="rect">
                <a:avLst/>
              </a:prstGeom>
              <a:blipFill>
                <a:blip r:embed="rId3"/>
                <a:stretch>
                  <a:fillRect l="-1456" t="-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423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Cliques and Independent Sets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6534" y="821702"/>
                <a:ext cx="8370931" cy="3282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Corollary</a:t>
                </a:r>
                <a:r>
                  <a:rPr lang="en-US" sz="2800" dirty="0"/>
                  <a:t>: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∀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𝑘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smtClean="0">
                        <a:latin typeface="Cambria Math"/>
                      </a:rPr>
                      <m:t>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𝑙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≤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𝑙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, with equality iff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𝑘</m:t>
                    </m:r>
                    <m:r>
                      <a:rPr lang="en-US" sz="2800" b="0" i="1" dirty="0" smtClean="0">
                        <a:latin typeface="Cambria Math"/>
                      </a:rPr>
                      <m:t>=</m:t>
                    </m:r>
                    <m:r>
                      <a:rPr lang="en-US" sz="2800" i="1" dirty="0" smtClean="0">
                        <a:latin typeface="Cambria Math"/>
                      </a:rPr>
                      <m:t>𝑙</m:t>
                    </m:r>
                    <m:r>
                      <a:rPr lang="en-US" sz="2800" i="1" dirty="0" smtClean="0">
                        <a:latin typeface="Cambria Math"/>
                      </a:rPr>
                      <m:t>=</m:t>
                    </m:r>
                    <m:r>
                      <a:rPr lang="en-US" sz="2800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𝑙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≤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𝑙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/>
                  <a:t> is the number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/>
                  <a:t>-subsets of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𝑙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/>
                  <a:t>-set, whereas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𝑙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 is the total number of subsets.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4" y="821702"/>
                <a:ext cx="8370931" cy="3282373"/>
              </a:xfrm>
              <a:prstGeom prst="rect">
                <a:avLst/>
              </a:prstGeom>
              <a:blipFill>
                <a:blip r:embed="rId2"/>
                <a:stretch>
                  <a:fillRect l="-1456" t="-743" r="-1456" b="-3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86535" y="4250240"/>
                <a:ext cx="8370931" cy="16090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800" dirty="0"/>
                  <a:t> is called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diagonal Ramsey number</a:t>
                </a:r>
                <a:r>
                  <a:rPr lang="en-US" sz="2800" dirty="0"/>
                  <a:t>. The above shows that it grows at most exponentially. It is also bounded below exponentially.</a:t>
                </a:r>
                <a:endParaRPr lang="en-US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5" y="4250240"/>
                <a:ext cx="8370931" cy="1609030"/>
              </a:xfrm>
              <a:prstGeom prst="rect">
                <a:avLst/>
              </a:prstGeom>
              <a:blipFill>
                <a:blip r:embed="rId3"/>
                <a:stretch>
                  <a:fillRect l="-1456" t="-379" r="-1456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130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Cliques and Independent Sets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6535" y="818710"/>
                <a:ext cx="8370931" cy="5255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Theorem</a:t>
                </a:r>
                <a:r>
                  <a:rPr lang="en-US" sz="2800" dirty="0"/>
                  <a:t>: (Erdős 1947)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∀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𝑘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800" dirty="0"/>
                  <a:t> 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2800" i="1" smtClean="0">
                        <a:latin typeface="Cambria Math"/>
                        <a:ea typeface="Cambria Math"/>
                      </a:rPr>
                      <m:t>≥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: Because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r>
                  <a:rPr lang="en-US" sz="2800" dirty="0"/>
                  <a:t>, we may assume that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𝑘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3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b="1">
                            <a:latin typeface="Cambria Math"/>
                          </a:rPr>
                          <m:t>G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be all simple graphs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⋯,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spcAft>
                    <a:spcPts val="12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/>
                  <a:t>  total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  pairs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800" b="1">
                                <a:latin typeface="Cambria Math"/>
                              </a:rPr>
                              <m:t>G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b="1" dirty="0">
                            <a:latin typeface="Cambria Math"/>
                          </a:rPr>
                          <m:t>G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𝑛</m:t>
                        </m:r>
                        <m:r>
                          <a:rPr lang="en-US" sz="2800" i="1" dirty="0">
                            <a:latin typeface="Cambria Math"/>
                          </a:rPr>
                          <m:t>,</m:t>
                        </m:r>
                        <m:r>
                          <a:rPr lang="en-US" sz="2800" i="1" dirty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⊂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b="1">
                            <a:latin typeface="Cambria Math"/>
                          </a:rPr>
                          <m:t>G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having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/>
                  <a:t> subgraph. 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/>
                  <a:t>Fixing particular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subgraph excludes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𝑘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/>
                  <a:t> edges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:r>
                  <a:rPr lang="en-US" sz="2800" dirty="0"/>
                  <a:t>number of graphs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b="1">
                            <a:latin typeface="Cambria Math"/>
                          </a:rPr>
                          <m:t>G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having particular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5" y="818710"/>
                <a:ext cx="8370931" cy="5255093"/>
              </a:xfrm>
              <a:prstGeom prst="rect">
                <a:avLst/>
              </a:prstGeom>
              <a:blipFill>
                <a:blip r:embed="rId2"/>
                <a:stretch>
                  <a:fillRect l="-1456" r="-1456" b="-2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835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Cliques and Independent Sets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6534" y="666998"/>
                <a:ext cx="8370931" cy="3172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/>
                  <a:t> distinct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800" b="1" i="0" dirty="0">
                                <a:latin typeface="Cambria Math"/>
                              </a:rPr>
                              <m:t>G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2800" i="1" dirty="0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i="1" dirty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800" i="1" smtClean="0">
                        <a:latin typeface="Cambria Math"/>
                        <a:ea typeface="Cambria Math"/>
                      </a:rPr>
                      <m:t>≤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𝑘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sz="2800" dirty="0"/>
                  <a:t> because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b="1" dirty="0">
                            <a:latin typeface="Cambria Math"/>
                          </a:rPr>
                          <m:t>G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𝑛</m:t>
                        </m:r>
                        <m:r>
                          <a:rPr lang="en-US" sz="2800" i="1" dirty="0">
                            <a:latin typeface="Cambria Math"/>
                          </a:rPr>
                          <m:t>,</m:t>
                        </m:r>
                        <m:r>
                          <a:rPr lang="en-US" sz="2800" i="1" dirty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/>
                  <a:t> with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/>
                  <a:t> counted few times.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sz="2800" b="1" dirty="0">
                                    <a:latin typeface="Cambria Math"/>
                                  </a:rPr>
                                  <m:t>G</m:t>
                                </m:r>
                              </m:e>
                              <m:sub>
                                <m:r>
                                  <a:rPr lang="en-US" sz="2800" i="1" dirty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2800" i="1" dirty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800" i="1" dirty="0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sz="2800" b="1">
                                    <a:latin typeface="Cambria Math"/>
                                  </a:rPr>
                                  <m:t>G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sz="2800" i="1">
                        <a:latin typeface="Cambria Math"/>
                        <a:ea typeface="Cambria Math"/>
                      </a:rPr>
                      <m:t>≤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𝑘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</m:sup>
                    </m:sSup>
                    <m:r>
                      <a:rPr lang="en-US" sz="2800" i="1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</m:d>
                          </m:sup>
                        </m:sSup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  <m:r>
                          <a:rPr lang="en-US" sz="2800" i="1">
                            <a:latin typeface="Cambria Math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4" y="666998"/>
                <a:ext cx="8370931" cy="3172663"/>
              </a:xfrm>
              <a:prstGeom prst="rect">
                <a:avLst/>
              </a:prstGeom>
              <a:blipFill>
                <a:blip r:embed="rId2"/>
                <a:stretch>
                  <a:fillRect l="-145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6535" y="4013473"/>
                <a:ext cx="8370931" cy="1665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dirty="0"/>
                  <a:t>Suppose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𝑛</m:t>
                    </m:r>
                    <m:r>
                      <a:rPr lang="en-US" sz="2800" i="1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/>
                  <a:t>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sz="2800" b="1" dirty="0">
                                    <a:latin typeface="Cambria Math"/>
                                  </a:rPr>
                                  <m:t>G</m:t>
                                </m:r>
                              </m:e>
                              <m:sub>
                                <m:r>
                                  <a:rPr lang="en-US" sz="2800" i="1" dirty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2800" i="1" dirty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800" i="1" dirty="0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sz="2800" b="1">
                                    <a:latin typeface="Cambria Math"/>
                                  </a:rPr>
                                  <m:t>G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sz="2800" i="1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f>
                              <m:fPr>
                                <m:type m:val="li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</m:d>
                          </m:sup>
                        </m:sSup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  <m:r>
                          <a:rPr lang="en-US" sz="2800" i="1">
                            <a:latin typeface="Cambria Math"/>
                          </a:rPr>
                          <m:t>!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f>
                              <m:fPr>
                                <m:type m:val="li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  <m:r>
                          <a:rPr lang="en-US" sz="2800" i="1">
                            <a:latin typeface="Cambria Math"/>
                          </a:rPr>
                          <m:t>!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5" y="4013473"/>
                <a:ext cx="8370931" cy="1665777"/>
              </a:xfrm>
              <a:prstGeom prst="rect">
                <a:avLst/>
              </a:prstGeom>
              <a:blipFill>
                <a:blip r:embed="rId3"/>
                <a:stretch>
                  <a:fillRect l="-1456" t="-1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174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Cliques and Independent Sets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6535" y="728700"/>
                <a:ext cx="8370931" cy="2985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i.e.,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𝑛</m:t>
                    </m:r>
                    <m:r>
                      <a:rPr lang="en-US" sz="2800" i="1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:r>
                  <a:rPr lang="en-US" sz="2800" dirty="0"/>
                  <a:t>less than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b="1">
                            <a:latin typeface="Cambria Math"/>
                          </a:rPr>
                          <m:t>G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contain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Complementarity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:r>
                  <a:rPr lang="en-US" sz="2800" dirty="0"/>
                  <a:t>less than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b="1">
                            <a:latin typeface="Cambria Math"/>
                          </a:rPr>
                          <m:t>G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contain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b="1">
                            <a:latin typeface="Cambria Math"/>
                          </a:rPr>
                          <m:t>G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has graphs containing neither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/>
                  <a:t> nor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Holds for any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𝑛</m:t>
                    </m:r>
                    <m:r>
                      <a:rPr lang="en-US" sz="2800" i="1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⇒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≥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5" y="728700"/>
                <a:ext cx="8370931" cy="2985689"/>
              </a:xfrm>
              <a:prstGeom prst="rect">
                <a:avLst/>
              </a:prstGeom>
              <a:blipFill>
                <a:blip r:embed="rId2"/>
                <a:stretch>
                  <a:fillRect l="-1456" b="-3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756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9087"/>
          </a:xfrm>
        </p:spPr>
        <p:txBody>
          <a:bodyPr>
            <a:normAutofit/>
          </a:bodyPr>
          <a:lstStyle/>
          <a:p>
            <a:r>
              <a:rPr lang="en-US" sz="3600" dirty="0"/>
              <a:t>Shannon Capacity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Cliques and Independent Sets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6534" y="1113242"/>
                <a:ext cx="8370931" cy="4656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Study the relation between maximum independent set and maximum number of distinct words that can be safely used in a message over a noisy channel 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A message (sequence of words of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chars) consisting of signals belonging to a certain finite alphabet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800" dirty="0"/>
                  <a:t> is transmitted over a noisy channel.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Some pairs of chars are so similar that they can be confounded by the receiver due to noise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4" y="1113242"/>
                <a:ext cx="8370931" cy="4656018"/>
              </a:xfrm>
              <a:prstGeom prst="rect">
                <a:avLst/>
              </a:prstGeom>
              <a:blipFill>
                <a:blip r:embed="rId3"/>
                <a:stretch>
                  <a:fillRect l="-1456" t="-262" r="-1456" b="-2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885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Cliques and Independent Sets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86535" y="842105"/>
                <a:ext cx="8370931" cy="51521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What is the largest number of distinct words that can be used in messages w/o confusion at the receiver </a:t>
                </a:r>
                <a:r>
                  <a:rPr lang="en-US" sz="2800" dirty="0"/>
                  <a:t>due to noise?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Example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𝐴</m:t>
                    </m:r>
                    <m:r>
                      <a:rPr lang="en-US" sz="2800" i="1" dirty="0">
                        <a:latin typeface="Cambria Math"/>
                      </a:rPr>
                      <m:t>={</m:t>
                    </m:r>
                    <m:r>
                      <a:rPr lang="en-US" sz="2800" i="1" dirty="0">
                        <a:latin typeface="Cambria Math"/>
                      </a:rPr>
                      <m:t>0</m:t>
                    </m:r>
                    <m:r>
                      <a:rPr lang="en-US" sz="2800" i="1" dirty="0">
                        <a:latin typeface="Cambria Math"/>
                      </a:rPr>
                      <m:t>, </m:t>
                    </m:r>
                    <m:r>
                      <a:rPr lang="en-US" sz="2800" i="1" dirty="0">
                        <a:latin typeface="Cambria Math"/>
                      </a:rPr>
                      <m:t>1</m:t>
                    </m:r>
                    <m:r>
                      <a:rPr lang="en-US" sz="2800" i="1" dirty="0">
                        <a:latin typeface="Cambria Math"/>
                      </a:rPr>
                      <m:t>, </m:t>
                    </m:r>
                    <m:r>
                      <a:rPr lang="en-US" sz="2800" i="1" dirty="0">
                        <a:latin typeface="Cambria Math"/>
                      </a:rPr>
                      <m:t>2</m:t>
                    </m:r>
                    <m:r>
                      <a:rPr lang="en-US" sz="2800" i="1" dirty="0">
                        <a:latin typeface="Cambria Math"/>
                      </a:rPr>
                      <m:t>, </m:t>
                    </m:r>
                    <m:r>
                      <a:rPr lang="en-US" sz="2800" i="1" dirty="0">
                        <a:latin typeface="Cambria Math"/>
                      </a:rPr>
                      <m:t>3</m:t>
                    </m:r>
                    <m:r>
                      <a:rPr lang="en-US" sz="2800" i="1" dirty="0">
                        <a:latin typeface="Cambria Math"/>
                      </a:rPr>
                      <m:t>, </m:t>
                    </m:r>
                    <m:r>
                      <a:rPr lang="en-US" sz="2800" i="1" dirty="0">
                        <a:latin typeface="Cambria Math"/>
                      </a:rPr>
                      <m:t>4</m:t>
                    </m:r>
                    <m:r>
                      <a:rPr lang="en-US" sz="2800" i="1" dirty="0">
                        <a:latin typeface="Cambria Math"/>
                      </a:rPr>
                      <m:t>}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𝑘</m:t>
                    </m:r>
                    <m:r>
                      <a:rPr lang="en-US" sz="2800" i="1" dirty="0">
                        <a:latin typeface="Cambria Math"/>
                      </a:rPr>
                      <m:t>=</m:t>
                    </m:r>
                    <m:r>
                      <a:rPr lang="en-US" sz="2800" i="1" dirty="0">
                        <a:latin typeface="Cambria Math"/>
                      </a:rPr>
                      <m:t>2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Noise results errors of type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𝑖</m:t>
                    </m:r>
                    <m:r>
                      <a:rPr lang="en-US" sz="2800" i="1" dirty="0">
                        <a:latin typeface="Cambria Math"/>
                      </a:rPr>
                      <m:t>+</m:t>
                    </m:r>
                    <m:r>
                      <a:rPr lang="en-US" sz="2800" i="1" dirty="0"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𝑖</m:t>
                    </m:r>
                    <m:r>
                      <a:rPr lang="en-US" sz="2800" i="1" dirty="0">
                        <a:latin typeface="Cambria Math"/>
                      </a:rPr>
                      <m:t>−</m:t>
                    </m:r>
                    <m:r>
                      <a:rPr lang="en-US" sz="2800" i="1" dirty="0"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/>
                  <a:t> (mod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5</m:t>
                    </m:r>
                  </m:oMath>
                </a14:m>
                <a:r>
                  <a:rPr lang="en-US" sz="2800" dirty="0"/>
                  <a:t>).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5-word message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00</m:t>
                    </m:r>
                    <m:r>
                      <a:rPr lang="en-US" sz="2800" i="1" dirty="0">
                        <a:latin typeface="Cambria Math"/>
                      </a:rPr>
                      <m:t>,  </m:t>
                    </m:r>
                    <m:r>
                      <a:rPr lang="en-US" sz="2800" i="1" dirty="0">
                        <a:latin typeface="Cambria Math"/>
                      </a:rPr>
                      <m:t>12</m:t>
                    </m:r>
                    <m:r>
                      <a:rPr lang="en-US" sz="2800" i="1" dirty="0">
                        <a:latin typeface="Cambria Math"/>
                      </a:rPr>
                      <m:t>,  </m:t>
                    </m:r>
                    <m:r>
                      <a:rPr lang="en-US" sz="2800" i="1" dirty="0">
                        <a:latin typeface="Cambria Math"/>
                      </a:rPr>
                      <m:t>24</m:t>
                    </m:r>
                    <m:r>
                      <a:rPr lang="en-US" sz="2800" i="1" dirty="0">
                        <a:latin typeface="Cambria Math"/>
                      </a:rPr>
                      <m:t>,  </m:t>
                    </m:r>
                    <m:r>
                      <a:rPr lang="en-US" sz="2800" i="1" dirty="0">
                        <a:latin typeface="Cambria Math"/>
                      </a:rPr>
                      <m:t>31</m:t>
                    </m:r>
                    <m:r>
                      <a:rPr lang="en-US" sz="2800" i="1" dirty="0">
                        <a:latin typeface="Cambria Math"/>
                      </a:rPr>
                      <m:t>,  </m:t>
                    </m:r>
                    <m:r>
                      <a:rPr lang="en-US" sz="2800" i="1" dirty="0">
                        <a:latin typeface="Cambria Math"/>
                      </a:rPr>
                      <m:t>43</m:t>
                    </m:r>
                    <m:r>
                      <a:rPr lang="en-US" sz="2800" i="1" dirty="0" smtClean="0">
                        <a:latin typeface="Cambria Math"/>
                      </a:rPr>
                      <m:t>,</m:t>
                    </m:r>
                    <m:r>
                      <a:rPr lang="en-US" sz="28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is safe.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Because distinct words are guaranteed under all errors, and erroneous words are distinctive.  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5" y="842105"/>
                <a:ext cx="8370931" cy="5152180"/>
              </a:xfrm>
              <a:prstGeom prst="rect">
                <a:avLst/>
              </a:prstGeom>
              <a:blipFill>
                <a:blip r:embed="rId2"/>
                <a:stretch>
                  <a:fillRect l="-1456" t="-118" r="-1456" b="-1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580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Cliques and Independent Sets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86535" y="998730"/>
                <a:ext cx="8370931" cy="4921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Definition</a:t>
                </a:r>
                <a:r>
                  <a:rPr lang="en-US" sz="2800" dirty="0"/>
                  <a:t>. The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strong product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/>
                      </a:rPr>
                      <m:t>𝑮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/>
                      </a:rPr>
                      <m:t>⊗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/>
                      </a:rPr>
                      <m:t>𝑯</m:t>
                    </m:r>
                  </m:oMath>
                </a14:m>
                <a:r>
                  <a:rPr lang="en-US" sz="2800" b="1" dirty="0">
                    <a:solidFill>
                      <a:srgbClr val="0000FF"/>
                    </a:solidFill>
                  </a:rPr>
                  <a:t>  </a:t>
                </a:r>
                <a:r>
                  <a:rPr lang="en-US" sz="2800" dirty="0"/>
                  <a:t>of two graphs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is defined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  <m:r>
                          <a:rPr lang="en-US" sz="2800" i="1">
                            <a:latin typeface="Cambria Math"/>
                          </a:rPr>
                          <m:t>⊗</m:t>
                        </m:r>
                        <m:r>
                          <a:rPr lang="en-US" sz="2800" i="1">
                            <a:latin typeface="Cambria Math"/>
                          </a:rPr>
                          <m:t>𝐻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≝</m:t>
                    </m:r>
                    <m:r>
                      <a:rPr lang="en-US" sz="2800" i="1" dirty="0" smtClean="0">
                        <a:latin typeface="Cambria Math"/>
                      </a:rPr>
                      <m:t>𝑉</m:t>
                    </m:r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latin typeface="Cambria Math"/>
                      </a:rPr>
                      <m:t>𝐺</m:t>
                    </m:r>
                    <m:r>
                      <a:rPr lang="en-US" sz="2800" i="1" dirty="0" smtClean="0">
                        <a:latin typeface="Cambria Math"/>
                      </a:rPr>
                      <m:t>) ×</m:t>
                    </m:r>
                    <m:r>
                      <a:rPr lang="en-US" sz="2800" i="1" dirty="0" smtClean="0">
                        <a:latin typeface="Cambria Math"/>
                      </a:rPr>
                      <m:t>𝑉</m:t>
                    </m:r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latin typeface="Cambria Math"/>
                      </a:rPr>
                      <m:t>𝐻</m:t>
                    </m:r>
                    <m:r>
                      <a:rPr lang="en-US" sz="28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𝑢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𝑣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Two vertices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𝑢𝑥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  <m:r>
                          <a:rPr lang="en-US" sz="2800" i="1">
                            <a:latin typeface="Cambria Math"/>
                          </a:rPr>
                          <m:t>⊗</m:t>
                        </m:r>
                        <m:r>
                          <a:rPr lang="en-US" sz="2800" i="1"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𝑣𝑦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  <m:r>
                          <a:rPr lang="en-US" sz="2800" i="1">
                            <a:latin typeface="Cambria Math"/>
                          </a:rPr>
                          <m:t>⊗</m:t>
                        </m:r>
                        <m:r>
                          <a:rPr lang="en-US" sz="2800" i="1"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2800" dirty="0"/>
                  <a:t> define an edge 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𝐺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⊗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2800" dirty="0"/>
                  <a:t> if:</a:t>
                </a:r>
              </a:p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𝑢𝑣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𝐸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𝑥</m:t>
                    </m:r>
                    <m:r>
                      <a:rPr lang="en-US" sz="2800" i="1" dirty="0" smtClean="0">
                        <a:latin typeface="Cambria Math"/>
                      </a:rPr>
                      <m:t>=</m:t>
                    </m:r>
                    <m:r>
                      <a:rPr lang="en-US" sz="2800" i="1" dirty="0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sz="2800" dirty="0"/>
                  <a:t>, or </a:t>
                </a:r>
              </a:p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𝑥𝑦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𝐸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𝑢</m:t>
                    </m:r>
                    <m:r>
                      <a:rPr lang="en-US" sz="2800" i="1" dirty="0">
                        <a:latin typeface="Cambria Math"/>
                      </a:rPr>
                      <m:t>=</m:t>
                    </m:r>
                    <m:r>
                      <a:rPr lang="en-US" sz="2800" i="1" dirty="0">
                        <a:latin typeface="Cambria Math"/>
                      </a:rPr>
                      <m:t>𝑣</m:t>
                    </m:r>
                  </m:oMath>
                </a14:m>
                <a:r>
                  <a:rPr lang="en-US" sz="2800" dirty="0"/>
                  <a:t>, or </a:t>
                </a:r>
                <a:endParaRPr lang="en-US" sz="2800" i="1" dirty="0">
                  <a:latin typeface="Cambria Math"/>
                </a:endParaRPr>
              </a:p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𝑢𝑣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𝐸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𝑥𝑦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𝐸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2800" dirty="0"/>
                  <a:t>.  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5" y="998730"/>
                <a:ext cx="8370931" cy="4921347"/>
              </a:xfrm>
              <a:prstGeom prst="rect">
                <a:avLst/>
              </a:prstGeom>
              <a:blipFill>
                <a:blip r:embed="rId2"/>
                <a:stretch>
                  <a:fillRect l="-1456" t="-248" b="-1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418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Cliques and Independent 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142" name="Group 141"/>
          <p:cNvGrpSpPr/>
          <p:nvPr/>
        </p:nvGrpSpPr>
        <p:grpSpPr>
          <a:xfrm>
            <a:off x="467175" y="1558825"/>
            <a:ext cx="4194835" cy="1800200"/>
            <a:chOff x="251520" y="2843935"/>
            <a:chExt cx="4194835" cy="1800200"/>
          </a:xfrm>
        </p:grpSpPr>
        <p:grpSp>
          <p:nvGrpSpPr>
            <p:cNvPr id="47" name="Group 46"/>
            <p:cNvGrpSpPr/>
            <p:nvPr/>
          </p:nvGrpSpPr>
          <p:grpSpPr>
            <a:xfrm>
              <a:off x="251520" y="2848870"/>
              <a:ext cx="1999914" cy="1795265"/>
              <a:chOff x="906901" y="2803865"/>
              <a:chExt cx="1999914" cy="1795265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1252035" y="3186645"/>
                <a:ext cx="1338765" cy="1327647"/>
                <a:chOff x="1364547" y="4014065"/>
                <a:chExt cx="1338765" cy="1327647"/>
              </a:xfrm>
            </p:grpSpPr>
            <p:sp>
              <p:nvSpPr>
                <p:cNvPr id="32" name="Regular Pentagon 31"/>
                <p:cNvSpPr/>
                <p:nvPr/>
              </p:nvSpPr>
              <p:spPr>
                <a:xfrm>
                  <a:off x="1466655" y="4104075"/>
                  <a:ext cx="1124145" cy="1125125"/>
                </a:xfrm>
                <a:prstGeom prst="pentagon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1916214" y="4014065"/>
                  <a:ext cx="225025" cy="225025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2478287" y="4401780"/>
                  <a:ext cx="225025" cy="225025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2276745" y="5116687"/>
                  <a:ext cx="225025" cy="225025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1589572" y="5116686"/>
                  <a:ext cx="225025" cy="225025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1364547" y="4401780"/>
                  <a:ext cx="225025" cy="225025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TextBox 41"/>
              <p:cNvSpPr txBox="1"/>
              <p:nvPr/>
            </p:nvSpPr>
            <p:spPr>
              <a:xfrm>
                <a:off x="1736685" y="2803865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0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546775" y="3486817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1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366755" y="4199020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2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174123" y="4199020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3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906901" y="3486817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4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2347061" y="2843935"/>
              <a:ext cx="1999914" cy="1795265"/>
              <a:chOff x="906901" y="2803865"/>
              <a:chExt cx="1999914" cy="1795265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1252035" y="3186645"/>
                <a:ext cx="1338765" cy="1327647"/>
                <a:chOff x="1364547" y="4014065"/>
                <a:chExt cx="1338765" cy="1327647"/>
              </a:xfrm>
            </p:grpSpPr>
            <p:sp>
              <p:nvSpPr>
                <p:cNvPr id="55" name="Regular Pentagon 54"/>
                <p:cNvSpPr/>
                <p:nvPr/>
              </p:nvSpPr>
              <p:spPr>
                <a:xfrm>
                  <a:off x="1466655" y="4104075"/>
                  <a:ext cx="1124145" cy="1125125"/>
                </a:xfrm>
                <a:prstGeom prst="pentagon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1916214" y="4014065"/>
                  <a:ext cx="225025" cy="225025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2478287" y="4401780"/>
                  <a:ext cx="225025" cy="225025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2276745" y="5116687"/>
                  <a:ext cx="225025" cy="225025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1589572" y="5116686"/>
                  <a:ext cx="225025" cy="225025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1364547" y="4401780"/>
                  <a:ext cx="225025" cy="225025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0" name="TextBox 49"/>
              <p:cNvSpPr txBox="1"/>
              <p:nvPr/>
            </p:nvSpPr>
            <p:spPr>
              <a:xfrm>
                <a:off x="1736685" y="2803865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0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546775" y="3486817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1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366755" y="4199020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2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174123" y="4199020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3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906901" y="3486817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4</a:t>
                </a:r>
              </a:p>
            </p:txBody>
          </p:sp>
        </p:grpSp>
        <p:graphicFrame>
          <p:nvGraphicFramePr>
            <p:cNvPr id="62" name="Object 6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47987262"/>
                </p:ext>
              </p:extLst>
            </p:nvPr>
          </p:nvGraphicFramePr>
          <p:xfrm>
            <a:off x="4166955" y="4019628"/>
            <a:ext cx="2794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" name="Equation" r:id="rId3" imgW="279360" imgH="228600" progId="Equation.DSMT4">
                    <p:embed/>
                  </p:oleObj>
                </mc:Choice>
                <mc:Fallback>
                  <p:oleObj name="Equation" r:id="rId3" imgW="279360" imgH="228600" progId="Equation.DSMT4">
                    <p:embed/>
                    <p:pic>
                      <p:nvPicPr>
                        <p:cNvPr id="0" name="Object 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66955" y="4019628"/>
                          <a:ext cx="279400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5" name="Group 184"/>
          <p:cNvGrpSpPr/>
          <p:nvPr/>
        </p:nvGrpSpPr>
        <p:grpSpPr>
          <a:xfrm>
            <a:off x="4972701" y="863715"/>
            <a:ext cx="3244704" cy="3300479"/>
            <a:chOff x="4972701" y="2598875"/>
            <a:chExt cx="3244704" cy="3300479"/>
          </a:xfrm>
        </p:grpSpPr>
        <p:grpSp>
          <p:nvGrpSpPr>
            <p:cNvPr id="140" name="Group 139"/>
            <p:cNvGrpSpPr/>
            <p:nvPr/>
          </p:nvGrpSpPr>
          <p:grpSpPr>
            <a:xfrm>
              <a:off x="4972701" y="2598875"/>
              <a:ext cx="3244704" cy="3300479"/>
              <a:chOff x="4837685" y="2598875"/>
              <a:chExt cx="3244704" cy="3300479"/>
            </a:xfrm>
          </p:grpSpPr>
          <p:grpSp>
            <p:nvGrpSpPr>
              <p:cNvPr id="125" name="Group 124"/>
              <p:cNvGrpSpPr/>
              <p:nvPr/>
            </p:nvGrpSpPr>
            <p:grpSpPr>
              <a:xfrm>
                <a:off x="5202070" y="2798930"/>
                <a:ext cx="2700312" cy="2700313"/>
                <a:chOff x="5202070" y="2798930"/>
                <a:chExt cx="2700312" cy="2700313"/>
              </a:xfrm>
            </p:grpSpPr>
            <p:cxnSp>
              <p:nvCxnSpPr>
                <p:cNvPr id="65" name="Straight Connector 64"/>
                <p:cNvCxnSpPr/>
                <p:nvPr/>
              </p:nvCxnSpPr>
              <p:spPr>
                <a:xfrm flipV="1">
                  <a:off x="5202070" y="5499229"/>
                  <a:ext cx="2700312" cy="1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flipV="1">
                  <a:off x="5202070" y="4959170"/>
                  <a:ext cx="2700310" cy="1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5202070" y="4419111"/>
                  <a:ext cx="2700308" cy="0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flipV="1">
                  <a:off x="5202070" y="3879050"/>
                  <a:ext cx="2700306" cy="1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flipV="1">
                  <a:off x="5202070" y="3338990"/>
                  <a:ext cx="2700304" cy="1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 flipV="1">
                  <a:off x="5202070" y="2798930"/>
                  <a:ext cx="2700302" cy="1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5202073" y="2798931"/>
                  <a:ext cx="0" cy="2700302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5742132" y="2798933"/>
                  <a:ext cx="0" cy="2700300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6282191" y="2798931"/>
                  <a:ext cx="0" cy="2700302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6822250" y="2798933"/>
                  <a:ext cx="0" cy="2700300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>
                  <a:off x="7362311" y="2798931"/>
                  <a:ext cx="0" cy="2700302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7902370" y="2798933"/>
                  <a:ext cx="0" cy="2700300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flipV="1">
                  <a:off x="5202070" y="2798930"/>
                  <a:ext cx="2700300" cy="2700303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flipV="1">
                  <a:off x="5733147" y="3344162"/>
                  <a:ext cx="2169235" cy="2155068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 flipV="1">
                  <a:off x="6282191" y="3879050"/>
                  <a:ext cx="1620179" cy="1620183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 flipV="1">
                  <a:off x="6817764" y="4419111"/>
                  <a:ext cx="1084606" cy="1080118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flipV="1">
                  <a:off x="7362311" y="4959170"/>
                  <a:ext cx="540059" cy="540059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 rot="10800000" flipV="1">
                  <a:off x="5202071" y="2798934"/>
                  <a:ext cx="2169235" cy="2155068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 rot="10800000" flipV="1">
                  <a:off x="5202083" y="2798931"/>
                  <a:ext cx="1620179" cy="1620183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 rot="10800000" flipV="1">
                  <a:off x="5202083" y="2798935"/>
                  <a:ext cx="1084606" cy="1080118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 rot="10800000" flipV="1">
                  <a:off x="5202083" y="2798935"/>
                  <a:ext cx="540059" cy="540059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 rot="5400000" flipV="1">
                  <a:off x="5202072" y="2798929"/>
                  <a:ext cx="2700300" cy="2700303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5400000" flipV="1">
                  <a:off x="5194991" y="3337092"/>
                  <a:ext cx="2169235" cy="2155068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5400000" flipV="1">
                  <a:off x="5202073" y="3879050"/>
                  <a:ext cx="1620179" cy="1620183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5400000" flipV="1">
                  <a:off x="5199831" y="4416869"/>
                  <a:ext cx="1084606" cy="1080118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5400000" flipV="1">
                  <a:off x="5202075" y="4959172"/>
                  <a:ext cx="540059" cy="540059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rot="16200000" flipV="1">
                  <a:off x="5740219" y="2806015"/>
                  <a:ext cx="2169235" cy="2155068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rot="16200000" flipV="1">
                  <a:off x="6282192" y="2798942"/>
                  <a:ext cx="1620179" cy="1620183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rot="16200000" flipV="1">
                  <a:off x="6820007" y="2801188"/>
                  <a:ext cx="1084606" cy="1080118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rot="16200000" flipV="1">
                  <a:off x="7362310" y="2798944"/>
                  <a:ext cx="540059" cy="540059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2" name="Group 131"/>
              <p:cNvGrpSpPr/>
              <p:nvPr/>
            </p:nvGrpSpPr>
            <p:grpSpPr>
              <a:xfrm>
                <a:off x="4837685" y="2598875"/>
                <a:ext cx="377586" cy="3100409"/>
                <a:chOff x="4837685" y="2598875"/>
                <a:chExt cx="377586" cy="3100409"/>
              </a:xfrm>
            </p:grpSpPr>
            <p:sp>
              <p:nvSpPr>
                <p:cNvPr id="126" name="TextBox 125"/>
                <p:cNvSpPr txBox="1"/>
                <p:nvPr/>
              </p:nvSpPr>
              <p:spPr>
                <a:xfrm>
                  <a:off x="4846556" y="5299174"/>
                  <a:ext cx="3600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srgbClr val="0000FF"/>
                      </a:solidFill>
                    </a:rPr>
                    <a:t>0</a:t>
                  </a:r>
                </a:p>
              </p:txBody>
            </p:sp>
            <p:sp>
              <p:nvSpPr>
                <p:cNvPr id="127" name="TextBox 126"/>
                <p:cNvSpPr txBox="1"/>
                <p:nvPr/>
              </p:nvSpPr>
              <p:spPr>
                <a:xfrm>
                  <a:off x="4842030" y="4756873"/>
                  <a:ext cx="3600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/>
                    <a:t>1</a:t>
                  </a:r>
                </a:p>
              </p:txBody>
            </p:sp>
            <p:sp>
              <p:nvSpPr>
                <p:cNvPr id="128" name="TextBox 127"/>
                <p:cNvSpPr txBox="1"/>
                <p:nvPr/>
              </p:nvSpPr>
              <p:spPr>
                <a:xfrm>
                  <a:off x="4846556" y="4214570"/>
                  <a:ext cx="3600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/>
                    <a:t>2</a:t>
                  </a:r>
                </a:p>
              </p:txBody>
            </p:sp>
            <p:sp>
              <p:nvSpPr>
                <p:cNvPr id="129" name="TextBox 128"/>
                <p:cNvSpPr txBox="1"/>
                <p:nvPr/>
              </p:nvSpPr>
              <p:spPr>
                <a:xfrm>
                  <a:off x="4846556" y="3684167"/>
                  <a:ext cx="3600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/>
                    <a:t>3</a:t>
                  </a:r>
                </a:p>
              </p:txBody>
            </p:sp>
            <p:sp>
              <p:nvSpPr>
                <p:cNvPr id="130" name="TextBox 129"/>
                <p:cNvSpPr txBox="1"/>
                <p:nvPr/>
              </p:nvSpPr>
              <p:spPr>
                <a:xfrm>
                  <a:off x="4837685" y="3113965"/>
                  <a:ext cx="3600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/>
                    <a:t>4</a:t>
                  </a:r>
                </a:p>
              </p:txBody>
            </p:sp>
            <p:sp>
              <p:nvSpPr>
                <p:cNvPr id="131" name="TextBox 130"/>
                <p:cNvSpPr txBox="1"/>
                <p:nvPr/>
              </p:nvSpPr>
              <p:spPr>
                <a:xfrm>
                  <a:off x="4855231" y="2598875"/>
                  <a:ext cx="3600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srgbClr val="0000FF"/>
                      </a:solidFill>
                    </a:rPr>
                    <a:t>0</a:t>
                  </a:r>
                </a:p>
              </p:txBody>
            </p:sp>
          </p:grpSp>
          <p:grpSp>
            <p:nvGrpSpPr>
              <p:cNvPr id="133" name="Group 132"/>
              <p:cNvGrpSpPr/>
              <p:nvPr/>
            </p:nvGrpSpPr>
            <p:grpSpPr>
              <a:xfrm>
                <a:off x="5017705" y="5499229"/>
                <a:ext cx="3064684" cy="400125"/>
                <a:chOff x="4865305" y="5346829"/>
                <a:chExt cx="3064684" cy="400125"/>
              </a:xfrm>
            </p:grpSpPr>
            <p:sp>
              <p:nvSpPr>
                <p:cNvPr id="134" name="TextBox 133"/>
                <p:cNvSpPr txBox="1"/>
                <p:nvPr/>
              </p:nvSpPr>
              <p:spPr>
                <a:xfrm>
                  <a:off x="4865305" y="5346829"/>
                  <a:ext cx="3600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srgbClr val="0000FF"/>
                      </a:solidFill>
                    </a:rPr>
                    <a:t>0</a:t>
                  </a:r>
                </a:p>
              </p:txBody>
            </p:sp>
            <p:sp>
              <p:nvSpPr>
                <p:cNvPr id="135" name="TextBox 134"/>
                <p:cNvSpPr txBox="1"/>
                <p:nvPr/>
              </p:nvSpPr>
              <p:spPr>
                <a:xfrm>
                  <a:off x="5410533" y="5346829"/>
                  <a:ext cx="3600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/>
                    <a:t>1</a:t>
                  </a:r>
                </a:p>
              </p:txBody>
            </p:sp>
            <p:sp>
              <p:nvSpPr>
                <p:cNvPr id="136" name="TextBox 135"/>
                <p:cNvSpPr txBox="1"/>
                <p:nvPr/>
              </p:nvSpPr>
              <p:spPr>
                <a:xfrm>
                  <a:off x="5954269" y="5346829"/>
                  <a:ext cx="3600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/>
                    <a:t>2</a:t>
                  </a:r>
                </a:p>
              </p:txBody>
            </p:sp>
            <p:sp>
              <p:nvSpPr>
                <p:cNvPr id="137" name="TextBox 136"/>
                <p:cNvSpPr txBox="1"/>
                <p:nvPr/>
              </p:nvSpPr>
              <p:spPr>
                <a:xfrm>
                  <a:off x="6485344" y="5346829"/>
                  <a:ext cx="3600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/>
                    <a:t>3</a:t>
                  </a:r>
                </a:p>
              </p:txBody>
            </p:sp>
            <p:sp>
              <p:nvSpPr>
                <p:cNvPr id="138" name="TextBox 137"/>
                <p:cNvSpPr txBox="1"/>
                <p:nvPr/>
              </p:nvSpPr>
              <p:spPr>
                <a:xfrm>
                  <a:off x="7027647" y="5346829"/>
                  <a:ext cx="3600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/>
                    <a:t>4</a:t>
                  </a:r>
                </a:p>
              </p:txBody>
            </p:sp>
            <p:sp>
              <p:nvSpPr>
                <p:cNvPr id="139" name="TextBox 138"/>
                <p:cNvSpPr txBox="1"/>
                <p:nvPr/>
              </p:nvSpPr>
              <p:spPr>
                <a:xfrm>
                  <a:off x="7569949" y="5346844"/>
                  <a:ext cx="3600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srgbClr val="0000FF"/>
                      </a:solidFill>
                    </a:rPr>
                    <a:t>0</a:t>
                  </a:r>
                </a:p>
              </p:txBody>
            </p:sp>
          </p:grpSp>
        </p:grpSp>
        <p:grpSp>
          <p:nvGrpSpPr>
            <p:cNvPr id="149" name="Group 148"/>
            <p:cNvGrpSpPr/>
            <p:nvPr/>
          </p:nvGrpSpPr>
          <p:grpSpPr>
            <a:xfrm>
              <a:off x="5247075" y="3248980"/>
              <a:ext cx="2880320" cy="180020"/>
              <a:chOff x="5247075" y="3248980"/>
              <a:chExt cx="2880320" cy="180020"/>
            </a:xfrm>
          </p:grpSpPr>
          <p:sp>
            <p:nvSpPr>
              <p:cNvPr id="143" name="Oval 142"/>
              <p:cNvSpPr/>
              <p:nvPr/>
            </p:nvSpPr>
            <p:spPr>
              <a:xfrm>
                <a:off x="5247075" y="3248980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5792308" y="3248980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6327196" y="3248980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6867254" y="3248980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7412487" y="3248980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7947375" y="3248980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0" name="Group 149"/>
            <p:cNvGrpSpPr/>
            <p:nvPr/>
          </p:nvGrpSpPr>
          <p:grpSpPr>
            <a:xfrm>
              <a:off x="5247075" y="2708920"/>
              <a:ext cx="2880320" cy="180020"/>
              <a:chOff x="5247075" y="3248980"/>
              <a:chExt cx="2880320" cy="180020"/>
            </a:xfrm>
          </p:grpSpPr>
          <p:sp>
            <p:nvSpPr>
              <p:cNvPr id="151" name="Oval 150"/>
              <p:cNvSpPr/>
              <p:nvPr/>
            </p:nvSpPr>
            <p:spPr>
              <a:xfrm>
                <a:off x="5247075" y="3248980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5792308" y="3248980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6327196" y="3248980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6867254" y="3248980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7412487" y="3248980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7947375" y="3248980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7" name="Group 156"/>
            <p:cNvGrpSpPr/>
            <p:nvPr/>
          </p:nvGrpSpPr>
          <p:grpSpPr>
            <a:xfrm>
              <a:off x="5247075" y="4329100"/>
              <a:ext cx="2880320" cy="180020"/>
              <a:chOff x="5247075" y="3248980"/>
              <a:chExt cx="2880320" cy="180020"/>
            </a:xfrm>
          </p:grpSpPr>
          <p:sp>
            <p:nvSpPr>
              <p:cNvPr id="158" name="Oval 157"/>
              <p:cNvSpPr/>
              <p:nvPr/>
            </p:nvSpPr>
            <p:spPr>
              <a:xfrm>
                <a:off x="5247075" y="3248980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5792308" y="3248980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6327196" y="3248980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6867254" y="3248980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7412487" y="3248980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7947375" y="3248980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4" name="Group 163"/>
            <p:cNvGrpSpPr/>
            <p:nvPr/>
          </p:nvGrpSpPr>
          <p:grpSpPr>
            <a:xfrm>
              <a:off x="5247075" y="3789040"/>
              <a:ext cx="2880320" cy="180020"/>
              <a:chOff x="5247075" y="3248980"/>
              <a:chExt cx="2880320" cy="180020"/>
            </a:xfrm>
          </p:grpSpPr>
          <p:sp>
            <p:nvSpPr>
              <p:cNvPr id="165" name="Oval 164"/>
              <p:cNvSpPr/>
              <p:nvPr/>
            </p:nvSpPr>
            <p:spPr>
              <a:xfrm>
                <a:off x="5247075" y="3248980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5792308" y="3248980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6327196" y="3248980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6867254" y="3248980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7412487" y="3248980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7947375" y="3248980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1" name="Group 170"/>
            <p:cNvGrpSpPr/>
            <p:nvPr/>
          </p:nvGrpSpPr>
          <p:grpSpPr>
            <a:xfrm>
              <a:off x="5247075" y="5409220"/>
              <a:ext cx="2880320" cy="180020"/>
              <a:chOff x="5247075" y="3248980"/>
              <a:chExt cx="2880320" cy="180020"/>
            </a:xfrm>
          </p:grpSpPr>
          <p:sp>
            <p:nvSpPr>
              <p:cNvPr id="172" name="Oval 171"/>
              <p:cNvSpPr/>
              <p:nvPr/>
            </p:nvSpPr>
            <p:spPr>
              <a:xfrm>
                <a:off x="5247075" y="3248980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5792308" y="3248980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6327196" y="3248980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6867254" y="3248980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7412487" y="3248980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7947375" y="3248980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8" name="Group 177"/>
            <p:cNvGrpSpPr/>
            <p:nvPr/>
          </p:nvGrpSpPr>
          <p:grpSpPr>
            <a:xfrm>
              <a:off x="5247075" y="4869160"/>
              <a:ext cx="2880320" cy="180020"/>
              <a:chOff x="5247075" y="3248980"/>
              <a:chExt cx="2880320" cy="180020"/>
            </a:xfrm>
          </p:grpSpPr>
          <p:sp>
            <p:nvSpPr>
              <p:cNvPr id="179" name="Oval 178"/>
              <p:cNvSpPr/>
              <p:nvPr/>
            </p:nvSpPr>
            <p:spPr>
              <a:xfrm>
                <a:off x="5247075" y="3248980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5792308" y="3248980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6327196" y="3248980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6867254" y="3248980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7412487" y="3248980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7947375" y="3248980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44398" y="1018765"/>
                <a:ext cx="6641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398" y="1018765"/>
                <a:ext cx="66418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TextBox 187"/>
              <p:cNvSpPr txBox="1"/>
              <p:nvPr/>
            </p:nvSpPr>
            <p:spPr>
              <a:xfrm>
                <a:off x="3232745" y="1018765"/>
                <a:ext cx="6641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8" name="TextBox 1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745" y="1018765"/>
                <a:ext cx="66418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276745" y="2551457"/>
            <a:ext cx="4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mbria Math"/>
                <a:ea typeface="Cambria Math"/>
              </a:rPr>
              <a:t>⊗</a:t>
            </a:r>
            <a:endParaRPr lang="en-US" sz="24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577369" y="4154790"/>
            <a:ext cx="7523709" cy="1885827"/>
            <a:chOff x="577369" y="4154790"/>
            <a:chExt cx="7523709" cy="1885827"/>
          </a:xfrm>
        </p:grpSpPr>
        <p:sp>
          <p:nvSpPr>
            <p:cNvPr id="141" name="TextBox 140"/>
            <p:cNvSpPr txBox="1"/>
            <p:nvPr/>
          </p:nvSpPr>
          <p:spPr>
            <a:xfrm>
              <a:off x="577369" y="4621994"/>
              <a:ext cx="3779440" cy="1126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  <a:spcAft>
                  <a:spcPts val="1800"/>
                </a:spcAft>
              </a:pPr>
              <a:r>
                <a:rPr lang="en-US" sz="2800" b="1" dirty="0" smtClean="0">
                  <a:solidFill>
                    <a:srgbClr val="0000FF"/>
                  </a:solidFill>
                </a:rPr>
                <a:t>0</a:t>
              </a:r>
              <a:r>
                <a:rPr lang="en-US" sz="2800" dirty="0" smtClean="0"/>
                <a:t> </a:t>
              </a:r>
              <a:r>
                <a:rPr lang="en-US" sz="2800" dirty="0"/>
                <a:t>vertices are </a:t>
              </a:r>
              <a:r>
                <a:rPr lang="en-US" sz="2800" dirty="0" smtClean="0"/>
                <a:t>unique </a:t>
              </a:r>
              <a:r>
                <a:rPr lang="en-US" sz="2800" dirty="0"/>
                <a:t>point on </a:t>
              </a:r>
              <a:r>
                <a:rPr lang="en-US" sz="2800" dirty="0" smtClean="0"/>
                <a:t>torus</a:t>
              </a:r>
              <a:r>
                <a:rPr lang="en-US" sz="2800" dirty="0"/>
                <a:t>.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95023" y="4154790"/>
              <a:ext cx="2406055" cy="1885827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307803" y="2326432"/>
            <a:ext cx="7296868" cy="1004922"/>
            <a:chOff x="307803" y="2326432"/>
            <a:chExt cx="7296868" cy="1004922"/>
          </a:xfrm>
        </p:grpSpPr>
        <p:grpSp>
          <p:nvGrpSpPr>
            <p:cNvPr id="29" name="Group 28"/>
            <p:cNvGrpSpPr/>
            <p:nvPr/>
          </p:nvGrpSpPr>
          <p:grpSpPr>
            <a:xfrm>
              <a:off x="307803" y="2336219"/>
              <a:ext cx="954556" cy="939931"/>
              <a:chOff x="307803" y="2336219"/>
              <a:chExt cx="954556" cy="939931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812309" y="2336219"/>
                <a:ext cx="450050" cy="939931"/>
                <a:chOff x="540870" y="1032722"/>
                <a:chExt cx="450050" cy="939931"/>
              </a:xfrm>
            </p:grpSpPr>
            <p:sp>
              <p:nvSpPr>
                <p:cNvPr id="186" name="Oval 185"/>
                <p:cNvSpPr/>
                <p:nvPr/>
              </p:nvSpPr>
              <p:spPr>
                <a:xfrm>
                  <a:off x="540870" y="1032722"/>
                  <a:ext cx="225025" cy="225025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Oval 186"/>
                <p:cNvSpPr/>
                <p:nvPr/>
              </p:nvSpPr>
              <p:spPr>
                <a:xfrm>
                  <a:off x="765895" y="1747628"/>
                  <a:ext cx="225025" cy="225025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672968" y="1252402"/>
                  <a:ext cx="154247" cy="522835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/>
                  <p:cNvSpPr/>
                  <p:nvPr/>
                </p:nvSpPr>
                <p:spPr>
                  <a:xfrm>
                    <a:off x="307803" y="2568322"/>
                    <a:ext cx="679289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𝑢𝑣</m:t>
                          </m:r>
                        </m:oMath>
                      </m:oMathPara>
                    </a14:m>
                    <a:endParaRPr lang="en-US" sz="28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Rectangle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7803" y="2568322"/>
                    <a:ext cx="679289" cy="52322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0" name="Group 29"/>
            <p:cNvGrpSpPr/>
            <p:nvPr/>
          </p:nvGrpSpPr>
          <p:grpSpPr>
            <a:xfrm>
              <a:off x="3392500" y="2326432"/>
              <a:ext cx="855095" cy="942819"/>
              <a:chOff x="3392500" y="2326432"/>
              <a:chExt cx="855095" cy="942819"/>
            </a:xfrm>
          </p:grpSpPr>
          <p:grpSp>
            <p:nvGrpSpPr>
              <p:cNvPr id="189" name="Group 188"/>
              <p:cNvGrpSpPr/>
              <p:nvPr/>
            </p:nvGrpSpPr>
            <p:grpSpPr>
              <a:xfrm flipH="1">
                <a:off x="3816405" y="2326432"/>
                <a:ext cx="431190" cy="942819"/>
                <a:chOff x="559730" y="1029834"/>
                <a:chExt cx="431190" cy="942819"/>
              </a:xfrm>
            </p:grpSpPr>
            <p:sp>
              <p:nvSpPr>
                <p:cNvPr id="190" name="Oval 189"/>
                <p:cNvSpPr/>
                <p:nvPr/>
              </p:nvSpPr>
              <p:spPr>
                <a:xfrm>
                  <a:off x="559730" y="1029834"/>
                  <a:ext cx="225025" cy="225025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Oval 190"/>
                <p:cNvSpPr/>
                <p:nvPr/>
              </p:nvSpPr>
              <p:spPr>
                <a:xfrm>
                  <a:off x="765895" y="1747628"/>
                  <a:ext cx="225025" cy="225025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2" name="Straight Connector 191"/>
                <p:cNvCxnSpPr/>
                <p:nvPr/>
              </p:nvCxnSpPr>
              <p:spPr>
                <a:xfrm>
                  <a:off x="688772" y="1233220"/>
                  <a:ext cx="154247" cy="522835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3" name="Rectangle 192"/>
                  <p:cNvSpPr/>
                  <p:nvPr/>
                </p:nvSpPr>
                <p:spPr>
                  <a:xfrm>
                    <a:off x="3392500" y="2417855"/>
                    <a:ext cx="663708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oMath>
                      </m:oMathPara>
                    </a14:m>
                    <a:endParaRPr lang="en-US" sz="28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3" name="Rectangle 19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92500" y="2417855"/>
                    <a:ext cx="663708" cy="52322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8" name="Group 27"/>
            <p:cNvGrpSpPr/>
            <p:nvPr/>
          </p:nvGrpSpPr>
          <p:grpSpPr>
            <a:xfrm>
              <a:off x="6840267" y="2552458"/>
              <a:ext cx="764404" cy="778896"/>
              <a:chOff x="6840267" y="2552458"/>
              <a:chExt cx="764404" cy="778896"/>
            </a:xfrm>
          </p:grpSpPr>
          <p:sp>
            <p:nvSpPr>
              <p:cNvPr id="194" name="Oval 193"/>
              <p:cNvSpPr/>
              <p:nvPr/>
            </p:nvSpPr>
            <p:spPr>
              <a:xfrm flipH="1">
                <a:off x="7379646" y="3106329"/>
                <a:ext cx="225025" cy="225025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Oval 194"/>
              <p:cNvSpPr/>
              <p:nvPr/>
            </p:nvSpPr>
            <p:spPr>
              <a:xfrm flipH="1">
                <a:off x="6840267" y="2552458"/>
                <a:ext cx="225025" cy="225025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6" name="Straight Connector 195"/>
              <p:cNvCxnSpPr/>
              <p:nvPr/>
            </p:nvCxnSpPr>
            <p:spPr>
              <a:xfrm>
                <a:off x="7016824" y="2742704"/>
                <a:ext cx="398951" cy="414036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4" name="Group 63"/>
          <p:cNvGrpSpPr/>
          <p:nvPr/>
        </p:nvGrpSpPr>
        <p:grpSpPr>
          <a:xfrm>
            <a:off x="1724507" y="1496489"/>
            <a:ext cx="4270323" cy="1773887"/>
            <a:chOff x="1724507" y="1496489"/>
            <a:chExt cx="4270323" cy="1773887"/>
          </a:xfrm>
        </p:grpSpPr>
        <p:grpSp>
          <p:nvGrpSpPr>
            <p:cNvPr id="33" name="Group 32"/>
            <p:cNvGrpSpPr/>
            <p:nvPr/>
          </p:nvGrpSpPr>
          <p:grpSpPr>
            <a:xfrm>
              <a:off x="2907850" y="2330445"/>
              <a:ext cx="765816" cy="939931"/>
              <a:chOff x="964709" y="2488619"/>
              <a:chExt cx="765816" cy="939931"/>
            </a:xfrm>
          </p:grpSpPr>
          <p:sp>
            <p:nvSpPr>
              <p:cNvPr id="198" name="Oval 197"/>
              <p:cNvSpPr/>
              <p:nvPr/>
            </p:nvSpPr>
            <p:spPr>
              <a:xfrm>
                <a:off x="964709" y="2488619"/>
                <a:ext cx="225025" cy="225025"/>
              </a:xfrm>
              <a:prstGeom prst="ellipse">
                <a:avLst/>
              </a:prstGeom>
              <a:solidFill>
                <a:srgbClr val="009900"/>
              </a:solidFill>
              <a:ln w="28575"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Oval 198"/>
              <p:cNvSpPr/>
              <p:nvPr/>
            </p:nvSpPr>
            <p:spPr>
              <a:xfrm>
                <a:off x="1189734" y="3203525"/>
                <a:ext cx="225025" cy="225025"/>
              </a:xfrm>
              <a:prstGeom prst="ellipse">
                <a:avLst/>
              </a:prstGeom>
              <a:solidFill>
                <a:srgbClr val="009900"/>
              </a:solidFill>
              <a:ln w="28575"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0" name="Straight Connector 199"/>
              <p:cNvCxnSpPr/>
              <p:nvPr/>
            </p:nvCxnSpPr>
            <p:spPr>
              <a:xfrm>
                <a:off x="1096807" y="2708299"/>
                <a:ext cx="154247" cy="522835"/>
              </a:xfrm>
              <a:prstGeom prst="line">
                <a:avLst/>
              </a:prstGeom>
              <a:ln w="57150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1" name="Rectangle 200"/>
                  <p:cNvSpPr/>
                  <p:nvPr/>
                </p:nvSpPr>
                <p:spPr>
                  <a:xfrm>
                    <a:off x="1066817" y="2568791"/>
                    <a:ext cx="663708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oMath>
                      </m:oMathPara>
                    </a14:m>
                    <a:endParaRPr lang="en-US" sz="2800" dirty="0">
                      <a:solidFill>
                        <a:srgbClr val="0099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1" name="Rectangle 20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6817" y="2568791"/>
                    <a:ext cx="663708" cy="52322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4" name="Group 33"/>
            <p:cNvGrpSpPr/>
            <p:nvPr/>
          </p:nvGrpSpPr>
          <p:grpSpPr>
            <a:xfrm>
              <a:off x="1724507" y="1825897"/>
              <a:ext cx="679289" cy="735347"/>
              <a:chOff x="1724507" y="1825897"/>
              <a:chExt cx="679289" cy="735347"/>
            </a:xfrm>
          </p:grpSpPr>
          <p:sp>
            <p:nvSpPr>
              <p:cNvPr id="197" name="Oval 196"/>
              <p:cNvSpPr/>
              <p:nvPr/>
            </p:nvSpPr>
            <p:spPr>
              <a:xfrm flipH="1">
                <a:off x="1928814" y="2336219"/>
                <a:ext cx="225025" cy="225025"/>
              </a:xfrm>
              <a:prstGeom prst="ellipse">
                <a:avLst/>
              </a:prstGeom>
              <a:solidFill>
                <a:srgbClr val="009900"/>
              </a:solidFill>
              <a:ln w="28575"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6" name="Rectangle 205"/>
                  <p:cNvSpPr/>
                  <p:nvPr/>
                </p:nvSpPr>
                <p:spPr>
                  <a:xfrm>
                    <a:off x="1724507" y="1825897"/>
                    <a:ext cx="679289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solidFill>
                                <a:srgbClr val="009900"/>
                              </a:solidFill>
                              <a:latin typeface="Cambria Math"/>
                            </a:rPr>
                            <m:t>𝑢𝑣</m:t>
                          </m:r>
                        </m:oMath>
                      </m:oMathPara>
                    </a14:m>
                    <a:endParaRPr lang="en-US" sz="2800" dirty="0">
                      <a:solidFill>
                        <a:srgbClr val="0099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6" name="Rectangle 20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24507" y="1825897"/>
                    <a:ext cx="679289" cy="52322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3" name="Group 62"/>
            <p:cNvGrpSpPr/>
            <p:nvPr/>
          </p:nvGrpSpPr>
          <p:grpSpPr>
            <a:xfrm>
              <a:off x="5769805" y="1496489"/>
              <a:ext cx="225025" cy="776134"/>
              <a:chOff x="5769805" y="1496489"/>
              <a:chExt cx="225025" cy="776134"/>
            </a:xfrm>
          </p:grpSpPr>
          <p:sp>
            <p:nvSpPr>
              <p:cNvPr id="207" name="Oval 206"/>
              <p:cNvSpPr/>
              <p:nvPr/>
            </p:nvSpPr>
            <p:spPr>
              <a:xfrm flipH="1">
                <a:off x="5769805" y="1496489"/>
                <a:ext cx="225025" cy="225025"/>
              </a:xfrm>
              <a:prstGeom prst="ellipse">
                <a:avLst/>
              </a:prstGeom>
              <a:solidFill>
                <a:srgbClr val="009900"/>
              </a:solidFill>
              <a:ln w="28575"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Oval 207"/>
              <p:cNvSpPr/>
              <p:nvPr/>
            </p:nvSpPr>
            <p:spPr>
              <a:xfrm flipH="1">
                <a:off x="5769805" y="2047598"/>
                <a:ext cx="225025" cy="225025"/>
              </a:xfrm>
              <a:prstGeom prst="ellipse">
                <a:avLst/>
              </a:prstGeom>
              <a:solidFill>
                <a:srgbClr val="009900"/>
              </a:solidFill>
              <a:ln w="28575"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9" name="Straight Connector 208"/>
              <p:cNvCxnSpPr/>
              <p:nvPr/>
            </p:nvCxnSpPr>
            <p:spPr>
              <a:xfrm>
                <a:off x="5882318" y="1693840"/>
                <a:ext cx="4499" cy="416386"/>
              </a:xfrm>
              <a:prstGeom prst="line">
                <a:avLst/>
              </a:prstGeom>
              <a:ln w="57150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55048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Cliques and Independent Sets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6535" y="1012900"/>
                <a:ext cx="8370931" cy="1089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Proposition:</a:t>
                </a:r>
                <a:r>
                  <a:rPr lang="en-US" sz="2800" dirty="0"/>
                  <a:t> (Mantel 1907) The maximum number of edges in an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/>
                  <a:t>-vertex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/>
                  <a:t>-free graph is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5" y="1012900"/>
                <a:ext cx="8370931" cy="1089016"/>
              </a:xfrm>
              <a:prstGeom prst="rect">
                <a:avLst/>
              </a:prstGeom>
              <a:blipFill>
                <a:blip r:embed="rId2"/>
                <a:stretch>
                  <a:fillRect l="-1456" t="-559" r="-1456" b="-15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86535" y="2240331"/>
                <a:ext cx="8370931" cy="388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: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𝑉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/>
                  <a:t>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/>
                  <a:t>-free,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𝑉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=∆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/>
                  <a:t> (max degree).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has no triangles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:r>
                  <a:rPr lang="en-US" sz="2800" dirty="0"/>
                  <a:t>no edges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 (neighborhood).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Sum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 and all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𝑣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i="1">
                        <a:latin typeface="Cambria Math"/>
                      </a:rPr>
                      <m:t>𝑉</m:t>
                    </m:r>
                    <m:r>
                      <a:rPr lang="en-US" sz="2800" b="0" i="1" smtClean="0">
                        <a:latin typeface="Cambria Math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∪</m:t>
                        </m:r>
                        <m:r>
                          <a:rPr lang="en-US" sz="2800" i="1">
                            <a:latin typeface="Cambria Math"/>
                          </a:rPr>
                          <m:t>𝑁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 counts 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𝑒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i="1">
                        <a:latin typeface="Cambria Math"/>
                      </a:rPr>
                      <m:t>𝐸</m:t>
                    </m:r>
                  </m:oMath>
                </a14:m>
                <a:r>
                  <a:rPr lang="en-US" sz="2800" dirty="0"/>
                  <a:t> at least once.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𝐸</m:t>
                        </m:r>
                      </m:e>
                    </m:d>
                    <m:r>
                      <a:rPr lang="en-US" sz="280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sz="2800" b="0" i="0" smtClean="0">
                        <a:latin typeface="Cambria Math"/>
                        <a:ea typeface="Cambria Math"/>
                      </a:rPr>
                      <m:t>+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type m:val="lin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5" y="2240331"/>
                <a:ext cx="8370931" cy="3887218"/>
              </a:xfrm>
              <a:prstGeom prst="rect">
                <a:avLst/>
              </a:prstGeom>
              <a:blipFill>
                <a:blip r:embed="rId3"/>
                <a:stretch>
                  <a:fillRect l="-1456" t="-314" r="-1456" b="-2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794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Cliques and Independent 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99365" y="868644"/>
                <a:ext cx="8345270" cy="5179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vertex set is alphabet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Edge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𝑢𝑣</m:t>
                    </m:r>
                  </m:oMath>
                </a14:m>
                <a:r>
                  <a:rPr lang="en-US" sz="2800" dirty="0"/>
                  <a:t> is defined if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sz="2800" dirty="0"/>
                  <a:t> represent signals (characters) that might be confused with each other.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i="1">
                        <a:latin typeface="Cambria Math"/>
                      </a:rPr>
                      <m:t>⊗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i="1">
                        <a:latin typeface="Cambria Math"/>
                      </a:rPr>
                      <m:t>⊗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2800" i="1">
                        <a:latin typeface="Cambria Math"/>
                      </a:rPr>
                      <m:t>⊗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, strong product of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/>
                  <a:t> copies of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, representing words of length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/>
                  <a:t> over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What are the edges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800" i="1" baseline="30000" dirty="0"/>
                  <a:t> </a:t>
                </a:r>
                <a:r>
                  <a:rPr lang="en-US" sz="2800" dirty="0" smtClean="0"/>
                  <a:t>?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(HW)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800" dirty="0"/>
                  <a:t> edges correspond to words that might be confused with each other.                            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365" y="868644"/>
                <a:ext cx="8345270" cy="5179880"/>
              </a:xfrm>
              <a:prstGeom prst="rect">
                <a:avLst/>
              </a:prstGeom>
              <a:blipFill>
                <a:blip r:embed="rId2"/>
                <a:stretch>
                  <a:fillRect l="-1535" t="-118" r="-1535" b="-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959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Cliques and Independent 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86535" y="2978950"/>
            <a:ext cx="7940618" cy="3300479"/>
            <a:chOff x="386535" y="2978950"/>
            <a:chExt cx="7940618" cy="3300479"/>
          </a:xfrm>
        </p:grpSpPr>
        <p:grpSp>
          <p:nvGrpSpPr>
            <p:cNvPr id="110" name="Group 109"/>
            <p:cNvGrpSpPr/>
            <p:nvPr/>
          </p:nvGrpSpPr>
          <p:grpSpPr>
            <a:xfrm>
              <a:off x="386535" y="3008084"/>
              <a:ext cx="7940618" cy="3065530"/>
              <a:chOff x="386535" y="842260"/>
              <a:chExt cx="7940618" cy="306553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TextBox 93"/>
                  <p:cNvSpPr txBox="1"/>
                  <p:nvPr/>
                </p:nvSpPr>
                <p:spPr>
                  <a:xfrm>
                    <a:off x="386535" y="2002708"/>
                    <a:ext cx="4087489" cy="10156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:r>
                      <a:rPr lang="en-US" sz="2800" dirty="0"/>
                      <a:t>In this example </a:t>
                    </a:r>
                    <a14:m>
                      <m:oMath xmlns:m="http://schemas.openxmlformats.org/officeDocument/2006/math">
                        <m:r>
                          <a:rPr lang="en-US" sz="2800" i="1" dirty="0" smtClean="0">
                            <a:latin typeface="Cambria Math"/>
                          </a:rPr>
                          <m:t>𝑘</m:t>
                        </m:r>
                        <m:r>
                          <a:rPr lang="en-US" sz="2800" i="1" dirty="0" smtClean="0">
                            <a:latin typeface="Cambria Math"/>
                          </a:rPr>
                          <m:t>=</m:t>
                        </m:r>
                        <m:r>
                          <a:rPr lang="en-US" sz="2800" i="1" dirty="0" smtClean="0">
                            <a:latin typeface="Cambria Math"/>
                          </a:rPr>
                          <m:t>2</m:t>
                        </m:r>
                      </m:oMath>
                    </a14:m>
                    <a:r>
                      <a:rPr lang="en-US" sz="2800" dirty="0"/>
                      <a:t> and </a:t>
                    </a:r>
                    <a14:m>
                      <m:oMath xmlns:m="http://schemas.openxmlformats.org/officeDocument/2006/math">
                        <m:r>
                          <a:rPr lang="el-GR" sz="2800" i="1" dirty="0" smtClean="0">
                            <a:latin typeface="Cambria Math"/>
                          </a:rPr>
                          <m:t>𝛼</m:t>
                        </m:r>
                        <m:r>
                          <a:rPr lang="en-US" sz="2800" i="1" dirty="0" smtClean="0">
                            <a:latin typeface="Cambria Math"/>
                          </a:rPr>
                          <m:t>(</m:t>
                        </m:r>
                        <m:r>
                          <a:rPr lang="en-US" sz="2800" i="1" dirty="0" smtClean="0">
                            <a:latin typeface="Cambria Math"/>
                          </a:rPr>
                          <m:t>𝐶</m:t>
                        </m:r>
                        <m:r>
                          <a:rPr lang="en-US" sz="3200" i="1" baseline="-25000" dirty="0" smtClean="0">
                            <a:latin typeface="Cambria Math"/>
                          </a:rPr>
                          <m:t>5</m:t>
                        </m:r>
                        <m:r>
                          <a:rPr lang="en-US" sz="3200" i="1" baseline="30000" dirty="0" smtClean="0">
                            <a:latin typeface="Cambria Math"/>
                          </a:rPr>
                          <m:t>2</m:t>
                        </m:r>
                        <m:r>
                          <a:rPr lang="en-US" sz="3200" i="1" dirty="0" smtClean="0">
                            <a:latin typeface="Cambria Math"/>
                          </a:rPr>
                          <m:t>)=</m:t>
                        </m:r>
                        <m:r>
                          <a:rPr lang="en-US" sz="3200" i="1" dirty="0" smtClean="0">
                            <a:latin typeface="Cambria Math"/>
                          </a:rPr>
                          <m:t>5</m:t>
                        </m:r>
                      </m:oMath>
                    </a14:m>
                    <a:r>
                      <a:rPr lang="en-US" sz="3200" dirty="0"/>
                      <a:t>.</a:t>
                    </a:r>
                    <a:r>
                      <a:rPr lang="en-US" sz="2800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94" name="TextBox 9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6535" y="2002708"/>
                    <a:ext cx="4087489" cy="1015663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l="-2981" t="-5389" r="-2981" b="-185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09" name="Group 108"/>
              <p:cNvGrpSpPr/>
              <p:nvPr/>
            </p:nvGrpSpPr>
            <p:grpSpPr>
              <a:xfrm>
                <a:off x="5262144" y="842260"/>
                <a:ext cx="3065009" cy="3065530"/>
                <a:chOff x="5262144" y="842260"/>
                <a:chExt cx="3065009" cy="3065530"/>
              </a:xfrm>
            </p:grpSpPr>
            <p:sp>
              <p:nvSpPr>
                <p:cNvPr id="99" name="Oval 98"/>
                <p:cNvSpPr/>
                <p:nvPr/>
              </p:nvSpPr>
              <p:spPr>
                <a:xfrm>
                  <a:off x="7967113" y="3545045"/>
                  <a:ext cx="360040" cy="362745"/>
                </a:xfrm>
                <a:prstGeom prst="ellipse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Oval 99"/>
                <p:cNvSpPr/>
                <p:nvPr/>
              </p:nvSpPr>
              <p:spPr>
                <a:xfrm>
                  <a:off x="6889567" y="3011484"/>
                  <a:ext cx="360040" cy="362745"/>
                </a:xfrm>
                <a:prstGeom prst="ellipse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Oval 100"/>
                <p:cNvSpPr/>
                <p:nvPr/>
              </p:nvSpPr>
              <p:spPr>
                <a:xfrm>
                  <a:off x="5262144" y="3545045"/>
                  <a:ext cx="360040" cy="362745"/>
                </a:xfrm>
                <a:prstGeom prst="ellipse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5812033" y="2462427"/>
                  <a:ext cx="360040" cy="362745"/>
                </a:xfrm>
                <a:prstGeom prst="ellipse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Oval 102"/>
                <p:cNvSpPr/>
                <p:nvPr/>
              </p:nvSpPr>
              <p:spPr>
                <a:xfrm>
                  <a:off x="7432212" y="1926866"/>
                  <a:ext cx="360040" cy="362745"/>
                </a:xfrm>
                <a:prstGeom prst="ellipse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Oval 103"/>
                <p:cNvSpPr/>
                <p:nvPr/>
              </p:nvSpPr>
              <p:spPr>
                <a:xfrm>
                  <a:off x="6344339" y="1384563"/>
                  <a:ext cx="360040" cy="362745"/>
                </a:xfrm>
                <a:prstGeom prst="ellipse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Oval 104"/>
                <p:cNvSpPr/>
                <p:nvPr/>
              </p:nvSpPr>
              <p:spPr>
                <a:xfrm>
                  <a:off x="5262144" y="847518"/>
                  <a:ext cx="360040" cy="362745"/>
                </a:xfrm>
                <a:prstGeom prst="ellipse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>
                  <a:off x="7967113" y="842260"/>
                  <a:ext cx="360040" cy="362745"/>
                </a:xfrm>
                <a:prstGeom prst="ellipse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2" name="Group 111"/>
            <p:cNvGrpSpPr/>
            <p:nvPr/>
          </p:nvGrpSpPr>
          <p:grpSpPr>
            <a:xfrm>
              <a:off x="5067055" y="2978950"/>
              <a:ext cx="3244704" cy="3300479"/>
              <a:chOff x="4972701" y="2598875"/>
              <a:chExt cx="3244704" cy="3300479"/>
            </a:xfrm>
          </p:grpSpPr>
          <p:grpSp>
            <p:nvGrpSpPr>
              <p:cNvPr id="113" name="Group 112"/>
              <p:cNvGrpSpPr/>
              <p:nvPr/>
            </p:nvGrpSpPr>
            <p:grpSpPr>
              <a:xfrm>
                <a:off x="4972701" y="2598875"/>
                <a:ext cx="3244704" cy="3300479"/>
                <a:chOff x="4837685" y="2598875"/>
                <a:chExt cx="3244704" cy="3300479"/>
              </a:xfrm>
            </p:grpSpPr>
            <p:grpSp>
              <p:nvGrpSpPr>
                <p:cNvPr id="156" name="Group 155"/>
                <p:cNvGrpSpPr/>
                <p:nvPr/>
              </p:nvGrpSpPr>
              <p:grpSpPr>
                <a:xfrm>
                  <a:off x="5202070" y="2798930"/>
                  <a:ext cx="2700312" cy="2700313"/>
                  <a:chOff x="5202070" y="2798930"/>
                  <a:chExt cx="2700312" cy="2700313"/>
                </a:xfrm>
              </p:grpSpPr>
              <p:cxnSp>
                <p:nvCxnSpPr>
                  <p:cNvPr id="171" name="Straight Connector 170"/>
                  <p:cNvCxnSpPr/>
                  <p:nvPr/>
                </p:nvCxnSpPr>
                <p:spPr>
                  <a:xfrm flipV="1">
                    <a:off x="5202070" y="5499229"/>
                    <a:ext cx="2700312" cy="1"/>
                  </a:xfrm>
                  <a:prstGeom prst="line">
                    <a:avLst/>
                  </a:prstGeom>
                  <a:ln w="19050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Straight Connector 171"/>
                  <p:cNvCxnSpPr/>
                  <p:nvPr/>
                </p:nvCxnSpPr>
                <p:spPr>
                  <a:xfrm flipV="1">
                    <a:off x="5202070" y="4959170"/>
                    <a:ext cx="2700310" cy="1"/>
                  </a:xfrm>
                  <a:prstGeom prst="line">
                    <a:avLst/>
                  </a:prstGeom>
                  <a:ln w="19050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Straight Connector 172"/>
                  <p:cNvCxnSpPr/>
                  <p:nvPr/>
                </p:nvCxnSpPr>
                <p:spPr>
                  <a:xfrm>
                    <a:off x="5202070" y="4419111"/>
                    <a:ext cx="2700308" cy="0"/>
                  </a:xfrm>
                  <a:prstGeom prst="line">
                    <a:avLst/>
                  </a:prstGeom>
                  <a:ln w="19050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Straight Connector 173"/>
                  <p:cNvCxnSpPr/>
                  <p:nvPr/>
                </p:nvCxnSpPr>
                <p:spPr>
                  <a:xfrm flipV="1">
                    <a:off x="5202070" y="3879050"/>
                    <a:ext cx="2700306" cy="1"/>
                  </a:xfrm>
                  <a:prstGeom prst="line">
                    <a:avLst/>
                  </a:prstGeom>
                  <a:ln w="19050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Straight Connector 174"/>
                  <p:cNvCxnSpPr/>
                  <p:nvPr/>
                </p:nvCxnSpPr>
                <p:spPr>
                  <a:xfrm flipV="1">
                    <a:off x="5202070" y="3338990"/>
                    <a:ext cx="2700304" cy="1"/>
                  </a:xfrm>
                  <a:prstGeom prst="line">
                    <a:avLst/>
                  </a:prstGeom>
                  <a:ln w="19050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Straight Connector 175"/>
                  <p:cNvCxnSpPr/>
                  <p:nvPr/>
                </p:nvCxnSpPr>
                <p:spPr>
                  <a:xfrm flipV="1">
                    <a:off x="5202070" y="2798930"/>
                    <a:ext cx="2700302" cy="1"/>
                  </a:xfrm>
                  <a:prstGeom prst="line">
                    <a:avLst/>
                  </a:prstGeom>
                  <a:ln w="19050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Straight Connector 176"/>
                  <p:cNvCxnSpPr/>
                  <p:nvPr/>
                </p:nvCxnSpPr>
                <p:spPr>
                  <a:xfrm>
                    <a:off x="5202073" y="2798931"/>
                    <a:ext cx="0" cy="2700302"/>
                  </a:xfrm>
                  <a:prstGeom prst="line">
                    <a:avLst/>
                  </a:prstGeom>
                  <a:ln w="19050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Straight Connector 177"/>
                  <p:cNvCxnSpPr/>
                  <p:nvPr/>
                </p:nvCxnSpPr>
                <p:spPr>
                  <a:xfrm>
                    <a:off x="5742132" y="2798933"/>
                    <a:ext cx="0" cy="2700300"/>
                  </a:xfrm>
                  <a:prstGeom prst="line">
                    <a:avLst/>
                  </a:prstGeom>
                  <a:ln w="19050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Straight Connector 178"/>
                  <p:cNvCxnSpPr/>
                  <p:nvPr/>
                </p:nvCxnSpPr>
                <p:spPr>
                  <a:xfrm>
                    <a:off x="6282191" y="2798931"/>
                    <a:ext cx="0" cy="2700302"/>
                  </a:xfrm>
                  <a:prstGeom prst="line">
                    <a:avLst/>
                  </a:prstGeom>
                  <a:ln w="19050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Straight Connector 179"/>
                  <p:cNvCxnSpPr/>
                  <p:nvPr/>
                </p:nvCxnSpPr>
                <p:spPr>
                  <a:xfrm>
                    <a:off x="6822250" y="2798933"/>
                    <a:ext cx="0" cy="2700300"/>
                  </a:xfrm>
                  <a:prstGeom prst="line">
                    <a:avLst/>
                  </a:prstGeom>
                  <a:ln w="19050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Straight Connector 180"/>
                  <p:cNvCxnSpPr/>
                  <p:nvPr/>
                </p:nvCxnSpPr>
                <p:spPr>
                  <a:xfrm>
                    <a:off x="7362311" y="2798931"/>
                    <a:ext cx="0" cy="2700302"/>
                  </a:xfrm>
                  <a:prstGeom prst="line">
                    <a:avLst/>
                  </a:prstGeom>
                  <a:ln w="19050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Straight Connector 181"/>
                  <p:cNvCxnSpPr/>
                  <p:nvPr/>
                </p:nvCxnSpPr>
                <p:spPr>
                  <a:xfrm>
                    <a:off x="7902370" y="2798933"/>
                    <a:ext cx="0" cy="2700300"/>
                  </a:xfrm>
                  <a:prstGeom prst="line">
                    <a:avLst/>
                  </a:prstGeom>
                  <a:ln w="19050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Straight Connector 182"/>
                  <p:cNvCxnSpPr/>
                  <p:nvPr/>
                </p:nvCxnSpPr>
                <p:spPr>
                  <a:xfrm flipV="1">
                    <a:off x="5202070" y="2798930"/>
                    <a:ext cx="2700300" cy="2700303"/>
                  </a:xfrm>
                  <a:prstGeom prst="line">
                    <a:avLst/>
                  </a:prstGeom>
                  <a:ln w="19050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Straight Connector 183"/>
                  <p:cNvCxnSpPr/>
                  <p:nvPr/>
                </p:nvCxnSpPr>
                <p:spPr>
                  <a:xfrm flipV="1">
                    <a:off x="5733147" y="3344162"/>
                    <a:ext cx="2169235" cy="2155068"/>
                  </a:xfrm>
                  <a:prstGeom prst="line">
                    <a:avLst/>
                  </a:prstGeom>
                  <a:ln w="19050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Straight Connector 184"/>
                  <p:cNvCxnSpPr/>
                  <p:nvPr/>
                </p:nvCxnSpPr>
                <p:spPr>
                  <a:xfrm flipV="1">
                    <a:off x="6282191" y="3879050"/>
                    <a:ext cx="1620179" cy="1620183"/>
                  </a:xfrm>
                  <a:prstGeom prst="line">
                    <a:avLst/>
                  </a:prstGeom>
                  <a:ln w="19050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Straight Connector 185"/>
                  <p:cNvCxnSpPr/>
                  <p:nvPr/>
                </p:nvCxnSpPr>
                <p:spPr>
                  <a:xfrm flipV="1">
                    <a:off x="6817764" y="4419111"/>
                    <a:ext cx="1084606" cy="1080118"/>
                  </a:xfrm>
                  <a:prstGeom prst="line">
                    <a:avLst/>
                  </a:prstGeom>
                  <a:ln w="19050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Straight Connector 186"/>
                  <p:cNvCxnSpPr/>
                  <p:nvPr/>
                </p:nvCxnSpPr>
                <p:spPr>
                  <a:xfrm flipV="1">
                    <a:off x="7362311" y="4959170"/>
                    <a:ext cx="540059" cy="540059"/>
                  </a:xfrm>
                  <a:prstGeom prst="line">
                    <a:avLst/>
                  </a:prstGeom>
                  <a:ln w="19050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Straight Connector 187"/>
                  <p:cNvCxnSpPr/>
                  <p:nvPr/>
                </p:nvCxnSpPr>
                <p:spPr>
                  <a:xfrm rot="10800000" flipV="1">
                    <a:off x="5202071" y="2798934"/>
                    <a:ext cx="2169235" cy="2155068"/>
                  </a:xfrm>
                  <a:prstGeom prst="line">
                    <a:avLst/>
                  </a:prstGeom>
                  <a:ln w="19050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" name="Straight Connector 188"/>
                  <p:cNvCxnSpPr/>
                  <p:nvPr/>
                </p:nvCxnSpPr>
                <p:spPr>
                  <a:xfrm rot="10800000" flipV="1">
                    <a:off x="5202083" y="2798931"/>
                    <a:ext cx="1620179" cy="1620183"/>
                  </a:xfrm>
                  <a:prstGeom prst="line">
                    <a:avLst/>
                  </a:prstGeom>
                  <a:ln w="19050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Straight Connector 189"/>
                  <p:cNvCxnSpPr/>
                  <p:nvPr/>
                </p:nvCxnSpPr>
                <p:spPr>
                  <a:xfrm rot="10800000" flipV="1">
                    <a:off x="5202083" y="2798935"/>
                    <a:ext cx="1084606" cy="1080118"/>
                  </a:xfrm>
                  <a:prstGeom prst="line">
                    <a:avLst/>
                  </a:prstGeom>
                  <a:ln w="19050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190"/>
                  <p:cNvCxnSpPr/>
                  <p:nvPr/>
                </p:nvCxnSpPr>
                <p:spPr>
                  <a:xfrm rot="10800000" flipV="1">
                    <a:off x="5202083" y="2798935"/>
                    <a:ext cx="540059" cy="540059"/>
                  </a:xfrm>
                  <a:prstGeom prst="line">
                    <a:avLst/>
                  </a:prstGeom>
                  <a:ln w="19050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Straight Connector 191"/>
                  <p:cNvCxnSpPr/>
                  <p:nvPr/>
                </p:nvCxnSpPr>
                <p:spPr>
                  <a:xfrm rot="5400000" flipV="1">
                    <a:off x="5202072" y="2798929"/>
                    <a:ext cx="2700300" cy="2700303"/>
                  </a:xfrm>
                  <a:prstGeom prst="line">
                    <a:avLst/>
                  </a:prstGeom>
                  <a:ln w="19050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Straight Connector 192"/>
                  <p:cNvCxnSpPr/>
                  <p:nvPr/>
                </p:nvCxnSpPr>
                <p:spPr>
                  <a:xfrm rot="5400000" flipV="1">
                    <a:off x="5194991" y="3337092"/>
                    <a:ext cx="2169235" cy="2155068"/>
                  </a:xfrm>
                  <a:prstGeom prst="line">
                    <a:avLst/>
                  </a:prstGeom>
                  <a:ln w="19050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Straight Connector 193"/>
                  <p:cNvCxnSpPr/>
                  <p:nvPr/>
                </p:nvCxnSpPr>
                <p:spPr>
                  <a:xfrm rot="5400000" flipV="1">
                    <a:off x="5202073" y="3879050"/>
                    <a:ext cx="1620179" cy="1620183"/>
                  </a:xfrm>
                  <a:prstGeom prst="line">
                    <a:avLst/>
                  </a:prstGeom>
                  <a:ln w="19050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Straight Connector 194"/>
                  <p:cNvCxnSpPr/>
                  <p:nvPr/>
                </p:nvCxnSpPr>
                <p:spPr>
                  <a:xfrm rot="5400000" flipV="1">
                    <a:off x="5199831" y="4416869"/>
                    <a:ext cx="1084606" cy="1080118"/>
                  </a:xfrm>
                  <a:prstGeom prst="line">
                    <a:avLst/>
                  </a:prstGeom>
                  <a:ln w="19050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Straight Connector 195"/>
                  <p:cNvCxnSpPr/>
                  <p:nvPr/>
                </p:nvCxnSpPr>
                <p:spPr>
                  <a:xfrm rot="5400000" flipV="1">
                    <a:off x="5202075" y="4959172"/>
                    <a:ext cx="540059" cy="540059"/>
                  </a:xfrm>
                  <a:prstGeom prst="line">
                    <a:avLst/>
                  </a:prstGeom>
                  <a:ln w="19050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Straight Connector 196"/>
                  <p:cNvCxnSpPr/>
                  <p:nvPr/>
                </p:nvCxnSpPr>
                <p:spPr>
                  <a:xfrm rot="16200000" flipV="1">
                    <a:off x="5740219" y="2806015"/>
                    <a:ext cx="2169235" cy="2155068"/>
                  </a:xfrm>
                  <a:prstGeom prst="line">
                    <a:avLst/>
                  </a:prstGeom>
                  <a:ln w="19050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Straight Connector 197"/>
                  <p:cNvCxnSpPr/>
                  <p:nvPr/>
                </p:nvCxnSpPr>
                <p:spPr>
                  <a:xfrm rot="16200000" flipV="1">
                    <a:off x="6282192" y="2798942"/>
                    <a:ext cx="1620179" cy="1620183"/>
                  </a:xfrm>
                  <a:prstGeom prst="line">
                    <a:avLst/>
                  </a:prstGeom>
                  <a:ln w="19050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Straight Connector 198"/>
                  <p:cNvCxnSpPr/>
                  <p:nvPr/>
                </p:nvCxnSpPr>
                <p:spPr>
                  <a:xfrm rot="16200000" flipV="1">
                    <a:off x="6820007" y="2801188"/>
                    <a:ext cx="1084606" cy="1080118"/>
                  </a:xfrm>
                  <a:prstGeom prst="line">
                    <a:avLst/>
                  </a:prstGeom>
                  <a:ln w="19050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" name="Straight Connector 199"/>
                  <p:cNvCxnSpPr/>
                  <p:nvPr/>
                </p:nvCxnSpPr>
                <p:spPr>
                  <a:xfrm rot="16200000" flipV="1">
                    <a:off x="7362310" y="2798944"/>
                    <a:ext cx="540059" cy="540059"/>
                  </a:xfrm>
                  <a:prstGeom prst="line">
                    <a:avLst/>
                  </a:prstGeom>
                  <a:ln w="19050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7" name="Group 156"/>
                <p:cNvGrpSpPr/>
                <p:nvPr/>
              </p:nvGrpSpPr>
              <p:grpSpPr>
                <a:xfrm>
                  <a:off x="4837685" y="2598875"/>
                  <a:ext cx="377586" cy="3100409"/>
                  <a:chOff x="4837685" y="2598875"/>
                  <a:chExt cx="377586" cy="3100409"/>
                </a:xfrm>
              </p:grpSpPr>
              <p:sp>
                <p:nvSpPr>
                  <p:cNvPr id="165" name="TextBox 164"/>
                  <p:cNvSpPr txBox="1"/>
                  <p:nvPr/>
                </p:nvSpPr>
                <p:spPr>
                  <a:xfrm>
                    <a:off x="4846556" y="5299174"/>
                    <a:ext cx="36004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b="1" dirty="0">
                        <a:solidFill>
                          <a:srgbClr val="0000FF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166" name="TextBox 165"/>
                  <p:cNvSpPr txBox="1"/>
                  <p:nvPr/>
                </p:nvSpPr>
                <p:spPr>
                  <a:xfrm>
                    <a:off x="4842030" y="4756873"/>
                    <a:ext cx="36004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dirty="0"/>
                      <a:t>1</a:t>
                    </a:r>
                  </a:p>
                </p:txBody>
              </p:sp>
              <p:sp>
                <p:nvSpPr>
                  <p:cNvPr id="167" name="TextBox 166"/>
                  <p:cNvSpPr txBox="1"/>
                  <p:nvPr/>
                </p:nvSpPr>
                <p:spPr>
                  <a:xfrm>
                    <a:off x="4846556" y="4214570"/>
                    <a:ext cx="36004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dirty="0"/>
                      <a:t>2</a:t>
                    </a:r>
                  </a:p>
                </p:txBody>
              </p:sp>
              <p:sp>
                <p:nvSpPr>
                  <p:cNvPr id="168" name="TextBox 167"/>
                  <p:cNvSpPr txBox="1"/>
                  <p:nvPr/>
                </p:nvSpPr>
                <p:spPr>
                  <a:xfrm>
                    <a:off x="4846556" y="3684167"/>
                    <a:ext cx="36004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dirty="0"/>
                      <a:t>3</a:t>
                    </a:r>
                  </a:p>
                </p:txBody>
              </p:sp>
              <p:sp>
                <p:nvSpPr>
                  <p:cNvPr id="169" name="TextBox 168"/>
                  <p:cNvSpPr txBox="1"/>
                  <p:nvPr/>
                </p:nvSpPr>
                <p:spPr>
                  <a:xfrm>
                    <a:off x="4837685" y="3113965"/>
                    <a:ext cx="36004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dirty="0"/>
                      <a:t>4</a:t>
                    </a:r>
                  </a:p>
                </p:txBody>
              </p:sp>
              <p:sp>
                <p:nvSpPr>
                  <p:cNvPr id="170" name="TextBox 169"/>
                  <p:cNvSpPr txBox="1"/>
                  <p:nvPr/>
                </p:nvSpPr>
                <p:spPr>
                  <a:xfrm>
                    <a:off x="4855231" y="2598875"/>
                    <a:ext cx="36004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b="1" dirty="0">
                        <a:solidFill>
                          <a:srgbClr val="0000FF"/>
                        </a:solidFill>
                      </a:rPr>
                      <a:t>0</a:t>
                    </a:r>
                  </a:p>
                </p:txBody>
              </p:sp>
            </p:grpSp>
            <p:grpSp>
              <p:nvGrpSpPr>
                <p:cNvPr id="158" name="Group 157"/>
                <p:cNvGrpSpPr/>
                <p:nvPr/>
              </p:nvGrpSpPr>
              <p:grpSpPr>
                <a:xfrm>
                  <a:off x="5017705" y="5499229"/>
                  <a:ext cx="3064684" cy="400125"/>
                  <a:chOff x="4865305" y="5346829"/>
                  <a:chExt cx="3064684" cy="400125"/>
                </a:xfrm>
              </p:grpSpPr>
              <p:sp>
                <p:nvSpPr>
                  <p:cNvPr id="159" name="TextBox 158"/>
                  <p:cNvSpPr txBox="1"/>
                  <p:nvPr/>
                </p:nvSpPr>
                <p:spPr>
                  <a:xfrm>
                    <a:off x="4865305" y="5346829"/>
                    <a:ext cx="36004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b="1" dirty="0">
                        <a:solidFill>
                          <a:srgbClr val="0000FF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160" name="TextBox 159"/>
                  <p:cNvSpPr txBox="1"/>
                  <p:nvPr/>
                </p:nvSpPr>
                <p:spPr>
                  <a:xfrm>
                    <a:off x="5410533" y="5346829"/>
                    <a:ext cx="36004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dirty="0"/>
                      <a:t>1</a:t>
                    </a:r>
                  </a:p>
                </p:txBody>
              </p:sp>
              <p:sp>
                <p:nvSpPr>
                  <p:cNvPr id="161" name="TextBox 160"/>
                  <p:cNvSpPr txBox="1"/>
                  <p:nvPr/>
                </p:nvSpPr>
                <p:spPr>
                  <a:xfrm>
                    <a:off x="5954269" y="5346829"/>
                    <a:ext cx="36004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dirty="0"/>
                      <a:t>2</a:t>
                    </a:r>
                  </a:p>
                </p:txBody>
              </p:sp>
              <p:sp>
                <p:nvSpPr>
                  <p:cNvPr id="162" name="TextBox 161"/>
                  <p:cNvSpPr txBox="1"/>
                  <p:nvPr/>
                </p:nvSpPr>
                <p:spPr>
                  <a:xfrm>
                    <a:off x="6485344" y="5346829"/>
                    <a:ext cx="36004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dirty="0"/>
                      <a:t>3</a:t>
                    </a:r>
                  </a:p>
                </p:txBody>
              </p:sp>
              <p:sp>
                <p:nvSpPr>
                  <p:cNvPr id="163" name="TextBox 162"/>
                  <p:cNvSpPr txBox="1"/>
                  <p:nvPr/>
                </p:nvSpPr>
                <p:spPr>
                  <a:xfrm>
                    <a:off x="7027647" y="5346829"/>
                    <a:ext cx="36004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dirty="0"/>
                      <a:t>4</a:t>
                    </a:r>
                  </a:p>
                </p:txBody>
              </p:sp>
              <p:sp>
                <p:nvSpPr>
                  <p:cNvPr id="164" name="TextBox 163"/>
                  <p:cNvSpPr txBox="1"/>
                  <p:nvPr/>
                </p:nvSpPr>
                <p:spPr>
                  <a:xfrm>
                    <a:off x="7569949" y="5346844"/>
                    <a:ext cx="36004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b="1" dirty="0">
                        <a:solidFill>
                          <a:srgbClr val="0000FF"/>
                        </a:solidFill>
                      </a:rPr>
                      <a:t>0</a:t>
                    </a:r>
                  </a:p>
                </p:txBody>
              </p:sp>
            </p:grpSp>
          </p:grpSp>
          <p:grpSp>
            <p:nvGrpSpPr>
              <p:cNvPr id="114" name="Group 113"/>
              <p:cNvGrpSpPr/>
              <p:nvPr/>
            </p:nvGrpSpPr>
            <p:grpSpPr>
              <a:xfrm>
                <a:off x="5247075" y="3248980"/>
                <a:ext cx="2880320" cy="180020"/>
                <a:chOff x="5247075" y="3248980"/>
                <a:chExt cx="2880320" cy="180020"/>
              </a:xfrm>
            </p:grpSpPr>
            <p:sp>
              <p:nvSpPr>
                <p:cNvPr id="150" name="Oval 149"/>
                <p:cNvSpPr/>
                <p:nvPr/>
              </p:nvSpPr>
              <p:spPr>
                <a:xfrm>
                  <a:off x="5247075" y="3248980"/>
                  <a:ext cx="180020" cy="18002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>
                <a:xfrm>
                  <a:off x="5792308" y="3248980"/>
                  <a:ext cx="180020" cy="18002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Oval 151"/>
                <p:cNvSpPr/>
                <p:nvPr/>
              </p:nvSpPr>
              <p:spPr>
                <a:xfrm>
                  <a:off x="6327196" y="3248980"/>
                  <a:ext cx="180020" cy="18002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Oval 152"/>
                <p:cNvSpPr/>
                <p:nvPr/>
              </p:nvSpPr>
              <p:spPr>
                <a:xfrm>
                  <a:off x="6867254" y="3248980"/>
                  <a:ext cx="180020" cy="18002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Oval 153"/>
                <p:cNvSpPr/>
                <p:nvPr/>
              </p:nvSpPr>
              <p:spPr>
                <a:xfrm>
                  <a:off x="7412487" y="3248980"/>
                  <a:ext cx="180020" cy="18002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Oval 154"/>
                <p:cNvSpPr/>
                <p:nvPr/>
              </p:nvSpPr>
              <p:spPr>
                <a:xfrm>
                  <a:off x="7947375" y="3248980"/>
                  <a:ext cx="180020" cy="18002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5" name="Group 114"/>
              <p:cNvGrpSpPr/>
              <p:nvPr/>
            </p:nvGrpSpPr>
            <p:grpSpPr>
              <a:xfrm>
                <a:off x="5247075" y="2708920"/>
                <a:ext cx="2880320" cy="180020"/>
                <a:chOff x="5247075" y="3248980"/>
                <a:chExt cx="2880320" cy="180020"/>
              </a:xfrm>
            </p:grpSpPr>
            <p:sp>
              <p:nvSpPr>
                <p:cNvPr id="144" name="Oval 143"/>
                <p:cNvSpPr/>
                <p:nvPr/>
              </p:nvSpPr>
              <p:spPr>
                <a:xfrm>
                  <a:off x="5247075" y="3248980"/>
                  <a:ext cx="180020" cy="18002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Oval 144"/>
                <p:cNvSpPr/>
                <p:nvPr/>
              </p:nvSpPr>
              <p:spPr>
                <a:xfrm>
                  <a:off x="5792308" y="3248980"/>
                  <a:ext cx="180020" cy="18002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Oval 145"/>
                <p:cNvSpPr/>
                <p:nvPr/>
              </p:nvSpPr>
              <p:spPr>
                <a:xfrm>
                  <a:off x="6327196" y="3248980"/>
                  <a:ext cx="180020" cy="18002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Oval 146"/>
                <p:cNvSpPr/>
                <p:nvPr/>
              </p:nvSpPr>
              <p:spPr>
                <a:xfrm>
                  <a:off x="6867254" y="3248980"/>
                  <a:ext cx="180020" cy="18002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Oval 147"/>
                <p:cNvSpPr/>
                <p:nvPr/>
              </p:nvSpPr>
              <p:spPr>
                <a:xfrm>
                  <a:off x="7412487" y="3248980"/>
                  <a:ext cx="180020" cy="18002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Oval 148"/>
                <p:cNvSpPr/>
                <p:nvPr/>
              </p:nvSpPr>
              <p:spPr>
                <a:xfrm>
                  <a:off x="7947375" y="3248980"/>
                  <a:ext cx="180020" cy="18002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6" name="Group 115"/>
              <p:cNvGrpSpPr/>
              <p:nvPr/>
            </p:nvGrpSpPr>
            <p:grpSpPr>
              <a:xfrm>
                <a:off x="5247075" y="4329100"/>
                <a:ext cx="2880320" cy="180020"/>
                <a:chOff x="5247075" y="3248980"/>
                <a:chExt cx="2880320" cy="180020"/>
              </a:xfrm>
            </p:grpSpPr>
            <p:sp>
              <p:nvSpPr>
                <p:cNvPr id="138" name="Oval 137"/>
                <p:cNvSpPr/>
                <p:nvPr/>
              </p:nvSpPr>
              <p:spPr>
                <a:xfrm>
                  <a:off x="5247075" y="3248980"/>
                  <a:ext cx="180020" cy="18002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Oval 138"/>
                <p:cNvSpPr/>
                <p:nvPr/>
              </p:nvSpPr>
              <p:spPr>
                <a:xfrm>
                  <a:off x="5792308" y="3248980"/>
                  <a:ext cx="180020" cy="18002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Oval 139"/>
                <p:cNvSpPr/>
                <p:nvPr/>
              </p:nvSpPr>
              <p:spPr>
                <a:xfrm>
                  <a:off x="6327196" y="3248980"/>
                  <a:ext cx="180020" cy="18002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Oval 140"/>
                <p:cNvSpPr/>
                <p:nvPr/>
              </p:nvSpPr>
              <p:spPr>
                <a:xfrm>
                  <a:off x="6867254" y="3248980"/>
                  <a:ext cx="180020" cy="18002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Oval 141"/>
                <p:cNvSpPr/>
                <p:nvPr/>
              </p:nvSpPr>
              <p:spPr>
                <a:xfrm>
                  <a:off x="7412487" y="3248980"/>
                  <a:ext cx="180020" cy="18002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Oval 142"/>
                <p:cNvSpPr/>
                <p:nvPr/>
              </p:nvSpPr>
              <p:spPr>
                <a:xfrm>
                  <a:off x="7947375" y="3248980"/>
                  <a:ext cx="180020" cy="18002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7" name="Group 116"/>
              <p:cNvGrpSpPr/>
              <p:nvPr/>
            </p:nvGrpSpPr>
            <p:grpSpPr>
              <a:xfrm>
                <a:off x="5247075" y="3789040"/>
                <a:ext cx="2880320" cy="180020"/>
                <a:chOff x="5247075" y="3248980"/>
                <a:chExt cx="2880320" cy="180020"/>
              </a:xfrm>
            </p:grpSpPr>
            <p:sp>
              <p:nvSpPr>
                <p:cNvPr id="132" name="Oval 131"/>
                <p:cNvSpPr/>
                <p:nvPr/>
              </p:nvSpPr>
              <p:spPr>
                <a:xfrm>
                  <a:off x="5247075" y="3248980"/>
                  <a:ext cx="180020" cy="18002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Oval 132"/>
                <p:cNvSpPr/>
                <p:nvPr/>
              </p:nvSpPr>
              <p:spPr>
                <a:xfrm>
                  <a:off x="5792308" y="3248980"/>
                  <a:ext cx="180020" cy="18002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Oval 133"/>
                <p:cNvSpPr/>
                <p:nvPr/>
              </p:nvSpPr>
              <p:spPr>
                <a:xfrm>
                  <a:off x="6327196" y="3248980"/>
                  <a:ext cx="180020" cy="18002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Oval 134"/>
                <p:cNvSpPr/>
                <p:nvPr/>
              </p:nvSpPr>
              <p:spPr>
                <a:xfrm>
                  <a:off x="6867254" y="3248980"/>
                  <a:ext cx="180020" cy="18002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Oval 135"/>
                <p:cNvSpPr/>
                <p:nvPr/>
              </p:nvSpPr>
              <p:spPr>
                <a:xfrm>
                  <a:off x="7412487" y="3248980"/>
                  <a:ext cx="180020" cy="18002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Oval 136"/>
                <p:cNvSpPr/>
                <p:nvPr/>
              </p:nvSpPr>
              <p:spPr>
                <a:xfrm>
                  <a:off x="7947375" y="3248980"/>
                  <a:ext cx="180020" cy="18002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8" name="Group 117"/>
              <p:cNvGrpSpPr/>
              <p:nvPr/>
            </p:nvGrpSpPr>
            <p:grpSpPr>
              <a:xfrm>
                <a:off x="5247075" y="5409220"/>
                <a:ext cx="2880320" cy="180020"/>
                <a:chOff x="5247075" y="3248980"/>
                <a:chExt cx="2880320" cy="180020"/>
              </a:xfrm>
            </p:grpSpPr>
            <p:sp>
              <p:nvSpPr>
                <p:cNvPr id="126" name="Oval 125"/>
                <p:cNvSpPr/>
                <p:nvPr/>
              </p:nvSpPr>
              <p:spPr>
                <a:xfrm>
                  <a:off x="5247075" y="3248980"/>
                  <a:ext cx="180020" cy="18002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Oval 126"/>
                <p:cNvSpPr/>
                <p:nvPr/>
              </p:nvSpPr>
              <p:spPr>
                <a:xfrm>
                  <a:off x="5792308" y="3248980"/>
                  <a:ext cx="180020" cy="18002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Oval 127"/>
                <p:cNvSpPr/>
                <p:nvPr/>
              </p:nvSpPr>
              <p:spPr>
                <a:xfrm>
                  <a:off x="6327196" y="3248980"/>
                  <a:ext cx="180020" cy="18002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Oval 128"/>
                <p:cNvSpPr/>
                <p:nvPr/>
              </p:nvSpPr>
              <p:spPr>
                <a:xfrm>
                  <a:off x="6867254" y="3248980"/>
                  <a:ext cx="180020" cy="18002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Oval 129"/>
                <p:cNvSpPr/>
                <p:nvPr/>
              </p:nvSpPr>
              <p:spPr>
                <a:xfrm>
                  <a:off x="7412487" y="3248980"/>
                  <a:ext cx="180020" cy="18002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Oval 130"/>
                <p:cNvSpPr/>
                <p:nvPr/>
              </p:nvSpPr>
              <p:spPr>
                <a:xfrm>
                  <a:off x="7947375" y="3248980"/>
                  <a:ext cx="180020" cy="18002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9" name="Group 118"/>
              <p:cNvGrpSpPr/>
              <p:nvPr/>
            </p:nvGrpSpPr>
            <p:grpSpPr>
              <a:xfrm>
                <a:off x="5247075" y="4869160"/>
                <a:ext cx="2880320" cy="180020"/>
                <a:chOff x="5247075" y="3248980"/>
                <a:chExt cx="2880320" cy="180020"/>
              </a:xfrm>
            </p:grpSpPr>
            <p:sp>
              <p:nvSpPr>
                <p:cNvPr id="120" name="Oval 119"/>
                <p:cNvSpPr/>
                <p:nvPr/>
              </p:nvSpPr>
              <p:spPr>
                <a:xfrm>
                  <a:off x="5247075" y="3248980"/>
                  <a:ext cx="180020" cy="18002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5792308" y="3248980"/>
                  <a:ext cx="180020" cy="18002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Oval 121"/>
                <p:cNvSpPr/>
                <p:nvPr/>
              </p:nvSpPr>
              <p:spPr>
                <a:xfrm>
                  <a:off x="6327196" y="3248980"/>
                  <a:ext cx="180020" cy="18002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Oval 122"/>
                <p:cNvSpPr/>
                <p:nvPr/>
              </p:nvSpPr>
              <p:spPr>
                <a:xfrm>
                  <a:off x="6867254" y="3248980"/>
                  <a:ext cx="180020" cy="18002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Oval 123"/>
                <p:cNvSpPr/>
                <p:nvPr/>
              </p:nvSpPr>
              <p:spPr>
                <a:xfrm>
                  <a:off x="7412487" y="3248980"/>
                  <a:ext cx="180020" cy="18002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Oval 124"/>
                <p:cNvSpPr/>
                <p:nvPr/>
              </p:nvSpPr>
              <p:spPr>
                <a:xfrm>
                  <a:off x="7947375" y="3248980"/>
                  <a:ext cx="180020" cy="18002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01" name="Group 200"/>
            <p:cNvGrpSpPr/>
            <p:nvPr/>
          </p:nvGrpSpPr>
          <p:grpSpPr>
            <a:xfrm>
              <a:off x="5878116" y="3629055"/>
              <a:ext cx="1834866" cy="1834865"/>
              <a:chOff x="5922205" y="1648889"/>
              <a:chExt cx="1834866" cy="1834865"/>
            </a:xfrm>
          </p:grpSpPr>
          <p:grpSp>
            <p:nvGrpSpPr>
              <p:cNvPr id="202" name="Group 201"/>
              <p:cNvGrpSpPr/>
              <p:nvPr/>
            </p:nvGrpSpPr>
            <p:grpSpPr>
              <a:xfrm>
                <a:off x="6992667" y="2704858"/>
                <a:ext cx="764404" cy="778896"/>
                <a:chOff x="6992667" y="2704858"/>
                <a:chExt cx="764404" cy="778896"/>
              </a:xfrm>
            </p:grpSpPr>
            <p:sp>
              <p:nvSpPr>
                <p:cNvPr id="207" name="Oval 206"/>
                <p:cNvSpPr/>
                <p:nvPr/>
              </p:nvSpPr>
              <p:spPr>
                <a:xfrm flipH="1">
                  <a:off x="7532046" y="3258729"/>
                  <a:ext cx="225025" cy="225025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Oval 207"/>
                <p:cNvSpPr/>
                <p:nvPr/>
              </p:nvSpPr>
              <p:spPr>
                <a:xfrm flipH="1">
                  <a:off x="6992667" y="2704858"/>
                  <a:ext cx="225025" cy="225025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09" name="Straight Connector 208"/>
                <p:cNvCxnSpPr/>
                <p:nvPr/>
              </p:nvCxnSpPr>
              <p:spPr>
                <a:xfrm>
                  <a:off x="7169224" y="2895104"/>
                  <a:ext cx="398951" cy="414036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3" name="Group 202"/>
              <p:cNvGrpSpPr/>
              <p:nvPr/>
            </p:nvGrpSpPr>
            <p:grpSpPr>
              <a:xfrm>
                <a:off x="5922205" y="1648889"/>
                <a:ext cx="225025" cy="776134"/>
                <a:chOff x="5922205" y="1648889"/>
                <a:chExt cx="225025" cy="776134"/>
              </a:xfrm>
            </p:grpSpPr>
            <p:sp>
              <p:nvSpPr>
                <p:cNvPr id="204" name="Oval 203"/>
                <p:cNvSpPr/>
                <p:nvPr/>
              </p:nvSpPr>
              <p:spPr>
                <a:xfrm flipH="1">
                  <a:off x="5922205" y="1648889"/>
                  <a:ext cx="225025" cy="225025"/>
                </a:xfrm>
                <a:prstGeom prst="ellipse">
                  <a:avLst/>
                </a:prstGeom>
                <a:solidFill>
                  <a:srgbClr val="009900"/>
                </a:solidFill>
                <a:ln w="28575"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Oval 204"/>
                <p:cNvSpPr/>
                <p:nvPr/>
              </p:nvSpPr>
              <p:spPr>
                <a:xfrm flipH="1">
                  <a:off x="5922205" y="2199998"/>
                  <a:ext cx="225025" cy="225025"/>
                </a:xfrm>
                <a:prstGeom prst="ellipse">
                  <a:avLst/>
                </a:prstGeom>
                <a:solidFill>
                  <a:srgbClr val="009900"/>
                </a:solidFill>
                <a:ln w="28575"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06" name="Straight Connector 205"/>
                <p:cNvCxnSpPr/>
                <p:nvPr/>
              </p:nvCxnSpPr>
              <p:spPr>
                <a:xfrm>
                  <a:off x="6034718" y="1846240"/>
                  <a:ext cx="4499" cy="416386"/>
                </a:xfrm>
                <a:prstGeom prst="line">
                  <a:avLst/>
                </a:prstGeom>
                <a:ln w="57150">
                  <a:solidFill>
                    <a:srgbClr val="0099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421867" y="1222985"/>
                <a:ext cx="8300265" cy="6759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>
                    <a:solidFill>
                      <a:srgbClr val="0000FF"/>
                    </a:solidFill>
                  </a:rPr>
                  <a:t>Largest number of distinct words equals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FF"/>
                        </a:solidFill>
                        <a:ea typeface="Cambria Math"/>
                      </a:rPr>
                      <m:t>𝜶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0000FF"/>
                            </a:solidFill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0000FF"/>
                                </a:solidFill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ea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ea typeface="Cambria Math"/>
                              </a:rPr>
                              <m:t>𝒌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b="1" dirty="0">
                    <a:solidFill>
                      <a:srgbClr val="0000FF"/>
                    </a:solidFill>
                  </a:rPr>
                  <a:t>.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67" y="1222985"/>
                <a:ext cx="8300265" cy="675954"/>
              </a:xfrm>
              <a:prstGeom prst="rect">
                <a:avLst/>
              </a:prstGeom>
              <a:blipFill>
                <a:blip r:embed="rId4"/>
                <a:stretch>
                  <a:fillRect l="-1468" b="-17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060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Cliques and Independent 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9365" y="893791"/>
                <a:ext cx="8345270" cy="3885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Shannon proposed in information theory (1956) the parameter</a:t>
                </a:r>
              </a:p>
              <a:p>
                <a:pPr algn="ctr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𝜃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ea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rad>
                          <m:ra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deg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  <a:ea typeface="Cambria Math"/>
                                      </a:rPr>
                                      <m:t>𝐺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  <a:ea typeface="Cambria Math"/>
                                      </a:rPr>
                                      <m:t>𝑘</m:t>
                                    </m:r>
                                  </m:sup>
                                </m:sSup>
                              </m:e>
                            </m:d>
                          </m:e>
                        </m:rad>
                      </m:e>
                    </m:func>
                  </m:oMath>
                </a14:m>
                <a:r>
                  <a:rPr lang="en-US" sz="2800" dirty="0"/>
                  <a:t>,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known as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Shannon capacity of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𝑮</m:t>
                    </m:r>
                  </m:oMath>
                </a14:m>
                <a:r>
                  <a:rPr lang="en-US" sz="2800" dirty="0"/>
                  <a:t>, as a measure of the capacity for error-free transmission over a noise channel whose associated graph is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365" y="893791"/>
                <a:ext cx="8345270" cy="3885359"/>
              </a:xfrm>
              <a:prstGeom prst="rect">
                <a:avLst/>
              </a:prstGeom>
              <a:blipFill>
                <a:blip r:embed="rId2"/>
                <a:stretch>
                  <a:fillRect l="-1535" t="-314" r="-1535" b="-3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801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Cliques and Independent Sets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86534" y="818710"/>
                <a:ext cx="8370931" cy="11226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The complete bipartite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e>
                      <m:sub>
                        <m:d>
                          <m:dPr>
                            <m:begChr m:val="⌊"/>
                            <m:endChr m:val="⌋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d>
                          <m:dPr>
                            <m:begChr m:val="⌈"/>
                            <m:endChr m:val="⌉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sub>
                    </m:sSub>
                  </m:oMath>
                </a14:m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/>
                  <a:t>-free and has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edges, thus achieving the bound.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4" y="818710"/>
                <a:ext cx="8370931" cy="1122615"/>
              </a:xfrm>
              <a:prstGeom prst="rect">
                <a:avLst/>
              </a:prstGeom>
              <a:blipFill>
                <a:blip r:embed="rId2"/>
                <a:stretch>
                  <a:fillRect l="-1456" r="-1456" b="-14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6536" y="2255646"/>
                <a:ext cx="8370930" cy="2909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Definition:</a:t>
                </a:r>
                <a:r>
                  <a:rPr lang="en-US" sz="2800" dirty="0"/>
                  <a:t> A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complete multipartite graph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is a graph whose vertices can be partitioned into sets s.t.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𝑢𝑣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/>
                  <a:t> iff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𝑢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𝑣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belong to different sets.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Equivalently,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sz="2800" dirty="0"/>
                  <a:t>’s (complementary) components are complete graphs.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6" y="2255646"/>
                <a:ext cx="8370930" cy="2909579"/>
              </a:xfrm>
              <a:prstGeom prst="rect">
                <a:avLst/>
              </a:prstGeom>
              <a:blipFill>
                <a:blip r:embed="rId3"/>
                <a:stretch>
                  <a:fillRect l="-1456" t="-210" r="-1456" b="-3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0316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Cliques and Independent Sets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955181" y="1943835"/>
            <a:ext cx="5233637" cy="2273904"/>
            <a:chOff x="1955181" y="2103367"/>
            <a:chExt cx="5233637" cy="2273904"/>
          </a:xfrm>
        </p:grpSpPr>
        <p:grpSp>
          <p:nvGrpSpPr>
            <p:cNvPr id="9" name="Group 8"/>
            <p:cNvGrpSpPr/>
            <p:nvPr/>
          </p:nvGrpSpPr>
          <p:grpSpPr>
            <a:xfrm>
              <a:off x="1955181" y="2103367"/>
              <a:ext cx="5233637" cy="2273904"/>
              <a:chOff x="2682585" y="2058707"/>
              <a:chExt cx="5233637" cy="2273904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2682585" y="2058707"/>
                <a:ext cx="1304165" cy="900100"/>
                <a:chOff x="1286635" y="5049180"/>
                <a:chExt cx="1304165" cy="900100"/>
              </a:xfrm>
            </p:grpSpPr>
            <p:sp>
              <p:nvSpPr>
                <p:cNvPr id="12" name="Oval 11"/>
                <p:cNvSpPr/>
                <p:nvPr/>
              </p:nvSpPr>
              <p:spPr>
                <a:xfrm>
                  <a:off x="1286635" y="5049180"/>
                  <a:ext cx="1304165" cy="9001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" name="TextBox 1"/>
                    <p:cNvSpPr txBox="1"/>
                    <p:nvPr/>
                  </p:nvSpPr>
                  <p:spPr>
                    <a:xfrm>
                      <a:off x="1736194" y="5233764"/>
                      <a:ext cx="40504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2" name="TextBox 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36194" y="5233764"/>
                      <a:ext cx="405046" cy="523220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 r="-303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3" name="Group 12"/>
              <p:cNvGrpSpPr/>
              <p:nvPr/>
            </p:nvGrpSpPr>
            <p:grpSpPr>
              <a:xfrm>
                <a:off x="6612057" y="2058707"/>
                <a:ext cx="1304165" cy="900100"/>
                <a:chOff x="1286635" y="5049180"/>
                <a:chExt cx="1304165" cy="900100"/>
              </a:xfrm>
            </p:grpSpPr>
            <p:sp>
              <p:nvSpPr>
                <p:cNvPr id="14" name="Oval 13"/>
                <p:cNvSpPr/>
                <p:nvPr/>
              </p:nvSpPr>
              <p:spPr>
                <a:xfrm>
                  <a:off x="1286635" y="5049180"/>
                  <a:ext cx="1304165" cy="9001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TextBox 14"/>
                    <p:cNvSpPr txBox="1"/>
                    <p:nvPr/>
                  </p:nvSpPr>
                  <p:spPr>
                    <a:xfrm>
                      <a:off x="1736194" y="5233764"/>
                      <a:ext cx="40504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5" name="TextBox 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36194" y="5233764"/>
                      <a:ext cx="405046" cy="523220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 r="-298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9" name="Group 18"/>
              <p:cNvGrpSpPr/>
              <p:nvPr/>
            </p:nvGrpSpPr>
            <p:grpSpPr>
              <a:xfrm>
                <a:off x="4663785" y="3432511"/>
                <a:ext cx="1304165" cy="900100"/>
                <a:chOff x="1286635" y="5049180"/>
                <a:chExt cx="1304165" cy="900100"/>
              </a:xfrm>
            </p:grpSpPr>
            <p:sp>
              <p:nvSpPr>
                <p:cNvPr id="20" name="Oval 19"/>
                <p:cNvSpPr/>
                <p:nvPr/>
              </p:nvSpPr>
              <p:spPr>
                <a:xfrm>
                  <a:off x="1286635" y="5049180"/>
                  <a:ext cx="1304165" cy="9001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TextBox 20"/>
                    <p:cNvSpPr txBox="1"/>
                    <p:nvPr/>
                  </p:nvSpPr>
                  <p:spPr>
                    <a:xfrm>
                      <a:off x="1736194" y="5233764"/>
                      <a:ext cx="40504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21" name="TextBox 2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36194" y="5233764"/>
                      <a:ext cx="405046" cy="523220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 r="-454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23" name="Straight Connector 22"/>
              <p:cNvCxnSpPr>
                <a:stCxn id="12" idx="6"/>
                <a:endCxn id="14" idx="2"/>
              </p:cNvCxnSpPr>
              <p:nvPr/>
            </p:nvCxnSpPr>
            <p:spPr>
              <a:xfrm>
                <a:off x="3986750" y="2508757"/>
                <a:ext cx="2625307" cy="0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4488263" y="2223327"/>
                    <a:ext cx="1441067" cy="523220"/>
                  </a:xfrm>
                  <a:prstGeom prst="rect">
                    <a:avLst/>
                  </a:prstGeom>
                  <a:solidFill>
                    <a:srgbClr val="FFFFFF">
                      <a:alpha val="80000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88263" y="2223327"/>
                    <a:ext cx="1441067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6" name="Straight Connector 25"/>
              <p:cNvCxnSpPr>
                <a:stCxn id="14" idx="3"/>
                <a:endCxn id="20" idx="7"/>
              </p:cNvCxnSpPr>
              <p:nvPr/>
            </p:nvCxnSpPr>
            <p:spPr>
              <a:xfrm flipH="1">
                <a:off x="5776959" y="2826990"/>
                <a:ext cx="1026089" cy="737338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5929330" y="2974612"/>
                    <a:ext cx="1441067" cy="523220"/>
                  </a:xfrm>
                  <a:prstGeom prst="rect">
                    <a:avLst/>
                  </a:prstGeom>
                  <a:solidFill>
                    <a:srgbClr val="FFFFFF">
                      <a:alpha val="80000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9330" y="2974612"/>
                    <a:ext cx="1441067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/>
              <p:cNvCxnSpPr>
                <a:stCxn id="12" idx="5"/>
                <a:endCxn id="20" idx="1"/>
              </p:cNvCxnSpPr>
              <p:nvPr/>
            </p:nvCxnSpPr>
            <p:spPr>
              <a:xfrm>
                <a:off x="3795759" y="2826990"/>
                <a:ext cx="1059017" cy="737338"/>
              </a:xfrm>
              <a:prstGeom prst="line">
                <a:avLst/>
              </a:prstGeom>
              <a:ln w="762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3334667" y="2970101"/>
                    <a:ext cx="1441067" cy="523220"/>
                  </a:xfrm>
                  <a:prstGeom prst="rect">
                    <a:avLst/>
                  </a:prstGeom>
                  <a:solidFill>
                    <a:srgbClr val="FFFFFF">
                      <a:alpha val="80000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2" name="TextBox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34667" y="2970101"/>
                    <a:ext cx="1441067" cy="52322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2060894" y="3752099"/>
                  <a:ext cx="1650708" cy="561885"/>
                </a:xfrm>
                <a:prstGeom prst="rect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𝑲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latin typeface="Cambria Math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en-US" sz="2800" b="1" i="1"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2800" b="1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latin typeface="Cambria Math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sz="2800" b="1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latin typeface="Cambria Math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𝟑</m:t>
                                </m:r>
                              </m:sub>
                            </m:sSub>
                            <m:r>
                              <a:rPr lang="en-US" sz="2800" b="1" i="1">
                                <a:latin typeface="Cambria Math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0894" y="3752099"/>
                  <a:ext cx="1650708" cy="56188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86536" y="548680"/>
                <a:ext cx="8370930" cy="11918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We 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e>
                      <m: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8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,…,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800" dirty="0"/>
                  <a:t> are the partite sizes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sz="2800" dirty="0"/>
                  <a:t>’s components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e>
                      <m: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e>
                      <m: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6" y="548680"/>
                <a:ext cx="8370930" cy="1191865"/>
              </a:xfrm>
              <a:prstGeom prst="rect">
                <a:avLst/>
              </a:prstGeom>
              <a:blipFill>
                <a:blip r:embed="rId10"/>
                <a:stretch>
                  <a:fillRect l="-1456" r="-1456" b="-1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86536" y="4374105"/>
                <a:ext cx="8370930" cy="1972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⋯+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i="1" dirty="0">
                    <a:latin typeface="Cambria Math"/>
                  </a:rPr>
                  <a:t>. </a:t>
                </a:r>
                <a:r>
                  <a:rPr lang="en-US" sz="2800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,…,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800" dirty="0"/>
                  <a:t> are s.t.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80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1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𝑗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𝑟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called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Turán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𝒓</m:t>
                        </m:r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𝑟</m:t>
                        </m:r>
                        <m:r>
                          <a:rPr lang="en-US" sz="2800" i="1"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free. 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6" y="4374105"/>
                <a:ext cx="8370930" cy="1972078"/>
              </a:xfrm>
              <a:prstGeom prst="rect">
                <a:avLst/>
              </a:prstGeom>
              <a:blipFill>
                <a:blip r:embed="rId11"/>
                <a:stretch>
                  <a:fillRect l="-1456" b="-7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215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Cliques and Independent Sets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6535" y="808282"/>
                <a:ext cx="8370930" cy="5241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Theorem: </a:t>
                </a:r>
                <a:r>
                  <a:rPr lang="en-US" sz="2800" dirty="0"/>
                  <a:t>(Turán 1941) Let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be an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/>
                  <a:t>-vertex simple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𝑟</m:t>
                        </m:r>
                        <m:r>
                          <a:rPr lang="en-US" sz="2800" i="1"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-free graph. 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𝑒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𝑒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𝑟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with equality iff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𝐺</m:t>
                    </m:r>
                    <m:r>
                      <a:rPr lang="en-US" sz="2800" b="0" i="1" smtClean="0">
                        <a:latin typeface="Cambria Math"/>
                      </a:rPr>
                      <m:t>≌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𝑟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(isomorphic).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Proof:</a:t>
                </a:r>
                <a:r>
                  <a:rPr lang="en-US" sz="2800" dirty="0"/>
                  <a:t> (Zykov 1949) By induction on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𝑟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𝑟</m:t>
                    </m:r>
                    <m:r>
                      <a:rPr lang="en-US" sz="2800" i="1" dirty="0">
                        <a:latin typeface="Cambria Math"/>
                      </a:rPr>
                      <m:t>=</m:t>
                    </m:r>
                    <m:r>
                      <a:rPr lang="en-US" sz="2800" i="1" dirty="0"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-free.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𝑟</m:t>
                    </m:r>
                    <m:r>
                      <a:rPr lang="en-US" sz="2800" i="1" dirty="0">
                        <a:latin typeface="Cambria Math"/>
                      </a:rPr>
                      <m:t>&gt;</m:t>
                    </m:r>
                    <m:r>
                      <a:rPr lang="en-US" sz="2800" i="1" dirty="0"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be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/>
                  <a:t>-vertex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𝑟</m:t>
                        </m:r>
                        <m:r>
                          <a:rPr lang="en-US" sz="2800" i="1"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-free.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Choose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𝑉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800" dirty="0"/>
                  <a:t> s.t.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 dirty="0">
                        <a:latin typeface="Cambria Math"/>
                      </a:rPr>
                      <m:t>=</m:t>
                    </m:r>
                    <m:r>
                      <a:rPr lang="en-US" sz="2800" i="1" dirty="0">
                        <a:latin typeface="Cambria Math"/>
                        <a:ea typeface="Cambria Math"/>
                      </a:rPr>
                      <m:t>∆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</m:d>
                    <m:r>
                      <a:rPr lang="en-US" sz="2800" i="1" dirty="0">
                        <a:latin typeface="Cambria Math"/>
                      </a:rPr>
                      <m:t>=</m:t>
                    </m:r>
                    <m:r>
                      <a:rPr lang="en-US" sz="2800" i="1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/>
                  <a:t>. Set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𝑋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𝑌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𝑉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\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𝑋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5" y="808282"/>
                <a:ext cx="8370930" cy="5241435"/>
              </a:xfrm>
              <a:prstGeom prst="rect">
                <a:avLst/>
              </a:prstGeom>
              <a:blipFill>
                <a:blip r:embed="rId3"/>
                <a:stretch>
                  <a:fillRect l="-1456" t="-233" r="-1456" b="-186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6986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Cliques and Independent 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906815" y="728700"/>
            <a:ext cx="3330370" cy="1942086"/>
            <a:chOff x="1511660" y="4035220"/>
            <a:chExt cx="3330370" cy="1942086"/>
          </a:xfrm>
        </p:grpSpPr>
        <p:sp>
          <p:nvSpPr>
            <p:cNvPr id="10" name="Oval 9"/>
            <p:cNvSpPr/>
            <p:nvPr/>
          </p:nvSpPr>
          <p:spPr>
            <a:xfrm>
              <a:off x="1511660" y="4035220"/>
              <a:ext cx="3330370" cy="19420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1826695" y="4432297"/>
              <a:ext cx="1084055" cy="12919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3552481" y="4665324"/>
              <a:ext cx="1122347" cy="68187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974322" y="5347748"/>
                  <a:ext cx="40504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latin typeface="Cambria Math"/>
                          </a:rPr>
                          <m:t>𝐺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4322" y="5347748"/>
                  <a:ext cx="405046" cy="52322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/>
            <p:cNvSpPr/>
            <p:nvPr/>
          </p:nvSpPr>
          <p:spPr>
            <a:xfrm>
              <a:off x="2305542" y="4762957"/>
              <a:ext cx="184755" cy="1837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223956" y="4326873"/>
                  <a:ext cx="40504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3956" y="4326873"/>
                  <a:ext cx="405046" cy="52322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Connector 15"/>
            <p:cNvCxnSpPr>
              <a:stCxn id="15" idx="2"/>
              <a:endCxn id="12" idx="2"/>
            </p:cNvCxnSpPr>
            <p:nvPr/>
          </p:nvCxnSpPr>
          <p:spPr>
            <a:xfrm>
              <a:off x="2426479" y="4850093"/>
              <a:ext cx="1126002" cy="156170"/>
            </a:xfrm>
            <a:prstGeom prst="line">
              <a:avLst/>
            </a:prstGeom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3906770" y="4806207"/>
                  <a:ext cx="50603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𝑋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6770" y="4806207"/>
                  <a:ext cx="506036" cy="52322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2101466" y="5103896"/>
                  <a:ext cx="522936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𝑌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1466" y="5103896"/>
                  <a:ext cx="522936" cy="52322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3000450" y="4685076"/>
                  <a:ext cx="388216" cy="523220"/>
                </a:xfrm>
                <a:prstGeom prst="rect">
                  <a:avLst/>
                </a:prstGeom>
                <a:solidFill>
                  <a:srgbClr val="FFFFFF">
                    <a:alpha val="80000"/>
                  </a:srgbClr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𝑘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0450" y="4685076"/>
                  <a:ext cx="388216" cy="52322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86535" y="2978950"/>
                <a:ext cx="8370931" cy="3202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There is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𝑋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𝑟</m:t>
                        </m:r>
                        <m:r>
                          <a:rPr lang="en-US" sz="2800" i="1"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-free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800" dirty="0"/>
                  <a:t> (induced subgraph)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800" dirty="0"/>
                  <a:t>-free, otherwise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𝑋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∪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≌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𝑟</m:t>
                        </m:r>
                        <m:r>
                          <a:rPr lang="en-US" sz="2800" i="1"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by induction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with equality iff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≌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𝑟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5" y="2978950"/>
                <a:ext cx="8370931" cy="3202287"/>
              </a:xfrm>
              <a:prstGeom prst="rect">
                <a:avLst/>
              </a:prstGeom>
              <a:blipFill>
                <a:blip r:embed="rId11"/>
                <a:stretch>
                  <a:fillRect l="-1456" t="-381" r="-1456" b="-4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4688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Cliques and Independent 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6535" y="864412"/>
                <a:ext cx="8370930" cy="5139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sz="2800" dirty="0"/>
                  <a:t>’s incident edge belongs either to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sz="2800" dirty="0"/>
                  <a:t>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𝑋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(linking edges)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endParaRPr lang="en-US" sz="2800" i="1" dirty="0">
                  <a:latin typeface="Cambria Math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𝑋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𝑘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endParaRPr lang="en-US" sz="2800" dirty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Equality iff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𝑌</m:t>
                    </m:r>
                  </m:oMath>
                </a14:m>
                <a:r>
                  <a:rPr lang="en-US" sz="2800" dirty="0"/>
                  <a:t> is independent and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i="1" dirty="0">
                        <a:latin typeface="Cambria Math"/>
                      </a:rPr>
                      <m:t>=</m:t>
                    </m:r>
                    <m:r>
                      <a:rPr lang="en-US" sz="2800" i="1" dirty="0">
                        <a:latin typeface="Cambria Math"/>
                      </a:rPr>
                      <m:t>𝑘</m:t>
                    </m:r>
                    <m:r>
                      <a:rPr lang="en-US" sz="28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∀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/>
                  <a:t>. 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𝑌</m:t>
                    </m:r>
                  </m:oMath>
                </a14:m>
                <a:r>
                  <a:rPr lang="en-US" sz="2800" dirty="0"/>
                  <a:t>’s internal edge cancels two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𝑋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sz="2800" dirty="0"/>
                  <a:t>).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Define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𝐻</m:t>
                    </m:r>
                  </m:oMath>
                </a14:m>
                <a:r>
                  <a:rPr lang="en-US" sz="2800" dirty="0"/>
                  <a:t> by connecting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𝑟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800" dirty="0"/>
                  <a:t> vertices to all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𝑛</m:t>
                    </m:r>
                    <m:r>
                      <a:rPr lang="en-US" sz="2800" i="1">
                        <a:latin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/>
                  <a:t> vertices of independent set. 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5" y="864412"/>
                <a:ext cx="8370930" cy="5139292"/>
              </a:xfrm>
              <a:prstGeom prst="rect">
                <a:avLst/>
              </a:prstGeom>
              <a:blipFill>
                <a:blip r:embed="rId2"/>
                <a:stretch>
                  <a:fillRect l="-1456" t="-237" r="-1456" b="-249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4166955" y="2755487"/>
            <a:ext cx="1409810" cy="523220"/>
            <a:chOff x="6971320" y="1746975"/>
            <a:chExt cx="1409810" cy="523220"/>
          </a:xfrm>
        </p:grpSpPr>
        <p:sp>
          <p:nvSpPr>
            <p:cNvPr id="9" name="Rectangular Callout 8"/>
            <p:cNvSpPr/>
            <p:nvPr/>
          </p:nvSpPr>
          <p:spPr>
            <a:xfrm>
              <a:off x="7046155" y="1808820"/>
              <a:ext cx="1260140" cy="433210"/>
            </a:xfrm>
            <a:prstGeom prst="wedgeRectCallout">
              <a:avLst>
                <a:gd name="adj1" fmla="val -49439"/>
                <a:gd name="adj2" fmla="val -116102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6971320" y="1746975"/>
                  <a:ext cx="1409810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1320" y="1746975"/>
                  <a:ext cx="1409810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2141730" y="2755487"/>
            <a:ext cx="1695977" cy="523220"/>
            <a:chOff x="6971320" y="1746975"/>
            <a:chExt cx="1695977" cy="523220"/>
          </a:xfrm>
        </p:grpSpPr>
        <p:sp>
          <p:nvSpPr>
            <p:cNvPr id="12" name="Rectangular Callout 11"/>
            <p:cNvSpPr/>
            <p:nvPr/>
          </p:nvSpPr>
          <p:spPr>
            <a:xfrm>
              <a:off x="7046155" y="1808820"/>
              <a:ext cx="1526000" cy="433210"/>
            </a:xfrm>
            <a:prstGeom prst="wedgeRectCallout">
              <a:avLst>
                <a:gd name="adj1" fmla="val 16195"/>
                <a:gd name="adj2" fmla="val -112043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6971320" y="1746975"/>
                  <a:ext cx="169597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>
                            <a:latin typeface="Cambria Math"/>
                            <a:ea typeface="Cambria Math"/>
                          </a:rPr>
                          <m:t>∆</m:t>
                        </m:r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/>
                                <a:ea typeface="Cambria Math"/>
                              </a:rPr>
                              <m:t>𝐺</m:t>
                            </m:r>
                          </m:e>
                        </m:d>
                        <m:r>
                          <a:rPr lang="en-US" sz="2800" i="1" dirty="0">
                            <a:latin typeface="Cambria Math"/>
                          </a:rPr>
                          <m:t>=</m:t>
                        </m:r>
                        <m:r>
                          <a:rPr lang="en-US" sz="2800" i="1" dirty="0">
                            <a:latin typeface="Cambria Math"/>
                          </a:rPr>
                          <m:t>𝑘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1320" y="1746975"/>
                  <a:ext cx="1695977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86534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Cliques and Independent 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849196" y="811839"/>
            <a:ext cx="5445605" cy="1942086"/>
            <a:chOff x="1849196" y="2116984"/>
            <a:chExt cx="5445605" cy="1942086"/>
          </a:xfrm>
        </p:grpSpPr>
        <p:sp>
          <p:nvSpPr>
            <p:cNvPr id="30" name="Oval 29"/>
            <p:cNvSpPr/>
            <p:nvPr/>
          </p:nvSpPr>
          <p:spPr>
            <a:xfrm>
              <a:off x="1849196" y="2116984"/>
              <a:ext cx="5445605" cy="19420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2126578" y="2648018"/>
              <a:ext cx="1084055" cy="9180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5588281" y="2676076"/>
              <a:ext cx="1579561" cy="86193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4369475" y="3469258"/>
                  <a:ext cx="40504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𝐻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9475" y="3469258"/>
                  <a:ext cx="405046" cy="52322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Straight Connector 36"/>
            <p:cNvCxnSpPr>
              <a:stCxn id="31" idx="6"/>
              <a:endCxn id="32" idx="2"/>
            </p:cNvCxnSpPr>
            <p:nvPr/>
          </p:nvCxnSpPr>
          <p:spPr>
            <a:xfrm>
              <a:off x="3210633" y="3107042"/>
              <a:ext cx="2377648" cy="0"/>
            </a:xfrm>
            <a:prstGeom prst="line">
              <a:avLst/>
            </a:prstGeom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/>
                <p:cNvSpPr/>
                <p:nvPr/>
              </p:nvSpPr>
              <p:spPr>
                <a:xfrm>
                  <a:off x="5942570" y="2816959"/>
                  <a:ext cx="1225271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𝑟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8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2570" y="2816959"/>
                  <a:ext cx="1225271" cy="54213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3349224" y="2826417"/>
                  <a:ext cx="2082348" cy="523220"/>
                </a:xfrm>
                <a:prstGeom prst="rect">
                  <a:avLst/>
                </a:prstGeom>
                <a:solidFill>
                  <a:srgbClr val="FFFFFF">
                    <a:alpha val="80000"/>
                  </a:srgbClr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9224" y="2826417"/>
                  <a:ext cx="2082348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2094750" y="2847960"/>
                  <a:ext cx="111588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𝑘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4750" y="2847960"/>
                  <a:ext cx="1115883" cy="52322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86533" y="3023955"/>
                <a:ext cx="8370930" cy="3224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𝑟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800" dirty="0"/>
                  <a:t>-free </a:t>
                </a:r>
                <a:r>
                  <a:rPr lang="en-US" sz="2800" dirty="0">
                    <a:latin typeface="Cambria Math"/>
                    <a:ea typeface="Cambria Math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𝐻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/>
                  <a:t>-vertex complete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sz="2800" dirty="0"/>
                  <a:t>-partite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𝑟</m:t>
                        </m:r>
                        <m:r>
                          <a:rPr lang="en-US" sz="2800" b="0" i="1" smtClean="0">
                            <a:latin typeface="Cambria Math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-free.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/>
                    <a:ea typeface="Cambria Math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𝑒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𝑒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𝐻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We show that among all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/>
                  <a:t>-vertex complete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𝑟</m:t>
                    </m:r>
                  </m:oMath>
                </a14:m>
                <a:r>
                  <a:rPr lang="en-US" sz="2800" dirty="0"/>
                  <a:t>-partite graphs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𝑟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has maximum number of edges.</a:t>
                </a: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3" y="3023955"/>
                <a:ext cx="8370930" cy="3224985"/>
              </a:xfrm>
              <a:prstGeom prst="rect">
                <a:avLst/>
              </a:prstGeom>
              <a:blipFill>
                <a:blip r:embed="rId7"/>
                <a:stretch>
                  <a:fillRect l="-1456" t="-189" r="-1456" b="-3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908965" y="537065"/>
            <a:ext cx="1817830" cy="940253"/>
            <a:chOff x="908965" y="537065"/>
            <a:chExt cx="1817830" cy="940253"/>
          </a:xfrm>
        </p:grpSpPr>
        <p:sp>
          <p:nvSpPr>
            <p:cNvPr id="6" name="TextBox 5"/>
            <p:cNvSpPr txBox="1"/>
            <p:nvPr/>
          </p:nvSpPr>
          <p:spPr>
            <a:xfrm>
              <a:off x="908965" y="537065"/>
              <a:ext cx="1817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independent</a:t>
              </a:r>
            </a:p>
          </p:txBody>
        </p:sp>
        <p:cxnSp>
          <p:nvCxnSpPr>
            <p:cNvPr id="8" name="Straight Arrow Connector 7"/>
            <p:cNvCxnSpPr>
              <a:stCxn id="6" idx="2"/>
              <a:endCxn id="31" idx="1"/>
            </p:cNvCxnSpPr>
            <p:nvPr/>
          </p:nvCxnSpPr>
          <p:spPr>
            <a:xfrm>
              <a:off x="1817880" y="998730"/>
              <a:ext cx="467454" cy="478588"/>
            </a:xfrm>
            <a:prstGeom prst="straightConnector1">
              <a:avLst/>
            </a:prstGeom>
            <a:ln w="28575"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6378061" y="537065"/>
            <a:ext cx="1817830" cy="960093"/>
            <a:chOff x="458915" y="523230"/>
            <a:chExt cx="1817830" cy="9600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458915" y="523230"/>
                  <a:ext cx="181783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/>
                    <a:t>replace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𝑋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915" y="523230"/>
                  <a:ext cx="1817830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/>
            <p:cNvCxnSpPr>
              <a:stCxn id="24" idx="2"/>
              <a:endCxn id="32" idx="7"/>
            </p:cNvCxnSpPr>
            <p:nvPr/>
          </p:nvCxnSpPr>
          <p:spPr>
            <a:xfrm flipH="1">
              <a:off x="1017375" y="984895"/>
              <a:ext cx="350455" cy="498428"/>
            </a:xfrm>
            <a:prstGeom prst="straightConnector1">
              <a:avLst/>
            </a:prstGeom>
            <a:ln w="28575"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356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29170</TotalTime>
  <Words>4213</Words>
  <Application>Microsoft Office PowerPoint</Application>
  <PresentationFormat>On-screen Show (4:3)</PresentationFormat>
  <Paragraphs>310</Paragraphs>
  <Slides>32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Cambria Math</vt:lpstr>
      <vt:lpstr>Office Theme</vt:lpstr>
      <vt:lpstr>Equation</vt:lpstr>
      <vt:lpstr>Cliques and Independent Sets</vt:lpstr>
      <vt:lpstr>Turán’s Theorem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Application to Combinatorial Geometry</vt:lpstr>
      <vt:lpstr>PowerPoint Presentation</vt:lpstr>
      <vt:lpstr>PowerPoint Presentation</vt:lpstr>
      <vt:lpstr>PowerPoint Presentation</vt:lpstr>
      <vt:lpstr>Ramsey's Theorem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Bounds on Ramsey Numbers</vt:lpstr>
      <vt:lpstr>PowerPoint Presentation</vt:lpstr>
      <vt:lpstr>PowerPoint Presentation</vt:lpstr>
      <vt:lpstr>PowerPoint Presentation</vt:lpstr>
      <vt:lpstr>PowerPoint Presentation</vt:lpstr>
      <vt:lpstr>Shannon Capacity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Shmuel Wimer</dc:creator>
  <cp:lastModifiedBy>Shmuel Wimer</cp:lastModifiedBy>
  <cp:revision>845</cp:revision>
  <dcterms:created xsi:type="dcterms:W3CDTF">2006-08-16T00:00:00Z</dcterms:created>
  <dcterms:modified xsi:type="dcterms:W3CDTF">2024-05-29T09:50:16Z</dcterms:modified>
</cp:coreProperties>
</file>