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7"/>
  </p:notesMasterIdLst>
  <p:handoutMasterIdLst>
    <p:handoutMasterId r:id="rId18"/>
  </p:handoutMasterIdLst>
  <p:sldIdLst>
    <p:sldId id="509" r:id="rId2"/>
    <p:sldId id="519" r:id="rId3"/>
    <p:sldId id="491" r:id="rId4"/>
    <p:sldId id="492" r:id="rId5"/>
    <p:sldId id="493" r:id="rId6"/>
    <p:sldId id="494" r:id="rId7"/>
    <p:sldId id="495" r:id="rId8"/>
    <p:sldId id="520" r:id="rId9"/>
    <p:sldId id="511" r:id="rId10"/>
    <p:sldId id="503" r:id="rId11"/>
    <p:sldId id="515" r:id="rId12"/>
    <p:sldId id="514" r:id="rId13"/>
    <p:sldId id="521" r:id="rId14"/>
    <p:sldId id="516" r:id="rId15"/>
    <p:sldId id="479" r:id="rId16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0000CC"/>
    <a:srgbClr val="660033"/>
    <a:srgbClr val="3399FF"/>
    <a:srgbClr val="FF7C80"/>
    <a:srgbClr val="4D4D4D"/>
    <a:srgbClr val="292929"/>
    <a:srgbClr val="DDDDD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2" autoAdjust="0"/>
    <p:restoredTop sz="94650" autoAdjust="0"/>
  </p:normalViewPr>
  <p:slideViewPr>
    <p:cSldViewPr>
      <p:cViewPr>
        <p:scale>
          <a:sx n="84" d="100"/>
          <a:sy n="84" d="100"/>
        </p:scale>
        <p:origin x="-1674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799310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290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99310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290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280C89-7306-49C2-B8EC-BCDCCC5B485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67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799310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290" y="0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005" y="3372911"/>
            <a:ext cx="8188606" cy="31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799310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290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BBAB0D-0011-4DD5-8E60-18A429B1003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43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43275" y="533400"/>
            <a:ext cx="3548063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BAB0D-0011-4DD5-8E60-18A429B10036}" type="slidenum">
              <a:rPr lang="he-IL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7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F1B1F-3976-45F1-B8CE-FE84E75451AE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83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1E795-0EBB-4D23-9AF0-0F7B5EDAA1B6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94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2BFD9-94C8-4296-836D-86E6D9B4254E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289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91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91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CF12B-548A-4B23-9D9C-F7548CFCACCE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005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6994-D867-4540-BAC1-822A9539B75A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707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08FE1-FF2E-4F50-9317-8C7562A642F3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235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C7ED-6BC3-444F-84B9-2FD67F3ED8A7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93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20230-8B17-465C-A6F3-7D50907F5A08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52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080ED-9088-4F4A-A1E1-F7A1305B5B10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852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B271B-DEB4-4837-95CC-022C46A7C371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256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BB0F9-2C1B-4581-B4C8-D22C6FEE78EF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304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81EE7-7197-4366-B6BC-4247FBE1D9D6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999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A9686B-FCBF-4117-B127-504976DCB2FC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logo-e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438151"/>
            <a:ext cx="1771651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logo-techni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05800" y="328613"/>
            <a:ext cx="704851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154237" y="395288"/>
            <a:ext cx="60564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i="1" smtClean="0">
                <a:solidFill>
                  <a:srgbClr val="8484E0"/>
                </a:solidFill>
              </a:rPr>
              <a:t>Electrical Engineering Department</a:t>
            </a:r>
          </a:p>
        </p:txBody>
      </p:sp>
      <p:pic>
        <p:nvPicPr>
          <p:cNvPr id="1034" name="Picture 10" descr="logo-e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438151"/>
            <a:ext cx="1771651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logo-technio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05800" y="328613"/>
            <a:ext cx="704851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154237" y="395288"/>
            <a:ext cx="60564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i="1" dirty="0" smtClean="0">
                <a:solidFill>
                  <a:srgbClr val="8484E0"/>
                </a:solidFill>
              </a:rPr>
              <a:t>Electrical Engineering Department</a:t>
            </a:r>
          </a:p>
        </p:txBody>
      </p:sp>
    </p:spTree>
    <p:extLst>
      <p:ext uri="{BB962C8B-B14F-4D97-AF65-F5344CB8AC3E}">
        <p14:creationId xmlns:p14="http://schemas.microsoft.com/office/powerpoint/2010/main" val="17532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99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484E0"/>
        </a:buClr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484E0"/>
        </a:buClr>
        <a:buFont typeface="Arial" charset="0"/>
        <a:buChar char="–"/>
        <a:defRPr sz="2400">
          <a:solidFill>
            <a:schemeClr val="accent2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60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112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640"/>
            <a:ext cx="3006328" cy="3926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1066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0000CC"/>
                </a:solidFill>
              </a:rPr>
              <a:t>דוקטורנט ראשון פרופ' אברהם למפל 1967 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57064"/>
            <a:ext cx="9042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0000CC"/>
                </a:solidFill>
              </a:rPr>
              <a:t>"הצטרפות פרופ' </a:t>
            </a:r>
            <a:r>
              <a:rPr lang="he-IL" sz="2400" b="1" dirty="0" err="1" smtClean="0">
                <a:solidFill>
                  <a:srgbClr val="0000CC"/>
                </a:solidFill>
              </a:rPr>
              <a:t>צדרבאום</a:t>
            </a:r>
            <a:r>
              <a:rPr lang="he-IL" sz="2400" b="1" dirty="0" smtClean="0">
                <a:solidFill>
                  <a:srgbClr val="0000CC"/>
                </a:solidFill>
              </a:rPr>
              <a:t> לסגל הפקולטה היה כמו הזרמת אויר -אויר צח לחדר שלא ידע אוורור. הוא היה כבר אז מחשובי החוקרים בעולם בתחום תורת הרשתות."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1" y="1981139"/>
            <a:ext cx="591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dirty="0">
                <a:solidFill>
                  <a:srgbClr val="660033"/>
                </a:solidFill>
              </a:rPr>
              <a:t>מחקר על רשתות </a:t>
            </a:r>
            <a:r>
              <a:rPr lang="en-US" b="1" dirty="0">
                <a:solidFill>
                  <a:srgbClr val="660033"/>
                </a:solidFill>
              </a:rPr>
              <a:t>N </a:t>
            </a:r>
            <a:r>
              <a:rPr lang="he-IL" b="1" dirty="0">
                <a:solidFill>
                  <a:srgbClr val="660033"/>
                </a:solidFill>
              </a:rPr>
              <a:t>– פורט אקוויוולנטיות</a:t>
            </a:r>
            <a:endParaRPr lang="en-US" b="1" dirty="0">
              <a:solidFill>
                <a:srgbClr val="66003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51" y="5395181"/>
            <a:ext cx="4105651" cy="394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64" y="2348419"/>
            <a:ext cx="1626651" cy="13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89513"/>
            <a:ext cx="4043325" cy="3783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05" y="4074170"/>
            <a:ext cx="4008011" cy="122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69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6519" y="980729"/>
            <a:ext cx="6110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he-IL" sz="3200" b="1" dirty="0">
                <a:solidFill>
                  <a:srgbClr val="0000CC"/>
                </a:solidFill>
              </a:rPr>
              <a:t>פרופ'  ישראל </a:t>
            </a:r>
            <a:r>
              <a:rPr lang="he-IL" sz="3200" b="1" dirty="0" err="1" smtClean="0">
                <a:solidFill>
                  <a:srgbClr val="0000CC"/>
                </a:solidFill>
              </a:rPr>
              <a:t>צדרבאום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he-IL" sz="3200" b="1" dirty="0" smtClean="0">
                <a:solidFill>
                  <a:srgbClr val="0000CC"/>
                </a:solidFill>
              </a:rPr>
              <a:t> - משתלמים</a:t>
            </a:r>
            <a:endParaRPr lang="he-IL" sz="3200" b="1" dirty="0">
              <a:solidFill>
                <a:srgbClr val="0000CC"/>
              </a:solidFill>
            </a:endParaRPr>
          </a:p>
        </p:txBody>
      </p:sp>
      <p:pic>
        <p:nvPicPr>
          <p:cNvPr id="1026" name="Picture 2" descr="D:\Masahim\draft\graduate student new year\gradu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03" y="5614785"/>
            <a:ext cx="1434480" cy="12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1844824"/>
            <a:ext cx="9036496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00CC"/>
                </a:solidFill>
              </a:rPr>
              <a:t>Shmuel </a:t>
            </a:r>
            <a:r>
              <a:rPr lang="en-US" sz="1600" b="1" dirty="0" err="1">
                <a:solidFill>
                  <a:srgbClr val="0000CC"/>
                </a:solidFill>
              </a:rPr>
              <a:t>Wimer</a:t>
            </a:r>
            <a:r>
              <a:rPr lang="en-US" sz="1600" b="1" dirty="0">
                <a:solidFill>
                  <a:srgbClr val="0000CC"/>
                </a:solidFill>
              </a:rPr>
              <a:t> - 1988 </a:t>
            </a:r>
            <a:r>
              <a:rPr lang="en-US" sz="1600" dirty="0">
                <a:solidFill>
                  <a:srgbClr val="0000CC"/>
                </a:solidFill>
              </a:rPr>
              <a:t>- General block placement and geometry determination for VLSI layout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00CC"/>
                </a:solidFill>
              </a:rPr>
              <a:t>Joseph </a:t>
            </a:r>
            <a:r>
              <a:rPr lang="en-US" sz="1600" b="1" dirty="0" err="1">
                <a:solidFill>
                  <a:srgbClr val="0000CC"/>
                </a:solidFill>
              </a:rPr>
              <a:t>Horovitz</a:t>
            </a:r>
            <a:r>
              <a:rPr lang="en-US" sz="1600" b="1" dirty="0">
                <a:solidFill>
                  <a:srgbClr val="0000CC"/>
                </a:solidFill>
              </a:rPr>
              <a:t> - 1975 - </a:t>
            </a:r>
            <a:r>
              <a:rPr lang="en-US" sz="1600" dirty="0">
                <a:solidFill>
                  <a:srgbClr val="0000CC"/>
                </a:solidFill>
              </a:rPr>
              <a:t>Algorithms for optimal placement and wiring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00CC"/>
                </a:solidFill>
              </a:rPr>
              <a:t>Israel Berger - 1972 - </a:t>
            </a:r>
            <a:r>
              <a:rPr lang="en-US" sz="1600" dirty="0">
                <a:solidFill>
                  <a:srgbClr val="0000CC"/>
                </a:solidFill>
              </a:rPr>
              <a:t>Computational problems in process optimization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00CC"/>
                </a:solidFill>
              </a:rPr>
              <a:t>Mordechai Berger - 1970 - </a:t>
            </a:r>
            <a:r>
              <a:rPr lang="en-US" sz="1600" dirty="0">
                <a:solidFill>
                  <a:srgbClr val="0000CC"/>
                </a:solidFill>
              </a:rPr>
              <a:t>Optimization by the mean of gradient function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00CC"/>
                </a:solidFill>
              </a:rPr>
              <a:t>Israel Paz - 1970 - </a:t>
            </a:r>
            <a:r>
              <a:rPr lang="en-US" sz="1600" dirty="0">
                <a:solidFill>
                  <a:srgbClr val="0000CC"/>
                </a:solidFill>
              </a:rPr>
              <a:t>Routing optimization in communication networks</a:t>
            </a:r>
          </a:p>
          <a:p>
            <a:pPr>
              <a:lnSpc>
                <a:spcPct val="150000"/>
              </a:lnSpc>
            </a:pPr>
            <a:r>
              <a:rPr lang="en-US" sz="1600" b="1" dirty="0" err="1">
                <a:solidFill>
                  <a:srgbClr val="0000CC"/>
                </a:solidFill>
              </a:rPr>
              <a:t>Izhak</a:t>
            </a:r>
            <a:r>
              <a:rPr lang="en-US" sz="1600" b="1" dirty="0">
                <a:solidFill>
                  <a:srgbClr val="0000CC"/>
                </a:solidFill>
              </a:rPr>
              <a:t> Rubin - 1967 - </a:t>
            </a:r>
            <a:r>
              <a:rPr lang="en-US" sz="1600" dirty="0">
                <a:solidFill>
                  <a:srgbClr val="0000CC"/>
                </a:solidFill>
              </a:rPr>
              <a:t>Optimal routes in probabilistic communication networks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00CC"/>
                </a:solidFill>
              </a:rPr>
              <a:t>Abraham Lempel - 1967 - </a:t>
            </a:r>
            <a:r>
              <a:rPr lang="en-US" sz="1600" dirty="0">
                <a:solidFill>
                  <a:srgbClr val="0000CC"/>
                </a:solidFill>
              </a:rPr>
              <a:t>Analysis of graphs and equivalent N-port networks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00CC"/>
                </a:solidFill>
              </a:rPr>
              <a:t>Hana Gafni - 1964 - </a:t>
            </a:r>
            <a:r>
              <a:rPr lang="en-US" sz="1600" dirty="0">
                <a:solidFill>
                  <a:srgbClr val="0000CC"/>
                </a:solidFill>
              </a:rPr>
              <a:t>Methods of synthesis with negative resistors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00CC"/>
                </a:solidFill>
              </a:rPr>
              <a:t>Abraham Lempel - 1964 - </a:t>
            </a:r>
            <a:r>
              <a:rPr lang="en-US" sz="1600" dirty="0">
                <a:solidFill>
                  <a:srgbClr val="0000CC"/>
                </a:solidFill>
              </a:rPr>
              <a:t>Matrix representation and realization of linear graphs and their applications to switching circuits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00CC"/>
                </a:solidFill>
              </a:rPr>
              <a:t>Zvi Winter - 1960 - </a:t>
            </a:r>
            <a:r>
              <a:rPr lang="en-US" sz="1600" dirty="0">
                <a:solidFill>
                  <a:srgbClr val="0000CC"/>
                </a:solidFill>
              </a:rPr>
              <a:t>Some properties of n-ports</a:t>
            </a:r>
          </a:p>
        </p:txBody>
      </p:sp>
    </p:spTree>
    <p:extLst>
      <p:ext uri="{BB962C8B-B14F-4D97-AF65-F5344CB8AC3E}">
        <p14:creationId xmlns:p14="http://schemas.microsoft.com/office/powerpoint/2010/main" val="37424518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9675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rgbClr val="0000CC"/>
                </a:solidFill>
              </a:rPr>
              <a:t>דוקטורנט </a:t>
            </a:r>
            <a:r>
              <a:rPr lang="he-IL" sz="2800" b="1" dirty="0" smtClean="0">
                <a:solidFill>
                  <a:srgbClr val="0000CC"/>
                </a:solidFill>
              </a:rPr>
              <a:t>אחרון </a:t>
            </a:r>
            <a:r>
              <a:rPr lang="he-IL" sz="2800" b="1" dirty="0">
                <a:solidFill>
                  <a:srgbClr val="0000CC"/>
                </a:solidFill>
              </a:rPr>
              <a:t>פרופ' </a:t>
            </a:r>
            <a:r>
              <a:rPr lang="he-IL" sz="2800" b="1" dirty="0" smtClean="0">
                <a:solidFill>
                  <a:srgbClr val="0000CC"/>
                </a:solidFill>
              </a:rPr>
              <a:t>שמואל וימר 1988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7321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0000CC"/>
                </a:solidFill>
              </a:rPr>
              <a:t>פרופ' וימר  מעביר קורס </a:t>
            </a:r>
            <a:r>
              <a:rPr lang="he-IL" sz="2400" b="1" dirty="0">
                <a:solidFill>
                  <a:srgbClr val="0000CC"/>
                </a:solidFill>
              </a:rPr>
              <a:t>מוסמכים בתורת הגרפים, שמהווה סגירת מעגל מסוימת. קורס דומה ניתן ע"י פרופ' </a:t>
            </a:r>
            <a:r>
              <a:rPr lang="he-IL" sz="2400" b="1" dirty="0" err="1">
                <a:solidFill>
                  <a:srgbClr val="0000CC"/>
                </a:solidFill>
              </a:rPr>
              <a:t>צדרבאום</a:t>
            </a:r>
            <a:r>
              <a:rPr lang="he-IL" sz="2400" b="1" dirty="0">
                <a:solidFill>
                  <a:srgbClr val="0000CC"/>
                </a:solidFill>
              </a:rPr>
              <a:t> במשך שנים </a:t>
            </a:r>
            <a:r>
              <a:rPr lang="he-IL" sz="2400" b="1" dirty="0" smtClean="0">
                <a:solidFill>
                  <a:srgbClr val="0000CC"/>
                </a:solidFill>
              </a:rPr>
              <a:t>רבות.</a:t>
            </a:r>
          </a:p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12" y="61560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0000CC"/>
                </a:solidFill>
              </a:rPr>
              <a:t>את אתר </a:t>
            </a:r>
            <a:r>
              <a:rPr lang="he-IL" sz="2400" b="1" dirty="0">
                <a:solidFill>
                  <a:srgbClr val="0000CC"/>
                </a:solidFill>
              </a:rPr>
              <a:t>הקורס </a:t>
            </a:r>
            <a:r>
              <a:rPr lang="he-IL" sz="2400" b="1" dirty="0" smtClean="0">
                <a:solidFill>
                  <a:srgbClr val="0000CC"/>
                </a:solidFill>
              </a:rPr>
              <a:t>מתכוון פרופ' וימר  </a:t>
            </a:r>
            <a:r>
              <a:rPr lang="he-IL" sz="2400" b="1" dirty="0">
                <a:solidFill>
                  <a:srgbClr val="0000CC"/>
                </a:solidFill>
              </a:rPr>
              <a:t>להקדיש </a:t>
            </a:r>
            <a:r>
              <a:rPr lang="he-IL" sz="2400" b="1" dirty="0" smtClean="0">
                <a:solidFill>
                  <a:srgbClr val="0000CC"/>
                </a:solidFill>
              </a:rPr>
              <a:t>לפרופ' </a:t>
            </a:r>
            <a:r>
              <a:rPr lang="he-IL" sz="2400" b="1" dirty="0" err="1" smtClean="0">
                <a:solidFill>
                  <a:srgbClr val="0000CC"/>
                </a:solidFill>
              </a:rPr>
              <a:t>צדרבאום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32595"/>
            <a:ext cx="5148064" cy="296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84985"/>
            <a:ext cx="5148064" cy="366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01415"/>
            <a:ext cx="5292080" cy="9957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5937" y="1772816"/>
            <a:ext cx="5148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000" b="1" dirty="0">
                <a:solidFill>
                  <a:srgbClr val="660033"/>
                </a:solidFill>
              </a:rPr>
              <a:t>הצגת בלוקים כלליים והגדרתם הגיאומטרית בפריסת </a:t>
            </a:r>
            <a:r>
              <a:rPr lang="en-US" sz="2000" b="1" dirty="0">
                <a:solidFill>
                  <a:srgbClr val="660033"/>
                </a:solidFill>
              </a:rPr>
              <a:t>VLSI</a:t>
            </a:r>
            <a:endParaRPr lang="en-US" sz="2000" dirty="0">
              <a:solidFill>
                <a:srgbClr val="66003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2913858"/>
            <a:ext cx="730151" cy="3711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80" y="2423129"/>
            <a:ext cx="1813560" cy="4907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55282"/>
            <a:ext cx="2877312" cy="28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574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580667"/>
            <a:ext cx="912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0033CC"/>
                </a:solidFill>
              </a:rPr>
              <a:t>עם פרישתו לגמלאות ( 1978) ישיבת סנט</a:t>
            </a: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440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709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65" y="1553557"/>
            <a:ext cx="3740723" cy="2717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" y="1596192"/>
            <a:ext cx="3469755" cy="5261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33" y="4365105"/>
            <a:ext cx="3820129" cy="2492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0374" y="2016671"/>
            <a:ext cx="149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  </a:t>
            </a:r>
            <a:r>
              <a:rPr lang="he-IL" sz="2000" b="1" dirty="0" smtClean="0">
                <a:solidFill>
                  <a:srgbClr val="0033CC"/>
                </a:solidFill>
              </a:rPr>
              <a:t>50 </a:t>
            </a:r>
            <a:r>
              <a:rPr lang="en-US" sz="2000" b="1" dirty="0" smtClean="0">
                <a:solidFill>
                  <a:srgbClr val="0033CC"/>
                </a:solidFill>
              </a:rPr>
              <a:t> </a:t>
            </a:r>
            <a:r>
              <a:rPr lang="he-IL" sz="2000" b="1" dirty="0" smtClean="0">
                <a:solidFill>
                  <a:srgbClr val="0033CC"/>
                </a:solidFill>
              </a:rPr>
              <a:t>שנות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3116" y="249690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IEEE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b="1" dirty="0">
                <a:solidFill>
                  <a:srgbClr val="0033CC"/>
                </a:solidFill>
              </a:rPr>
              <a:t>Fellow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1507907" cy="495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11" y="3139440"/>
            <a:ext cx="1571528" cy="1369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1023120"/>
            <a:ext cx="61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Golden Jubilee Medal 1949-1999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635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733801"/>
            <a:ext cx="4331487" cy="3025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066801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0000CC"/>
                </a:solidFill>
              </a:rPr>
              <a:t>פקולטה חוגגת –פרופ' ישראל </a:t>
            </a:r>
            <a:r>
              <a:rPr lang="he-IL" sz="3200" b="1" dirty="0" err="1" smtClean="0">
                <a:solidFill>
                  <a:srgbClr val="0000CC"/>
                </a:solidFill>
              </a:rPr>
              <a:t>צדרבאום</a:t>
            </a:r>
            <a:r>
              <a:rPr lang="he-IL" sz="3200" b="1" dirty="0" smtClean="0">
                <a:solidFill>
                  <a:srgbClr val="0000CC"/>
                </a:solidFill>
              </a:rPr>
              <a:t> בן 90</a:t>
            </a:r>
            <a:endParaRPr lang="he-IL" sz="3200" b="1" dirty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668512"/>
            <a:ext cx="4202431" cy="5090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27956"/>
            <a:ext cx="2828260" cy="2373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6320136"/>
            <a:ext cx="2590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chemeClr val="bg1"/>
                </a:solidFill>
              </a:rPr>
              <a:t>24-10-2001</a:t>
            </a:r>
            <a:endParaRPr lang="he-I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545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6" y="1772816"/>
            <a:ext cx="3339567" cy="46531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13" y="970856"/>
            <a:ext cx="514806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9" y="3068960"/>
            <a:ext cx="5125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4400" b="1" dirty="0" smtClean="0">
                <a:solidFill>
                  <a:srgbClr val="0000FF"/>
                </a:solidFill>
              </a:rPr>
              <a:t>מדען</a:t>
            </a:r>
          </a:p>
          <a:p>
            <a:pPr algn="r"/>
            <a:r>
              <a:rPr lang="he-IL" sz="4400" b="1" dirty="0" smtClean="0">
                <a:solidFill>
                  <a:srgbClr val="0000FF"/>
                </a:solidFill>
              </a:rPr>
              <a:t>       מחנך </a:t>
            </a:r>
          </a:p>
          <a:p>
            <a:pPr algn="r"/>
            <a:r>
              <a:rPr lang="he-IL" sz="4400" b="1" dirty="0" smtClean="0">
                <a:solidFill>
                  <a:srgbClr val="0000FF"/>
                </a:solidFill>
              </a:rPr>
              <a:t>             מהפכן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30" y="5733256"/>
            <a:ext cx="5125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000" b="1" dirty="0" smtClean="0">
                <a:solidFill>
                  <a:srgbClr val="0000FF"/>
                </a:solidFill>
              </a:rPr>
              <a:t>איש משפחה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8505" y="2037656"/>
            <a:ext cx="255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200" b="1" dirty="0" smtClean="0">
                <a:solidFill>
                  <a:srgbClr val="0000FF"/>
                </a:solidFill>
              </a:rPr>
              <a:t>1910 - 2006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499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7224" y="980728"/>
            <a:ext cx="4929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000" b="1" dirty="0">
                <a:solidFill>
                  <a:srgbClr val="0000CC"/>
                </a:solidFill>
              </a:rPr>
              <a:t>פרופ'  ישראל </a:t>
            </a:r>
            <a:r>
              <a:rPr lang="he-IL" sz="4000" b="1" dirty="0" err="1">
                <a:solidFill>
                  <a:srgbClr val="0000CC"/>
                </a:solidFill>
              </a:rPr>
              <a:t>צדרבאום</a:t>
            </a:r>
            <a:endParaRPr lang="he-IL" sz="4000" b="1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" y="1990582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University of </a:t>
            </a:r>
            <a:r>
              <a:rPr lang="en-US" b="1" dirty="0" smtClean="0">
                <a:solidFill>
                  <a:srgbClr val="0000CC"/>
                </a:solidFill>
              </a:rPr>
              <a:t>Warsaw - </a:t>
            </a:r>
            <a:r>
              <a:rPr lang="pl-PL" b="1" dirty="0" smtClean="0">
                <a:solidFill>
                  <a:srgbClr val="0000CC"/>
                </a:solidFill>
              </a:rPr>
              <a:t>Uniwersytet </a:t>
            </a:r>
            <a:r>
              <a:rPr lang="pl-PL" b="1" dirty="0">
                <a:solidFill>
                  <a:srgbClr val="0000CC"/>
                </a:solidFill>
              </a:rPr>
              <a:t>Warszawski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largest university </a:t>
            </a:r>
            <a:r>
              <a:rPr lang="en-US" b="1" dirty="0">
                <a:solidFill>
                  <a:srgbClr val="0000CC"/>
                </a:solidFill>
              </a:rPr>
              <a:t>in Poland, established in </a:t>
            </a:r>
            <a:r>
              <a:rPr lang="en-US" b="1" dirty="0" smtClean="0">
                <a:solidFill>
                  <a:srgbClr val="0000CC"/>
                </a:solidFill>
              </a:rPr>
              <a:t>1816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1" y="986459"/>
            <a:ext cx="1368152" cy="1508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4" y="2606006"/>
            <a:ext cx="3553469" cy="2361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51237" y="1527176"/>
            <a:ext cx="4841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M.Sc.  In Mathematics 1930</a:t>
            </a:r>
            <a:r>
              <a:rPr lang="en-US" dirty="0"/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6" y="2887328"/>
            <a:ext cx="2237892" cy="3762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96" y="4641898"/>
            <a:ext cx="2132584" cy="21985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08" y="2671638"/>
            <a:ext cx="2232248" cy="270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850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2" y="636662"/>
            <a:ext cx="52974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0154" y="1988841"/>
            <a:ext cx="4188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Warsaw University of </a:t>
            </a:r>
            <a:r>
              <a:rPr lang="en-US" b="1" dirty="0" smtClean="0">
                <a:solidFill>
                  <a:srgbClr val="0000CC"/>
                </a:solidFill>
              </a:rPr>
              <a:t>Technology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03462"/>
            <a:ext cx="4057651" cy="933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3528392" cy="2646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608" y="1383160"/>
            <a:ext cx="5508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rgbClr val="0000CC"/>
                </a:solidFill>
              </a:rPr>
              <a:t>Electrical </a:t>
            </a:r>
            <a:r>
              <a:rPr lang="en-US" sz="2400" b="1" dirty="0" smtClean="0">
                <a:solidFill>
                  <a:srgbClr val="0000CC"/>
                </a:solidFill>
              </a:rPr>
              <a:t>Engineer -1934</a:t>
            </a:r>
            <a:endParaRPr lang="en-US" sz="2400" b="1" dirty="0">
              <a:solidFill>
                <a:srgbClr val="0000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8" y="5515721"/>
            <a:ext cx="2208317" cy="1346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" y="5189882"/>
            <a:ext cx="2336635" cy="1628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29" y="5134948"/>
            <a:ext cx="2289137" cy="1682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397" y="2468885"/>
            <a:ext cx="4355976" cy="305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970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9964" y="2276872"/>
            <a:ext cx="5634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</a:rPr>
              <a:t>Moscow Power Engineering </a:t>
            </a:r>
            <a:r>
              <a:rPr lang="en-US" sz="2000" b="1" dirty="0" smtClean="0">
                <a:solidFill>
                  <a:srgbClr val="0000CC"/>
                </a:solidFill>
              </a:rPr>
              <a:t>Institute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4" y="994048"/>
            <a:ext cx="52974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258443"/>
            <a:ext cx="3175000" cy="238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41" y="2780928"/>
            <a:ext cx="5304680" cy="31798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743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Candidate of Technical Science </a:t>
            </a:r>
            <a:r>
              <a:rPr lang="en-US" sz="2400" b="1" dirty="0" smtClean="0">
                <a:solidFill>
                  <a:srgbClr val="0000CC"/>
                </a:solidFill>
              </a:rPr>
              <a:t>1944-1946</a:t>
            </a:r>
            <a:endParaRPr lang="en-US" sz="2400" dirty="0">
              <a:solidFill>
                <a:srgbClr val="0000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4" y="4661247"/>
            <a:ext cx="1943100" cy="2066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3808" y="6237312"/>
            <a:ext cx="635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 smtClean="0">
                <a:solidFill>
                  <a:srgbClr val="0033CC"/>
                </a:solidFill>
              </a:rPr>
              <a:t>1948עולים לישראל עם דבורה אשתו ואילנה בתו </a:t>
            </a:r>
            <a:endParaRPr lang="en-US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825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3068374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sz="2400" b="1" dirty="0">
                <a:solidFill>
                  <a:srgbClr val="C00000"/>
                </a:solidFill>
              </a:rPr>
              <a:t>חיל מדע (</a:t>
            </a:r>
            <a:r>
              <a:rPr lang="he-IL" sz="2400" b="1" dirty="0" err="1">
                <a:solidFill>
                  <a:srgbClr val="C00000"/>
                </a:solidFill>
              </a:rPr>
              <a:t>חמ"ד</a:t>
            </a:r>
            <a:r>
              <a:rPr lang="he-IL" b="1" dirty="0"/>
              <a:t>) היה יחידה בארגון "ההגנה" ומאוחר יותר בצה"ל שהורכבה מאנשי מדע ועסקה במגוון נושאים צבאיים המצריכים ידע בתחומי מדע שונים. היחידה הוקמה בתמיכתו הפעילה של דוד בן-גוריון, שתמך ברעיון שמלחמות ישראל יוכרעו בזכות "הגניוס היהודי". חיל המדע נחשב לראשית פיתוחה הנרחב של הטכנולוגיה הצבאית בישראל, שהביאה להקמתם של מפעלים הכוללים את </a:t>
            </a:r>
            <a:r>
              <a:rPr lang="he-IL" sz="2400" b="1" dirty="0">
                <a:solidFill>
                  <a:srgbClr val="C00000"/>
                </a:solidFill>
              </a:rPr>
              <a:t>רפא"ל</a:t>
            </a:r>
            <a:r>
              <a:rPr lang="he-IL" b="1" dirty="0"/>
              <a:t> ואת התעשייה הצבאית (</a:t>
            </a:r>
            <a:r>
              <a:rPr lang="he-IL" b="1" dirty="0" err="1"/>
              <a:t>תע"ש</a:t>
            </a:r>
            <a:r>
              <a:rPr lang="he-IL" b="1" dirty="0"/>
              <a:t>). יוצאי היחידה הפכו לדמויות מובילות בהתפתחות המדע בישראל.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1" y="2629768"/>
            <a:ext cx="3175000" cy="231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175845"/>
            <a:ext cx="4029075" cy="1133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4959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0000CC"/>
                </a:solidFill>
              </a:rPr>
              <a:t>ראש תחום מחשבים במחלקה לאלקטרוניקה</a:t>
            </a:r>
            <a:endParaRPr lang="en-US" sz="2800" b="1" dirty="0" smtClean="0">
              <a:solidFill>
                <a:srgbClr val="0000CC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CC"/>
                </a:solidFill>
              </a:rPr>
              <a:t>1949-1963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360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84015"/>
            <a:ext cx="52974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1517" y="2350622"/>
            <a:ext cx="5112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00CC"/>
                </a:solidFill>
              </a:rPr>
              <a:t>Department of Mathematics </a:t>
            </a:r>
            <a:endParaRPr lang="en-US" b="1" u="sng" dirty="0" smtClean="0">
              <a:solidFill>
                <a:srgbClr val="0000CC"/>
              </a:solidFill>
            </a:endParaRPr>
          </a:p>
          <a:p>
            <a:pPr algn="ctr"/>
            <a:r>
              <a:rPr lang="en-US" b="1" u="sng" dirty="0" smtClean="0">
                <a:solidFill>
                  <a:srgbClr val="0000CC"/>
                </a:solidFill>
              </a:rPr>
              <a:t>Imperial </a:t>
            </a:r>
            <a:r>
              <a:rPr lang="en-US" b="1" u="sng" dirty="0">
                <a:solidFill>
                  <a:srgbClr val="0000CC"/>
                </a:solidFill>
              </a:rPr>
              <a:t>College London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5" y="2347139"/>
            <a:ext cx="3635980" cy="2726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9762"/>
            <a:ext cx="1296144" cy="11392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162880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Ph.D. 1956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57" y="5063999"/>
            <a:ext cx="3705167" cy="1785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" y="5064001"/>
            <a:ext cx="4257349" cy="1819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45" y="3059521"/>
            <a:ext cx="1723628" cy="194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198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92895"/>
            <a:ext cx="3135849" cy="4316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9"/>
            <a:ext cx="5382869" cy="2870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34" y="105273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200" b="1" dirty="0" smtClean="0">
                <a:solidFill>
                  <a:srgbClr val="0000FF"/>
                </a:solidFill>
              </a:rPr>
              <a:t>  טכניון הנדסת חשמל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 algn="ctr" rtl="1"/>
            <a:r>
              <a:rPr lang="en-US" sz="2800" b="1" dirty="0" smtClean="0">
                <a:solidFill>
                  <a:srgbClr val="0000FF"/>
                </a:solidFill>
              </a:rPr>
              <a:t>1963-1978</a:t>
            </a:r>
            <a:r>
              <a:rPr lang="he-IL" sz="2800" b="1" dirty="0" smtClean="0">
                <a:solidFill>
                  <a:srgbClr val="0000FF"/>
                </a:solidFill>
              </a:rPr>
              <a:t>פרופסור</a:t>
            </a:r>
          </a:p>
          <a:p>
            <a:pPr algn="ctr" rtl="1"/>
            <a:r>
              <a:rPr lang="he-IL" sz="2800" b="1" dirty="0" smtClean="0">
                <a:solidFill>
                  <a:srgbClr val="0000FF"/>
                </a:solidFill>
              </a:rPr>
              <a:t>1978-2006 פרופסור אמריטוס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834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12776"/>
            <a:ext cx="9144000" cy="516632"/>
          </a:xfrm>
        </p:spPr>
        <p:txBody>
          <a:bodyPr/>
          <a:lstStyle/>
          <a:p>
            <a:pPr algn="ctr"/>
            <a:r>
              <a:rPr lang="he-IL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"מהפכה" דיקנים יוצאי רפא"ל</a:t>
            </a:r>
            <a:r>
              <a:rPr lang="he-IL" dirty="0">
                <a:solidFill>
                  <a:srgbClr val="02115E"/>
                </a:solidFill>
              </a:rPr>
              <a:t/>
            </a:r>
            <a:br>
              <a:rPr lang="he-IL" dirty="0">
                <a:solidFill>
                  <a:srgbClr val="02115E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2405673"/>
              </p:ext>
            </p:extLst>
          </p:nvPr>
        </p:nvGraphicFramePr>
        <p:xfrm>
          <a:off x="5220071" y="1772817"/>
          <a:ext cx="3923930" cy="2427394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384607"/>
                <a:gridCol w="2312624"/>
                <a:gridCol w="1226699"/>
              </a:tblGrid>
              <a:tr h="7200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</a:rPr>
                        <a:t>פרופ' ישראל </a:t>
                      </a:r>
                      <a:r>
                        <a:rPr lang="he-IL" sz="1600" b="1" dirty="0" err="1">
                          <a:solidFill>
                            <a:srgbClr val="FF0000"/>
                          </a:solidFill>
                          <a:effectLst/>
                        </a:rPr>
                        <a:t>צדרבאום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 dirty="0" smtClean="0">
                          <a:solidFill>
                            <a:srgbClr val="002060"/>
                          </a:solidFill>
                          <a:effectLst/>
                        </a:rPr>
                        <a:t>1965-1969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000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</a:rPr>
                        <a:t>פרופ' משה זכאי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rgbClr val="002060"/>
                          </a:solidFill>
                          <a:effectLst/>
                        </a:rPr>
                        <a:t>1970-1973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9730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</a:rPr>
                        <a:t>פרופ' יעקב זיו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rgbClr val="002060"/>
                          </a:solidFill>
                          <a:effectLst/>
                        </a:rPr>
                        <a:t>1974-1975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835469"/>
            <a:ext cx="1309635" cy="2169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77" y="2492896"/>
            <a:ext cx="1422555" cy="2187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01" y="3212976"/>
            <a:ext cx="1447800" cy="2110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546903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2400" b="1" dirty="0">
                <a:solidFill>
                  <a:srgbClr val="0000CC"/>
                </a:solidFill>
              </a:rPr>
              <a:t>לפרופ' </a:t>
            </a:r>
            <a:r>
              <a:rPr lang="he-IL" sz="2400" b="1" dirty="0" err="1">
                <a:solidFill>
                  <a:srgbClr val="0000CC"/>
                </a:solidFill>
              </a:rPr>
              <a:t>צדרבאום</a:t>
            </a:r>
            <a:r>
              <a:rPr lang="he-IL" sz="2400" b="1" dirty="0">
                <a:solidFill>
                  <a:srgbClr val="0000CC"/>
                </a:solidFill>
              </a:rPr>
              <a:t> הייתה זכות ראשונים הן בהבאת המחלקה האלקטרוניקה ברפא"ל והן בהבאת </a:t>
            </a:r>
            <a:r>
              <a:rPr lang="he-IL" sz="2400" b="1" dirty="0" smtClean="0">
                <a:solidFill>
                  <a:srgbClr val="0000CC"/>
                </a:solidFill>
              </a:rPr>
              <a:t> הפקולטה </a:t>
            </a:r>
            <a:r>
              <a:rPr lang="he-IL" sz="2400" b="1" dirty="0">
                <a:solidFill>
                  <a:srgbClr val="0000CC"/>
                </a:solidFill>
              </a:rPr>
              <a:t>להנדסת חשמל לחזית המקצוע ברמה </a:t>
            </a:r>
            <a:r>
              <a:rPr lang="he-IL" sz="2400" b="1" dirty="0" smtClean="0">
                <a:solidFill>
                  <a:srgbClr val="0000CC"/>
                </a:solidFill>
              </a:rPr>
              <a:t>בינלאומית  </a:t>
            </a:r>
            <a:r>
              <a:rPr lang="he-IL" b="1" dirty="0" smtClean="0">
                <a:solidFill>
                  <a:srgbClr val="0000CC"/>
                </a:solidFill>
              </a:rPr>
              <a:t>(פרופ' זכאי)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065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dar-19-6-2013-2-1--13-11-2014">
  <a:themeElements>
    <a:clrScheme name="biosen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iosen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sen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sen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sen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sen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sen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sen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sen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sen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sen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sen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sen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cedar-19-6-2013-2-1--13-11-2014</Template>
  <TotalTime>15861</TotalTime>
  <Words>456</Words>
  <Application>Microsoft Office PowerPoint</Application>
  <PresentationFormat>On-screen Show (4:3)</PresentationFormat>
  <Paragraphs>59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cedar-19-6-2013-2-1--13-11-2014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"מהפכה" דיקנים יוצאי רפא"ל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orchen</dc:creator>
  <cp:lastModifiedBy>orchen</cp:lastModifiedBy>
  <cp:revision>122</cp:revision>
  <cp:lastPrinted>2011-10-27T22:09:48Z</cp:lastPrinted>
  <dcterms:created xsi:type="dcterms:W3CDTF">2014-10-20T11:54:57Z</dcterms:created>
  <dcterms:modified xsi:type="dcterms:W3CDTF">2014-11-16T05:54:01Z</dcterms:modified>
</cp:coreProperties>
</file>