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009900"/>
    <a:srgbClr val="A6A6A6"/>
    <a:srgbClr val="FFFFFF"/>
    <a:srgbClr val="BFBFBF"/>
    <a:srgbClr val="FF9933"/>
    <a:srgbClr val="777777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60"/>
  </p:normalViewPr>
  <p:slideViewPr>
    <p:cSldViewPr>
      <p:cViewPr varScale="1">
        <p:scale>
          <a:sx n="109" d="100"/>
          <a:sy n="109" d="100"/>
        </p:scale>
        <p:origin x="1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0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8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19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8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8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9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2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0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6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60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12" Type="http://schemas.openxmlformats.org/officeDocument/2006/relationships/image" Target="../media/image3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5.png"/><Relationship Id="rId7" Type="http://schemas.openxmlformats.org/officeDocument/2006/relationships/image" Target="../media/image410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9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10" Type="http://schemas.openxmlformats.org/officeDocument/2006/relationships/image" Target="NULL"/><Relationship Id="rId1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25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0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1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5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5.png"/><Relationship Id="rId4" Type="http://schemas.openxmlformats.org/officeDocument/2006/relationships/image" Target="../media/image7.png"/><Relationship Id="rId9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600" y="756049"/>
            <a:ext cx="10432800" cy="675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n-lt"/>
              </a:rPr>
              <a:t>Search Trees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1" y="2777300"/>
            <a:ext cx="2869418" cy="32167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9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</a:t>
            </a:r>
            <a:r>
              <a:rPr lang="en-US" dirty="0" smtClean="0"/>
              <a:t>Wimer</a:t>
            </a:r>
          </a:p>
          <a:p>
            <a:r>
              <a:rPr lang="en-US" dirty="0" smtClean="0"/>
              <a:t>Courtesy of Prof. Dror Rawitz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15" y="1197200"/>
            <a:ext cx="9180570" cy="31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4376585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b="0" dirty="0" smtClean="0"/>
                  <a:t> starts at root proceeding to left child until reaching a leaf, returning its key. Returning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 smtClean="0"/>
                  <a:t> at the root is also possible.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76585"/>
                <a:ext cx="10261140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2-3 Tree Operations</a:t>
            </a:r>
            <a:endParaRPr lang="en-US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81000" y="1924291"/>
            <a:ext cx="3009600" cy="1607539"/>
            <a:chOff x="2181000" y="1924291"/>
            <a:chExt cx="3009600" cy="160753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396000" y="1924291"/>
              <a:ext cx="1794600" cy="559709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181000" y="3169479"/>
              <a:ext cx="225000" cy="36235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430" y="5544000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AX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works similarly with right subtrees.</a:t>
                </a:r>
                <a:endParaRPr lang="en-US" sz="28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544000"/>
                <a:ext cx="10261140" cy="573811"/>
              </a:xfrm>
              <a:prstGeom prst="rect">
                <a:avLst/>
              </a:prstGeom>
              <a:blipFill>
                <a:blip r:embed="rId4"/>
                <a:stretch>
                  <a:fillRect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 flipH="1">
            <a:off x="6992214" y="1924291"/>
            <a:ext cx="3009600" cy="1630797"/>
            <a:chOff x="2181000" y="1901033"/>
            <a:chExt cx="3009600" cy="1630797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3396000" y="1901033"/>
              <a:ext cx="1794600" cy="559709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81000" y="3169479"/>
              <a:ext cx="225000" cy="36235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9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9860" y="86400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0" dirty="0" smtClean="0"/>
                  <a:t>Like BST,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MEMBER</m:t>
                    </m:r>
                  </m:oMath>
                </a14:m>
                <a:r>
                  <a:rPr lang="en-US" sz="2800" b="0" dirty="0" smtClean="0"/>
                  <a:t> starts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dirty="0" smtClean="0"/>
                  <a:t>’s root and proceeds downwards to subtrees by comparing the key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dirty="0" smtClean="0"/>
                  <a:t>. 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b="0" dirty="0" smtClean="0"/>
                  <a:t>  leaf with key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dirty="0" smtClean="0"/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 smtClean="0"/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search in left child.</a:t>
                </a:r>
                <a:endParaRPr lang="en-US" sz="2800" dirty="0"/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search </a:t>
                </a:r>
                <a:r>
                  <a:rPr lang="en-US" sz="2800" dirty="0" smtClean="0"/>
                  <a:t>in mid </a:t>
                </a:r>
                <a:r>
                  <a:rPr lang="en-US" sz="2800" dirty="0"/>
                  <a:t>child.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search </a:t>
                </a:r>
                <a:r>
                  <a:rPr lang="en-US" sz="2800" dirty="0" smtClean="0"/>
                  <a:t>in right </a:t>
                </a:r>
                <a:r>
                  <a:rPr lang="en-US" sz="2800" dirty="0"/>
                  <a:t>child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: write code accounting all cases and verify correctness.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0" y="864000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24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9860" y="1264214"/>
                <a:ext cx="10261140" cy="4369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𝐍𝐒𝐄𝐑𝐓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 smtClean="0"/>
                  <a:t>starts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dirty="0" smtClean="0"/>
                  <a:t>’s root and </a:t>
                </a:r>
                <a:r>
                  <a:rPr lang="en-US" sz="2800" dirty="0"/>
                  <a:t>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MEMBER</m:t>
                    </m:r>
                  </m:oMath>
                </a14:m>
                <a:r>
                  <a:rPr lang="en-US" sz="2800" dirty="0"/>
                  <a:t> proceeds </a:t>
                </a:r>
                <a:r>
                  <a:rPr lang="en-US" sz="2800" b="0" dirty="0" smtClean="0"/>
                  <a:t>downwards to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dirty="0" smtClean="0"/>
                  <a:t> that should be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dirty="0" smtClean="0"/>
                  <a:t>’s parent.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b="0" dirty="0" smtClean="0"/>
                  <a:t> leaves: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dirty="0" smtClean="0"/>
                  <a:t> is added as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baseline="30000" dirty="0" smtClean="0">
                        <a:latin typeface="Cambria Math" panose="02040503050406030204" pitchFamily="18" charset="0"/>
                      </a:rPr>
                      <m:t>rd</m:t>
                    </m:r>
                  </m:oMath>
                </a14:m>
                <a:r>
                  <a:rPr lang="en-US" sz="2800" b="0" dirty="0" smtClean="0"/>
                  <a:t> leaf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’s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 directives,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b="0" dirty="0" smtClean="0"/>
                  <a:t>, are updated accordingly.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happens to be the smallest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is updated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-to-root path.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0" y="1264214"/>
                <a:ext cx="10261140" cy="4369786"/>
              </a:xfrm>
              <a:prstGeom prst="rect">
                <a:avLst/>
              </a:prstGeom>
              <a:blipFill>
                <a:blip r:embed="rId3"/>
                <a:stretch>
                  <a:fillRect l="-1248" t="-139" r="-1188" b="-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1287233"/>
            <a:ext cx="6956425" cy="20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736000" y="702233"/>
            <a:ext cx="450000" cy="675000"/>
            <a:chOff x="3813600" y="459000"/>
            <a:chExt cx="450000" cy="67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13600" y="459000"/>
                  <a:ext cx="450000" cy="369332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600" y="459000"/>
                  <a:ext cx="45000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99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4038600" y="828332"/>
              <a:ext cx="0" cy="3056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141604" y="1422233"/>
            <a:ext cx="450000" cy="675000"/>
            <a:chOff x="3813600" y="459000"/>
            <a:chExt cx="450000" cy="67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13600" y="459000"/>
                  <a:ext cx="450000" cy="369332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600" y="459000"/>
                  <a:ext cx="4500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1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4038600" y="828332"/>
              <a:ext cx="0" cy="3056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158636" y="3640101"/>
            <a:ext cx="7874727" cy="2291905"/>
            <a:chOff x="2372517" y="3879000"/>
            <a:chExt cx="7446963" cy="204586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517" y="3879000"/>
              <a:ext cx="7446963" cy="204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245697" y="4700197"/>
              <a:ext cx="484023" cy="3150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266302" y="5319000"/>
              <a:ext cx="429396" cy="40500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1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09860" y="843354"/>
                <a:ext cx="10261140" cy="528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 leaves: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Split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.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smaller among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attached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and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larger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’s parent.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had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children,  replace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has 3 children.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had </a:t>
                </a:r>
                <a14:m>
                  <m:oMath xmlns:m="http://schemas.openxmlformats.org/officeDocument/2006/math">
                    <m:r>
                      <a:rPr lang="he-IL" sz="28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children (now 4), split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attach the 2 smaller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 attach </a:t>
                </a:r>
                <a:r>
                  <a:rPr lang="en-US" sz="2800" dirty="0"/>
                  <a:t>the 2 </a:t>
                </a:r>
                <a:r>
                  <a:rPr lang="en-US" sz="2800" dirty="0" smtClean="0"/>
                  <a:t>larger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 smtClean="0"/>
                  <a:t> </a:t>
                </a:r>
                <a:endParaRPr lang="en-US" sz="2800" dirty="0"/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Proceed upwards until </a:t>
                </a:r>
                <a:r>
                  <a:rPr lang="en-US" sz="2800" b="1" dirty="0" smtClean="0"/>
                  <a:t>parent </a:t>
                </a:r>
                <a:r>
                  <a:rPr lang="en-US" sz="2800" b="1" dirty="0" smtClean="0"/>
                  <a:t>absorbs </a:t>
                </a:r>
                <a:r>
                  <a:rPr lang="en-US" sz="2800" dirty="0" smtClean="0"/>
                  <a:t>the split of child.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root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splits, create new root with children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0" y="843354"/>
                <a:ext cx="10261140" cy="5284524"/>
              </a:xfrm>
              <a:prstGeom prst="rect">
                <a:avLst/>
              </a:prstGeom>
              <a:blipFill>
                <a:blip r:embed="rId3"/>
                <a:stretch>
                  <a:fillRect l="-1248" t="-115" r="-1188" b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2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29" y="1268601"/>
            <a:ext cx="8584941" cy="19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72777" y="684000"/>
            <a:ext cx="488223" cy="693935"/>
            <a:chOff x="5736000" y="770220"/>
            <a:chExt cx="446970" cy="6070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736000" y="770220"/>
                  <a:ext cx="446970" cy="32307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6000" y="770220"/>
                  <a:ext cx="446970" cy="3230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>
              <a:off x="5959485" y="1093290"/>
              <a:ext cx="1515" cy="2839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>
            <a:stCxn id="10" idx="2"/>
          </p:cNvCxnSpPr>
          <p:nvPr/>
        </p:nvCxnSpPr>
        <p:spPr>
          <a:xfrm>
            <a:off x="6868553" y="1550334"/>
            <a:ext cx="0" cy="133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510999" y="1181003"/>
            <a:ext cx="1597848" cy="843994"/>
            <a:chOff x="5680993" y="827282"/>
            <a:chExt cx="1462835" cy="738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03847" y="827282"/>
                  <a:ext cx="439981" cy="323069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847" y="827282"/>
                  <a:ext cx="439981" cy="3230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5680993" y="1259889"/>
              <a:ext cx="0" cy="3056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80993" y="1267258"/>
              <a:ext cx="1242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22766" y="1268601"/>
            <a:ext cx="904552" cy="1188164"/>
            <a:chOff x="4222766" y="1268601"/>
            <a:chExt cx="904552" cy="1188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22766" y="1933545"/>
                  <a:ext cx="5956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766" y="1933545"/>
                  <a:ext cx="59562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31689" y="1268601"/>
                  <a:ext cx="5956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689" y="1268601"/>
                  <a:ext cx="59562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196287" y="3574084"/>
            <a:ext cx="9799425" cy="2565477"/>
            <a:chOff x="1196287" y="3574084"/>
            <a:chExt cx="9799425" cy="2565477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287" y="3574084"/>
              <a:ext cx="9799425" cy="256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5646000" y="5453999"/>
              <a:ext cx="499061" cy="527907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16863" y="3665028"/>
              <a:ext cx="563679" cy="35288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66646" y="4290646"/>
              <a:ext cx="564189" cy="359024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67315" y="4902839"/>
              <a:ext cx="559162" cy="36615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85771" y="4824304"/>
            <a:ext cx="4920858" cy="523220"/>
            <a:chOff x="2985771" y="4824304"/>
            <a:chExt cx="492085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85771" y="4824304"/>
                  <a:ext cx="5956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771" y="4824304"/>
                  <a:ext cx="59562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11000" y="4824304"/>
                  <a:ext cx="5956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000" y="4824304"/>
                  <a:ext cx="59562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/>
          <p:cNvSpPr txBox="1"/>
          <p:nvPr/>
        </p:nvSpPr>
        <p:spPr>
          <a:xfrm>
            <a:off x="6226477" y="3550637"/>
            <a:ext cx="15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root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11985" y="4206475"/>
            <a:ext cx="7451288" cy="539961"/>
            <a:chOff x="1911985" y="4206475"/>
            <a:chExt cx="7451288" cy="539961"/>
          </a:xfrm>
        </p:grpSpPr>
        <p:grpSp>
          <p:nvGrpSpPr>
            <p:cNvPr id="14" name="Group 13"/>
            <p:cNvGrpSpPr/>
            <p:nvPr/>
          </p:nvGrpSpPr>
          <p:grpSpPr>
            <a:xfrm>
              <a:off x="1911985" y="4206475"/>
              <a:ext cx="7451288" cy="525293"/>
              <a:chOff x="1911985" y="4206475"/>
              <a:chExt cx="7451288" cy="52529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911985" y="4208548"/>
                    <a:ext cx="5956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85" y="4208548"/>
                    <a:ext cx="595629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767644" y="4206475"/>
                    <a:ext cx="5956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7644" y="4206475"/>
                    <a:ext cx="595629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3743531" y="4223216"/>
              <a:ext cx="3342469" cy="523220"/>
              <a:chOff x="3743531" y="4223216"/>
              <a:chExt cx="3342469" cy="5232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28531" y="4223216"/>
                <a:ext cx="20331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split old root</a:t>
                </a:r>
                <a:endParaRPr lang="en-US" sz="2800" dirty="0"/>
              </a:p>
            </p:txBody>
          </p:sp>
          <p:cxnSp>
            <p:nvCxnSpPr>
              <p:cNvPr id="29" name="Straight Arrow Connector 28"/>
              <p:cNvCxnSpPr>
                <a:stCxn id="16" idx="1"/>
              </p:cNvCxnSpPr>
              <p:nvPr/>
            </p:nvCxnSpPr>
            <p:spPr>
              <a:xfrm flipH="1" flipV="1">
                <a:off x="3743531" y="4484684"/>
                <a:ext cx="585000" cy="1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6376312" y="4484684"/>
                <a:ext cx="70968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40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9860" y="999000"/>
                <a:ext cx="10261140" cy="4830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𝐃𝐄𝐋𝐄𝐓𝐄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starts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’s root and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MEMBER</m:t>
                    </m:r>
                  </m:oMath>
                </a14:m>
                <a:r>
                  <a:rPr lang="en-US" sz="2800" dirty="0"/>
                  <a:t> proceeds downwards to 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which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parent.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siblings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had 3 directives):</a:t>
                </a:r>
                <a:endParaRPr lang="en-US" sz="2800" dirty="0"/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Delete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update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up to root.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sibling, say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, delete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modify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as follows:</a:t>
                </a:r>
                <a:endParaRPr lang="en-US" sz="2800" dirty="0"/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had larger sibling with 3 children, smallest moves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Else,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had smaller </a:t>
                </a:r>
                <a:r>
                  <a:rPr lang="en-US" sz="2800" dirty="0"/>
                  <a:t>sibling with 3 children, </a:t>
                </a:r>
                <a:r>
                  <a:rPr lang="en-US" sz="2800" dirty="0" smtClean="0"/>
                  <a:t>largest </a:t>
                </a:r>
                <a:r>
                  <a:rPr lang="en-US" sz="2800" dirty="0"/>
                  <a:t>moves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0" y="999000"/>
                <a:ext cx="10261140" cy="4830361"/>
              </a:xfrm>
              <a:prstGeom prst="rect">
                <a:avLst/>
              </a:prstGeom>
              <a:blipFill>
                <a:blip r:embed="rId3"/>
                <a:stretch>
                  <a:fillRect l="-1248" t="-253" r="-11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" y="835478"/>
            <a:ext cx="5900497" cy="21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70050" y="395921"/>
            <a:ext cx="1314173" cy="2466980"/>
            <a:chOff x="3470050" y="395921"/>
            <a:chExt cx="1314173" cy="2466980"/>
          </a:xfrm>
        </p:grpSpPr>
        <p:grpSp>
          <p:nvGrpSpPr>
            <p:cNvPr id="13" name="Group 12"/>
            <p:cNvGrpSpPr/>
            <p:nvPr/>
          </p:nvGrpSpPr>
          <p:grpSpPr>
            <a:xfrm>
              <a:off x="3470050" y="395921"/>
              <a:ext cx="308223" cy="504601"/>
              <a:chOff x="5472777" y="729000"/>
              <a:chExt cx="308223" cy="50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/>
              <p:nvPr/>
            </p:nvCxnSpPr>
            <p:spPr>
              <a:xfrm>
                <a:off x="5626888" y="1005999"/>
                <a:ext cx="0" cy="2276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476000" y="954000"/>
              <a:ext cx="308223" cy="504601"/>
              <a:chOff x="5472777" y="729000"/>
              <a:chExt cx="308223" cy="50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5626888" y="1005999"/>
                <a:ext cx="0" cy="2276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884488" y="1539000"/>
              <a:ext cx="308223" cy="504601"/>
              <a:chOff x="5472777" y="729000"/>
              <a:chExt cx="308223" cy="50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/>
              <p:nvPr/>
            </p:nvCxnSpPr>
            <p:spPr>
              <a:xfrm>
                <a:off x="5626888" y="1005999"/>
                <a:ext cx="0" cy="2276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4243826" y="2569631"/>
              <a:ext cx="304262" cy="29327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96357" y="1892670"/>
            <a:ext cx="1684644" cy="1065855"/>
            <a:chOff x="3196357" y="1892670"/>
            <a:chExt cx="1684644" cy="1065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64811" y="2435305"/>
                  <a:ext cx="4161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811" y="2435305"/>
                  <a:ext cx="41619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196357" y="2435305"/>
                  <a:ext cx="2736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6357" y="2435305"/>
                  <a:ext cx="273693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207971" y="1892670"/>
                  <a:ext cx="4161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971" y="1892670"/>
                  <a:ext cx="41619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161014" y="2980387"/>
            <a:ext cx="6191417" cy="1744061"/>
            <a:chOff x="5161014" y="2980387"/>
            <a:chExt cx="6191417" cy="1744061"/>
          </a:xfrm>
        </p:grpSpPr>
        <p:grpSp>
          <p:nvGrpSpPr>
            <p:cNvPr id="34" name="Group 33"/>
            <p:cNvGrpSpPr/>
            <p:nvPr/>
          </p:nvGrpSpPr>
          <p:grpSpPr>
            <a:xfrm>
              <a:off x="5161014" y="2980387"/>
              <a:ext cx="6191417" cy="1744061"/>
              <a:chOff x="5161014" y="2980387"/>
              <a:chExt cx="6191417" cy="1744061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014" y="2980387"/>
                <a:ext cx="6191417" cy="1744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8153400" y="3857220"/>
                <a:ext cx="1052744" cy="247223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709044" y="3857221"/>
                <a:ext cx="373029" cy="247222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9304045" y="3972859"/>
                <a:ext cx="405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80372" y="3711249"/>
                  <a:ext cx="4161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72" y="3711249"/>
                  <a:ext cx="4161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74318" y="4055675"/>
                  <a:ext cx="2736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318" y="4055675"/>
                  <a:ext cx="273693" cy="523220"/>
                </a:xfrm>
                <a:prstGeom prst="rect">
                  <a:avLst/>
                </a:prstGeom>
                <a:blipFill>
                  <a:blip r:embed="rId10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861218" y="4587722"/>
            <a:ext cx="5681540" cy="1631278"/>
            <a:chOff x="861218" y="4587722"/>
            <a:chExt cx="5681540" cy="1631278"/>
          </a:xfrm>
        </p:grpSpPr>
        <p:grpSp>
          <p:nvGrpSpPr>
            <p:cNvPr id="35" name="Group 34"/>
            <p:cNvGrpSpPr/>
            <p:nvPr/>
          </p:nvGrpSpPr>
          <p:grpSpPr>
            <a:xfrm>
              <a:off x="861218" y="4587722"/>
              <a:ext cx="5681540" cy="1631278"/>
              <a:chOff x="861218" y="4587722"/>
              <a:chExt cx="5681540" cy="1631278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218" y="4587722"/>
                <a:ext cx="5681540" cy="1631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834766" y="5425080"/>
                <a:ext cx="1046235" cy="230639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60279" y="5425080"/>
                <a:ext cx="1046235" cy="230639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957899" y="5027641"/>
                <a:ext cx="360000" cy="2439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476665" y="5264296"/>
                  <a:ext cx="4161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665" y="5264296"/>
                  <a:ext cx="416190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476665" y="5645087"/>
                  <a:ext cx="2736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665" y="5645087"/>
                  <a:ext cx="273693" cy="523220"/>
                </a:xfrm>
                <a:prstGeom prst="rect">
                  <a:avLst/>
                </a:prstGeom>
                <a:blipFill>
                  <a:blip r:embed="rId13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07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9860" y="963424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had siblings </a:t>
                </a:r>
                <a:r>
                  <a:rPr lang="en-US" sz="2800" dirty="0"/>
                  <a:t>with </a:t>
                </a:r>
                <a:r>
                  <a:rPr lang="en-US" sz="2800" dirty="0" smtClean="0"/>
                  <a:t>only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children: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 moves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’s sibling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baseline="30000" dirty="0" smtClean="0"/>
                  <a:t>rd</a:t>
                </a:r>
                <a:r>
                  <a:rPr lang="en-US" sz="2800" dirty="0" smtClean="0"/>
                  <a:t> child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is deleted.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’s </a:t>
                </a:r>
                <a:r>
                  <a:rPr lang="en-US" sz="2800" dirty="0" smtClean="0"/>
                  <a:t>parent had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 children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are left and we are done. 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Otherwise, we proceed recursively upwards.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0" y="963424"/>
                <a:ext cx="10261140" cy="2622256"/>
              </a:xfrm>
              <a:prstGeom prst="rect">
                <a:avLst/>
              </a:prstGeom>
              <a:blipFill>
                <a:blip r:embed="rId3"/>
                <a:stretch>
                  <a:fillRect l="-1070" t="-233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84993" y="4473796"/>
            <a:ext cx="5924882" cy="1826670"/>
            <a:chOff x="884993" y="4473796"/>
            <a:chExt cx="5924882" cy="182667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93" y="4473796"/>
              <a:ext cx="5924882" cy="182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404342" y="4569742"/>
              <a:ext cx="1218934" cy="287508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32815" y="1779331"/>
            <a:ext cx="6678845" cy="3273926"/>
            <a:chOff x="4432815" y="1779331"/>
            <a:chExt cx="6678845" cy="3273926"/>
          </a:xfrm>
        </p:grpSpPr>
        <p:grpSp>
          <p:nvGrpSpPr>
            <p:cNvPr id="22" name="Group 21"/>
            <p:cNvGrpSpPr/>
            <p:nvPr/>
          </p:nvGrpSpPr>
          <p:grpSpPr>
            <a:xfrm>
              <a:off x="5232835" y="2794464"/>
              <a:ext cx="5800123" cy="2258793"/>
              <a:chOff x="5232835" y="2794464"/>
              <a:chExt cx="5800123" cy="225879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835" y="2794464"/>
                <a:ext cx="5800123" cy="2258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852160" y="3993502"/>
                <a:ext cx="957715" cy="271951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283317" y="3406771"/>
                <a:ext cx="1074537" cy="277488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432815" y="1779331"/>
              <a:ext cx="6678845" cy="3153335"/>
              <a:chOff x="4432815" y="1779331"/>
              <a:chExt cx="6678845" cy="315333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090987" y="3806311"/>
                <a:ext cx="413790" cy="1126355"/>
                <a:chOff x="7090987" y="3806311"/>
                <a:chExt cx="413790" cy="11263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7231084" y="4409446"/>
                      <a:ext cx="2736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1084" y="4409446"/>
                      <a:ext cx="27369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4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7090987" y="3806311"/>
                      <a:ext cx="4026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0987" y="3806311"/>
                      <a:ext cx="402656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TextBox 43"/>
              <p:cNvSpPr txBox="1"/>
              <p:nvPr/>
            </p:nvSpPr>
            <p:spPr>
              <a:xfrm>
                <a:off x="4432815" y="3271785"/>
                <a:ext cx="1898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imbalanced</a:t>
                </a:r>
                <a:endParaRPr lang="en-US" sz="2800" dirty="0"/>
              </a:p>
            </p:txBody>
          </p:sp>
          <p:sp>
            <p:nvSpPr>
              <p:cNvPr id="49" name="Trapezoid 48"/>
              <p:cNvSpPr/>
              <p:nvPr/>
            </p:nvSpPr>
            <p:spPr>
              <a:xfrm>
                <a:off x="5926499" y="2713313"/>
                <a:ext cx="4491497" cy="1104208"/>
              </a:xfrm>
              <a:prstGeom prst="trapezoid">
                <a:avLst>
                  <a:gd name="adj" fmla="val 102228"/>
                </a:avLst>
              </a:prstGeom>
              <a:noFill/>
              <a:ln w="28575"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42119" y="1779331"/>
                <a:ext cx="40695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/>
                  <a:t>2 children yielding 3 subtrees merged in parent</a:t>
                </a:r>
                <a:endParaRPr lang="en-US" sz="2800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2" y="869744"/>
            <a:ext cx="5924883" cy="23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991074" y="365143"/>
            <a:ext cx="1590326" cy="2695172"/>
            <a:chOff x="1991074" y="365143"/>
            <a:chExt cx="1590326" cy="2695172"/>
          </a:xfrm>
        </p:grpSpPr>
        <p:grpSp>
          <p:nvGrpSpPr>
            <p:cNvPr id="8" name="Group 7"/>
            <p:cNvGrpSpPr/>
            <p:nvPr/>
          </p:nvGrpSpPr>
          <p:grpSpPr>
            <a:xfrm>
              <a:off x="3273177" y="365143"/>
              <a:ext cx="308223" cy="504601"/>
              <a:chOff x="5472777" y="729000"/>
              <a:chExt cx="308223" cy="50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>
                <a:off x="5626888" y="1005999"/>
                <a:ext cx="0" cy="2276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055688" y="989491"/>
              <a:ext cx="308223" cy="504601"/>
              <a:chOff x="5472777" y="729000"/>
              <a:chExt cx="308223" cy="50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/>
              <p:nvPr/>
            </p:nvCxnSpPr>
            <p:spPr>
              <a:xfrm>
                <a:off x="5626888" y="1005999"/>
                <a:ext cx="0" cy="2276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2503056" y="1658084"/>
              <a:ext cx="308223" cy="504601"/>
              <a:chOff x="5472777" y="729000"/>
              <a:chExt cx="308223" cy="50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777" y="729000"/>
                    <a:ext cx="30822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5626888" y="1005999"/>
                <a:ext cx="0" cy="2276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2410691" y="2794464"/>
              <a:ext cx="270933" cy="265851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91074" y="1522283"/>
              <a:ext cx="301365" cy="24880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46035" y="2161305"/>
              <a:ext cx="301365" cy="24880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20434" y="1984406"/>
            <a:ext cx="1738740" cy="1160241"/>
            <a:chOff x="1920434" y="1984406"/>
            <a:chExt cx="1738740" cy="1160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071990" y="2621427"/>
                  <a:ext cx="4161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1990" y="2621427"/>
                  <a:ext cx="41619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385481" y="2597368"/>
                  <a:ext cx="2736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481" y="2597368"/>
                  <a:ext cx="273693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152678" y="1984406"/>
                  <a:ext cx="4161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78" y="1984406"/>
                  <a:ext cx="416190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H="1" flipV="1">
              <a:off x="1920434" y="2285709"/>
              <a:ext cx="270508" cy="9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51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695950"/>
                <a:ext cx="10261140" cy="411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Worst-case BST</a:t>
                </a:r>
                <a:r>
                  <a:rPr lang="he-IL" sz="2800" dirty="0" smtClean="0"/>
                  <a:t> </a:t>
                </a:r>
                <a:r>
                  <a:rPr lang="en-US" sz="2800" dirty="0" smtClean="0"/>
                  <a:t>depth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, implying that so are INSERT and DELETE.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show that random BST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depth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BSTs can guarantee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depth by two approaches: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Balance property is built into the tree’s structure. 2-3 tree is such.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Re-balancing after every </a:t>
                </a:r>
                <a:r>
                  <a:rPr lang="en-US" sz="2800" dirty="0"/>
                  <a:t>INSERT and DELETE. AVL </a:t>
                </a:r>
                <a:r>
                  <a:rPr lang="en-US" sz="2800" dirty="0" smtClean="0"/>
                  <a:t>tree is </a:t>
                </a:r>
                <a:r>
                  <a:rPr lang="en-US" sz="2800" dirty="0"/>
                  <a:t>such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695950"/>
                <a:ext cx="10261140" cy="4118050"/>
              </a:xfrm>
              <a:prstGeom prst="rect">
                <a:avLst/>
              </a:prstGeom>
              <a:blipFill>
                <a:blip r:embed="rId3"/>
                <a:stretch>
                  <a:fillRect l="-1188" t="-592" r="-1188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BST Complexities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382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Complexities of </a:t>
            </a:r>
            <a:r>
              <a:rPr lang="en-US" sz="3600" b="1" dirty="0" smtClean="0"/>
              <a:t>Operations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65430" y="1359000"/>
                <a:ext cx="10261140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Claim</a:t>
                </a:r>
                <a:r>
                  <a:rPr lang="en-US" sz="2800" b="0" dirty="0" smtClean="0"/>
                  <a:t>: The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leaves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2-3 tree </a:t>
                </a:r>
                <a:r>
                  <a:rPr lang="en-US" sz="2800" dirty="0" smtClean="0"/>
                  <a:t> of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b="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 leaves.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By </a:t>
                </a:r>
                <a:r>
                  <a:rPr lang="en-US" sz="2800" dirty="0" smtClean="0"/>
                  <a:t>induction,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leaves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/>
                  <a:t> root’s </a:t>
                </a:r>
                <a:r>
                  <a:rPr lang="en-US" sz="2800" dirty="0"/>
                  <a:t>child </a:t>
                </a:r>
                <a:r>
                  <a:rPr lang="en-US" sz="2800" dirty="0" smtClean="0"/>
                  <a:t>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The root has either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children, so</a:t>
                </a: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Corollary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A </a:t>
                </a:r>
                <a:r>
                  <a:rPr lang="en-US" sz="2800" dirty="0"/>
                  <a:t>2-3 tree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/>
                  <a:t>leaves has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HW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Corollary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INSERT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DELETE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complexity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HW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59000"/>
                <a:ext cx="10261140" cy="4662815"/>
              </a:xfrm>
              <a:prstGeom prst="rect">
                <a:avLst/>
              </a:prstGeom>
              <a:blipFill>
                <a:blip r:embed="rId3"/>
                <a:stretch>
                  <a:fillRect l="-1188" t="-131" r="-950" b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4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35320" y="423232"/>
            <a:ext cx="632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AVL Trees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409404"/>
                <a:ext cx="1026114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AVL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trees </a:t>
                </a:r>
                <a:r>
                  <a:rPr lang="en-US" sz="2800" dirty="0"/>
                  <a:t>(G.M. Adelson-Velskii, E.M. Landis, 1962) maintain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height by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Dynamic rebalancing</a:t>
                </a:r>
                <a:r>
                  <a:rPr lang="en-US" sz="2800" dirty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9404"/>
                <a:ext cx="10261140" cy="1091966"/>
              </a:xfrm>
              <a:prstGeom prst="rect">
                <a:avLst/>
              </a:prstGeom>
              <a:blipFill>
                <a:blip r:embed="rId3"/>
                <a:stretch>
                  <a:fillRect l="-1188" t="-559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379042" y="2920726"/>
            <a:ext cx="9433915" cy="2471879"/>
            <a:chOff x="828679" y="3193812"/>
            <a:chExt cx="9433915" cy="2471879"/>
          </a:xfrm>
        </p:grpSpPr>
        <p:grpSp>
          <p:nvGrpSpPr>
            <p:cNvPr id="23" name="Group 22"/>
            <p:cNvGrpSpPr/>
            <p:nvPr/>
          </p:nvGrpSpPr>
          <p:grpSpPr>
            <a:xfrm>
              <a:off x="828679" y="3193812"/>
              <a:ext cx="9405094" cy="2452130"/>
              <a:chOff x="828679" y="3193812"/>
              <a:chExt cx="9405094" cy="24521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838200" y="3193812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/>
              <p:cNvGrpSpPr/>
              <p:nvPr/>
            </p:nvGrpSpPr>
            <p:grpSpPr>
              <a:xfrm>
                <a:off x="828679" y="3685133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0" name="Group 59"/>
              <p:cNvGrpSpPr/>
              <p:nvPr/>
            </p:nvGrpSpPr>
            <p:grpSpPr>
              <a:xfrm>
                <a:off x="844679" y="4099007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/>
              <p:cNvGrpSpPr/>
              <p:nvPr/>
            </p:nvGrpSpPr>
            <p:grpSpPr>
              <a:xfrm>
                <a:off x="835158" y="4590328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5" name="Group 74"/>
              <p:cNvGrpSpPr/>
              <p:nvPr/>
            </p:nvGrpSpPr>
            <p:grpSpPr>
              <a:xfrm>
                <a:off x="835158" y="5122722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0" name="Group 99"/>
            <p:cNvGrpSpPr/>
            <p:nvPr/>
          </p:nvGrpSpPr>
          <p:grpSpPr>
            <a:xfrm>
              <a:off x="1929406" y="3198300"/>
              <a:ext cx="8333188" cy="2467391"/>
              <a:chOff x="593968" y="3491271"/>
              <a:chExt cx="8333188" cy="246739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087888" y="3491271"/>
                <a:ext cx="569484" cy="559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195900" y="4833830"/>
                <a:ext cx="569484" cy="559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087888" y="3504697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7888" y="3504697"/>
                    <a:ext cx="55148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5" name="Group 64"/>
              <p:cNvGrpSpPr/>
              <p:nvPr/>
            </p:nvGrpSpPr>
            <p:grpSpPr>
              <a:xfrm>
                <a:off x="593968" y="3770830"/>
                <a:ext cx="4493920" cy="2187832"/>
                <a:chOff x="593968" y="3770830"/>
                <a:chExt cx="4493920" cy="2187832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593968" y="3962070"/>
                  <a:ext cx="4385908" cy="1996592"/>
                  <a:chOff x="593968" y="3962070"/>
                  <a:chExt cx="4385908" cy="1996592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3160156" y="3962070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1980123" y="4383053"/>
                        <a:ext cx="551481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0123" y="4383053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" name="Oval 14"/>
                  <p:cNvSpPr/>
                  <p:nvPr/>
                </p:nvSpPr>
                <p:spPr>
                  <a:xfrm>
                    <a:off x="2722984" y="4822477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1134028" y="4822477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403812" y="4383053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622505" y="4840426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93968" y="5399544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3179676" y="3980019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" name="TextBox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79676" y="3980019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" name="Oval 11"/>
                  <p:cNvSpPr/>
                  <p:nvPr/>
                </p:nvSpPr>
                <p:spPr>
                  <a:xfrm>
                    <a:off x="1962120" y="4365104"/>
                    <a:ext cx="569484" cy="55911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2736207" y="4840426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36207" y="4840426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152031" y="4840426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52031" y="4840426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4428395" y="4401002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28395" y="4401002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3636307" y="4858375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36307" y="4858375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611971" y="5417493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2" name="TextBox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971" y="5417493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Straight Connector 35"/>
                  <p:cNvCxnSpPr>
                    <a:stCxn id="33" idx="7"/>
                    <a:endCxn id="19" idx="3"/>
                  </p:cNvCxnSpPr>
                  <p:nvPr/>
                </p:nvCxnSpPr>
                <p:spPr>
                  <a:xfrm flipV="1">
                    <a:off x="1080053" y="5299714"/>
                    <a:ext cx="137374" cy="181711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stCxn id="19" idx="7"/>
                    <a:endCxn id="12" idx="2"/>
                  </p:cNvCxnSpPr>
                  <p:nvPr/>
                </p:nvCxnSpPr>
                <p:spPr>
                  <a:xfrm flipV="1">
                    <a:off x="1620113" y="4644663"/>
                    <a:ext cx="342007" cy="25969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15" idx="1"/>
                    <a:endCxn id="12" idx="6"/>
                  </p:cNvCxnSpPr>
                  <p:nvPr/>
                </p:nvCxnSpPr>
                <p:spPr>
                  <a:xfrm flipH="1" flipV="1">
                    <a:off x="2531604" y="4644663"/>
                    <a:ext cx="274779" cy="25969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>
                    <a:stCxn id="12" idx="7"/>
                    <a:endCxn id="7" idx="1"/>
                  </p:cNvCxnSpPr>
                  <p:nvPr/>
                </p:nvCxnSpPr>
                <p:spPr>
                  <a:xfrm flipV="1">
                    <a:off x="2448205" y="4241629"/>
                    <a:ext cx="731471" cy="205356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>
                    <a:stCxn id="8" idx="6"/>
                    <a:endCxn id="30" idx="1"/>
                  </p:cNvCxnSpPr>
                  <p:nvPr/>
                </p:nvCxnSpPr>
                <p:spPr>
                  <a:xfrm>
                    <a:off x="3729640" y="4241629"/>
                    <a:ext cx="757571" cy="22330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26" idx="7"/>
                    <a:endCxn id="30" idx="2"/>
                  </p:cNvCxnSpPr>
                  <p:nvPr/>
                </p:nvCxnSpPr>
                <p:spPr>
                  <a:xfrm flipV="1">
                    <a:off x="4108590" y="4662612"/>
                    <a:ext cx="295222" cy="25969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8" idx="7"/>
                  <a:endCxn id="28" idx="2"/>
                </p:cNvCxnSpPr>
                <p:nvPr/>
              </p:nvCxnSpPr>
              <p:spPr>
                <a:xfrm flipV="1">
                  <a:off x="3646241" y="3770830"/>
                  <a:ext cx="1441647" cy="27312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 flipH="1">
                <a:off x="5915980" y="3962318"/>
                <a:ext cx="3011176" cy="980101"/>
                <a:chOff x="1941767" y="3962070"/>
                <a:chExt cx="3011176" cy="980101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160156" y="3962070"/>
                  <a:ext cx="569484" cy="559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941767" y="4365104"/>
                  <a:ext cx="569484" cy="559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383459" y="4383053"/>
                  <a:ext cx="569484" cy="559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3179676" y="3980019"/>
                      <a:ext cx="55148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9676" y="3980019"/>
                      <a:ext cx="551481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1959770" y="4383053"/>
                      <a:ext cx="55148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9770" y="4383053"/>
                      <a:ext cx="551481" cy="52322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4383459" y="4401002"/>
                      <a:ext cx="55148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459" y="4401002"/>
                      <a:ext cx="551481" cy="5232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6" name="Straight Connector 85"/>
                <p:cNvCxnSpPr>
                  <a:stCxn id="72" idx="7"/>
                  <a:endCxn id="69" idx="1"/>
                </p:cNvCxnSpPr>
                <p:nvPr/>
              </p:nvCxnSpPr>
              <p:spPr>
                <a:xfrm flipV="1">
                  <a:off x="2427852" y="4241629"/>
                  <a:ext cx="751824" cy="205356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stCxn id="70" idx="6"/>
                  <a:endCxn id="78" idx="1"/>
                </p:cNvCxnSpPr>
                <p:nvPr/>
              </p:nvCxnSpPr>
              <p:spPr>
                <a:xfrm>
                  <a:off x="3729640" y="4241629"/>
                  <a:ext cx="737218" cy="223305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>
                <a:stCxn id="70" idx="7"/>
                <a:endCxn id="28" idx="6"/>
              </p:cNvCxnSpPr>
              <p:nvPr/>
            </p:nvCxnSpPr>
            <p:spPr>
              <a:xfrm flipH="1" flipV="1">
                <a:off x="5657372" y="3770830"/>
                <a:ext cx="1565310" cy="27336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5195900" y="4851779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900" y="4851779"/>
                    <a:ext cx="551481" cy="52322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/>
              <p:cNvCxnSpPr>
                <a:stCxn id="91" idx="7"/>
                <a:endCxn id="78" idx="6"/>
              </p:cNvCxnSpPr>
              <p:nvPr/>
            </p:nvCxnSpPr>
            <p:spPr>
              <a:xfrm flipV="1">
                <a:off x="5681985" y="4662860"/>
                <a:ext cx="233995" cy="25285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extBox 100"/>
          <p:cNvSpPr txBox="1"/>
          <p:nvPr/>
        </p:nvSpPr>
        <p:spPr>
          <a:xfrm>
            <a:off x="965430" y="5734419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Balance invariance</a:t>
            </a:r>
            <a:r>
              <a:rPr lang="en-US" sz="2800" dirty="0"/>
              <a:t>: left and right subtrees depth differ at most by 1. </a:t>
            </a:r>
          </a:p>
        </p:txBody>
      </p:sp>
    </p:spTree>
    <p:extLst>
      <p:ext uri="{BB962C8B-B14F-4D97-AF65-F5344CB8AC3E}">
        <p14:creationId xmlns:p14="http://schemas.microsoft.com/office/powerpoint/2010/main" val="8008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65430" y="620688"/>
            <a:ext cx="10261140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Worst (imbalanced) AVL: 1 height diff occurs at all nodes. Otherwise leaves could be dropped without harming the invariance.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40016" y="4562021"/>
                <a:ext cx="525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4562021"/>
                <a:ext cx="5257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65430" y="1917605"/>
            <a:ext cx="10261140" cy="4169645"/>
            <a:chOff x="965430" y="1917605"/>
            <a:chExt cx="10261140" cy="4169645"/>
          </a:xfrm>
        </p:grpSpPr>
        <p:grpSp>
          <p:nvGrpSpPr>
            <p:cNvPr id="31" name="Group 30"/>
            <p:cNvGrpSpPr/>
            <p:nvPr/>
          </p:nvGrpSpPr>
          <p:grpSpPr>
            <a:xfrm>
              <a:off x="1703512" y="3817331"/>
              <a:ext cx="4042676" cy="2269919"/>
              <a:chOff x="1731026" y="3856969"/>
              <a:chExt cx="4042676" cy="226991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731026" y="4373407"/>
                <a:ext cx="1692188" cy="1753481"/>
                <a:chOff x="1731026" y="4373407"/>
                <a:chExt cx="1692188" cy="175348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731026" y="4373407"/>
                  <a:ext cx="1692188" cy="1753481"/>
                  <a:chOff x="650906" y="4625435"/>
                  <a:chExt cx="1692188" cy="1753481"/>
                </a:xfrm>
              </p:grpSpPr>
              <p:sp>
                <p:nvSpPr>
                  <p:cNvPr id="5" name="Isosceles Triangle 4"/>
                  <p:cNvSpPr/>
                  <p:nvPr/>
                </p:nvSpPr>
                <p:spPr>
                  <a:xfrm>
                    <a:off x="650906" y="4866748"/>
                    <a:ext cx="1692188" cy="151216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271470" y="4625435"/>
                    <a:ext cx="439398" cy="43197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883538" y="5597465"/>
                      <a:ext cx="1386154" cy="461665"/>
                    </a:xfrm>
                    <a:prstGeom prst="rect">
                      <a:avLst/>
                    </a:prstGeom>
                    <a:solidFill>
                      <a:srgbClr val="FFFFFF">
                        <a:alpha val="80000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83538" y="5597465"/>
                      <a:ext cx="1386154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8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3" name="Group 72"/>
              <p:cNvGrpSpPr/>
              <p:nvPr/>
            </p:nvGrpSpPr>
            <p:grpSpPr>
              <a:xfrm>
                <a:off x="4081514" y="4391989"/>
                <a:ext cx="1692188" cy="1286514"/>
                <a:chOff x="1597238" y="4389232"/>
                <a:chExt cx="1692188" cy="128651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1597238" y="4389232"/>
                  <a:ext cx="1692188" cy="1286514"/>
                  <a:chOff x="517118" y="4641260"/>
                  <a:chExt cx="1692188" cy="1286514"/>
                </a:xfrm>
              </p:grpSpPr>
              <p:sp>
                <p:nvSpPr>
                  <p:cNvPr id="79" name="Isosceles Triangle 78"/>
                  <p:cNvSpPr/>
                  <p:nvPr/>
                </p:nvSpPr>
                <p:spPr>
                  <a:xfrm>
                    <a:off x="517118" y="4847576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1161509" y="4641260"/>
                    <a:ext cx="403406" cy="4038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1757524" y="5162660"/>
                      <a:ext cx="1386154" cy="461665"/>
                    </a:xfrm>
                    <a:prstGeom prst="rect">
                      <a:avLst/>
                    </a:prstGeom>
                    <a:solidFill>
                      <a:srgbClr val="FFFFFF">
                        <a:alpha val="80000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57524" y="5162660"/>
                      <a:ext cx="1386154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0" name="Oval 79"/>
              <p:cNvSpPr/>
              <p:nvPr/>
            </p:nvSpPr>
            <p:spPr>
              <a:xfrm>
                <a:off x="3550362" y="3856969"/>
                <a:ext cx="421408" cy="442125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50" idx="7"/>
                <a:endCxn id="80" idx="2"/>
              </p:cNvCxnSpPr>
              <p:nvPr/>
            </p:nvCxnSpPr>
            <p:spPr>
              <a:xfrm flipV="1">
                <a:off x="2726640" y="4078032"/>
                <a:ext cx="823722" cy="3586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6" idx="1"/>
                <a:endCxn id="80" idx="6"/>
              </p:cNvCxnSpPr>
              <p:nvPr/>
            </p:nvCxnSpPr>
            <p:spPr>
              <a:xfrm flipH="1" flipV="1">
                <a:off x="3971770" y="4078032"/>
                <a:ext cx="813212" cy="3731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65430" y="1917605"/>
                  <a:ext cx="10261140" cy="1839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2800" dirty="0"/>
                    <a:t> be min number of nodes in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US" sz="2800" dirty="0"/>
                    <a:t>-height AVL tree.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W.l.o.g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/>
                    <a:t> min nodes in left subtree, and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800" dirty="0"/>
                    <a:t> min in right subtree. Then</a:t>
                  </a: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917605"/>
                  <a:ext cx="10261140" cy="1839863"/>
                </a:xfrm>
                <a:prstGeom prst="rect">
                  <a:avLst/>
                </a:prstGeom>
                <a:blipFill>
                  <a:blip r:embed="rId7"/>
                  <a:stretch>
                    <a:fillRect l="-1188" t="-664" r="-1188" b="-8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92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980728"/>
                <a:ext cx="10261140" cy="4907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Recursion solved by substituting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 Taking log,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above is the worst situation, bounding any tree satisfying AVL balance invariance.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(Actually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44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800" dirty="0"/>
                  <a:t>, but proof is more complex).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80728"/>
                <a:ext cx="10261140" cy="4907241"/>
              </a:xfrm>
              <a:prstGeom prst="rect">
                <a:avLst/>
              </a:prstGeom>
              <a:blipFill>
                <a:blip r:embed="rId3"/>
                <a:stretch>
                  <a:fillRect l="-1188" t="-248" r="-1188"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LSON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 left and right sons,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 its high.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track AVL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LSON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SON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balance invariance,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maintains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After insertion to leaf (as in ordinary BST), leaf-to-root traversal updates the height of all affected nodes.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Balance violation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800" dirty="0"/>
                  <a:t> is fixed by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rotation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800" dirty="0"/>
                  <a:t>, while preserving key ordering invariance.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blipFill>
                <a:blip r:embed="rId3"/>
                <a:stretch>
                  <a:fillRect l="-1188" t="-138" r="-1188" b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Insertion in AVL Tree</a:t>
            </a:r>
          </a:p>
        </p:txBody>
      </p:sp>
    </p:spTree>
    <p:extLst>
      <p:ext uri="{BB962C8B-B14F-4D97-AF65-F5344CB8AC3E}">
        <p14:creationId xmlns:p14="http://schemas.microsoft.com/office/powerpoint/2010/main" val="42184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584684"/>
                <a:ext cx="10261140" cy="126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Re - balance takes place depending where leaf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inserted.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By</a:t>
                </a:r>
                <a:r>
                  <a:rPr lang="en-US" sz="2800" b="1" dirty="0"/>
                  <a:t> single</a:t>
                </a:r>
                <a:r>
                  <a:rPr lang="en-US" sz="2800" dirty="0"/>
                  <a:t> rotation if inserted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LSON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1269963"/>
              </a:xfrm>
              <a:prstGeom prst="rect">
                <a:avLst/>
              </a:prstGeom>
              <a:blipFill>
                <a:blip r:embed="rId3"/>
                <a:stretch>
                  <a:fillRect l="-1188" t="-962"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/>
          <p:cNvGrpSpPr/>
          <p:nvPr/>
        </p:nvGrpSpPr>
        <p:grpSpPr>
          <a:xfrm>
            <a:off x="6265525" y="2889781"/>
            <a:ext cx="4961045" cy="2583876"/>
            <a:chOff x="6143479" y="2913489"/>
            <a:chExt cx="4961045" cy="258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7985149" y="2913489"/>
                  <a:ext cx="5023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149" y="2913489"/>
                  <a:ext cx="5023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Straight Connector 133"/>
            <p:cNvCxnSpPr>
              <a:stCxn id="139" idx="7"/>
              <a:endCxn id="142" idx="3"/>
            </p:cNvCxnSpPr>
            <p:nvPr/>
          </p:nvCxnSpPr>
          <p:spPr>
            <a:xfrm flipV="1">
              <a:off x="7011739" y="3354721"/>
              <a:ext cx="1072900" cy="28420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2" idx="5"/>
              <a:endCxn id="144" idx="1"/>
            </p:cNvCxnSpPr>
            <p:nvPr/>
          </p:nvCxnSpPr>
          <p:spPr>
            <a:xfrm>
              <a:off x="8390143" y="3354721"/>
              <a:ext cx="957877" cy="3818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0" idx="1"/>
              <a:endCxn id="144" idx="6"/>
            </p:cNvCxnSpPr>
            <p:nvPr/>
          </p:nvCxnSpPr>
          <p:spPr>
            <a:xfrm flipH="1" flipV="1">
              <a:off x="9716796" y="3889075"/>
              <a:ext cx="555215" cy="14739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8021367" y="2986633"/>
              <a:ext cx="432048" cy="43124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9247528" y="3637450"/>
              <a:ext cx="502324" cy="523220"/>
              <a:chOff x="1569308" y="5460970"/>
              <a:chExt cx="502324" cy="523220"/>
            </a:xfrm>
            <a:noFill/>
          </p:grpSpPr>
          <p:sp>
            <p:nvSpPr>
              <p:cNvPr id="144" name="Oval 143"/>
              <p:cNvSpPr/>
              <p:nvPr/>
            </p:nvSpPr>
            <p:spPr>
              <a:xfrm>
                <a:off x="1606528" y="5496974"/>
                <a:ext cx="432048" cy="431242"/>
              </a:xfrm>
              <a:prstGeom prst="ellips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3" name="Group 172"/>
            <p:cNvGrpSpPr/>
            <p:nvPr/>
          </p:nvGrpSpPr>
          <p:grpSpPr>
            <a:xfrm>
              <a:off x="6143479" y="3590275"/>
              <a:ext cx="1524384" cy="1907090"/>
              <a:chOff x="6204012" y="4001923"/>
              <a:chExt cx="1524384" cy="1907090"/>
            </a:xfrm>
          </p:grpSpPr>
          <p:sp>
            <p:nvSpPr>
              <p:cNvPr id="136" name="Isosceles Triangle 135"/>
              <p:cNvSpPr/>
              <p:nvPr/>
            </p:nvSpPr>
            <p:spPr>
              <a:xfrm>
                <a:off x="6204012" y="4168014"/>
                <a:ext cx="1524384" cy="15121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6444146" y="4980480"/>
                    <a:ext cx="10441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146" y="4980480"/>
                    <a:ext cx="1044116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8" name="Group 137"/>
              <p:cNvGrpSpPr/>
              <p:nvPr/>
            </p:nvGrpSpPr>
            <p:grpSpPr>
              <a:xfrm>
                <a:off x="6715041" y="5366942"/>
                <a:ext cx="502324" cy="542071"/>
                <a:chOff x="1914293" y="5662726"/>
                <a:chExt cx="502324" cy="542071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1940936" y="5773555"/>
                  <a:ext cx="432048" cy="43124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1914293" y="5662726"/>
                      <a:ext cx="50232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14293" y="5662726"/>
                      <a:ext cx="502324" cy="52322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9" name="Oval 138"/>
              <p:cNvSpPr/>
              <p:nvPr/>
            </p:nvSpPr>
            <p:spPr>
              <a:xfrm>
                <a:off x="6795690" y="4001923"/>
                <a:ext cx="324036" cy="3321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6754704" y="4484249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4704" y="4484249"/>
                    <a:ext cx="422999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0" name="Group 159"/>
            <p:cNvGrpSpPr/>
            <p:nvPr/>
          </p:nvGrpSpPr>
          <p:grpSpPr>
            <a:xfrm>
              <a:off x="7908416" y="3889075"/>
              <a:ext cx="1424966" cy="1412569"/>
              <a:chOff x="7908416" y="3889075"/>
              <a:chExt cx="1424966" cy="1412569"/>
            </a:xfrm>
          </p:grpSpPr>
          <p:cxnSp>
            <p:nvCxnSpPr>
              <p:cNvPr id="135" name="Straight Connector 134"/>
              <p:cNvCxnSpPr>
                <a:stCxn id="154" idx="7"/>
                <a:endCxn id="144" idx="2"/>
              </p:cNvCxnSpPr>
              <p:nvPr/>
            </p:nvCxnSpPr>
            <p:spPr>
              <a:xfrm flipV="1">
                <a:off x="8729997" y="3889075"/>
                <a:ext cx="554751" cy="16149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/>
              <p:cNvGrpSpPr/>
              <p:nvPr/>
            </p:nvGrpSpPr>
            <p:grpSpPr>
              <a:xfrm>
                <a:off x="7908416" y="4001923"/>
                <a:ext cx="1424966" cy="1299721"/>
                <a:chOff x="3249343" y="4297707"/>
                <a:chExt cx="1424966" cy="1299721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3249343" y="4463798"/>
                  <a:ext cx="1424966" cy="1133630"/>
                  <a:chOff x="3361428" y="4626084"/>
                  <a:chExt cx="1692188" cy="1133630"/>
                </a:xfrm>
              </p:grpSpPr>
              <p:sp>
                <p:nvSpPr>
                  <p:cNvPr id="155" name="Isosceles Triangle 154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6" name="TextBox 155"/>
                      <p:cNvSpPr txBox="1"/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6" name="TextBox 1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54" name="Oval 153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8409399" y="4356080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9399" y="4356080"/>
                    <a:ext cx="422999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9" name="Group 158"/>
            <p:cNvGrpSpPr/>
            <p:nvPr/>
          </p:nvGrpSpPr>
          <p:grpSpPr>
            <a:xfrm>
              <a:off x="9679558" y="3987823"/>
              <a:ext cx="1424966" cy="1301400"/>
              <a:chOff x="9679558" y="3987823"/>
              <a:chExt cx="1424966" cy="1301400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9679558" y="3987823"/>
                <a:ext cx="1424966" cy="1301400"/>
                <a:chOff x="3249343" y="4297707"/>
                <a:chExt cx="1424966" cy="1301400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3249343" y="4463798"/>
                  <a:ext cx="1424966" cy="1135309"/>
                  <a:chOff x="3361428" y="4626084"/>
                  <a:chExt cx="1692188" cy="1135309"/>
                </a:xfrm>
              </p:grpSpPr>
              <p:sp>
                <p:nvSpPr>
                  <p:cNvPr id="151" name="Isosceles Triangle 150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2" name="TextBox 151"/>
                      <p:cNvSpPr txBox="1"/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2" name="TextBox 15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50" name="Oval 149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10175075" y="4344925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5075" y="4344925"/>
                    <a:ext cx="422999" cy="52322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0" name="Group 179"/>
          <p:cNvGrpSpPr/>
          <p:nvPr/>
        </p:nvGrpSpPr>
        <p:grpSpPr>
          <a:xfrm>
            <a:off x="3395700" y="2819073"/>
            <a:ext cx="3767819" cy="1366011"/>
            <a:chOff x="3395700" y="2819073"/>
            <a:chExt cx="3767819" cy="1366011"/>
          </a:xfrm>
        </p:grpSpPr>
        <p:sp>
          <p:nvSpPr>
            <p:cNvPr id="88" name="Arc 87"/>
            <p:cNvSpPr/>
            <p:nvPr/>
          </p:nvSpPr>
          <p:spPr>
            <a:xfrm>
              <a:off x="3395700" y="3612913"/>
              <a:ext cx="996404" cy="572171"/>
            </a:xfrm>
            <a:prstGeom prst="arc">
              <a:avLst>
                <a:gd name="adj1" fmla="val 1441638"/>
                <a:gd name="adj2" fmla="val 20568900"/>
              </a:avLst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5047273" y="2819073"/>
              <a:ext cx="2116246" cy="718211"/>
              <a:chOff x="5047273" y="2819073"/>
              <a:chExt cx="2116246" cy="718211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5047273" y="2819073"/>
                <a:ext cx="21162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right rotation</a:t>
                </a:r>
              </a:p>
            </p:txBody>
          </p:sp>
          <p:sp>
            <p:nvSpPr>
              <p:cNvPr id="176" name="Right Arrow 175"/>
              <p:cNvSpPr/>
              <p:nvPr/>
            </p:nvSpPr>
            <p:spPr>
              <a:xfrm>
                <a:off x="5846275" y="3321260"/>
                <a:ext cx="432048" cy="21602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65430" y="2291086"/>
            <a:ext cx="4546719" cy="3831780"/>
            <a:chOff x="965430" y="2291086"/>
            <a:chExt cx="4546719" cy="3831780"/>
          </a:xfrm>
        </p:grpSpPr>
        <p:grpSp>
          <p:nvGrpSpPr>
            <p:cNvPr id="179" name="Group 178"/>
            <p:cNvGrpSpPr/>
            <p:nvPr/>
          </p:nvGrpSpPr>
          <p:grpSpPr>
            <a:xfrm>
              <a:off x="965430" y="2936419"/>
              <a:ext cx="4546719" cy="3186447"/>
              <a:chOff x="965430" y="2936419"/>
              <a:chExt cx="4546719" cy="3186447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965430" y="2936419"/>
                <a:ext cx="4546719" cy="3186447"/>
                <a:chOff x="1403264" y="3005140"/>
                <a:chExt cx="4546719" cy="31864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2732535" y="3831953"/>
                      <a:ext cx="50232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2535" y="3831953"/>
                      <a:ext cx="50232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Connector 10"/>
                <p:cNvCxnSpPr>
                  <a:stCxn id="19" idx="7"/>
                  <a:endCxn id="73" idx="2"/>
                </p:cNvCxnSpPr>
                <p:nvPr/>
              </p:nvCxnSpPr>
              <p:spPr>
                <a:xfrm flipV="1">
                  <a:off x="2271524" y="4141757"/>
                  <a:ext cx="498274" cy="204597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26" idx="1"/>
                  <a:endCxn id="73" idx="6"/>
                </p:cNvCxnSpPr>
                <p:nvPr/>
              </p:nvCxnSpPr>
              <p:spPr>
                <a:xfrm flipH="1" flipV="1">
                  <a:off x="3201846" y="4141757"/>
                  <a:ext cx="498275" cy="204597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Isosceles Triangle 19"/>
                <p:cNvSpPr/>
                <p:nvPr/>
              </p:nvSpPr>
              <p:spPr>
                <a:xfrm>
                  <a:off x="1403264" y="4463798"/>
                  <a:ext cx="1524384" cy="151216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1643398" y="5261917"/>
                      <a:ext cx="10441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3398" y="5261917"/>
                      <a:ext cx="104411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1" name="Group 70"/>
                <p:cNvGrpSpPr/>
                <p:nvPr/>
              </p:nvGrpSpPr>
              <p:grpSpPr>
                <a:xfrm>
                  <a:off x="1914293" y="5660578"/>
                  <a:ext cx="502324" cy="531009"/>
                  <a:chOff x="1914293" y="5660578"/>
                  <a:chExt cx="502324" cy="531009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1940936" y="5760345"/>
                    <a:ext cx="432048" cy="4312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914293" y="5660578"/>
                        <a:ext cx="50232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14293" y="5660578"/>
                        <a:ext cx="502324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9" name="Oval 18"/>
                <p:cNvSpPr/>
                <p:nvPr/>
              </p:nvSpPr>
              <p:spPr>
                <a:xfrm>
                  <a:off x="19949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3107668" y="4297707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16" name="Isosceles Triangle 15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TextBox 29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30" name="TextBox 2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26" name="Oval 25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3138574" y="3409232"/>
                  <a:ext cx="2811409" cy="1720144"/>
                  <a:chOff x="1873625" y="4031363"/>
                  <a:chExt cx="2811409" cy="1720144"/>
                </a:xfrm>
              </p:grpSpPr>
              <p:cxnSp>
                <p:nvCxnSpPr>
                  <p:cNvPr id="58" name="Straight Connector 57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1873625" y="4031363"/>
                    <a:ext cx="1151438" cy="580058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63" idx="1"/>
                    <a:endCxn id="76" idx="5"/>
                  </p:cNvCxnSpPr>
                  <p:nvPr/>
                </p:nvCxnSpPr>
                <p:spPr>
                  <a:xfrm flipH="1" flipV="1">
                    <a:off x="3330567" y="4031363"/>
                    <a:ext cx="521954" cy="467391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260068" y="4450107"/>
                    <a:ext cx="1424966" cy="1301400"/>
                    <a:chOff x="3249343" y="4297707"/>
                    <a:chExt cx="1424966" cy="1301400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3249343" y="4463798"/>
                      <a:ext cx="1424966" cy="1135309"/>
                      <a:chOff x="3361428" y="4626084"/>
                      <a:chExt cx="1692188" cy="1135309"/>
                    </a:xfrm>
                  </p:grpSpPr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>
                        <a:off x="3361428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TextBox 64"/>
                          <p:cNvSpPr txBox="1"/>
                          <p:nvPr/>
                        </p:nvSpPr>
                        <p:spPr>
                          <a:xfrm>
                            <a:off x="3956360" y="5238173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5" name="TextBox 64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8173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3" name="Oval 72"/>
                <p:cNvSpPr/>
                <p:nvPr/>
              </p:nvSpPr>
              <p:spPr>
                <a:xfrm>
                  <a:off x="2769798" y="3926136"/>
                  <a:ext cx="432048" cy="43124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4189520" y="3005140"/>
                  <a:ext cx="502324" cy="523220"/>
                  <a:chOff x="1569308" y="5460970"/>
                  <a:chExt cx="502324" cy="523220"/>
                </a:xfrm>
                <a:noFill/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1606528" y="5496974"/>
                    <a:ext cx="432048" cy="431242"/>
                  </a:xfrm>
                  <a:prstGeom prst="ellips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1569308" y="5460970"/>
                        <a:ext cx="502324" cy="523220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69308" y="5460970"/>
                        <a:ext cx="502324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1516122" y="4711312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6122" y="4711312"/>
                    <a:ext cx="422999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170817" y="458314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0817" y="4583143"/>
                    <a:ext cx="422999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595783" y="411530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5783" y="4115303"/>
                    <a:ext cx="422999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/>
            <p:cNvGrpSpPr/>
            <p:nvPr/>
          </p:nvGrpSpPr>
          <p:grpSpPr>
            <a:xfrm>
              <a:off x="1727621" y="2291086"/>
              <a:ext cx="2699087" cy="523220"/>
              <a:chOff x="1027813" y="2685797"/>
              <a:chExt cx="2699087" cy="523220"/>
            </a:xfrm>
          </p:grpSpPr>
          <p:sp>
            <p:nvSpPr>
              <p:cNvPr id="78" name="Rectangular Callout 77"/>
              <p:cNvSpPr/>
              <p:nvPr/>
            </p:nvSpPr>
            <p:spPr>
              <a:xfrm>
                <a:off x="1027813" y="2731370"/>
                <a:ext cx="2689815" cy="468049"/>
              </a:xfrm>
              <a:prstGeom prst="wedgeRectCallout">
                <a:avLst>
                  <a:gd name="adj1" fmla="val 31127"/>
                  <a:gd name="adj2" fmla="val 88848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27813" y="2685797"/>
                <a:ext cx="26990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Balance violation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0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1910" y="1370328"/>
            <a:ext cx="4522807" cy="3181947"/>
            <a:chOff x="961910" y="1370328"/>
            <a:chExt cx="4522807" cy="3181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267269" y="2197141"/>
                  <a:ext cx="5023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269" y="2197141"/>
                  <a:ext cx="50232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/>
            <p:cNvGrpSpPr/>
            <p:nvPr/>
          </p:nvGrpSpPr>
          <p:grpSpPr>
            <a:xfrm>
              <a:off x="2673308" y="1774420"/>
              <a:ext cx="2811409" cy="1720144"/>
              <a:chOff x="1873625" y="4031363"/>
              <a:chExt cx="2811409" cy="1720144"/>
            </a:xfrm>
          </p:grpSpPr>
          <p:cxnSp>
            <p:nvCxnSpPr>
              <p:cNvPr id="58" name="Straight Connector 57"/>
              <p:cNvCxnSpPr>
                <a:stCxn id="73" idx="7"/>
                <a:endCxn id="76" idx="3"/>
              </p:cNvCxnSpPr>
              <p:nvPr/>
            </p:nvCxnSpPr>
            <p:spPr>
              <a:xfrm flipV="1">
                <a:off x="1873625" y="4031363"/>
                <a:ext cx="1151438" cy="5800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3" idx="1"/>
                <a:endCxn id="76" idx="5"/>
              </p:cNvCxnSpPr>
              <p:nvPr/>
            </p:nvCxnSpPr>
            <p:spPr>
              <a:xfrm flipH="1" flipV="1">
                <a:off x="3330567" y="4031363"/>
                <a:ext cx="521954" cy="46739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/>
              <p:cNvGrpSpPr/>
              <p:nvPr/>
            </p:nvGrpSpPr>
            <p:grpSpPr>
              <a:xfrm>
                <a:off x="3260068" y="4450107"/>
                <a:ext cx="1424966" cy="1301400"/>
                <a:chOff x="3249343" y="4297707"/>
                <a:chExt cx="1424966" cy="13014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249343" y="4463798"/>
                  <a:ext cx="1424966" cy="1135309"/>
                  <a:chOff x="3361428" y="4626084"/>
                  <a:chExt cx="1692188" cy="1135309"/>
                </a:xfrm>
              </p:grpSpPr>
              <p:sp>
                <p:nvSpPr>
                  <p:cNvPr id="64" name="Isosceles Triangle 63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5" name="TextBox 6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3" name="Oval 62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" name="Oval 72"/>
            <p:cNvSpPr/>
            <p:nvPr/>
          </p:nvSpPr>
          <p:spPr>
            <a:xfrm>
              <a:off x="2304532" y="2291324"/>
              <a:ext cx="432048" cy="43124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724254" y="1370328"/>
              <a:ext cx="502324" cy="523220"/>
              <a:chOff x="1569308" y="5460970"/>
              <a:chExt cx="502324" cy="523220"/>
            </a:xfrm>
            <a:noFill/>
          </p:grpSpPr>
          <p:sp>
            <p:nvSpPr>
              <p:cNvPr id="76" name="Oval 75"/>
              <p:cNvSpPr/>
              <p:nvPr/>
            </p:nvSpPr>
            <p:spPr>
              <a:xfrm>
                <a:off x="1606528" y="5496974"/>
                <a:ext cx="432048" cy="431242"/>
              </a:xfrm>
              <a:prstGeom prst="ellips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Connector 10"/>
            <p:cNvCxnSpPr>
              <a:stCxn id="19" idx="7"/>
              <a:endCxn id="73" idx="2"/>
            </p:cNvCxnSpPr>
            <p:nvPr/>
          </p:nvCxnSpPr>
          <p:spPr>
            <a:xfrm flipH="1" flipV="1">
              <a:off x="2726230" y="2506945"/>
              <a:ext cx="498274" cy="20459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 flipH="1">
              <a:off x="2568380" y="2828986"/>
              <a:ext cx="1524384" cy="15121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2808514" y="3638580"/>
                  <a:ext cx="10441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08514" y="3638580"/>
                  <a:ext cx="104411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/>
            <p:cNvGrpSpPr/>
            <p:nvPr/>
          </p:nvGrpSpPr>
          <p:grpSpPr>
            <a:xfrm flipH="1">
              <a:off x="3079410" y="4020380"/>
              <a:ext cx="502324" cy="531895"/>
              <a:chOff x="1914294" y="5655192"/>
              <a:chExt cx="502324" cy="53189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949432" y="5755845"/>
                <a:ext cx="432048" cy="4312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Oval 18"/>
            <p:cNvSpPr/>
            <p:nvPr/>
          </p:nvSpPr>
          <p:spPr>
            <a:xfrm flipH="1">
              <a:off x="3177050" y="2662895"/>
              <a:ext cx="324036" cy="33218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 flipH="1">
                  <a:off x="3119073" y="3145221"/>
                  <a:ext cx="4229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119073" y="3145221"/>
                  <a:ext cx="42299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 flipH="1">
              <a:off x="961910" y="2525346"/>
              <a:ext cx="1424966" cy="1455671"/>
              <a:chOff x="2651832" y="1937325"/>
              <a:chExt cx="1424966" cy="1455671"/>
            </a:xfrm>
          </p:grpSpPr>
          <p:cxnSp>
            <p:nvCxnSpPr>
              <p:cNvPr id="12" name="Straight Connector 11"/>
              <p:cNvCxnSpPr>
                <a:stCxn id="26" idx="1"/>
                <a:endCxn id="73" idx="6"/>
              </p:cNvCxnSpPr>
              <p:nvPr/>
            </p:nvCxnSpPr>
            <p:spPr>
              <a:xfrm flipH="1" flipV="1">
                <a:off x="2746010" y="1937325"/>
                <a:ext cx="498275" cy="20459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2651832" y="2093275"/>
                <a:ext cx="1424966" cy="1299721"/>
                <a:chOff x="3249343" y="4297707"/>
                <a:chExt cx="1424966" cy="1299721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249343" y="4463798"/>
                  <a:ext cx="1424966" cy="1133630"/>
                  <a:chOff x="3361428" y="4626084"/>
                  <a:chExt cx="1692188" cy="1133630"/>
                </a:xfrm>
              </p:grpSpPr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0" name="TextBox 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6" name="Oval 25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152815" y="2447432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2815" y="2447432"/>
                    <a:ext cx="422999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568351" y="2549212"/>
                  <a:ext cx="4229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351" y="2549212"/>
                  <a:ext cx="42299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TextBox 78"/>
          <p:cNvSpPr txBox="1"/>
          <p:nvPr/>
        </p:nvSpPr>
        <p:spPr>
          <a:xfrm>
            <a:off x="965430" y="4907949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Right rotation alone does not solve the imbalance.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65430" y="584684"/>
                <a:ext cx="10261140" cy="67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By</a:t>
                </a:r>
                <a:r>
                  <a:rPr lang="en-US" sz="2800" b="1" dirty="0"/>
                  <a:t> double</a:t>
                </a:r>
                <a:r>
                  <a:rPr lang="en-US" sz="2800" dirty="0"/>
                  <a:t> rotation if inserted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675954"/>
              </a:xfrm>
              <a:prstGeom prst="rect">
                <a:avLst/>
              </a:prstGeom>
              <a:blipFill>
                <a:blip r:embed="rId24"/>
                <a:stretch>
                  <a:fillRect l="-1188" r="-475" b="-1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61910" y="5634552"/>
                <a:ext cx="10261140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dirty="0"/>
                  <a:t> subtree splits into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. Either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10" y="5634552"/>
                <a:ext cx="10261140" cy="609398"/>
              </a:xfrm>
              <a:prstGeom prst="rect">
                <a:avLst/>
              </a:prstGeom>
              <a:blipFill>
                <a:blip r:embed="rId25"/>
                <a:stretch>
                  <a:fillRect t="-1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276020" y="1354019"/>
            <a:ext cx="4950550" cy="3668175"/>
            <a:chOff x="6276020" y="1354019"/>
            <a:chExt cx="4950550" cy="3668175"/>
          </a:xfrm>
        </p:grpSpPr>
        <p:grpSp>
          <p:nvGrpSpPr>
            <p:cNvPr id="38" name="Group 37"/>
            <p:cNvGrpSpPr/>
            <p:nvPr/>
          </p:nvGrpSpPr>
          <p:grpSpPr>
            <a:xfrm>
              <a:off x="6276020" y="1370328"/>
              <a:ext cx="4950550" cy="3510481"/>
              <a:chOff x="6276020" y="791479"/>
              <a:chExt cx="4950550" cy="3510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898980" y="2562065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8980" y="2562065"/>
                    <a:ext cx="50232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3" name="Group 82"/>
              <p:cNvGrpSpPr/>
              <p:nvPr/>
            </p:nvGrpSpPr>
            <p:grpSpPr>
              <a:xfrm>
                <a:off x="8415161" y="1195571"/>
                <a:ext cx="2811409" cy="1720144"/>
                <a:chOff x="1873625" y="4031363"/>
                <a:chExt cx="2811409" cy="1720144"/>
              </a:xfrm>
            </p:grpSpPr>
            <p:cxnSp>
              <p:nvCxnSpPr>
                <p:cNvPr id="111" name="Straight Connector 110"/>
                <p:cNvCxnSpPr>
                  <a:stCxn id="84" idx="7"/>
                  <a:endCxn id="109" idx="3"/>
                </p:cNvCxnSpPr>
                <p:nvPr/>
              </p:nvCxnSpPr>
              <p:spPr>
                <a:xfrm flipV="1">
                  <a:off x="1873625" y="4031363"/>
                  <a:ext cx="1151438" cy="5800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5" idx="1"/>
                  <a:endCxn id="109" idx="5"/>
                </p:cNvCxnSpPr>
                <p:nvPr/>
              </p:nvCxnSpPr>
              <p:spPr>
                <a:xfrm flipH="1" flipV="1">
                  <a:off x="3330567" y="4031363"/>
                  <a:ext cx="521954" cy="46739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Group 112"/>
                <p:cNvGrpSpPr/>
                <p:nvPr/>
              </p:nvGrpSpPr>
              <p:grpSpPr>
                <a:xfrm>
                  <a:off x="3260068" y="4450107"/>
                  <a:ext cx="1424966" cy="1301400"/>
                  <a:chOff x="3249343" y="4297707"/>
                  <a:chExt cx="1424966" cy="1301400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249343" y="4463798"/>
                    <a:ext cx="1424966" cy="1135309"/>
                    <a:chOff x="3361428" y="4626084"/>
                    <a:chExt cx="1692188" cy="1135309"/>
                  </a:xfrm>
                </p:grpSpPr>
                <p:sp>
                  <p:nvSpPr>
                    <p:cNvPr id="116" name="Isosceles Triangle 115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7" name="TextBox 116"/>
                        <p:cNvSpPr txBox="1"/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7" name="TextBox 1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5" name="Oval 114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4" name="Oval 83"/>
              <p:cNvSpPr/>
              <p:nvPr/>
            </p:nvSpPr>
            <p:spPr>
              <a:xfrm>
                <a:off x="8046385" y="1712475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9466107" y="791479"/>
                <a:ext cx="502324" cy="523220"/>
                <a:chOff x="1569308" y="5460970"/>
                <a:chExt cx="502324" cy="523220"/>
              </a:xfrm>
              <a:noFill/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606528" y="5496974"/>
                  <a:ext cx="432048" cy="431242"/>
                </a:xfrm>
                <a:prstGeom prst="ellips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0" name="TextBox 1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1" name="Straight Connector 100"/>
              <p:cNvCxnSpPr>
                <a:stCxn id="165" idx="1"/>
                <a:endCxn id="84" idx="5"/>
              </p:cNvCxnSpPr>
              <p:nvPr/>
            </p:nvCxnSpPr>
            <p:spPr>
              <a:xfrm flipH="1" flipV="1">
                <a:off x="8415161" y="2080563"/>
                <a:ext cx="570129" cy="63663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 flipH="1">
                <a:off x="6276020" y="1928096"/>
                <a:ext cx="1770365" cy="1477496"/>
                <a:chOff x="2306433" y="1915500"/>
                <a:chExt cx="1770365" cy="1477496"/>
              </a:xfrm>
            </p:grpSpPr>
            <p:cxnSp>
              <p:nvCxnSpPr>
                <p:cNvPr id="94" name="Straight Connector 93"/>
                <p:cNvCxnSpPr>
                  <a:stCxn id="98" idx="1"/>
                  <a:endCxn id="84" idx="2"/>
                </p:cNvCxnSpPr>
                <p:nvPr/>
              </p:nvCxnSpPr>
              <p:spPr>
                <a:xfrm flipH="1" flipV="1">
                  <a:off x="2306433" y="1915500"/>
                  <a:ext cx="937852" cy="2264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/>
                <p:cNvGrpSpPr/>
                <p:nvPr/>
              </p:nvGrpSpPr>
              <p:grpSpPr>
                <a:xfrm>
                  <a:off x="2651832" y="2093275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99" name="Isosceles Triangle 98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0" name="TextBox 9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8" name="Oval 97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8" name="Group 117"/>
              <p:cNvGrpSpPr/>
              <p:nvPr/>
            </p:nvGrpSpPr>
            <p:grpSpPr>
              <a:xfrm flipH="1">
                <a:off x="7585229" y="2869664"/>
                <a:ext cx="1424966" cy="1432296"/>
                <a:chOff x="2651832" y="1960700"/>
                <a:chExt cx="1424966" cy="1432296"/>
              </a:xfrm>
            </p:grpSpPr>
            <p:cxnSp>
              <p:nvCxnSpPr>
                <p:cNvPr id="119" name="Straight Connector 118"/>
                <p:cNvCxnSpPr>
                  <a:stCxn id="123" idx="1"/>
                  <a:endCxn id="165" idx="2"/>
                </p:cNvCxnSpPr>
                <p:nvPr/>
              </p:nvCxnSpPr>
              <p:spPr>
                <a:xfrm flipH="1" flipV="1">
                  <a:off x="2740009" y="1960700"/>
                  <a:ext cx="504276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119"/>
                <p:cNvGrpSpPr/>
                <p:nvPr/>
              </p:nvGrpSpPr>
              <p:grpSpPr>
                <a:xfrm>
                  <a:off x="2651832" y="2093275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5" name="TextBox 1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23" name="Oval 122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/>
                    <p:cNvSpPr txBox="1"/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1" name="TextBox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6" name="Group 125"/>
              <p:cNvGrpSpPr/>
              <p:nvPr/>
            </p:nvGrpSpPr>
            <p:grpSpPr>
              <a:xfrm>
                <a:off x="9262170" y="2869664"/>
                <a:ext cx="1424966" cy="1432296"/>
                <a:chOff x="2647521" y="1960700"/>
                <a:chExt cx="1424966" cy="1432296"/>
              </a:xfrm>
            </p:grpSpPr>
            <p:cxnSp>
              <p:nvCxnSpPr>
                <p:cNvPr id="127" name="Straight Connector 126"/>
                <p:cNvCxnSpPr>
                  <a:stCxn id="161" idx="1"/>
                  <a:endCxn id="165" idx="6"/>
                </p:cNvCxnSpPr>
                <p:nvPr/>
              </p:nvCxnSpPr>
              <p:spPr>
                <a:xfrm flipH="1" flipV="1">
                  <a:off x="2739417" y="1960700"/>
                  <a:ext cx="504868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oup 127"/>
                <p:cNvGrpSpPr/>
                <p:nvPr/>
              </p:nvGrpSpPr>
              <p:grpSpPr>
                <a:xfrm>
                  <a:off x="2647521" y="2093275"/>
                  <a:ext cx="1424966" cy="1299721"/>
                  <a:chOff x="3245032" y="4297707"/>
                  <a:chExt cx="1424966" cy="1299721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245032" y="4463798"/>
                    <a:ext cx="1424966" cy="1133630"/>
                    <a:chOff x="3356309" y="4626084"/>
                    <a:chExt cx="1692188" cy="1133630"/>
                  </a:xfrm>
                </p:grpSpPr>
                <p:sp>
                  <p:nvSpPr>
                    <p:cNvPr id="162" name="Isosceles Triangle 161"/>
                    <p:cNvSpPr/>
                    <p:nvPr/>
                  </p:nvSpPr>
                  <p:spPr>
                    <a:xfrm>
                      <a:off x="3356309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3" name="TextBox 162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63" name="TextBox 16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61" name="Oval 160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081751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81751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8013852" y="1636650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3852" y="1636650"/>
                    <a:ext cx="502324" cy="52322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>
                <a:off x="8922018" y="2654043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983113" y="1354019"/>
              <a:ext cx="2017079" cy="2560907"/>
              <a:chOff x="7983113" y="775170"/>
              <a:chExt cx="2017079" cy="25609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983113" y="775170"/>
                <a:ext cx="2017079" cy="1894071"/>
                <a:chOff x="7983113" y="775170"/>
                <a:chExt cx="2017079" cy="1894071"/>
              </a:xfrm>
            </p:grpSpPr>
            <p:sp>
              <p:nvSpPr>
                <p:cNvPr id="169" name="Arc 168"/>
                <p:cNvSpPr/>
                <p:nvPr/>
              </p:nvSpPr>
              <p:spPr>
                <a:xfrm rot="17128798">
                  <a:off x="8258150" y="927199"/>
                  <a:ext cx="1745054" cy="173903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7983113" y="775170"/>
                  <a:ext cx="6432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r>
                    <a:rPr lang="en-US" sz="2800" baseline="30000" dirty="0"/>
                    <a:t>nd</a:t>
                  </a:r>
                  <a:endParaRPr lang="en-US" sz="28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8046036" y="1732748"/>
                <a:ext cx="1602365" cy="1603329"/>
                <a:chOff x="8046036" y="1732748"/>
                <a:chExt cx="1602365" cy="1603329"/>
              </a:xfrm>
            </p:grpSpPr>
            <p:sp>
              <p:nvSpPr>
                <p:cNvPr id="32" name="Arc 31"/>
                <p:cNvSpPr/>
                <p:nvPr/>
              </p:nvSpPr>
              <p:spPr>
                <a:xfrm rot="21289229">
                  <a:off x="8046036" y="1889556"/>
                  <a:ext cx="1194646" cy="1446521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sysDot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9031611" y="1732748"/>
                  <a:ext cx="616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1</a:t>
                  </a:r>
                  <a:r>
                    <a:rPr lang="en-US" sz="2800" baseline="30000" dirty="0"/>
                    <a:t>st</a:t>
                  </a:r>
                  <a:endParaRPr lang="en-US" sz="2800" dirty="0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 flipH="1">
              <a:off x="8392197" y="4480065"/>
              <a:ext cx="502324" cy="531895"/>
              <a:chOff x="1914294" y="5655192"/>
              <a:chExt cx="502324" cy="53189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949432" y="5755845"/>
                <a:ext cx="432048" cy="4312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/>
            <p:cNvGrpSpPr/>
            <p:nvPr/>
          </p:nvGrpSpPr>
          <p:grpSpPr>
            <a:xfrm flipH="1">
              <a:off x="10095441" y="4490299"/>
              <a:ext cx="502324" cy="531895"/>
              <a:chOff x="1914294" y="5655192"/>
              <a:chExt cx="502324" cy="531895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949432" y="5755845"/>
                <a:ext cx="432048" cy="4312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Rectangular Callout 107"/>
          <p:cNvSpPr/>
          <p:nvPr/>
        </p:nvSpPr>
        <p:spPr>
          <a:xfrm>
            <a:off x="722629" y="1360836"/>
            <a:ext cx="2689815" cy="468049"/>
          </a:xfrm>
          <a:prstGeom prst="wedgeRectCallout">
            <a:avLst>
              <a:gd name="adj1" fmla="val 62180"/>
              <a:gd name="adj2" fmla="val -12591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722629" y="1315263"/>
            <a:ext cx="269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Balance violation</a:t>
            </a:r>
          </a:p>
        </p:txBody>
      </p:sp>
    </p:spTree>
    <p:extLst>
      <p:ext uri="{BB962C8B-B14F-4D97-AF65-F5344CB8AC3E}">
        <p14:creationId xmlns:p14="http://schemas.microsoft.com/office/powerpoint/2010/main" val="32710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32116" y="822387"/>
            <a:ext cx="5451916" cy="3510481"/>
            <a:chOff x="932116" y="822387"/>
            <a:chExt cx="5451916" cy="3510481"/>
          </a:xfrm>
        </p:grpSpPr>
        <p:grpSp>
          <p:nvGrpSpPr>
            <p:cNvPr id="24" name="Group 23"/>
            <p:cNvGrpSpPr/>
            <p:nvPr/>
          </p:nvGrpSpPr>
          <p:grpSpPr>
            <a:xfrm>
              <a:off x="965430" y="822387"/>
              <a:ext cx="5418602" cy="3510481"/>
              <a:chOff x="5807968" y="791479"/>
              <a:chExt cx="5418602" cy="3510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041426" y="1597331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1426" y="1597331"/>
                    <a:ext cx="50232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3" name="Group 82"/>
              <p:cNvGrpSpPr/>
              <p:nvPr/>
            </p:nvGrpSpPr>
            <p:grpSpPr>
              <a:xfrm>
                <a:off x="8415161" y="1195571"/>
                <a:ext cx="2811409" cy="1720144"/>
                <a:chOff x="1873625" y="4031363"/>
                <a:chExt cx="2811409" cy="1720144"/>
              </a:xfrm>
            </p:grpSpPr>
            <p:cxnSp>
              <p:nvCxnSpPr>
                <p:cNvPr id="111" name="Straight Connector 110"/>
                <p:cNvCxnSpPr>
                  <a:stCxn id="84" idx="7"/>
                  <a:endCxn id="109" idx="3"/>
                </p:cNvCxnSpPr>
                <p:nvPr/>
              </p:nvCxnSpPr>
              <p:spPr>
                <a:xfrm flipV="1">
                  <a:off x="1873625" y="4031363"/>
                  <a:ext cx="1151438" cy="5800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5" idx="1"/>
                  <a:endCxn id="109" idx="5"/>
                </p:cNvCxnSpPr>
                <p:nvPr/>
              </p:nvCxnSpPr>
              <p:spPr>
                <a:xfrm flipH="1" flipV="1">
                  <a:off x="3330567" y="4031363"/>
                  <a:ext cx="521954" cy="46739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Group 112"/>
                <p:cNvGrpSpPr/>
                <p:nvPr/>
              </p:nvGrpSpPr>
              <p:grpSpPr>
                <a:xfrm>
                  <a:off x="3260068" y="4450107"/>
                  <a:ext cx="1424966" cy="1301400"/>
                  <a:chOff x="3249343" y="4297707"/>
                  <a:chExt cx="1424966" cy="1301400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249343" y="4463798"/>
                    <a:ext cx="1424966" cy="1135309"/>
                    <a:chOff x="3361428" y="4626084"/>
                    <a:chExt cx="1692188" cy="1135309"/>
                  </a:xfrm>
                </p:grpSpPr>
                <p:sp>
                  <p:nvSpPr>
                    <p:cNvPr id="116" name="Isosceles Triangle 115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7" name="TextBox 116"/>
                        <p:cNvSpPr txBox="1"/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7" name="TextBox 1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5" name="Oval 114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4" name="Oval 83"/>
              <p:cNvSpPr/>
              <p:nvPr/>
            </p:nvSpPr>
            <p:spPr>
              <a:xfrm>
                <a:off x="8046385" y="1712475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9466107" y="791479"/>
                <a:ext cx="502324" cy="523220"/>
                <a:chOff x="1569308" y="5460970"/>
                <a:chExt cx="502324" cy="523220"/>
              </a:xfrm>
              <a:noFill/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606528" y="5496974"/>
                  <a:ext cx="432048" cy="431242"/>
                </a:xfrm>
                <a:prstGeom prst="ellips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0" name="TextBox 1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1" name="Straight Connector 100"/>
              <p:cNvCxnSpPr>
                <a:stCxn id="165" idx="1"/>
                <a:endCxn id="84" idx="3"/>
              </p:cNvCxnSpPr>
              <p:nvPr/>
            </p:nvCxnSpPr>
            <p:spPr>
              <a:xfrm flipV="1">
                <a:off x="7509814" y="2080563"/>
                <a:ext cx="599843" cy="63663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>
                <a:off x="8478433" y="1928097"/>
                <a:ext cx="1544056" cy="1464186"/>
                <a:chOff x="2590945" y="1823477"/>
                <a:chExt cx="1485853" cy="1569519"/>
              </a:xfrm>
            </p:grpSpPr>
            <p:cxnSp>
              <p:nvCxnSpPr>
                <p:cNvPr id="94" name="Straight Connector 93"/>
                <p:cNvCxnSpPr>
                  <a:stCxn id="98" idx="1"/>
                  <a:endCxn id="84" idx="6"/>
                </p:cNvCxnSpPr>
                <p:nvPr/>
              </p:nvCxnSpPr>
              <p:spPr>
                <a:xfrm flipH="1" flipV="1">
                  <a:off x="2590945" y="1823477"/>
                  <a:ext cx="653341" cy="29697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/>
                <p:cNvGrpSpPr/>
                <p:nvPr/>
              </p:nvGrpSpPr>
              <p:grpSpPr>
                <a:xfrm>
                  <a:off x="2651832" y="2068117"/>
                  <a:ext cx="1424966" cy="1324879"/>
                  <a:chOff x="3249343" y="4272549"/>
                  <a:chExt cx="1424966" cy="1324879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99" name="Isosceles Triangle 98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0" name="TextBox 9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8" name="Oval 97"/>
                  <p:cNvSpPr/>
                  <p:nvPr/>
                </p:nvSpPr>
                <p:spPr>
                  <a:xfrm>
                    <a:off x="3794343" y="4272549"/>
                    <a:ext cx="324036" cy="3573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3104711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4711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8" name="Group 117"/>
              <p:cNvGrpSpPr/>
              <p:nvPr/>
            </p:nvGrpSpPr>
            <p:grpSpPr>
              <a:xfrm>
                <a:off x="7484909" y="2869664"/>
                <a:ext cx="1424966" cy="1432296"/>
                <a:chOff x="2651832" y="1960700"/>
                <a:chExt cx="1424966" cy="1432296"/>
              </a:xfrm>
            </p:grpSpPr>
            <p:cxnSp>
              <p:nvCxnSpPr>
                <p:cNvPr id="119" name="Straight Connector 118"/>
                <p:cNvCxnSpPr>
                  <a:stCxn id="123" idx="1"/>
                  <a:endCxn id="165" idx="2"/>
                </p:cNvCxnSpPr>
                <p:nvPr/>
              </p:nvCxnSpPr>
              <p:spPr>
                <a:xfrm flipH="1" flipV="1">
                  <a:off x="2740009" y="1960700"/>
                  <a:ext cx="504276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119"/>
                <p:cNvGrpSpPr/>
                <p:nvPr/>
              </p:nvGrpSpPr>
              <p:grpSpPr>
                <a:xfrm>
                  <a:off x="2651832" y="2093275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5" name="TextBox 1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23" name="Oval 122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/>
                    <p:cNvSpPr txBox="1"/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1" name="TextBox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6" name="Group 125"/>
              <p:cNvGrpSpPr/>
              <p:nvPr/>
            </p:nvGrpSpPr>
            <p:grpSpPr>
              <a:xfrm flipH="1">
                <a:off x="5807968" y="2869664"/>
                <a:ext cx="1424966" cy="1432296"/>
                <a:chOff x="2647521" y="1960700"/>
                <a:chExt cx="1424966" cy="1432296"/>
              </a:xfrm>
            </p:grpSpPr>
            <p:cxnSp>
              <p:nvCxnSpPr>
                <p:cNvPr id="127" name="Straight Connector 126"/>
                <p:cNvCxnSpPr>
                  <a:stCxn id="161" idx="1"/>
                  <a:endCxn id="165" idx="6"/>
                </p:cNvCxnSpPr>
                <p:nvPr/>
              </p:nvCxnSpPr>
              <p:spPr>
                <a:xfrm flipH="1" flipV="1">
                  <a:off x="2739417" y="1960700"/>
                  <a:ext cx="504868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oup 127"/>
                <p:cNvGrpSpPr/>
                <p:nvPr/>
              </p:nvGrpSpPr>
              <p:grpSpPr>
                <a:xfrm>
                  <a:off x="2647521" y="2093275"/>
                  <a:ext cx="1424966" cy="1299721"/>
                  <a:chOff x="3245032" y="4297707"/>
                  <a:chExt cx="1424966" cy="1299721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245032" y="4463798"/>
                    <a:ext cx="1424966" cy="1133630"/>
                    <a:chOff x="3356309" y="4626084"/>
                    <a:chExt cx="1692188" cy="1133630"/>
                  </a:xfrm>
                </p:grpSpPr>
                <p:sp>
                  <p:nvSpPr>
                    <p:cNvPr id="162" name="Isosceles Triangle 161"/>
                    <p:cNvSpPr/>
                    <p:nvPr/>
                  </p:nvSpPr>
                  <p:spPr>
                    <a:xfrm>
                      <a:off x="3356309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3" name="TextBox 162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63" name="TextBox 16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61" name="Oval 160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155918" y="2443196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918" y="2443196"/>
                      <a:ext cx="422999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/>
                  <p:cNvSpPr txBox="1"/>
                  <p:nvPr/>
                </p:nvSpPr>
                <p:spPr>
                  <a:xfrm flipH="1">
                    <a:off x="7105900" y="2573031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05900" y="2573031"/>
                    <a:ext cx="50232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 flipH="1">
                <a:off x="7141038" y="2654043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932116" y="1162955"/>
              <a:ext cx="1476766" cy="109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</a:pPr>
              <a:r>
                <a:rPr lang="en-US" sz="2800" dirty="0"/>
                <a:t>after left rotation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32099" y="2888940"/>
            <a:ext cx="6494471" cy="2916324"/>
            <a:chOff x="4732099" y="2738181"/>
            <a:chExt cx="6494471" cy="2916324"/>
          </a:xfrm>
        </p:grpSpPr>
        <p:grpSp>
          <p:nvGrpSpPr>
            <p:cNvPr id="45" name="Group 44"/>
            <p:cNvGrpSpPr/>
            <p:nvPr/>
          </p:nvGrpSpPr>
          <p:grpSpPr>
            <a:xfrm>
              <a:off x="4732099" y="3308675"/>
              <a:ext cx="6494471" cy="2345830"/>
              <a:chOff x="5803733" y="3019274"/>
              <a:chExt cx="6494471" cy="2345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0504769" y="3649737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4769" y="3649737"/>
                    <a:ext cx="502324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Straight Connector 159"/>
              <p:cNvCxnSpPr>
                <a:stCxn id="194" idx="3"/>
                <a:endCxn id="178" idx="7"/>
              </p:cNvCxnSpPr>
              <p:nvPr/>
            </p:nvCxnSpPr>
            <p:spPr>
              <a:xfrm>
                <a:off x="9197263" y="3509056"/>
                <a:ext cx="1395376" cy="27128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5" idx="1"/>
                <a:endCxn id="194" idx="5"/>
              </p:cNvCxnSpPr>
              <p:nvPr/>
            </p:nvCxnSpPr>
            <p:spPr>
              <a:xfrm flipV="1">
                <a:off x="7505579" y="3509056"/>
                <a:ext cx="1386180" cy="27128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 flipH="1">
                    <a:off x="7101665" y="3636175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01665" y="3636175"/>
                    <a:ext cx="502324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/>
              <p:cNvGrpSpPr/>
              <p:nvPr/>
            </p:nvGrpSpPr>
            <p:grpSpPr>
              <a:xfrm>
                <a:off x="5803733" y="3717187"/>
                <a:ext cx="3101907" cy="1647917"/>
                <a:chOff x="5803733" y="3717187"/>
                <a:chExt cx="3101907" cy="1647917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7480674" y="3932808"/>
                  <a:ext cx="1424966" cy="1432296"/>
                  <a:chOff x="2651832" y="1960700"/>
                  <a:chExt cx="1424966" cy="1432296"/>
                </a:xfrm>
              </p:grpSpPr>
              <p:cxnSp>
                <p:nvCxnSpPr>
                  <p:cNvPr id="144" name="Straight Connector 143"/>
                  <p:cNvCxnSpPr>
                    <a:stCxn id="148" idx="1"/>
                    <a:endCxn id="135" idx="2"/>
                  </p:cNvCxnSpPr>
                  <p:nvPr/>
                </p:nvCxnSpPr>
                <p:spPr>
                  <a:xfrm flipH="1" flipV="1">
                    <a:off x="2740009" y="1960700"/>
                    <a:ext cx="504276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2651832" y="2093275"/>
                    <a:ext cx="1424966" cy="1299721"/>
                    <a:chOff x="3249343" y="4297707"/>
                    <a:chExt cx="1424966" cy="1299721"/>
                  </a:xfrm>
                </p:grpSpPr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3249343" y="4463798"/>
                      <a:ext cx="1424966" cy="1133630"/>
                      <a:chOff x="3361428" y="4626084"/>
                      <a:chExt cx="1692188" cy="1133630"/>
                    </a:xfrm>
                  </p:grpSpPr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>
                        <a:off x="3361428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0" name="TextBox 149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50" name="TextBox 14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46" name="TextBox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3" name="Group 132"/>
                <p:cNvGrpSpPr/>
                <p:nvPr/>
              </p:nvGrpSpPr>
              <p:grpSpPr>
                <a:xfrm flipH="1">
                  <a:off x="5803733" y="3932808"/>
                  <a:ext cx="1424966" cy="1432296"/>
                  <a:chOff x="2647521" y="1960700"/>
                  <a:chExt cx="1424966" cy="1432296"/>
                </a:xfrm>
              </p:grpSpPr>
              <p:cxnSp>
                <p:nvCxnSpPr>
                  <p:cNvPr id="136" name="Straight Connector 135"/>
                  <p:cNvCxnSpPr>
                    <a:stCxn id="140" idx="1"/>
                    <a:endCxn id="135" idx="6"/>
                  </p:cNvCxnSpPr>
                  <p:nvPr/>
                </p:nvCxnSpPr>
                <p:spPr>
                  <a:xfrm flipH="1" flipV="1">
                    <a:off x="2739417" y="1960700"/>
                    <a:ext cx="504868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2647521" y="2093275"/>
                    <a:ext cx="1424966" cy="1299721"/>
                    <a:chOff x="3245032" y="4297707"/>
                    <a:chExt cx="1424966" cy="1299721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245032" y="4463798"/>
                      <a:ext cx="1424966" cy="1133630"/>
                      <a:chOff x="3356309" y="4626084"/>
                      <a:chExt cx="1692188" cy="1133630"/>
                    </a:xfrm>
                  </p:grpSpPr>
                  <p:sp>
                    <p:nvSpPr>
                      <p:cNvPr id="142" name="Isosceles Triangle 141"/>
                      <p:cNvSpPr/>
                      <p:nvPr/>
                    </p:nvSpPr>
                    <p:spPr>
                      <a:xfrm>
                        <a:off x="3356309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43" name="TextBox 142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43" name="TextBox 14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/>
                      <p:cNvSpPr txBox="1"/>
                      <p:nvPr/>
                    </p:nvSpPr>
                    <p:spPr>
                      <a:xfrm>
                        <a:off x="3155918" y="2443196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38" name="TextBox 1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5918" y="2443196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35" name="Oval 134"/>
                <p:cNvSpPr/>
                <p:nvPr/>
              </p:nvSpPr>
              <p:spPr>
                <a:xfrm flipH="1">
                  <a:off x="7136803" y="3717187"/>
                  <a:ext cx="432048" cy="43124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9196297" y="3717187"/>
                <a:ext cx="3101907" cy="1647917"/>
                <a:chOff x="5803733" y="3717187"/>
                <a:chExt cx="3101907" cy="1647917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7480674" y="3932808"/>
                  <a:ext cx="1424966" cy="1432296"/>
                  <a:chOff x="2651832" y="1960700"/>
                  <a:chExt cx="1424966" cy="1432296"/>
                </a:xfrm>
              </p:grpSpPr>
              <p:cxnSp>
                <p:nvCxnSpPr>
                  <p:cNvPr id="186" name="Straight Connector 185"/>
                  <p:cNvCxnSpPr>
                    <a:stCxn id="190" idx="1"/>
                    <a:endCxn id="178" idx="2"/>
                  </p:cNvCxnSpPr>
                  <p:nvPr/>
                </p:nvCxnSpPr>
                <p:spPr>
                  <a:xfrm flipH="1" flipV="1">
                    <a:off x="2740009" y="1960700"/>
                    <a:ext cx="504276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2651832" y="2093275"/>
                    <a:ext cx="1424966" cy="1299721"/>
                    <a:chOff x="3249343" y="4297707"/>
                    <a:chExt cx="1424966" cy="1299721"/>
                  </a:xfrm>
                </p:grpSpPr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3249343" y="4463798"/>
                      <a:ext cx="1424966" cy="1133630"/>
                      <a:chOff x="3361428" y="4626084"/>
                      <a:chExt cx="1692188" cy="1133630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>
                        <a:off x="3361428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2" name="TextBox 191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2" name="TextBox 19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2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88" name="TextBox 1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7" name="Group 176"/>
                <p:cNvGrpSpPr/>
                <p:nvPr/>
              </p:nvGrpSpPr>
              <p:grpSpPr>
                <a:xfrm flipH="1">
                  <a:off x="5803733" y="3932808"/>
                  <a:ext cx="1424966" cy="1432296"/>
                  <a:chOff x="2647521" y="1960700"/>
                  <a:chExt cx="1424966" cy="1432296"/>
                </a:xfrm>
              </p:grpSpPr>
              <p:cxnSp>
                <p:nvCxnSpPr>
                  <p:cNvPr id="179" name="Straight Connector 178"/>
                  <p:cNvCxnSpPr>
                    <a:stCxn id="183" idx="1"/>
                    <a:endCxn id="178" idx="6"/>
                  </p:cNvCxnSpPr>
                  <p:nvPr/>
                </p:nvCxnSpPr>
                <p:spPr>
                  <a:xfrm flipH="1" flipV="1">
                    <a:off x="2739417" y="1960700"/>
                    <a:ext cx="504868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2647521" y="2093275"/>
                    <a:ext cx="1424966" cy="1299721"/>
                    <a:chOff x="3245032" y="4297707"/>
                    <a:chExt cx="1424966" cy="1299721"/>
                  </a:xfrm>
                </p:grpSpPr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3245032" y="4463798"/>
                      <a:ext cx="1424966" cy="1133630"/>
                      <a:chOff x="3356309" y="4626084"/>
                      <a:chExt cx="1692188" cy="1133630"/>
                    </a:xfrm>
                  </p:grpSpPr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>
                        <a:off x="3356309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85" name="TextBox 184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85" name="TextBox 184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2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1" name="TextBox 180"/>
                      <p:cNvSpPr txBox="1"/>
                      <p:nvPr/>
                    </p:nvSpPr>
                    <p:spPr>
                      <a:xfrm>
                        <a:off x="3203110" y="2443196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81" name="TextBox 18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03110" y="2443196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r="-43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78" name="Oval 177"/>
                <p:cNvSpPr/>
                <p:nvPr/>
              </p:nvSpPr>
              <p:spPr>
                <a:xfrm flipH="1">
                  <a:off x="7136803" y="3717187"/>
                  <a:ext cx="432048" cy="43124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8831037" y="3019274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1037" y="3019274"/>
                    <a:ext cx="502324" cy="5232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4" name="Oval 193"/>
              <p:cNvSpPr/>
              <p:nvPr/>
            </p:nvSpPr>
            <p:spPr>
              <a:xfrm flipH="1">
                <a:off x="8828487" y="3140968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6" name="TextBox 195"/>
            <p:cNvSpPr txBox="1"/>
            <p:nvPr/>
          </p:nvSpPr>
          <p:spPr>
            <a:xfrm>
              <a:off x="9516380" y="2738181"/>
              <a:ext cx="1677173" cy="109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</a:pPr>
              <a:r>
                <a:rPr lang="en-US" sz="2800" dirty="0"/>
                <a:t>after right rotation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6649662" y="1145707"/>
                <a:ext cx="3046738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800" dirty="0"/>
                  <a:t> key ordering preserved.</a:t>
                </a: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62" y="1145707"/>
                <a:ext cx="3046738" cy="1126462"/>
              </a:xfrm>
              <a:prstGeom prst="rect">
                <a:avLst/>
              </a:prstGeom>
              <a:blipFill>
                <a:blip r:embed="rId25"/>
                <a:stretch>
                  <a:fillRect l="-4200" t="-1081" r="-400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965430" y="152636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Balance restored by two rotations: 1</a:t>
            </a:r>
            <a:r>
              <a:rPr lang="en-US" sz="2800" baseline="30000" dirty="0"/>
              <a:t>st</a:t>
            </a:r>
            <a:r>
              <a:rPr lang="en-US" sz="2800" dirty="0"/>
              <a:t> left, 2</a:t>
            </a:r>
            <a:r>
              <a:rPr lang="en-US" sz="2800" baseline="30000" dirty="0"/>
              <a:t>nd</a:t>
            </a:r>
            <a:r>
              <a:rPr lang="en-US" sz="2800" dirty="0"/>
              <a:t> right.</a:t>
            </a:r>
          </a:p>
        </p:txBody>
      </p:sp>
    </p:spTree>
    <p:extLst>
      <p:ext uri="{BB962C8B-B14F-4D97-AF65-F5344CB8AC3E}">
        <p14:creationId xmlns:p14="http://schemas.microsoft.com/office/powerpoint/2010/main" val="37399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Complexities of </a:t>
            </a:r>
            <a:r>
              <a:rPr lang="en-US" sz="3600" b="1" dirty="0" smtClean="0"/>
              <a:t>Operations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359000"/>
                <a:ext cx="10261140" cy="432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Rotation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</a:t>
                </a:r>
                <a:r>
                  <a:rPr lang="en-US" sz="2800" dirty="0" smtClean="0"/>
                  <a:t>.</a:t>
                </a:r>
                <a:endPara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INSERT</a:t>
                </a:r>
                <a:r>
                  <a:rPr lang="en-US" sz="2800" b="0" dirty="0" smtClean="0"/>
                  <a:t>: Insert element into BST. Traverse upwards from leaf to root and fix balance by rotation if such occurred.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Insertion requires at most single </a:t>
                </a:r>
                <a:r>
                  <a:rPr lang="en-US" sz="2800" dirty="0" smtClean="0"/>
                  <a:t>rotation,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complexity.</a:t>
                </a:r>
                <a:endParaRPr lang="en-US" sz="2800" b="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DELETE</a:t>
                </a:r>
                <a:r>
                  <a:rPr lang="en-US" sz="2800" dirty="0" smtClean="0"/>
                  <a:t>: Delete </a:t>
                </a:r>
                <a:r>
                  <a:rPr lang="en-US" sz="2800" dirty="0"/>
                  <a:t>element </a:t>
                </a:r>
                <a:r>
                  <a:rPr lang="en-US" sz="2800" dirty="0" smtClean="0"/>
                  <a:t>from </a:t>
                </a:r>
                <a:r>
                  <a:rPr lang="en-US" sz="2800" dirty="0"/>
                  <a:t>BST. Traverse upwards from leaf to root and fix balance </a:t>
                </a:r>
                <a:r>
                  <a:rPr lang="en-US" sz="2800" dirty="0" smtClean="0"/>
                  <a:t>by rotation if </a:t>
                </a:r>
                <a:r>
                  <a:rPr lang="en-US" sz="2800" dirty="0"/>
                  <a:t>such occurred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Deletion may require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rotations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complexity.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59000"/>
                <a:ext cx="10261140" cy="4327338"/>
              </a:xfrm>
              <a:prstGeom prst="rect">
                <a:avLst/>
              </a:prstGeom>
              <a:blipFill>
                <a:blip r:embed="rId3"/>
                <a:stretch>
                  <a:fillRect l="-1188" t="-282" r="-1188" b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Random BSTs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344239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All operations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b="0" dirty="0"/>
                  <a:t>, so what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b="0" dirty="0"/>
                  <a:t>?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12.4</m:t>
                    </m:r>
                  </m:oMath>
                </a14:m>
                <a:r>
                  <a:rPr lang="en-US" sz="2800" b="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b="0" dirty="0"/>
                  <a:t> depends on the order and the values of inserted and deleted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Study only random insertions and assume w.l.o.g keys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the root’s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chosen randomly uniformly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reside in </a:t>
                </a:r>
                <a:r>
                  <a:rPr lang="en-US" sz="2800" b="1" dirty="0"/>
                  <a:t>randomly built </a:t>
                </a:r>
                <a:r>
                  <a:rPr lang="en-US" sz="2800" b="0" dirty="0">
                    <a:solidFill>
                      <a:srgbClr val="0000FF"/>
                    </a:solidFill>
                  </a:rPr>
                  <a:t>left</a:t>
                </a:r>
                <a:r>
                  <a:rPr lang="en-US" sz="2800" b="0" dirty="0"/>
                  <a:t> and 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right</a:t>
                </a:r>
                <a:r>
                  <a:rPr lang="en-US" sz="2800" b="0" dirty="0"/>
                  <a:t> subtrees, </a:t>
                </a:r>
                <a:r>
                  <a:rPr lang="en-US" sz="2800" dirty="0"/>
                  <a:t>independent of each other.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44239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263" r="-118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6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692696"/>
                <a:ext cx="10261140" cy="218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random variable: </a:t>
                </a:r>
                <a:r>
                  <a:rPr lang="en-US" sz="2800" b="0" dirty="0"/>
                  <a:t>height of randomly built</a:t>
                </a:r>
                <a:r>
                  <a:rPr lang="en-US" sz="2800" dirty="0"/>
                  <a:t> BST </a:t>
                </a:r>
                <a:r>
                  <a:rPr lang="en-US" sz="2800" b="0" dirty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(chosen randomly) </a:t>
                </a:r>
                <a:r>
                  <a:rPr lang="en-US" sz="2800" b="0" dirty="0"/>
                  <a:t>then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2182136"/>
              </a:xfrm>
              <a:prstGeom prst="rect">
                <a:avLst/>
              </a:prstGeom>
              <a:blipFill>
                <a:blip r:embed="rId3"/>
                <a:stretch>
                  <a:fillRect l="-1188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696682" y="3102684"/>
            <a:ext cx="6820758" cy="3015853"/>
            <a:chOff x="3327539" y="2945564"/>
            <a:chExt cx="6820758" cy="3015853"/>
          </a:xfrm>
        </p:grpSpPr>
        <p:sp>
          <p:nvSpPr>
            <p:cNvPr id="24" name="Oval 23"/>
            <p:cNvSpPr/>
            <p:nvPr/>
          </p:nvSpPr>
          <p:spPr>
            <a:xfrm>
              <a:off x="6487340" y="2947184"/>
              <a:ext cx="545232" cy="540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7" idx="0"/>
              <a:endCxn id="24" idx="3"/>
            </p:cNvCxnSpPr>
            <p:nvPr/>
          </p:nvCxnSpPr>
          <p:spPr>
            <a:xfrm flipV="1">
              <a:off x="5271176" y="3408154"/>
              <a:ext cx="1296011" cy="64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0"/>
              <a:endCxn id="24" idx="5"/>
            </p:cNvCxnSpPr>
            <p:nvPr/>
          </p:nvCxnSpPr>
          <p:spPr>
            <a:xfrm flipH="1" flipV="1">
              <a:off x="6952725" y="3408154"/>
              <a:ext cx="1321925" cy="578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409589" y="3482954"/>
              <a:ext cx="670761" cy="2478463"/>
              <a:chOff x="1152106" y="3385525"/>
              <a:chExt cx="670761" cy="263931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1487487" y="3385525"/>
                <a:ext cx="1" cy="263931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1152106" y="4293679"/>
                    <a:ext cx="670761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2106" y="4293679"/>
                    <a:ext cx="670761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3327539" y="4028194"/>
              <a:ext cx="939680" cy="1908247"/>
              <a:chOff x="3838242" y="4178074"/>
              <a:chExt cx="939680" cy="190824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4301014" y="4178074"/>
                <a:ext cx="2368" cy="190824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3838242" y="4749285"/>
                    <a:ext cx="939680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8242" y="4749285"/>
                    <a:ext cx="93968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9186495" y="3987060"/>
              <a:ext cx="961802" cy="1967845"/>
              <a:chOff x="6806903" y="3552052"/>
              <a:chExt cx="961802" cy="1967845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285920" y="3552052"/>
                <a:ext cx="0" cy="196784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806903" y="4196048"/>
                    <a:ext cx="961802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6903" y="4196048"/>
                    <a:ext cx="96180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Isosceles Triangle 17"/>
            <p:cNvSpPr/>
            <p:nvPr/>
          </p:nvSpPr>
          <p:spPr>
            <a:xfrm>
              <a:off x="7362805" y="3987060"/>
              <a:ext cx="1823690" cy="1974357"/>
            </a:xfrm>
            <a:prstGeom prst="triangle">
              <a:avLst/>
            </a:prstGeom>
            <a:solidFill>
              <a:srgbClr val="FF0000">
                <a:alpha val="3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4388238" y="4053171"/>
              <a:ext cx="1765875" cy="1908246"/>
            </a:xfrm>
            <a:prstGeom prst="triangle">
              <a:avLst/>
            </a:prstGeom>
            <a:solidFill>
              <a:srgbClr val="0000FF">
                <a:alpha val="30196"/>
              </a:srgb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561079" y="2945564"/>
                  <a:ext cx="39164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079" y="2945564"/>
                  <a:ext cx="39164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225824" y="5238764"/>
                  <a:ext cx="2090701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824" y="5238764"/>
                  <a:ext cx="209070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7222214" y="5238764"/>
                  <a:ext cx="2104871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214" y="5238764"/>
                  <a:ext cx="210487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44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65430" y="632668"/>
                <a:ext cx="10261140" cy="139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Define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/>
                  <a:t>, then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32668"/>
                <a:ext cx="10261140" cy="1392176"/>
              </a:xfrm>
              <a:prstGeom prst="rect">
                <a:avLst/>
              </a:prstGeom>
              <a:blipFill>
                <a:blip r:embed="rId3"/>
                <a:stretch>
                  <a:fillRect l="-1188" t="-87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C443507-F42F-1DB0-7EED-7B288BD0DFBC}"/>
              </a:ext>
            </a:extLst>
          </p:cNvPr>
          <p:cNvGrpSpPr/>
          <p:nvPr/>
        </p:nvGrpSpPr>
        <p:grpSpPr>
          <a:xfrm>
            <a:off x="970656" y="1988840"/>
            <a:ext cx="10261140" cy="2214068"/>
            <a:chOff x="970656" y="1988840"/>
            <a:chExt cx="10261140" cy="22140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70656" y="1988840"/>
                  <a:ext cx="10261140" cy="2214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:r>
                    <a:rPr lang="en-US" sz="2800" dirty="0"/>
                    <a:t>Define random variables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/>
                    <a:t> 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i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2800" dirty="0" smtClean="0"/>
                    <a:t>  ,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  <a:endParaRPr lang="en-US" sz="2800" b="0" i="0" dirty="0"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20000"/>
                    </a:lnSpc>
                    <a:spcAft>
                      <a:spcPts val="3000"/>
                    </a:spcAft>
                  </a:pPr>
                  <a:r>
                    <a:rPr lang="en-US" sz="2800" dirty="0"/>
                    <a:t>(2</a:t>
                  </a:r>
                  <a:r>
                    <a:rPr lang="en-US" sz="2800" dirty="0" smtClean="0"/>
                    <a:t>)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656" y="1988840"/>
                  <a:ext cx="10261140" cy="2214068"/>
                </a:xfrm>
                <a:prstGeom prst="rect">
                  <a:avLst/>
                </a:prstGeom>
                <a:blipFill>
                  <a:blip r:embed="rId4"/>
                  <a:stretch>
                    <a:fillRect l="-1188" b="-46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2799416" y="3024532"/>
              <a:ext cx="2351584" cy="523221"/>
              <a:chOff x="4908967" y="5043095"/>
              <a:chExt cx="2351584" cy="488266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4920551" y="5086152"/>
                <a:ext cx="2268252" cy="432436"/>
              </a:xfrm>
              <a:prstGeom prst="wedgeRectCallout">
                <a:avLst>
                  <a:gd name="adj1" fmla="val 5423"/>
                  <a:gd name="adj2" fmla="val 103438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08967" y="5043095"/>
                <a:ext cx="2351584" cy="48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mean, average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01C1B-E3CB-D174-303F-25DE1AD8AF95}"/>
                  </a:ext>
                </a:extLst>
              </p:cNvPr>
              <p:cNvSpPr txBox="1"/>
              <p:nvPr/>
            </p:nvSpPr>
            <p:spPr>
              <a:xfrm>
                <a:off x="965430" y="4365104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left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right</a:t>
                </a:r>
                <a:r>
                  <a:rPr lang="en-US" sz="2800" dirty="0"/>
                  <a:t> subtrees </a:t>
                </a:r>
                <a:r>
                  <a:rPr lang="en-US" sz="2800" b="1" dirty="0" smtClean="0"/>
                  <a:t>randomly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built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Except size, their structure is not </a:t>
                </a:r>
                <a:r>
                  <a:rPr lang="en-US" sz="2800" dirty="0"/>
                  <a:t>affected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choice.</a:t>
                </a:r>
                <a:endParaRPr lang="he-IL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01C1B-E3CB-D174-303F-25DE1AD8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65104"/>
                <a:ext cx="10261140" cy="1874359"/>
              </a:xfrm>
              <a:prstGeom prst="rect">
                <a:avLst/>
              </a:prstGeom>
              <a:blipFill>
                <a:blip r:embed="rId5"/>
                <a:stretch>
                  <a:fillRect l="-1188" t="-1299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6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965430" y="3764377"/>
            <a:ext cx="10261140" cy="1574149"/>
            <a:chOff x="965430" y="3764377"/>
            <a:chExt cx="10261140" cy="157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65430" y="3764377"/>
                  <a:ext cx="10261140" cy="1574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a14:m>
                  <a:r>
                    <a:rPr lang="en-US" sz="2800" dirty="0"/>
                    <a:t>.  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 is recursive.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764377"/>
                  <a:ext cx="10261140" cy="1574149"/>
                </a:xfrm>
                <a:prstGeom prst="rect">
                  <a:avLst/>
                </a:prstGeom>
                <a:blipFill>
                  <a:blip r:embed="rId3"/>
                  <a:stretch>
                    <a:fillRect l="-1188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5409634" y="4760771"/>
              <a:ext cx="3812645" cy="523220"/>
              <a:chOff x="3562892" y="4723902"/>
              <a:chExt cx="3812645" cy="4882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562892" y="4723902"/>
                <a:ext cx="3812645" cy="48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summands appear twice</a:t>
                </a:r>
              </a:p>
            </p:txBody>
          </p:sp>
          <p:sp>
            <p:nvSpPr>
              <p:cNvPr id="21" name="Rectangular Callout 20"/>
              <p:cNvSpPr/>
              <p:nvPr/>
            </p:nvSpPr>
            <p:spPr>
              <a:xfrm>
                <a:off x="3624278" y="4757502"/>
                <a:ext cx="3689874" cy="421068"/>
              </a:xfrm>
              <a:prstGeom prst="wedgeRectCallout">
                <a:avLst>
                  <a:gd name="adj1" fmla="val -27338"/>
                  <a:gd name="adj2" fmla="val -161549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5430" y="5409587"/>
                <a:ext cx="10261140" cy="7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box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 by </a:t>
                </a:r>
                <a:r>
                  <a:rPr lang="en-US" sz="2800" dirty="0"/>
                  <a:t>substitution,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12.4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409587"/>
                <a:ext cx="10261140" cy="724942"/>
              </a:xfrm>
              <a:prstGeom prst="rect">
                <a:avLst/>
              </a:prstGeom>
              <a:blipFill>
                <a:blip r:embed="rId4"/>
                <a:stretch>
                  <a:fillRect l="-1188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965430" y="1442210"/>
            <a:ext cx="10261140" cy="2246202"/>
            <a:chOff x="965430" y="1310330"/>
            <a:chExt cx="10261140" cy="2246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65430" y="1745074"/>
                  <a:ext cx="10261140" cy="1811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800" b="0" dirty="0" smtClean="0"/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b="0" dirty="0" smtClean="0"/>
                    <a:t>          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745074"/>
                  <a:ext cx="10261140" cy="18114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4011719" y="1310330"/>
              <a:ext cx="5615408" cy="523220"/>
              <a:chOff x="3684948" y="1340768"/>
              <a:chExt cx="5615408" cy="523220"/>
            </a:xfrm>
          </p:grpSpPr>
          <p:sp>
            <p:nvSpPr>
              <p:cNvPr id="14" name="Rectangular Callout 13"/>
              <p:cNvSpPr/>
              <p:nvPr/>
            </p:nvSpPr>
            <p:spPr>
              <a:xfrm>
                <a:off x="3899756" y="1423136"/>
                <a:ext cx="5148572" cy="440851"/>
              </a:xfrm>
              <a:prstGeom prst="wedgeRectCallout">
                <a:avLst>
                  <a:gd name="adj1" fmla="val -42275"/>
                  <a:gd name="adj2" fmla="val 151913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84948" y="1340768"/>
                    <a:ext cx="561540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Independence: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4948" y="1340768"/>
                    <a:ext cx="561540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1765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1270342" y="1351513"/>
              <a:ext cx="1661139" cy="523220"/>
              <a:chOff x="1775520" y="1340768"/>
              <a:chExt cx="1661139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775520" y="1340768"/>
                    <a:ext cx="16611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/>
                      <a:t>linearity </a:t>
                    </a: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5520" y="1340768"/>
                    <a:ext cx="1661139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1628" r="-1208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Rectangular Callout 5"/>
              <p:cNvSpPr/>
              <p:nvPr/>
            </p:nvSpPr>
            <p:spPr>
              <a:xfrm>
                <a:off x="1827590" y="1381953"/>
                <a:ext cx="1556998" cy="440850"/>
              </a:xfrm>
              <a:prstGeom prst="wedgeRectCallout">
                <a:avLst>
                  <a:gd name="adj1" fmla="val 19792"/>
                  <a:gd name="adj2" fmla="val 144614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DB047C-CF42-AA49-1FEF-3275DAEBDEBC}"/>
                </a:ext>
              </a:extLst>
            </p:cNvPr>
            <p:cNvGrpSpPr/>
            <p:nvPr/>
          </p:nvGrpSpPr>
          <p:grpSpPr>
            <a:xfrm>
              <a:off x="3238637" y="1332089"/>
              <a:ext cx="680734" cy="523220"/>
              <a:chOff x="6747415" y="2732232"/>
              <a:chExt cx="680734" cy="523220"/>
            </a:xfrm>
          </p:grpSpPr>
          <p:sp>
            <p:nvSpPr>
              <p:cNvPr id="7" name="Rectangular Callout 5">
                <a:extLst>
                  <a:ext uri="{FF2B5EF4-FFF2-40B4-BE49-F238E27FC236}">
                    <a16:creationId xmlns:a16="http://schemas.microsoft.com/office/drawing/2014/main" id="{2907BE7B-A2F9-93A2-F111-F7F09782FECD}"/>
                  </a:ext>
                </a:extLst>
              </p:cNvPr>
              <p:cNvSpPr/>
              <p:nvPr/>
            </p:nvSpPr>
            <p:spPr>
              <a:xfrm>
                <a:off x="6852084" y="2798672"/>
                <a:ext cx="576065" cy="440850"/>
              </a:xfrm>
              <a:prstGeom prst="wedgeRectCallout">
                <a:avLst>
                  <a:gd name="adj1" fmla="val 58488"/>
                  <a:gd name="adj2" fmla="val 149599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994A475-09E9-17B2-C7F2-DFEB7415C46F}"/>
                      </a:ext>
                    </a:extLst>
                  </p:cNvPr>
                  <p:cNvSpPr txBox="1"/>
                  <p:nvPr/>
                </p:nvSpPr>
                <p:spPr>
                  <a:xfrm>
                    <a:off x="6747415" y="2732232"/>
                    <a:ext cx="68073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/>
                      <a:t>(2) 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994A475-09E9-17B2-C7F2-DFEB7415C4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415" y="2732232"/>
                    <a:ext cx="680734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464" t="-10465" r="-2857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85888-D44E-44A1-39CD-52AFC244D32C}"/>
                  </a:ext>
                </a:extLst>
              </p:cNvPr>
              <p:cNvSpPr txBox="1"/>
              <p:nvPr/>
            </p:nvSpPr>
            <p:spPr>
              <a:xfrm>
                <a:off x="838200" y="584684"/>
                <a:ext cx="10515600" cy="6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all independent of each other, hence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85888-D44E-44A1-39CD-52AFC244D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4684"/>
                <a:ext cx="10515600" cy="603883"/>
              </a:xfrm>
              <a:prstGeom prst="rect">
                <a:avLst/>
              </a:prstGeom>
              <a:blipFill>
                <a:blip r:embed="rId10"/>
                <a:stretch>
                  <a:fillRect t="-2020" b="-262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2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727027"/>
                <a:ext cx="10261140" cy="571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So far we obtained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/>
                  <a:t>, 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 smtClean="0"/>
                  <a:t> is interested.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7027"/>
                <a:ext cx="10261140" cy="571951"/>
              </a:xfrm>
              <a:prstGeom prst="rect">
                <a:avLst/>
              </a:prstGeom>
              <a:blipFill>
                <a:blip r:embed="rId3"/>
                <a:stretch>
                  <a:fillRect l="-1188" t="-1064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965430" y="0"/>
            <a:ext cx="10261140" cy="6191459"/>
            <a:chOff x="965430" y="0"/>
            <a:chExt cx="10261140" cy="61914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65430" y="1528873"/>
                  <a:ext cx="10261140" cy="13572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 smtClean="0"/>
                    <a:t>Definition</a:t>
                  </a:r>
                  <a:r>
                    <a:rPr lang="en-US" sz="2800" b="0" dirty="0"/>
                    <a:t>: </a:t>
                  </a:r>
                  <a:r>
                    <a:rPr lang="en-US" sz="2800" dirty="0" smtClean="0"/>
                    <a:t>function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dirty="0"/>
                    <a:t> is </a:t>
                  </a:r>
                  <a:r>
                    <a:rPr lang="en-US" sz="2800" b="1" dirty="0"/>
                    <a:t>convex</a:t>
                  </a:r>
                  <a:r>
                    <a:rPr lang="en-US" sz="2800" dirty="0"/>
                    <a:t> </a:t>
                  </a:r>
                  <a:r>
                    <a:rPr lang="en-US" sz="2800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 smtClean="0"/>
                    <a:t>.</a:t>
                  </a: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528873"/>
                  <a:ext cx="10261140" cy="1357295"/>
                </a:xfrm>
                <a:prstGeom prst="rect">
                  <a:avLst/>
                </a:prstGeom>
                <a:blipFill>
                  <a:blip r:embed="rId4"/>
                  <a:stretch>
                    <a:fillRect l="-1188" t="-901" b="-99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966037" y="0"/>
              <a:ext cx="10256471" cy="6191459"/>
              <a:chOff x="966037" y="0"/>
              <a:chExt cx="10256471" cy="619145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66037" y="0"/>
                <a:ext cx="6319291" cy="6191459"/>
                <a:chOff x="3171000" y="150586"/>
                <a:chExt cx="6319291" cy="619145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171000" y="150586"/>
                  <a:ext cx="6319291" cy="6191459"/>
                  <a:chOff x="2981065" y="-249023"/>
                  <a:chExt cx="6319291" cy="6191459"/>
                </a:xfrm>
              </p:grpSpPr>
              <p:sp>
                <p:nvSpPr>
                  <p:cNvPr id="6" name="Arc 5"/>
                  <p:cNvSpPr/>
                  <p:nvPr/>
                </p:nvSpPr>
                <p:spPr>
                  <a:xfrm rot="5217164">
                    <a:off x="3559883" y="365635"/>
                    <a:ext cx="5220580" cy="3991264"/>
                  </a:xfrm>
                  <a:prstGeom prst="arc">
                    <a:avLst>
                      <a:gd name="adj1" fmla="val 18441357"/>
                      <a:gd name="adj2" fmla="val 4524747"/>
                    </a:avLst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981065" y="2489213"/>
                    <a:ext cx="6319291" cy="3453223"/>
                    <a:chOff x="2981065" y="2489213"/>
                    <a:chExt cx="6319291" cy="3453223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797710" y="2613447"/>
                      <a:ext cx="4818856" cy="3078062"/>
                      <a:chOff x="5921946" y="2618994"/>
                      <a:chExt cx="4818856" cy="3078062"/>
                    </a:xfrm>
                  </p:grpSpPr>
                  <p:cxnSp>
                    <p:nvCxnSpPr>
                      <p:cNvPr id="8" name="Straight Arrow Connector 7"/>
                      <p:cNvCxnSpPr/>
                      <p:nvPr/>
                    </p:nvCxnSpPr>
                    <p:spPr>
                      <a:xfrm flipV="1">
                        <a:off x="6096000" y="2618994"/>
                        <a:ext cx="0" cy="3078062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  <a:headEnd type="none" w="med" len="med"/>
                        <a:tailEnd type="arrow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Straight Arrow Connector 18"/>
                      <p:cNvCxnSpPr/>
                      <p:nvPr/>
                    </p:nvCxnSpPr>
                    <p:spPr>
                      <a:xfrm>
                        <a:off x="5921946" y="5450771"/>
                        <a:ext cx="4818856" cy="5547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  <a:headEnd type="none" w="med" len="med"/>
                        <a:tailEnd type="arrow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8472264" y="5168289"/>
                          <a:ext cx="82809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22" name="TextBox 2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72264" y="5168289"/>
                          <a:ext cx="828092" cy="52322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2981065" y="2489213"/>
                          <a:ext cx="82809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24" name="TextBox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81065" y="2489213"/>
                          <a:ext cx="828092" cy="523220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4439816" y="3633292"/>
                      <a:ext cx="3024336" cy="69580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4439816" y="3633292"/>
                      <a:ext cx="7186" cy="179660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H="1">
                      <a:off x="7491166" y="4387502"/>
                      <a:ext cx="12563" cy="107745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Rectangle 37"/>
                        <p:cNvSpPr/>
                        <p:nvPr/>
                      </p:nvSpPr>
                      <p:spPr>
                        <a:xfrm>
                          <a:off x="4145819" y="5419216"/>
                          <a:ext cx="612540" cy="52322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Rectangle 3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145819" y="5419216"/>
                          <a:ext cx="612540" cy="52322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Rectangle 38"/>
                        <p:cNvSpPr/>
                        <p:nvPr/>
                      </p:nvSpPr>
                      <p:spPr>
                        <a:xfrm>
                          <a:off x="7193323" y="5341059"/>
                          <a:ext cx="620811" cy="52322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39" name="Rectangle 3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93323" y="5341059"/>
                          <a:ext cx="620811" cy="523220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0" name="Oval 9"/>
                <p:cNvSpPr/>
                <p:nvPr/>
              </p:nvSpPr>
              <p:spPr>
                <a:xfrm>
                  <a:off x="7581164" y="4616209"/>
                  <a:ext cx="225000" cy="225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537000" y="3914478"/>
                  <a:ext cx="225000" cy="225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6992507" y="3357967"/>
                    <a:ext cx="4230001" cy="16435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Aft>
                        <a:spcPts val="4800"/>
                      </a:spcAft>
                    </a:pPr>
                    <a:r>
                      <a:rPr lang="en-US" sz="2800" dirty="0"/>
                      <a:t>The weighted </a:t>
                    </a:r>
                    <a:r>
                      <a:rPr lang="en-US" sz="2800" dirty="0" smtClean="0"/>
                      <a:t>average </a:t>
                    </a:r>
                    <a:r>
                      <a:rPr lang="en-US" sz="2800" dirty="0" smtClean="0"/>
                      <a:t>of </a:t>
                    </a:r>
                    <a:r>
                      <a:rPr lang="en-US" sz="2800" dirty="0" smtClean="0"/>
                      <a:t>the function at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2800" dirty="0" smtClean="0"/>
                      <a:t> </a:t>
                    </a:r>
                    <a:r>
                      <a:rPr lang="en-US" sz="2800" dirty="0"/>
                      <a:t>is always </a:t>
                    </a:r>
                    <a:r>
                      <a:rPr lang="en-US" sz="2800" dirty="0" smtClean="0"/>
                      <a:t>above its </a:t>
                    </a:r>
                    <a:r>
                      <a:rPr lang="en-US" sz="2800" dirty="0" smtClean="0"/>
                      <a:t>value.</a:t>
                    </a:r>
                    <a:endParaRPr lang="en-US" sz="2800" dirty="0"/>
                  </a:p>
                </p:txBody>
              </p:sp>
            </mc:Choice>
            <mc:Fallback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2507" y="3357967"/>
                    <a:ext cx="4230001" cy="164352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82" t="-743" r="-3026" b="-78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940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504000"/>
                <a:ext cx="10261140" cy="24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0" dirty="0" smtClean="0"/>
                  <a:t>Expected value is indeed a weighted sum of, where weights are probabilities summed to 1.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0" dirty="0" smtClean="0"/>
                  <a:t>For </a:t>
                </a:r>
                <a:r>
                  <a:rPr lang="en-US" sz="2800" b="0" dirty="0"/>
                  <a:t>convex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of 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b="0" dirty="0"/>
                  <a:t>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provided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800" dirty="0"/>
                  <a:t> exists and finite.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04000"/>
                <a:ext cx="10261140" cy="2432782"/>
              </a:xfrm>
              <a:prstGeom prst="rect">
                <a:avLst/>
              </a:prstGeom>
              <a:blipFill>
                <a:blip r:embed="rId3"/>
                <a:stretch>
                  <a:fillRect l="-1188" t="-501" r="-1188" b="-6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4178" y="3249000"/>
            <a:ext cx="10261140" cy="2671629"/>
            <a:chOff x="964178" y="3249000"/>
            <a:chExt cx="10261140" cy="2671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64178" y="3249000"/>
                  <a:ext cx="10261140" cy="2671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US" sz="2800" b="0" dirty="0"/>
                    <a:t> is convex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b="0" dirty="0"/>
                    <a:t>) </a:t>
                  </a:r>
                  <a:r>
                    <a:rPr lang="en-US" sz="2800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endParaRPr lang="en-US" sz="2800" b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b="0" dirty="0"/>
                </a:p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r>
                    <a:rPr lang="en-US" sz="2800" b="0" dirty="0"/>
                    <a:t>Log of both sides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sz="2800" b="0" dirty="0"/>
                    <a:t>.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78" y="3249000"/>
                  <a:ext cx="10261140" cy="2671629"/>
                </a:xfrm>
                <a:prstGeom prst="rect">
                  <a:avLst/>
                </a:prstGeom>
                <a:blipFill>
                  <a:blip r:embed="rId4"/>
                  <a:stretch>
                    <a:fillRect l="-1188" t="-1142" b="-57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3711000" y="3985780"/>
              <a:ext cx="3106851" cy="523220"/>
              <a:chOff x="2300964" y="3869490"/>
              <a:chExt cx="3106851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2300964" y="3899404"/>
                <a:ext cx="3106851" cy="463392"/>
              </a:xfrm>
              <a:prstGeom prst="wedgeRectCallout">
                <a:avLst>
                  <a:gd name="adj1" fmla="val -17248"/>
                  <a:gd name="adj2" fmla="val 105755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300964" y="3869490"/>
                    <a:ext cx="309634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0964" y="3869490"/>
                    <a:ext cx="309634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079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2-3 Trees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65430" y="1070157"/>
                <a:ext cx="10261140" cy="505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0" dirty="0" smtClean="0"/>
                  <a:t>Every internal node has either 2 or 3 children.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All root-to-leaf paths have same length.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b="0" dirty="0" smtClean="0"/>
                  <a:t>The elements of the dynamic set are stored only at leaves.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The keys at leaves are </a:t>
                </a:r>
                <a:r>
                  <a:rPr lang="en-US" sz="2800" dirty="0"/>
                  <a:t>sorted left-to-right in </a:t>
                </a:r>
                <a:r>
                  <a:rPr lang="en-US" sz="2800" b="0" dirty="0" smtClean="0"/>
                  <a:t>ascending order.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dirty="0" smtClean="0"/>
                  <a:t>An internal node stores 3 fields with the following directives</a:t>
                </a:r>
              </a:p>
              <a:p>
                <a:pPr marL="971550" lvl="1" indent="-5143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b="0" dirty="0" smtClean="0"/>
                  <a:t> smallest keys in </a:t>
                </a:r>
                <a:r>
                  <a:rPr lang="en-US" sz="2800" b="1" dirty="0" smtClean="0"/>
                  <a:t>left, mid </a:t>
                </a:r>
                <a:r>
                  <a:rPr lang="en-US" sz="2800" dirty="0" smtClean="0"/>
                  <a:t>and</a:t>
                </a:r>
                <a:r>
                  <a:rPr lang="en-US" sz="2800" b="1" dirty="0" smtClean="0"/>
                  <a:t> right</a:t>
                </a:r>
                <a:r>
                  <a:rPr lang="en-US" sz="2800" b="0" dirty="0" smtClean="0"/>
                  <a:t> </a:t>
                </a:r>
                <a:r>
                  <a:rPr lang="en-US" sz="2800" b="0" dirty="0" smtClean="0"/>
                  <a:t>subtrees, </a:t>
                </a:r>
                <a:r>
                  <a:rPr lang="en-US" sz="2800" b="0" dirty="0" smtClean="0"/>
                  <a:t>resp.</a:t>
                </a:r>
              </a:p>
              <a:p>
                <a:pPr marL="914400" lvl="1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b="1" dirty="0" smtClean="0"/>
                  <a:t>right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subtree </a:t>
                </a:r>
                <a:r>
                  <a:rPr lang="en-US" sz="2800" dirty="0" smtClean="0"/>
                  <a:t>may not exist.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(It is possible to use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).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70157"/>
                <a:ext cx="10261140" cy="5053691"/>
              </a:xfrm>
              <a:prstGeom prst="rect">
                <a:avLst/>
              </a:prstGeom>
              <a:blipFill>
                <a:blip r:embed="rId3"/>
                <a:stretch>
                  <a:fillRect l="-1247" t="-362" r="-1188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6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52043</TotalTime>
  <Words>3102</Words>
  <Application>Microsoft Office PowerPoint</Application>
  <PresentationFormat>Widescreen</PresentationFormat>
  <Paragraphs>362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Courier New</vt:lpstr>
      <vt:lpstr>Office Theme</vt:lpstr>
      <vt:lpstr>Search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1427</cp:revision>
  <dcterms:created xsi:type="dcterms:W3CDTF">2021-10-08T01:25:47Z</dcterms:created>
  <dcterms:modified xsi:type="dcterms:W3CDTF">2024-09-03T05:03:32Z</dcterms:modified>
</cp:coreProperties>
</file>