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98" r:id="rId4"/>
    <p:sldId id="299" r:id="rId5"/>
    <p:sldId id="301" r:id="rId6"/>
    <p:sldId id="302" r:id="rId7"/>
    <p:sldId id="303" r:id="rId8"/>
    <p:sldId id="304" r:id="rId9"/>
    <p:sldId id="306" r:id="rId10"/>
    <p:sldId id="315" r:id="rId11"/>
    <p:sldId id="307" r:id="rId12"/>
    <p:sldId id="308" r:id="rId13"/>
    <p:sldId id="309" r:id="rId14"/>
    <p:sldId id="314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A6A6A6"/>
    <a:srgbClr val="009900"/>
    <a:srgbClr val="FFFFFF"/>
    <a:srgbClr val="BFBFBF"/>
    <a:srgbClr val="000000"/>
    <a:srgbClr val="FF9933"/>
    <a:srgbClr val="777777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 varScale="1">
        <p:scale>
          <a:sx n="109" d="100"/>
          <a:sy n="109" d="100"/>
        </p:scale>
        <p:origin x="7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26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3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9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37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6000" y="6356350"/>
            <a:ext cx="61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000" y="6356350"/>
            <a:ext cx="23778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5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356350"/>
            <a:ext cx="576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000" y="6356350"/>
            <a:ext cx="2557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5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356350"/>
            <a:ext cx="576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000" y="6356350"/>
            <a:ext cx="2557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6000" y="6356350"/>
            <a:ext cx="558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557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6000" y="6356350"/>
            <a:ext cx="57600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A6A6A6"/>
                </a:solidFill>
              </a:defRPr>
            </a:lvl1pPr>
          </a:lstStyle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000" y="6356350"/>
            <a:ext cx="2557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6A6A6"/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600" y="756049"/>
            <a:ext cx="10432800" cy="675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n-lt"/>
              </a:rPr>
              <a:t>Amortized Analysis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6000" y="6356350"/>
            <a:ext cx="6795000" cy="365125"/>
          </a:xfrm>
        </p:spPr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1" y="2777300"/>
            <a:ext cx="2869418" cy="32167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9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</a:t>
            </a:r>
            <a:r>
              <a:rPr lang="en-US" dirty="0" smtClean="0"/>
              <a:t>Wimer</a:t>
            </a:r>
          </a:p>
          <a:p>
            <a:r>
              <a:rPr lang="en-US" dirty="0" smtClean="0"/>
              <a:t>Courtesy of Prof. Dror Rawitz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028639"/>
                <a:ext cx="10261140" cy="4830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this happens 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th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operation resets all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counter’s bits (all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either cases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 potential difference is</a:t>
                </a:r>
                <a:endParaRPr lang="he-IL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amortized cost is therefore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(3)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28639"/>
                <a:ext cx="10261140" cy="4830361"/>
              </a:xfrm>
              <a:prstGeom prst="rect">
                <a:avLst/>
              </a:prstGeom>
              <a:blipFill>
                <a:blip r:embed="rId3"/>
                <a:stretch>
                  <a:fillRect l="-1247" t="-37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087218"/>
                <a:ext cx="10261140" cy="463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counter starts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(2) yields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 bound on the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total actual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cost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INCREMENT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calls. Recalling (3)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(4)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(4) applies more generally. A counter starts from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increments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⇒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87218"/>
                <a:ext cx="10261140" cy="4636782"/>
              </a:xfrm>
              <a:prstGeom prst="rect">
                <a:avLst/>
              </a:prstGeom>
              <a:blipFill>
                <a:blip r:embed="rId3"/>
                <a:stretch>
                  <a:fillRect l="-1188" t="-131" r="-1188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266271"/>
                <a:ext cx="10261140" cy="4509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Table size may require reallocation: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expansion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contraction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Though reallocation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 is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large we show that it does not harm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insertion and deletion, i.e., its cost is amortized.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Unused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space in a dynamic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never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exceeds a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constant fraction of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total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space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ia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load factor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(for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analyze only insertion, i.e., table expansion. 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When the table is filled its space is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doubled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hence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66271"/>
                <a:ext cx="10261140" cy="4509953"/>
              </a:xfrm>
              <a:prstGeom prst="rect">
                <a:avLst/>
              </a:prstGeom>
              <a:blipFill>
                <a:blip r:embed="rId3"/>
                <a:stretch>
                  <a:fillRect l="-1188" t="-270" r="-1188" b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Dynamic </a:t>
            </a:r>
            <a:r>
              <a:rPr lang="en-US" sz="3600" b="1" dirty="0" smtClean="0"/>
              <a:t>Tables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55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76000" y="774000"/>
            <a:ext cx="8685000" cy="5327485"/>
            <a:chOff x="1776000" y="774000"/>
            <a:chExt cx="8685000" cy="53274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76000" y="828359"/>
              <a:ext cx="7335000" cy="5146253"/>
              <a:chOff x="2428500" y="855873"/>
              <a:chExt cx="7335000" cy="51462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8500" y="855873"/>
                <a:ext cx="3370493" cy="5096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2774" y="1341515"/>
                <a:ext cx="6720726" cy="46606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776000" y="774000"/>
              <a:ext cx="8685000" cy="5327485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078415" y="1251516"/>
              <a:ext cx="0" cy="478748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730376" y="1208426"/>
              <a:ext cx="5730624" cy="4334562"/>
              <a:chOff x="4730376" y="1208426"/>
              <a:chExt cx="5730624" cy="43345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730376" y="1208426"/>
                <a:ext cx="2804154" cy="57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initialization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81341" y="2486114"/>
                <a:ext cx="2303412" cy="57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expansion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9111000" y="3331964"/>
                    <a:ext cx="135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a14:m>
                    <a:endParaRPr lang="en-US" sz="2800" dirty="0">
                      <a:solidFill>
                        <a:srgbClr val="00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1000" y="3331964"/>
                    <a:ext cx="1350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502" t="-11765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903500" y="3742080"/>
                    <a:ext cx="135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endParaRPr lang="en-US" sz="2800" dirty="0">
                      <a:solidFill>
                        <a:srgbClr val="00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3500" y="3742080"/>
                    <a:ext cx="135000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009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8818500" y="2951486"/>
                    <a:ext cx="135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endParaRPr lang="en-US" sz="2800" dirty="0">
                      <a:solidFill>
                        <a:srgbClr val="00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500" y="2951486"/>
                    <a:ext cx="1350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502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578500" y="5019768"/>
                    <a:ext cx="135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endParaRPr lang="en-US" sz="2800" dirty="0">
                      <a:solidFill>
                        <a:srgbClr val="00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8500" y="5019768"/>
                    <a:ext cx="1350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009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092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894659" y="580841"/>
            <a:ext cx="8402681" cy="5696318"/>
            <a:chOff x="1894659" y="504000"/>
            <a:chExt cx="8402681" cy="5696318"/>
          </a:xfrm>
        </p:grpSpPr>
        <p:grpSp>
          <p:nvGrpSpPr>
            <p:cNvPr id="77" name="Group 76"/>
            <p:cNvGrpSpPr/>
            <p:nvPr/>
          </p:nvGrpSpPr>
          <p:grpSpPr>
            <a:xfrm>
              <a:off x="1894659" y="657682"/>
              <a:ext cx="8402681" cy="5542636"/>
              <a:chOff x="-15060" y="999226"/>
              <a:chExt cx="8402681" cy="55426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-15060" y="3233477"/>
                    <a:ext cx="3105000" cy="1095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Aft>
                        <a:spcPts val="1200"/>
                      </a:spcAft>
                    </a:pPr>
                    <a:r>
                      <a:rPr lang="en-US" sz="2800" dirty="0" smtClean="0">
                        <a:solidFill>
                          <a:srgbClr val="FF0000"/>
                        </a:solidFill>
                      </a:rPr>
                      <a:t>Expansion </a:t>
                    </a:r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occurs at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𝑛𝑢𝑚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a14:m>
                    <a:r>
                      <a:rPr lang="en-US" sz="2800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5060" y="3233477"/>
                    <a:ext cx="3105000" cy="109574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126" t="-556" r="-41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5" name="Group 34"/>
              <p:cNvGrpSpPr/>
              <p:nvPr/>
            </p:nvGrpSpPr>
            <p:grpSpPr>
              <a:xfrm>
                <a:off x="3121603" y="999226"/>
                <a:ext cx="5266018" cy="5542636"/>
                <a:chOff x="4339982" y="684000"/>
                <a:chExt cx="5266018" cy="5542636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4339982" y="684000"/>
                  <a:ext cx="5266018" cy="5542636"/>
                  <a:chOff x="3171000" y="684000"/>
                  <a:chExt cx="5266018" cy="5542636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171000" y="684000"/>
                    <a:ext cx="5266018" cy="5038583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113878" y="819000"/>
                    <a:ext cx="2177214" cy="5407636"/>
                    <a:chOff x="4113878" y="819000"/>
                    <a:chExt cx="2177214" cy="5407636"/>
                  </a:xfrm>
                </p:grpSpPr>
                <p:cxnSp>
                  <p:nvCxnSpPr>
                    <p:cNvPr id="7" name="Straight Connector 6"/>
                    <p:cNvCxnSpPr/>
                    <p:nvPr/>
                  </p:nvCxnSpPr>
                  <p:spPr>
                    <a:xfrm>
                      <a:off x="4341000" y="2754000"/>
                      <a:ext cx="0" cy="30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4881000" y="2214000"/>
                      <a:ext cx="0" cy="360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6006000" y="819000"/>
                      <a:ext cx="0" cy="4995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TextBox 14"/>
                        <p:cNvSpPr txBox="1"/>
                        <p:nvPr/>
                      </p:nvSpPr>
                      <p:spPr>
                        <a:xfrm>
                          <a:off x="4113878" y="5761716"/>
                          <a:ext cx="45212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" name="TextBox 1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113878" y="5761716"/>
                          <a:ext cx="452122" cy="46166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4654939" y="5761715"/>
                          <a:ext cx="45212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4939" y="5761715"/>
                          <a:ext cx="452122" cy="46166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5749800" y="5764971"/>
                          <a:ext cx="54129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" name="TextBox 1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49800" y="5764971"/>
                          <a:ext cx="541292" cy="461665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1124" r="-112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7592377" y="1482295"/>
                      <a:ext cx="1029600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𝑛𝑢𝑚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2377" y="1482295"/>
                      <a:ext cx="1029600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83" r="-47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5956202" y="1482295"/>
                      <a:ext cx="962580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𝑠𝑖𝑧𝑒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Rectangle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56202" y="1482295"/>
                      <a:ext cx="962580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266" r="-75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5" name="Straight Connector 24"/>
              <p:cNvCxnSpPr/>
              <p:nvPr/>
            </p:nvCxnSpPr>
            <p:spPr>
              <a:xfrm flipV="1">
                <a:off x="3857347" y="5049000"/>
                <a:ext cx="149165" cy="315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3592131" y="1200539"/>
                <a:ext cx="4434627" cy="4413474"/>
                <a:chOff x="3592131" y="1200539"/>
                <a:chExt cx="4434627" cy="441347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3592131" y="5344013"/>
                  <a:ext cx="275947" cy="27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4161000" y="4506876"/>
                  <a:ext cx="136735" cy="54212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992781" y="5063988"/>
                  <a:ext cx="168219" cy="736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857347" y="5049000"/>
                  <a:ext cx="149165" cy="315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4702232" y="3390276"/>
                  <a:ext cx="132894" cy="11166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297735" y="4516702"/>
                  <a:ext cx="410458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828081" y="3409013"/>
                  <a:ext cx="950458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5804298" y="1200539"/>
                  <a:ext cx="148783" cy="220847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953081" y="1208502"/>
                  <a:ext cx="2073677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" name="Straight Connector 77"/>
            <p:cNvCxnSpPr/>
            <p:nvPr/>
          </p:nvCxnSpPr>
          <p:spPr>
            <a:xfrm>
              <a:off x="10286479" y="504000"/>
              <a:ext cx="2690" cy="523139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1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65430" y="999000"/>
                <a:ext cx="10261140" cy="49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the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a sequence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insertions, initially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Worst-case operation cost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hence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upper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bound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operations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Tighter bound is possible with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aggregate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analysis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,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,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amortized cost of a single operation is at most 3.</a:t>
                </a:r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4963154"/>
              </a:xfrm>
              <a:prstGeom prst="rect">
                <a:avLst/>
              </a:prstGeom>
              <a:blipFill>
                <a:blip r:embed="rId3"/>
                <a:stretch>
                  <a:fillRect l="-1188" t="-246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65430" y="909000"/>
                <a:ext cx="10261140" cy="506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analysis of sequence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TABLE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INSERT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operations, we wish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immediately after expansion.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 pay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next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expansion it built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full.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Define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𝑛𝑢𝑚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sz="28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after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expansion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𝑛𝑢𝑚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𝑠𝑖𝑧𝑒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𝑛𝑢𝑚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before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expansion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𝑛𝑢𝑚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𝑛𝑢𝑚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always. 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062155"/>
              </a:xfrm>
              <a:prstGeom prst="rect">
                <a:avLst/>
              </a:prstGeom>
              <a:blipFill>
                <a:blip r:embed="rId3"/>
                <a:stretch>
                  <a:fillRect l="-1188" t="-120" r="-1188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65430" y="781574"/>
                <a:ext cx="10261140" cy="538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Total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amortized</a:t>
                </a:r>
                <a:r>
                  <a:rPr lang="he-IL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cost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TABLE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INSERT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bounds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total actual</a:t>
                </a:r>
                <a:r>
                  <a:rPr lang="he-IL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cost.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1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’s potential, total number of items and size, resp.,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th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operation.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Initially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operation not triggering expansion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1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1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he-I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cs typeface="Calibri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81574"/>
                <a:ext cx="10261140" cy="5384679"/>
              </a:xfrm>
              <a:prstGeom prst="rect">
                <a:avLst/>
              </a:prstGeom>
              <a:blipFill>
                <a:blip r:embed="rId3"/>
                <a:stretch>
                  <a:fillRect l="-1188" t="-452" r="-1188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729000"/>
                <a:ext cx="10261140" cy="541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operation triggering expansion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1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1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e-IL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Amortized cost is the same as obtained by aggregate analysis.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∎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Deletion simply removes item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smtClean="0"/>
                  <a:t>However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to </a:t>
                </a:r>
                <a:r>
                  <a:rPr lang="en-US" sz="2800" dirty="0"/>
                  <a:t>limit </a:t>
                </a:r>
                <a:r>
                  <a:rPr lang="en-US" sz="2800" dirty="0" smtClean="0"/>
                  <a:t>wasted </a:t>
                </a:r>
                <a:r>
                  <a:rPr lang="en-US" sz="2800" dirty="0"/>
                  <a:t>space, </a:t>
                </a:r>
                <a:r>
                  <a:rPr lang="en-US" sz="2800" b="1" dirty="0" smtClean="0"/>
                  <a:t>contraction</a:t>
                </a:r>
                <a:r>
                  <a:rPr lang="en-US" sz="2800" b="1" i="1" dirty="0" smtClean="0"/>
                  <a:t> </a:t>
                </a:r>
                <a:r>
                  <a:rPr lang="en-US" sz="2800" dirty="0"/>
                  <a:t>analogous to </a:t>
                </a:r>
                <a:r>
                  <a:rPr lang="en-US" sz="2800" dirty="0" smtClean="0"/>
                  <a:t>expansion takes place. For analysis 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).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5413983"/>
              </a:xfrm>
              <a:prstGeom prst="rect">
                <a:avLst/>
              </a:prstGeom>
              <a:blipFill>
                <a:blip r:embed="rId3"/>
                <a:stretch>
                  <a:fillRect l="-1188" t="-225" r="-1188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282698"/>
                <a:ext cx="10261140" cy="484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Average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the time </a:t>
                </a:r>
                <a:r>
                  <a:rPr lang="en-US" sz="2800" dirty="0" smtClean="0"/>
                  <a:t>performance of a </a:t>
                </a:r>
                <a:r>
                  <a:rPr lang="en-US" sz="2800" dirty="0"/>
                  <a:t>sequence </a:t>
                </a:r>
                <a:r>
                  <a:rPr lang="en-US" sz="2800" dirty="0" smtClean="0"/>
                  <a:t>of data structure (DS) </a:t>
                </a:r>
                <a:r>
                  <a:rPr lang="en-US" sz="2800" dirty="0"/>
                  <a:t>operations over all the </a:t>
                </a:r>
                <a:r>
                  <a:rPr lang="en-US" sz="2800" dirty="0" smtClean="0"/>
                  <a:t>operations.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Unlike </a:t>
                </a:r>
                <a:r>
                  <a:rPr lang="en-US" sz="2800" b="1" dirty="0" smtClean="0"/>
                  <a:t>average-case</a:t>
                </a:r>
                <a:r>
                  <a:rPr lang="en-US" sz="2800" dirty="0" smtClean="0"/>
                  <a:t>, probability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not </a:t>
                </a:r>
                <a:r>
                  <a:rPr lang="en-US" sz="2800" dirty="0" smtClean="0"/>
                  <a:t>involved.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Amortized </a:t>
                </a:r>
                <a:r>
                  <a:rPr lang="en-US" sz="2800" b="1" dirty="0"/>
                  <a:t>analysis </a:t>
                </a:r>
                <a:r>
                  <a:rPr lang="en-US" sz="2800" dirty="0"/>
                  <a:t>guarantees the </a:t>
                </a:r>
                <a:r>
                  <a:rPr lang="en-US" sz="2800" b="1" dirty="0"/>
                  <a:t>average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performance of each operation </a:t>
                </a:r>
                <a:r>
                  <a:rPr lang="en-US" sz="2800" dirty="0"/>
                  <a:t>in the worst case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operations with run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, the amortized run time is</a:t>
                </a: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82698"/>
                <a:ext cx="10261140" cy="4846070"/>
              </a:xfrm>
              <a:prstGeom prst="rect">
                <a:avLst/>
              </a:prstGeom>
              <a:blipFill>
                <a:blip r:embed="rId3"/>
                <a:stretch>
                  <a:fillRect l="-1188" t="-126" r="-118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Amortized Analysis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26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282698"/>
                <a:ext cx="10261140" cy="108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Aggregate analysis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shows that a sequence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operations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takes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worst-case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total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Amortized cost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82698"/>
                <a:ext cx="10261140" cy="1089144"/>
              </a:xfrm>
              <a:prstGeom prst="rect">
                <a:avLst/>
              </a:prstGeom>
              <a:blipFill>
                <a:blip r:embed="rId3"/>
                <a:stretch>
                  <a:fillRect l="-1188" t="-559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Aggregate Analysis</a:t>
            </a:r>
            <a:endParaRPr 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65430" y="2418848"/>
            <a:ext cx="10261140" cy="3803255"/>
            <a:chOff x="965430" y="2418848"/>
            <a:chExt cx="10261140" cy="3803255"/>
          </a:xfrm>
        </p:grpSpPr>
        <p:grpSp>
          <p:nvGrpSpPr>
            <p:cNvPr id="20" name="Group 19"/>
            <p:cNvGrpSpPr/>
            <p:nvPr/>
          </p:nvGrpSpPr>
          <p:grpSpPr>
            <a:xfrm>
              <a:off x="965430" y="3167480"/>
              <a:ext cx="5220570" cy="3054623"/>
              <a:chOff x="965430" y="3167480"/>
              <a:chExt cx="5220570" cy="305462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65430" y="3167480"/>
                <a:ext cx="5220570" cy="3054623"/>
                <a:chOff x="965430" y="3167480"/>
                <a:chExt cx="5220570" cy="305462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916000" y="3167480"/>
                  <a:ext cx="270000" cy="30546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5430" y="3190684"/>
                  <a:ext cx="5148032" cy="3031419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965430" y="3167480"/>
                <a:ext cx="5130570" cy="3054623"/>
              </a:xfrm>
              <a:prstGeom prst="rect">
                <a:avLst/>
              </a:prstGeom>
              <a:noFill/>
              <a:ln w="28575"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203462" y="3543749"/>
              <a:ext cx="5018854" cy="2302083"/>
              <a:chOff x="5961000" y="3543749"/>
              <a:chExt cx="5018854" cy="23020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961000" y="3543749"/>
                    <a:ext cx="5018854" cy="954107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63</a:t>
                    </a:r>
                    <a:r>
                      <a:rPr lang="en-US" sz="280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</m:t>
                        </m:r>
                      </m:oMath>
                    </a14:m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64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:  00</a:t>
                    </a:r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11111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0</a:t>
                    </a:r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10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00000</a:t>
                    </a:r>
                  </a:p>
                  <a:p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Increment cost: </a:t>
                    </a:r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7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toggles</a:t>
                    </a:r>
                    <a:endPara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1000" y="3543749"/>
                    <a:ext cx="5018854" cy="95410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95" t="-4321" r="-725" b="-14815"/>
                    </a:stretch>
                  </a:blipFill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961000" y="4891725"/>
                    <a:ext cx="5018854" cy="954107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64</a:t>
                    </a:r>
                    <a:r>
                      <a:rPr lang="en-US" sz="280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</m:t>
                        </m:r>
                      </m:oMath>
                    </a14:m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65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:  </a:t>
                    </a:r>
                    <a: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0</a:t>
                    </a:r>
                    <a:r>
                      <a:rPr lang="he-IL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10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00000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0</a:t>
                    </a:r>
                    <a:r>
                      <a:rPr lang="he-IL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10</a:t>
                    </a:r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0000</a:t>
                    </a:r>
                    <a:r>
                      <a:rPr lang="he-IL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</a:t>
                    </a:r>
                    <a:endPara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r>
                      <a:rPr lang="en-US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Increment cost: 1 toggle</a:t>
                    </a:r>
                    <a:endPara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1000" y="4891725"/>
                    <a:ext cx="5018854" cy="9541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95" t="-4321" r="-725" b="-14815"/>
                    </a:stretch>
                  </a:blipFill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/>
            <p:cNvSpPr txBox="1"/>
            <p:nvPr/>
          </p:nvSpPr>
          <p:spPr>
            <a:xfrm>
              <a:off x="965430" y="2418848"/>
              <a:ext cx="10261140" cy="57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200"/>
                </a:spcAft>
              </a:pPr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Example</a:t>
              </a:r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Binary counter increment</a:t>
              </a:r>
              <a:endParaRPr lang="en-US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0" y="729000"/>
                <a:ext cx="10261140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What is the cost of incrementing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bits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increments, an increment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𝑛𝑘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Aggregate analysis tighten this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by considering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toggles per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across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increments.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2477601"/>
              </a:xfrm>
              <a:prstGeom prst="rect">
                <a:avLst/>
              </a:prstGeom>
              <a:blipFill>
                <a:blip r:embed="rId2"/>
                <a:stretch>
                  <a:fillRect l="-1188" t="-246" r="-1188" b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430" y="3310039"/>
            <a:ext cx="10261140" cy="2710229"/>
            <a:chOff x="965430" y="3310039"/>
            <a:chExt cx="10261140" cy="2710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3973682"/>
                  <a:ext cx="4555516" cy="2012089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973682"/>
                  <a:ext cx="4555516" cy="201208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5430" y="3450462"/>
                  <a:ext cx="4555516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⋯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450462"/>
                  <a:ext cx="455551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86000" y="3310039"/>
                  <a:ext cx="5040570" cy="2710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Total toggles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800" i="1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a14:m>
                  <a:r>
                    <a:rPr lang="en-US" sz="2800" i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  <a:spcAft>
                      <a:spcPts val="1200"/>
                    </a:spcAft>
                  </a:pPr>
                  <a:r>
                    <a:rPr lang="en-US" sz="2800" b="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</a:p>
                <a:p>
                  <a:pPr>
                    <a:lnSpc>
                      <a:spcPct val="120000"/>
                    </a:lnSpc>
                    <a:spcAft>
                      <a:spcPts val="1200"/>
                    </a:spcAft>
                  </a:pPr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Amortized </a:t>
                  </a:r>
                  <a:r>
                    <a: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cost /</a:t>
                  </a:r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operation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endParaRPr 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000" y="3310039"/>
                  <a:ext cx="5040570" cy="2710229"/>
                </a:xfrm>
                <a:prstGeom prst="rect">
                  <a:avLst/>
                </a:prstGeom>
                <a:blipFill>
                  <a:blip r:embed="rId5"/>
                  <a:stretch>
                    <a:fillRect l="-2539" r="-967" b="-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8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65430" y="1282698"/>
            <a:ext cx="1026114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Assign different charges to different operations, some charged more or less than their actual cost.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When an operation’s </a:t>
            </a:r>
            <a:r>
              <a:rPr lang="en-US" sz="2800" dirty="0"/>
              <a:t>amortized cost exceeds </a:t>
            </a:r>
            <a:r>
              <a:rPr lang="en-US" sz="2800" dirty="0" smtClean="0"/>
              <a:t>the actual cost, the difference yield </a:t>
            </a:r>
            <a:r>
              <a:rPr lang="en-US" sz="2800" b="1" dirty="0" smtClean="0"/>
              <a:t>credit</a:t>
            </a:r>
            <a:r>
              <a:rPr lang="en-US" sz="2800" dirty="0"/>
              <a:t>,</a:t>
            </a:r>
            <a:r>
              <a:rPr lang="en-US" sz="2800" dirty="0" smtClean="0"/>
              <a:t> paid </a:t>
            </a:r>
            <a:r>
              <a:rPr lang="en-US" sz="2800" dirty="0"/>
              <a:t>for later </a:t>
            </a:r>
            <a:r>
              <a:rPr lang="en-US" sz="2800" dirty="0" smtClean="0"/>
              <a:t>operations.</a:t>
            </a:r>
            <a:endParaRPr lang="en-US" sz="2800" dirty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Thus</a:t>
            </a:r>
            <a:r>
              <a:rPr lang="en-US" sz="2800" dirty="0"/>
              <a:t>, </a:t>
            </a:r>
            <a:r>
              <a:rPr lang="en-US" sz="2800" dirty="0" smtClean="0"/>
              <a:t>operation’s amortized </a:t>
            </a:r>
            <a:r>
              <a:rPr lang="en-US" sz="2800" dirty="0"/>
              <a:t>cost </a:t>
            </a:r>
            <a:r>
              <a:rPr lang="en-US" sz="2800" dirty="0" smtClean="0"/>
              <a:t>is </a:t>
            </a:r>
            <a:r>
              <a:rPr lang="en-US" sz="2800" dirty="0"/>
              <a:t>split between its actual cost and credit </a:t>
            </a:r>
            <a:r>
              <a:rPr lang="en-US" sz="2800" dirty="0" smtClean="0"/>
              <a:t>that is </a:t>
            </a:r>
            <a:r>
              <a:rPr lang="en-US" sz="2800" dirty="0"/>
              <a:t>either deposited or used up. </a:t>
            </a:r>
            <a:endParaRPr lang="en-US" sz="2800" dirty="0" smtClean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This </a:t>
            </a:r>
            <a:r>
              <a:rPr lang="en-US" sz="2800" dirty="0"/>
              <a:t>method differs from aggregate analysis, in which all operations </a:t>
            </a:r>
            <a:r>
              <a:rPr lang="en-US" sz="2800" dirty="0" smtClean="0"/>
              <a:t>have the </a:t>
            </a:r>
            <a:r>
              <a:rPr lang="en-US" sz="2800" dirty="0"/>
              <a:t>same amortized cost.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</a:t>
            </a:r>
            <a:r>
              <a:rPr lang="en-US" sz="3600" b="1" dirty="0" smtClean="0"/>
              <a:t>Accounting Method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766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999000"/>
                <a:ext cx="10261140" cy="484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Denote </a:t>
                </a:r>
                <a:r>
                  <a:rPr lang="en-US" sz="2800" dirty="0">
                    <a:cs typeface="Calibri" panose="020F0502020204030204" pitchFamily="34" charset="0"/>
                  </a:rPr>
                  <a:t>the actual cost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 smtClean="0">
                        <a:cs typeface="Calibri" panose="020F0502020204030204" pitchFamily="34" charset="0"/>
                      </a:rPr>
                      <m:t>th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operation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and its amortized cost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cs typeface="Calibri" panose="020F0502020204030204" pitchFamily="34" charset="0"/>
                  </a:rPr>
                  <a:t>we 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require</a:t>
                </a: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cs typeface="Calibri" panose="020F0502020204030204" pitchFamily="34" charset="0"/>
                  </a:rPr>
                  <a:t>f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or all sequence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operations.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For </a:t>
                </a:r>
                <a:r>
                  <a:rPr lang="en-US" sz="2800" b="1" dirty="0" smtClean="0">
                    <a:cs typeface="Calibri" panose="020F0502020204030204" pitchFamily="34" charset="0"/>
                  </a:rPr>
                  <a:t>binary </a:t>
                </a:r>
                <a:r>
                  <a:rPr lang="en-US" sz="2800" b="1" dirty="0">
                    <a:cs typeface="Calibri" panose="020F0502020204030204" pitchFamily="34" charset="0"/>
                  </a:rPr>
                  <a:t>counter </a:t>
                </a:r>
                <a:r>
                  <a:rPr lang="en-US" sz="2800" b="1" dirty="0" smtClean="0">
                    <a:cs typeface="Calibri" panose="020F0502020204030204" pitchFamily="34" charset="0"/>
                  </a:rPr>
                  <a:t>increment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, whereas actual cost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$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for both toggles, let us charge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$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$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.</a:t>
                </a:r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:endParaRPr lang="en-US" sz="2800" dirty="0" smtClean="0"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cs typeface="Calibri" panose="020F0502020204030204" pitchFamily="34" charset="0"/>
                  </a:rPr>
                  <a:t>At any 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time</a:t>
                </a:r>
                <a:r>
                  <a:rPr lang="en-US" sz="2800" dirty="0">
                    <a:cs typeface="Calibri" panose="020F0502020204030204" pitchFamily="34" charset="0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bit in the counter </a:t>
                </a:r>
                <a:r>
                  <a:rPr lang="en-US" sz="2800" dirty="0">
                    <a:cs typeface="Calibri" panose="020F0502020204030204" pitchFamily="34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$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credit, so we </a:t>
                </a:r>
                <a:r>
                  <a:rPr lang="en-US" sz="2800" dirty="0">
                    <a:cs typeface="Calibri" panose="020F0502020204030204" pitchFamily="34" charset="0"/>
                  </a:rPr>
                  <a:t>can charge nothing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, just paying with </a:t>
                </a:r>
                <a:r>
                  <a:rPr lang="en-US" sz="2800" dirty="0"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$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bill on the bit.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4846070"/>
              </a:xfrm>
              <a:prstGeom prst="rect">
                <a:avLst/>
              </a:prstGeom>
              <a:blipFill>
                <a:blip r:embed="rId3"/>
                <a:stretch>
                  <a:fillRect l="-1188" t="-252" r="-118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65430" y="999000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he-IL" sz="2800" dirty="0" smtClean="0">
                <a:cs typeface="Calibri" panose="020F0502020204030204" pitchFamily="34" charset="0"/>
              </a:rPr>
              <a:t>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9800" y="1369691"/>
            <a:ext cx="7470000" cy="4118617"/>
            <a:chOff x="1821000" y="872714"/>
            <a:chExt cx="7470000" cy="4118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21000" y="1395934"/>
                  <a:ext cx="7470000" cy="2012089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                 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/>
                    <a:t> 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 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a14:m>
                  <a:r>
                    <a:rPr lang="en-US" sz="2800" dirty="0" smtClean="0"/>
                    <a:t> 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000" y="1395934"/>
                  <a:ext cx="7470000" cy="201208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21000" y="872714"/>
                  <a:ext cx="747000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 smtClean="0"/>
                    <a:t>counter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⋯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000" y="872714"/>
                  <a:ext cx="7470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545" t="-8791" b="-27473"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821000" y="3408023"/>
                  <a:ext cx="7470000" cy="524631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000" y="3408023"/>
                  <a:ext cx="7470000" cy="5246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21000" y="3932654"/>
                  <a:ext cx="7470000" cy="524631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000" y="3932654"/>
                  <a:ext cx="7470000" cy="5246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821000" y="4466700"/>
                  <a:ext cx="7470000" cy="524631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 smtClean="0"/>
                    <a:t> credit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⋯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000" y="4466700"/>
                  <a:ext cx="7470000" cy="524631"/>
                </a:xfrm>
                <a:prstGeom prst="rect">
                  <a:avLst/>
                </a:prstGeom>
                <a:blipFill>
                  <a:blip r:embed="rId7"/>
                  <a:stretch>
                    <a:fillRect l="-488" t="-7692" b="-27473"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3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94471"/>
                <a:ext cx="10261140" cy="45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Potential </a:t>
                </a:r>
                <a:r>
                  <a:rPr lang="en-US" sz="2800" b="1" dirty="0"/>
                  <a:t>energy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represents prepaid work paid for future </a:t>
                </a:r>
                <a:r>
                  <a:rPr lang="en-US" sz="2800" dirty="0"/>
                  <a:t>operations.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Associate potential with whole DS rather </a:t>
                </a:r>
                <a:r>
                  <a:rPr lang="en-US" sz="2800" dirty="0"/>
                  <a:t>than with specific </a:t>
                </a:r>
                <a:r>
                  <a:rPr lang="en-US" sz="2800" dirty="0" smtClean="0"/>
                  <a:t>objects (e.g. costs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bits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bits in counter).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 the </a:t>
                </a:r>
                <a:r>
                  <a:rPr lang="en-US" sz="2800" dirty="0" smtClean="0"/>
                  <a:t>actual cost </a:t>
                </a:r>
                <a:r>
                  <a:rPr lang="en-US" sz="2800" dirty="0"/>
                  <a:t>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operation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the DS resulting </a:t>
                </a:r>
                <a:r>
                  <a:rPr lang="en-US" sz="2800" dirty="0"/>
                  <a:t>after </a:t>
                </a:r>
                <a:r>
                  <a:rPr lang="en-US" sz="2800" dirty="0" smtClean="0"/>
                  <a:t>applying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operation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amortized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operation </a:t>
                </a:r>
                <a:r>
                  <a:rPr lang="en-US" sz="2800" dirty="0" smtClean="0"/>
                  <a:t>w.r.t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4471"/>
                <a:ext cx="10261140" cy="4599529"/>
              </a:xfrm>
              <a:prstGeom prst="rect">
                <a:avLst/>
              </a:prstGeom>
              <a:blipFill>
                <a:blip r:embed="rId3"/>
                <a:stretch>
                  <a:fillRect l="-1188" t="-265" r="-1188" b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</a:t>
            </a:r>
            <a:r>
              <a:rPr lang="en-US" sz="3600" b="1" dirty="0" smtClean="0"/>
              <a:t>Potential Method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40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838486"/>
                <a:ext cx="10261140" cy="5155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we could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then the total amortized cost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upper bounds the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total actual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cost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cs typeface="Calibri" panose="020F0502020204030204" pitchFamily="34" charset="0"/>
                  </a:rPr>
                  <a:t>For </a:t>
                </a:r>
                <a:r>
                  <a:rPr lang="en-US" sz="2800" b="1" dirty="0">
                    <a:cs typeface="Calibri" panose="020F0502020204030204" pitchFamily="34" charset="0"/>
                  </a:rPr>
                  <a:t>binary counter </a:t>
                </a:r>
                <a:r>
                  <a:rPr lang="en-US" sz="2800" b="1" dirty="0" smtClean="0">
                    <a:cs typeface="Calibri" panose="020F0502020204030204" pitchFamily="34" charset="0"/>
                  </a:rPr>
                  <a:t>increment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, let</a:t>
                </a:r>
                <a:r>
                  <a:rPr lang="en-US" sz="2800" b="1" dirty="0" smtClean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cs typeface="Calibri" panose="020F0502020204030204" pitchFamily="34" charset="0"/>
                  </a:rPr>
                  <a:t> be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 in the counter DS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increment.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increment 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Since an increment resets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LSBs and sets single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MSB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8486"/>
                <a:ext cx="10261140" cy="5155514"/>
              </a:xfrm>
              <a:prstGeom prst="rect">
                <a:avLst/>
              </a:prstGeom>
              <a:blipFill>
                <a:blip r:embed="rId3"/>
                <a:stretch>
                  <a:fillRect l="-1188" t="-592" r="-1188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Amortized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52795</TotalTime>
  <Words>2908</Words>
  <Application>Microsoft Office PowerPoint</Application>
  <PresentationFormat>Widescreen</PresentationFormat>
  <Paragraphs>171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Office Theme</vt:lpstr>
      <vt:lpstr>Amortized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1447</cp:revision>
  <dcterms:created xsi:type="dcterms:W3CDTF">2021-10-08T01:25:47Z</dcterms:created>
  <dcterms:modified xsi:type="dcterms:W3CDTF">2024-09-03T03:39:59Z</dcterms:modified>
</cp:coreProperties>
</file>