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96" r:id="rId4"/>
    <p:sldId id="295" r:id="rId5"/>
    <p:sldId id="289" r:id="rId6"/>
    <p:sldId id="290" r:id="rId7"/>
    <p:sldId id="291" r:id="rId8"/>
    <p:sldId id="292" r:id="rId9"/>
    <p:sldId id="293" r:id="rId10"/>
    <p:sldId id="280" r:id="rId11"/>
    <p:sldId id="281" r:id="rId12"/>
    <p:sldId id="284" r:id="rId13"/>
    <p:sldId id="283" r:id="rId14"/>
    <p:sldId id="286" r:id="rId15"/>
    <p:sldId id="28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A6A6A6"/>
    <a:srgbClr val="009900"/>
    <a:srgbClr val="FFFFFF"/>
    <a:srgbClr val="BFBFBF"/>
    <a:srgbClr val="000000"/>
    <a:srgbClr val="FF9933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 varScale="1">
        <p:scale>
          <a:sx n="109" d="100"/>
          <a:sy n="109" d="100"/>
        </p:scale>
        <p:origin x="109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7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8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7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37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6000" y="6356350"/>
            <a:ext cx="612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000" y="6356350"/>
            <a:ext cx="23778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6000" y="6356350"/>
            <a:ext cx="558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1000" y="6356350"/>
            <a:ext cx="5490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557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6000" y="6356350"/>
            <a:ext cx="576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A6A6A6"/>
                </a:solidFill>
              </a:defRPr>
            </a:lvl1pPr>
          </a:lstStyle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000" y="6356350"/>
            <a:ext cx="2557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6A6A6"/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6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0.png"/><Relationship Id="rId4" Type="http://schemas.openxmlformats.org/officeDocument/2006/relationships/image" Target="../media/image17.png"/><Relationship Id="rId9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8" Type="http://schemas.openxmlformats.org/officeDocument/2006/relationships/image" Target="../media/image76.png"/><Relationship Id="rId3" Type="http://schemas.openxmlformats.org/officeDocument/2006/relationships/image" Target="../media/image180.png"/><Relationship Id="rId12" Type="http://schemas.openxmlformats.org/officeDocument/2006/relationships/image" Target="../media/image8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77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600" y="756049"/>
            <a:ext cx="10432800" cy="675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</a:rPr>
              <a:t>Order Statistics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6000" y="6356350"/>
            <a:ext cx="6795000" cy="365125"/>
          </a:xfrm>
        </p:spPr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282698"/>
                <a:ext cx="10261140" cy="472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Divide input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groups of 5 elements, one possibly smaller.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Find the median of each group.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/>
                  <a:t> be the set of all medians.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be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/>
                  <a:t>’s median.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Divide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around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return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else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2698"/>
                <a:ext cx="10261140" cy="4724755"/>
              </a:xfrm>
              <a:prstGeom prst="rect">
                <a:avLst/>
              </a:prstGeom>
              <a:blipFill>
                <a:blip r:embed="rId3"/>
                <a:stretch>
                  <a:fillRect l="-1247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549000"/>
                <a:ext cx="10261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Selection of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3600" b="1" dirty="0" smtClean="0"/>
                  <a:t>th Order Statistics in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Worst Case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49000"/>
                <a:ext cx="10261140" cy="646331"/>
              </a:xfrm>
              <a:prstGeom prst="rect">
                <a:avLst/>
              </a:prstGeom>
              <a:blipFill>
                <a:blip r:embed="rId4"/>
                <a:stretch>
                  <a:fillRect l="-594" t="-14151" r="-148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965323" y="4824000"/>
            <a:ext cx="2016877" cy="523220"/>
            <a:chOff x="7760999" y="3549890"/>
            <a:chExt cx="2016877" cy="523220"/>
          </a:xfrm>
        </p:grpSpPr>
        <p:sp>
          <p:nvSpPr>
            <p:cNvPr id="7" name="Rectangular Callout 6"/>
            <p:cNvSpPr/>
            <p:nvPr/>
          </p:nvSpPr>
          <p:spPr>
            <a:xfrm>
              <a:off x="7850999" y="3609000"/>
              <a:ext cx="1836877" cy="405000"/>
            </a:xfrm>
            <a:prstGeom prst="wedgeRectCallout">
              <a:avLst>
                <a:gd name="adj1" fmla="val -16925"/>
                <a:gd name="adj2" fmla="val 10809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760999" y="3549890"/>
                  <a:ext cx="20168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99" y="3549890"/>
                  <a:ext cx="201687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60715" y="997116"/>
            <a:ext cx="9270570" cy="4822429"/>
            <a:chOff x="965430" y="1351571"/>
            <a:chExt cx="9270570" cy="482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65430" y="1351571"/>
                  <a:ext cx="2872772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/>
                    <a:t>●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4800" dirty="0"/>
                    <a:t>●</a:t>
                  </a:r>
                  <a:r>
                    <a:rPr lang="en-US" sz="2800" dirty="0"/>
                    <a:t> </a:t>
                  </a:r>
                  <a:endParaRPr lang="en-US" sz="2800" dirty="0" smtClean="0"/>
                </a:p>
                <a:p>
                  <a:pPr algn="ctr"/>
                  <a:r>
                    <a:rPr lang="en-US" sz="2800" dirty="0" smtClean="0"/>
                    <a:t>greater to smaller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351571"/>
                  <a:ext cx="2872772" cy="1261884"/>
                </a:xfrm>
                <a:prstGeom prst="rect">
                  <a:avLst/>
                </a:prstGeom>
                <a:blipFill>
                  <a:blip r:embed="rId3"/>
                  <a:stretch>
                    <a:fillRect l="-2123" t="-10628" r="-19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965430" y="2762436"/>
                  <a:ext cx="1744067" cy="523220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762436"/>
                  <a:ext cx="174406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65430" y="4438627"/>
                  <a:ext cx="3060470" cy="1097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 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 guaranteed. 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4438627"/>
                  <a:ext cx="3060470" cy="1097416"/>
                </a:xfrm>
                <a:prstGeom prst="rect">
                  <a:avLst/>
                </a:prstGeom>
                <a:blipFill>
                  <a:blip r:embed="rId5"/>
                  <a:stretch>
                    <a:fillRect l="-4183" t="-556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/>
            <p:cNvGrpSpPr/>
            <p:nvPr/>
          </p:nvGrpSpPr>
          <p:grpSpPr>
            <a:xfrm>
              <a:off x="4068450" y="1392909"/>
              <a:ext cx="6167550" cy="4781091"/>
              <a:chOff x="4068450" y="550800"/>
              <a:chExt cx="6949028" cy="56232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6000" y="910096"/>
                <a:ext cx="6451478" cy="5037808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4068450" y="550800"/>
                <a:ext cx="6949028" cy="5623200"/>
                <a:chOff x="4068450" y="550800"/>
                <a:chExt cx="6949028" cy="56232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4068450" y="550800"/>
                      <a:ext cx="855000" cy="68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8450" y="550800"/>
                      <a:ext cx="855000" cy="68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Rectangle 24"/>
                <p:cNvSpPr/>
                <p:nvPr/>
              </p:nvSpPr>
              <p:spPr>
                <a:xfrm>
                  <a:off x="4229678" y="639000"/>
                  <a:ext cx="6787800" cy="5535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151892" y="2649931"/>
                <a:ext cx="6697579" cy="1188375"/>
                <a:chOff x="-3566465" y="4737597"/>
                <a:chExt cx="6188025" cy="1188375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-3355294" y="4800974"/>
                  <a:ext cx="5976854" cy="112499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-3566465" y="4737597"/>
                      <a:ext cx="855000" cy="6877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566465" y="4737597"/>
                      <a:ext cx="855000" cy="68777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161293" y="3106904"/>
                    <a:ext cx="687344" cy="687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1293" y="3106904"/>
                    <a:ext cx="687344" cy="68777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Group 49"/>
              <p:cNvGrpSpPr/>
              <p:nvPr/>
            </p:nvGrpSpPr>
            <p:grpSpPr>
              <a:xfrm>
                <a:off x="7089836" y="3100519"/>
                <a:ext cx="3506425" cy="2444032"/>
                <a:chOff x="7089836" y="3100519"/>
                <a:chExt cx="3506425" cy="2444032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7233675" y="4503739"/>
                  <a:ext cx="2575970" cy="615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Surely greater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089837" y="4168287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153400" y="4168287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9216963" y="4168287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0259768" y="4168287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8160964" y="3121476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9216963" y="3100519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0285098" y="3114000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9216962" y="5229000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8160964" y="5229551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089836" y="5229000"/>
                  <a:ext cx="311163" cy="31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851460" y="980031"/>
                <a:ext cx="2563126" cy="2444032"/>
                <a:chOff x="8033135" y="3100519"/>
                <a:chExt cx="2563126" cy="244403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8033135" y="3550167"/>
                  <a:ext cx="2537796" cy="615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FF"/>
                      </a:solidFill>
                    </a:rPr>
                    <a:t>Surely smaller</a:t>
                  </a:r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153400" y="4168287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9216963" y="4168287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0259768" y="4168287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160964" y="3121476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9216963" y="3100519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0285098" y="3114000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216962" y="5229000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8160964" y="5229551"/>
                  <a:ext cx="311163" cy="315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0" name="Straight Arrow Connector 29"/>
            <p:cNvCxnSpPr>
              <a:stCxn id="28" idx="3"/>
            </p:cNvCxnSpPr>
            <p:nvPr/>
          </p:nvCxnSpPr>
          <p:spPr>
            <a:xfrm>
              <a:off x="2709497" y="3024046"/>
              <a:ext cx="4168221" cy="67976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06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993315"/>
                <a:ext cx="10261140" cy="246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 smtClean="0"/>
                  <a:t>Correctness proof</a:t>
                </a:r>
                <a:r>
                  <a:rPr lang="en-US" sz="2800" dirty="0" smtClean="0"/>
                  <a:t>:</a:t>
                </a:r>
                <a:endParaRPr lang="he-IL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call at line 6,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Assume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and 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3315"/>
                <a:ext cx="10261140" cy="2468368"/>
              </a:xfrm>
              <a:prstGeom prst="rect">
                <a:avLst/>
              </a:prstGeom>
              <a:blipFill>
                <a:blip r:embed="rId3"/>
                <a:stretch>
                  <a:fillRect l="-1188" t="-494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64208" y="2728408"/>
            <a:ext cx="10262362" cy="1749338"/>
            <a:chOff x="964208" y="2728408"/>
            <a:chExt cx="10262362" cy="1749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64208" y="3057370"/>
                  <a:ext cx="10261140" cy="135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 smtClean="0"/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:r>
                    <a:rPr lang="en-US" sz="2800" dirty="0" smtClean="0"/>
                    <a:t>     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8" y="3057370"/>
                  <a:ext cx="10261140" cy="1357295"/>
                </a:xfrm>
                <a:prstGeom prst="rect">
                  <a:avLst/>
                </a:prstGeom>
                <a:blipFill>
                  <a:blip r:embed="rId4"/>
                  <a:stretch>
                    <a:fillRect l="-1188" t="-901" b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148343" y="2728408"/>
              <a:ext cx="5078227" cy="1749338"/>
              <a:chOff x="6148343" y="2728408"/>
              <a:chExt cx="5078227" cy="17493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53927" y="3307126"/>
                <a:ext cx="5072643" cy="630004"/>
                <a:chOff x="5028357" y="4823996"/>
                <a:chExt cx="5072643" cy="63000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028357" y="4824000"/>
                  <a:ext cx="2277062" cy="630000"/>
                </a:xfrm>
                <a:prstGeom prst="rect">
                  <a:avLst/>
                </a:prstGeom>
                <a:solidFill>
                  <a:srgbClr val="0000FF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923062" y="4824000"/>
                  <a:ext cx="2177938" cy="630000"/>
                </a:xfrm>
                <a:prstGeom prst="rect">
                  <a:avLst/>
                </a:prstGeom>
                <a:solidFill>
                  <a:srgbClr val="FF0000">
                    <a:alpha val="5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308207" y="4823996"/>
                  <a:ext cx="614858" cy="630002"/>
                  <a:chOff x="7471600" y="5476434"/>
                  <a:chExt cx="406850" cy="366963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473450" y="5476434"/>
                    <a:ext cx="405000" cy="366963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  <a:alpha val="50196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7471600" y="5476434"/>
                        <a:ext cx="405000" cy="30476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/>
                                    <m:t>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" name="TextBox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71600" y="5476434"/>
                        <a:ext cx="405000" cy="30476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443928" y="3358408"/>
                    <a:ext cx="1697058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3928" y="3358408"/>
                    <a:ext cx="16970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9666278" y="3336388"/>
                    <a:ext cx="750607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6278" y="3336388"/>
                    <a:ext cx="750607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5" name="Group 104"/>
              <p:cNvGrpSpPr/>
              <p:nvPr/>
            </p:nvGrpSpPr>
            <p:grpSpPr>
              <a:xfrm>
                <a:off x="6148343" y="2728408"/>
                <a:ext cx="1627983" cy="1749338"/>
                <a:chOff x="5611494" y="2984662"/>
                <a:chExt cx="1627983" cy="1749338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5612716" y="2984662"/>
                  <a:ext cx="1626760" cy="579338"/>
                  <a:chOff x="5612716" y="2984662"/>
                  <a:chExt cx="1626760" cy="579338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5617077" y="3294842"/>
                    <a:ext cx="162239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/>
                  <p:cNvCxnSpPr/>
                  <p:nvPr/>
                </p:nvCxnSpPr>
                <p:spPr>
                  <a:xfrm>
                    <a:off x="7239475" y="3153201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5826000" y="2984662"/>
                        <a:ext cx="1170000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8" name="TextBox 7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26000" y="2984662"/>
                        <a:ext cx="1170000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1" name="Straight Arrow Connector 100"/>
                  <p:cNvCxnSpPr/>
                  <p:nvPr/>
                </p:nvCxnSpPr>
                <p:spPr>
                  <a:xfrm>
                    <a:off x="5612716" y="3132847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5611494" y="4189161"/>
                  <a:ext cx="1627983" cy="544839"/>
                  <a:chOff x="5611494" y="4189161"/>
                  <a:chExt cx="1627983" cy="544839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5617078" y="4464000"/>
                    <a:ext cx="162239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flipV="1">
                    <a:off x="7239476" y="4189161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5991220" y="4210780"/>
                        <a:ext cx="874112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91220" y="4210780"/>
                        <a:ext cx="874112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2" name="Straight Arrow Connector 101"/>
                  <p:cNvCxnSpPr/>
                  <p:nvPr/>
                </p:nvCxnSpPr>
                <p:spPr>
                  <a:xfrm flipV="1">
                    <a:off x="5611494" y="4193054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" name="Group 12"/>
          <p:cNvGrpSpPr/>
          <p:nvPr/>
        </p:nvGrpSpPr>
        <p:grpSpPr>
          <a:xfrm>
            <a:off x="964208" y="4463985"/>
            <a:ext cx="10261140" cy="1737360"/>
            <a:chOff x="964208" y="4463985"/>
            <a:chExt cx="10261140" cy="1737360"/>
          </a:xfrm>
        </p:grpSpPr>
        <p:grpSp>
          <p:nvGrpSpPr>
            <p:cNvPr id="110" name="Group 109"/>
            <p:cNvGrpSpPr/>
            <p:nvPr/>
          </p:nvGrpSpPr>
          <p:grpSpPr>
            <a:xfrm>
              <a:off x="6148343" y="4463985"/>
              <a:ext cx="5077005" cy="1737360"/>
              <a:chOff x="5612716" y="4599000"/>
              <a:chExt cx="5077005" cy="173736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617078" y="5163151"/>
                <a:ext cx="5072643" cy="630004"/>
                <a:chOff x="5028357" y="4823996"/>
                <a:chExt cx="5072643" cy="630004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5028357" y="4823996"/>
                  <a:ext cx="5072643" cy="630004"/>
                  <a:chOff x="5028357" y="4823996"/>
                  <a:chExt cx="5072643" cy="630004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5028357" y="4824000"/>
                    <a:ext cx="2277062" cy="630000"/>
                  </a:xfrm>
                  <a:prstGeom prst="rect">
                    <a:avLst/>
                  </a:prstGeom>
                  <a:solidFill>
                    <a:srgbClr val="0000FF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7923062" y="4824000"/>
                    <a:ext cx="2177938" cy="630000"/>
                  </a:xfrm>
                  <a:prstGeom prst="rect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7308207" y="4823996"/>
                    <a:ext cx="614858" cy="630002"/>
                    <a:chOff x="7471600" y="5476434"/>
                    <a:chExt cx="406850" cy="366963"/>
                  </a:xfrm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473450" y="5476434"/>
                      <a:ext cx="405000" cy="366963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  <a:alpha val="50196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TextBox 57"/>
                        <p:cNvSpPr txBox="1"/>
                        <p:nvPr/>
                      </p:nvSpPr>
                      <p:spPr>
                        <a:xfrm>
                          <a:off x="7471600" y="5476434"/>
                          <a:ext cx="405000" cy="30476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dirty="0"/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TextBox 5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71600" y="5476434"/>
                          <a:ext cx="405000" cy="304765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  <a:ln w="28575"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8175221" y="4875278"/>
                      <a:ext cx="1697058" cy="52322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75221" y="4875278"/>
                      <a:ext cx="169705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42322" y="5166280"/>
                    <a:ext cx="1697058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2322" y="5166280"/>
                    <a:ext cx="169705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9" name="Group 108"/>
              <p:cNvGrpSpPr/>
              <p:nvPr/>
            </p:nvGrpSpPr>
            <p:grpSpPr>
              <a:xfrm>
                <a:off x="5612716" y="4599000"/>
                <a:ext cx="4246274" cy="1737360"/>
                <a:chOff x="5612716" y="4599000"/>
                <a:chExt cx="4246274" cy="1737360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5635981" y="5780485"/>
                  <a:ext cx="4223009" cy="555875"/>
                  <a:chOff x="5635981" y="5780485"/>
                  <a:chExt cx="4223009" cy="55587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8508990" y="6084000"/>
                    <a:ext cx="135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/>
                  <p:nvPr/>
                </p:nvCxnSpPr>
                <p:spPr>
                  <a:xfrm flipV="1">
                    <a:off x="9832039" y="5780485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5635981" y="5813140"/>
                        <a:ext cx="2720038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8" name="TextBox 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5981" y="5813140"/>
                        <a:ext cx="2720038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99" name="Straight Arrow Connector 98"/>
                  <p:cNvCxnSpPr/>
                  <p:nvPr/>
                </p:nvCxnSpPr>
                <p:spPr>
                  <a:xfrm flipV="1">
                    <a:off x="8504911" y="5790114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612716" y="4599000"/>
                  <a:ext cx="4219324" cy="564875"/>
                  <a:chOff x="5612716" y="4599000"/>
                  <a:chExt cx="4219324" cy="564875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5612716" y="4869000"/>
                    <a:ext cx="4219323" cy="28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>
                    <a:off x="9832039" y="4752352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TextBox 84"/>
                      <p:cNvSpPr txBox="1"/>
                      <p:nvPr/>
                    </p:nvSpPr>
                    <p:spPr>
                      <a:xfrm>
                        <a:off x="7896000" y="4599000"/>
                        <a:ext cx="1170000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5" name="TextBox 8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96000" y="4599000"/>
                        <a:ext cx="1170000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28575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0" name="Straight Arrow Connector 99"/>
                  <p:cNvCxnSpPr/>
                  <p:nvPr/>
                </p:nvCxnSpPr>
                <p:spPr>
                  <a:xfrm>
                    <a:off x="5625107" y="4753076"/>
                    <a:ext cx="1" cy="41079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964208" y="5014939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else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8" y="5014939"/>
                  <a:ext cx="10261140" cy="573811"/>
                </a:xfrm>
                <a:prstGeom prst="rect">
                  <a:avLst/>
                </a:prstGeom>
                <a:blipFill>
                  <a:blip r:embed="rId15"/>
                  <a:stretch>
                    <a:fillRect l="-1188"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12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5430" y="1044000"/>
                <a:ext cx="10261140" cy="4845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Run time analysis:</a:t>
                </a:r>
                <a:r>
                  <a:rPr lang="en-US" sz="2800" dirty="0" smtClean="0"/>
                  <a:t> Assume w.l.o.g that all the elements are distinct.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Then at least half of the medians in step 2 are not smaller than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At least half of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groups </a:t>
                </a:r>
                <a:r>
                  <a:rPr lang="en-US" sz="2800" dirty="0" smtClean="0"/>
                  <a:t>contribute 3 elements &gt;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, maybe except one smaller group and the group containing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 smtClean="0"/>
                  <a:t>.  Similarly,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Consequently,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4000"/>
                <a:ext cx="10261140" cy="4845109"/>
              </a:xfrm>
              <a:prstGeom prst="rect">
                <a:avLst/>
              </a:prstGeom>
              <a:blipFill>
                <a:blip r:embed="rId3"/>
                <a:stretch>
                  <a:fillRect l="-1188" t="-126" r="-1188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5430" y="909000"/>
                <a:ext cx="10261140" cy="506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 smtClean="0"/>
                  <a:t> be the worst-case run time. Steps 1, 2 and 4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 smtClean="0"/>
                  <a:t>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Steps </a:t>
                </a:r>
                <a:r>
                  <a:rPr lang="en-US" sz="2800" dirty="0" smtClean="0"/>
                  <a:t>3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Step 6 takes at most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 time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following recurrence is in order</a:t>
                </a:r>
                <a:endParaRPr lang="he-IL" sz="2800" dirty="0" smtClean="0"/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sz="2800" dirty="0"/>
                  <a:t> for sufficiently large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and a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/>
                  <a:t>. Then</a:t>
                </a:r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061194"/>
              </a:xfrm>
              <a:prstGeom prst="rect">
                <a:avLst/>
              </a:prstGeom>
              <a:blipFill>
                <a:blip r:embed="rId3"/>
                <a:stretch>
                  <a:fillRect l="-1188" t="-120" r="-594" b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5430" y="3924000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Choosing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 will satisfy  (1).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924000"/>
                <a:ext cx="10261140" cy="2105192"/>
              </a:xfrm>
              <a:prstGeom prst="rect">
                <a:avLst/>
              </a:prstGeom>
              <a:blipFill>
                <a:blip r:embed="rId3"/>
                <a:stretch>
                  <a:fillRect l="-1188" t="-144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430" y="887806"/>
            <a:ext cx="10261140" cy="2853089"/>
            <a:chOff x="965430" y="887806"/>
            <a:chExt cx="10261140" cy="2853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965430" y="887806"/>
                  <a:ext cx="10261140" cy="2853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a14:m>
                  <a:r>
                    <a:rPr lang="en-US" sz="2800" b="0" dirty="0" smtClean="0"/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:r>
                    <a:rPr lang="en-US" sz="2800" dirty="0" smtClean="0"/>
                    <a:t>     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a14:m>
                  <a:endParaRPr lang="en-US" sz="2800" i="1" dirty="0" smtClean="0">
                    <a:latin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 smtClean="0"/>
                    <a:t>         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a14:m>
                  <a:r>
                    <a:rPr lang="en-US" sz="2800" b="0" dirty="0" smtClean="0"/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/>
                    <a:t>          </a:t>
                  </a:r>
                  <a14:m>
                    <m:oMath xmlns:m="http://schemas.openxmlformats.org/officeDocument/2006/math">
                      <m:r>
                        <a:rPr lang="en-US" sz="28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𝑎𝑛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𝑐𝑛</m:t>
                      </m:r>
                    </m:oMath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87806"/>
                  <a:ext cx="10261140" cy="2853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5961000" y="2529000"/>
              <a:ext cx="2340000" cy="523220"/>
              <a:chOff x="6371400" y="4519206"/>
              <a:chExt cx="2340000" cy="523220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6371400" y="4559323"/>
                <a:ext cx="2340000" cy="483103"/>
              </a:xfrm>
              <a:prstGeom prst="wedgeRectCallout">
                <a:avLst>
                  <a:gd name="adj1" fmla="val -32636"/>
                  <a:gd name="adj2" fmla="val 94045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71400" y="4519206"/>
                <a:ext cx="234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by assumption</a:t>
                </a:r>
                <a:endParaRPr lang="en-US" sz="28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131000" y="890224"/>
              <a:ext cx="2016877" cy="523220"/>
              <a:chOff x="7760999" y="3549890"/>
              <a:chExt cx="2016877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7850999" y="3609000"/>
                <a:ext cx="1836877" cy="405000"/>
              </a:xfrm>
              <a:prstGeom prst="wedgeRectCallout">
                <a:avLst>
                  <a:gd name="adj1" fmla="val -65269"/>
                  <a:gd name="adj2" fmla="val 2342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760999" y="3549890"/>
                    <a:ext cx="201687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oMath>
                      </m:oMathPara>
                    </a14:m>
                    <a:endParaRPr lang="en-US" sz="2800" i="1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0999" y="3549890"/>
                    <a:ext cx="201687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800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5430" y="864000"/>
                <a:ext cx="10261140" cy="511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What happens if 5 is replaced by 3? 7?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SELECT is a deterministic algorithm. We can use probabilistic pivot choice in line 3 (as in Quicksort) and then proceed in one side of the partitions.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Show that its expected run time is linear </a:t>
                </a: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Quicksort can use SELECT for balanced partition, yielding worst-case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time</a:t>
                </a:r>
                <a:r>
                  <a:rPr lang="en-US" sz="2800" dirty="0" smtClean="0"/>
                  <a:t> deterministic Quicksort.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Impractical because of the large constants in SELECT.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117683"/>
              </a:xfrm>
              <a:prstGeom prst="rect">
                <a:avLst/>
              </a:prstGeom>
              <a:blipFill>
                <a:blip r:embed="rId3"/>
                <a:stretch>
                  <a:fillRect l="-1188" t="-238" r="-1188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</a:rPr>
                  <a:t> order statistics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 is the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smallest element.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distinct elements,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order statistics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selection problem</a:t>
                </a:r>
                <a:r>
                  <a:rPr lang="en-US" sz="2800" dirty="0" smtClean="0"/>
                  <a:t> is to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is larger than exactly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elements.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Sorting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time enables to solve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time, but faster solution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time (no sorting) is possible.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Minimum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b="1" dirty="0" smtClean="0"/>
                  <a:t>maximum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problems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is possible for any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order </a:t>
                </a:r>
                <a:r>
                  <a:rPr lang="en-US" sz="2800" dirty="0" smtClean="0"/>
                  <a:t>statistics.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3885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1" r="-1188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430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Order Statistics and Selection Problem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015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9305" y="1183675"/>
                <a:ext cx="10261140" cy="116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Can be found by knockout </a:t>
                </a:r>
                <a:r>
                  <a:rPr lang="en-US" sz="2800" dirty="0"/>
                  <a:t>tournament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comparisons</a:t>
                </a:r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05" y="1183675"/>
                <a:ext cx="10261140" cy="1168910"/>
              </a:xfrm>
              <a:prstGeom prst="rect">
                <a:avLst/>
              </a:prstGeom>
              <a:blipFill>
                <a:blip r:embed="rId3"/>
                <a:stretch>
                  <a:fillRect l="-1248" t="-521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79305" y="549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Finding the </a:t>
            </a:r>
            <a:r>
              <a:rPr lang="en-US" sz="3600" b="1" dirty="0"/>
              <a:t>2</a:t>
            </a:r>
            <a:r>
              <a:rPr lang="en-US" sz="3600" b="1" baseline="30000" dirty="0"/>
              <a:t>nd </a:t>
            </a:r>
            <a:r>
              <a:rPr lang="en-US" sz="3600" b="1" baseline="30000" dirty="0" smtClean="0"/>
              <a:t> </a:t>
            </a:r>
            <a:r>
              <a:rPr lang="en-US" sz="3600" b="1" dirty="0" smtClean="0"/>
              <a:t>Smallest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890433" y="2114857"/>
            <a:ext cx="8411134" cy="3799980"/>
            <a:chOff x="1890433" y="1830006"/>
            <a:chExt cx="8411134" cy="3799980"/>
          </a:xfrm>
        </p:grpSpPr>
        <p:grpSp>
          <p:nvGrpSpPr>
            <p:cNvPr id="7" name="Group 6"/>
            <p:cNvGrpSpPr/>
            <p:nvPr/>
          </p:nvGrpSpPr>
          <p:grpSpPr>
            <a:xfrm>
              <a:off x="1890433" y="1830006"/>
              <a:ext cx="8411134" cy="3799980"/>
              <a:chOff x="1914866" y="1801103"/>
              <a:chExt cx="8362268" cy="3799980"/>
            </a:xfrm>
          </p:grpSpPr>
          <p:pic>
            <p:nvPicPr>
              <p:cNvPr id="9" name="Picture 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26F7D9A-641E-4587-94F2-C313F7642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4866" y="1801103"/>
                <a:ext cx="8362268" cy="379998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2F5E11-2732-4EB0-8C09-8EF67AA2B309}"/>
                  </a:ext>
                </a:extLst>
              </p:cNvPr>
              <p:cNvSpPr txBox="1"/>
              <p:nvPr/>
            </p:nvSpPr>
            <p:spPr>
              <a:xfrm>
                <a:off x="2209800" y="4869000"/>
                <a:ext cx="715090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D92EF6-B200-4ADD-8FEA-0EE9E17BAAC5}"/>
                  </a:ext>
                </a:extLst>
              </p:cNvPr>
              <p:cNvSpPr txBox="1"/>
              <p:nvPr/>
            </p:nvSpPr>
            <p:spPr>
              <a:xfrm>
                <a:off x="3294276" y="4903333"/>
                <a:ext cx="563319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7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6365D6-CE2E-4427-BF00-CBC8DF9F465D}"/>
                  </a:ext>
                </a:extLst>
              </p:cNvPr>
              <p:cNvSpPr txBox="1"/>
              <p:nvPr/>
            </p:nvSpPr>
            <p:spPr>
              <a:xfrm>
                <a:off x="2723503" y="3609996"/>
                <a:ext cx="622398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7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EC3E5D-227C-4A40-BC83-C283EAD0F201}"/>
                  </a:ext>
                </a:extLst>
              </p:cNvPr>
              <p:cNvSpPr txBox="1"/>
              <p:nvPr/>
            </p:nvSpPr>
            <p:spPr>
              <a:xfrm>
                <a:off x="4244924" y="4901616"/>
                <a:ext cx="637567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3D90AD-C42D-4951-8DD4-6EE78A96ED43}"/>
                  </a:ext>
                </a:extLst>
              </p:cNvPr>
              <p:cNvSpPr txBox="1"/>
              <p:nvPr/>
            </p:nvSpPr>
            <p:spPr>
              <a:xfrm>
                <a:off x="5302381" y="4901616"/>
                <a:ext cx="599798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B77B5B-3102-4045-9EF4-1D3A6BCE0AE1}"/>
                  </a:ext>
                </a:extLst>
              </p:cNvPr>
              <p:cNvSpPr txBox="1"/>
              <p:nvPr/>
            </p:nvSpPr>
            <p:spPr>
              <a:xfrm>
                <a:off x="4735586" y="3612569"/>
                <a:ext cx="623923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293D7E-2D90-4FCF-AF4F-8D2BB96915D2}"/>
                  </a:ext>
                </a:extLst>
              </p:cNvPr>
              <p:cNvSpPr txBox="1"/>
              <p:nvPr/>
            </p:nvSpPr>
            <p:spPr>
              <a:xfrm>
                <a:off x="3745418" y="2730094"/>
                <a:ext cx="586364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ABDB78-28B7-401D-A256-809EF91D8FCC}"/>
                  </a:ext>
                </a:extLst>
              </p:cNvPr>
              <p:cNvSpPr txBox="1"/>
              <p:nvPr/>
            </p:nvSpPr>
            <p:spPr>
              <a:xfrm>
                <a:off x="6322069" y="4876808"/>
                <a:ext cx="585148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53C84-9F55-4D7D-808E-29574A0AF66E}"/>
                  </a:ext>
                </a:extLst>
              </p:cNvPr>
              <p:cNvSpPr txBox="1"/>
              <p:nvPr/>
            </p:nvSpPr>
            <p:spPr>
              <a:xfrm>
                <a:off x="7357061" y="4901616"/>
                <a:ext cx="575443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0BFFF8-6079-4C4C-9ACE-1BC1FDF917CF}"/>
                  </a:ext>
                </a:extLst>
              </p:cNvPr>
              <p:cNvSpPr txBox="1"/>
              <p:nvPr/>
            </p:nvSpPr>
            <p:spPr>
              <a:xfrm>
                <a:off x="6793122" y="3665232"/>
                <a:ext cx="605358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E3CCCE-DE59-45BD-9922-3BCDFCB844C4}"/>
                  </a:ext>
                </a:extLst>
              </p:cNvPr>
              <p:cNvSpPr txBox="1"/>
              <p:nvPr/>
            </p:nvSpPr>
            <p:spPr>
              <a:xfrm>
                <a:off x="8279670" y="4911524"/>
                <a:ext cx="723977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C9BF9F-FD7E-4D74-9129-D1F9119DA78C}"/>
                  </a:ext>
                </a:extLst>
              </p:cNvPr>
              <p:cNvSpPr txBox="1"/>
              <p:nvPr/>
            </p:nvSpPr>
            <p:spPr>
              <a:xfrm>
                <a:off x="9299358" y="4911524"/>
                <a:ext cx="619864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F49912-FEAD-4F4C-9E87-9672A7AAD95C}"/>
                  </a:ext>
                </a:extLst>
              </p:cNvPr>
              <p:cNvSpPr txBox="1"/>
              <p:nvPr/>
            </p:nvSpPr>
            <p:spPr>
              <a:xfrm>
                <a:off x="8832094" y="3606784"/>
                <a:ext cx="570397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C610DB-1610-46B7-A175-8A4AE23CAAD7}"/>
                  </a:ext>
                </a:extLst>
              </p:cNvPr>
              <p:cNvSpPr txBox="1"/>
              <p:nvPr/>
            </p:nvSpPr>
            <p:spPr>
              <a:xfrm>
                <a:off x="7706588" y="2730094"/>
                <a:ext cx="657401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9B4384-E76E-4AC9-BE52-BDF7571FBF83}"/>
                  </a:ext>
                </a:extLst>
              </p:cNvPr>
              <p:cNvSpPr txBox="1"/>
              <p:nvPr/>
            </p:nvSpPr>
            <p:spPr>
              <a:xfrm>
                <a:off x="5797799" y="1942580"/>
                <a:ext cx="596403" cy="5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334301" y="4885881"/>
              <a:ext cx="608935" cy="60109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334676" y="4879046"/>
              <a:ext cx="610757" cy="60109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909000"/>
                <a:ext cx="10261140" cy="509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Divide input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element pairs.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Get the 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smaller </a:t>
                </a:r>
                <a:r>
                  <a:rPr lang="en-US" sz="2800" dirty="0" smtClean="0"/>
                  <a:t>of every pair.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stop, smallest found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Else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and go </a:t>
                </a:r>
                <a:r>
                  <a:rPr lang="en-US" sz="2800" dirty="0"/>
                  <a:t>back to 1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Knockout tournament has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comparisons.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Smallest wins after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comparisons, implying binary tree.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At some comparison </a:t>
                </a:r>
                <a:r>
                  <a:rPr lang="en-US" sz="2800" b="1" dirty="0" smtClean="0"/>
                  <a:t>the smallest must beat </a:t>
                </a:r>
                <a:r>
                  <a:rPr lang="en-US" sz="2800" dirty="0" smtClean="0"/>
                  <a:t>the 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 smallest.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Traversal of the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beats of smallest discover the 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096780"/>
              </a:xfrm>
              <a:prstGeom prst="rect">
                <a:avLst/>
              </a:prstGeom>
              <a:blipFill>
                <a:blip r:embed="rId3"/>
                <a:stretch>
                  <a:fillRect l="-1247" t="-359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800791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A divide-and-conquer algorithm similar to Quicksort, except that it proceeds with only one of the partitions rather than both.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</m:oMath>
                </a14:m>
                <a:r>
                  <a:rPr lang="en-US" sz="2800" dirty="0" smtClean="0"/>
                  <a:t> seeks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 smtClean="0"/>
                  <a:t> order statistics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It partitions the array recursively.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It chooses a pivot randomly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PARTITION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but proceed with only one side of the partition where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is surely located.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00791"/>
                <a:ext cx="10261140" cy="4118050"/>
              </a:xfrm>
              <a:prstGeom prst="rect">
                <a:avLst/>
              </a:prstGeom>
              <a:blipFill>
                <a:blip r:embed="rId3"/>
                <a:stretch>
                  <a:fillRect l="-1188" t="-148" r="-1188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549000"/>
                <a:ext cx="10261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Selection of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3600" b="1" dirty="0" smtClean="0"/>
                  <a:t>th Order Statistics in Expected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49000"/>
                <a:ext cx="10261140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6000" y="639000"/>
                <a:ext cx="9742500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order statistics</a:t>
                </a:r>
                <a:r>
                  <a:rPr lang="en-US" sz="2800" dirty="0" smtClean="0"/>
                  <a:t>  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smallest element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// partition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// around pivot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 smtClean="0"/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// number of elements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smallest element</a:t>
                </a:r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is in the lower part</a:t>
                </a:r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is in the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higher part</a:t>
                </a:r>
                <a:endParaRPr lang="en-US" sz="2800" dirty="0" smtClean="0"/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SELECT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00" y="639000"/>
                <a:ext cx="9742500" cy="5601533"/>
              </a:xfrm>
              <a:prstGeom prst="rect">
                <a:avLst/>
              </a:prstGeom>
              <a:blipFill>
                <a:blip r:embed="rId2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65430" y="639000"/>
                <a:ext cx="10261140" cy="548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 smtClean="0"/>
                  <a:t>Run time analysis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Worst-case run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 When it happens?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Run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 is random variable.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PARTITION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/>
                  <a:t> likely returns any element as pivot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 smtClean="0"/>
                  <a:t>.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Define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..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It is unknown a priori whether selection proceeds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/>
                  <a:t>, so larger interval is safely assumed.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39000"/>
                <a:ext cx="10261140" cy="5480731"/>
              </a:xfrm>
              <a:prstGeom prst="rect">
                <a:avLst/>
              </a:prstGeom>
              <a:blipFill>
                <a:blip r:embed="rId3"/>
                <a:stretch>
                  <a:fillRect l="-1188" t="-222" r="-1188" b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965430" y="639000"/>
                <a:ext cx="10261140" cy="294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the implied subarrays have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Taking expectation and applying its linearity,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39000"/>
                <a:ext cx="10261140" cy="2945550"/>
              </a:xfrm>
              <a:prstGeom prst="rect">
                <a:avLst/>
              </a:prstGeom>
              <a:blipFill>
                <a:blip r:embed="rId3"/>
                <a:stretch>
                  <a:fillRect l="-1188" t="-1035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5430" y="3678450"/>
            <a:ext cx="10261140" cy="2431156"/>
            <a:chOff x="965430" y="3678450"/>
            <a:chExt cx="10261140" cy="2431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65430" y="4469990"/>
                  <a:ext cx="10261140" cy="1639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 smtClean="0"/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 smtClean="0"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 smtClean="0"/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he-IL" sz="2800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4469990"/>
                  <a:ext cx="10261140" cy="1639616"/>
                </a:xfrm>
                <a:prstGeom prst="rect">
                  <a:avLst/>
                </a:prstGeom>
                <a:blipFill>
                  <a:blip r:embed="rId4"/>
                  <a:stretch>
                    <a:fillRect b="-2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965430" y="3678450"/>
              <a:ext cx="10169930" cy="523220"/>
              <a:chOff x="426000" y="4873883"/>
              <a:chExt cx="10035000" cy="523220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426000" y="4914000"/>
                <a:ext cx="10035000" cy="483103"/>
              </a:xfrm>
              <a:prstGeom prst="wedgeRectCallout">
                <a:avLst>
                  <a:gd name="adj1" fmla="val -15665"/>
                  <a:gd name="adj2" fmla="val 1577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26000" y="4873883"/>
                    <a:ext cx="1003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Independence: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000" y="4873883"/>
                    <a:ext cx="1003500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98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9453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965430" y="1064186"/>
                <a:ext cx="10261140" cy="470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There is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for </a:t>
                </a:r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each term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appears twice. Same fo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</a:t>
                </a:r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odd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plus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which appears once. </a:t>
                </a:r>
                <a:r>
                  <a:rPr lang="en-US" sz="28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</a:t>
                </a:r>
                <a:r>
                  <a:rPr lang="en-US" sz="2800" b="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he-IL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Above recursion is solved by substitution, yielding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 smtClean="0"/>
                  <a:t>, 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9.2</m:t>
                    </m:r>
                  </m:oMath>
                </a14:m>
                <a:r>
                  <a:rPr lang="en-US" sz="2800" dirty="0" smtClean="0"/>
                  <a:t>).</a:t>
                </a: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64186"/>
                <a:ext cx="10261140" cy="4704814"/>
              </a:xfrm>
              <a:prstGeom prst="rect">
                <a:avLst/>
              </a:prstGeom>
              <a:blipFill>
                <a:blip r:embed="rId3"/>
                <a:stretch>
                  <a:fillRect l="-1188" r="-1188" b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Order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52083</TotalTime>
  <Words>2244</Words>
  <Application>Microsoft Office PowerPoint</Application>
  <PresentationFormat>Widescreen</PresentationFormat>
  <Paragraphs>187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Office Theme</vt:lpstr>
      <vt:lpstr>Order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1421</cp:revision>
  <dcterms:created xsi:type="dcterms:W3CDTF">2021-10-08T01:25:47Z</dcterms:created>
  <dcterms:modified xsi:type="dcterms:W3CDTF">2024-08-29T11:42:23Z</dcterms:modified>
</cp:coreProperties>
</file>