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4" r:id="rId3"/>
    <p:sldId id="307" r:id="rId4"/>
    <p:sldId id="281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1" r:id="rId13"/>
    <p:sldId id="293" r:id="rId14"/>
    <p:sldId id="29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8" r:id="rId29"/>
    <p:sldId id="309" r:id="rId30"/>
    <p:sldId id="310" r:id="rId31"/>
    <p:sldId id="311" r:id="rId32"/>
    <p:sldId id="312" r:id="rId33"/>
    <p:sldId id="31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88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00"/>
    <a:srgbClr val="FF0000"/>
    <a:srgbClr val="0000FF"/>
    <a:srgbClr val="A6A6A6"/>
    <a:srgbClr val="FFFFFF"/>
    <a:srgbClr val="BFBFBF"/>
    <a:srgbClr val="FF9933"/>
    <a:srgbClr val="777777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 autoAdjust="0"/>
    <p:restoredTop sz="94660"/>
  </p:normalViewPr>
  <p:slideViewPr>
    <p:cSldViewPr>
      <p:cViewPr>
        <p:scale>
          <a:sx n="358" d="100"/>
          <a:sy n="358" d="100"/>
        </p:scale>
        <p:origin x="-11430" y="-9774"/>
      </p:cViewPr>
      <p:guideLst>
        <p:guide orient="horz" pos="218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3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9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October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1.png"/><Relationship Id="rId7" Type="http://schemas.openxmlformats.org/officeDocument/2006/relationships/image" Target="../media/image18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5" Type="http://schemas.openxmlformats.org/officeDocument/2006/relationships/image" Target="../media/image53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2.png"/><Relationship Id="rId32" Type="http://schemas.openxmlformats.org/officeDocument/2006/relationships/image" Target="../media/image62.png"/><Relationship Id="rId23" Type="http://schemas.openxmlformats.org/officeDocument/2006/relationships/image" Target="../media/image51.png"/><Relationship Id="rId28" Type="http://schemas.openxmlformats.org/officeDocument/2006/relationships/image" Target="../media/image58.png"/><Relationship Id="rId31" Type="http://schemas.openxmlformats.org/officeDocument/2006/relationships/image" Target="../media/image41.png"/><Relationship Id="rId4" Type="http://schemas.openxmlformats.org/officeDocument/2006/relationships/image" Target="../media/image57.png"/><Relationship Id="rId27" Type="http://schemas.openxmlformats.org/officeDocument/2006/relationships/image" Target="../media/image550.png"/><Relationship Id="rId30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4" Type="http://schemas.openxmlformats.org/officeDocument/2006/relationships/image" Target="../media/image47.png"/><Relationship Id="rId25" Type="http://schemas.openxmlformats.org/officeDocument/2006/relationships/image" Target="../media/image53.png"/><Relationship Id="rId7" Type="http://schemas.openxmlformats.org/officeDocument/2006/relationships/image" Target="../media/image68.png"/><Relationship Id="rId33" Type="http://schemas.openxmlformats.org/officeDocument/2006/relationships/image" Target="../media/image460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2.png"/><Relationship Id="rId32" Type="http://schemas.openxmlformats.org/officeDocument/2006/relationships/image" Target="../media/image46.png"/><Relationship Id="rId23" Type="http://schemas.openxmlformats.org/officeDocument/2006/relationships/image" Target="../media/image51.png"/><Relationship Id="rId28" Type="http://schemas.openxmlformats.org/officeDocument/2006/relationships/image" Target="../media/image410.png"/><Relationship Id="rId31" Type="http://schemas.openxmlformats.org/officeDocument/2006/relationships/image" Target="../media/image45.png"/><Relationship Id="rId27" Type="http://schemas.openxmlformats.org/officeDocument/2006/relationships/image" Target="../media/image550.png"/><Relationship Id="rId30" Type="http://schemas.openxmlformats.org/officeDocument/2006/relationships/image" Target="../media/image44.png"/><Relationship Id="rId4" Type="http://schemas.openxmlformats.org/officeDocument/2006/relationships/image" Target="../media/image65.png"/><Relationship Id="rId35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34" Type="http://schemas.openxmlformats.org/officeDocument/2006/relationships/image" Target="../media/image54.png"/><Relationship Id="rId25" Type="http://schemas.openxmlformats.org/officeDocument/2006/relationships/image" Target="../media/image53.png"/><Relationship Id="rId33" Type="http://schemas.openxmlformats.org/officeDocument/2006/relationships/image" Target="../media/image5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2.png"/><Relationship Id="rId32" Type="http://schemas.openxmlformats.org/officeDocument/2006/relationships/image" Target="../media/image50.png"/><Relationship Id="rId23" Type="http://schemas.openxmlformats.org/officeDocument/2006/relationships/image" Target="../media/image51.png"/><Relationship Id="rId28" Type="http://schemas.openxmlformats.org/officeDocument/2006/relationships/image" Target="../media/image660.png"/><Relationship Id="rId31" Type="http://schemas.openxmlformats.org/officeDocument/2006/relationships/image" Target="../media/image74.png"/><Relationship Id="rId27" Type="http://schemas.openxmlformats.org/officeDocument/2006/relationships/image" Target="../media/image550.png"/><Relationship Id="rId35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7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Fibonacci Heaps</a:t>
            </a:r>
            <a:endParaRPr lang="en-US" sz="4400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291" y="2777300"/>
            <a:ext cx="2869418" cy="32167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166008" y="1771071"/>
            <a:ext cx="5859982" cy="93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</a:t>
            </a:r>
            <a:r>
              <a:rPr lang="en-US" dirty="0" smtClean="0"/>
              <a:t>Wimer</a:t>
            </a:r>
          </a:p>
          <a:p>
            <a:r>
              <a:rPr lang="en-US" dirty="0" smtClean="0"/>
              <a:t>Courtesy of Prof. Dror Rawitz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40858" y="3229158"/>
                <a:ext cx="61321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FIB</m:t>
                    </m:r>
                    <m:r>
                      <m:rPr>
                        <m:nor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HEAP</m:t>
                    </m:r>
                    <m:r>
                      <m:rPr>
                        <m:nor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INSERT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key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58" y="3229158"/>
                <a:ext cx="6132128" cy="523220"/>
              </a:xfrm>
              <a:prstGeom prst="rect">
                <a:avLst/>
              </a:prstGeom>
              <a:blipFill>
                <a:blip r:embed="rId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496000" y="471917"/>
            <a:ext cx="8166349" cy="2670122"/>
            <a:chOff x="2496000" y="471917"/>
            <a:chExt cx="8166349" cy="2670122"/>
          </a:xfrm>
        </p:grpSpPr>
        <p:grpSp>
          <p:nvGrpSpPr>
            <p:cNvPr id="14" name="Group 13"/>
            <p:cNvGrpSpPr/>
            <p:nvPr/>
          </p:nvGrpSpPr>
          <p:grpSpPr>
            <a:xfrm>
              <a:off x="4251000" y="471917"/>
              <a:ext cx="6411349" cy="2670122"/>
              <a:chOff x="2890325" y="625833"/>
              <a:chExt cx="6411349" cy="267012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0325" y="1179000"/>
                <a:ext cx="6411349" cy="2116955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5556000" y="625833"/>
                <a:ext cx="1170000" cy="808185"/>
                <a:chOff x="5225009" y="2338324"/>
                <a:chExt cx="1170000" cy="80818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5225009" y="2338324"/>
                      <a:ext cx="117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25009" y="2338324"/>
                      <a:ext cx="1170000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Arrow Connector 8"/>
                <p:cNvCxnSpPr>
                  <a:stCxn id="8" idx="2"/>
                </p:cNvCxnSpPr>
                <p:nvPr/>
              </p:nvCxnSpPr>
              <p:spPr>
                <a:xfrm flipH="1">
                  <a:off x="5360009" y="2861544"/>
                  <a:ext cx="450000" cy="28496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496000" y="1821951"/>
                  <a:ext cx="99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6000" y="1821951"/>
                  <a:ext cx="99000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2496000" y="3544595"/>
            <a:ext cx="8055000" cy="2563115"/>
            <a:chOff x="2496000" y="3544595"/>
            <a:chExt cx="8055000" cy="2563115"/>
          </a:xfrm>
        </p:grpSpPr>
        <p:grpSp>
          <p:nvGrpSpPr>
            <p:cNvPr id="18" name="Group 17"/>
            <p:cNvGrpSpPr/>
            <p:nvPr/>
          </p:nvGrpSpPr>
          <p:grpSpPr>
            <a:xfrm>
              <a:off x="3639000" y="3544595"/>
              <a:ext cx="6912000" cy="2563115"/>
              <a:chOff x="3639000" y="3544595"/>
              <a:chExt cx="6912000" cy="256311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639000" y="3544595"/>
                <a:ext cx="6912000" cy="2563115"/>
                <a:chOff x="2718545" y="3070885"/>
                <a:chExt cx="6912000" cy="2563115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18545" y="3654000"/>
                  <a:ext cx="6912000" cy="1980000"/>
                </a:xfrm>
                <a:prstGeom prst="rect">
                  <a:avLst/>
                </a:prstGeom>
              </p:spPr>
            </p:pic>
            <p:grpSp>
              <p:nvGrpSpPr>
                <p:cNvPr id="13" name="Group 12"/>
                <p:cNvGrpSpPr/>
                <p:nvPr/>
              </p:nvGrpSpPr>
              <p:grpSpPr>
                <a:xfrm>
                  <a:off x="6006000" y="3070885"/>
                  <a:ext cx="1170000" cy="808185"/>
                  <a:chOff x="5663400" y="703215"/>
                  <a:chExt cx="1170000" cy="80818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5663400" y="703215"/>
                        <a:ext cx="1170000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63400" y="703215"/>
                        <a:ext cx="1170000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2" name="Straight Arrow Connector 11"/>
                  <p:cNvCxnSpPr>
                    <a:stCxn id="11" idx="2"/>
                  </p:cNvCxnSpPr>
                  <p:nvPr/>
                </p:nvCxnSpPr>
                <p:spPr>
                  <a:xfrm flipH="1">
                    <a:off x="5798400" y="1226435"/>
                    <a:ext cx="450000" cy="284965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" name="Oval 16"/>
              <p:cNvSpPr/>
              <p:nvPr/>
            </p:nvSpPr>
            <p:spPr>
              <a:xfrm>
                <a:off x="5061000" y="4190654"/>
                <a:ext cx="495000" cy="498346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96000" y="4856100"/>
                  <a:ext cx="99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6000" y="4856100"/>
                  <a:ext cx="99000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78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19000"/>
                <a:ext cx="10261140" cy="5218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𝚽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𝚽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𝚽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 smtClean="0"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 actual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cost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FIB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HEAP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INSERT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e-IL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and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amortized cost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 amortized cost of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finding minimum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𝚽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so the amortized cost is also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Union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concatenates their root lists and then determines the new minimum node.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are destroyed.</a:t>
                </a: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19000"/>
                <a:ext cx="10261140" cy="5218736"/>
              </a:xfrm>
              <a:prstGeom prst="rect">
                <a:avLst/>
              </a:prstGeom>
              <a:blipFill>
                <a:blip r:embed="rId2"/>
                <a:stretch>
                  <a:fillRect l="-1188" r="-1188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4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0303" y="729000"/>
                <a:ext cx="8831393" cy="5392438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FIB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HEAP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UNION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MAKE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FIB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HEAP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// create empty heap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make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set heap minimum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concatenate root list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root list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800" i="1" dirty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⁡==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 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// </a:t>
                </a:r>
                <a:r>
                  <a:rPr lang="en-US" sz="2800" dirty="0">
                    <a:solidFill>
                      <a:srgbClr val="009900"/>
                    </a:solidFill>
                  </a:rPr>
                  <a:t>set heap minimum</a:t>
                </a: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0" dirty="0" smtClean="0"/>
                  <a:t>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⁡≠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 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&amp;&amp;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𝑘𝑒𝑦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𝑘𝑒𝑦</m:t>
                            </m:r>
                          </m:e>
                        </m:d>
                      </m:e>
                    </m:d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mun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mun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mun</m:t>
                    </m:r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 // determine heap size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99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return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303" y="729000"/>
                <a:ext cx="8831393" cy="5392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7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832180"/>
                <a:ext cx="10261140" cy="394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 change in potential is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𝚽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𝚽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𝚽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</a:t>
                </a:r>
                <a:r>
                  <a:rPr lang="en-US" sz="2800" dirty="0" smtClean="0"/>
                  <a:t>amortized cost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FIB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HEAP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UNION</m:t>
                    </m:r>
                  </m:oMath>
                </a14:m>
                <a:r>
                  <a:rPr lang="en-US" sz="2800" dirty="0"/>
                  <a:t> is therefore equal to its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/>
                  <a:t> actual </a:t>
                </a:r>
                <a:r>
                  <a:rPr lang="en-US" sz="2800" dirty="0"/>
                  <a:t>cost.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32180"/>
                <a:ext cx="10261140" cy="3945183"/>
              </a:xfrm>
              <a:prstGeom prst="rect">
                <a:avLst/>
              </a:prstGeom>
              <a:blipFill>
                <a:blip r:embed="rId2"/>
                <a:stretch>
                  <a:fillRect l="-1188" t="-309" r="-1188" b="-3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5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1359000"/>
            <a:ext cx="10261140" cy="187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most complicated of the </a:t>
            </a:r>
            <a:r>
              <a:rPr lang="en-US" sz="2800" dirty="0" smtClean="0"/>
              <a:t>operations.</a:t>
            </a:r>
            <a:endParaRPr lang="en-US" sz="2800" dirty="0"/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 smtClean="0"/>
              <a:t>It </a:t>
            </a:r>
            <a:r>
              <a:rPr lang="en-US" sz="2800" dirty="0"/>
              <a:t>is </a:t>
            </a:r>
            <a:r>
              <a:rPr lang="en-US" sz="2800" dirty="0" smtClean="0"/>
              <a:t>where </a:t>
            </a:r>
            <a:r>
              <a:rPr lang="en-US" sz="2800" dirty="0"/>
              <a:t>the delayed work of </a:t>
            </a:r>
            <a:r>
              <a:rPr lang="en-US" sz="2800" dirty="0" smtClean="0"/>
              <a:t>consolidating trees </a:t>
            </a:r>
            <a:r>
              <a:rPr lang="en-US" sz="2800" dirty="0"/>
              <a:t>in the root </a:t>
            </a:r>
            <a:r>
              <a:rPr lang="en-US" sz="2800" dirty="0" smtClean="0"/>
              <a:t>list finally occurs</a:t>
            </a:r>
            <a:r>
              <a:rPr lang="en-US" sz="2800" dirty="0"/>
              <a:t>. 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Min Node Extraction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580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37800" y="538978"/>
                <a:ext cx="9716399" cy="5780044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FIB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HEAP</m:t>
                    </m:r>
                    <m:r>
                      <m:rPr>
                        <m:nor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EXTRACT</m:t>
                    </m:r>
                    <m:r>
                      <m:rPr>
                        <m:nor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// verify non empty heap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// add all min node children to root list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add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root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list</m:t>
                    </m:r>
                  </m:oMath>
                </a14:m>
                <a:r>
                  <a:rPr lang="en-US" sz="2800" dirty="0" smtClean="0"/>
                  <a:t> 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 ;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remove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root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list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 smtClean="0"/>
                  <a:t>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right</m:t>
                    </m:r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b="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check for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empty new heap</a:t>
                </a:r>
                <a:endParaRPr lang="en-US" sz="2800" dirty="0">
                  <a:solidFill>
                    <a:srgbClr val="009900"/>
                  </a:solidFill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else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right</m:t>
                    </m:r>
                  </m:oMath>
                </a14:m>
                <a:r>
                  <a:rPr lang="en-US" sz="2800" b="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new min </a:t>
                </a:r>
                <a:r>
                  <a:rPr lang="en-US" sz="280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is the node </a:t>
                </a:r>
                <a:r>
                  <a:rPr lang="en-US" sz="2800" b="0" dirty="0" smtClean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right to old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CONSOLIDATE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mun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mun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decrease heap size</a:t>
                </a:r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return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800" y="538978"/>
                <a:ext cx="9716399" cy="5780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1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1000" y="1089000"/>
                <a:ext cx="4230000" cy="4690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Upon removal of the min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 smtClean="0"/>
                  <a:t>, its children are added to the root list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 note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en-US" sz="2800" dirty="0" smtClean="0"/>
                  <a:t> next to the extracted min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becomes the new min.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It is not the min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800" dirty="0" smtClean="0"/>
                  <a:t> is), and consolidation will fix it.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00" y="1089000"/>
                <a:ext cx="4230000" cy="4690515"/>
              </a:xfrm>
              <a:prstGeom prst="rect">
                <a:avLst/>
              </a:prstGeom>
              <a:blipFill>
                <a:blip r:embed="rId2"/>
                <a:stretch>
                  <a:fillRect l="-3026" t="-260" r="-2882" b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5100928" y="729000"/>
            <a:ext cx="6253171" cy="2475000"/>
            <a:chOff x="5100928" y="729000"/>
            <a:chExt cx="6253171" cy="2475000"/>
          </a:xfrm>
        </p:grpSpPr>
        <p:grpSp>
          <p:nvGrpSpPr>
            <p:cNvPr id="20" name="Group 19"/>
            <p:cNvGrpSpPr/>
            <p:nvPr/>
          </p:nvGrpSpPr>
          <p:grpSpPr>
            <a:xfrm>
              <a:off x="5100928" y="729000"/>
              <a:ext cx="6253171" cy="2475000"/>
              <a:chOff x="5100928" y="818999"/>
              <a:chExt cx="6253171" cy="24750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100928" y="819000"/>
                <a:ext cx="6253171" cy="2474999"/>
                <a:chOff x="5100928" y="819000"/>
                <a:chExt cx="6253171" cy="2474999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00928" y="1401032"/>
                  <a:ext cx="6253171" cy="1892967"/>
                </a:xfrm>
                <a:prstGeom prst="rect">
                  <a:avLst/>
                </a:prstGeom>
                <a:ln w="38100">
                  <a:noFill/>
                </a:ln>
              </p:spPr>
            </p:pic>
            <p:grpSp>
              <p:nvGrpSpPr>
                <p:cNvPr id="6" name="Group 5"/>
                <p:cNvGrpSpPr/>
                <p:nvPr/>
              </p:nvGrpSpPr>
              <p:grpSpPr>
                <a:xfrm>
                  <a:off x="8025600" y="819000"/>
                  <a:ext cx="1170000" cy="808185"/>
                  <a:chOff x="7069075" y="624317"/>
                  <a:chExt cx="1170000" cy="80818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" name="TextBox 6"/>
                      <p:cNvSpPr txBox="1"/>
                      <p:nvPr/>
                    </p:nvSpPr>
                    <p:spPr>
                      <a:xfrm>
                        <a:off x="7069075" y="624317"/>
                        <a:ext cx="1170000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7" name="TextBox 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9075" y="624317"/>
                        <a:ext cx="1170000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8" name="Straight Arrow Connector 7"/>
                  <p:cNvCxnSpPr>
                    <a:stCxn id="7" idx="2"/>
                  </p:cNvCxnSpPr>
                  <p:nvPr/>
                </p:nvCxnSpPr>
                <p:spPr>
                  <a:xfrm flipH="1">
                    <a:off x="7204075" y="1147537"/>
                    <a:ext cx="450000" cy="284965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9" name="Rectangle 18"/>
              <p:cNvSpPr/>
              <p:nvPr/>
            </p:nvSpPr>
            <p:spPr>
              <a:xfrm>
                <a:off x="5100928" y="818999"/>
                <a:ext cx="6252872" cy="2474999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996000" y="1899000"/>
              <a:ext cx="1935000" cy="1268562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00928" y="3691906"/>
            <a:ext cx="6252872" cy="2483563"/>
            <a:chOff x="5100928" y="3691906"/>
            <a:chExt cx="6252872" cy="2483563"/>
          </a:xfrm>
        </p:grpSpPr>
        <p:grpSp>
          <p:nvGrpSpPr>
            <p:cNvPr id="27" name="Group 26"/>
            <p:cNvGrpSpPr/>
            <p:nvPr/>
          </p:nvGrpSpPr>
          <p:grpSpPr>
            <a:xfrm>
              <a:off x="5100928" y="3691906"/>
              <a:ext cx="6252872" cy="2483563"/>
              <a:chOff x="5100928" y="3691906"/>
              <a:chExt cx="6252872" cy="2483563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8605" y="4276880"/>
                <a:ext cx="6087395" cy="1845000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9246000" y="3691906"/>
                <a:ext cx="1170000" cy="808185"/>
                <a:chOff x="8178000" y="971400"/>
                <a:chExt cx="1170000" cy="80818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8178000" y="971400"/>
                      <a:ext cx="117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78000" y="971400"/>
                      <a:ext cx="1170000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3" name="Straight Arrow Connector 22"/>
                <p:cNvCxnSpPr>
                  <a:stCxn id="22" idx="2"/>
                </p:cNvCxnSpPr>
                <p:nvPr/>
              </p:nvCxnSpPr>
              <p:spPr>
                <a:xfrm flipH="1">
                  <a:off x="8313000" y="1494620"/>
                  <a:ext cx="450000" cy="28496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Rectangle 25"/>
              <p:cNvSpPr/>
              <p:nvPr/>
            </p:nvSpPr>
            <p:spPr>
              <a:xfrm>
                <a:off x="5100928" y="3700470"/>
                <a:ext cx="6252872" cy="2474999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6996000" y="4223291"/>
              <a:ext cx="1935000" cy="1268562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78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41820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Consolidation</a:t>
                </a:r>
                <a:r>
                  <a:rPr lang="en-US" sz="2800" dirty="0" smtClean="0"/>
                  <a:t> of the </a:t>
                </a:r>
                <a:r>
                  <a:rPr lang="en-US" sz="2800" dirty="0"/>
                  <a:t>root list </a:t>
                </a:r>
                <a:r>
                  <a:rPr lang="en-US" sz="2800" dirty="0" smtClean="0"/>
                  <a:t>consists </a:t>
                </a:r>
                <a:r>
                  <a:rPr lang="en-US" sz="2800" dirty="0"/>
                  <a:t>of repeatedly </a:t>
                </a:r>
                <a:r>
                  <a:rPr lang="en-US" sz="2800" dirty="0" smtClean="0"/>
                  <a:t>execution of two </a:t>
                </a:r>
                <a:r>
                  <a:rPr lang="en-US" sz="2800" dirty="0"/>
                  <a:t>steps </a:t>
                </a:r>
                <a:r>
                  <a:rPr lang="en-US" sz="2800" dirty="0" smtClean="0"/>
                  <a:t>until every </a:t>
                </a:r>
                <a:r>
                  <a:rPr lang="en-US" sz="2800" dirty="0"/>
                  <a:t>root in the </a:t>
                </a:r>
                <a:r>
                  <a:rPr lang="en-US" sz="2800" dirty="0" smtClean="0"/>
                  <a:t>list </a:t>
                </a:r>
                <a:r>
                  <a:rPr lang="en-US" sz="2800" dirty="0"/>
                  <a:t>has a distinct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degree</a:t>
                </a:r>
                <a:r>
                  <a:rPr lang="en-US" sz="2800" i="1" dirty="0"/>
                  <a:t> </a:t>
                </a:r>
                <a:r>
                  <a:rPr lang="en-US" sz="2800" dirty="0"/>
                  <a:t>value: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Find </a:t>
                </a:r>
                <a:r>
                  <a:rPr lang="en-US" sz="2800" dirty="0"/>
                  <a:t>two roots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in the root list with the same degree. </a:t>
                </a:r>
                <a:r>
                  <a:rPr lang="en-US" sz="2800" dirty="0" smtClean="0"/>
                  <a:t>W.l.o.g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key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key</m:t>
                    </m:r>
                  </m:oMath>
                </a14:m>
                <a:r>
                  <a:rPr lang="en-US" sz="2800" b="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Link</a:t>
                </a:r>
                <a:r>
                  <a:rPr lang="en-US" sz="28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 remove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from </a:t>
                </a:r>
                <a:r>
                  <a:rPr lang="en-US" sz="2800" dirty="0"/>
                  <a:t>the root list, </a:t>
                </a:r>
                <a:r>
                  <a:rPr lang="en-US" sz="2800" dirty="0" smtClean="0"/>
                  <a:t>making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a child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, incrementing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:r>
                  <a:rPr lang="en-US" sz="2800" dirty="0" smtClean="0"/>
                  <a:t>resetting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mark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Consolidation uses </a:t>
                </a:r>
                <a:r>
                  <a:rPr lang="en-US" sz="2800" dirty="0"/>
                  <a:t>an auxiliary array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num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 to track roots’ degrees</a:t>
                </a:r>
                <a:r>
                  <a:rPr lang="en-US" sz="2800" dirty="0"/>
                  <a:t>.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/>
                  <a:t>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41820"/>
                <a:ext cx="10261140" cy="5152180"/>
              </a:xfrm>
              <a:prstGeom prst="rect">
                <a:avLst/>
              </a:prstGeom>
              <a:blipFill>
                <a:blip r:embed="rId2"/>
                <a:stretch>
                  <a:fillRect l="-1188" t="-118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6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1956000" y="590683"/>
            <a:ext cx="8194286" cy="39057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92632" y="2052973"/>
            <a:ext cx="8467655" cy="2366027"/>
            <a:chOff x="1592632" y="2052973"/>
            <a:chExt cx="8467655" cy="23660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6000" y="2052973"/>
              <a:ext cx="8014287" cy="2366027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592632" y="2214000"/>
              <a:ext cx="8328367" cy="682717"/>
              <a:chOff x="1592632" y="2214000"/>
              <a:chExt cx="8328367" cy="682717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2766000" y="2394000"/>
                <a:ext cx="211571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>
                <a:off x="3581400" y="2394000"/>
                <a:ext cx="211571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>
                <a:off x="4386000" y="2394000"/>
                <a:ext cx="211571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>
                <a:off x="5241000" y="2394000"/>
                <a:ext cx="211571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>
                <a:off x="6051000" y="2388269"/>
                <a:ext cx="211571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/>
            </p:nvCxnSpPr>
            <p:spPr>
              <a:xfrm>
                <a:off x="6860084" y="2388269"/>
                <a:ext cx="211571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 flipV="1">
                <a:off x="7728868" y="2393627"/>
                <a:ext cx="1035000" cy="615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 16"/>
              <p:cNvSpPr/>
              <p:nvPr/>
            </p:nvSpPr>
            <p:spPr>
              <a:xfrm flipV="1">
                <a:off x="1592632" y="2214000"/>
                <a:ext cx="8328367" cy="682717"/>
              </a:xfrm>
              <a:prstGeom prst="arc">
                <a:avLst>
                  <a:gd name="adj1" fmla="val 10648285"/>
                  <a:gd name="adj2" fmla="val 161927"/>
                </a:avLst>
              </a:prstGeom>
              <a:ln w="28575">
                <a:solidFill>
                  <a:srgbClr val="000000"/>
                </a:solidFill>
                <a:prstDash val="sysDot"/>
                <a:headEnd type="arrow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606808" y="1070198"/>
                <a:ext cx="49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808" y="1070198"/>
                <a:ext cx="495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/>
          <p:cNvGrpSpPr/>
          <p:nvPr/>
        </p:nvGrpSpPr>
        <p:grpSpPr>
          <a:xfrm>
            <a:off x="6920056" y="1341762"/>
            <a:ext cx="478689" cy="748294"/>
            <a:chOff x="7072651" y="1165459"/>
            <a:chExt cx="478689" cy="748294"/>
          </a:xfrm>
        </p:grpSpPr>
        <p:cxnSp>
          <p:nvCxnSpPr>
            <p:cNvPr id="96" name="Straight Connector 95"/>
            <p:cNvCxnSpPr/>
            <p:nvPr/>
          </p:nvCxnSpPr>
          <p:spPr>
            <a:xfrm flipH="1">
              <a:off x="7072651" y="1165459"/>
              <a:ext cx="2255" cy="4913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072651" y="1664895"/>
              <a:ext cx="4786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551340" y="1656783"/>
              <a:ext cx="0" cy="256970"/>
            </a:xfrm>
            <a:prstGeom prst="line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616125" y="1061471"/>
                <a:ext cx="49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25" y="1061471"/>
                <a:ext cx="495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7078827" y="2078949"/>
            <a:ext cx="644345" cy="63001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7426427" y="1328055"/>
            <a:ext cx="1639882" cy="750940"/>
            <a:chOff x="3216000" y="3969000"/>
            <a:chExt cx="777600" cy="592294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3216000" y="3969000"/>
              <a:ext cx="0" cy="315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216000" y="4284000"/>
              <a:ext cx="777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993600" y="4284000"/>
              <a:ext cx="0" cy="277294"/>
            </a:xfrm>
            <a:prstGeom prst="line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611545" y="1067538"/>
                <a:ext cx="49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545" y="1067538"/>
                <a:ext cx="495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8744136" y="2078997"/>
            <a:ext cx="636864" cy="62555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10250181" y="1873148"/>
            <a:ext cx="0" cy="256966"/>
          </a:xfrm>
          <a:prstGeom prst="line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17493" y="597316"/>
            <a:ext cx="2612053" cy="996758"/>
            <a:chOff x="5617493" y="597316"/>
            <a:chExt cx="2612053" cy="996758"/>
          </a:xfrm>
        </p:grpSpPr>
        <p:grpSp>
          <p:nvGrpSpPr>
            <p:cNvPr id="44" name="Group 43"/>
            <p:cNvGrpSpPr/>
            <p:nvPr/>
          </p:nvGrpSpPr>
          <p:grpSpPr>
            <a:xfrm>
              <a:off x="6117303" y="597316"/>
              <a:ext cx="2109483" cy="523220"/>
              <a:chOff x="2248499" y="3924000"/>
              <a:chExt cx="2109483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2248499" y="3924000"/>
                    <a:ext cx="52599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8499" y="3924000"/>
                    <a:ext cx="52599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774490" y="3924000"/>
                    <a:ext cx="52599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4490" y="3924000"/>
                    <a:ext cx="525991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3306000" y="3924000"/>
                    <a:ext cx="52599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6000" y="3924000"/>
                    <a:ext cx="52599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831991" y="3924000"/>
                    <a:ext cx="52599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1991" y="3924000"/>
                    <a:ext cx="525991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>
              <a:off x="6118201" y="1070198"/>
              <a:ext cx="2111345" cy="523876"/>
              <a:chOff x="6118201" y="1070198"/>
              <a:chExt cx="2111345" cy="523876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118201" y="1070198"/>
                <a:ext cx="525991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8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646054" y="1070854"/>
                <a:ext cx="525991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8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171082" y="1070708"/>
                <a:ext cx="525991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8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703555" y="1070854"/>
                <a:ext cx="525991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5617493" y="1070853"/>
                  <a:ext cx="49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7493" y="1070853"/>
                  <a:ext cx="495000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2" name="Group 131"/>
          <p:cNvGrpSpPr/>
          <p:nvPr/>
        </p:nvGrpSpPr>
        <p:grpSpPr>
          <a:xfrm flipH="1">
            <a:off x="2457257" y="1328495"/>
            <a:ext cx="3927238" cy="763926"/>
            <a:chOff x="4629162" y="5069276"/>
            <a:chExt cx="3927238" cy="763926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4629162" y="5069276"/>
              <a:ext cx="0" cy="3993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629162" y="5468649"/>
              <a:ext cx="39272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8556400" y="5481634"/>
              <a:ext cx="0" cy="351568"/>
            </a:xfrm>
            <a:prstGeom prst="line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Oval 92"/>
          <p:cNvSpPr/>
          <p:nvPr/>
        </p:nvSpPr>
        <p:spPr>
          <a:xfrm>
            <a:off x="2098727" y="2087375"/>
            <a:ext cx="644345" cy="62590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965430" y="4509000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Consolidation </a:t>
                </a:r>
                <a:r>
                  <a:rPr lang="en-US" sz="2800" dirty="0"/>
                  <a:t>processes the root list by starting at the node </a:t>
                </a:r>
                <a:r>
                  <a:rPr lang="en-US" sz="2800" dirty="0" smtClean="0"/>
                  <a:t>pointed to </a:t>
                </a:r>
                <a:r>
                  <a:rPr lang="en-US" sz="2800" dirty="0"/>
                  <a:t>by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following right</a:t>
                </a:r>
                <a:r>
                  <a:rPr lang="en-US" sz="2800" i="1" dirty="0"/>
                  <a:t> </a:t>
                </a:r>
                <a:r>
                  <a:rPr lang="en-US" sz="2800" dirty="0" smtClean="0"/>
                  <a:t>pointers node after node.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800" dirty="0" smtClean="0"/>
                  <a:t> is filled in turn according to node’s degree.</a:t>
                </a: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509000"/>
                <a:ext cx="10261140" cy="1874359"/>
              </a:xfrm>
              <a:prstGeom prst="rect">
                <a:avLst/>
              </a:prstGeom>
              <a:blipFill>
                <a:blip r:embed="rId12"/>
                <a:stretch>
                  <a:fillRect l="-1188" t="-651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206446" y="1104048"/>
            <a:ext cx="330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 smtClean="0"/>
              <a:t>/</a:t>
            </a:r>
            <a:endParaRPr lang="en-US" sz="2800" dirty="0"/>
          </a:p>
        </p:txBody>
      </p:sp>
      <p:sp>
        <p:nvSpPr>
          <p:cNvPr id="142" name="TextBox 141"/>
          <p:cNvSpPr txBox="1"/>
          <p:nvPr/>
        </p:nvSpPr>
        <p:spPr>
          <a:xfrm>
            <a:off x="6755130" y="1105780"/>
            <a:ext cx="330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 smtClean="0"/>
              <a:t>/</a:t>
            </a:r>
            <a:endParaRPr lang="en-US" sz="2800" dirty="0"/>
          </a:p>
        </p:txBody>
      </p:sp>
      <p:sp>
        <p:nvSpPr>
          <p:cNvPr id="143" name="TextBox 142"/>
          <p:cNvSpPr txBox="1"/>
          <p:nvPr/>
        </p:nvSpPr>
        <p:spPr>
          <a:xfrm>
            <a:off x="7253779" y="1104048"/>
            <a:ext cx="330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 smtClean="0"/>
              <a:t>/</a:t>
            </a:r>
            <a:endParaRPr lang="en-US" sz="2800" dirty="0"/>
          </a:p>
        </p:txBody>
      </p:sp>
      <p:sp>
        <p:nvSpPr>
          <p:cNvPr id="144" name="TextBox 143"/>
          <p:cNvSpPr txBox="1"/>
          <p:nvPr/>
        </p:nvSpPr>
        <p:spPr>
          <a:xfrm>
            <a:off x="7801115" y="1114340"/>
            <a:ext cx="330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 smtClean="0"/>
              <a:t>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48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2" grpId="0" animBg="1"/>
      <p:bldP spid="92" grpId="1" animBg="1"/>
      <p:bldP spid="93" grpId="0" animBg="1"/>
      <p:bldP spid="13" grpId="0"/>
      <p:bldP spid="142" grpId="0"/>
      <p:bldP spid="1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000" y="2052973"/>
            <a:ext cx="8014287" cy="23660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928762" y="1331374"/>
            <a:ext cx="478494" cy="798747"/>
            <a:chOff x="3216000" y="3856681"/>
            <a:chExt cx="705389" cy="6300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216000" y="3856681"/>
              <a:ext cx="0" cy="4273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16000" y="4284000"/>
              <a:ext cx="7053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921389" y="4284000"/>
              <a:ext cx="0" cy="202681"/>
            </a:xfrm>
            <a:prstGeom prst="line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432375" y="1331371"/>
            <a:ext cx="1639882" cy="750941"/>
            <a:chOff x="3216000" y="3969000"/>
            <a:chExt cx="777600" cy="59229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216000" y="3969000"/>
              <a:ext cx="0" cy="315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16000" y="4284000"/>
              <a:ext cx="777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993600" y="4284000"/>
              <a:ext cx="0" cy="277294"/>
            </a:xfrm>
            <a:prstGeom prst="line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617493" y="597315"/>
            <a:ext cx="2608117" cy="996758"/>
            <a:chOff x="5617493" y="597315"/>
            <a:chExt cx="2608117" cy="996758"/>
          </a:xfrm>
        </p:grpSpPr>
        <p:grpSp>
          <p:nvGrpSpPr>
            <p:cNvPr id="26" name="Group 25"/>
            <p:cNvGrpSpPr/>
            <p:nvPr/>
          </p:nvGrpSpPr>
          <p:grpSpPr>
            <a:xfrm>
              <a:off x="6113367" y="597315"/>
              <a:ext cx="2112243" cy="996758"/>
              <a:chOff x="5038498" y="210462"/>
              <a:chExt cx="2112243" cy="996758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041258" y="684000"/>
                <a:ext cx="2109483" cy="523220"/>
                <a:chOff x="2248499" y="3924000"/>
                <a:chExt cx="2109483" cy="523220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2248499" y="3924000"/>
                  <a:ext cx="525991" cy="52322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774490" y="3924000"/>
                  <a:ext cx="525991" cy="52322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3306000" y="3924000"/>
                  <a:ext cx="525991" cy="52322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3831991" y="3924000"/>
                      <a:ext cx="525991" cy="523220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31991" y="3924000"/>
                      <a:ext cx="525991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28575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6" name="Group 35"/>
              <p:cNvGrpSpPr/>
              <p:nvPr/>
            </p:nvGrpSpPr>
            <p:grpSpPr>
              <a:xfrm>
                <a:off x="5038498" y="210462"/>
                <a:ext cx="2109483" cy="523220"/>
                <a:chOff x="2248499" y="3924000"/>
                <a:chExt cx="2109483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2248499" y="3924000"/>
                      <a:ext cx="525991" cy="52322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1" name="TextBox 1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8499" y="3924000"/>
                      <a:ext cx="525991" cy="523220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2774490" y="3924000"/>
                      <a:ext cx="525991" cy="52322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2" name="TextBox 1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4490" y="3924000"/>
                      <a:ext cx="525991" cy="523220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3306000" y="3924000"/>
                      <a:ext cx="525991" cy="52322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3" name="TextBox 1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06000" y="3924000"/>
                      <a:ext cx="525991" cy="523220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3831991" y="3924000"/>
                      <a:ext cx="525991" cy="52322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4" name="TextBox 1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31991" y="3924000"/>
                      <a:ext cx="525991" cy="523220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617493" y="1070853"/>
                  <a:ext cx="49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7493" y="1070853"/>
                  <a:ext cx="495000" cy="52322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001000" y="1065447"/>
            <a:ext cx="4609681" cy="2500199"/>
            <a:chOff x="2001000" y="1065447"/>
            <a:chExt cx="4609681" cy="2500199"/>
          </a:xfrm>
        </p:grpSpPr>
        <p:grpSp>
          <p:nvGrpSpPr>
            <p:cNvPr id="51" name="Group 50"/>
            <p:cNvGrpSpPr/>
            <p:nvPr/>
          </p:nvGrpSpPr>
          <p:grpSpPr>
            <a:xfrm>
              <a:off x="2001000" y="2050097"/>
              <a:ext cx="1580400" cy="1515549"/>
              <a:chOff x="2001000" y="2050097"/>
              <a:chExt cx="1580400" cy="1515549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001000" y="2050097"/>
                <a:ext cx="900000" cy="748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2910646" y="2714319"/>
                <a:ext cx="670754" cy="851327"/>
                <a:chOff x="2910646" y="2714319"/>
                <a:chExt cx="670754" cy="851327"/>
              </a:xfrm>
            </p:grpSpPr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0646" y="2906325"/>
                  <a:ext cx="670754" cy="659321"/>
                </a:xfrm>
                <a:prstGeom prst="rect">
                  <a:avLst/>
                </a:prstGeom>
              </p:spPr>
            </p:pic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3246023" y="2714319"/>
                  <a:ext cx="0" cy="21968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6167931" y="1065447"/>
                  <a:ext cx="44275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7931" y="1065447"/>
                  <a:ext cx="442750" cy="52322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Oval 53"/>
          <p:cNvSpPr/>
          <p:nvPr/>
        </p:nvSpPr>
        <p:spPr>
          <a:xfrm>
            <a:off x="2937055" y="2082312"/>
            <a:ext cx="644345" cy="63200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2457257" y="1328495"/>
            <a:ext cx="3927238" cy="1065505"/>
            <a:chOff x="2457257" y="1328495"/>
            <a:chExt cx="3927238" cy="1065505"/>
          </a:xfrm>
        </p:grpSpPr>
        <p:grpSp>
          <p:nvGrpSpPr>
            <p:cNvPr id="20" name="Group 19"/>
            <p:cNvGrpSpPr/>
            <p:nvPr/>
          </p:nvGrpSpPr>
          <p:grpSpPr>
            <a:xfrm flipH="1">
              <a:off x="2457257" y="1328495"/>
              <a:ext cx="3927238" cy="763926"/>
              <a:chOff x="4629162" y="5069276"/>
              <a:chExt cx="3927238" cy="76392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4629162" y="5069276"/>
                <a:ext cx="0" cy="3993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629162" y="5468649"/>
                <a:ext cx="39272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556400" y="5481634"/>
                <a:ext cx="0" cy="351568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Arrow Connector 54"/>
            <p:cNvCxnSpPr/>
            <p:nvPr/>
          </p:nvCxnSpPr>
          <p:spPr>
            <a:xfrm>
              <a:off x="2766000" y="2394000"/>
              <a:ext cx="211571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1928970" y="2621764"/>
            <a:ext cx="1102447" cy="1805572"/>
            <a:chOff x="1928970" y="2621764"/>
            <a:chExt cx="1102447" cy="1805572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928970" y="2932928"/>
              <a:ext cx="646300" cy="1494408"/>
            </a:xfrm>
            <a:prstGeom prst="rect">
              <a:avLst/>
            </a:prstGeom>
          </p:spPr>
        </p:pic>
        <p:cxnSp>
          <p:nvCxnSpPr>
            <p:cNvPr id="59" name="Straight Connector 58"/>
            <p:cNvCxnSpPr>
              <a:stCxn id="54" idx="3"/>
            </p:cNvCxnSpPr>
            <p:nvPr/>
          </p:nvCxnSpPr>
          <p:spPr>
            <a:xfrm flipH="1">
              <a:off x="2451001" y="2621764"/>
              <a:ext cx="580416" cy="39870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717404" y="1081582"/>
            <a:ext cx="2033596" cy="2586511"/>
            <a:chOff x="6717404" y="1081582"/>
            <a:chExt cx="2033596" cy="2586511"/>
          </a:xfrm>
        </p:grpSpPr>
        <p:grpSp>
          <p:nvGrpSpPr>
            <p:cNvPr id="66" name="Group 65"/>
            <p:cNvGrpSpPr/>
            <p:nvPr/>
          </p:nvGrpSpPr>
          <p:grpSpPr>
            <a:xfrm>
              <a:off x="6906000" y="2082312"/>
              <a:ext cx="1845000" cy="1585781"/>
              <a:chOff x="6906000" y="2082312"/>
              <a:chExt cx="1845000" cy="1585781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7004875" y="2082312"/>
                <a:ext cx="855000" cy="1585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6906000" y="2393999"/>
                <a:ext cx="1845000" cy="45719"/>
                <a:chOff x="6861000" y="2394000"/>
                <a:chExt cx="1890000" cy="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6861000" y="2394000"/>
                  <a:ext cx="1845000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6906000" y="2394000"/>
                  <a:ext cx="1845000" cy="0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6717404" y="1081582"/>
                  <a:ext cx="44275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404" y="1081582"/>
                  <a:ext cx="442750" cy="5232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Rectangle 69"/>
          <p:cNvSpPr/>
          <p:nvPr/>
        </p:nvSpPr>
        <p:spPr>
          <a:xfrm>
            <a:off x="1776000" y="590683"/>
            <a:ext cx="8374286" cy="39057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65430" y="4509000"/>
                <a:ext cx="10261140" cy="1839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We </a:t>
                </a:r>
                <a:r>
                  <a:rPr lang="en-US" sz="2800" dirty="0"/>
                  <a:t>want </a:t>
                </a:r>
                <a:r>
                  <a:rPr lang="en-US" sz="2800" dirty="0" smtClean="0"/>
                  <a:t>at most one </a:t>
                </a:r>
                <a:r>
                  <a:rPr lang="en-US" sz="2800" dirty="0"/>
                  <a:t>root </a:t>
                </a:r>
                <a:r>
                  <a:rPr lang="en-US" sz="2800" dirty="0" smtClean="0"/>
                  <a:t>per degree. Hence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are linked s.t. whichever has the smaller key becomes the parent.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Parent’s degree is increased by 1.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509000"/>
                <a:ext cx="10261140" cy="1839863"/>
              </a:xfrm>
              <a:prstGeom prst="rect">
                <a:avLst/>
              </a:prstGeom>
              <a:blipFill>
                <a:blip r:embed="rId33"/>
                <a:stretch>
                  <a:fillRect l="-1188" t="-664" r="-1188" b="-8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8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65430" y="504000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Priority Queue</a:t>
            </a:r>
            <a:endParaRPr lang="en-US" sz="3600" b="1" dirty="0"/>
          </a:p>
        </p:txBody>
      </p:sp>
      <p:grpSp>
        <p:nvGrpSpPr>
          <p:cNvPr id="206" name="Group 205"/>
          <p:cNvGrpSpPr/>
          <p:nvPr/>
        </p:nvGrpSpPr>
        <p:grpSpPr>
          <a:xfrm>
            <a:off x="1541883" y="1604887"/>
            <a:ext cx="9020147" cy="1067161"/>
            <a:chOff x="2216883" y="1604887"/>
            <a:chExt cx="9020147" cy="1067161"/>
          </a:xfrm>
        </p:grpSpPr>
        <p:sp>
          <p:nvSpPr>
            <p:cNvPr id="11" name="Rectangle 10"/>
            <p:cNvSpPr/>
            <p:nvPr/>
          </p:nvSpPr>
          <p:spPr>
            <a:xfrm>
              <a:off x="2963649" y="1682048"/>
              <a:ext cx="7490690" cy="99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216883" y="1604887"/>
              <a:ext cx="681297" cy="704788"/>
              <a:chOff x="689703" y="2859212"/>
              <a:chExt cx="681297" cy="704788"/>
            </a:xfrm>
          </p:grpSpPr>
          <p:sp>
            <p:nvSpPr>
              <p:cNvPr id="28" name="Down Arrow 27"/>
              <p:cNvSpPr/>
              <p:nvPr/>
            </p:nvSpPr>
            <p:spPr>
              <a:xfrm rot="16200000">
                <a:off x="915375" y="3108375"/>
                <a:ext cx="236250" cy="675000"/>
              </a:xfrm>
              <a:prstGeom prst="downArrow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89703" y="2859212"/>
                <a:ext cx="58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in</a:t>
                </a:r>
                <a:endParaRPr lang="en-US" sz="28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0472917" y="1623794"/>
              <a:ext cx="764113" cy="685881"/>
              <a:chOff x="606887" y="2878119"/>
              <a:chExt cx="764113" cy="685881"/>
            </a:xfrm>
          </p:grpSpPr>
          <p:sp>
            <p:nvSpPr>
              <p:cNvPr id="32" name="Down Arrow 31"/>
              <p:cNvSpPr/>
              <p:nvPr/>
            </p:nvSpPr>
            <p:spPr>
              <a:xfrm rot="16200000">
                <a:off x="915375" y="3108375"/>
                <a:ext cx="236250" cy="675000"/>
              </a:xfrm>
              <a:prstGeom prst="downArrow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06887" y="2878119"/>
                <a:ext cx="7641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out</a:t>
                </a:r>
                <a:endParaRPr lang="en-US" sz="2800" dirty="0"/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5968462" y="1885939"/>
            <a:ext cx="3635383" cy="590793"/>
            <a:chOff x="5573755" y="4284725"/>
            <a:chExt cx="3635383" cy="590793"/>
          </a:xfrm>
        </p:grpSpPr>
        <p:grpSp>
          <p:nvGrpSpPr>
            <p:cNvPr id="85" name="Group 84"/>
            <p:cNvGrpSpPr/>
            <p:nvPr/>
          </p:nvGrpSpPr>
          <p:grpSpPr>
            <a:xfrm>
              <a:off x="8174138" y="4284725"/>
              <a:ext cx="1035000" cy="585000"/>
              <a:chOff x="2226000" y="2484000"/>
              <a:chExt cx="1035000" cy="5850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2226000" y="2484000"/>
                <a:ext cx="1035000" cy="585000"/>
              </a:xfrm>
              <a:prstGeom prst="rect">
                <a:avLst/>
              </a:prstGeom>
              <a:solidFill>
                <a:srgbClr val="0000FF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rapezoid 98"/>
              <p:cNvSpPr/>
              <p:nvPr/>
            </p:nvSpPr>
            <p:spPr>
              <a:xfrm flipV="1">
                <a:off x="2259750" y="2486535"/>
                <a:ext cx="967500" cy="266669"/>
              </a:xfrm>
              <a:prstGeom prst="trapezoid">
                <a:avLst>
                  <a:gd name="adj" fmla="val 13981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2542344" y="2523055"/>
                <a:ext cx="405000" cy="523220"/>
                <a:chOff x="3644844" y="3006386"/>
                <a:chExt cx="405000" cy="523220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3644844" y="3073663"/>
                  <a:ext cx="405000" cy="3886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86" name="Group 85"/>
            <p:cNvGrpSpPr/>
            <p:nvPr/>
          </p:nvGrpSpPr>
          <p:grpSpPr>
            <a:xfrm>
              <a:off x="6871147" y="4285660"/>
              <a:ext cx="1035000" cy="585000"/>
              <a:chOff x="2226000" y="2484000"/>
              <a:chExt cx="1035000" cy="5850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226000" y="2484000"/>
                <a:ext cx="1035000" cy="585000"/>
              </a:xfrm>
              <a:prstGeom prst="rect">
                <a:avLst/>
              </a:prstGeom>
              <a:solidFill>
                <a:srgbClr val="FF0000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apezoid 93"/>
              <p:cNvSpPr/>
              <p:nvPr/>
            </p:nvSpPr>
            <p:spPr>
              <a:xfrm flipV="1">
                <a:off x="2259750" y="2486535"/>
                <a:ext cx="967500" cy="266669"/>
              </a:xfrm>
              <a:prstGeom prst="trapezoid">
                <a:avLst>
                  <a:gd name="adj" fmla="val 13981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2542344" y="2523055"/>
                <a:ext cx="405000" cy="523220"/>
                <a:chOff x="3644844" y="3006386"/>
                <a:chExt cx="405000" cy="523220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3644844" y="3073663"/>
                  <a:ext cx="405000" cy="3886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09" name="Group 108"/>
            <p:cNvGrpSpPr/>
            <p:nvPr/>
          </p:nvGrpSpPr>
          <p:grpSpPr>
            <a:xfrm>
              <a:off x="5573755" y="4290518"/>
              <a:ext cx="1035000" cy="585000"/>
              <a:chOff x="2226000" y="2484000"/>
              <a:chExt cx="1035000" cy="585000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2226000" y="2484000"/>
                <a:ext cx="1035000" cy="585000"/>
              </a:xfrm>
              <a:prstGeom prst="rect">
                <a:avLst/>
              </a:prstGeom>
              <a:solidFill>
                <a:srgbClr val="009900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rapezoid 110"/>
              <p:cNvSpPr/>
              <p:nvPr/>
            </p:nvSpPr>
            <p:spPr>
              <a:xfrm flipV="1">
                <a:off x="2259750" y="2486535"/>
                <a:ext cx="967500" cy="266669"/>
              </a:xfrm>
              <a:prstGeom prst="trapezoid">
                <a:avLst>
                  <a:gd name="adj" fmla="val 13981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2542344" y="2523055"/>
                <a:ext cx="405000" cy="523220"/>
                <a:chOff x="3644844" y="3006386"/>
                <a:chExt cx="405000" cy="523220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3644844" y="3073663"/>
                  <a:ext cx="405000" cy="3886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4" name="TextBox 113"/>
                    <p:cNvSpPr txBox="1"/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>
                <p:sp>
                  <p:nvSpPr>
                    <p:cNvPr id="114" name="TextBox 1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45" name="Group 144"/>
          <p:cNvGrpSpPr/>
          <p:nvPr/>
        </p:nvGrpSpPr>
        <p:grpSpPr>
          <a:xfrm>
            <a:off x="4664201" y="1887650"/>
            <a:ext cx="4938374" cy="593164"/>
            <a:chOff x="5726155" y="4434754"/>
            <a:chExt cx="4938374" cy="593164"/>
          </a:xfrm>
        </p:grpSpPr>
        <p:grpSp>
          <p:nvGrpSpPr>
            <p:cNvPr id="121" name="Group 120"/>
            <p:cNvGrpSpPr/>
            <p:nvPr/>
          </p:nvGrpSpPr>
          <p:grpSpPr>
            <a:xfrm>
              <a:off x="9629529" y="4437289"/>
              <a:ext cx="1035000" cy="585000"/>
              <a:chOff x="2226000" y="2484000"/>
              <a:chExt cx="1035000" cy="585000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2226000" y="2484000"/>
                <a:ext cx="1035000" cy="585000"/>
              </a:xfrm>
              <a:prstGeom prst="rect">
                <a:avLst/>
              </a:prstGeom>
              <a:solidFill>
                <a:srgbClr val="0000FF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rapezoid 122"/>
              <p:cNvSpPr/>
              <p:nvPr/>
            </p:nvSpPr>
            <p:spPr>
              <a:xfrm flipV="1">
                <a:off x="2259750" y="2486535"/>
                <a:ext cx="967500" cy="266669"/>
              </a:xfrm>
              <a:prstGeom prst="trapezoid">
                <a:avLst>
                  <a:gd name="adj" fmla="val 13981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>
                <a:off x="2542344" y="2523055"/>
                <a:ext cx="405000" cy="523220"/>
                <a:chOff x="3644844" y="3006386"/>
                <a:chExt cx="405000" cy="523220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3644844" y="3073663"/>
                  <a:ext cx="405000" cy="3886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TextBox 125"/>
                    <p:cNvSpPr txBox="1"/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27" name="Group 126"/>
            <p:cNvGrpSpPr/>
            <p:nvPr/>
          </p:nvGrpSpPr>
          <p:grpSpPr>
            <a:xfrm>
              <a:off x="7023547" y="4438060"/>
              <a:ext cx="1035000" cy="585000"/>
              <a:chOff x="2226000" y="2484000"/>
              <a:chExt cx="1035000" cy="585000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226000" y="2484000"/>
                <a:ext cx="1035000" cy="585000"/>
              </a:xfrm>
              <a:prstGeom prst="rect">
                <a:avLst/>
              </a:prstGeom>
              <a:solidFill>
                <a:srgbClr val="FF0000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rapezoid 128"/>
              <p:cNvSpPr/>
              <p:nvPr/>
            </p:nvSpPr>
            <p:spPr>
              <a:xfrm flipV="1">
                <a:off x="2259750" y="2486535"/>
                <a:ext cx="967500" cy="266669"/>
              </a:xfrm>
              <a:prstGeom prst="trapezoid">
                <a:avLst>
                  <a:gd name="adj" fmla="val 13981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/>
              <p:cNvGrpSpPr/>
              <p:nvPr/>
            </p:nvGrpSpPr>
            <p:grpSpPr>
              <a:xfrm>
                <a:off x="2542344" y="2523055"/>
                <a:ext cx="405000" cy="523220"/>
                <a:chOff x="3644844" y="3006386"/>
                <a:chExt cx="405000" cy="523220"/>
              </a:xfrm>
            </p:grpSpPr>
            <p:sp>
              <p:nvSpPr>
                <p:cNvPr id="131" name="Oval 130"/>
                <p:cNvSpPr/>
                <p:nvPr/>
              </p:nvSpPr>
              <p:spPr>
                <a:xfrm>
                  <a:off x="3644844" y="3073663"/>
                  <a:ext cx="405000" cy="3886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TextBox 131"/>
                    <p:cNvSpPr txBox="1"/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33" name="Group 132"/>
            <p:cNvGrpSpPr/>
            <p:nvPr/>
          </p:nvGrpSpPr>
          <p:grpSpPr>
            <a:xfrm>
              <a:off x="5726155" y="4442918"/>
              <a:ext cx="1035000" cy="585000"/>
              <a:chOff x="2226000" y="2484000"/>
              <a:chExt cx="1035000" cy="585000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2226000" y="2484000"/>
                <a:ext cx="1035000" cy="585000"/>
              </a:xfrm>
              <a:prstGeom prst="rect">
                <a:avLst/>
              </a:prstGeom>
              <a:solidFill>
                <a:srgbClr val="009900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rapezoid 134"/>
              <p:cNvSpPr/>
              <p:nvPr/>
            </p:nvSpPr>
            <p:spPr>
              <a:xfrm flipV="1">
                <a:off x="2259750" y="2486535"/>
                <a:ext cx="967500" cy="266669"/>
              </a:xfrm>
              <a:prstGeom prst="trapezoid">
                <a:avLst>
                  <a:gd name="adj" fmla="val 13981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2542344" y="2523055"/>
                <a:ext cx="405000" cy="523220"/>
                <a:chOff x="3644844" y="3006386"/>
                <a:chExt cx="405000" cy="523220"/>
              </a:xfrm>
            </p:grpSpPr>
            <p:sp>
              <p:nvSpPr>
                <p:cNvPr id="137" name="Oval 136"/>
                <p:cNvSpPr/>
                <p:nvPr/>
              </p:nvSpPr>
              <p:spPr>
                <a:xfrm>
                  <a:off x="3644844" y="3073663"/>
                  <a:ext cx="405000" cy="3886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38" name="TextBox 137"/>
                    <p:cNvSpPr txBox="1"/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>
                <p:sp>
                  <p:nvSpPr>
                    <p:cNvPr id="138" name="TextBox 1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39" name="Group 138"/>
            <p:cNvGrpSpPr/>
            <p:nvPr/>
          </p:nvGrpSpPr>
          <p:grpSpPr>
            <a:xfrm>
              <a:off x="8326538" y="4434754"/>
              <a:ext cx="1035000" cy="585000"/>
              <a:chOff x="2226000" y="2484000"/>
              <a:chExt cx="1035000" cy="585000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2226000" y="2484000"/>
                <a:ext cx="1035000" cy="585000"/>
              </a:xfrm>
              <a:prstGeom prst="rect">
                <a:avLst/>
              </a:prstGeom>
              <a:solidFill>
                <a:srgbClr val="FFC000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/>
              <p:cNvSpPr/>
              <p:nvPr/>
            </p:nvSpPr>
            <p:spPr>
              <a:xfrm flipV="1">
                <a:off x="2259750" y="2486535"/>
                <a:ext cx="967500" cy="266669"/>
              </a:xfrm>
              <a:prstGeom prst="trapezoid">
                <a:avLst>
                  <a:gd name="adj" fmla="val 13981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2542344" y="2523055"/>
                <a:ext cx="405000" cy="523220"/>
                <a:chOff x="3644844" y="3006386"/>
                <a:chExt cx="405000" cy="523220"/>
              </a:xfrm>
            </p:grpSpPr>
            <p:sp>
              <p:nvSpPr>
                <p:cNvPr id="143" name="Oval 142"/>
                <p:cNvSpPr/>
                <p:nvPr/>
              </p:nvSpPr>
              <p:spPr>
                <a:xfrm>
                  <a:off x="3644844" y="3073663"/>
                  <a:ext cx="405000" cy="3886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44" name="TextBox 143"/>
                    <p:cNvSpPr txBox="1"/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>
                <p:sp>
                  <p:nvSpPr>
                    <p:cNvPr id="144" name="TextBox 1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72" name="Group 171"/>
          <p:cNvGrpSpPr/>
          <p:nvPr/>
        </p:nvGrpSpPr>
        <p:grpSpPr>
          <a:xfrm>
            <a:off x="426000" y="1863214"/>
            <a:ext cx="1035000" cy="585000"/>
            <a:chOff x="2226000" y="2484000"/>
            <a:chExt cx="1035000" cy="585000"/>
          </a:xfrm>
        </p:grpSpPr>
        <p:sp>
          <p:nvSpPr>
            <p:cNvPr id="173" name="Rectangle 172"/>
            <p:cNvSpPr/>
            <p:nvPr/>
          </p:nvSpPr>
          <p:spPr>
            <a:xfrm>
              <a:off x="2226000" y="2484000"/>
              <a:ext cx="1035000" cy="585000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rapezoid 173"/>
            <p:cNvSpPr/>
            <p:nvPr/>
          </p:nvSpPr>
          <p:spPr>
            <a:xfrm flipV="1">
              <a:off x="2259750" y="2486535"/>
              <a:ext cx="967500" cy="266669"/>
            </a:xfrm>
            <a:prstGeom prst="trapezoid">
              <a:avLst>
                <a:gd name="adj" fmla="val 13981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2542344" y="2523055"/>
              <a:ext cx="405000" cy="523220"/>
              <a:chOff x="3644844" y="3006386"/>
              <a:chExt cx="405000" cy="523220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3644844" y="3073663"/>
                <a:ext cx="405000" cy="38866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7" name="TextBox 176"/>
                  <p:cNvSpPr txBox="1"/>
                  <p:nvPr/>
                </p:nvSpPr>
                <p:spPr>
                  <a:xfrm>
                    <a:off x="3666000" y="3006386"/>
                    <a:ext cx="360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he-IL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177" name="TextBox 1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6000" y="3006386"/>
                    <a:ext cx="360000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00" name="Group 299"/>
          <p:cNvGrpSpPr/>
          <p:nvPr/>
        </p:nvGrpSpPr>
        <p:grpSpPr>
          <a:xfrm>
            <a:off x="4658602" y="5077214"/>
            <a:ext cx="4943973" cy="588306"/>
            <a:chOff x="6444708" y="5445836"/>
            <a:chExt cx="4943973" cy="588306"/>
          </a:xfrm>
        </p:grpSpPr>
        <p:grpSp>
          <p:nvGrpSpPr>
            <p:cNvPr id="216" name="Group 215"/>
            <p:cNvGrpSpPr/>
            <p:nvPr/>
          </p:nvGrpSpPr>
          <p:grpSpPr>
            <a:xfrm>
              <a:off x="9050690" y="5448371"/>
              <a:ext cx="1035000" cy="585000"/>
              <a:chOff x="2226000" y="2484000"/>
              <a:chExt cx="1035000" cy="585000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2226000" y="2484000"/>
                <a:ext cx="1035000" cy="585000"/>
              </a:xfrm>
              <a:prstGeom prst="rect">
                <a:avLst/>
              </a:prstGeom>
              <a:solidFill>
                <a:srgbClr val="0000FF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Trapezoid 235"/>
              <p:cNvSpPr/>
              <p:nvPr/>
            </p:nvSpPr>
            <p:spPr>
              <a:xfrm flipV="1">
                <a:off x="2259750" y="2486535"/>
                <a:ext cx="967500" cy="266669"/>
              </a:xfrm>
              <a:prstGeom prst="trapezoid">
                <a:avLst>
                  <a:gd name="adj" fmla="val 13981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7" name="Group 236"/>
              <p:cNvGrpSpPr/>
              <p:nvPr/>
            </p:nvGrpSpPr>
            <p:grpSpPr>
              <a:xfrm>
                <a:off x="2542344" y="2523055"/>
                <a:ext cx="405000" cy="523220"/>
                <a:chOff x="3644844" y="3006386"/>
                <a:chExt cx="405000" cy="523220"/>
              </a:xfrm>
            </p:grpSpPr>
            <p:sp>
              <p:nvSpPr>
                <p:cNvPr id="238" name="Oval 237"/>
                <p:cNvSpPr/>
                <p:nvPr/>
              </p:nvSpPr>
              <p:spPr>
                <a:xfrm>
                  <a:off x="3644844" y="3073663"/>
                  <a:ext cx="405000" cy="3886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9" name="TextBox 238"/>
                    <p:cNvSpPr txBox="1"/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17" name="Group 216"/>
            <p:cNvGrpSpPr/>
            <p:nvPr/>
          </p:nvGrpSpPr>
          <p:grpSpPr>
            <a:xfrm>
              <a:off x="6444708" y="5449142"/>
              <a:ext cx="1035000" cy="585000"/>
              <a:chOff x="2226000" y="2484000"/>
              <a:chExt cx="1035000" cy="585000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2226000" y="2484000"/>
                <a:ext cx="1035000" cy="585000"/>
              </a:xfrm>
              <a:prstGeom prst="rect">
                <a:avLst/>
              </a:prstGeom>
              <a:solidFill>
                <a:srgbClr val="FF0000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Trapezoid 230"/>
              <p:cNvSpPr/>
              <p:nvPr/>
            </p:nvSpPr>
            <p:spPr>
              <a:xfrm flipV="1">
                <a:off x="2259750" y="2486535"/>
                <a:ext cx="967500" cy="266669"/>
              </a:xfrm>
              <a:prstGeom prst="trapezoid">
                <a:avLst>
                  <a:gd name="adj" fmla="val 13981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2" name="Group 231"/>
              <p:cNvGrpSpPr/>
              <p:nvPr/>
            </p:nvGrpSpPr>
            <p:grpSpPr>
              <a:xfrm>
                <a:off x="2542344" y="2523055"/>
                <a:ext cx="405000" cy="523220"/>
                <a:chOff x="3644844" y="3006386"/>
                <a:chExt cx="405000" cy="523220"/>
              </a:xfrm>
            </p:grpSpPr>
            <p:sp>
              <p:nvSpPr>
                <p:cNvPr id="233" name="Oval 232"/>
                <p:cNvSpPr/>
                <p:nvPr/>
              </p:nvSpPr>
              <p:spPr>
                <a:xfrm>
                  <a:off x="3644844" y="3073663"/>
                  <a:ext cx="405000" cy="3886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4" name="TextBox 233"/>
                    <p:cNvSpPr txBox="1"/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18" name="Group 217"/>
            <p:cNvGrpSpPr/>
            <p:nvPr/>
          </p:nvGrpSpPr>
          <p:grpSpPr>
            <a:xfrm>
              <a:off x="10353681" y="5448768"/>
              <a:ext cx="1035000" cy="585000"/>
              <a:chOff x="2226000" y="2484000"/>
              <a:chExt cx="1035000" cy="585000"/>
            </a:xfrm>
          </p:grpSpPr>
          <p:sp>
            <p:nvSpPr>
              <p:cNvPr id="225" name="Rectangle 224"/>
              <p:cNvSpPr/>
              <p:nvPr/>
            </p:nvSpPr>
            <p:spPr>
              <a:xfrm>
                <a:off x="2226000" y="2484000"/>
                <a:ext cx="1035000" cy="585000"/>
              </a:xfrm>
              <a:prstGeom prst="rect">
                <a:avLst/>
              </a:prstGeom>
              <a:solidFill>
                <a:srgbClr val="009900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Trapezoid 225"/>
              <p:cNvSpPr/>
              <p:nvPr/>
            </p:nvSpPr>
            <p:spPr>
              <a:xfrm flipV="1">
                <a:off x="2259750" y="2486535"/>
                <a:ext cx="967500" cy="266669"/>
              </a:xfrm>
              <a:prstGeom prst="trapezoid">
                <a:avLst>
                  <a:gd name="adj" fmla="val 13981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/>
              <p:cNvGrpSpPr/>
              <p:nvPr/>
            </p:nvGrpSpPr>
            <p:grpSpPr>
              <a:xfrm>
                <a:off x="2542344" y="2523055"/>
                <a:ext cx="405000" cy="523220"/>
                <a:chOff x="3644844" y="3006386"/>
                <a:chExt cx="405000" cy="523220"/>
              </a:xfrm>
            </p:grpSpPr>
            <p:sp>
              <p:nvSpPr>
                <p:cNvPr id="228" name="Oval 227"/>
                <p:cNvSpPr/>
                <p:nvPr/>
              </p:nvSpPr>
              <p:spPr>
                <a:xfrm>
                  <a:off x="3644844" y="3073663"/>
                  <a:ext cx="405000" cy="3886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29" name="TextBox 228"/>
                    <p:cNvSpPr txBox="1"/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>
                <p:sp>
                  <p:nvSpPr>
                    <p:cNvPr id="229" name="TextBox 2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19" name="Group 218"/>
            <p:cNvGrpSpPr/>
            <p:nvPr/>
          </p:nvGrpSpPr>
          <p:grpSpPr>
            <a:xfrm>
              <a:off x="7747699" y="5445836"/>
              <a:ext cx="1035000" cy="585000"/>
              <a:chOff x="2226000" y="2484000"/>
              <a:chExt cx="1035000" cy="5850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2226000" y="2484000"/>
                <a:ext cx="1035000" cy="585000"/>
              </a:xfrm>
              <a:prstGeom prst="rect">
                <a:avLst/>
              </a:prstGeom>
              <a:solidFill>
                <a:srgbClr val="FFC000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Trapezoid 220"/>
              <p:cNvSpPr/>
              <p:nvPr/>
            </p:nvSpPr>
            <p:spPr>
              <a:xfrm flipV="1">
                <a:off x="2259750" y="2486535"/>
                <a:ext cx="967500" cy="266669"/>
              </a:xfrm>
              <a:prstGeom prst="trapezoid">
                <a:avLst>
                  <a:gd name="adj" fmla="val 13981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2" name="Group 221"/>
              <p:cNvGrpSpPr/>
              <p:nvPr/>
            </p:nvGrpSpPr>
            <p:grpSpPr>
              <a:xfrm>
                <a:off x="2542344" y="2523055"/>
                <a:ext cx="405000" cy="523220"/>
                <a:chOff x="3644844" y="3006386"/>
                <a:chExt cx="405000" cy="523220"/>
              </a:xfrm>
            </p:grpSpPr>
            <p:sp>
              <p:nvSpPr>
                <p:cNvPr id="223" name="Oval 222"/>
                <p:cNvSpPr/>
                <p:nvPr/>
              </p:nvSpPr>
              <p:spPr>
                <a:xfrm>
                  <a:off x="3644844" y="3073663"/>
                  <a:ext cx="405000" cy="3886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24" name="TextBox 223"/>
                    <p:cNvSpPr txBox="1"/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>
                <p:sp>
                  <p:nvSpPr>
                    <p:cNvPr id="224" name="TextBox 2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241" name="Group 240"/>
          <p:cNvGrpSpPr/>
          <p:nvPr/>
        </p:nvGrpSpPr>
        <p:grpSpPr>
          <a:xfrm>
            <a:off x="4664201" y="5072356"/>
            <a:ext cx="4938374" cy="593164"/>
            <a:chOff x="5336894" y="4130092"/>
            <a:chExt cx="4938374" cy="593164"/>
          </a:xfrm>
        </p:grpSpPr>
        <p:grpSp>
          <p:nvGrpSpPr>
            <p:cNvPr id="242" name="Group 241"/>
            <p:cNvGrpSpPr/>
            <p:nvPr/>
          </p:nvGrpSpPr>
          <p:grpSpPr>
            <a:xfrm>
              <a:off x="9240268" y="4132627"/>
              <a:ext cx="1035000" cy="585000"/>
              <a:chOff x="2226000" y="2484000"/>
              <a:chExt cx="1035000" cy="585000"/>
            </a:xfrm>
          </p:grpSpPr>
          <p:sp>
            <p:nvSpPr>
              <p:cNvPr id="261" name="Rectangle 260"/>
              <p:cNvSpPr/>
              <p:nvPr/>
            </p:nvSpPr>
            <p:spPr>
              <a:xfrm>
                <a:off x="2226000" y="2484000"/>
                <a:ext cx="1035000" cy="585000"/>
              </a:xfrm>
              <a:prstGeom prst="rect">
                <a:avLst/>
              </a:prstGeom>
              <a:solidFill>
                <a:srgbClr val="0000FF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Trapezoid 261"/>
              <p:cNvSpPr/>
              <p:nvPr/>
            </p:nvSpPr>
            <p:spPr>
              <a:xfrm flipV="1">
                <a:off x="2259750" y="2486535"/>
                <a:ext cx="967500" cy="266669"/>
              </a:xfrm>
              <a:prstGeom prst="trapezoid">
                <a:avLst>
                  <a:gd name="adj" fmla="val 13981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3" name="Group 262"/>
              <p:cNvGrpSpPr/>
              <p:nvPr/>
            </p:nvGrpSpPr>
            <p:grpSpPr>
              <a:xfrm>
                <a:off x="2542344" y="2523055"/>
                <a:ext cx="405000" cy="523220"/>
                <a:chOff x="3644844" y="3006386"/>
                <a:chExt cx="405000" cy="523220"/>
              </a:xfrm>
            </p:grpSpPr>
            <p:sp>
              <p:nvSpPr>
                <p:cNvPr id="264" name="Oval 263"/>
                <p:cNvSpPr/>
                <p:nvPr/>
              </p:nvSpPr>
              <p:spPr>
                <a:xfrm>
                  <a:off x="3644844" y="3073663"/>
                  <a:ext cx="405000" cy="3886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5" name="TextBox 264"/>
                    <p:cNvSpPr txBox="1"/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43" name="Group 242"/>
            <p:cNvGrpSpPr/>
            <p:nvPr/>
          </p:nvGrpSpPr>
          <p:grpSpPr>
            <a:xfrm>
              <a:off x="6634286" y="4133398"/>
              <a:ext cx="1035000" cy="585000"/>
              <a:chOff x="2226000" y="2484000"/>
              <a:chExt cx="1035000" cy="585000"/>
            </a:xfrm>
          </p:grpSpPr>
          <p:sp>
            <p:nvSpPr>
              <p:cNvPr id="256" name="Rectangle 255"/>
              <p:cNvSpPr/>
              <p:nvPr/>
            </p:nvSpPr>
            <p:spPr>
              <a:xfrm>
                <a:off x="2226000" y="2484000"/>
                <a:ext cx="1035000" cy="585000"/>
              </a:xfrm>
              <a:prstGeom prst="rect">
                <a:avLst/>
              </a:prstGeom>
              <a:solidFill>
                <a:srgbClr val="FF0000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Trapezoid 256"/>
              <p:cNvSpPr/>
              <p:nvPr/>
            </p:nvSpPr>
            <p:spPr>
              <a:xfrm flipV="1">
                <a:off x="2259750" y="2486535"/>
                <a:ext cx="967500" cy="266669"/>
              </a:xfrm>
              <a:prstGeom prst="trapezoid">
                <a:avLst>
                  <a:gd name="adj" fmla="val 13981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8" name="Group 257"/>
              <p:cNvGrpSpPr/>
              <p:nvPr/>
            </p:nvGrpSpPr>
            <p:grpSpPr>
              <a:xfrm>
                <a:off x="2542344" y="2523055"/>
                <a:ext cx="405000" cy="523220"/>
                <a:chOff x="3644844" y="3006386"/>
                <a:chExt cx="405000" cy="523220"/>
              </a:xfrm>
            </p:grpSpPr>
            <p:sp>
              <p:nvSpPr>
                <p:cNvPr id="259" name="Oval 258"/>
                <p:cNvSpPr/>
                <p:nvPr/>
              </p:nvSpPr>
              <p:spPr>
                <a:xfrm>
                  <a:off x="3644844" y="3073663"/>
                  <a:ext cx="405000" cy="3886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0" name="TextBox 259"/>
                    <p:cNvSpPr txBox="1"/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44" name="Group 243"/>
            <p:cNvGrpSpPr/>
            <p:nvPr/>
          </p:nvGrpSpPr>
          <p:grpSpPr>
            <a:xfrm>
              <a:off x="5336894" y="4138256"/>
              <a:ext cx="1035000" cy="585000"/>
              <a:chOff x="2226000" y="2484000"/>
              <a:chExt cx="1035000" cy="585000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2226000" y="2484000"/>
                <a:ext cx="1035000" cy="585000"/>
              </a:xfrm>
              <a:prstGeom prst="rect">
                <a:avLst/>
              </a:prstGeom>
              <a:solidFill>
                <a:srgbClr val="009900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Trapezoid 251"/>
              <p:cNvSpPr/>
              <p:nvPr/>
            </p:nvSpPr>
            <p:spPr>
              <a:xfrm flipV="1">
                <a:off x="2259750" y="2486535"/>
                <a:ext cx="967500" cy="266669"/>
              </a:xfrm>
              <a:prstGeom prst="trapezoid">
                <a:avLst>
                  <a:gd name="adj" fmla="val 13981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3" name="Group 252"/>
              <p:cNvGrpSpPr/>
              <p:nvPr/>
            </p:nvGrpSpPr>
            <p:grpSpPr>
              <a:xfrm>
                <a:off x="2542344" y="2523055"/>
                <a:ext cx="405000" cy="523220"/>
                <a:chOff x="3644844" y="3006386"/>
                <a:chExt cx="405000" cy="523220"/>
              </a:xfrm>
            </p:grpSpPr>
            <p:sp>
              <p:nvSpPr>
                <p:cNvPr id="254" name="Oval 253"/>
                <p:cNvSpPr/>
                <p:nvPr/>
              </p:nvSpPr>
              <p:spPr>
                <a:xfrm>
                  <a:off x="3644844" y="3073663"/>
                  <a:ext cx="405000" cy="3886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55" name="TextBox 254"/>
                    <p:cNvSpPr txBox="1"/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>
                <p:sp>
                  <p:nvSpPr>
                    <p:cNvPr id="255" name="TextBox 2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45" name="Group 244"/>
            <p:cNvGrpSpPr/>
            <p:nvPr/>
          </p:nvGrpSpPr>
          <p:grpSpPr>
            <a:xfrm>
              <a:off x="7937277" y="4130092"/>
              <a:ext cx="1035000" cy="585000"/>
              <a:chOff x="2226000" y="2484000"/>
              <a:chExt cx="1035000" cy="585000"/>
            </a:xfrm>
          </p:grpSpPr>
          <p:sp>
            <p:nvSpPr>
              <p:cNvPr id="246" name="Rectangle 245"/>
              <p:cNvSpPr/>
              <p:nvPr/>
            </p:nvSpPr>
            <p:spPr>
              <a:xfrm>
                <a:off x="2226000" y="2484000"/>
                <a:ext cx="1035000" cy="585000"/>
              </a:xfrm>
              <a:prstGeom prst="rect">
                <a:avLst/>
              </a:prstGeom>
              <a:solidFill>
                <a:srgbClr val="FFC000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Trapezoid 246"/>
              <p:cNvSpPr/>
              <p:nvPr/>
            </p:nvSpPr>
            <p:spPr>
              <a:xfrm flipV="1">
                <a:off x="2259750" y="2486535"/>
                <a:ext cx="967500" cy="266669"/>
              </a:xfrm>
              <a:prstGeom prst="trapezoid">
                <a:avLst>
                  <a:gd name="adj" fmla="val 13981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8" name="Group 247"/>
              <p:cNvGrpSpPr/>
              <p:nvPr/>
            </p:nvGrpSpPr>
            <p:grpSpPr>
              <a:xfrm>
                <a:off x="2542344" y="2523055"/>
                <a:ext cx="405000" cy="523220"/>
                <a:chOff x="3644844" y="3006386"/>
                <a:chExt cx="405000" cy="523220"/>
              </a:xfrm>
            </p:grpSpPr>
            <p:sp>
              <p:nvSpPr>
                <p:cNvPr id="249" name="Oval 248"/>
                <p:cNvSpPr/>
                <p:nvPr/>
              </p:nvSpPr>
              <p:spPr>
                <a:xfrm>
                  <a:off x="3644844" y="3073663"/>
                  <a:ext cx="405000" cy="3886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50" name="TextBox 249"/>
                    <p:cNvSpPr txBox="1"/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>
                <p:sp>
                  <p:nvSpPr>
                    <p:cNvPr id="250" name="TextBox 2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6000" y="3006386"/>
                      <a:ext cx="360000" cy="52322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1" name="TextBox 300"/>
              <p:cNvSpPr txBox="1"/>
              <p:nvPr/>
            </p:nvSpPr>
            <p:spPr>
              <a:xfrm>
                <a:off x="2001000" y="1219565"/>
                <a:ext cx="16507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000" y="1219565"/>
                <a:ext cx="165070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4" name="Group 303"/>
          <p:cNvGrpSpPr/>
          <p:nvPr/>
        </p:nvGrpSpPr>
        <p:grpSpPr>
          <a:xfrm>
            <a:off x="1544362" y="2789361"/>
            <a:ext cx="10176638" cy="1449639"/>
            <a:chOff x="1544362" y="2789361"/>
            <a:chExt cx="10176638" cy="1449639"/>
          </a:xfrm>
        </p:grpSpPr>
        <p:grpSp>
          <p:nvGrpSpPr>
            <p:cNvPr id="240" name="Group 239"/>
            <p:cNvGrpSpPr/>
            <p:nvPr/>
          </p:nvGrpSpPr>
          <p:grpSpPr>
            <a:xfrm>
              <a:off x="1544362" y="3171839"/>
              <a:ext cx="10176638" cy="1067161"/>
              <a:chOff x="2248588" y="2986212"/>
              <a:chExt cx="10176638" cy="1067161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11390226" y="3265873"/>
                <a:ext cx="1035000" cy="585000"/>
                <a:chOff x="2226000" y="2484000"/>
                <a:chExt cx="1035000" cy="585000"/>
              </a:xfrm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2226000" y="2484000"/>
                  <a:ext cx="1035000" cy="585000"/>
                </a:xfrm>
                <a:prstGeom prst="rect">
                  <a:avLst/>
                </a:prstGeom>
                <a:solidFill>
                  <a:srgbClr val="0000FF">
                    <a:alpha val="50196"/>
                  </a:srgb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rapezoid 200"/>
                <p:cNvSpPr/>
                <p:nvPr/>
              </p:nvSpPr>
              <p:spPr>
                <a:xfrm flipV="1">
                  <a:off x="2259750" y="2486535"/>
                  <a:ext cx="967500" cy="266669"/>
                </a:xfrm>
                <a:prstGeom prst="trapezoid">
                  <a:avLst>
                    <a:gd name="adj" fmla="val 139814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2" name="Group 201"/>
                <p:cNvGrpSpPr/>
                <p:nvPr/>
              </p:nvGrpSpPr>
              <p:grpSpPr>
                <a:xfrm>
                  <a:off x="2542344" y="2523055"/>
                  <a:ext cx="405000" cy="523220"/>
                  <a:chOff x="3644844" y="3006386"/>
                  <a:chExt cx="405000" cy="523220"/>
                </a:xfrm>
              </p:grpSpPr>
              <p:sp>
                <p:nvSpPr>
                  <p:cNvPr id="203" name="Oval 202"/>
                  <p:cNvSpPr/>
                  <p:nvPr/>
                </p:nvSpPr>
                <p:spPr>
                  <a:xfrm>
                    <a:off x="3644844" y="3073663"/>
                    <a:ext cx="405000" cy="3886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4" name="TextBox 203"/>
                      <p:cNvSpPr txBox="1"/>
                      <p:nvPr/>
                    </p:nvSpPr>
                    <p:spPr>
                      <a:xfrm>
                        <a:off x="3666000" y="3006386"/>
                        <a:ext cx="360000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7" name="TextBox 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66000" y="3006386"/>
                        <a:ext cx="360000" cy="523220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205" name="Group 204"/>
              <p:cNvGrpSpPr/>
              <p:nvPr/>
            </p:nvGrpSpPr>
            <p:grpSpPr>
              <a:xfrm>
                <a:off x="6651251" y="3254440"/>
                <a:ext cx="3635383" cy="593164"/>
                <a:chOff x="5348731" y="4946639"/>
                <a:chExt cx="3635383" cy="593164"/>
              </a:xfrm>
            </p:grpSpPr>
            <p:grpSp>
              <p:nvGrpSpPr>
                <p:cNvPr id="182" name="Group 181"/>
                <p:cNvGrpSpPr/>
                <p:nvPr/>
              </p:nvGrpSpPr>
              <p:grpSpPr>
                <a:xfrm>
                  <a:off x="6646123" y="4949945"/>
                  <a:ext cx="1035000" cy="585000"/>
                  <a:chOff x="2226000" y="2484000"/>
                  <a:chExt cx="1035000" cy="585000"/>
                </a:xfrm>
              </p:grpSpPr>
              <p:sp>
                <p:nvSpPr>
                  <p:cNvPr id="195" name="Rectangle 194"/>
                  <p:cNvSpPr/>
                  <p:nvPr/>
                </p:nvSpPr>
                <p:spPr>
                  <a:xfrm>
                    <a:off x="2226000" y="2484000"/>
                    <a:ext cx="1035000" cy="585000"/>
                  </a:xfrm>
                  <a:prstGeom prst="rect">
                    <a:avLst/>
                  </a:prstGeom>
                  <a:solidFill>
                    <a:srgbClr val="FF00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Trapezoid 195"/>
                  <p:cNvSpPr/>
                  <p:nvPr/>
                </p:nvSpPr>
                <p:spPr>
                  <a:xfrm flipV="1">
                    <a:off x="2259750" y="2486535"/>
                    <a:ext cx="967500" cy="266669"/>
                  </a:xfrm>
                  <a:prstGeom prst="trapezoid">
                    <a:avLst>
                      <a:gd name="adj" fmla="val 139814"/>
                    </a:avLst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97" name="Group 196"/>
                  <p:cNvGrpSpPr/>
                  <p:nvPr/>
                </p:nvGrpSpPr>
                <p:grpSpPr>
                  <a:xfrm>
                    <a:off x="2542344" y="2523055"/>
                    <a:ext cx="405000" cy="523220"/>
                    <a:chOff x="3644844" y="3006386"/>
                    <a:chExt cx="405000" cy="523220"/>
                  </a:xfrm>
                </p:grpSpPr>
                <p:sp>
                  <p:nvSpPr>
                    <p:cNvPr id="198" name="Oval 197"/>
                    <p:cNvSpPr/>
                    <p:nvPr/>
                  </p:nvSpPr>
                  <p:spPr>
                    <a:xfrm>
                      <a:off x="3644844" y="3073663"/>
                      <a:ext cx="405000" cy="3886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99" name="TextBox 198"/>
                        <p:cNvSpPr txBox="1"/>
                        <p:nvPr/>
                      </p:nvSpPr>
                      <p:spPr>
                        <a:xfrm>
                          <a:off x="3666000" y="3006386"/>
                          <a:ext cx="360000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7" name="TextBox 1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666000" y="3006386"/>
                          <a:ext cx="360000" cy="523220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183" name="Group 182"/>
                <p:cNvGrpSpPr/>
                <p:nvPr/>
              </p:nvGrpSpPr>
              <p:grpSpPr>
                <a:xfrm>
                  <a:off x="5348731" y="4954803"/>
                  <a:ext cx="1035000" cy="585000"/>
                  <a:chOff x="2226000" y="2484000"/>
                  <a:chExt cx="1035000" cy="585000"/>
                </a:xfrm>
              </p:grpSpPr>
              <p:sp>
                <p:nvSpPr>
                  <p:cNvPr id="190" name="Rectangle 189"/>
                  <p:cNvSpPr/>
                  <p:nvPr/>
                </p:nvSpPr>
                <p:spPr>
                  <a:xfrm>
                    <a:off x="2226000" y="2484000"/>
                    <a:ext cx="1035000" cy="585000"/>
                  </a:xfrm>
                  <a:prstGeom prst="rect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Trapezoid 190"/>
                  <p:cNvSpPr/>
                  <p:nvPr/>
                </p:nvSpPr>
                <p:spPr>
                  <a:xfrm flipV="1">
                    <a:off x="2259750" y="2486535"/>
                    <a:ext cx="967500" cy="266669"/>
                  </a:xfrm>
                  <a:prstGeom prst="trapezoid">
                    <a:avLst>
                      <a:gd name="adj" fmla="val 139814"/>
                    </a:avLst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92" name="Group 191"/>
                  <p:cNvGrpSpPr/>
                  <p:nvPr/>
                </p:nvGrpSpPr>
                <p:grpSpPr>
                  <a:xfrm>
                    <a:off x="2542344" y="2523055"/>
                    <a:ext cx="405000" cy="523220"/>
                    <a:chOff x="3644844" y="3006386"/>
                    <a:chExt cx="405000" cy="523220"/>
                  </a:xfrm>
                </p:grpSpPr>
                <p:sp>
                  <p:nvSpPr>
                    <p:cNvPr id="193" name="Oval 192"/>
                    <p:cNvSpPr/>
                    <p:nvPr/>
                  </p:nvSpPr>
                  <p:spPr>
                    <a:xfrm>
                      <a:off x="3644844" y="3073663"/>
                      <a:ext cx="405000" cy="3886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194" name="TextBox 193"/>
                        <p:cNvSpPr txBox="1"/>
                        <p:nvPr/>
                      </p:nvSpPr>
                      <p:spPr>
                        <a:xfrm>
                          <a:off x="3666000" y="3006386"/>
                          <a:ext cx="360000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800" b="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>
                    <p:sp>
                      <p:nvSpPr>
                        <p:cNvPr id="194" name="TextBox 19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666000" y="3006386"/>
                          <a:ext cx="360000" cy="523220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184" name="Group 183"/>
                <p:cNvGrpSpPr/>
                <p:nvPr/>
              </p:nvGrpSpPr>
              <p:grpSpPr>
                <a:xfrm>
                  <a:off x="7949114" y="4946639"/>
                  <a:ext cx="1035000" cy="585000"/>
                  <a:chOff x="2226000" y="2484000"/>
                  <a:chExt cx="1035000" cy="585000"/>
                </a:xfrm>
              </p:grpSpPr>
              <p:sp>
                <p:nvSpPr>
                  <p:cNvPr id="185" name="Rectangle 184"/>
                  <p:cNvSpPr/>
                  <p:nvPr/>
                </p:nvSpPr>
                <p:spPr>
                  <a:xfrm>
                    <a:off x="2226000" y="2484000"/>
                    <a:ext cx="1035000" cy="585000"/>
                  </a:xfrm>
                  <a:prstGeom prst="rect">
                    <a:avLst/>
                  </a:prstGeom>
                  <a:solidFill>
                    <a:srgbClr val="FFC0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Trapezoid 185"/>
                  <p:cNvSpPr/>
                  <p:nvPr/>
                </p:nvSpPr>
                <p:spPr>
                  <a:xfrm flipV="1">
                    <a:off x="2259750" y="2486535"/>
                    <a:ext cx="967500" cy="266669"/>
                  </a:xfrm>
                  <a:prstGeom prst="trapezoid">
                    <a:avLst>
                      <a:gd name="adj" fmla="val 139814"/>
                    </a:avLst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2542344" y="2523055"/>
                    <a:ext cx="405000" cy="523220"/>
                    <a:chOff x="3644844" y="3006386"/>
                    <a:chExt cx="405000" cy="523220"/>
                  </a:xfrm>
                </p:grpSpPr>
                <p:sp>
                  <p:nvSpPr>
                    <p:cNvPr id="188" name="Oval 187"/>
                    <p:cNvSpPr/>
                    <p:nvPr/>
                  </p:nvSpPr>
                  <p:spPr>
                    <a:xfrm>
                      <a:off x="3644844" y="3073663"/>
                      <a:ext cx="405000" cy="3886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189" name="TextBox 188"/>
                        <p:cNvSpPr txBox="1"/>
                        <p:nvPr/>
                      </p:nvSpPr>
                      <p:spPr>
                        <a:xfrm>
                          <a:off x="3666000" y="3006386"/>
                          <a:ext cx="360000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8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>
                    <p:sp>
                      <p:nvSpPr>
                        <p:cNvPr id="189" name="TextBox 18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666000" y="3006386"/>
                          <a:ext cx="360000" cy="523220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248588" y="2986212"/>
                <a:ext cx="9020147" cy="1067161"/>
                <a:chOff x="2216883" y="1604887"/>
                <a:chExt cx="9020147" cy="1067161"/>
              </a:xfrm>
            </p:grpSpPr>
            <p:sp>
              <p:nvSpPr>
                <p:cNvPr id="208" name="Rectangle 207"/>
                <p:cNvSpPr/>
                <p:nvPr/>
              </p:nvSpPr>
              <p:spPr>
                <a:xfrm>
                  <a:off x="2963649" y="1682048"/>
                  <a:ext cx="7490690" cy="9900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9" name="Group 208"/>
                <p:cNvGrpSpPr/>
                <p:nvPr/>
              </p:nvGrpSpPr>
              <p:grpSpPr>
                <a:xfrm>
                  <a:off x="2216883" y="1604887"/>
                  <a:ext cx="681297" cy="704788"/>
                  <a:chOff x="689703" y="2859212"/>
                  <a:chExt cx="681297" cy="704788"/>
                </a:xfrm>
              </p:grpSpPr>
              <p:sp>
                <p:nvSpPr>
                  <p:cNvPr id="213" name="Down Arrow 212"/>
                  <p:cNvSpPr/>
                  <p:nvPr/>
                </p:nvSpPr>
                <p:spPr>
                  <a:xfrm rot="16200000">
                    <a:off x="915375" y="3108375"/>
                    <a:ext cx="236250" cy="675000"/>
                  </a:xfrm>
                  <a:prstGeom prst="downArrow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TextBox 213"/>
                  <p:cNvSpPr txBox="1"/>
                  <p:nvPr/>
                </p:nvSpPr>
                <p:spPr>
                  <a:xfrm>
                    <a:off x="689703" y="2859212"/>
                    <a:ext cx="585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 smtClean="0"/>
                      <a:t>in</a:t>
                    </a:r>
                    <a:endParaRPr lang="en-US" sz="2800" dirty="0"/>
                  </a:p>
                </p:txBody>
              </p: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0472917" y="1623794"/>
                  <a:ext cx="764113" cy="685881"/>
                  <a:chOff x="606887" y="2878119"/>
                  <a:chExt cx="764113" cy="685881"/>
                </a:xfrm>
              </p:grpSpPr>
              <p:sp>
                <p:nvSpPr>
                  <p:cNvPr id="211" name="Down Arrow 210"/>
                  <p:cNvSpPr/>
                  <p:nvPr/>
                </p:nvSpPr>
                <p:spPr>
                  <a:xfrm rot="16200000">
                    <a:off x="915375" y="3108375"/>
                    <a:ext cx="236250" cy="675000"/>
                  </a:xfrm>
                  <a:prstGeom prst="downArrow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06887" y="2878119"/>
                    <a:ext cx="76411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 smtClean="0"/>
                      <a:t>out</a:t>
                    </a:r>
                    <a:endParaRPr lang="en-US" sz="2800" dirty="0"/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2" name="TextBox 301"/>
                <p:cNvSpPr txBox="1"/>
                <p:nvPr/>
              </p:nvSpPr>
              <p:spPr>
                <a:xfrm>
                  <a:off x="2151776" y="2789361"/>
                  <a:ext cx="237971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EXTRACT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02" name="TextBox 3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1776" y="2789361"/>
                  <a:ext cx="2379719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5" name="Group 304"/>
          <p:cNvGrpSpPr/>
          <p:nvPr/>
        </p:nvGrpSpPr>
        <p:grpSpPr>
          <a:xfrm>
            <a:off x="1550659" y="4407655"/>
            <a:ext cx="9020147" cy="1451345"/>
            <a:chOff x="1550659" y="4407655"/>
            <a:chExt cx="9020147" cy="1451345"/>
          </a:xfrm>
        </p:grpSpPr>
        <p:grpSp>
          <p:nvGrpSpPr>
            <p:cNvPr id="269" name="Group 268"/>
            <p:cNvGrpSpPr/>
            <p:nvPr/>
          </p:nvGrpSpPr>
          <p:grpSpPr>
            <a:xfrm>
              <a:off x="1550659" y="4791839"/>
              <a:ext cx="9020147" cy="1067161"/>
              <a:chOff x="2216883" y="1604887"/>
              <a:chExt cx="9020147" cy="1067161"/>
            </a:xfrm>
          </p:grpSpPr>
          <p:sp>
            <p:nvSpPr>
              <p:cNvPr id="270" name="Rectangle 269"/>
              <p:cNvSpPr/>
              <p:nvPr/>
            </p:nvSpPr>
            <p:spPr>
              <a:xfrm>
                <a:off x="2963649" y="1682048"/>
                <a:ext cx="7490690" cy="990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1" name="Group 270"/>
              <p:cNvGrpSpPr/>
              <p:nvPr/>
            </p:nvGrpSpPr>
            <p:grpSpPr>
              <a:xfrm>
                <a:off x="2216883" y="1604887"/>
                <a:ext cx="681297" cy="704788"/>
                <a:chOff x="689703" y="2859212"/>
                <a:chExt cx="681297" cy="704788"/>
              </a:xfrm>
            </p:grpSpPr>
            <p:sp>
              <p:nvSpPr>
                <p:cNvPr id="275" name="Down Arrow 274"/>
                <p:cNvSpPr/>
                <p:nvPr/>
              </p:nvSpPr>
              <p:spPr>
                <a:xfrm rot="16200000">
                  <a:off x="915375" y="3108375"/>
                  <a:ext cx="236250" cy="675000"/>
                </a:xfrm>
                <a:prstGeom prst="downArrow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TextBox 275"/>
                <p:cNvSpPr txBox="1"/>
                <p:nvPr/>
              </p:nvSpPr>
              <p:spPr>
                <a:xfrm>
                  <a:off x="689703" y="2859212"/>
                  <a:ext cx="58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/>
                    <a:t>in</a:t>
                  </a:r>
                  <a:endParaRPr lang="en-US" sz="2800" dirty="0"/>
                </a:p>
              </p:txBody>
            </p:sp>
          </p:grpSp>
          <p:grpSp>
            <p:nvGrpSpPr>
              <p:cNvPr id="272" name="Group 271"/>
              <p:cNvGrpSpPr/>
              <p:nvPr/>
            </p:nvGrpSpPr>
            <p:grpSpPr>
              <a:xfrm>
                <a:off x="10472917" y="1623794"/>
                <a:ext cx="764113" cy="685881"/>
                <a:chOff x="606887" y="2878119"/>
                <a:chExt cx="764113" cy="685881"/>
              </a:xfrm>
            </p:grpSpPr>
            <p:sp>
              <p:nvSpPr>
                <p:cNvPr id="273" name="Down Arrow 272"/>
                <p:cNvSpPr/>
                <p:nvPr/>
              </p:nvSpPr>
              <p:spPr>
                <a:xfrm rot="16200000">
                  <a:off x="915375" y="3108375"/>
                  <a:ext cx="236250" cy="675000"/>
                </a:xfrm>
                <a:prstGeom prst="downArrow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TextBox 273"/>
                <p:cNvSpPr txBox="1"/>
                <p:nvPr/>
              </p:nvSpPr>
              <p:spPr>
                <a:xfrm>
                  <a:off x="606887" y="2878119"/>
                  <a:ext cx="76411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/>
                    <a:t>out</a:t>
                  </a:r>
                  <a:endParaRPr lang="en-US" sz="2800" dirty="0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3" name="TextBox 302"/>
                <p:cNvSpPr txBox="1"/>
                <p:nvPr/>
              </p:nvSpPr>
              <p:spPr>
                <a:xfrm>
                  <a:off x="2158839" y="4407655"/>
                  <a:ext cx="263216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DECREASE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KEY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03" name="TextBox 3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8839" y="4407655"/>
                  <a:ext cx="2632161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61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68086" y="549000"/>
            <a:ext cx="2608117" cy="996758"/>
            <a:chOff x="6068086" y="549000"/>
            <a:chExt cx="2608117" cy="996758"/>
          </a:xfrm>
        </p:grpSpPr>
        <p:grpSp>
          <p:nvGrpSpPr>
            <p:cNvPr id="22" name="Group 21"/>
            <p:cNvGrpSpPr/>
            <p:nvPr/>
          </p:nvGrpSpPr>
          <p:grpSpPr>
            <a:xfrm>
              <a:off x="6563960" y="549000"/>
              <a:ext cx="2109483" cy="523220"/>
              <a:chOff x="2248499" y="3924000"/>
              <a:chExt cx="2109483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248499" y="3924000"/>
                    <a:ext cx="52599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1" name="TextBox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8499" y="3924000"/>
                    <a:ext cx="525991" cy="52322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774490" y="3924000"/>
                    <a:ext cx="52599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4490" y="3924000"/>
                    <a:ext cx="525991" cy="52322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306000" y="3924000"/>
                    <a:ext cx="52599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3" name="TextBox 1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6000" y="3924000"/>
                    <a:ext cx="525991" cy="52322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831991" y="3924000"/>
                    <a:ext cx="52599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1991" y="3924000"/>
                    <a:ext cx="525991" cy="52322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/>
            <p:cNvGrpSpPr/>
            <p:nvPr/>
          </p:nvGrpSpPr>
          <p:grpSpPr>
            <a:xfrm>
              <a:off x="6068086" y="1022538"/>
              <a:ext cx="2608117" cy="523220"/>
              <a:chOff x="6068086" y="1022538"/>
              <a:chExt cx="2608117" cy="52322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7624221" y="1022538"/>
                <a:ext cx="525991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8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566720" y="1022538"/>
                <a:ext cx="525991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92711" y="1022538"/>
                <a:ext cx="525991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8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150212" y="1022538"/>
                <a:ext cx="525991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068086" y="1022538"/>
                    <a:ext cx="495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8086" y="1022538"/>
                    <a:ext cx="495000" cy="52322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/>
          <p:cNvGrpSpPr/>
          <p:nvPr/>
        </p:nvGrpSpPr>
        <p:grpSpPr>
          <a:xfrm>
            <a:off x="2637850" y="1894058"/>
            <a:ext cx="7850738" cy="2487478"/>
            <a:chOff x="1326000" y="1984058"/>
            <a:chExt cx="7850738" cy="2487478"/>
          </a:xfrm>
        </p:grpSpPr>
        <p:grpSp>
          <p:nvGrpSpPr>
            <p:cNvPr id="40" name="Group 39"/>
            <p:cNvGrpSpPr/>
            <p:nvPr/>
          </p:nvGrpSpPr>
          <p:grpSpPr>
            <a:xfrm>
              <a:off x="1326000" y="1984058"/>
              <a:ext cx="2414218" cy="2487478"/>
              <a:chOff x="111000" y="3009767"/>
              <a:chExt cx="2414218" cy="248747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1000" y="3094766"/>
                <a:ext cx="2414218" cy="2402479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01000" y="3009767"/>
                <a:ext cx="675000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6906000" y="2106131"/>
              <a:ext cx="2270738" cy="228941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882968" y="1283056"/>
            <a:ext cx="1639882" cy="750941"/>
            <a:chOff x="3216000" y="3969000"/>
            <a:chExt cx="777600" cy="59229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216000" y="3969000"/>
              <a:ext cx="0" cy="315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16000" y="4284000"/>
              <a:ext cx="777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993600" y="4284000"/>
              <a:ext cx="0" cy="277294"/>
            </a:xfrm>
            <a:prstGeom prst="line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204667" y="1028654"/>
                <a:ext cx="4427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667" y="1028654"/>
                <a:ext cx="4427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544150" y="549001"/>
            <a:ext cx="9103700" cy="4736946"/>
            <a:chOff x="232300" y="639001"/>
            <a:chExt cx="9103700" cy="47369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3740218" y="2092420"/>
              <a:ext cx="3165782" cy="147157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232300" y="639001"/>
              <a:ext cx="9103700" cy="4736946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44150" y="1021445"/>
            <a:ext cx="6898700" cy="4207555"/>
            <a:chOff x="1544150" y="1021445"/>
            <a:chExt cx="6898700" cy="4207555"/>
          </a:xfrm>
        </p:grpSpPr>
        <p:grpSp>
          <p:nvGrpSpPr>
            <p:cNvPr id="48" name="Group 47"/>
            <p:cNvGrpSpPr/>
            <p:nvPr/>
          </p:nvGrpSpPr>
          <p:grpSpPr>
            <a:xfrm>
              <a:off x="1544150" y="1283059"/>
              <a:ext cx="6898700" cy="3945941"/>
              <a:chOff x="232300" y="1373059"/>
              <a:chExt cx="6898700" cy="3945941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232300" y="2018206"/>
                <a:ext cx="3507918" cy="3300794"/>
                <a:chOff x="3123858" y="4074656"/>
                <a:chExt cx="3507918" cy="3300794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89979" y="4138818"/>
                  <a:ext cx="3375676" cy="3236632"/>
                </a:xfrm>
                <a:prstGeom prst="rect">
                  <a:avLst/>
                </a:prstGeom>
              </p:spPr>
            </p:pic>
            <p:sp>
              <p:nvSpPr>
                <p:cNvPr id="36" name="Rectangle 35"/>
                <p:cNvSpPr/>
                <p:nvPr/>
              </p:nvSpPr>
              <p:spPr>
                <a:xfrm rot="20491818">
                  <a:off x="4311332" y="4074656"/>
                  <a:ext cx="675000" cy="2196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123858" y="7375450"/>
                  <a:ext cx="3507918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 flipH="1">
                <a:off x="2361952" y="1373059"/>
                <a:ext cx="4769048" cy="750941"/>
                <a:chOff x="6723518" y="1525456"/>
                <a:chExt cx="1639882" cy="750941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723518" y="1525456"/>
                  <a:ext cx="0" cy="3993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723518" y="1924829"/>
                  <a:ext cx="163988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8363400" y="1924829"/>
                  <a:ext cx="0" cy="35156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7649048" y="1021445"/>
                  <a:ext cx="44275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9048" y="1021445"/>
                  <a:ext cx="44275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149575" y="1021445"/>
                <a:ext cx="4427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575" y="1021445"/>
                <a:ext cx="442750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651341" y="1021445"/>
                <a:ext cx="4427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341" y="1021445"/>
                <a:ext cx="442750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3348905" y="2002420"/>
            <a:ext cx="638945" cy="628205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65430" y="5319000"/>
                <a:ext cx="10261140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This continues until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 smtClean="0"/>
                  <a:t>, ensuring unique node per degree. We </a:t>
                </a:r>
                <a:r>
                  <a:rPr lang="en-US" sz="2800" dirty="0"/>
                  <a:t>then set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319000"/>
                <a:ext cx="10261140" cy="1126462"/>
              </a:xfrm>
              <a:prstGeom prst="rect">
                <a:avLst/>
              </a:prstGeom>
              <a:blipFill>
                <a:blip r:embed="rId35"/>
                <a:stretch>
                  <a:fillRect l="-1188" t="-1087" r="-1188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4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36000" y="2124000"/>
            <a:ext cx="7920000" cy="3645000"/>
            <a:chOff x="1506000" y="1764000"/>
            <a:chExt cx="7920000" cy="3645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6000" y="1944000"/>
              <a:ext cx="7797265" cy="335071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9973316">
              <a:off x="4770803" y="1786500"/>
              <a:ext cx="855000" cy="31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303265" y="1764000"/>
              <a:ext cx="0" cy="36450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06000" y="5294717"/>
              <a:ext cx="79200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512883" y="549000"/>
            <a:ext cx="2608117" cy="996758"/>
            <a:chOff x="5617493" y="597315"/>
            <a:chExt cx="2608117" cy="996758"/>
          </a:xfrm>
        </p:grpSpPr>
        <p:grpSp>
          <p:nvGrpSpPr>
            <p:cNvPr id="16" name="Group 15"/>
            <p:cNvGrpSpPr/>
            <p:nvPr/>
          </p:nvGrpSpPr>
          <p:grpSpPr>
            <a:xfrm>
              <a:off x="6113367" y="597315"/>
              <a:ext cx="2112243" cy="996758"/>
              <a:chOff x="5038498" y="210462"/>
              <a:chExt cx="2112243" cy="99675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041258" y="684000"/>
                <a:ext cx="2109483" cy="523220"/>
                <a:chOff x="2248499" y="3924000"/>
                <a:chExt cx="2109483" cy="523220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2248499" y="3924000"/>
                  <a:ext cx="525991" cy="52322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774490" y="3924000"/>
                  <a:ext cx="525991" cy="52322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306000" y="3924000"/>
                  <a:ext cx="525991" cy="52322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831991" y="3924000"/>
                  <a:ext cx="525991" cy="52322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5038498" y="210462"/>
                <a:ext cx="2109483" cy="523220"/>
                <a:chOff x="2248499" y="3924000"/>
                <a:chExt cx="2109483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248499" y="3924000"/>
                      <a:ext cx="525991" cy="52322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1" name="TextBox 1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8499" y="3924000"/>
                      <a:ext cx="525991" cy="523220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774490" y="3924000"/>
                      <a:ext cx="525991" cy="52322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2" name="TextBox 1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4490" y="3924000"/>
                      <a:ext cx="525991" cy="523220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3306000" y="3924000"/>
                      <a:ext cx="525991" cy="52322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3" name="TextBox 1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06000" y="3924000"/>
                      <a:ext cx="525991" cy="523220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3831991" y="3924000"/>
                      <a:ext cx="525991" cy="52322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4" name="TextBox 1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31991" y="3924000"/>
                      <a:ext cx="525991" cy="523220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617493" y="1070853"/>
                  <a:ext cx="49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7493" y="1070853"/>
                  <a:ext cx="495000" cy="52322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4339593" y="1267352"/>
            <a:ext cx="3511407" cy="1036648"/>
            <a:chOff x="3826202" y="1435459"/>
            <a:chExt cx="4769048" cy="105318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595250" y="1435459"/>
              <a:ext cx="0" cy="4882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826202" y="1915311"/>
              <a:ext cx="4769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826202" y="1923743"/>
              <a:ext cx="16346" cy="564898"/>
            </a:xfrm>
            <a:prstGeom prst="line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102294" y="1002154"/>
                <a:ext cx="4427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294" y="1002154"/>
                <a:ext cx="442750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/>
          <p:cNvSpPr/>
          <p:nvPr/>
        </p:nvSpPr>
        <p:spPr>
          <a:xfrm>
            <a:off x="7059002" y="2314136"/>
            <a:ext cx="675000" cy="67500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121000" y="2312635"/>
            <a:ext cx="675000" cy="67500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921737" y="2323146"/>
            <a:ext cx="706489" cy="1573276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9214499" y="2312635"/>
            <a:ext cx="675000" cy="67500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7747501" y="2209293"/>
            <a:ext cx="1466998" cy="900491"/>
            <a:chOff x="7747501" y="2209293"/>
            <a:chExt cx="1466998" cy="900491"/>
          </a:xfrm>
        </p:grpSpPr>
        <p:sp>
          <p:nvSpPr>
            <p:cNvPr id="39" name="Rectangle 38"/>
            <p:cNvSpPr/>
            <p:nvPr/>
          </p:nvSpPr>
          <p:spPr>
            <a:xfrm>
              <a:off x="7941000" y="2209293"/>
              <a:ext cx="1080000" cy="900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7747501" y="2650135"/>
              <a:ext cx="146699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5950987" y="2312636"/>
            <a:ext cx="675000" cy="67500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566630" y="1002982"/>
                <a:ext cx="4427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630" y="1002982"/>
                <a:ext cx="442750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053191" y="1009413"/>
                <a:ext cx="4427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191" y="1009413"/>
                <a:ext cx="442750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6283367" y="1284148"/>
            <a:ext cx="5120" cy="1053182"/>
          </a:xfrm>
          <a:prstGeom prst="line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4656000" y="2279072"/>
            <a:ext cx="4558498" cy="2496497"/>
            <a:chOff x="4656000" y="2279072"/>
            <a:chExt cx="4558498" cy="2496497"/>
          </a:xfrm>
        </p:grpSpPr>
        <p:grpSp>
          <p:nvGrpSpPr>
            <p:cNvPr id="10" name="Group 9"/>
            <p:cNvGrpSpPr/>
            <p:nvPr/>
          </p:nvGrpSpPr>
          <p:grpSpPr>
            <a:xfrm>
              <a:off x="5789126" y="2279072"/>
              <a:ext cx="2646874" cy="2496497"/>
              <a:chOff x="5744126" y="2279072"/>
              <a:chExt cx="2646874" cy="249649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98467" y="2279072"/>
                <a:ext cx="2092533" cy="2496497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744126" y="2279072"/>
                <a:ext cx="565731" cy="2496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656000" y="2647418"/>
              <a:ext cx="2403002" cy="26115"/>
              <a:chOff x="4656000" y="2647418"/>
              <a:chExt cx="2403002" cy="26115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4656000" y="2664000"/>
                <a:ext cx="2403002" cy="9533"/>
              </a:xfrm>
              <a:prstGeom prst="line">
                <a:avLst/>
              </a:prstGeom>
              <a:ln w="762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4656000" y="2647418"/>
                <a:ext cx="2403002" cy="95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7734002" y="2637395"/>
              <a:ext cx="1480496" cy="45719"/>
              <a:chOff x="4656000" y="2647418"/>
              <a:chExt cx="2403002" cy="26115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flipV="1">
                <a:off x="4656000" y="2664000"/>
                <a:ext cx="2403002" cy="9533"/>
              </a:xfrm>
              <a:prstGeom prst="line">
                <a:avLst/>
              </a:prstGeom>
              <a:ln w="762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4656000" y="2647418"/>
                <a:ext cx="2403002" cy="95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/>
          <p:cNvGrpSpPr/>
          <p:nvPr/>
        </p:nvGrpSpPr>
        <p:grpSpPr>
          <a:xfrm flipH="1">
            <a:off x="6804227" y="1276798"/>
            <a:ext cx="598505" cy="1053182"/>
            <a:chOff x="3826202" y="1435459"/>
            <a:chExt cx="4788016" cy="1053182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8595242" y="1435459"/>
              <a:ext cx="18976" cy="6753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3845170" y="2110761"/>
              <a:ext cx="4769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826202" y="2110761"/>
              <a:ext cx="18968" cy="377880"/>
            </a:xfrm>
            <a:prstGeom prst="line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>
            <a:off x="7344096" y="1271023"/>
            <a:ext cx="770" cy="10531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136000" y="549000"/>
            <a:ext cx="8010000" cy="5219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 flipH="1">
            <a:off x="6808010" y="1269964"/>
            <a:ext cx="2731902" cy="1053182"/>
            <a:chOff x="3826202" y="1435459"/>
            <a:chExt cx="4788016" cy="1053182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8595242" y="1435459"/>
              <a:ext cx="18976" cy="6753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3845170" y="2110761"/>
              <a:ext cx="4769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826202" y="2110761"/>
              <a:ext cx="18968" cy="377880"/>
            </a:xfrm>
            <a:prstGeom prst="line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965430" y="5735189"/>
            <a:ext cx="1026114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 smtClean="0"/>
              <a:t>Iterations over root list terminate once nodes’ degrees are distinct.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155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3" grpId="0" animBg="1"/>
      <p:bldP spid="63" grpId="1" animBg="1"/>
      <p:bldP spid="37" grpId="0" animBg="1"/>
      <p:bldP spid="51" grpId="0" animBg="1"/>
      <p:bldP spid="14" grpId="0" animBg="1"/>
      <p:bldP spid="14" grpId="1" animBg="1"/>
      <p:bldP spid="46" grpId="0"/>
      <p:bldP spid="46" grpId="1"/>
      <p:bldP spid="46" grpId="2"/>
      <p:bldP spid="47" grpId="0"/>
      <p:bldP spid="4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83500" y="684000"/>
            <a:ext cx="7425000" cy="4005001"/>
            <a:chOff x="2406000" y="1089000"/>
            <a:chExt cx="7425000" cy="40050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3267" y="1557921"/>
              <a:ext cx="7225466" cy="3455658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4836000" y="1089000"/>
              <a:ext cx="1170000" cy="808185"/>
              <a:chOff x="8178000" y="881401"/>
              <a:chExt cx="1170000" cy="8081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178000" y="881401"/>
                    <a:ext cx="1170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78000" y="881401"/>
                    <a:ext cx="1170000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/>
              <p:cNvCxnSpPr>
                <a:stCxn id="7" idx="2"/>
              </p:cNvCxnSpPr>
              <p:nvPr/>
            </p:nvCxnSpPr>
            <p:spPr>
              <a:xfrm flipH="1">
                <a:off x="8313000" y="1404621"/>
                <a:ext cx="450000" cy="28496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2406000" y="1089001"/>
              <a:ext cx="7425000" cy="400500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5430" y="4924099"/>
                <a:ext cx="10261140" cy="57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Root list is reconstructed by traversing the </a:t>
                </a:r>
                <a:r>
                  <a:rPr lang="en-US" sz="2800" dirty="0"/>
                  <a:t>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924099"/>
                <a:ext cx="10261140" cy="574901"/>
              </a:xfrm>
              <a:prstGeom prst="rect">
                <a:avLst/>
              </a:prstGeom>
              <a:blipFill>
                <a:blip r:embed="rId4"/>
                <a:stretch>
                  <a:fillRect l="-1188" t="-212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7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5430" y="777150"/>
                <a:ext cx="10261140" cy="5351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amortized cost of extracting the </a:t>
                </a:r>
                <a:r>
                  <a:rPr lang="en-US" sz="2800" dirty="0" smtClean="0"/>
                  <a:t>minimum node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 extraction of </a:t>
                </a:r>
                <a:r>
                  <a:rPr lang="en-US" sz="2800" dirty="0"/>
                  <a:t>the minimum </a:t>
                </a:r>
                <a:r>
                  <a:rPr lang="en-US" sz="2800" dirty="0" smtClean="0"/>
                  <a:t>node per se contributes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 since all its children join the root list.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Also, the construction of the new root list by traversal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 yields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 cost.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For the </a:t>
                </a:r>
                <a:r>
                  <a:rPr lang="en-US" sz="2800" dirty="0"/>
                  <a:t>consolidation </a:t>
                </a:r>
                <a:r>
                  <a:rPr lang="en-US" sz="2800" dirty="0" smtClean="0"/>
                  <a:t>iteration we use aggregate analysis.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Since </a:t>
                </a:r>
                <a:r>
                  <a:rPr lang="en-US" sz="2800" dirty="0"/>
                  <a:t>before iterations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n-US" sz="2800" dirty="0" smtClean="0"/>
                  <a:t>  is deleted and its children join the root list, its size is bounded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77150"/>
                <a:ext cx="10261140" cy="5351850"/>
              </a:xfrm>
              <a:prstGeom prst="rect">
                <a:avLst/>
              </a:prstGeom>
              <a:blipFill>
                <a:blip r:embed="rId2"/>
                <a:stretch>
                  <a:fillRect l="-1188" r="-1188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9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5430" y="719832"/>
                <a:ext cx="10261140" cy="4988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Each iteration processes a node of the new root list, where every time an action takes one </a:t>
                </a:r>
                <a:r>
                  <a:rPr lang="en-US" sz="2800" dirty="0"/>
                  <a:t>of the roots is linked to </a:t>
                </a:r>
                <a:r>
                  <a:rPr lang="en-US" sz="2800" dirty="0" smtClean="0"/>
                  <a:t>another.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 smtClean="0"/>
                  <a:t>Total </a:t>
                </a:r>
                <a:r>
                  <a:rPr lang="en-US" sz="2800" dirty="0"/>
                  <a:t>number of </a:t>
                </a:r>
                <a:r>
                  <a:rPr lang="en-US" sz="2800" dirty="0" smtClean="0"/>
                  <a:t>actions over all root list nodes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4800"/>
                  </a:spcAft>
                </a:pPr>
                <a:r>
                  <a:rPr lang="en-US" sz="2800" dirty="0"/>
                  <a:t>The potential before extracting the minimum node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dirty="0" smtClean="0"/>
                  <a:t>, and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dirty="0" smtClean="0"/>
                  <a:t> afterward.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 smtClean="0"/>
                  <a:t>Amortized </a:t>
                </a:r>
                <a:r>
                  <a:rPr lang="en-US" sz="2800" dirty="0"/>
                  <a:t>cost </a:t>
                </a:r>
                <a:r>
                  <a:rPr lang="en-US" sz="2800" dirty="0" smtClean="0"/>
                  <a:t>is at most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19832"/>
                <a:ext cx="10261140" cy="4988673"/>
              </a:xfrm>
              <a:prstGeom prst="rect">
                <a:avLst/>
              </a:prstGeom>
              <a:blipFill>
                <a:blip r:embed="rId2"/>
                <a:stretch>
                  <a:fillRect l="-1188" t="-122" r="-1188" b="-1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557097" y="3969000"/>
            <a:ext cx="9038903" cy="531610"/>
            <a:chOff x="1557097" y="4329000"/>
            <a:chExt cx="9038903" cy="531610"/>
          </a:xfrm>
        </p:grpSpPr>
        <p:grpSp>
          <p:nvGrpSpPr>
            <p:cNvPr id="9" name="Group 8"/>
            <p:cNvGrpSpPr/>
            <p:nvPr/>
          </p:nvGrpSpPr>
          <p:grpSpPr>
            <a:xfrm>
              <a:off x="5466000" y="4329000"/>
              <a:ext cx="2115000" cy="523220"/>
              <a:chOff x="5038500" y="4419000"/>
              <a:chExt cx="2115000" cy="523220"/>
            </a:xfrm>
          </p:grpSpPr>
          <p:sp>
            <p:nvSpPr>
              <p:cNvPr id="8" name="Rectangular Callout 7"/>
              <p:cNvSpPr/>
              <p:nvPr/>
            </p:nvSpPr>
            <p:spPr>
              <a:xfrm>
                <a:off x="5106000" y="4509000"/>
                <a:ext cx="1980000" cy="360000"/>
              </a:xfrm>
              <a:prstGeom prst="wedgeRectCallout">
                <a:avLst>
                  <a:gd name="adj1" fmla="val -19251"/>
                  <a:gd name="adj2" fmla="val 10890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5038500" y="4419000"/>
                    <a:ext cx="2115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a14:m>
                    <a:r>
                      <a:rPr lang="en-US" sz="2800" dirty="0" smtClean="0"/>
                      <a:t> before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8500" y="4419000"/>
                    <a:ext cx="2115000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0465" r="-403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8481000" y="4337390"/>
              <a:ext cx="2115000" cy="523220"/>
              <a:chOff x="5038500" y="4419000"/>
              <a:chExt cx="2115000" cy="523220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5106000" y="4509000"/>
                <a:ext cx="1980000" cy="360000"/>
              </a:xfrm>
              <a:prstGeom prst="wedgeRectCallout">
                <a:avLst>
                  <a:gd name="adj1" fmla="val -19251"/>
                  <a:gd name="adj2" fmla="val 10890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038500" y="4419000"/>
                    <a:ext cx="2115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a14:m>
                    <a:r>
                      <a:rPr lang="en-US" sz="2800" dirty="0" smtClean="0"/>
                      <a:t> after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8500" y="4419000"/>
                    <a:ext cx="2115000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1557097" y="4329000"/>
              <a:ext cx="3015570" cy="523220"/>
              <a:chOff x="5038500" y="4419000"/>
              <a:chExt cx="1707351" cy="523220"/>
            </a:xfrm>
          </p:grpSpPr>
          <p:sp>
            <p:nvSpPr>
              <p:cNvPr id="14" name="Rectangular Callout 13"/>
              <p:cNvSpPr/>
              <p:nvPr/>
            </p:nvSpPr>
            <p:spPr>
              <a:xfrm>
                <a:off x="5089778" y="4509000"/>
                <a:ext cx="1639851" cy="360000"/>
              </a:xfrm>
              <a:prstGeom prst="wedgeRectCallout">
                <a:avLst>
                  <a:gd name="adj1" fmla="val -19251"/>
                  <a:gd name="adj2" fmla="val 10890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038500" y="4419000"/>
                <a:ext cx="17073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consolidation work</a:t>
                </a:r>
                <a:endParaRPr lang="en-US" sz="280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631000" y="5708505"/>
            <a:ext cx="4005570" cy="523220"/>
            <a:chOff x="719497" y="4121400"/>
            <a:chExt cx="4005570" cy="523220"/>
          </a:xfrm>
        </p:grpSpPr>
        <p:sp>
          <p:nvSpPr>
            <p:cNvPr id="17" name="Rectangular Callout 16"/>
            <p:cNvSpPr/>
            <p:nvPr/>
          </p:nvSpPr>
          <p:spPr>
            <a:xfrm>
              <a:off x="809497" y="4211400"/>
              <a:ext cx="3886919" cy="360000"/>
            </a:xfrm>
            <a:prstGeom prst="wedgeRectCallout">
              <a:avLst>
                <a:gd name="adj1" fmla="val -21825"/>
                <a:gd name="adj2" fmla="val -10237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9497" y="4121400"/>
              <a:ext cx="4005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scale up hidden constant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46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Decreasing a Key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37800" y="1404000"/>
                <a:ext cx="9716399" cy="4745915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FIB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HEAP</m:t>
                    </m:r>
                    <m:r>
                      <m:rPr>
                        <m:nor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DECREASE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KEY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key</m:t>
                    </m:r>
                  </m:oMath>
                </a14:m>
                <a:endParaRPr lang="en-US" sz="2800" b="0" i="0" dirty="0" smtClean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</a:rPr>
                      <m:t>𝐞𝐫𝐫𝐨𝐫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"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new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key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greater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than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old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key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;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modify node’s key and get its parent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>
                    <a:solidFill>
                      <a:srgbClr val="00990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99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&amp;&amp;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key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key</m:t>
                    </m:r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// promote node to root list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0099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CUT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 //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remove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’s child list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CASCADING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CUT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rgbClr val="009900"/>
                  </a:solidFill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>
                    <a:solidFill>
                      <a:srgbClr val="00990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99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key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key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// update min mode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0099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 smtClean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800" y="1404000"/>
                <a:ext cx="9716399" cy="47459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5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886820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a root or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’s key is not smaller than its parent’s key, no structural changes occur, </a:t>
                </a:r>
                <a:r>
                  <a:rPr lang="en-US" sz="2800" dirty="0"/>
                  <a:t>since min-heap </a:t>
                </a:r>
                <a:r>
                  <a:rPr lang="en-US" sz="2800" dirty="0" smtClean="0"/>
                  <a:t>is preserved.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If </a:t>
                </a:r>
                <a:r>
                  <a:rPr lang="en-US" sz="2800" dirty="0"/>
                  <a:t>min-heap order has been violated, many changes may occur. 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Firstly,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CUT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breaks the </a:t>
                </a:r>
                <a:r>
                  <a:rPr lang="en-US" sz="2800" dirty="0"/>
                  <a:t>link between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its </a:t>
                </a:r>
                <a:r>
                  <a:rPr lang="en-US" sz="2800" dirty="0" smtClean="0"/>
                  <a:t>parent, and makes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 root</a:t>
                </a:r>
                <a:r>
                  <a:rPr lang="en-US" sz="2800" dirty="0" smtClean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b="1" dirty="0"/>
                  <a:t>mark</a:t>
                </a:r>
                <a:r>
                  <a:rPr lang="en-US" sz="2800" i="1" dirty="0"/>
                  <a:t> </a:t>
                </a:r>
                <a:r>
                  <a:rPr lang="en-US" sz="2800" dirty="0"/>
                  <a:t>attributes </a:t>
                </a:r>
                <a:r>
                  <a:rPr lang="en-US" sz="2800" dirty="0" smtClean="0"/>
                  <a:t>record the </a:t>
                </a:r>
                <a:r>
                  <a:rPr lang="en-US" sz="2800" dirty="0"/>
                  <a:t>history of each node. </a:t>
                </a:r>
                <a:r>
                  <a:rPr lang="en-US" sz="2800" dirty="0" smtClean="0"/>
                  <a:t>It is made false,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mark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Suppose that node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gone through the following events </a:t>
                </a:r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86820"/>
                <a:ext cx="10261140" cy="5152180"/>
              </a:xfrm>
              <a:prstGeom prst="rect">
                <a:avLst/>
              </a:prstGeom>
              <a:blipFill>
                <a:blip r:embed="rId2"/>
                <a:stretch>
                  <a:fillRect l="-1188" t="-118" r="-1188" b="-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7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594000"/>
                <a:ext cx="10261140" cy="381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1</a:t>
                </a:r>
                <a:r>
                  <a:rPr lang="en-US" sz="2800" dirty="0"/>
                  <a:t>. at some time,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was a root,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2. 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was linked to (made the child of) another node,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3. then two children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were removed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CUT</m:t>
                    </m:r>
                  </m:oMath>
                </a14:m>
                <a:r>
                  <a:rPr lang="en-US" sz="2800" dirty="0"/>
                  <a:t>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As soon as the second child has been lost, we cut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from its parent, making it a </a:t>
                </a:r>
                <a:r>
                  <a:rPr lang="en-US" sz="2800" dirty="0" smtClean="0"/>
                  <a:t>new root</a:t>
                </a:r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If </a:t>
                </a:r>
                <a:r>
                  <a:rPr lang="en-US" sz="2800" dirty="0"/>
                  <a:t>steps 1 and 2 have occurred and one </a:t>
                </a:r>
                <a:r>
                  <a:rPr lang="en-US" sz="2800" dirty="0" smtClean="0"/>
                  <a:t>child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has been cut. </a:t>
                </a:r>
                <a:r>
                  <a:rPr lang="en-US" sz="2800" dirty="0" smtClean="0"/>
                  <a:t>The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94000"/>
                <a:ext cx="10261140" cy="3810274"/>
              </a:xfrm>
              <a:prstGeom prst="rect">
                <a:avLst/>
              </a:prstGeom>
              <a:blipFill>
                <a:blip r:embed="rId2"/>
                <a:stretch>
                  <a:fillRect l="-1188" t="-160" r="-1188" b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5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359000"/>
                <a:ext cx="10261140" cy="4624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 analysis so far relied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, proved subsequently.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In particular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l-GR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618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800" dirty="0" smtClean="0"/>
                  <a:t> is the golden ration, the positive root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 be the </a:t>
                </a:r>
                <a:r>
                  <a:rPr lang="en-US" sz="2800" dirty="0"/>
                  <a:t>number of nodes, including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itself, in the subtree </a:t>
                </a:r>
                <a:r>
                  <a:rPr lang="en-US" sz="2800" dirty="0" smtClean="0"/>
                  <a:t>rooted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It is shown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exponential </a:t>
                </a:r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deg</m:t>
                    </m:r>
                  </m:oMath>
                </a14:m>
                <a:r>
                  <a:rPr lang="en-US" sz="2800" dirty="0" smtClean="0"/>
                  <a:t>, which will imply the bound.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59000"/>
                <a:ext cx="10261140" cy="4624471"/>
              </a:xfrm>
              <a:prstGeom prst="rect">
                <a:avLst/>
              </a:prstGeom>
              <a:blipFill>
                <a:blip r:embed="rId2"/>
                <a:stretch>
                  <a:fillRect l="-1188" t="-264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Bounding the Maximum Degree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85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41820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Lemma 1</a:t>
                </a:r>
                <a:r>
                  <a:rPr lang="en-US" sz="2800" dirty="0" smtClean="0"/>
                  <a:t>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be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’s children indexed in the order they have been linked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. Then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Obviously,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is linked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by </a:t>
                </a:r>
                <a:r>
                  <a:rPr lang="en-US" sz="2800" b="1" dirty="0" smtClean="0"/>
                  <a:t>consolidation</a:t>
                </a:r>
                <a:r>
                  <a:rPr lang="en-US" sz="2800" dirty="0" smtClean="0"/>
                  <a:t>, a link conditioned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deg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are already linked,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Since then,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had lost two children,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CASCADING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CUT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would </a:t>
                </a:r>
                <a:r>
                  <a:rPr lang="en-US" sz="2800" dirty="0"/>
                  <a:t>have been cut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, 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41820"/>
                <a:ext cx="10261140" cy="5152180"/>
              </a:xfrm>
              <a:prstGeom prst="rect">
                <a:avLst/>
              </a:prstGeom>
              <a:blipFill>
                <a:blip r:embed="rId2"/>
                <a:stretch>
                  <a:fillRect l="-1188" t="-118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2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24176" y="1080904"/>
            <a:ext cx="7682285" cy="4696191"/>
            <a:chOff x="2224176" y="1080904"/>
            <a:chExt cx="7682285" cy="46961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4176" y="1080904"/>
              <a:ext cx="7682285" cy="4696191"/>
            </a:xfrm>
            <a:prstGeom prst="rect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2271000" y="2574000"/>
              <a:ext cx="6931824" cy="495000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73520" y="4173984"/>
              <a:ext cx="6931824" cy="495000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71000" y="4738047"/>
              <a:ext cx="6931824" cy="495000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41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774000"/>
                <a:ext cx="10261140" cy="5302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Reminder of Fibonacci number definition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,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Lemma 2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b="1" dirty="0" smtClean="0"/>
                  <a:t>3</a:t>
                </a:r>
                <a:r>
                  <a:rPr lang="en-US" sz="2800" dirty="0" smtClean="0"/>
                  <a:t>: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 smtClean="0"/>
                  <a:t>: By induction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, and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there is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r>
                  <a:rPr lang="en-US" sz="2800" dirty="0" smtClean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74000"/>
                <a:ext cx="10261140" cy="5302927"/>
              </a:xfrm>
              <a:prstGeom prst="rect">
                <a:avLst/>
              </a:prstGeom>
              <a:blipFill>
                <a:blip r:embed="rId2"/>
                <a:stretch>
                  <a:fillRect l="-1188" t="-230" r="-416" b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4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729000"/>
                <a:ext cx="10261140" cy="539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Assume by induction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There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 smtClean="0">
                    <a:ea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b="1" dirty="0" smtClean="0"/>
                  <a:t>4</a:t>
                </a:r>
                <a:r>
                  <a:rPr lang="en-US" sz="2800" dirty="0" smtClean="0"/>
                  <a:t>: 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be a node of a Fibonacci heap,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 be any Fibonacci heap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 be the minimum size of any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  s.t.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 Trivially,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Also,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 since the addition of a child increases node’s size.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9000"/>
                <a:ext cx="10261140" cy="5392887"/>
              </a:xfrm>
              <a:prstGeom prst="rect">
                <a:avLst/>
              </a:prstGeom>
              <a:blipFill>
                <a:blip r:embed="rId2"/>
                <a:stretch>
                  <a:fillRect l="-1188" r="-1188" b="-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9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777419"/>
                <a:ext cx="10261140" cy="530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  and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’s children indexed in the order they have been linked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4200"/>
                  </a:spcAft>
                </a:pPr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800" dirty="0" smtClean="0"/>
                  <a:t> counts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, there is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/>
                  <a:t> 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Let us show that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For the bases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Assume by induction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. By the above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77419"/>
                <a:ext cx="10261140" cy="5306581"/>
              </a:xfrm>
              <a:prstGeom prst="rect">
                <a:avLst/>
              </a:prstGeom>
              <a:blipFill>
                <a:blip r:embed="rId2"/>
                <a:stretch>
                  <a:fillRect l="-1188" t="-230" r="-1188" b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858600" y="2664000"/>
            <a:ext cx="4307400" cy="523220"/>
            <a:chOff x="4521000" y="4104000"/>
            <a:chExt cx="4307400" cy="523220"/>
          </a:xfrm>
        </p:grpSpPr>
        <p:sp>
          <p:nvSpPr>
            <p:cNvPr id="7" name="Rectangular Callout 6"/>
            <p:cNvSpPr/>
            <p:nvPr/>
          </p:nvSpPr>
          <p:spPr>
            <a:xfrm>
              <a:off x="4521000" y="4149000"/>
              <a:ext cx="4185000" cy="450000"/>
            </a:xfrm>
            <a:prstGeom prst="wedgeRectCallout">
              <a:avLst>
                <a:gd name="adj1" fmla="val -23144"/>
                <a:gd name="adj2" fmla="val 9704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521000" y="4104000"/>
                  <a:ext cx="4307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/>
                    <a:t>by lemma 1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1000" y="4104000"/>
                  <a:ext cx="4307400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992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8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65430" y="720979"/>
            <a:ext cx="10261140" cy="1771411"/>
            <a:chOff x="965430" y="720979"/>
            <a:chExt cx="10261140" cy="17714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65430" y="1235809"/>
                  <a:ext cx="10261140" cy="605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42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en-US" sz="2800" dirty="0" smtClean="0"/>
                    <a:t>.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a14:m>
                  <a:endPara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235809"/>
                  <a:ext cx="10261140" cy="605743"/>
                </a:xfrm>
                <a:prstGeom prst="rect">
                  <a:avLst/>
                </a:prstGeom>
                <a:blipFill>
                  <a:blip r:embed="rId2"/>
                  <a:stretch>
                    <a:fillRect b="-282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3441000" y="729369"/>
              <a:ext cx="2025000" cy="523220"/>
              <a:chOff x="4521000" y="4104000"/>
              <a:chExt cx="2025000" cy="523220"/>
            </a:xfrm>
          </p:grpSpPr>
          <p:sp>
            <p:nvSpPr>
              <p:cNvPr id="8" name="Rectangular Callout 7"/>
              <p:cNvSpPr/>
              <p:nvPr/>
            </p:nvSpPr>
            <p:spPr>
              <a:xfrm>
                <a:off x="4521000" y="4149000"/>
                <a:ext cx="2025000" cy="450000"/>
              </a:xfrm>
              <a:prstGeom prst="wedgeRectCallout">
                <a:avLst>
                  <a:gd name="adj1" fmla="val -21775"/>
                  <a:gd name="adj2" fmla="val 10314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21000" y="4104000"/>
                <a:ext cx="202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by induction</a:t>
                </a:r>
                <a:endParaRPr lang="en-US" sz="28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326000" y="720979"/>
              <a:ext cx="1080000" cy="523220"/>
              <a:chOff x="4521000" y="4104000"/>
              <a:chExt cx="1080000" cy="523220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4521000" y="4149000"/>
                <a:ext cx="1080000" cy="450000"/>
              </a:xfrm>
              <a:prstGeom prst="wedgeRectCallout">
                <a:avLst>
                  <a:gd name="adj1" fmla="val -22734"/>
                  <a:gd name="adj2" fmla="val 111268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21000" y="4104000"/>
                <a:ext cx="108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By (1)</a:t>
                </a:r>
                <a:endParaRPr lang="en-US" sz="28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466000" y="1924170"/>
              <a:ext cx="2610000" cy="523220"/>
              <a:chOff x="4521000" y="4104000"/>
              <a:chExt cx="2610000" cy="523220"/>
            </a:xfrm>
          </p:grpSpPr>
          <p:sp>
            <p:nvSpPr>
              <p:cNvPr id="14" name="Rectangular Callout 13"/>
              <p:cNvSpPr/>
              <p:nvPr/>
            </p:nvSpPr>
            <p:spPr>
              <a:xfrm>
                <a:off x="4521000" y="4149000"/>
                <a:ext cx="2462400" cy="450000"/>
              </a:xfrm>
              <a:prstGeom prst="wedgeRectCallout">
                <a:avLst>
                  <a:gd name="adj1" fmla="val -21724"/>
                  <a:gd name="adj2" fmla="val -116316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521000" y="4104000"/>
                    <a:ext cx="2610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2800" dirty="0" smtClean="0"/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1000" y="4104000"/>
                    <a:ext cx="2610000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1765" b="-341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7761000" y="720979"/>
              <a:ext cx="1935000" cy="523220"/>
              <a:chOff x="4521000" y="4104000"/>
              <a:chExt cx="1935000" cy="523220"/>
            </a:xfrm>
          </p:grpSpPr>
          <p:sp>
            <p:nvSpPr>
              <p:cNvPr id="17" name="Rectangular Callout 16"/>
              <p:cNvSpPr/>
              <p:nvPr/>
            </p:nvSpPr>
            <p:spPr>
              <a:xfrm>
                <a:off x="4521000" y="4149000"/>
                <a:ext cx="1935000" cy="450000"/>
              </a:xfrm>
              <a:prstGeom prst="wedgeRectCallout">
                <a:avLst>
                  <a:gd name="adj1" fmla="val -23109"/>
                  <a:gd name="adj2" fmla="val 99076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21000" y="4104000"/>
                <a:ext cx="193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By lemma 2</a:t>
                </a:r>
                <a:endParaRPr lang="en-US" sz="28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931000" y="1969170"/>
              <a:ext cx="1935000" cy="523220"/>
              <a:chOff x="4521000" y="4104000"/>
              <a:chExt cx="1935000" cy="523220"/>
            </a:xfrm>
          </p:grpSpPr>
          <p:sp>
            <p:nvSpPr>
              <p:cNvPr id="20" name="Rectangular Callout 19"/>
              <p:cNvSpPr/>
              <p:nvPr/>
            </p:nvSpPr>
            <p:spPr>
              <a:xfrm>
                <a:off x="4521000" y="4149000"/>
                <a:ext cx="1935000" cy="450000"/>
              </a:xfrm>
              <a:prstGeom prst="wedgeRectCallout">
                <a:avLst>
                  <a:gd name="adj1" fmla="val -23109"/>
                  <a:gd name="adj2" fmla="val -11225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21000" y="4104000"/>
                <a:ext cx="193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By lemma 3</a:t>
                </a:r>
                <a:endParaRPr lang="en-US" sz="28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65430" y="2765965"/>
                <a:ext cx="10261140" cy="349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Corollary 5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Proof: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be any node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deg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By lemma 4 there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an integer 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Hence, the maximum degree satisfied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765965"/>
                <a:ext cx="10261140" cy="3499356"/>
              </a:xfrm>
              <a:prstGeom prst="rect">
                <a:avLst/>
              </a:prstGeom>
              <a:blipFill>
                <a:blip r:embed="rId4"/>
                <a:stretch>
                  <a:fillRect l="-1188" t="-348" r="-1188" b="-2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5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864000"/>
            <a:ext cx="1026114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</a:rPr>
              <a:t>Fibonacci heap </a:t>
            </a:r>
            <a:r>
              <a:rPr lang="en-US" sz="2800" dirty="0"/>
              <a:t>is a collection of rooted trees that are </a:t>
            </a:r>
            <a:r>
              <a:rPr lang="en-US" sz="2800" b="1" dirty="0" smtClean="0">
                <a:solidFill>
                  <a:srgbClr val="0000FF"/>
                </a:solidFill>
              </a:rPr>
              <a:t>min-heaps</a:t>
            </a:r>
            <a:r>
              <a:rPr lang="en-US" sz="2800" dirty="0" smtClean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86000" y="1944000"/>
            <a:ext cx="9985831" cy="3468713"/>
            <a:chOff x="786000" y="1944000"/>
            <a:chExt cx="9985831" cy="34687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6000" y="2664000"/>
              <a:ext cx="9985831" cy="2748713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4431000" y="1944000"/>
              <a:ext cx="1170000" cy="836921"/>
              <a:chOff x="5033400" y="2881239"/>
              <a:chExt cx="1170000" cy="8369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033400" y="2881239"/>
                    <a:ext cx="1170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3400" y="2881239"/>
                    <a:ext cx="1170000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/>
              <p:cNvCxnSpPr>
                <a:stCxn id="12" idx="2"/>
              </p:cNvCxnSpPr>
              <p:nvPr/>
            </p:nvCxnSpPr>
            <p:spPr>
              <a:xfrm>
                <a:off x="5618400" y="3404459"/>
                <a:ext cx="0" cy="3137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053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594000"/>
                <a:ext cx="10261140" cy="2356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Each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has </a:t>
                </a:r>
                <a:r>
                  <a:rPr lang="en-US" sz="2800" dirty="0"/>
                  <a:t>a pointer </a:t>
                </a:r>
                <a:r>
                  <a:rPr lang="en-US" sz="2800" dirty="0" smtClean="0"/>
                  <a:t>to parent and to all </a:t>
                </a:r>
                <a:r>
                  <a:rPr lang="en-US" sz="2800" dirty="0"/>
                  <a:t>its </a:t>
                </a:r>
                <a:r>
                  <a:rPr lang="en-US" sz="2800" dirty="0" smtClean="0"/>
                  <a:t>children, which are </a:t>
                </a:r>
                <a:r>
                  <a:rPr lang="en-US" sz="2800" dirty="0"/>
                  <a:t>doubly </a:t>
                </a:r>
                <a:r>
                  <a:rPr lang="en-US" sz="2800" dirty="0" smtClean="0"/>
                  <a:t>linked in circularly. Siblings may appear </a:t>
                </a:r>
                <a:r>
                  <a:rPr lang="en-US" sz="2800" dirty="0"/>
                  <a:t>in </a:t>
                </a:r>
                <a:r>
                  <a:rPr lang="en-US" sz="2800" dirty="0" smtClean="0"/>
                  <a:t>any </a:t>
                </a:r>
                <a:r>
                  <a:rPr lang="en-US" sz="2800" dirty="0"/>
                  <a:t>order</a:t>
                </a:r>
                <a:r>
                  <a:rPr lang="en-US" sz="2800" dirty="0" smtClean="0"/>
                  <a:t>.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A node can be inserted and deleted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/>
                  <a:t>, and same for </a:t>
                </a:r>
                <a:r>
                  <a:rPr lang="en-US" sz="2800" dirty="0"/>
                  <a:t>concatenating </a:t>
                </a:r>
                <a:r>
                  <a:rPr lang="en-US" sz="2800" dirty="0" smtClean="0"/>
                  <a:t>linked lists into one.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94000"/>
                <a:ext cx="10261140" cy="2356927"/>
              </a:xfrm>
              <a:prstGeom prst="rect">
                <a:avLst/>
              </a:prstGeom>
              <a:blipFill>
                <a:blip r:embed="rId2"/>
                <a:stretch>
                  <a:fillRect l="-1188" t="-258" r="-1188" b="-6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809750" y="2709157"/>
            <a:ext cx="8572500" cy="3464843"/>
            <a:chOff x="1809750" y="2664157"/>
            <a:chExt cx="8572500" cy="34648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750" y="3395325"/>
              <a:ext cx="8572500" cy="2733675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5681299" y="2664157"/>
              <a:ext cx="1584701" cy="1012618"/>
              <a:chOff x="5681299" y="2664157"/>
              <a:chExt cx="1584701" cy="10126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096000" y="2664157"/>
                    <a:ext cx="1170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2664157"/>
                    <a:ext cx="1170000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/>
              <p:cNvCxnSpPr>
                <a:stCxn id="8" idx="2"/>
              </p:cNvCxnSpPr>
              <p:nvPr/>
            </p:nvCxnSpPr>
            <p:spPr>
              <a:xfrm flipH="1">
                <a:off x="5681299" y="3187377"/>
                <a:ext cx="999701" cy="4893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>
            <a:off x="1686000" y="3337765"/>
            <a:ext cx="8595000" cy="1390633"/>
            <a:chOff x="1686000" y="3292765"/>
            <a:chExt cx="8595000" cy="1390633"/>
          </a:xfrm>
        </p:grpSpPr>
        <p:sp>
          <p:nvSpPr>
            <p:cNvPr id="17" name="Rounded Rectangle 16"/>
            <p:cNvSpPr/>
            <p:nvPr/>
          </p:nvSpPr>
          <p:spPr>
            <a:xfrm>
              <a:off x="1686000" y="3292765"/>
              <a:ext cx="8595000" cy="901235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86000" y="4160178"/>
              <a:ext cx="132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root list</a:t>
              </a:r>
              <a:endParaRPr lang="en-US" sz="28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09750" y="4914000"/>
            <a:ext cx="2756250" cy="780057"/>
            <a:chOff x="1809750" y="4914000"/>
            <a:chExt cx="2756250" cy="780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809750" y="5068277"/>
                  <a:ext cx="2250000" cy="523220"/>
                </a:xfrm>
                <a:prstGeom prst="rect">
                  <a:avLst/>
                </a:prstGeom>
                <a:noFill/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arked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node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750" y="5068277"/>
                  <a:ext cx="225000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/>
            <p:nvPr/>
          </p:nvCxnSpPr>
          <p:spPr>
            <a:xfrm flipV="1">
              <a:off x="4059750" y="4914000"/>
              <a:ext cx="506250" cy="41588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0" idx="3"/>
            </p:cNvCxnSpPr>
            <p:nvPr/>
          </p:nvCxnSpPr>
          <p:spPr>
            <a:xfrm>
              <a:off x="4059750" y="5329887"/>
              <a:ext cx="461250" cy="36417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7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449000"/>
                <a:ext cx="10261140" cy="459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stores </a:t>
                </a:r>
                <a:r>
                  <a:rPr lang="en-US" sz="2800" dirty="0"/>
                  <a:t>the number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’s children.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mark</m:t>
                    </m:r>
                  </m:oMath>
                </a14:m>
                <a:r>
                  <a:rPr lang="en-US" sz="2800" dirty="0" smtClean="0"/>
                  <a:t> (Boolean) indicates whether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node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has lost a child since </a:t>
                </a:r>
                <a:r>
                  <a:rPr lang="en-US" sz="2800" dirty="0" smtClean="0"/>
                  <a:t>last </a:t>
                </a:r>
                <a:r>
                  <a:rPr lang="en-US" sz="2800" dirty="0"/>
                  <a:t>time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was made </a:t>
                </a:r>
                <a:r>
                  <a:rPr lang="en-US" sz="2800" dirty="0" smtClean="0"/>
                  <a:t>child </a:t>
                </a:r>
                <a:r>
                  <a:rPr lang="en-US" sz="2800" dirty="0"/>
                  <a:t>of another node</a:t>
                </a:r>
                <a:r>
                  <a:rPr lang="en-US" sz="2800" dirty="0" smtClean="0"/>
                  <a:t>. </a:t>
                </a:r>
                <a:r>
                  <a:rPr lang="en-US" sz="2800" dirty="0"/>
                  <a:t>New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 smtClean="0"/>
                  <a:t>unmarked.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becomes unmarked whenever </a:t>
                </a:r>
                <a:r>
                  <a:rPr lang="en-US" sz="2800" dirty="0" smtClean="0"/>
                  <a:t>it is </a:t>
                </a:r>
                <a:r>
                  <a:rPr lang="en-US" sz="2800" dirty="0"/>
                  <a:t>made </a:t>
                </a:r>
                <a:r>
                  <a:rPr lang="en-US" sz="2800" dirty="0" smtClean="0"/>
                  <a:t>child </a:t>
                </a:r>
                <a:r>
                  <a:rPr lang="en-US" sz="2800" dirty="0"/>
                  <a:t>of another node</a:t>
                </a:r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Given a Fibonacci heap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dirty="0" smtClean="0"/>
                  <a:t> is the number of trees in the root list,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’s </a:t>
                </a:r>
                <a:r>
                  <a:rPr lang="en-US" sz="2800" dirty="0"/>
                  <a:t>number </a:t>
                </a:r>
                <a:r>
                  <a:rPr lang="en-US" sz="2800" dirty="0" smtClean="0"/>
                  <a:t>of marked nodes. The potential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 is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449000"/>
                <a:ext cx="10261140" cy="4599529"/>
              </a:xfrm>
              <a:prstGeom prst="rect">
                <a:avLst/>
              </a:prstGeom>
              <a:blipFill>
                <a:blip r:embed="rId2"/>
                <a:stretch>
                  <a:fillRect l="-1188" t="-265" r="-1188" b="-2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Potential Function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702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64000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By definition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, and initially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 smtClean="0"/>
                  <a:t>, hence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For the heap example there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 potential </a:t>
                </a:r>
                <a:r>
                  <a:rPr lang="en-US" sz="2800" dirty="0"/>
                  <a:t>of </a:t>
                </a:r>
                <a:r>
                  <a:rPr lang="en-US" sz="2800" dirty="0" smtClean="0"/>
                  <a:t>set </a:t>
                </a:r>
                <a:r>
                  <a:rPr lang="en-US" sz="2800" dirty="0"/>
                  <a:t>of </a:t>
                </a:r>
                <a:r>
                  <a:rPr lang="en-US" sz="2800" dirty="0" smtClean="0"/>
                  <a:t>heaps </a:t>
                </a:r>
                <a:r>
                  <a:rPr lang="en-US" sz="2800" dirty="0"/>
                  <a:t>is the sum </a:t>
                </a:r>
                <a:r>
                  <a:rPr lang="en-US" sz="2800" dirty="0" smtClean="0"/>
                  <a:t>of the individual heaps</a:t>
                </a:r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We assume </a:t>
                </a:r>
                <a:r>
                  <a:rPr lang="en-US" sz="2800" dirty="0"/>
                  <a:t>that a unit of potential </a:t>
                </a:r>
                <a:r>
                  <a:rPr lang="en-US" sz="2800" dirty="0" smtClean="0"/>
                  <a:t>can pay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/>
                  <a:t> work that we might encounter.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. We assume that the bound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</m:func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is known a priori.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4000"/>
                <a:ext cx="10261140" cy="5152180"/>
              </a:xfrm>
              <a:prstGeom prst="rect">
                <a:avLst/>
              </a:prstGeom>
              <a:blipFill>
                <a:blip r:embed="rId2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3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359000"/>
                <a:ext cx="10261140" cy="4921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Operations delay </a:t>
                </a:r>
                <a:r>
                  <a:rPr lang="en-US" sz="2800" dirty="0"/>
                  <a:t>work as long as </a:t>
                </a:r>
                <a:r>
                  <a:rPr lang="en-US" sz="2800" dirty="0" smtClean="0"/>
                  <a:t>possible.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For </a:t>
                </a:r>
                <a:r>
                  <a:rPr lang="en-US" sz="2800" dirty="0"/>
                  <a:t>example,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INSERT</m:t>
                    </m:r>
                  </m:oMath>
                </a14:m>
                <a:r>
                  <a:rPr lang="en-US" sz="2800" dirty="0" smtClean="0"/>
                  <a:t> first adds to </a:t>
                </a:r>
                <a:r>
                  <a:rPr lang="en-US" sz="2800" dirty="0"/>
                  <a:t>the root list, which takes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Starting empty, and </a:t>
                </a:r>
                <a:r>
                  <a:rPr lang="en-US" sz="2800" dirty="0"/>
                  <a:t>then </a:t>
                </a:r>
                <a:r>
                  <a:rPr lang="en-US" sz="2800" dirty="0" smtClean="0"/>
                  <a:t>follow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INSERT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dirty="0" smtClean="0"/>
                  <a:t>heap becomes just root </a:t>
                </a:r>
                <a:r>
                  <a:rPr lang="en-US" sz="2800" dirty="0"/>
                  <a:t>list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nodes. 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If 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EXTRACT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n-US" sz="2800" dirty="0" smtClean="0"/>
                  <a:t> follows, </a:t>
                </a:r>
                <a:r>
                  <a:rPr lang="en-US" sz="2800" dirty="0"/>
                  <a:t>after removing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n-US" sz="2800" dirty="0" smtClean="0"/>
                  <a:t> the </a:t>
                </a:r>
                <a:r>
                  <a:rPr lang="en-US" sz="2800" dirty="0"/>
                  <a:t>new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searched </a:t>
                </a:r>
                <a:r>
                  <a:rPr lang="en-US" sz="2800" dirty="0"/>
                  <a:t>through the other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nodes.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This traversal also </a:t>
                </a:r>
                <a:r>
                  <a:rPr lang="en-US" sz="2800" dirty="0"/>
                  <a:t>consolidate </a:t>
                </a:r>
                <a:r>
                  <a:rPr lang="en-US" sz="2800" dirty="0" smtClean="0"/>
                  <a:t>nodes into </a:t>
                </a:r>
                <a:r>
                  <a:rPr lang="en-US" sz="2800" dirty="0"/>
                  <a:t>min-heap-ordered </a:t>
                </a:r>
                <a:r>
                  <a:rPr lang="en-US" sz="2800" dirty="0" smtClean="0"/>
                  <a:t>trees, thus reducing the </a:t>
                </a:r>
                <a:r>
                  <a:rPr lang="en-US" sz="2800" dirty="0"/>
                  <a:t>size of the root list.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59000"/>
                <a:ext cx="10261140" cy="4921347"/>
              </a:xfrm>
              <a:prstGeom prst="rect">
                <a:avLst/>
              </a:prstGeom>
              <a:blipFill>
                <a:blip r:embed="rId2"/>
                <a:stretch>
                  <a:fillRect l="-1188" t="-248" r="-1188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Mergeable-Heap Operations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857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Fibonacci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8215" y="1179000"/>
                <a:ext cx="9135570" cy="5227393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FIB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HEAP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INSERT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      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// initialize degree, parent, child and mark of node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 smtClean="0">
                  <a:solidFill>
                    <a:srgbClr val="009900"/>
                  </a:solidFill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;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 ;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child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 ;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mark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FASLSE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;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⁡==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create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root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list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containing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just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⁡=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else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insert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into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root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list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𝑘𝑒𝑦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𝑘𝑒𝑦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⁡=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// new node’s key is smallest</a:t>
                </a:r>
                <a:endParaRPr lang="en-US" sz="2800" dirty="0">
                  <a:solidFill>
                    <a:srgbClr val="009900"/>
                  </a:solidFill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++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i="0" dirty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un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// increase heap size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215" y="1179000"/>
                <a:ext cx="9135570" cy="5227393"/>
              </a:xfrm>
              <a:prstGeom prst="rect">
                <a:avLst/>
              </a:prstGeom>
              <a:blipFill>
                <a:blip r:embed="rId2"/>
                <a:stretch>
                  <a:fillRect b="-1968"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65430" y="504000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Insertion, Finding Minimum and Union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817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58425</TotalTime>
  <Words>3566</Words>
  <Application>Microsoft Office PowerPoint</Application>
  <PresentationFormat>Widescreen</PresentationFormat>
  <Paragraphs>330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Fibonacci Heaps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1404</cp:revision>
  <dcterms:created xsi:type="dcterms:W3CDTF">2021-10-08T01:25:47Z</dcterms:created>
  <dcterms:modified xsi:type="dcterms:W3CDTF">2024-10-31T07:06:58Z</dcterms:modified>
</cp:coreProperties>
</file>