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69" r:id="rId4"/>
    <p:sldId id="270" r:id="rId5"/>
    <p:sldId id="272" r:id="rId6"/>
    <p:sldId id="275" r:id="rId7"/>
    <p:sldId id="276" r:id="rId8"/>
    <p:sldId id="277" r:id="rId9"/>
    <p:sldId id="278" r:id="rId10"/>
    <p:sldId id="279" r:id="rId11"/>
    <p:sldId id="282" r:id="rId12"/>
    <p:sldId id="281" r:id="rId13"/>
    <p:sldId id="283" r:id="rId14"/>
    <p:sldId id="284" r:id="rId15"/>
    <p:sldId id="285" r:id="rId16"/>
    <p:sldId id="288" r:id="rId17"/>
    <p:sldId id="289" r:id="rId18"/>
    <p:sldId id="290" r:id="rId19"/>
    <p:sldId id="292" r:id="rId20"/>
    <p:sldId id="293" r:id="rId21"/>
    <p:sldId id="295" r:id="rId22"/>
    <p:sldId id="296" r:id="rId23"/>
    <p:sldId id="297" r:id="rId24"/>
    <p:sldId id="298" r:id="rId25"/>
    <p:sldId id="299" r:id="rId26"/>
    <p:sldId id="300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9933"/>
    <a:srgbClr val="FF0000"/>
    <a:srgbClr val="777777"/>
    <a:srgbClr val="FFFFFF"/>
    <a:srgbClr val="000000"/>
    <a:srgbClr val="41719C"/>
    <a:srgbClr val="BFBFB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3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84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9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9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0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62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4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38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7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3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6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9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5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80.png"/><Relationship Id="rId7" Type="http://schemas.openxmlformats.org/officeDocument/2006/relationships/image" Target="../media/image32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5" Type="http://schemas.openxmlformats.org/officeDocument/2006/relationships/image" Target="../media/image301.png"/><Relationship Id="rId4" Type="http://schemas.openxmlformats.org/officeDocument/2006/relationships/image" Target="../media/image290.png"/><Relationship Id="rId9" Type="http://schemas.openxmlformats.org/officeDocument/2006/relationships/image" Target="../media/image3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image" Target="../media/image460.png"/><Relationship Id="rId26" Type="http://schemas.openxmlformats.org/officeDocument/2006/relationships/image" Target="../media/image540.png"/><Relationship Id="rId39" Type="http://schemas.openxmlformats.org/officeDocument/2006/relationships/image" Target="../media/image670.png"/><Relationship Id="rId21" Type="http://schemas.openxmlformats.org/officeDocument/2006/relationships/image" Target="../media/image490.png"/><Relationship Id="rId34" Type="http://schemas.openxmlformats.org/officeDocument/2006/relationships/image" Target="../media/image620.png"/><Relationship Id="rId42" Type="http://schemas.openxmlformats.org/officeDocument/2006/relationships/image" Target="../media/image700.png"/><Relationship Id="rId47" Type="http://schemas.openxmlformats.org/officeDocument/2006/relationships/image" Target="../media/image750.png"/><Relationship Id="rId50" Type="http://schemas.openxmlformats.org/officeDocument/2006/relationships/image" Target="../media/image780.png"/><Relationship Id="rId55" Type="http://schemas.openxmlformats.org/officeDocument/2006/relationships/image" Target="../media/image830.png"/><Relationship Id="rId63" Type="http://schemas.openxmlformats.org/officeDocument/2006/relationships/image" Target="../media/image91.png"/><Relationship Id="rId68" Type="http://schemas.openxmlformats.org/officeDocument/2006/relationships/image" Target="../media/image96.png"/><Relationship Id="rId76" Type="http://schemas.openxmlformats.org/officeDocument/2006/relationships/image" Target="../media/image104.png"/><Relationship Id="rId84" Type="http://schemas.openxmlformats.org/officeDocument/2006/relationships/image" Target="../media/image112.png"/><Relationship Id="rId89" Type="http://schemas.openxmlformats.org/officeDocument/2006/relationships/image" Target="../media/image117.png"/><Relationship Id="rId7" Type="http://schemas.openxmlformats.org/officeDocument/2006/relationships/image" Target="../media/image350.png"/><Relationship Id="rId71" Type="http://schemas.openxmlformats.org/officeDocument/2006/relationships/image" Target="../media/image99.png"/><Relationship Id="rId92" Type="http://schemas.openxmlformats.org/officeDocument/2006/relationships/image" Target="../media/image120.png"/><Relationship Id="rId2" Type="http://schemas.openxmlformats.org/officeDocument/2006/relationships/image" Target="../media/image300.png"/><Relationship Id="rId16" Type="http://schemas.openxmlformats.org/officeDocument/2006/relationships/image" Target="../media/image440.png"/><Relationship Id="rId29" Type="http://schemas.openxmlformats.org/officeDocument/2006/relationships/image" Target="../media/image570.png"/><Relationship Id="rId11" Type="http://schemas.openxmlformats.org/officeDocument/2006/relationships/image" Target="../media/image390.png"/><Relationship Id="rId24" Type="http://schemas.openxmlformats.org/officeDocument/2006/relationships/image" Target="../media/image520.png"/><Relationship Id="rId32" Type="http://schemas.openxmlformats.org/officeDocument/2006/relationships/image" Target="../media/image600.png"/><Relationship Id="rId37" Type="http://schemas.openxmlformats.org/officeDocument/2006/relationships/image" Target="../media/image650.png"/><Relationship Id="rId40" Type="http://schemas.openxmlformats.org/officeDocument/2006/relationships/image" Target="../media/image680.png"/><Relationship Id="rId45" Type="http://schemas.openxmlformats.org/officeDocument/2006/relationships/image" Target="../media/image730.png"/><Relationship Id="rId53" Type="http://schemas.openxmlformats.org/officeDocument/2006/relationships/image" Target="../media/image810.png"/><Relationship Id="rId58" Type="http://schemas.openxmlformats.org/officeDocument/2006/relationships/image" Target="../media/image86.png"/><Relationship Id="rId66" Type="http://schemas.openxmlformats.org/officeDocument/2006/relationships/image" Target="../media/image94.png"/><Relationship Id="rId74" Type="http://schemas.openxmlformats.org/officeDocument/2006/relationships/image" Target="../media/image102.png"/><Relationship Id="rId79" Type="http://schemas.openxmlformats.org/officeDocument/2006/relationships/image" Target="../media/image107.png"/><Relationship Id="rId87" Type="http://schemas.openxmlformats.org/officeDocument/2006/relationships/image" Target="../media/image115.png"/><Relationship Id="rId5" Type="http://schemas.openxmlformats.org/officeDocument/2006/relationships/image" Target="../media/image330.png"/><Relationship Id="rId61" Type="http://schemas.openxmlformats.org/officeDocument/2006/relationships/image" Target="../media/image89.png"/><Relationship Id="rId82" Type="http://schemas.openxmlformats.org/officeDocument/2006/relationships/image" Target="../media/image110.png"/><Relationship Id="rId90" Type="http://schemas.openxmlformats.org/officeDocument/2006/relationships/image" Target="../media/image118.png"/><Relationship Id="rId19" Type="http://schemas.openxmlformats.org/officeDocument/2006/relationships/image" Target="../media/image470.png"/><Relationship Id="rId14" Type="http://schemas.openxmlformats.org/officeDocument/2006/relationships/image" Target="../media/image420.png"/><Relationship Id="rId22" Type="http://schemas.openxmlformats.org/officeDocument/2006/relationships/image" Target="../media/image500.png"/><Relationship Id="rId27" Type="http://schemas.openxmlformats.org/officeDocument/2006/relationships/image" Target="../media/image550.png"/><Relationship Id="rId30" Type="http://schemas.openxmlformats.org/officeDocument/2006/relationships/image" Target="../media/image580.png"/><Relationship Id="rId35" Type="http://schemas.openxmlformats.org/officeDocument/2006/relationships/image" Target="../media/image630.png"/><Relationship Id="rId43" Type="http://schemas.openxmlformats.org/officeDocument/2006/relationships/image" Target="../media/image710.png"/><Relationship Id="rId48" Type="http://schemas.openxmlformats.org/officeDocument/2006/relationships/image" Target="../media/image760.png"/><Relationship Id="rId56" Type="http://schemas.openxmlformats.org/officeDocument/2006/relationships/image" Target="../media/image840.png"/><Relationship Id="rId64" Type="http://schemas.openxmlformats.org/officeDocument/2006/relationships/image" Target="../media/image92.png"/><Relationship Id="rId69" Type="http://schemas.openxmlformats.org/officeDocument/2006/relationships/image" Target="../media/image97.png"/><Relationship Id="rId77" Type="http://schemas.openxmlformats.org/officeDocument/2006/relationships/image" Target="../media/image105.png"/><Relationship Id="rId8" Type="http://schemas.openxmlformats.org/officeDocument/2006/relationships/image" Target="../media/image360.png"/><Relationship Id="rId51" Type="http://schemas.openxmlformats.org/officeDocument/2006/relationships/image" Target="../media/image790.png"/><Relationship Id="rId72" Type="http://schemas.openxmlformats.org/officeDocument/2006/relationships/image" Target="../media/image100.png"/><Relationship Id="rId80" Type="http://schemas.openxmlformats.org/officeDocument/2006/relationships/image" Target="../media/image108.png"/><Relationship Id="rId85" Type="http://schemas.openxmlformats.org/officeDocument/2006/relationships/image" Target="../media/image113.png"/><Relationship Id="rId3" Type="http://schemas.openxmlformats.org/officeDocument/2006/relationships/image" Target="../media/image31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5" Type="http://schemas.openxmlformats.org/officeDocument/2006/relationships/image" Target="../media/image530.png"/><Relationship Id="rId33" Type="http://schemas.openxmlformats.org/officeDocument/2006/relationships/image" Target="../media/image610.png"/><Relationship Id="rId38" Type="http://schemas.openxmlformats.org/officeDocument/2006/relationships/image" Target="../media/image660.png"/><Relationship Id="rId46" Type="http://schemas.openxmlformats.org/officeDocument/2006/relationships/image" Target="../media/image740.png"/><Relationship Id="rId59" Type="http://schemas.openxmlformats.org/officeDocument/2006/relationships/image" Target="../media/image87.png"/><Relationship Id="rId67" Type="http://schemas.openxmlformats.org/officeDocument/2006/relationships/image" Target="../media/image95.png"/><Relationship Id="rId20" Type="http://schemas.openxmlformats.org/officeDocument/2006/relationships/image" Target="../media/image480.png"/><Relationship Id="rId41" Type="http://schemas.openxmlformats.org/officeDocument/2006/relationships/image" Target="../media/image690.png"/><Relationship Id="rId54" Type="http://schemas.openxmlformats.org/officeDocument/2006/relationships/image" Target="../media/image820.png"/><Relationship Id="rId62" Type="http://schemas.openxmlformats.org/officeDocument/2006/relationships/image" Target="../media/image90.png"/><Relationship Id="rId70" Type="http://schemas.openxmlformats.org/officeDocument/2006/relationships/image" Target="../media/image98.png"/><Relationship Id="rId75" Type="http://schemas.openxmlformats.org/officeDocument/2006/relationships/image" Target="../media/image103.png"/><Relationship Id="rId83" Type="http://schemas.openxmlformats.org/officeDocument/2006/relationships/image" Target="../media/image111.png"/><Relationship Id="rId88" Type="http://schemas.openxmlformats.org/officeDocument/2006/relationships/image" Target="../media/image116.png"/><Relationship Id="rId91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5" Type="http://schemas.openxmlformats.org/officeDocument/2006/relationships/image" Target="../media/image430.png"/><Relationship Id="rId23" Type="http://schemas.openxmlformats.org/officeDocument/2006/relationships/image" Target="../media/image510.png"/><Relationship Id="rId28" Type="http://schemas.openxmlformats.org/officeDocument/2006/relationships/image" Target="../media/image560.png"/><Relationship Id="rId36" Type="http://schemas.openxmlformats.org/officeDocument/2006/relationships/image" Target="../media/image640.png"/><Relationship Id="rId49" Type="http://schemas.openxmlformats.org/officeDocument/2006/relationships/image" Target="../media/image770.png"/><Relationship Id="rId57" Type="http://schemas.openxmlformats.org/officeDocument/2006/relationships/image" Target="../media/image850.png"/><Relationship Id="rId10" Type="http://schemas.openxmlformats.org/officeDocument/2006/relationships/image" Target="../media/image380.png"/><Relationship Id="rId31" Type="http://schemas.openxmlformats.org/officeDocument/2006/relationships/image" Target="../media/image590.png"/><Relationship Id="rId44" Type="http://schemas.openxmlformats.org/officeDocument/2006/relationships/image" Target="../media/image720.png"/><Relationship Id="rId52" Type="http://schemas.openxmlformats.org/officeDocument/2006/relationships/image" Target="../media/image800.png"/><Relationship Id="rId60" Type="http://schemas.openxmlformats.org/officeDocument/2006/relationships/image" Target="../media/image88.png"/><Relationship Id="rId65" Type="http://schemas.openxmlformats.org/officeDocument/2006/relationships/image" Target="../media/image93.png"/><Relationship Id="rId73" Type="http://schemas.openxmlformats.org/officeDocument/2006/relationships/image" Target="../media/image101.png"/><Relationship Id="rId78" Type="http://schemas.openxmlformats.org/officeDocument/2006/relationships/image" Target="../media/image106.png"/><Relationship Id="rId81" Type="http://schemas.openxmlformats.org/officeDocument/2006/relationships/image" Target="../media/image109.png"/><Relationship Id="rId86" Type="http://schemas.openxmlformats.org/officeDocument/2006/relationships/image" Target="../media/image114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Weighted Graphs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23588" y="2636912"/>
            <a:ext cx="5544824" cy="3216700"/>
            <a:chOff x="1739516" y="2636912"/>
            <a:chExt cx="5544824" cy="3216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4991" y="2636912"/>
              <a:ext cx="2259349" cy="32167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516" y="2636912"/>
              <a:ext cx="2869418" cy="3216700"/>
            </a:xfrm>
            <a:prstGeom prst="rect">
              <a:avLst/>
            </a:prstGeom>
          </p:spPr>
        </p:pic>
      </p:grpSp>
      <p:sp>
        <p:nvSpPr>
          <p:cNvPr id="12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Prepared by Shmuel Wimer</a:t>
            </a:r>
          </a:p>
          <a:p>
            <a:r>
              <a:rPr lang="en-US" dirty="0" smtClean="0"/>
              <a:t>Instructed by Hillel Kugler and Shmuel Wimer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25958"/>
                <a:ext cx="10261140" cy="388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joined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,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’s outgoing arcs examined, particularly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dirty="0"/>
                      <m:t>4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800" dirty="0"/>
                      <m:t>. 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 smtClean="0"/>
                  <a:t> chooses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he-IL" sz="2800" dirty="0" smtClean="0"/>
                  <a:t> </a:t>
                </a:r>
                <a:r>
                  <a:rPr lang="en-US" sz="2800" dirty="0"/>
                  <a:t>to join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</a:t>
                </a:r>
                <a:r>
                  <a:rPr lang="en-US" sz="2800" dirty="0" smtClean="0"/>
                  <a:t>smallest. Since at </a:t>
                </a:r>
                <a:r>
                  <a:rPr lang="en-US" sz="2800" dirty="0"/>
                  <a:t>step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both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 smtClean="0"/>
                  <a:t>,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and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 smtClean="0"/>
                  <a:t> (</a:t>
                </a:r>
                <a:r>
                  <a:rPr lang="en-US" sz="2800" dirty="0"/>
                  <a:t>5)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Applying (1) - (5) successively yields 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i="1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5958"/>
                <a:ext cx="10261140" cy="3887218"/>
              </a:xfrm>
              <a:prstGeom prst="rect">
                <a:avLst/>
              </a:prstGeom>
              <a:blipFill>
                <a:blip r:embed="rId3"/>
                <a:stretch>
                  <a:fillRect l="-1188" t="-314" r="-1188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426288" y="5157192"/>
            <a:ext cx="7190007" cy="798582"/>
            <a:chOff x="2426288" y="5289470"/>
            <a:chExt cx="7190007" cy="798582"/>
          </a:xfrm>
        </p:grpSpPr>
        <p:grpSp>
          <p:nvGrpSpPr>
            <p:cNvPr id="6" name="Group 5"/>
            <p:cNvGrpSpPr/>
            <p:nvPr/>
          </p:nvGrpSpPr>
          <p:grpSpPr>
            <a:xfrm>
              <a:off x="2426288" y="5366810"/>
              <a:ext cx="7190007" cy="721242"/>
              <a:chOff x="1203377" y="5459492"/>
              <a:chExt cx="7190007" cy="72124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638168" y="5459492"/>
                <a:ext cx="5755216" cy="721242"/>
                <a:chOff x="2638168" y="5459492"/>
                <a:chExt cx="5755216" cy="721242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638168" y="5459492"/>
                  <a:ext cx="438921" cy="523220"/>
                  <a:chOff x="3044307" y="549230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2" name="Rectangle 2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3" name="Oval 22"/>
                  <p:cNvSpPr/>
                  <p:nvPr/>
                </p:nvSpPr>
                <p:spPr>
                  <a:xfrm>
                    <a:off x="3080691" y="5580794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7954463" y="5657514"/>
                  <a:ext cx="438921" cy="523220"/>
                  <a:chOff x="2215261" y="5602784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0" name="Rectangle 1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" name="Oval 20"/>
                  <p:cNvSpPr/>
                  <p:nvPr/>
                </p:nvSpPr>
                <p:spPr>
                  <a:xfrm>
                    <a:off x="2225615" y="5666372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719376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8" name="Rectangle 1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" name="Oval 18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5877115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Rectangle 15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6" name="Rectangle 1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7" name="Oval 16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3" name="Straight Arrow Connector 12"/>
                <p:cNvCxnSpPr>
                  <a:stCxn id="19" idx="6"/>
                  <a:endCxn id="17" idx="2"/>
                </p:cNvCxnSpPr>
                <p:nvPr/>
              </p:nvCxnSpPr>
              <p:spPr>
                <a:xfrm>
                  <a:off x="5136859" y="5855536"/>
                  <a:ext cx="76169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 13"/>
                <p:cNvSpPr/>
                <p:nvPr/>
              </p:nvSpPr>
              <p:spPr>
                <a:xfrm>
                  <a:off x="6316036" y="5714479"/>
                  <a:ext cx="1659865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ot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flipV="1">
                  <a:off x="3059512" y="5608846"/>
                  <a:ext cx="1688901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r>
                      <a:rPr lang="en-US" sz="2800" dirty="0" smtClean="0"/>
                      <a:t>: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444" b="-308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/>
          <p:cNvSpPr/>
          <p:nvPr/>
        </p:nvSpPr>
        <p:spPr>
          <a:xfrm>
            <a:off x="2425012" y="1695757"/>
            <a:ext cx="3670988" cy="576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11264" y="2919893"/>
            <a:ext cx="2775095" cy="576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34145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Runtime complexity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Main loop iteration extracts one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he-IL" sz="2800" dirty="0" smtClean="0"/>
                  <a:t> </a:t>
                </a:r>
                <a:r>
                  <a:rPr lang="en-US" sz="2800" dirty="0" smtClean="0"/>
                  <a:t>until</a:t>
                </a:r>
                <a:r>
                  <a:rPr lang="he-I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 smtClean="0"/>
                  <a:t> iterations.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Insertion/extraction time into/from</a:t>
                </a:r>
                <a:r>
                  <a:rPr lang="he-I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he-IL" sz="2800" dirty="0" smtClean="0"/>
                  <a:t> </a:t>
                </a:r>
                <a:r>
                  <a:rPr lang="en-US" sz="2800" dirty="0" smtClean="0"/>
                  <a:t>depends on implementation.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linked list these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, resp., and for heap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, resp.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runtime for</a:t>
                </a:r>
                <a:r>
                  <a:rPr lang="he-I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he-IL" sz="2800" dirty="0" smtClean="0"/>
                  <a:t> </a:t>
                </a:r>
                <a:r>
                  <a:rPr lang="en-US" sz="2800" dirty="0" smtClean="0"/>
                  <a:t>linked list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and for</a:t>
                </a:r>
                <a:r>
                  <a:rPr lang="he-I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  <m:r>
                      <a:rPr lang="he-IL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heap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. Which is better depends on graph sparsity.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34145"/>
                <a:ext cx="10261140" cy="4635115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3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5430" y="583638"/>
            <a:ext cx="102611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en-US" sz="3600" b="1" dirty="0" smtClean="0"/>
              <a:t>Bellman-Ford Algorithm </a:t>
            </a:r>
            <a:r>
              <a:rPr lang="en-US" sz="3600" dirty="0" smtClean="0"/>
              <a:t>(1958, 1962)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65430" y="1844824"/>
                <a:ext cx="10261140" cy="3949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 smtClean="0"/>
                  <a:t> algorithm required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, but in general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 smtClean="0"/>
                  <a:t> may have negative weights.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Directed cycle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b="1" i="1" dirty="0" smtClean="0"/>
                  <a:t>negative</a:t>
                </a:r>
                <a:r>
                  <a:rPr lang="en-US" sz="2800" dirty="0" smtClean="0"/>
                  <a:t> if its length is negative.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Negative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 smtClean="0"/>
                  <a:t> is accessible from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is undefined.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BELLMAN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FORD</m:t>
                    </m:r>
                  </m:oMath>
                </a14:m>
                <a:r>
                  <a:rPr lang="en-US" sz="2800" dirty="0" smtClean="0"/>
                  <a:t> assumes no negative cycle is accessible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, otherwise it does not halt, but detect </a:t>
                </a:r>
                <a:r>
                  <a:rPr lang="en-US" sz="2800" dirty="0"/>
                  <a:t>negative cycle </a:t>
                </a:r>
                <a:r>
                  <a:rPr lang="en-US" sz="2800" dirty="0" smtClean="0"/>
                  <a:t>existence.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844824"/>
                <a:ext cx="10261140" cy="3949927"/>
              </a:xfrm>
              <a:prstGeom prst="rect">
                <a:avLst/>
              </a:prstGeom>
              <a:blipFill>
                <a:blip r:embed="rId2"/>
                <a:stretch>
                  <a:fillRect l="-1188" r="-1188" b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5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1504" y="1160748"/>
            <a:ext cx="9001001" cy="4511107"/>
            <a:chOff x="1631504" y="1160748"/>
            <a:chExt cx="9001001" cy="4511107"/>
          </a:xfrm>
        </p:grpSpPr>
        <p:sp>
          <p:nvSpPr>
            <p:cNvPr id="11" name="Rectangle 10"/>
            <p:cNvSpPr/>
            <p:nvPr/>
          </p:nvSpPr>
          <p:spPr>
            <a:xfrm>
              <a:off x="1631504" y="1177849"/>
              <a:ext cx="9001001" cy="4494005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87571" y="1160748"/>
              <a:ext cx="8944934" cy="4511107"/>
              <a:chOff x="1687571" y="1160748"/>
              <a:chExt cx="8944934" cy="45111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687571" y="1160748"/>
                    <a:ext cx="8048406" cy="4511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Procedure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BELLMAN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FORD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oMath>
                    </a14:m>
                    <a:r>
                      <a:rPr lang="en-US" sz="2800" i="1" dirty="0" smtClean="0">
                        <a:latin typeface="Cambria Math" panose="02040503050406030204" pitchFamily="18" charset="0"/>
                      </a:rPr>
                      <a:t> 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 smtClean="0">
                        <a:ea typeface="Cambria Math" panose="02040503050406030204" pitchFamily="18" charset="0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a14:m>
                    <a:endParaRPr lang="en-US" sz="2800" i="1" dirty="0" smtClean="0">
                      <a:latin typeface="Cambria Math" panose="02040503050406030204" pitchFamily="18" charset="0"/>
                    </a:endParaRPr>
                  </a:p>
                  <a:p>
                    <a:pPr algn="just">
                      <a:lnSpc>
                        <a:spcPct val="110000"/>
                      </a:lnSpc>
                    </a:pPr>
                    <a:r>
                      <a:rPr lang="en-US" sz="2800" dirty="0" smtClean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epeat</m:t>
                        </m:r>
                      </m:oMath>
                    </a14:m>
                    <a:endParaRPr lang="en-US" sz="2800" dirty="0" smtClean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 smtClean="0"/>
                      <a:t>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lag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FALSE</m:t>
                        </m:r>
                      </m:oMath>
                    </a14:m>
                    <a:r>
                      <a:rPr lang="en-US" sz="2800" dirty="0" smtClean="0"/>
                      <a:t>;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b="0" dirty="0" smtClean="0"/>
                      <a:t>          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a14:m>
                    <a:endParaRPr lang="en-US" sz="2800" dirty="0" smtClean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b="0" dirty="0" smtClean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&amp;&amp; 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2800" dirty="0" smtClean="0">
                      <a:ea typeface="Cambria Math" panose="02040503050406030204" pitchFamily="18" charset="0"/>
                    </a:endParaRP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 smtClean="0"/>
                      <a:t>                  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</m:d>
                      </m:oMath>
                    </a14:m>
                    <a:r>
                      <a:rPr lang="en-US" sz="2800" dirty="0" smtClean="0"/>
                      <a:t>; 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 smtClean="0"/>
                      <a:t>      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Flag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a14:m>
                    <a:r>
                      <a:rPr lang="en-US" sz="2800" dirty="0" smtClean="0"/>
                      <a:t>;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</a:t>
                    </a:r>
                    <a:r>
                      <a:rPr lang="en-US" sz="2800" dirty="0" smtClean="0"/>
                      <a:t>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Flag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FALSE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7571" y="1160748"/>
                    <a:ext cx="8048406" cy="45111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" name="Group 4"/>
              <p:cNvGrpSpPr/>
              <p:nvPr/>
            </p:nvGrpSpPr>
            <p:grpSpPr>
              <a:xfrm>
                <a:off x="4655840" y="1710085"/>
                <a:ext cx="5976665" cy="3866093"/>
                <a:chOff x="4655840" y="1710085"/>
                <a:chExt cx="5976665" cy="386609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6967751" y="4170859"/>
                      <a:ext cx="3536678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solidFill>
                            <a:srgbClr val="009900"/>
                          </a:solidFill>
                        </a:rPr>
                        <a:t>// new and shorter 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9900"/>
                          </a:solidFill>
                        </a:rPr>
                        <a:t>// path to </a:t>
                      </a:r>
                      <a14:m>
                        <m:oMath xmlns:m="http://schemas.openxmlformats.org/officeDocument/2006/math">
                          <m:r>
                            <a:rPr lang="en-US" sz="2800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a14:m>
                      <a:r>
                        <a:rPr lang="en-US" sz="2800" dirty="0" smtClean="0">
                          <a:solidFill>
                            <a:srgbClr val="009900"/>
                          </a:solidFill>
                        </a:rPr>
                        <a:t> discovered</a:t>
                      </a:r>
                      <a:endParaRPr lang="en-US" sz="2800" dirty="0">
                        <a:solidFill>
                          <a:srgbClr val="0099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7751" y="4170859"/>
                      <a:ext cx="3536678" cy="95410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448" t="-5732" r="-2414" b="-17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4979876" y="5052958"/>
                      <a:ext cx="460851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solidFill>
                            <a:srgbClr val="009900"/>
                          </a:solidFill>
                        </a:rPr>
                        <a:t>// all paths from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a14:m>
                      <a:r>
                        <a:rPr lang="en-US" sz="2800" dirty="0" smtClean="0">
                          <a:solidFill>
                            <a:srgbClr val="009900"/>
                          </a:solidFill>
                        </a:rPr>
                        <a:t> are shortest</a:t>
                      </a:r>
                      <a:endParaRPr lang="en-US" sz="2800" dirty="0">
                        <a:solidFill>
                          <a:srgbClr val="0099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79876" y="5052958"/>
                      <a:ext cx="4608513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778" t="-11628" r="-1984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TextBox 12"/>
                <p:cNvSpPr txBox="1"/>
                <p:nvPr/>
              </p:nvSpPr>
              <p:spPr>
                <a:xfrm>
                  <a:off x="6699591" y="1710085"/>
                  <a:ext cx="238474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9900"/>
                      </a:solidFill>
                    </a:rPr>
                    <a:t>// initialization</a:t>
                  </a:r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655840" y="3167390"/>
                  <a:ext cx="59766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9900"/>
                      </a:solidFill>
                    </a:rPr>
                    <a:t>// examine arcs in deterministic order</a:t>
                  </a:r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412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55925"/>
                <a:ext cx="10261140" cy="4984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4: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BELLMAN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FORD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setting of a label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implies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:r>
                  <a:rPr lang="en-US" sz="2800" dirty="0" smtClean="0"/>
                  <a:t>weight </a:t>
                </a:r>
                <a:r>
                  <a:rPr lang="en-US" sz="2800" dirty="0"/>
                  <a:t>(arc weight </a:t>
                </a:r>
                <a:r>
                  <a:rPr lang="en-US" sz="2800" dirty="0" smtClean="0"/>
                  <a:t>sum) </a:t>
                </a:r>
                <a:r>
                  <a:rPr lang="en-US" sz="2800" dirty="0"/>
                  <a:t>equals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Proof similar to lemma 3. Lemma 4 holds regardless existence of negative cycle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accessible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Such case however, prohibits outer loop termination because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becomes smaller at every cycle repetition.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5: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/>
                  <a:t> has no negative cycle accessible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BELLMAN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FORD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halts.</a:t>
                </a:r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55925"/>
                <a:ext cx="10261140" cy="4984057"/>
              </a:xfrm>
              <a:prstGeom prst="rect">
                <a:avLst/>
              </a:prstGeom>
              <a:blipFill>
                <a:blip r:embed="rId3"/>
                <a:stretch>
                  <a:fillRect l="-1188" r="-1188" b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6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36712"/>
                <a:ext cx="10261140" cy="519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 Every new assignment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corresponds to a new directed simple path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(no arcs </a:t>
                </a:r>
                <a:r>
                  <a:rPr lang="en-US" sz="2800" dirty="0" smtClean="0"/>
                  <a:t>repetitions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 smtClean="0"/>
                  <a:t>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is finite and so are number of distinct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has no negative cycle accessible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BELLMAN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FORD</m:t>
                    </m:r>
                  </m:oMath>
                </a14:m>
                <a:r>
                  <a:rPr lang="en-US" sz="2800" dirty="0"/>
                  <a:t> terminates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time, and upon termination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By induction on the iteration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at </a:t>
                </a:r>
                <a:r>
                  <a:rPr lang="en-US" sz="2800" dirty="0">
                    <a:ea typeface="Cambria Math" panose="02040503050406030204" pitchFamily="18" charset="0"/>
                  </a:rPr>
                  <a:t>which the shortest path is obtained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6712"/>
                <a:ext cx="10261140" cy="5192447"/>
              </a:xfrm>
              <a:prstGeom prst="rect">
                <a:avLst/>
              </a:prstGeom>
              <a:blipFill>
                <a:blip r:embed="rId3"/>
                <a:stretch>
                  <a:fillRect l="-1188" t="-117" r="-1188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0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24744"/>
                <a:ext cx="10261140" cy="4660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Denote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the shortest path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base, at first </a:t>
                </a:r>
                <a:r>
                  <a:rPr lang="en-US" sz="2800" dirty="0"/>
                  <a:t>step </a:t>
                </a:r>
                <a:r>
                  <a:rPr lang="en-US" sz="2800" dirty="0" smtClean="0"/>
                  <a:t>there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Assume 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yielding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another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yielded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then 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4744"/>
                <a:ext cx="10261140" cy="4660250"/>
              </a:xfrm>
              <a:prstGeom prst="rect">
                <a:avLst/>
              </a:prstGeom>
              <a:blipFill>
                <a:blip r:embed="rId3"/>
                <a:stretch>
                  <a:fillRect l="-1188" r="-1188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08720"/>
                <a:ext cx="10261140" cy="5088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not,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, by induction, after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repetitions of the outer loop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An iteration examines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, thus examination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yielded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, proving the claim.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For run time,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accessible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no negative cycles exist,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simple and contains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arcs.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repetition does not improve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the algorithm halts after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8720"/>
                <a:ext cx="10261140" cy="5088252"/>
              </a:xfrm>
              <a:prstGeom prst="rect">
                <a:avLst/>
              </a:prstGeom>
              <a:blipFill>
                <a:blip r:embed="rId3"/>
                <a:stretch>
                  <a:fillRect l="-1188" r="-1188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1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965430" y="1188774"/>
                <a:ext cx="10261140" cy="450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determinism (any arbitrary but fixed order) of edge examination is crucial. Otherwise exponential runtime may occur (not shown).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has </a:t>
                </a:r>
                <a:r>
                  <a:rPr lang="en-US" sz="2800" smtClean="0"/>
                  <a:t>negative </a:t>
                </a:r>
                <a:r>
                  <a:rPr lang="en-US" sz="2800" smtClean="0"/>
                  <a:t>cycle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BELLMAN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FORD</m:t>
                    </m:r>
                  </m:oMath>
                </a14:m>
                <a:r>
                  <a:rPr lang="en-US" sz="2800" dirty="0" smtClean="0"/>
                  <a:t> as-is will never halt.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By replacing the repetition loop with a counter loop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it will halt anyway.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 that if a negative cycle accessible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exists, then after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iterations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88774"/>
                <a:ext cx="10261140" cy="4508478"/>
              </a:xfrm>
              <a:prstGeom prst="rect">
                <a:avLst/>
              </a:prstGeom>
              <a:blipFill>
                <a:blip r:embed="rId3"/>
                <a:stretch>
                  <a:fillRect l="-1188" t="-135" r="-1188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965430" y="1122593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 smtClean="0"/>
              <a:t>Example: making table of all distances between all pairs of cities.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430" y="45473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All-Pairs Shortest Paths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29" y="5182858"/>
                <a:ext cx="10261141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running </a:t>
                </a:r>
                <a:r>
                  <a:rPr lang="en-US" sz="2800" dirty="0"/>
                  <a:t>Dijkstra’s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 smtClean="0"/>
                  <a:t> times yields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, depending on queue implementation.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5182858"/>
                <a:ext cx="10261141" cy="1153586"/>
              </a:xfrm>
              <a:prstGeom prst="rect">
                <a:avLst/>
              </a:prstGeom>
              <a:blipFill>
                <a:blip r:embed="rId3"/>
                <a:stretch>
                  <a:fillRect l="-1188" r="-118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581400" y="1758911"/>
            <a:ext cx="6389637" cy="481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992" y="1869775"/>
            <a:ext cx="7590013" cy="32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250111"/>
                <a:ext cx="10261140" cy="4843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Directed weighted </a:t>
                </a:r>
                <a:r>
                  <a:rPr lang="en-US" sz="2800" b="1" i="1" dirty="0" smtClean="0"/>
                  <a:t>shortest-path</a:t>
                </a:r>
                <a:r>
                  <a:rPr lang="en-US" sz="2800" dirty="0" smtClean="0"/>
                  <a:t> problem is defined on digraph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Path </a:t>
                </a:r>
                <a:r>
                  <a:rPr lang="en-US" sz="2800" b="1" i="1" dirty="0" smtClean="0"/>
                  <a:t>weight</a:t>
                </a:r>
                <a:r>
                  <a:rPr lang="en-US" sz="2800" dirty="0" smtClean="0"/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i="1" dirty="0" smtClean="0"/>
                  <a:t>Shortest-path weight </a:t>
                </a:r>
                <a:r>
                  <a:rPr lang="en-US" sz="2800" dirty="0" smtClean="0"/>
                  <a:t>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sz="28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fNam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sz="28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∃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Paths yielding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are the shortest.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50111"/>
                <a:ext cx="10261140" cy="4843185"/>
              </a:xfrm>
              <a:prstGeom prst="rect">
                <a:avLst/>
              </a:prstGeom>
              <a:blipFill>
                <a:blip r:embed="rId3"/>
                <a:stretch>
                  <a:fillRect l="-1188" t="-126" r="-118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65430" y="45473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Single Source Shortest Paths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82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52736"/>
                <a:ext cx="10261140" cy="478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running </a:t>
                </a:r>
                <a:r>
                  <a:rPr lang="en-US" sz="2800" dirty="0" smtClean="0"/>
                  <a:t>Bellman-Ford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times yields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 smtClean="0"/>
                  <a:t>Digraph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represented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matrix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e-I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allowed, but </a:t>
                </a:r>
                <a:r>
                  <a:rPr lang="en-US" sz="2800" dirty="0"/>
                  <a:t>assume for </a:t>
                </a:r>
                <a:r>
                  <a:rPr lang="en-US" sz="2800" dirty="0" smtClean="0"/>
                  <a:t>the moment no negative cycles.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52736"/>
                <a:ext cx="10261140" cy="4789516"/>
              </a:xfrm>
              <a:prstGeom prst="rect">
                <a:avLst/>
              </a:prstGeom>
              <a:blipFill>
                <a:blip r:embed="rId3"/>
                <a:stretch>
                  <a:fillRect l="-1188" t="-255" b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5430" y="447924"/>
            <a:ext cx="1026114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en-US" sz="3600" b="1" dirty="0" smtClean="0"/>
              <a:t>Floyd-</a:t>
            </a:r>
            <a:r>
              <a:rPr lang="en-US" sz="3600" b="1" dirty="0" err="1" smtClean="0"/>
              <a:t>Warshall</a:t>
            </a:r>
            <a:r>
              <a:rPr lang="en-US" sz="3600" b="1" dirty="0" smtClean="0"/>
              <a:t> Algorithm </a:t>
            </a:r>
            <a:r>
              <a:rPr lang="en-US" sz="3600" dirty="0" smtClean="0"/>
              <a:t>(1962)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30" y="1290666"/>
                <a:ext cx="10261140" cy="4841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Outputs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distance </a:t>
                </a:r>
                <a:r>
                  <a:rPr lang="en-US" sz="2800" dirty="0" smtClean="0"/>
                  <a:t>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be the intermediate vertices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(excluding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. Then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then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shortest path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is also shortest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then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shortest path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is structured as follows.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90666"/>
                <a:ext cx="10261140" cy="4841903"/>
              </a:xfrm>
              <a:prstGeom prst="rect">
                <a:avLst/>
              </a:prstGeom>
              <a:blipFill>
                <a:blip r:embed="rId2"/>
                <a:stretch>
                  <a:fillRect l="-1188" r="-1188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4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804499" y="728700"/>
            <a:ext cx="8583001" cy="1753158"/>
            <a:chOff x="1804499" y="728700"/>
            <a:chExt cx="8583001" cy="1753158"/>
          </a:xfrm>
        </p:grpSpPr>
        <p:grpSp>
          <p:nvGrpSpPr>
            <p:cNvPr id="30" name="Group 29"/>
            <p:cNvGrpSpPr/>
            <p:nvPr/>
          </p:nvGrpSpPr>
          <p:grpSpPr>
            <a:xfrm flipH="1">
              <a:off x="6340105" y="1065423"/>
              <a:ext cx="3579343" cy="1416435"/>
              <a:chOff x="2301531" y="1803021"/>
              <a:chExt cx="3579343" cy="141643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301531" y="2427520"/>
                <a:ext cx="0" cy="6414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880872" y="1803021"/>
                <a:ext cx="2" cy="12659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301531" y="2960948"/>
                <a:ext cx="35793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102524" y="2661546"/>
                    <a:ext cx="1908212" cy="5579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2524" y="2661546"/>
                    <a:ext cx="1908212" cy="5579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1804499" y="1511982"/>
              <a:ext cx="468052" cy="540060"/>
              <a:chOff x="2279576" y="5625244"/>
              <a:chExt cx="468052" cy="5400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279576" y="5625244"/>
                    <a:ext cx="46805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576" y="5625244"/>
                    <a:ext cx="468052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279576" y="5697252"/>
                <a:ext cx="468052" cy="4680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919448" y="1511982"/>
              <a:ext cx="468052" cy="557910"/>
              <a:chOff x="2279576" y="5625244"/>
              <a:chExt cx="468052" cy="5579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279576" y="5625244"/>
                    <a:ext cx="468052" cy="557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576" y="5625244"/>
                    <a:ext cx="468052" cy="5579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Oval 13"/>
              <p:cNvSpPr/>
              <p:nvPr/>
            </p:nvSpPr>
            <p:spPr>
              <a:xfrm>
                <a:off x="2279576" y="5697252"/>
                <a:ext cx="468052" cy="4680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832994" y="965290"/>
              <a:ext cx="504056" cy="540060"/>
              <a:chOff x="2243572" y="5625244"/>
              <a:chExt cx="504056" cy="5400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243572" y="5625244"/>
                    <a:ext cx="46805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72" y="5625244"/>
                    <a:ext cx="468052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Oval 16"/>
              <p:cNvSpPr/>
              <p:nvPr/>
            </p:nvSpPr>
            <p:spPr>
              <a:xfrm>
                <a:off x="2279576" y="5697252"/>
                <a:ext cx="468052" cy="4680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 17"/>
            <p:cNvSpPr/>
            <p:nvPr/>
          </p:nvSpPr>
          <p:spPr>
            <a:xfrm rot="274877">
              <a:off x="6340332" y="985794"/>
              <a:ext cx="3602327" cy="997446"/>
            </a:xfrm>
            <a:custGeom>
              <a:avLst/>
              <a:gdLst>
                <a:gd name="connsiteX0" fmla="*/ 0 w 2308734"/>
                <a:gd name="connsiteY0" fmla="*/ 308734 h 735537"/>
                <a:gd name="connsiteX1" fmla="*/ 353636 w 2308734"/>
                <a:gd name="connsiteY1" fmla="*/ 56138 h 735537"/>
                <a:gd name="connsiteX2" fmla="*/ 757790 w 2308734"/>
                <a:gd name="connsiteY2" fmla="*/ 576487 h 735537"/>
                <a:gd name="connsiteX3" fmla="*/ 1187205 w 2308734"/>
                <a:gd name="connsiteY3" fmla="*/ 253163 h 735537"/>
                <a:gd name="connsiteX4" fmla="*/ 1697450 w 2308734"/>
                <a:gd name="connsiteY4" fmla="*/ 733097 h 735537"/>
                <a:gd name="connsiteX5" fmla="*/ 1899527 w 2308734"/>
                <a:gd name="connsiteY5" fmla="*/ 5618 h 735537"/>
                <a:gd name="connsiteX6" fmla="*/ 2308734 w 2308734"/>
                <a:gd name="connsiteY6" fmla="*/ 455241 h 73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734" h="735537">
                  <a:moveTo>
                    <a:pt x="0" y="308734"/>
                  </a:moveTo>
                  <a:cubicBezTo>
                    <a:pt x="113669" y="160123"/>
                    <a:pt x="227338" y="11512"/>
                    <a:pt x="353636" y="56138"/>
                  </a:cubicBezTo>
                  <a:cubicBezTo>
                    <a:pt x="479934" y="100763"/>
                    <a:pt x="618862" y="543650"/>
                    <a:pt x="757790" y="576487"/>
                  </a:cubicBezTo>
                  <a:cubicBezTo>
                    <a:pt x="896718" y="609325"/>
                    <a:pt x="1030595" y="227061"/>
                    <a:pt x="1187205" y="253163"/>
                  </a:cubicBezTo>
                  <a:cubicBezTo>
                    <a:pt x="1343815" y="279265"/>
                    <a:pt x="1578730" y="774355"/>
                    <a:pt x="1697450" y="733097"/>
                  </a:cubicBezTo>
                  <a:cubicBezTo>
                    <a:pt x="1816170" y="691840"/>
                    <a:pt x="1797646" y="51927"/>
                    <a:pt x="1899527" y="5618"/>
                  </a:cubicBezTo>
                  <a:cubicBezTo>
                    <a:pt x="2001408" y="-40691"/>
                    <a:pt x="2155071" y="207275"/>
                    <a:pt x="2308734" y="4552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21419648">
              <a:off x="2245990" y="943050"/>
              <a:ext cx="3635251" cy="917669"/>
            </a:xfrm>
            <a:custGeom>
              <a:avLst/>
              <a:gdLst>
                <a:gd name="connsiteX0" fmla="*/ 0 w 2556278"/>
                <a:gd name="connsiteY0" fmla="*/ 488700 h 632408"/>
                <a:gd name="connsiteX1" fmla="*/ 388999 w 2556278"/>
                <a:gd name="connsiteY1" fmla="*/ 231052 h 632408"/>
                <a:gd name="connsiteX2" fmla="*/ 813361 w 2556278"/>
                <a:gd name="connsiteY2" fmla="*/ 630155 h 632408"/>
                <a:gd name="connsiteX3" fmla="*/ 1843956 w 2556278"/>
                <a:gd name="connsiteY3" fmla="*/ 13819 h 632408"/>
                <a:gd name="connsiteX4" fmla="*/ 2556278 w 2556278"/>
                <a:gd name="connsiteY4" fmla="*/ 261363 h 63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278" h="632408">
                  <a:moveTo>
                    <a:pt x="0" y="488700"/>
                  </a:moveTo>
                  <a:cubicBezTo>
                    <a:pt x="126719" y="348088"/>
                    <a:pt x="253439" y="207476"/>
                    <a:pt x="388999" y="231052"/>
                  </a:cubicBezTo>
                  <a:cubicBezTo>
                    <a:pt x="524559" y="254628"/>
                    <a:pt x="570868" y="666360"/>
                    <a:pt x="813361" y="630155"/>
                  </a:cubicBezTo>
                  <a:cubicBezTo>
                    <a:pt x="1055854" y="593950"/>
                    <a:pt x="1553470" y="75284"/>
                    <a:pt x="1843956" y="13819"/>
                  </a:cubicBezTo>
                  <a:cubicBezTo>
                    <a:pt x="2134442" y="-47646"/>
                    <a:pt x="2345360" y="106858"/>
                    <a:pt x="2556278" y="26136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97966" y="728700"/>
                  <a:ext cx="1818202" cy="620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7966" y="728700"/>
                  <a:ext cx="1818202" cy="6201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43319" y="758227"/>
                  <a:ext cx="1818202" cy="575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319" y="758227"/>
                  <a:ext cx="1818202" cy="57547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2272551" y="1052736"/>
              <a:ext cx="3579342" cy="1400661"/>
              <a:chOff x="2301531" y="1803021"/>
              <a:chExt cx="3579342" cy="1400661"/>
            </a:xfrm>
          </p:grpSpPr>
          <p:cxnSp>
            <p:nvCxnSpPr>
              <p:cNvPr id="11" name="Straight Connector 10"/>
              <p:cNvCxnSpPr>
                <a:stCxn id="5" idx="6"/>
              </p:cNvCxnSpPr>
              <p:nvPr/>
            </p:nvCxnSpPr>
            <p:spPr>
              <a:xfrm>
                <a:off x="2301531" y="2427520"/>
                <a:ext cx="0" cy="6414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880873" y="1803021"/>
                <a:ext cx="0" cy="12659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301531" y="2960948"/>
                <a:ext cx="357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102524" y="2661546"/>
                    <a:ext cx="1908212" cy="54213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2524" y="2661546"/>
                    <a:ext cx="1908212" cy="54213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65430" y="2744924"/>
                <a:ext cx="10261140" cy="3493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are indeed shortest since they are sub-paths of a shortest path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be the weight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/>
                  <a:t> (no intermediate vertices,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 indeed).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This decomposition implies: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744924"/>
                <a:ext cx="10261140" cy="3493072"/>
              </a:xfrm>
              <a:prstGeom prst="rect">
                <a:avLst/>
              </a:prstGeom>
              <a:blipFill>
                <a:blip r:embed="rId9"/>
                <a:stretch>
                  <a:fillRect l="-1188" r="-1188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2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65430" y="881258"/>
                <a:ext cx="10261140" cy="500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8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8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𝑖𝑘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8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𝑘𝑗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all intermediate vertices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. (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: Prove by induction.)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Floyd-</a:t>
                </a:r>
                <a:r>
                  <a:rPr lang="en-US" sz="2800" dirty="0" err="1" smtClean="0"/>
                  <a:t>Warshall</a:t>
                </a:r>
                <a:r>
                  <a:rPr lang="en-US" sz="2800" dirty="0" smtClean="0"/>
                  <a:t> algorithm follows the above recursion in a bottom-up procedure in </a:t>
                </a:r>
                <a:r>
                  <a:rPr lang="en-US" sz="2800" dirty="0"/>
                  <a:t>increasing order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: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satisfies dynamic programming requisites.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81258"/>
                <a:ext cx="10261140" cy="5006435"/>
              </a:xfrm>
              <a:prstGeom prst="rect">
                <a:avLst/>
              </a:prstGeom>
              <a:blipFill>
                <a:blip r:embed="rId2"/>
                <a:stretch>
                  <a:fillRect l="-1188" r="-1188" b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30" y="4365104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FLOYD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WARSHALL</m:t>
                    </m:r>
                  </m:oMath>
                </a14:m>
                <a:r>
                  <a:rPr lang="en-US" sz="2800" dirty="0" smtClean="0"/>
                  <a:t> run time is determined by triply nested loops, yielding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: Show that effectively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space is required.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365104"/>
                <a:ext cx="10261140" cy="1874359"/>
              </a:xfrm>
              <a:prstGeom prst="rect">
                <a:avLst/>
              </a:prstGeom>
              <a:blipFill>
                <a:blip r:embed="rId2"/>
                <a:stretch>
                  <a:fillRect l="-1188" t="-325" r="-1188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775520" y="692696"/>
            <a:ext cx="8784976" cy="3492388"/>
            <a:chOff x="1775520" y="692696"/>
            <a:chExt cx="8784976" cy="3492388"/>
          </a:xfrm>
        </p:grpSpPr>
        <p:sp>
          <p:nvSpPr>
            <p:cNvPr id="7" name="Rectangle 6"/>
            <p:cNvSpPr/>
            <p:nvPr/>
          </p:nvSpPr>
          <p:spPr>
            <a:xfrm>
              <a:off x="1775520" y="692696"/>
              <a:ext cx="8784976" cy="3492388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29526" y="764704"/>
              <a:ext cx="8730970" cy="3358292"/>
              <a:chOff x="1829526" y="764704"/>
              <a:chExt cx="8730970" cy="3358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829526" y="764704"/>
                    <a:ext cx="8586954" cy="33582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FLOYD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WARSHALL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800" dirty="0" smtClean="0"/>
                      <a:t> 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W</m:t>
                        </m:r>
                      </m:oMath>
                    </a14:m>
                    <a:r>
                      <a:rPr lang="en-US" sz="2800" dirty="0" smtClean="0"/>
                      <a:t> </a:t>
                    </a:r>
                  </a:p>
                  <a:p>
                    <a:r>
                      <a:rPr lang="en-US" sz="2800" dirty="0" smtClean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800" dirty="0" smtClean="0"/>
                      <a:t> </a:t>
                    </a:r>
                  </a:p>
                  <a:p>
                    <a:r>
                      <a:rPr lang="en-US" sz="2800" dirty="0" smtClean="0"/>
                      <a:t>  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oMath>
                    </a14:m>
                    <a:r>
                      <a:rPr lang="en-US" sz="280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800" dirty="0" smtClean="0"/>
                      <a:t> matrix</a:t>
                    </a:r>
                  </a:p>
                  <a:p>
                    <a:r>
                      <a:rPr lang="en-US" sz="2800" dirty="0"/>
                      <a:t> </a:t>
                    </a:r>
                    <a:r>
                      <a:rPr lang="en-US" sz="2800" dirty="0" smtClean="0"/>
                      <a:t>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endParaRPr lang="en-US" sz="2800" dirty="0"/>
                  </a:p>
                  <a:p>
                    <a:r>
                      <a:rPr lang="en-US" sz="2800" dirty="0" smtClean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endParaRPr lang="en-US" sz="2800" dirty="0"/>
                  </a:p>
                  <a:p>
                    <a:r>
                      <a:rPr lang="en-US" sz="2800" dirty="0" smtClean="0"/>
                      <a:t>              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𝑘𝑗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9526" y="764704"/>
                    <a:ext cx="8586954" cy="33582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Group 12"/>
              <p:cNvGrpSpPr/>
              <p:nvPr/>
            </p:nvGrpSpPr>
            <p:grpSpPr>
              <a:xfrm>
                <a:off x="3863752" y="1196752"/>
                <a:ext cx="6696744" cy="1920118"/>
                <a:chOff x="3863752" y="1196752"/>
                <a:chExt cx="6696744" cy="1920118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863752" y="1196752"/>
                  <a:ext cx="44644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9900"/>
                      </a:solidFill>
                    </a:rPr>
                    <a:t>// Initial distance is arc length</a:t>
                  </a:r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511824" y="1638382"/>
                  <a:ext cx="46805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9900"/>
                      </a:solidFill>
                    </a:rPr>
                    <a:t>// get new intermediate vertex</a:t>
                  </a:r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073036" y="2136654"/>
                  <a:ext cx="27723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9900"/>
                      </a:solidFill>
                    </a:rPr>
                    <a:t>// get new matrix</a:t>
                  </a:r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43872" y="2593650"/>
                  <a:ext cx="56166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9900"/>
                      </a:solidFill>
                    </a:rPr>
                    <a:t>// enhance all present shortest paths</a:t>
                  </a:r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73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20688"/>
                <a:ext cx="10261140" cy="5636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Shortest paths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retrieval uses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i="1" dirty="0" smtClean="0"/>
                  <a:t>predecessors matrix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defined by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∄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 smtClean="0"/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’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predecessor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on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any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 is obtained successively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d>
                          <m:dPr>
                            <m:ctrlPr>
                              <a:rPr lang="en-US" sz="2800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, along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is defined recursively by: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/>
                                <m:t>or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/>
                                <m:t>and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5636351"/>
              </a:xfrm>
              <a:prstGeom prst="rect">
                <a:avLst/>
              </a:prstGeom>
              <a:blipFill>
                <a:blip r:embed="rId3"/>
                <a:stretch>
                  <a:fillRect l="-1188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40196"/>
                <a:ext cx="10261140" cy="546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update of predecessor follows update of shortest-path weight.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nothing changed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’s predecessor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splits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is inherited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Formally,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HW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: Modify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FLOYD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WARSHALL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40196"/>
                <a:ext cx="10261140" cy="5464381"/>
              </a:xfrm>
              <a:prstGeom prst="rect">
                <a:avLst/>
              </a:prstGeom>
              <a:blipFill>
                <a:blip r:embed="rId3"/>
                <a:stretch>
                  <a:fillRect l="-1188" t="-111" r="-1188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8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64204"/>
                <a:ext cx="10261140" cy="336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a </a:t>
                </a:r>
                <a:r>
                  <a:rPr lang="en-US" sz="2800" b="1" i="1" dirty="0" smtClean="0"/>
                  <a:t>shortest-paths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rooted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is obtained by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and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retrieval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 see code in 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CLRS 25.0</a:t>
                </a:r>
                <a:r>
                  <a:rPr lang="en-US" sz="2800" dirty="0" smtClean="0"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64204"/>
                <a:ext cx="10261140" cy="3364896"/>
              </a:xfrm>
              <a:prstGeom prst="rect">
                <a:avLst/>
              </a:prstGeom>
              <a:blipFill>
                <a:blip r:embed="rId3"/>
                <a:stretch>
                  <a:fillRect l="-1188" r="-1188" b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0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5430" y="188640"/>
            <a:ext cx="102611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en-US" sz="3600" b="1" dirty="0" smtClean="0"/>
              <a:t>DIJKSTRA Algorithm </a:t>
            </a:r>
            <a:r>
              <a:rPr lang="en-US" sz="3600" dirty="0" smtClean="0"/>
              <a:t>(1959)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3512" y="908720"/>
            <a:ext cx="8776731" cy="5437771"/>
            <a:chOff x="1747761" y="944724"/>
            <a:chExt cx="8776731" cy="5437771"/>
          </a:xfrm>
        </p:grpSpPr>
        <p:grpSp>
          <p:nvGrpSpPr>
            <p:cNvPr id="6" name="Group 5"/>
            <p:cNvGrpSpPr/>
            <p:nvPr/>
          </p:nvGrpSpPr>
          <p:grpSpPr>
            <a:xfrm>
              <a:off x="1747761" y="944724"/>
              <a:ext cx="8776731" cy="5437771"/>
              <a:chOff x="1747761" y="944724"/>
              <a:chExt cx="8776731" cy="543777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747761" y="944724"/>
                <a:ext cx="8776731" cy="5437771"/>
                <a:chOff x="2201524" y="1214010"/>
                <a:chExt cx="8776731" cy="543777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2201524" y="1214010"/>
                      <a:ext cx="7776864" cy="54377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10000"/>
                        </a:lnSpc>
                      </a:pP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Procedure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DIJKSTRA</m:t>
                          </m:r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oMath>
                      </a14:m>
                      <a:r>
                        <a:rPr lang="en-US" sz="2800" i="1" dirty="0" smtClean="0">
                          <a:latin typeface="Cambria Math" panose="020405030504060302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 smtClean="0">
                          <a:ea typeface="Cambria Math" panose="02040503050406030204" pitchFamily="18" charset="0"/>
                        </a:rPr>
                        <a:t>     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a14:m>
                      <a:endParaRPr lang="en-US" sz="2800" i="1" dirty="0" smtClean="0">
                        <a:latin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 smtClean="0"/>
                        <a:t>      </a:t>
                      </a:r>
                      <a14:m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oMath>
                      </a14:m>
                      <a:endParaRPr lang="en-US" sz="2800" i="1" dirty="0" smtClean="0">
                        <a:latin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 smtClean="0"/>
                        <a:t>      </a:t>
                      </a: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oMath>
                      </a14:m>
                      <a:endParaRPr lang="en-US" sz="2800" dirty="0" smtClean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 smtClean="0"/>
                        <a:t>            get </a:t>
                      </a:r>
                      <a14:m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</m:oMath>
                      </a14:m>
                      <a:r>
                        <a:rPr lang="en-US" sz="2800" dirty="0" smtClean="0"/>
                        <a:t> s.t.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oMath>
                      </a14:m>
                      <a:r>
                        <a:rPr lang="en-US" sz="2800" dirty="0" smtClean="0"/>
                        <a:t> is minimum</a:t>
                      </a:r>
                      <a:r>
                        <a:rPr lang="en-US" sz="2800" dirty="0"/>
                        <a:t> </a:t>
                      </a:r>
                      <a:endParaRPr lang="en-US" sz="2800" dirty="0" smtClean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</a:t>
                      </a:r>
                      <a:r>
                        <a:rPr lang="en-US" sz="2800" dirty="0" smtClean="0"/>
                        <a:t>          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\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oMath>
                      </a14:m>
                      <a:endParaRPr lang="en-US" sz="2800" dirty="0" smtClean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</a:t>
                      </a:r>
                      <a:r>
                        <a:rPr lang="en-US" sz="2800" dirty="0" smtClean="0"/>
                        <a:t>          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oMath>
                      </a14:m>
                      <a:r>
                        <a:rPr lang="en-US" sz="2800" dirty="0" smtClean="0"/>
                        <a:t> </a:t>
                      </a: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do</m:t>
                          </m:r>
                        </m:oMath>
                      </a14:m>
                      <a:endParaRPr lang="en-US" sz="2800" dirty="0" smtClean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 smtClean="0"/>
                        <a:t>                  </a:t>
                      </a: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</m:oMath>
                      </a14:m>
                      <a:endParaRPr lang="en-US" sz="2800" i="1" dirty="0" smtClean="0">
                        <a:latin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 smtClean="0"/>
                        <a:t>                       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func>
                        </m:oMath>
                      </a14:m>
                      <a:endParaRPr lang="en-US" sz="2800" dirty="0" smtClean="0">
                        <a:ea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 smtClean="0"/>
                        <a:t>                  </a:t>
                      </a: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else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 dirty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𝓟</m:t>
                          </m:r>
                        </m:oMath>
                      </a14:m>
                      <a:endPara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 smtClean="0"/>
                        <a:t>                       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w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</m:d>
                        </m:oMath>
                      </a14:m>
                      <a:r>
                        <a:rPr lang="en-US" sz="2800" dirty="0" smtClean="0"/>
                        <a:t> ;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oMath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1524" y="1214010"/>
                      <a:ext cx="7776864" cy="543777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22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" name="Group 7"/>
                <p:cNvGrpSpPr/>
                <p:nvPr/>
              </p:nvGrpSpPr>
              <p:grpSpPr>
                <a:xfrm>
                  <a:off x="4901824" y="2284553"/>
                  <a:ext cx="6076431" cy="3862005"/>
                  <a:chOff x="4901824" y="2284553"/>
                  <a:chExt cx="6076431" cy="386200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" name="TextBox 4"/>
                      <p:cNvSpPr txBox="1"/>
                      <p:nvPr/>
                    </p:nvSpPr>
                    <p:spPr>
                      <a:xfrm>
                        <a:off x="5250598" y="2284553"/>
                        <a:ext cx="4071474" cy="9541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//</a:t>
                        </a:r>
                        <a14:m>
                          <m:oMath xmlns:m="http://schemas.openxmlformats.org/officeDocument/2006/math"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𝓣</m:t>
                            </m:r>
                          </m:oMath>
                        </a14:m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: temporarily labeled </a:t>
                        </a:r>
                      </a:p>
                      <a:p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/</a:t>
                        </a:r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/ </a:t>
                        </a:r>
                        <a14:m>
                          <m:oMath xmlns:m="http://schemas.openxmlformats.org/officeDocument/2006/math"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𝓟</m:t>
                            </m:r>
                          </m:oMath>
                        </a14:m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: permanently labeled</a:t>
                        </a:r>
                        <a:endParaRPr lang="en-US" sz="2800" dirty="0">
                          <a:solidFill>
                            <a:srgbClr val="0099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" name="TextBox 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50598" y="2284553"/>
                        <a:ext cx="4071474" cy="954107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3144" t="-6410" r="-749" b="-179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7350096" y="3709636"/>
                        <a:ext cx="3628159" cy="9541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// change </a:t>
                        </a:r>
                        <a14:m>
                          <m:oMath xmlns:m="http://schemas.openxmlformats.org/officeDocument/2006/math">
                            <m:r>
                              <a:rPr lang="en-US" sz="2800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a14:m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 from temp.</a:t>
                        </a:r>
                      </a:p>
                      <a:p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// </a:t>
                        </a:r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to </a:t>
                        </a:r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permanent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9" name="TextBox 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50096" y="3709636"/>
                        <a:ext cx="3628159" cy="954107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3361" t="-5732" r="-1681" b="-1719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4901824" y="4634390"/>
                        <a:ext cx="536459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// </a:t>
                        </a:r>
                        <a14:m>
                          <m:oMath xmlns:m="http://schemas.openxmlformats.org/officeDocument/2006/math">
                            <m:r>
                              <a:rPr lang="en-US" sz="280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a14:m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 already labeled, minimize label</a:t>
                        </a:r>
                        <a:endParaRPr lang="en-US" sz="2800" dirty="0">
                          <a:solidFill>
                            <a:srgbClr val="0099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01824" y="4634390"/>
                        <a:ext cx="5364596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2273" t="-10465" r="-909" b="-3255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5548386" y="5623338"/>
                        <a:ext cx="336939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// </a:t>
                        </a:r>
                        <a14:m>
                          <m:oMath xmlns:m="http://schemas.openxmlformats.org/officeDocument/2006/math">
                            <m:r>
                              <a:rPr lang="en-US" sz="280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a14:m>
                        <a:r>
                          <a:rPr lang="en-US" sz="2800" dirty="0" smtClean="0">
                            <a:solidFill>
                              <a:srgbClr val="009900"/>
                            </a:solidFill>
                          </a:rPr>
                          <a:t> first time labeled</a:t>
                        </a:r>
                        <a:endParaRPr lang="en-US" sz="2800" dirty="0">
                          <a:solidFill>
                            <a:srgbClr val="0099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" name="TextBox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48386" y="5623338"/>
                        <a:ext cx="3369396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3804" t="-10465" r="-725" b="-3255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6" name="Rectangle 15"/>
              <p:cNvSpPr/>
              <p:nvPr/>
            </p:nvSpPr>
            <p:spPr>
              <a:xfrm>
                <a:off x="2237914" y="2015267"/>
                <a:ext cx="1293912" cy="504056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83043" y="2011275"/>
                <a:ext cx="1013792" cy="504056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75922" y="3419217"/>
                <a:ext cx="1807910" cy="504056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68842" y="3439914"/>
                <a:ext cx="1947238" cy="504056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040385" y="5849082"/>
                <a:ext cx="1935935" cy="460238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747762" y="1014277"/>
              <a:ext cx="8776730" cy="5368217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33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p:grpSp>
        <p:nvGrpSpPr>
          <p:cNvPr id="380" name="Group 379"/>
          <p:cNvGrpSpPr/>
          <p:nvPr/>
        </p:nvGrpSpPr>
        <p:grpSpPr>
          <a:xfrm>
            <a:off x="7945535" y="641726"/>
            <a:ext cx="3564130" cy="2858057"/>
            <a:chOff x="7945535" y="641726"/>
            <a:chExt cx="3564130" cy="2858057"/>
          </a:xfrm>
        </p:grpSpPr>
        <p:grpSp>
          <p:nvGrpSpPr>
            <p:cNvPr id="266" name="Group 265"/>
            <p:cNvGrpSpPr/>
            <p:nvPr/>
          </p:nvGrpSpPr>
          <p:grpSpPr>
            <a:xfrm>
              <a:off x="7969337" y="656923"/>
              <a:ext cx="3530824" cy="2820984"/>
              <a:chOff x="669804" y="685201"/>
              <a:chExt cx="3530824" cy="2820984"/>
            </a:xfrm>
          </p:grpSpPr>
          <p:grpSp>
            <p:nvGrpSpPr>
              <p:cNvPr id="267" name="Group 266"/>
              <p:cNvGrpSpPr/>
              <p:nvPr/>
            </p:nvGrpSpPr>
            <p:grpSpPr>
              <a:xfrm>
                <a:off x="669804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6" name="TextBox 295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96" name="TextBox 2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7" name="Oval 296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8" name="Group 267"/>
              <p:cNvGrpSpPr/>
              <p:nvPr/>
            </p:nvGrpSpPr>
            <p:grpSpPr>
              <a:xfrm>
                <a:off x="2164578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4" name="TextBox 293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94" name="TextBox 2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5" name="Oval 294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3659352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2" name="TextBox 291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92" name="TextBox 29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3" name="Oval 292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2163700" y="685201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0" name="TextBox 289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90" name="TextBox 2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1" name="Oval 290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2160249" y="2982965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8" name="TextBox 287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88" name="TextBox 2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9" name="Oval 288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72" name="Straight Arrow Connector 271"/>
              <p:cNvCxnSpPr>
                <a:stCxn id="297" idx="7"/>
                <a:endCxn id="291" idx="3"/>
              </p:cNvCxnSpPr>
              <p:nvPr/>
            </p:nvCxnSpPr>
            <p:spPr>
              <a:xfrm flipV="1">
                <a:off x="1093194" y="1099563"/>
                <a:ext cx="1188392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272"/>
              <p:cNvCxnSpPr>
                <a:stCxn id="297" idx="5"/>
                <a:endCxn id="289" idx="1"/>
              </p:cNvCxnSpPr>
              <p:nvPr/>
            </p:nvCxnSpPr>
            <p:spPr>
              <a:xfrm>
                <a:off x="1093194" y="2248445"/>
                <a:ext cx="1184941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>
                <a:stCxn id="291" idx="5"/>
                <a:endCxn id="293" idx="1"/>
              </p:cNvCxnSpPr>
              <p:nvPr/>
            </p:nvCxnSpPr>
            <p:spPr>
              <a:xfrm>
                <a:off x="2587090" y="1099563"/>
                <a:ext cx="1190148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>
                <a:stCxn id="289" idx="7"/>
                <a:endCxn id="293" idx="3"/>
              </p:cNvCxnSpPr>
              <p:nvPr/>
            </p:nvCxnSpPr>
            <p:spPr>
              <a:xfrm flipV="1">
                <a:off x="2583639" y="2248445"/>
                <a:ext cx="1193599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>
                <a:stCxn id="297" idx="6"/>
                <a:endCxn id="295" idx="2"/>
              </p:cNvCxnSpPr>
              <p:nvPr/>
            </p:nvCxnSpPr>
            <p:spPr>
              <a:xfrm>
                <a:off x="1156466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>
                <a:stCxn id="291" idx="4"/>
                <a:endCxn id="295" idx="0"/>
              </p:cNvCxnSpPr>
              <p:nvPr/>
            </p:nvCxnSpPr>
            <p:spPr>
              <a:xfrm>
                <a:off x="2434338" y="1162835"/>
                <a:ext cx="878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95" idx="4"/>
                <a:endCxn id="289" idx="0"/>
              </p:cNvCxnSpPr>
              <p:nvPr/>
            </p:nvCxnSpPr>
            <p:spPr>
              <a:xfrm flipH="1">
                <a:off x="2430887" y="2311717"/>
                <a:ext cx="4329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79" name="TextBox 2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0" name="TextBox 279"/>
                  <p:cNvSpPr txBox="1"/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0" name="TextBox 2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TextBox 280"/>
                  <p:cNvSpPr txBox="1"/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1" name="TextBox 2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2" name="TextBox 281"/>
                  <p:cNvSpPr txBox="1"/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2" name="TextBox 2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3" name="TextBox 282"/>
                  <p:cNvSpPr txBox="1"/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3" name="TextBox 2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4" name="TextBox 283"/>
                  <p:cNvSpPr txBox="1"/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4" name="TextBox 2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5" name="TextBox 284"/>
                  <p:cNvSpPr txBox="1"/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5" name="TextBox 2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6" name="Straight Arrow Connector 285"/>
              <p:cNvCxnSpPr>
                <a:stCxn id="295" idx="6"/>
                <a:endCxn id="293" idx="2"/>
              </p:cNvCxnSpPr>
              <p:nvPr/>
            </p:nvCxnSpPr>
            <p:spPr>
              <a:xfrm>
                <a:off x="2651240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7" name="TextBox 2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2" name="Group 211"/>
            <p:cNvGrpSpPr/>
            <p:nvPr/>
          </p:nvGrpSpPr>
          <p:grpSpPr>
            <a:xfrm>
              <a:off x="7945535" y="641726"/>
              <a:ext cx="3564130" cy="2858057"/>
              <a:chOff x="7945535" y="641726"/>
              <a:chExt cx="3564130" cy="2858057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7945535" y="1356394"/>
                <a:ext cx="576064" cy="1007529"/>
                <a:chOff x="2599244" y="1234376"/>
                <a:chExt cx="576064" cy="1007529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8" name="TextBox 207"/>
                    <p:cNvSpPr txBox="1"/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8" name="TextBox 2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8" name="Group 197"/>
              <p:cNvGrpSpPr/>
              <p:nvPr/>
            </p:nvGrpSpPr>
            <p:grpSpPr>
              <a:xfrm>
                <a:off x="9098476" y="641726"/>
                <a:ext cx="925382" cy="576868"/>
                <a:chOff x="2249926" y="1665037"/>
                <a:chExt cx="925382" cy="576868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6" name="TextBox 205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6" name="TextBox 20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9" name="Group 198"/>
              <p:cNvGrpSpPr/>
              <p:nvPr/>
            </p:nvGrpSpPr>
            <p:grpSpPr>
              <a:xfrm>
                <a:off x="9089134" y="2922915"/>
                <a:ext cx="925382" cy="576868"/>
                <a:chOff x="2249926" y="1665037"/>
                <a:chExt cx="925382" cy="576868"/>
              </a:xfrm>
            </p:grpSpPr>
            <p:sp>
              <p:nvSpPr>
                <p:cNvPr id="203" name="Oval 202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4" name="TextBox 203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4" name="TextBox 20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0" name="Group 199"/>
              <p:cNvGrpSpPr/>
              <p:nvPr/>
            </p:nvGrpSpPr>
            <p:grpSpPr>
              <a:xfrm>
                <a:off x="9215704" y="1478757"/>
                <a:ext cx="808154" cy="878623"/>
                <a:chOff x="2367154" y="1363282"/>
                <a:chExt cx="808154" cy="878623"/>
              </a:xfrm>
            </p:grpSpPr>
            <p:sp>
              <p:nvSpPr>
                <p:cNvPr id="201" name="Oval 200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2" name="TextBox 201"/>
                    <p:cNvSpPr txBox="1"/>
                    <p:nvPr/>
                  </p:nvSpPr>
                  <p:spPr>
                    <a:xfrm>
                      <a:off x="2367154" y="1363282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2" name="TextBox 20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67154" y="1363282"/>
                      <a:ext cx="468052" cy="52322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9" name="Group 208"/>
              <p:cNvGrpSpPr/>
              <p:nvPr/>
            </p:nvGrpSpPr>
            <p:grpSpPr>
              <a:xfrm>
                <a:off x="10933601" y="1348795"/>
                <a:ext cx="576064" cy="1007529"/>
                <a:chOff x="2599244" y="1234376"/>
                <a:chExt cx="576064" cy="1007529"/>
              </a:xfrm>
            </p:grpSpPr>
            <p:sp>
              <p:nvSpPr>
                <p:cNvPr id="210" name="Oval 209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1" name="TextBox 210"/>
                    <p:cNvSpPr txBox="1"/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1" name="TextBox 2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381" name="Group 380"/>
          <p:cNvGrpSpPr/>
          <p:nvPr/>
        </p:nvGrpSpPr>
        <p:grpSpPr>
          <a:xfrm>
            <a:off x="2488869" y="3120995"/>
            <a:ext cx="3564130" cy="2858057"/>
            <a:chOff x="2488869" y="3120995"/>
            <a:chExt cx="3564130" cy="2858057"/>
          </a:xfrm>
        </p:grpSpPr>
        <p:grpSp>
          <p:nvGrpSpPr>
            <p:cNvPr id="298" name="Group 297"/>
            <p:cNvGrpSpPr/>
            <p:nvPr/>
          </p:nvGrpSpPr>
          <p:grpSpPr>
            <a:xfrm>
              <a:off x="2507069" y="3136011"/>
              <a:ext cx="3530824" cy="2820984"/>
              <a:chOff x="669804" y="685201"/>
              <a:chExt cx="3530824" cy="2820984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669804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8" name="TextBox 327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8" name="TextBox 3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9" name="Oval 328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164578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6" name="TextBox 325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6" name="TextBox 3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7" name="Oval 326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3659352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4" name="TextBox 323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4" name="TextBox 3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5" name="Oval 324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2163700" y="685201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2" name="TextBox 321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2" name="TextBox 3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3" name="Oval 322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2160249" y="2982965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0" name="TextBox 319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0" name="TextBox 3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1" name="Oval 320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4" name="Straight Arrow Connector 303"/>
              <p:cNvCxnSpPr>
                <a:stCxn id="329" idx="7"/>
                <a:endCxn id="323" idx="3"/>
              </p:cNvCxnSpPr>
              <p:nvPr/>
            </p:nvCxnSpPr>
            <p:spPr>
              <a:xfrm flipV="1">
                <a:off x="1093194" y="1099563"/>
                <a:ext cx="1188392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>
                <a:stCxn id="329" idx="5"/>
                <a:endCxn id="321" idx="1"/>
              </p:cNvCxnSpPr>
              <p:nvPr/>
            </p:nvCxnSpPr>
            <p:spPr>
              <a:xfrm>
                <a:off x="1093194" y="2248445"/>
                <a:ext cx="1184941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>
                <a:stCxn id="323" idx="5"/>
                <a:endCxn id="325" idx="1"/>
              </p:cNvCxnSpPr>
              <p:nvPr/>
            </p:nvCxnSpPr>
            <p:spPr>
              <a:xfrm>
                <a:off x="2587090" y="1099563"/>
                <a:ext cx="1190148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>
                <a:stCxn id="321" idx="7"/>
                <a:endCxn id="325" idx="3"/>
              </p:cNvCxnSpPr>
              <p:nvPr/>
            </p:nvCxnSpPr>
            <p:spPr>
              <a:xfrm flipV="1">
                <a:off x="2583639" y="2248445"/>
                <a:ext cx="1193599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>
                <a:stCxn id="329" idx="6"/>
                <a:endCxn id="327" idx="2"/>
              </p:cNvCxnSpPr>
              <p:nvPr/>
            </p:nvCxnSpPr>
            <p:spPr>
              <a:xfrm>
                <a:off x="1156466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Arrow Connector 308"/>
              <p:cNvCxnSpPr>
                <a:stCxn id="323" idx="4"/>
                <a:endCxn id="327" idx="0"/>
              </p:cNvCxnSpPr>
              <p:nvPr/>
            </p:nvCxnSpPr>
            <p:spPr>
              <a:xfrm>
                <a:off x="2434338" y="1162835"/>
                <a:ext cx="878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>
                <a:stCxn id="327" idx="4"/>
                <a:endCxn id="321" idx="0"/>
              </p:cNvCxnSpPr>
              <p:nvPr/>
            </p:nvCxnSpPr>
            <p:spPr>
              <a:xfrm flipH="1">
                <a:off x="2430887" y="2311717"/>
                <a:ext cx="4329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1" name="TextBox 310"/>
                  <p:cNvSpPr txBox="1"/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1" name="TextBox 3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2" name="TextBox 3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3" name="TextBox 3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4" name="TextBox 313"/>
                  <p:cNvSpPr txBox="1"/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4" name="TextBox 3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5" name="TextBox 3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6" name="TextBox 3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7" name="TextBox 316"/>
                  <p:cNvSpPr txBox="1"/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7" name="TextBox 3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8" name="Straight Arrow Connector 317"/>
              <p:cNvCxnSpPr>
                <a:stCxn id="327" idx="6"/>
                <a:endCxn id="325" idx="2"/>
              </p:cNvCxnSpPr>
              <p:nvPr/>
            </p:nvCxnSpPr>
            <p:spPr>
              <a:xfrm>
                <a:off x="2651240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9" name="TextBox 3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3" name="Group 212"/>
            <p:cNvGrpSpPr/>
            <p:nvPr/>
          </p:nvGrpSpPr>
          <p:grpSpPr>
            <a:xfrm>
              <a:off x="2488869" y="3120995"/>
              <a:ext cx="3564130" cy="2858057"/>
              <a:chOff x="7945535" y="641726"/>
              <a:chExt cx="3564130" cy="2858057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7945535" y="1356394"/>
                <a:ext cx="576064" cy="1007529"/>
                <a:chOff x="2599244" y="1234376"/>
                <a:chExt cx="576064" cy="1007529"/>
              </a:xfrm>
            </p:grpSpPr>
            <p:sp>
              <p:nvSpPr>
                <p:cNvPr id="227" name="Oval 226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8" name="TextBox 227"/>
                    <p:cNvSpPr txBox="1"/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8" name="TextBox 2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5" name="Group 214"/>
              <p:cNvGrpSpPr/>
              <p:nvPr/>
            </p:nvGrpSpPr>
            <p:grpSpPr>
              <a:xfrm>
                <a:off x="9098476" y="641726"/>
                <a:ext cx="925382" cy="576868"/>
                <a:chOff x="2249926" y="1665037"/>
                <a:chExt cx="925382" cy="576868"/>
              </a:xfrm>
            </p:grpSpPr>
            <p:sp>
              <p:nvSpPr>
                <p:cNvPr id="225" name="Oval 224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6" name="TextBox 225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6" name="TextBox 2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6" name="Group 215"/>
              <p:cNvGrpSpPr/>
              <p:nvPr/>
            </p:nvGrpSpPr>
            <p:grpSpPr>
              <a:xfrm>
                <a:off x="9089134" y="2922915"/>
                <a:ext cx="925382" cy="576868"/>
                <a:chOff x="2249926" y="1665037"/>
                <a:chExt cx="925382" cy="576868"/>
              </a:xfrm>
            </p:grpSpPr>
            <p:sp>
              <p:nvSpPr>
                <p:cNvPr id="223" name="Oval 222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4" name="TextBox 223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4" name="TextBox 2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7" name="Group 216"/>
              <p:cNvGrpSpPr/>
              <p:nvPr/>
            </p:nvGrpSpPr>
            <p:grpSpPr>
              <a:xfrm>
                <a:off x="9175216" y="1487789"/>
                <a:ext cx="848642" cy="869591"/>
                <a:chOff x="2326666" y="1372314"/>
                <a:chExt cx="848642" cy="869591"/>
              </a:xfrm>
            </p:grpSpPr>
            <p:sp>
              <p:nvSpPr>
                <p:cNvPr id="221" name="Oval 220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2" name="TextBox 221"/>
                    <p:cNvSpPr txBox="1"/>
                    <p:nvPr/>
                  </p:nvSpPr>
                  <p:spPr>
                    <a:xfrm>
                      <a:off x="2326666" y="1372314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2" name="TextBox 2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26666" y="1372314"/>
                      <a:ext cx="468052" cy="523220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8" name="Group 217"/>
              <p:cNvGrpSpPr/>
              <p:nvPr/>
            </p:nvGrpSpPr>
            <p:grpSpPr>
              <a:xfrm>
                <a:off x="10933601" y="1348795"/>
                <a:ext cx="576064" cy="1007529"/>
                <a:chOff x="2599244" y="1234376"/>
                <a:chExt cx="576064" cy="1007529"/>
              </a:xfrm>
            </p:grpSpPr>
            <p:sp>
              <p:nvSpPr>
                <p:cNvPr id="219" name="Oval 218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0" name="TextBox 219"/>
                    <p:cNvSpPr txBox="1"/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0" name="TextBox 2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393" name="Group 392"/>
          <p:cNvGrpSpPr/>
          <p:nvPr/>
        </p:nvGrpSpPr>
        <p:grpSpPr>
          <a:xfrm>
            <a:off x="6123477" y="3124721"/>
            <a:ext cx="3556135" cy="2858057"/>
            <a:chOff x="6123477" y="3124721"/>
            <a:chExt cx="3556135" cy="2858057"/>
          </a:xfrm>
        </p:grpSpPr>
        <p:grpSp>
          <p:nvGrpSpPr>
            <p:cNvPr id="330" name="Group 329"/>
            <p:cNvGrpSpPr/>
            <p:nvPr/>
          </p:nvGrpSpPr>
          <p:grpSpPr>
            <a:xfrm>
              <a:off x="6148788" y="3142421"/>
              <a:ext cx="3530824" cy="2820984"/>
              <a:chOff x="669804" y="685201"/>
              <a:chExt cx="3530824" cy="2820984"/>
            </a:xfrm>
          </p:grpSpPr>
          <p:grpSp>
            <p:nvGrpSpPr>
              <p:cNvPr id="331" name="Group 330"/>
              <p:cNvGrpSpPr/>
              <p:nvPr/>
            </p:nvGrpSpPr>
            <p:grpSpPr>
              <a:xfrm>
                <a:off x="669804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0" name="TextBox 359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60" name="TextBox 3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1" name="Oval 360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2" name="Group 331"/>
              <p:cNvGrpSpPr/>
              <p:nvPr/>
            </p:nvGrpSpPr>
            <p:grpSpPr>
              <a:xfrm>
                <a:off x="2164578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8" name="TextBox 357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58" name="TextBox 3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9" name="Oval 358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3" name="Group 332"/>
              <p:cNvGrpSpPr/>
              <p:nvPr/>
            </p:nvGrpSpPr>
            <p:grpSpPr>
              <a:xfrm>
                <a:off x="3659352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6" name="TextBox 355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56" name="TextBox 3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7" name="Oval 356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4" name="Group 333"/>
              <p:cNvGrpSpPr/>
              <p:nvPr/>
            </p:nvGrpSpPr>
            <p:grpSpPr>
              <a:xfrm>
                <a:off x="2163700" y="685201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4" name="TextBox 353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54" name="TextBox 3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5" name="Oval 354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" name="Group 334"/>
              <p:cNvGrpSpPr/>
              <p:nvPr/>
            </p:nvGrpSpPr>
            <p:grpSpPr>
              <a:xfrm>
                <a:off x="2160249" y="2982965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2" name="TextBox 351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52" name="TextBox 3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3" name="Oval 352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6" name="Straight Arrow Connector 335"/>
              <p:cNvCxnSpPr>
                <a:stCxn id="361" idx="7"/>
                <a:endCxn id="355" idx="3"/>
              </p:cNvCxnSpPr>
              <p:nvPr/>
            </p:nvCxnSpPr>
            <p:spPr>
              <a:xfrm flipV="1">
                <a:off x="1093194" y="1099563"/>
                <a:ext cx="1188392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Arrow Connector 336"/>
              <p:cNvCxnSpPr>
                <a:stCxn id="361" idx="5"/>
                <a:endCxn id="353" idx="1"/>
              </p:cNvCxnSpPr>
              <p:nvPr/>
            </p:nvCxnSpPr>
            <p:spPr>
              <a:xfrm>
                <a:off x="1093194" y="2248445"/>
                <a:ext cx="1184941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Arrow Connector 337"/>
              <p:cNvCxnSpPr>
                <a:stCxn id="355" idx="5"/>
                <a:endCxn id="357" idx="1"/>
              </p:cNvCxnSpPr>
              <p:nvPr/>
            </p:nvCxnSpPr>
            <p:spPr>
              <a:xfrm>
                <a:off x="2587090" y="1099563"/>
                <a:ext cx="1190148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Arrow Connector 338"/>
              <p:cNvCxnSpPr>
                <a:stCxn id="353" idx="7"/>
                <a:endCxn id="357" idx="3"/>
              </p:cNvCxnSpPr>
              <p:nvPr/>
            </p:nvCxnSpPr>
            <p:spPr>
              <a:xfrm flipV="1">
                <a:off x="2583639" y="2248445"/>
                <a:ext cx="1193599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/>
              <p:cNvCxnSpPr>
                <a:stCxn id="361" idx="6"/>
                <a:endCxn id="359" idx="2"/>
              </p:cNvCxnSpPr>
              <p:nvPr/>
            </p:nvCxnSpPr>
            <p:spPr>
              <a:xfrm>
                <a:off x="1156466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stCxn id="355" idx="4"/>
                <a:endCxn id="359" idx="0"/>
              </p:cNvCxnSpPr>
              <p:nvPr/>
            </p:nvCxnSpPr>
            <p:spPr>
              <a:xfrm>
                <a:off x="2434338" y="1162835"/>
                <a:ext cx="878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Arrow Connector 341"/>
              <p:cNvCxnSpPr>
                <a:stCxn id="359" idx="4"/>
                <a:endCxn id="353" idx="0"/>
              </p:cNvCxnSpPr>
              <p:nvPr/>
            </p:nvCxnSpPr>
            <p:spPr>
              <a:xfrm flipH="1">
                <a:off x="2430887" y="2311717"/>
                <a:ext cx="4329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3" name="TextBox 342"/>
                  <p:cNvSpPr txBox="1"/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4" name="TextBox 343"/>
                  <p:cNvSpPr txBox="1"/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4" name="TextBox 3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5" name="TextBox 344"/>
                  <p:cNvSpPr txBox="1"/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5" name="TextBox 3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6" name="TextBox 3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7" name="TextBox 346"/>
                  <p:cNvSpPr txBox="1"/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7" name="TextBox 3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8" name="TextBox 347"/>
                  <p:cNvSpPr txBox="1"/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8" name="TextBox 3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9" name="TextBox 348"/>
                  <p:cNvSpPr txBox="1"/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9" name="TextBox 3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0" name="Straight Arrow Connector 349"/>
              <p:cNvCxnSpPr>
                <a:stCxn id="359" idx="6"/>
                <a:endCxn id="357" idx="2"/>
              </p:cNvCxnSpPr>
              <p:nvPr/>
            </p:nvCxnSpPr>
            <p:spPr>
              <a:xfrm>
                <a:off x="2651240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1" name="TextBox 350"/>
                  <p:cNvSpPr txBox="1"/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1" name="TextBox 3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9" name="Group 388"/>
            <p:cNvGrpSpPr/>
            <p:nvPr/>
          </p:nvGrpSpPr>
          <p:grpSpPr>
            <a:xfrm>
              <a:off x="6123477" y="3124721"/>
              <a:ext cx="2078323" cy="2858057"/>
              <a:chOff x="6123477" y="3124721"/>
              <a:chExt cx="2078323" cy="2858057"/>
            </a:xfrm>
          </p:grpSpPr>
          <p:grpSp>
            <p:nvGrpSpPr>
              <p:cNvPr id="363" name="Group 362"/>
              <p:cNvGrpSpPr/>
              <p:nvPr/>
            </p:nvGrpSpPr>
            <p:grpSpPr>
              <a:xfrm>
                <a:off x="6123477" y="3839389"/>
                <a:ext cx="576064" cy="1007529"/>
                <a:chOff x="2599244" y="1234376"/>
                <a:chExt cx="576064" cy="1007529"/>
              </a:xfrm>
            </p:grpSpPr>
            <p:sp>
              <p:nvSpPr>
                <p:cNvPr id="376" name="Oval 375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7" name="TextBox 376"/>
                    <p:cNvSpPr txBox="1"/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7" name="TextBox 3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blipFill>
                      <a:blip r:embed="rId5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4" name="Group 363"/>
              <p:cNvGrpSpPr/>
              <p:nvPr/>
            </p:nvGrpSpPr>
            <p:grpSpPr>
              <a:xfrm>
                <a:off x="7276418" y="3124721"/>
                <a:ext cx="925382" cy="576868"/>
                <a:chOff x="2249926" y="1665037"/>
                <a:chExt cx="925382" cy="576868"/>
              </a:xfrm>
            </p:grpSpPr>
            <p:sp>
              <p:nvSpPr>
                <p:cNvPr id="374" name="Oval 373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5" name="TextBox 374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5" name="TextBox 3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5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5" name="Group 364"/>
              <p:cNvGrpSpPr/>
              <p:nvPr/>
            </p:nvGrpSpPr>
            <p:grpSpPr>
              <a:xfrm>
                <a:off x="7267076" y="5405910"/>
                <a:ext cx="925382" cy="576868"/>
                <a:chOff x="2249926" y="1665037"/>
                <a:chExt cx="925382" cy="576868"/>
              </a:xfrm>
            </p:grpSpPr>
            <p:sp>
              <p:nvSpPr>
                <p:cNvPr id="372" name="Oval 371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3" name="TextBox 372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3" name="TextBox 37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5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6" name="Group 365"/>
              <p:cNvGrpSpPr/>
              <p:nvPr/>
            </p:nvGrpSpPr>
            <p:grpSpPr>
              <a:xfrm>
                <a:off x="7353158" y="3970784"/>
                <a:ext cx="848642" cy="869591"/>
                <a:chOff x="2326666" y="1372314"/>
                <a:chExt cx="848642" cy="869591"/>
              </a:xfrm>
            </p:grpSpPr>
            <p:sp>
              <p:nvSpPr>
                <p:cNvPr id="370" name="Oval 369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1" name="TextBox 370"/>
                    <p:cNvSpPr txBox="1"/>
                    <p:nvPr/>
                  </p:nvSpPr>
                  <p:spPr>
                    <a:xfrm>
                      <a:off x="2326666" y="1372314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1" name="TextBox 3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26666" y="1372314"/>
                      <a:ext cx="468052" cy="523220"/>
                    </a:xfrm>
                    <a:prstGeom prst="rect">
                      <a:avLst/>
                    </a:prstGeom>
                    <a:blipFill>
                      <a:blip r:embed="rId5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367" name="Group 366"/>
          <p:cNvGrpSpPr/>
          <p:nvPr/>
        </p:nvGrpSpPr>
        <p:grpSpPr>
          <a:xfrm>
            <a:off x="9111543" y="3831790"/>
            <a:ext cx="576064" cy="1007529"/>
            <a:chOff x="2599244" y="1234376"/>
            <a:chExt cx="576064" cy="1007529"/>
          </a:xfrm>
        </p:grpSpPr>
        <p:sp>
          <p:nvSpPr>
            <p:cNvPr id="368" name="Oval 367"/>
            <p:cNvSpPr/>
            <p:nvPr/>
          </p:nvSpPr>
          <p:spPr>
            <a:xfrm>
              <a:off x="2599244" y="1665037"/>
              <a:ext cx="576064" cy="57686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Box 368"/>
                <p:cNvSpPr txBox="1"/>
                <p:nvPr/>
              </p:nvSpPr>
              <p:spPr>
                <a:xfrm>
                  <a:off x="2650379" y="1234376"/>
                  <a:ext cx="4680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69" name="TextBox 3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379" y="1234376"/>
                  <a:ext cx="468052" cy="523220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8" name="Group 377"/>
          <p:cNvGrpSpPr/>
          <p:nvPr/>
        </p:nvGrpSpPr>
        <p:grpSpPr>
          <a:xfrm>
            <a:off x="649651" y="685201"/>
            <a:ext cx="3550977" cy="2820984"/>
            <a:chOff x="649651" y="685201"/>
            <a:chExt cx="3550977" cy="2820984"/>
          </a:xfrm>
        </p:grpSpPr>
        <p:grpSp>
          <p:nvGrpSpPr>
            <p:cNvPr id="59" name="Group 58"/>
            <p:cNvGrpSpPr/>
            <p:nvPr/>
          </p:nvGrpSpPr>
          <p:grpSpPr>
            <a:xfrm>
              <a:off x="649651" y="1383250"/>
              <a:ext cx="576064" cy="1007529"/>
              <a:chOff x="2599244" y="1234376"/>
              <a:chExt cx="576064" cy="100752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2599244" y="1665037"/>
                <a:ext cx="576064" cy="57686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650379" y="1234376"/>
                    <a:ext cx="46805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0379" y="1234376"/>
                    <a:ext cx="468052" cy="523220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3" name="Group 232"/>
            <p:cNvGrpSpPr/>
            <p:nvPr/>
          </p:nvGrpSpPr>
          <p:grpSpPr>
            <a:xfrm>
              <a:off x="669804" y="685201"/>
              <a:ext cx="3530824" cy="2820984"/>
              <a:chOff x="669804" y="685201"/>
              <a:chExt cx="3530824" cy="282098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69804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5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Oval 5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164578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5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Oval 10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659352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5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" name="Oval 13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163700" y="685201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Oval 16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2160249" y="2982965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Oval 19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5" name="Straight Arrow Connector 24"/>
              <p:cNvCxnSpPr>
                <a:stCxn id="6" idx="7"/>
                <a:endCxn id="17" idx="3"/>
              </p:cNvCxnSpPr>
              <p:nvPr/>
            </p:nvCxnSpPr>
            <p:spPr>
              <a:xfrm flipV="1">
                <a:off x="1093194" y="1099563"/>
                <a:ext cx="1188392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6" idx="5"/>
                <a:endCxn id="20" idx="1"/>
              </p:cNvCxnSpPr>
              <p:nvPr/>
            </p:nvCxnSpPr>
            <p:spPr>
              <a:xfrm>
                <a:off x="1093194" y="2248445"/>
                <a:ext cx="1184941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17" idx="5"/>
                <a:endCxn id="14" idx="1"/>
              </p:cNvCxnSpPr>
              <p:nvPr/>
            </p:nvCxnSpPr>
            <p:spPr>
              <a:xfrm>
                <a:off x="2587090" y="1099563"/>
                <a:ext cx="1190148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0" idx="7"/>
                <a:endCxn id="14" idx="3"/>
              </p:cNvCxnSpPr>
              <p:nvPr/>
            </p:nvCxnSpPr>
            <p:spPr>
              <a:xfrm flipV="1">
                <a:off x="2583639" y="2248445"/>
                <a:ext cx="1193599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6" idx="6"/>
                <a:endCxn id="11" idx="2"/>
              </p:cNvCxnSpPr>
              <p:nvPr/>
            </p:nvCxnSpPr>
            <p:spPr>
              <a:xfrm>
                <a:off x="1156466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17" idx="4"/>
                <a:endCxn id="11" idx="0"/>
              </p:cNvCxnSpPr>
              <p:nvPr/>
            </p:nvCxnSpPr>
            <p:spPr>
              <a:xfrm>
                <a:off x="2434338" y="1162835"/>
                <a:ext cx="878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11" idx="4"/>
                <a:endCxn id="20" idx="0"/>
              </p:cNvCxnSpPr>
              <p:nvPr/>
            </p:nvCxnSpPr>
            <p:spPr>
              <a:xfrm flipH="1">
                <a:off x="2430887" y="2311717"/>
                <a:ext cx="4329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blipFill>
                    <a:blip r:embed="rId6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blipFill>
                    <a:blip r:embed="rId6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blipFill>
                    <a:blip r:embed="rId6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blipFill>
                    <a:blip r:embed="rId6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9" name="Straight Arrow Connector 228"/>
              <p:cNvCxnSpPr>
                <a:stCxn id="11" idx="6"/>
                <a:endCxn id="14" idx="2"/>
              </p:cNvCxnSpPr>
              <p:nvPr/>
            </p:nvCxnSpPr>
            <p:spPr>
              <a:xfrm>
                <a:off x="2651240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0" name="TextBox 2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blipFill>
                    <a:blip r:embed="rId6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TextBox 382"/>
              <p:cNvSpPr txBox="1"/>
              <p:nvPr/>
            </p:nvSpPr>
            <p:spPr>
              <a:xfrm>
                <a:off x="1771928" y="705167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3" name="TextBox 3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28" y="705167"/>
                <a:ext cx="432048" cy="523220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4" name="TextBox 383"/>
              <p:cNvSpPr txBox="1"/>
              <p:nvPr/>
            </p:nvSpPr>
            <p:spPr>
              <a:xfrm>
                <a:off x="1771928" y="2954474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4" name="TextBox 3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28" y="2954474"/>
                <a:ext cx="432048" cy="523220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TextBox 384"/>
              <p:cNvSpPr txBox="1"/>
              <p:nvPr/>
            </p:nvSpPr>
            <p:spPr>
              <a:xfrm>
                <a:off x="1895441" y="1557253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5" name="TextBox 3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41" y="1557253"/>
                <a:ext cx="432048" cy="523220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TextBox 385"/>
              <p:cNvSpPr txBox="1"/>
              <p:nvPr/>
            </p:nvSpPr>
            <p:spPr>
              <a:xfrm>
                <a:off x="3705412" y="1462141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6" name="TextBox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412" y="1462141"/>
                <a:ext cx="432048" cy="523220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8" name="Group 387"/>
          <p:cNvGrpSpPr/>
          <p:nvPr/>
        </p:nvGrpSpPr>
        <p:grpSpPr>
          <a:xfrm>
            <a:off x="4302580" y="652725"/>
            <a:ext cx="3557272" cy="2858057"/>
            <a:chOff x="4302580" y="652725"/>
            <a:chExt cx="3557272" cy="2858057"/>
          </a:xfrm>
        </p:grpSpPr>
        <p:grpSp>
          <p:nvGrpSpPr>
            <p:cNvPr id="379" name="Group 378"/>
            <p:cNvGrpSpPr/>
            <p:nvPr/>
          </p:nvGrpSpPr>
          <p:grpSpPr>
            <a:xfrm>
              <a:off x="4302580" y="652725"/>
              <a:ext cx="3557272" cy="2858057"/>
              <a:chOff x="4302580" y="652725"/>
              <a:chExt cx="3557272" cy="2858057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4329028" y="679101"/>
                <a:ext cx="3530824" cy="2820984"/>
                <a:chOff x="669804" y="685201"/>
                <a:chExt cx="3530824" cy="2820984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669804" y="1834083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4" name="TextBox 263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64" name="TextBox 26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65" name="Oval 264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2164578" y="1834083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2" name="TextBox 261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62" name="TextBox 26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63" name="Oval 262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7" name="Group 236"/>
                <p:cNvGrpSpPr/>
                <p:nvPr/>
              </p:nvGrpSpPr>
              <p:grpSpPr>
                <a:xfrm>
                  <a:off x="3659352" y="1834083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0" name="TextBox 259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60" name="TextBox 25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61" name="Oval 260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/>
                <p:cNvGrpSpPr/>
                <p:nvPr/>
              </p:nvGrpSpPr>
              <p:grpSpPr>
                <a:xfrm>
                  <a:off x="2163700" y="685201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8" name="TextBox 257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58" name="TextBox 25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9" name="Oval 258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2160249" y="2982965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6" name="TextBox 255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56" name="TextBox 25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7" name="Oval 256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40" name="Straight Arrow Connector 239"/>
                <p:cNvCxnSpPr>
                  <a:stCxn id="265" idx="7"/>
                  <a:endCxn id="259" idx="3"/>
                </p:cNvCxnSpPr>
                <p:nvPr/>
              </p:nvCxnSpPr>
              <p:spPr>
                <a:xfrm flipV="1">
                  <a:off x="1093194" y="1099563"/>
                  <a:ext cx="1188392" cy="84337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Arrow Connector 240"/>
                <p:cNvCxnSpPr>
                  <a:stCxn id="265" idx="5"/>
                  <a:endCxn id="257" idx="1"/>
                </p:cNvCxnSpPr>
                <p:nvPr/>
              </p:nvCxnSpPr>
              <p:spPr>
                <a:xfrm>
                  <a:off x="1093194" y="2248445"/>
                  <a:ext cx="1184941" cy="84337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Arrow Connector 241"/>
                <p:cNvCxnSpPr>
                  <a:stCxn id="259" idx="5"/>
                  <a:endCxn id="261" idx="1"/>
                </p:cNvCxnSpPr>
                <p:nvPr/>
              </p:nvCxnSpPr>
              <p:spPr>
                <a:xfrm>
                  <a:off x="2587090" y="1099563"/>
                  <a:ext cx="1190148" cy="84337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Arrow Connector 242"/>
                <p:cNvCxnSpPr>
                  <a:stCxn id="257" idx="7"/>
                  <a:endCxn id="261" idx="3"/>
                </p:cNvCxnSpPr>
                <p:nvPr/>
              </p:nvCxnSpPr>
              <p:spPr>
                <a:xfrm flipV="1">
                  <a:off x="2583639" y="2248445"/>
                  <a:ext cx="1193599" cy="84337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Arrow Connector 243"/>
                <p:cNvCxnSpPr>
                  <a:stCxn id="265" idx="6"/>
                  <a:endCxn id="263" idx="2"/>
                </p:cNvCxnSpPr>
                <p:nvPr/>
              </p:nvCxnSpPr>
              <p:spPr>
                <a:xfrm>
                  <a:off x="1156466" y="2095693"/>
                  <a:ext cx="1062726" cy="0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Arrow Connector 244"/>
                <p:cNvCxnSpPr>
                  <a:stCxn id="259" idx="4"/>
                  <a:endCxn id="263" idx="0"/>
                </p:cNvCxnSpPr>
                <p:nvPr/>
              </p:nvCxnSpPr>
              <p:spPr>
                <a:xfrm>
                  <a:off x="2434338" y="1162835"/>
                  <a:ext cx="878" cy="716834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Arrow Connector 245"/>
                <p:cNvCxnSpPr>
                  <a:stCxn id="263" idx="4"/>
                  <a:endCxn id="257" idx="0"/>
                </p:cNvCxnSpPr>
                <p:nvPr/>
              </p:nvCxnSpPr>
              <p:spPr>
                <a:xfrm flipH="1">
                  <a:off x="2430887" y="2311717"/>
                  <a:ext cx="4329" cy="716834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7" name="TextBox 246"/>
                    <p:cNvSpPr txBox="1"/>
                    <p:nvPr/>
                  </p:nvSpPr>
                  <p:spPr>
                    <a:xfrm>
                      <a:off x="1494037" y="1234487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47" name="TextBox 2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4037" y="1234487"/>
                      <a:ext cx="432048" cy="523220"/>
                    </a:xfrm>
                    <a:prstGeom prst="rect">
                      <a:avLst/>
                    </a:prstGeom>
                    <a:blipFill>
                      <a:blip r:embed="rId7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8" name="TextBox 247"/>
                    <p:cNvSpPr txBox="1"/>
                    <p:nvPr/>
                  </p:nvSpPr>
                  <p:spPr>
                    <a:xfrm>
                      <a:off x="1494744" y="1825558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48" name="TextBox 2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4744" y="1825558"/>
                      <a:ext cx="432048" cy="523220"/>
                    </a:xfrm>
                    <a:prstGeom prst="rect">
                      <a:avLst/>
                    </a:prstGeom>
                    <a:blipFill>
                      <a:blip r:embed="rId8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9" name="TextBox 248"/>
                    <p:cNvSpPr txBox="1"/>
                    <p:nvPr/>
                  </p:nvSpPr>
                  <p:spPr>
                    <a:xfrm>
                      <a:off x="1494037" y="2415285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49" name="TextBox 2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4037" y="2415285"/>
                      <a:ext cx="432048" cy="523220"/>
                    </a:xfrm>
                    <a:prstGeom prst="rect">
                      <a:avLst/>
                    </a:prstGeom>
                    <a:blipFill>
                      <a:blip r:embed="rId8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0" name="TextBox 249"/>
                    <p:cNvSpPr txBox="1"/>
                    <p:nvPr/>
                  </p:nvSpPr>
                  <p:spPr>
                    <a:xfrm>
                      <a:off x="2214863" y="1159589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0" name="TextBox 2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4863" y="1159589"/>
                      <a:ext cx="432048" cy="523220"/>
                    </a:xfrm>
                    <a:prstGeom prst="rect">
                      <a:avLst/>
                    </a:prstGeom>
                    <a:blipFill>
                      <a:blip r:embed="rId8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1" name="TextBox 250"/>
                    <p:cNvSpPr txBox="1"/>
                    <p:nvPr/>
                  </p:nvSpPr>
                  <p:spPr>
                    <a:xfrm>
                      <a:off x="2210534" y="2348778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1" name="TextBox 2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0534" y="2348778"/>
                      <a:ext cx="432048" cy="523220"/>
                    </a:xfrm>
                    <a:prstGeom prst="rect">
                      <a:avLst/>
                    </a:prstGeom>
                    <a:blipFill>
                      <a:blip r:embed="rId8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2" name="TextBox 251"/>
                    <p:cNvSpPr txBox="1"/>
                    <p:nvPr/>
                  </p:nvSpPr>
                  <p:spPr>
                    <a:xfrm>
                      <a:off x="2896007" y="1237782"/>
                      <a:ext cx="549130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2" name="TextBox 2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6007" y="1237782"/>
                      <a:ext cx="549130" cy="523220"/>
                    </a:xfrm>
                    <a:prstGeom prst="rect">
                      <a:avLst/>
                    </a:prstGeom>
                    <a:blipFill>
                      <a:blip r:embed="rId8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3" name="TextBox 252"/>
                    <p:cNvSpPr txBox="1"/>
                    <p:nvPr/>
                  </p:nvSpPr>
                  <p:spPr>
                    <a:xfrm>
                      <a:off x="2970698" y="2412849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3" name="TextBox 2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70698" y="2412849"/>
                      <a:ext cx="432048" cy="523220"/>
                    </a:xfrm>
                    <a:prstGeom prst="rect">
                      <a:avLst/>
                    </a:prstGeom>
                    <a:blipFill>
                      <a:blip r:embed="rId8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4" name="Straight Arrow Connector 253"/>
                <p:cNvCxnSpPr>
                  <a:stCxn id="263" idx="6"/>
                  <a:endCxn id="261" idx="2"/>
                </p:cNvCxnSpPr>
                <p:nvPr/>
              </p:nvCxnSpPr>
              <p:spPr>
                <a:xfrm>
                  <a:off x="2651240" y="2095693"/>
                  <a:ext cx="1062726" cy="0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5" name="TextBox 254"/>
                    <p:cNvSpPr txBox="1"/>
                    <p:nvPr/>
                  </p:nvSpPr>
                  <p:spPr>
                    <a:xfrm>
                      <a:off x="2964046" y="1839341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5" name="TextBox 2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4046" y="1839341"/>
                      <a:ext cx="432048" cy="523220"/>
                    </a:xfrm>
                    <a:prstGeom prst="rect">
                      <a:avLst/>
                    </a:prstGeom>
                    <a:blipFill>
                      <a:blip r:embed="rId8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2" name="Group 191"/>
              <p:cNvGrpSpPr/>
              <p:nvPr/>
            </p:nvGrpSpPr>
            <p:grpSpPr>
              <a:xfrm>
                <a:off x="4302580" y="652725"/>
                <a:ext cx="2078323" cy="2858057"/>
                <a:chOff x="4302580" y="652725"/>
                <a:chExt cx="2078323" cy="2858057"/>
              </a:xfrm>
            </p:grpSpPr>
            <p:grpSp>
              <p:nvGrpSpPr>
                <p:cNvPr id="180" name="Group 179"/>
                <p:cNvGrpSpPr/>
                <p:nvPr/>
              </p:nvGrpSpPr>
              <p:grpSpPr>
                <a:xfrm>
                  <a:off x="4302580" y="1367393"/>
                  <a:ext cx="576064" cy="1007529"/>
                  <a:chOff x="2599244" y="1234376"/>
                  <a:chExt cx="576064" cy="1007529"/>
                </a:xfrm>
              </p:grpSpPr>
              <p:sp>
                <p:nvSpPr>
                  <p:cNvPr id="181" name="Oval 180"/>
                  <p:cNvSpPr/>
                  <p:nvPr/>
                </p:nvSpPr>
                <p:spPr>
                  <a:xfrm>
                    <a:off x="2599244" y="1665037"/>
                    <a:ext cx="576064" cy="576868"/>
                  </a:xfrm>
                  <a:prstGeom prst="ellipse">
                    <a:avLst/>
                  </a:prstGeom>
                  <a:solidFill>
                    <a:srgbClr val="FF0000">
                      <a:alpha val="30196"/>
                    </a:srgb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2" name="TextBox 181"/>
                      <p:cNvSpPr txBox="1"/>
                      <p:nvPr/>
                    </p:nvSpPr>
                    <p:spPr>
                      <a:xfrm>
                        <a:off x="2650379" y="1234376"/>
                        <a:ext cx="46805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2" name="TextBox 18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0379" y="1234376"/>
                        <a:ext cx="468052" cy="523220"/>
                      </a:xfrm>
                      <a:prstGeom prst="rect">
                        <a:avLst/>
                      </a:prstGeom>
                      <a:blipFill>
                        <a:blip r:embed="rId8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3" name="Group 182"/>
                <p:cNvGrpSpPr/>
                <p:nvPr/>
              </p:nvGrpSpPr>
              <p:grpSpPr>
                <a:xfrm>
                  <a:off x="5455521" y="652725"/>
                  <a:ext cx="925382" cy="576868"/>
                  <a:chOff x="2249926" y="1665037"/>
                  <a:chExt cx="925382" cy="576868"/>
                </a:xfrm>
              </p:grpSpPr>
              <p:sp>
                <p:nvSpPr>
                  <p:cNvPr id="184" name="Oval 183"/>
                  <p:cNvSpPr/>
                  <p:nvPr/>
                </p:nvSpPr>
                <p:spPr>
                  <a:xfrm>
                    <a:off x="2599244" y="1665037"/>
                    <a:ext cx="576064" cy="576868"/>
                  </a:xfrm>
                  <a:prstGeom prst="ellipse">
                    <a:avLst/>
                  </a:prstGeom>
                  <a:solidFill>
                    <a:srgbClr val="0000FF">
                      <a:alpha val="30196"/>
                    </a:srgb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5" name="TextBox 184"/>
                      <p:cNvSpPr txBox="1"/>
                      <p:nvPr/>
                    </p:nvSpPr>
                    <p:spPr>
                      <a:xfrm>
                        <a:off x="2249926" y="1691347"/>
                        <a:ext cx="46805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5" name="TextBox 18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49926" y="1691347"/>
                        <a:ext cx="468052" cy="523220"/>
                      </a:xfrm>
                      <a:prstGeom prst="rect">
                        <a:avLst/>
                      </a:prstGeom>
                      <a:blipFill>
                        <a:blip r:embed="rId8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6" name="Group 185"/>
                <p:cNvGrpSpPr/>
                <p:nvPr/>
              </p:nvGrpSpPr>
              <p:grpSpPr>
                <a:xfrm>
                  <a:off x="5446179" y="2933914"/>
                  <a:ext cx="925382" cy="576868"/>
                  <a:chOff x="2249926" y="1665037"/>
                  <a:chExt cx="925382" cy="576868"/>
                </a:xfrm>
              </p:grpSpPr>
              <p:sp>
                <p:nvSpPr>
                  <p:cNvPr id="187" name="Oval 186"/>
                  <p:cNvSpPr/>
                  <p:nvPr/>
                </p:nvSpPr>
                <p:spPr>
                  <a:xfrm>
                    <a:off x="2599244" y="1665037"/>
                    <a:ext cx="576064" cy="576868"/>
                  </a:xfrm>
                  <a:prstGeom prst="ellipse">
                    <a:avLst/>
                  </a:prstGeom>
                  <a:solidFill>
                    <a:srgbClr val="0000FF">
                      <a:alpha val="30196"/>
                    </a:srgb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8" name="TextBox 187"/>
                      <p:cNvSpPr txBox="1"/>
                      <p:nvPr/>
                    </p:nvSpPr>
                    <p:spPr>
                      <a:xfrm>
                        <a:off x="2249926" y="1691347"/>
                        <a:ext cx="46805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8" name="TextBox 18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49926" y="1691347"/>
                        <a:ext cx="468052" cy="523220"/>
                      </a:xfrm>
                      <a:prstGeom prst="rect">
                        <a:avLst/>
                      </a:prstGeom>
                      <a:blipFill>
                        <a:blip r:embed="rId8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9" name="Group 188"/>
                <p:cNvGrpSpPr/>
                <p:nvPr/>
              </p:nvGrpSpPr>
              <p:grpSpPr>
                <a:xfrm>
                  <a:off x="5558413" y="1473023"/>
                  <a:ext cx="822490" cy="895356"/>
                  <a:chOff x="2352818" y="1346549"/>
                  <a:chExt cx="822490" cy="895356"/>
                </a:xfrm>
              </p:grpSpPr>
              <p:sp>
                <p:nvSpPr>
                  <p:cNvPr id="190" name="Oval 189"/>
                  <p:cNvSpPr/>
                  <p:nvPr/>
                </p:nvSpPr>
                <p:spPr>
                  <a:xfrm>
                    <a:off x="2599244" y="1665037"/>
                    <a:ext cx="576064" cy="576868"/>
                  </a:xfrm>
                  <a:prstGeom prst="ellipse">
                    <a:avLst/>
                  </a:prstGeom>
                  <a:solidFill>
                    <a:srgbClr val="0000FF">
                      <a:alpha val="30196"/>
                    </a:srgb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1" name="TextBox 190"/>
                      <p:cNvSpPr txBox="1"/>
                      <p:nvPr/>
                    </p:nvSpPr>
                    <p:spPr>
                      <a:xfrm>
                        <a:off x="2352818" y="1346549"/>
                        <a:ext cx="46805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1" name="TextBox 19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52818" y="1346549"/>
                        <a:ext cx="468052" cy="523220"/>
                      </a:xfrm>
                      <a:prstGeom prst="rect">
                        <a:avLst/>
                      </a:prstGeom>
                      <a:blipFill>
                        <a:blip r:embed="rId9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7" name="TextBox 386"/>
                <p:cNvSpPr txBox="1"/>
                <p:nvPr/>
              </p:nvSpPr>
              <p:spPr>
                <a:xfrm>
                  <a:off x="7362954" y="1440327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7" name="TextBox 3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954" y="1440327"/>
                  <a:ext cx="432048" cy="523220"/>
                </a:xfrm>
                <a:prstGeom prst="rect">
                  <a:avLst/>
                </a:prstGeom>
                <a:blipFill>
                  <a:blip r:embed="rId9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0" name="Group 389"/>
          <p:cNvGrpSpPr/>
          <p:nvPr/>
        </p:nvGrpSpPr>
        <p:grpSpPr>
          <a:xfrm>
            <a:off x="9111543" y="3829183"/>
            <a:ext cx="576064" cy="1007529"/>
            <a:chOff x="2599244" y="1234376"/>
            <a:chExt cx="576064" cy="1007529"/>
          </a:xfrm>
        </p:grpSpPr>
        <p:sp>
          <p:nvSpPr>
            <p:cNvPr id="391" name="Oval 390"/>
            <p:cNvSpPr/>
            <p:nvPr/>
          </p:nvSpPr>
          <p:spPr>
            <a:xfrm>
              <a:off x="2599244" y="1665037"/>
              <a:ext cx="576064" cy="576868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2" name="TextBox 391"/>
                <p:cNvSpPr txBox="1"/>
                <p:nvPr/>
              </p:nvSpPr>
              <p:spPr>
                <a:xfrm>
                  <a:off x="2650379" y="1234376"/>
                  <a:ext cx="4680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2" name="TextBox 3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379" y="1234376"/>
                  <a:ext cx="468052" cy="523220"/>
                </a:xfrm>
                <a:prstGeom prst="rect">
                  <a:avLst/>
                </a:prstGeom>
                <a:blipFill>
                  <a:blip r:embed="rId9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950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89722"/>
                <a:ext cx="10261140" cy="5095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 smtClean="0"/>
                  <a:t> correctness proof.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</a:t>
                </a:r>
                <a:r>
                  <a:rPr lang="en-US" sz="2800" dirty="0" smtClean="0"/>
                  <a:t>1: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is finite digraph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 smtClean="0"/>
                  <a:t> procedure halts.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enters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 smtClean="0"/>
                  <a:t> at most once.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Every iteration </a:t>
                </a:r>
                <a:r>
                  <a:rPr lang="en-US" sz="2800" dirty="0"/>
                  <a:t>leaves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 smtClean="0"/>
                  <a:t> w\o  later return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eventually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 smtClean="0"/>
                  <a:t>2: </a:t>
                </a:r>
                <a:r>
                  <a:rPr lang="en-US" sz="2800" dirty="0"/>
                  <a:t>E</a:t>
                </a:r>
                <a:r>
                  <a:rPr lang="en-US" sz="2800" dirty="0" smtClean="0"/>
                  <a:t>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s.t.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, is labeled.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Assume in contrary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not labeled.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be the last labeled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exists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 unconditionally labeled). </a:t>
                </a:r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89722"/>
                <a:ext cx="10261140" cy="5095562"/>
              </a:xfrm>
              <a:prstGeom prst="rect">
                <a:avLst/>
              </a:prstGeom>
              <a:blipFill>
                <a:blip r:embed="rId3"/>
                <a:stretch>
                  <a:fillRect l="-1188" t="-239" r="-1188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3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92696"/>
                <a:ext cx="10261140" cy="547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be the unlabeled successor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Upon leaving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 smtClean="0"/>
                  <a:t>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’s outgoing arcs examined, including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labeled, a contradiction.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</a:t>
                </a:r>
                <a:r>
                  <a:rPr lang="en-US" sz="2800" dirty="0" smtClean="0"/>
                  <a:t> 3: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 smtClean="0"/>
                  <a:t> setting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By </a:t>
                </a:r>
                <a:r>
                  <a:rPr lang="en-US" sz="2800" dirty="0"/>
                  <a:t>induction on </a:t>
                </a:r>
                <a:r>
                  <a:rPr lang="en-US" sz="2800" dirty="0" smtClean="0"/>
                  <a:t>step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 at which assignment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occurs.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assignment can occur few times: first 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enters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 smtClean="0"/>
                  <a:t>, later while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471626"/>
              </a:xfrm>
              <a:prstGeom prst="rect">
                <a:avLst/>
              </a:prstGeom>
              <a:blipFill>
                <a:blip r:embed="rId3"/>
                <a:stretch>
                  <a:fillRect l="-1188" r="-1188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3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92696"/>
                <a:ext cx="10261140" cy="547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Base is first assignment, where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true </a:t>
                </a:r>
                <a:r>
                  <a:rPr lang="en-US" sz="2800" dirty="0"/>
                  <a:t>for path </a:t>
                </a:r>
                <a:r>
                  <a:rPr lang="en-US" sz="2800" dirty="0" smtClean="0"/>
                  <a:t>w\o </a:t>
                </a:r>
                <a:r>
                  <a:rPr lang="en-US" sz="2800" dirty="0"/>
                  <a:t>arcs.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statement hold for any assignment occurred before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,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assigned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</a:t>
                </a:r>
                <a:r>
                  <a:rPr lang="en-US" sz="2800" dirty="0" smtClean="0"/>
                  <a:t>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assined earlier, by induction hypothesis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. Extension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satisfies the assertion.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w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 Both </a:t>
                </a:r>
                <a:r>
                  <a:rPr lang="en-US" sz="2800" dirty="0" smtClean="0"/>
                  <a:t>right side labels determined before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471626"/>
              </a:xfrm>
              <a:prstGeom prst="rect">
                <a:avLst/>
              </a:prstGeom>
              <a:blipFill>
                <a:blip r:embed="rId3"/>
                <a:stretch>
                  <a:fillRect l="-1188" t="-223" r="-1188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3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00708"/>
                <a:ext cx="10261140" cy="430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 smtClean="0"/>
                  <a:t> halts,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From lemma 3 there is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We show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by induction on step 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joins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 smtClean="0"/>
                  <a:t>. Base trivially holds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be a shortest path,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join</a:t>
                </a:r>
                <a:r>
                  <a:rPr lang="he-I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he-IL" sz="2800" dirty="0" smtClean="0"/>
                  <a:t> </a:t>
                </a:r>
                <a:r>
                  <a:rPr lang="en-US" sz="2800" dirty="0" smtClean="0"/>
                  <a:t>on step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dirty="0"/>
                  <a:t>but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dirty="0"/>
                  <a:t>but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00708"/>
                <a:ext cx="10261140" cy="4306179"/>
              </a:xfrm>
              <a:prstGeom prst="rect">
                <a:avLst/>
              </a:prstGeom>
              <a:blipFill>
                <a:blip r:embed="rId3"/>
                <a:stretch>
                  <a:fillRect l="-1188" r="-1188" b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426288" y="5289470"/>
            <a:ext cx="7190007" cy="798582"/>
            <a:chOff x="2426288" y="5289470"/>
            <a:chExt cx="7190007" cy="798582"/>
          </a:xfrm>
        </p:grpSpPr>
        <p:grpSp>
          <p:nvGrpSpPr>
            <p:cNvPr id="26" name="Group 25"/>
            <p:cNvGrpSpPr/>
            <p:nvPr/>
          </p:nvGrpSpPr>
          <p:grpSpPr>
            <a:xfrm>
              <a:off x="2426288" y="5366810"/>
              <a:ext cx="7190007" cy="721242"/>
              <a:chOff x="1203377" y="5459492"/>
              <a:chExt cx="7190007" cy="72124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638168" y="5459492"/>
                <a:ext cx="5755216" cy="721242"/>
                <a:chOff x="2638168" y="5459492"/>
                <a:chExt cx="5755216" cy="721242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2638168" y="5459492"/>
                  <a:ext cx="438921" cy="523220"/>
                  <a:chOff x="3044307" y="549230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Rectangle 42"/>
                      <p:cNvSpPr/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3" name="Rectangle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4" name="Oval 43"/>
                  <p:cNvSpPr/>
                  <p:nvPr/>
                </p:nvSpPr>
                <p:spPr>
                  <a:xfrm>
                    <a:off x="3080691" y="5580794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954463" y="5657514"/>
                  <a:ext cx="438921" cy="523220"/>
                  <a:chOff x="2215261" y="5602784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Rectangle 40"/>
                      <p:cNvSpPr/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1" name="Rectangle 4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2" name="Oval 41"/>
                  <p:cNvSpPr/>
                  <p:nvPr/>
                </p:nvSpPr>
                <p:spPr>
                  <a:xfrm>
                    <a:off x="2225615" y="5666372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4719376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Rectangle 38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9" name="Rectangle 3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0" name="Oval 39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5877115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Rectangle 36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7" name="Rectangle 3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8" name="Oval 37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4" name="Straight Arrow Connector 33"/>
                <p:cNvCxnSpPr>
                  <a:stCxn id="40" idx="6"/>
                  <a:endCxn id="38" idx="2"/>
                </p:cNvCxnSpPr>
                <p:nvPr/>
              </p:nvCxnSpPr>
              <p:spPr>
                <a:xfrm>
                  <a:off x="5136859" y="5855536"/>
                  <a:ext cx="76169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Freeform 34"/>
                <p:cNvSpPr/>
                <p:nvPr/>
              </p:nvSpPr>
              <p:spPr>
                <a:xfrm>
                  <a:off x="6316036" y="5714479"/>
                  <a:ext cx="1659865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ot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flipV="1">
                  <a:off x="3059512" y="5608846"/>
                  <a:ext cx="1688901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r>
                      <a:rPr lang="en-US" sz="2800" dirty="0" smtClean="0"/>
                      <a:t>: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444" b="-308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97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278584"/>
                <a:ext cx="10261140" cy="297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preceeds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and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e-IL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:r>
                  <a:rPr lang="en-US" sz="2800" dirty="0" smtClean="0"/>
                  <a:t>(</a:t>
                </a:r>
                <a:r>
                  <a:rPr lang="en-US" sz="2800" dirty="0"/>
                  <a:t>1)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Sub-paths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must be shortest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(2)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joined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(3)</a:t>
                </a:r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78584"/>
                <a:ext cx="10261140" cy="2978508"/>
              </a:xfrm>
              <a:prstGeom prst="rect">
                <a:avLst/>
              </a:prstGeom>
              <a:blipFill>
                <a:blip r:embed="rId3"/>
                <a:stretch>
                  <a:fillRect l="-1188" b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506393" y="5049180"/>
            <a:ext cx="7190007" cy="798582"/>
            <a:chOff x="2426288" y="5289470"/>
            <a:chExt cx="7190007" cy="798582"/>
          </a:xfrm>
        </p:grpSpPr>
        <p:grpSp>
          <p:nvGrpSpPr>
            <p:cNvPr id="7" name="Group 6"/>
            <p:cNvGrpSpPr/>
            <p:nvPr/>
          </p:nvGrpSpPr>
          <p:grpSpPr>
            <a:xfrm>
              <a:off x="2426288" y="5366810"/>
              <a:ext cx="7190007" cy="721242"/>
              <a:chOff x="1203377" y="5459492"/>
              <a:chExt cx="7190007" cy="72124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638168" y="5459492"/>
                <a:ext cx="5755216" cy="721242"/>
                <a:chOff x="2638168" y="5459492"/>
                <a:chExt cx="5755216" cy="72124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638168" y="5459492"/>
                  <a:ext cx="438921" cy="523220"/>
                  <a:chOff x="3044307" y="549230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3" name="Rectangle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" name="Oval 24"/>
                  <p:cNvSpPr/>
                  <p:nvPr/>
                </p:nvSpPr>
                <p:spPr>
                  <a:xfrm>
                    <a:off x="3080691" y="5580794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7954463" y="5657514"/>
                  <a:ext cx="438921" cy="523220"/>
                  <a:chOff x="2215261" y="5602784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1" name="Rectangle 4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3" name="Oval 22"/>
                  <p:cNvSpPr/>
                  <p:nvPr/>
                </p:nvSpPr>
                <p:spPr>
                  <a:xfrm>
                    <a:off x="2225615" y="5666372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4719376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9" name="Rectangle 3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" name="Oval 20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5877115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7" name="Rectangle 3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" name="Oval 18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5" name="Straight Arrow Connector 14"/>
                <p:cNvCxnSpPr>
                  <a:stCxn id="21" idx="6"/>
                  <a:endCxn id="19" idx="2"/>
                </p:cNvCxnSpPr>
                <p:nvPr/>
              </p:nvCxnSpPr>
              <p:spPr>
                <a:xfrm>
                  <a:off x="5136859" y="5855536"/>
                  <a:ext cx="76169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 15"/>
                <p:cNvSpPr/>
                <p:nvPr/>
              </p:nvSpPr>
              <p:spPr>
                <a:xfrm>
                  <a:off x="6316036" y="5714479"/>
                  <a:ext cx="1659865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ot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flipV="1">
                  <a:off x="3059512" y="5608846"/>
                  <a:ext cx="1688901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r>
                      <a:rPr lang="en-US" sz="2800" dirty="0" smtClean="0"/>
                      <a:t>: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444" b="-308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7508701" y="1361849"/>
            <a:ext cx="2682947" cy="576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62624" y="2153937"/>
            <a:ext cx="3741888" cy="576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65430" y="3666105"/>
            <a:ext cx="4878542" cy="576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29055</TotalTime>
  <Words>4606</Words>
  <Application>Microsoft Office PowerPoint</Application>
  <PresentationFormat>Widescreen</PresentationFormat>
  <Paragraphs>362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Cambria Math</vt:lpstr>
      <vt:lpstr>Office Theme</vt:lpstr>
      <vt:lpstr>Weighted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947</cp:revision>
  <dcterms:created xsi:type="dcterms:W3CDTF">2021-10-08T01:25:47Z</dcterms:created>
  <dcterms:modified xsi:type="dcterms:W3CDTF">2024-07-09T03:15:42Z</dcterms:modified>
</cp:coreProperties>
</file>