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0" r:id="rId3"/>
    <p:sldId id="281" r:id="rId4"/>
    <p:sldId id="282" r:id="rId5"/>
    <p:sldId id="283" r:id="rId6"/>
    <p:sldId id="306" r:id="rId7"/>
    <p:sldId id="308" r:id="rId8"/>
    <p:sldId id="286" r:id="rId9"/>
    <p:sldId id="287" r:id="rId10"/>
    <p:sldId id="288" r:id="rId11"/>
    <p:sldId id="289" r:id="rId12"/>
    <p:sldId id="290" r:id="rId13"/>
    <p:sldId id="291" r:id="rId14"/>
    <p:sldId id="293" r:id="rId15"/>
    <p:sldId id="309" r:id="rId16"/>
    <p:sldId id="296" r:id="rId17"/>
    <p:sldId id="297" r:id="rId18"/>
    <p:sldId id="298" r:id="rId19"/>
    <p:sldId id="301" r:id="rId20"/>
    <p:sldId id="303" r:id="rId21"/>
    <p:sldId id="30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BFBFBF"/>
    <a:srgbClr val="000000"/>
    <a:srgbClr val="0000FF"/>
    <a:srgbClr val="FF9933"/>
    <a:srgbClr val="FF0000"/>
    <a:srgbClr val="777777"/>
    <a:srgbClr val="FFFFFF"/>
    <a:srgbClr val="41719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6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F9FEB-9CFE-496E-93BE-D56B6107DD7F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33D3-E1A2-4212-A489-A5CBFD003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54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41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99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89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29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20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09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9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42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29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78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20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87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02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6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75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72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24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04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6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0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6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5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40" y="0"/>
            <a:ext cx="705060" cy="68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png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20.png"/><Relationship Id="rId5" Type="http://schemas.openxmlformats.org/officeDocument/2006/relationships/image" Target="../media/image38.png"/><Relationship Id="rId15" Type="http://schemas.openxmlformats.org/officeDocument/2006/relationships/image" Target="../media/image46.png"/><Relationship Id="rId10" Type="http://schemas.openxmlformats.org/officeDocument/2006/relationships/image" Target="../media/image410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0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7" Type="http://schemas.openxmlformats.org/officeDocument/2006/relationships/image" Target="../media/image240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11" Type="http://schemas.openxmlformats.org/officeDocument/2006/relationships/image" Target="../media/image27.png"/><Relationship Id="rId5" Type="http://schemas.openxmlformats.org/officeDocument/2006/relationships/image" Target="../media/image220.png"/><Relationship Id="rId15" Type="http://schemas.openxmlformats.org/officeDocument/2006/relationships/image" Target="../media/image31.png"/><Relationship Id="rId10" Type="http://schemas.openxmlformats.org/officeDocument/2006/relationships/image" Target="../media/image25.png"/><Relationship Id="rId4" Type="http://schemas.openxmlformats.org/officeDocument/2006/relationships/image" Target="../media/image210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2483" y="628895"/>
            <a:ext cx="6107033" cy="791587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Spanning Trees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23588" y="2636912"/>
            <a:ext cx="5544824" cy="3216700"/>
            <a:chOff x="1739516" y="2636912"/>
            <a:chExt cx="5544824" cy="32167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4991" y="2636912"/>
              <a:ext cx="2259349" cy="32167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9516" y="2636912"/>
              <a:ext cx="2869418" cy="3216700"/>
            </a:xfrm>
            <a:prstGeom prst="rect">
              <a:avLst/>
            </a:prstGeom>
          </p:spPr>
        </p:pic>
      </p:grpSp>
      <p:sp>
        <p:nvSpPr>
          <p:cNvPr id="12" name="Subtitle 2"/>
          <p:cNvSpPr txBox="1">
            <a:spLocks/>
          </p:cNvSpPr>
          <p:nvPr/>
        </p:nvSpPr>
        <p:spPr>
          <a:xfrm>
            <a:off x="3166008" y="1771071"/>
            <a:ext cx="5859982" cy="8650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Prepared by Shmuel Wimer</a:t>
            </a:r>
          </a:p>
          <a:p>
            <a:r>
              <a:rPr lang="en-US" dirty="0"/>
              <a:t>Instructed by Hillel Kugler and Shmuel Wimer </a:t>
            </a:r>
          </a:p>
        </p:txBody>
      </p:sp>
    </p:spTree>
    <p:extLst>
      <p:ext uri="{BB962C8B-B14F-4D97-AF65-F5344CB8AC3E}">
        <p14:creationId xmlns:p14="http://schemas.microsoft.com/office/powerpoint/2010/main" val="4163084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65430" y="833104"/>
                <a:ext cx="10261140" cy="5152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</a:t>
                </a:r>
                <a:r>
                  <a:rPr lang="en-US" sz="2800" dirty="0"/>
                  <a:t> 1: 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,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/>
                  <a:t>.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appears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times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.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: prove)</a:t>
                </a:r>
              </a:p>
              <a:p>
                <a:pPr marL="5029200" indent="-5029200"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is shown below.</a:t>
                </a:r>
              </a:p>
              <a:p>
                <a:pPr indent="-3321050"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</a:t>
                </a:r>
                <a:r>
                  <a:rPr lang="en-US" sz="2800" dirty="0"/>
                  <a:t> 2: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be defined over the alphabet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. There is unique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/>
                  <a:t> spanning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By induction 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.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∃</a:t>
                </a:r>
                <a:r>
                  <a:rPr lang="en-US" sz="2800" dirty="0"/>
                  <a:t> unique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be the smallest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33104"/>
                <a:ext cx="10261140" cy="5152180"/>
              </a:xfrm>
              <a:prstGeom prst="rect">
                <a:avLst/>
              </a:prstGeom>
              <a:blipFill>
                <a:blip r:embed="rId3"/>
                <a:stretch>
                  <a:fillRect l="-1188" t="-237" r="-1188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45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65430" y="869108"/>
                <a:ext cx="10261140" cy="5152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Consider the alphabet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be the set of all distinct words of lengths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𝓣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the set of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-vertex trees spanning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Derive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 by dropping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By induction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∃</a:t>
                </a:r>
                <a:r>
                  <a:rPr lang="en-US" sz="2800" dirty="0"/>
                  <a:t> unique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𝓣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spanning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. </a:t>
                </a:r>
                <a:r>
                  <a:rPr lang="en-US" sz="2800" dirty="0">
                    <a:ea typeface="Cambria Math" panose="02040503050406030204" pitchFamily="18" charset="0"/>
                  </a:rPr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excludes only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</a:rPr>
                  <a:t> (either leaf or not).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be the leaves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69108"/>
                <a:ext cx="10261140" cy="5152180"/>
              </a:xfrm>
              <a:prstGeom prst="rect">
                <a:avLst/>
              </a:prstGeom>
              <a:blipFill>
                <a:blip r:embed="rId3"/>
                <a:stretch>
                  <a:fillRect l="-1188" t="-237" r="-1188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62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65430" y="594000"/>
            <a:ext cx="6129789" cy="2970000"/>
            <a:chOff x="965430" y="3123296"/>
            <a:chExt cx="6129789" cy="2970000"/>
          </a:xfrm>
        </p:grpSpPr>
        <p:grpSp>
          <p:nvGrpSpPr>
            <p:cNvPr id="149" name="Group 148"/>
            <p:cNvGrpSpPr/>
            <p:nvPr/>
          </p:nvGrpSpPr>
          <p:grpSpPr>
            <a:xfrm>
              <a:off x="965430" y="3681027"/>
              <a:ext cx="4167621" cy="2412269"/>
              <a:chOff x="965430" y="3681027"/>
              <a:chExt cx="4167621" cy="2412269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965430" y="3754127"/>
                <a:ext cx="4167621" cy="233916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1631427" y="3866587"/>
                <a:ext cx="2959204" cy="2054483"/>
                <a:chOff x="1058034" y="4058951"/>
                <a:chExt cx="2879111" cy="2023819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1212089" y="4058951"/>
                  <a:ext cx="2725056" cy="122413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 rot="3305644">
                  <a:off x="3184228" y="4594763"/>
                  <a:ext cx="456724" cy="45064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3155049" y="4502978"/>
                      <a:ext cx="46805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53" name="TextBox 5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55049" y="4502978"/>
                      <a:ext cx="468052" cy="52322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2" name="Oval 41"/>
                <p:cNvSpPr/>
                <p:nvPr/>
              </p:nvSpPr>
              <p:spPr>
                <a:xfrm rot="4387973">
                  <a:off x="2642508" y="5644710"/>
                  <a:ext cx="432048" cy="432048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" name="Straight Connector 42"/>
                <p:cNvCxnSpPr>
                  <a:endCxn id="42" idx="2"/>
                </p:cNvCxnSpPr>
                <p:nvPr/>
              </p:nvCxnSpPr>
              <p:spPr>
                <a:xfrm>
                  <a:off x="2670494" y="5049180"/>
                  <a:ext cx="125358" cy="60482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Oval 44"/>
                <p:cNvSpPr/>
                <p:nvPr/>
              </p:nvSpPr>
              <p:spPr>
                <a:xfrm rot="6029289">
                  <a:off x="1837265" y="5650722"/>
                  <a:ext cx="432048" cy="432048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" name="Straight Connector 45"/>
                <p:cNvCxnSpPr>
                  <a:endCxn id="45" idx="2"/>
                </p:cNvCxnSpPr>
                <p:nvPr/>
              </p:nvCxnSpPr>
              <p:spPr>
                <a:xfrm flipH="1">
                  <a:off x="2092612" y="5013176"/>
                  <a:ext cx="164306" cy="64115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Oval 47"/>
                <p:cNvSpPr/>
                <p:nvPr/>
              </p:nvSpPr>
              <p:spPr>
                <a:xfrm rot="7914353">
                  <a:off x="1058034" y="5334927"/>
                  <a:ext cx="432048" cy="432048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" name="Straight Connector 48"/>
                <p:cNvCxnSpPr>
                  <a:endCxn id="48" idx="2"/>
                </p:cNvCxnSpPr>
                <p:nvPr/>
              </p:nvCxnSpPr>
              <p:spPr>
                <a:xfrm flipH="1">
                  <a:off x="1418342" y="4907457"/>
                  <a:ext cx="416120" cy="4827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1007815" y="3681027"/>
                    <a:ext cx="687160" cy="5311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7815" y="3681027"/>
                    <a:ext cx="687160" cy="53114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983794" y="4722115"/>
                    <a:ext cx="687160" cy="5311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3794" y="4722115"/>
                    <a:ext cx="687160" cy="53114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32" name="Group 131"/>
              <p:cNvGrpSpPr/>
              <p:nvPr/>
            </p:nvGrpSpPr>
            <p:grpSpPr>
              <a:xfrm>
                <a:off x="3617681" y="4778509"/>
                <a:ext cx="708395" cy="984407"/>
                <a:chOff x="3617681" y="4778509"/>
                <a:chExt cx="708395" cy="984407"/>
              </a:xfrm>
            </p:grpSpPr>
            <p:sp>
              <p:nvSpPr>
                <p:cNvPr id="89" name="Oval 88"/>
                <p:cNvSpPr/>
                <p:nvPr/>
              </p:nvSpPr>
              <p:spPr>
                <a:xfrm rot="3305644">
                  <a:off x="3872391" y="5309231"/>
                  <a:ext cx="456724" cy="45064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8" name="Group 87"/>
                <p:cNvGrpSpPr/>
                <p:nvPr/>
              </p:nvGrpSpPr>
              <p:grpSpPr>
                <a:xfrm>
                  <a:off x="3617681" y="4778509"/>
                  <a:ext cx="703929" cy="948460"/>
                  <a:chOff x="9501493" y="4686774"/>
                  <a:chExt cx="703929" cy="948460"/>
                </a:xfrm>
              </p:grpSpPr>
              <p:cxnSp>
                <p:nvCxnSpPr>
                  <p:cNvPr id="86" name="Straight Connector 85"/>
                  <p:cNvCxnSpPr/>
                  <p:nvPr/>
                </p:nvCxnSpPr>
                <p:spPr>
                  <a:xfrm>
                    <a:off x="9501493" y="4686774"/>
                    <a:ext cx="348500" cy="56166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7" name="TextBox 86"/>
                      <p:cNvSpPr txBox="1"/>
                      <p:nvPr/>
                    </p:nvSpPr>
                    <p:spPr>
                      <a:xfrm>
                        <a:off x="9737370" y="5112014"/>
                        <a:ext cx="468052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87" name="TextBox 8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737370" y="5112014"/>
                        <a:ext cx="468052" cy="523220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cxnSp>
            <p:nvCxnSpPr>
              <p:cNvPr id="133" name="Straight Connector 132"/>
              <p:cNvCxnSpPr>
                <a:endCxn id="39" idx="2"/>
              </p:cNvCxnSpPr>
              <p:nvPr/>
            </p:nvCxnSpPr>
            <p:spPr>
              <a:xfrm>
                <a:off x="3758124" y="4222136"/>
                <a:ext cx="160704" cy="22700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39" idx="3"/>
              </p:cNvCxnSpPr>
              <p:nvPr/>
            </p:nvCxnSpPr>
            <p:spPr>
              <a:xfrm>
                <a:off x="3567959" y="4581498"/>
                <a:ext cx="255425" cy="17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>
                <a:endCxn id="39" idx="1"/>
              </p:cNvCxnSpPr>
              <p:nvPr/>
            </p:nvCxnSpPr>
            <p:spPr>
              <a:xfrm flipH="1">
                <a:off x="4091981" y="4203938"/>
                <a:ext cx="49023" cy="2071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/>
            <p:cNvGrpSpPr/>
            <p:nvPr/>
          </p:nvGrpSpPr>
          <p:grpSpPr>
            <a:xfrm>
              <a:off x="4449223" y="3123296"/>
              <a:ext cx="2645996" cy="545900"/>
              <a:chOff x="6865626" y="2372278"/>
              <a:chExt cx="2196244" cy="545900"/>
            </a:xfrm>
          </p:grpSpPr>
          <p:sp>
            <p:nvSpPr>
              <p:cNvPr id="130" name="Rectangular Callout 129"/>
              <p:cNvSpPr/>
              <p:nvPr/>
            </p:nvSpPr>
            <p:spPr>
              <a:xfrm>
                <a:off x="6925203" y="2417278"/>
                <a:ext cx="2077090" cy="500900"/>
              </a:xfrm>
              <a:prstGeom prst="wedgeRectCallout">
                <a:avLst>
                  <a:gd name="adj1" fmla="val -55453"/>
                  <a:gd name="adj2" fmla="val 324588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6865626" y="2372278"/>
                    <a:ext cx="219624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sz="2800" dirty="0"/>
                      <a:t> can be either</a:t>
                    </a:r>
                  </a:p>
                </p:txBody>
              </p:sp>
            </mc:Choice>
            <mc:Fallback xmlns="">
              <p:sp>
                <p:nvSpPr>
                  <p:cNvPr id="129" name="TextBox 1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65626" y="2372278"/>
                    <a:ext cx="2196244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10465" r="-1843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965430" y="3789000"/>
                <a:ext cx="10261140" cy="2391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By Lemma 1 leaf symbols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2800" dirty="0"/>
                  <a:t>) do not appear in the mapping to word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).</a:t>
                </a:r>
                <a:endParaRPr lang="he-IL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Enhance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by connecting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. Then (1)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is a tree,  and (2)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3789000"/>
                <a:ext cx="10261140" cy="2391424"/>
              </a:xfrm>
              <a:prstGeom prst="rect">
                <a:avLst/>
              </a:prstGeom>
              <a:blipFill>
                <a:blip r:embed="rId9"/>
                <a:stretch>
                  <a:fillRect l="-1188" t="-510" r="-1188" b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597806" y="610780"/>
            <a:ext cx="5628764" cy="2953220"/>
            <a:chOff x="5597806" y="610780"/>
            <a:chExt cx="5628764" cy="2953220"/>
          </a:xfrm>
        </p:grpSpPr>
        <p:grpSp>
          <p:nvGrpSpPr>
            <p:cNvPr id="7" name="Group 6"/>
            <p:cNvGrpSpPr/>
            <p:nvPr/>
          </p:nvGrpSpPr>
          <p:grpSpPr>
            <a:xfrm>
              <a:off x="5597806" y="1151732"/>
              <a:ext cx="5628764" cy="2412268"/>
              <a:chOff x="5597806" y="3681028"/>
              <a:chExt cx="5628764" cy="2412268"/>
            </a:xfrm>
          </p:grpSpPr>
          <p:sp>
            <p:nvSpPr>
              <p:cNvPr id="84" name="Right Arrow 83"/>
              <p:cNvSpPr/>
              <p:nvPr/>
            </p:nvSpPr>
            <p:spPr>
              <a:xfrm>
                <a:off x="5597806" y="4888829"/>
                <a:ext cx="571939" cy="281070"/>
              </a:xfrm>
              <a:prstGeom prst="rightArrow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0" name="Group 149"/>
              <p:cNvGrpSpPr/>
              <p:nvPr/>
            </p:nvGrpSpPr>
            <p:grpSpPr>
              <a:xfrm>
                <a:off x="6571877" y="3681028"/>
                <a:ext cx="4654693" cy="2412268"/>
                <a:chOff x="6571877" y="3681028"/>
                <a:chExt cx="4654693" cy="2412268"/>
              </a:xfrm>
            </p:grpSpPr>
            <p:grpSp>
              <p:nvGrpSpPr>
                <p:cNvPr id="124" name="Group 123"/>
                <p:cNvGrpSpPr/>
                <p:nvPr/>
              </p:nvGrpSpPr>
              <p:grpSpPr>
                <a:xfrm>
                  <a:off x="6571877" y="3681028"/>
                  <a:ext cx="4654693" cy="2412268"/>
                  <a:chOff x="6699107" y="3681028"/>
                  <a:chExt cx="4654693" cy="2412268"/>
                </a:xfrm>
              </p:grpSpPr>
              <p:grpSp>
                <p:nvGrpSpPr>
                  <p:cNvPr id="92" name="Group 91"/>
                  <p:cNvGrpSpPr/>
                  <p:nvPr/>
                </p:nvGrpSpPr>
                <p:grpSpPr>
                  <a:xfrm>
                    <a:off x="6699107" y="3681028"/>
                    <a:ext cx="4654693" cy="2412268"/>
                    <a:chOff x="1383386" y="3501008"/>
                    <a:chExt cx="4654693" cy="2412268"/>
                  </a:xfrm>
                </p:grpSpPr>
                <p:grpSp>
                  <p:nvGrpSpPr>
                    <p:cNvPr id="93" name="Group 92"/>
                    <p:cNvGrpSpPr/>
                    <p:nvPr/>
                  </p:nvGrpSpPr>
                  <p:grpSpPr>
                    <a:xfrm>
                      <a:off x="1383386" y="3501008"/>
                      <a:ext cx="4654693" cy="2412268"/>
                      <a:chOff x="1095355" y="3660137"/>
                      <a:chExt cx="4528711" cy="2376264"/>
                    </a:xfrm>
                  </p:grpSpPr>
                  <p:sp>
                    <p:nvSpPr>
                      <p:cNvPr id="98" name="Oval 97"/>
                      <p:cNvSpPr/>
                      <p:nvPr/>
                    </p:nvSpPr>
                    <p:spPr>
                      <a:xfrm>
                        <a:off x="1095355" y="3732145"/>
                        <a:ext cx="4528711" cy="2304256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99" name="Group 98"/>
                      <p:cNvGrpSpPr/>
                      <p:nvPr/>
                    </p:nvGrpSpPr>
                    <p:grpSpPr>
                      <a:xfrm>
                        <a:off x="1743326" y="3842927"/>
                        <a:ext cx="2879111" cy="2023819"/>
                        <a:chOff x="1058034" y="4058951"/>
                        <a:chExt cx="2879111" cy="2023819"/>
                      </a:xfrm>
                    </p:grpSpPr>
                    <p:sp>
                      <p:nvSpPr>
                        <p:cNvPr id="102" name="Oval 101"/>
                        <p:cNvSpPr/>
                        <p:nvPr/>
                      </p:nvSpPr>
                      <p:spPr>
                        <a:xfrm>
                          <a:off x="1212089" y="4058951"/>
                          <a:ext cx="2725056" cy="1224136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03" name="Oval 102"/>
                        <p:cNvSpPr/>
                        <p:nvPr/>
                      </p:nvSpPr>
                      <p:spPr>
                        <a:xfrm rot="3305644">
                          <a:off x="3184228" y="4594763"/>
                          <a:ext cx="456724" cy="450646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04" name="TextBox 103"/>
                            <p:cNvSpPr txBox="1"/>
                            <p:nvPr/>
                          </p:nvSpPr>
                          <p:spPr>
                            <a:xfrm>
                              <a:off x="3149528" y="4501580"/>
                              <a:ext cx="468052" cy="52322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en-US" sz="28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04" name="TextBox 103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3149528" y="4501580"/>
                              <a:ext cx="468052" cy="523220"/>
                            </a:xfrm>
                            <a:prstGeom prst="rect">
                              <a:avLst/>
                            </a:prstGeom>
                            <a:blipFill>
                              <a:blip r:embed="rId10"/>
                              <a:stretch>
                                <a:fillRect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sp>
                      <p:nvSpPr>
                        <p:cNvPr id="105" name="Oval 104"/>
                        <p:cNvSpPr/>
                        <p:nvPr/>
                      </p:nvSpPr>
                      <p:spPr>
                        <a:xfrm rot="4387973">
                          <a:off x="2642508" y="5644710"/>
                          <a:ext cx="432048" cy="432048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06" name="Straight Connector 105"/>
                        <p:cNvCxnSpPr>
                          <a:endCxn id="105" idx="2"/>
                        </p:cNvCxnSpPr>
                        <p:nvPr/>
                      </p:nvCxnSpPr>
                      <p:spPr>
                        <a:xfrm>
                          <a:off x="2670494" y="5049180"/>
                          <a:ext cx="125358" cy="604823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7" name="Oval 106"/>
                        <p:cNvSpPr/>
                        <p:nvPr/>
                      </p:nvSpPr>
                      <p:spPr>
                        <a:xfrm rot="6029289">
                          <a:off x="1837265" y="5650722"/>
                          <a:ext cx="432048" cy="432048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08" name="Straight Connector 107"/>
                        <p:cNvCxnSpPr>
                          <a:endCxn id="107" idx="2"/>
                        </p:cNvCxnSpPr>
                        <p:nvPr/>
                      </p:nvCxnSpPr>
                      <p:spPr>
                        <a:xfrm flipH="1">
                          <a:off x="2092612" y="5013176"/>
                          <a:ext cx="164306" cy="64115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9" name="Oval 108"/>
                        <p:cNvSpPr/>
                        <p:nvPr/>
                      </p:nvSpPr>
                      <p:spPr>
                        <a:xfrm rot="7914353">
                          <a:off x="1058034" y="5334927"/>
                          <a:ext cx="432048" cy="432048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10" name="Straight Connector 109"/>
                        <p:cNvCxnSpPr>
                          <a:endCxn id="109" idx="2"/>
                        </p:cNvCxnSpPr>
                        <p:nvPr/>
                      </p:nvCxnSpPr>
                      <p:spPr>
                        <a:xfrm flipH="1">
                          <a:off x="1418342" y="4907457"/>
                          <a:ext cx="416120" cy="48272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00" name="TextBox 99"/>
                          <p:cNvSpPr txBox="1"/>
                          <p:nvPr/>
                        </p:nvSpPr>
                        <p:spPr>
                          <a:xfrm>
                            <a:off x="1136593" y="3660137"/>
                            <a:ext cx="668562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"/>
                                </m:oMathParaPr>
                                <m:oMath xmlns:m="http://schemas.openxmlformats.org/officeDocument/2006/math"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oMath>
                              </m:oMathPara>
                            </a14:m>
                            <a:endParaRPr lang="en-US" sz="28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00" name="TextBox 99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136593" y="3660137"/>
                            <a:ext cx="668562" cy="523220"/>
                          </a:xfrm>
                          <a:prstGeom prst="rect">
                            <a:avLst/>
                          </a:prstGeom>
                          <a:blipFill>
                            <a:blip r:embed="rId11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01" name="TextBox 100"/>
                          <p:cNvSpPr txBox="1"/>
                          <p:nvPr/>
                        </p:nvSpPr>
                        <p:spPr>
                          <a:xfrm>
                            <a:off x="1113222" y="4685686"/>
                            <a:ext cx="668562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"/>
                                </m:oMathParaPr>
                                <m:oMath xmlns:m="http://schemas.openxmlformats.org/officeDocument/2006/math">
                                  <m:sSup>
                                    <m:sSup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oMath>
                              </m:oMathPara>
                            </a14:m>
                            <a:endParaRPr lang="en-US" sz="28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01" name="TextBox 100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113222" y="4685686"/>
                            <a:ext cx="668562" cy="523220"/>
                          </a:xfrm>
                          <a:prstGeom prst="rect">
                            <a:avLst/>
                          </a:prstGeom>
                          <a:blipFill>
                            <a:blip r:embed="rId12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sp>
                  <p:nvSpPr>
                    <p:cNvPr id="94" name="Oval 93"/>
                    <p:cNvSpPr/>
                    <p:nvPr/>
                  </p:nvSpPr>
                  <p:spPr>
                    <a:xfrm rot="3305644">
                      <a:off x="4312252" y="5105134"/>
                      <a:ext cx="456724" cy="450646"/>
                    </a:xfrm>
                    <a:prstGeom prst="ellips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95" name="Group 94"/>
                    <p:cNvGrpSpPr/>
                    <p:nvPr/>
                  </p:nvGrpSpPr>
                  <p:grpSpPr>
                    <a:xfrm>
                      <a:off x="4035637" y="4598490"/>
                      <a:ext cx="716360" cy="933314"/>
                      <a:chOff x="9501493" y="4686774"/>
                      <a:chExt cx="716360" cy="933314"/>
                    </a:xfrm>
                  </p:grpSpPr>
                  <p:cxnSp>
                    <p:nvCxnSpPr>
                      <p:cNvPr id="96" name="Straight Connector 95"/>
                      <p:cNvCxnSpPr/>
                      <p:nvPr/>
                    </p:nvCxnSpPr>
                    <p:spPr>
                      <a:xfrm>
                        <a:off x="9501493" y="4686774"/>
                        <a:ext cx="373698" cy="558702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97" name="TextBox 96"/>
                          <p:cNvSpPr txBox="1"/>
                          <p:nvPr/>
                        </p:nvSpPr>
                        <p:spPr>
                          <a:xfrm>
                            <a:off x="9749801" y="5096868"/>
                            <a:ext cx="468052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28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97" name="TextBox 96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9749801" y="5096868"/>
                            <a:ext cx="468052" cy="523220"/>
                          </a:xfrm>
                          <a:prstGeom prst="rect">
                            <a:avLst/>
                          </a:prstGeom>
                          <a:blipFill>
                            <a:blip r:embed="rId13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</p:grpSp>
              <p:grpSp>
                <p:nvGrpSpPr>
                  <p:cNvPr id="111" name="Group 110"/>
                  <p:cNvGrpSpPr/>
                  <p:nvPr/>
                </p:nvGrpSpPr>
                <p:grpSpPr>
                  <a:xfrm>
                    <a:off x="10067718" y="5015888"/>
                    <a:ext cx="714700" cy="523220"/>
                    <a:chOff x="10092280" y="4812424"/>
                    <a:chExt cx="714700" cy="523220"/>
                  </a:xfrm>
                </p:grpSpPr>
                <p:sp>
                  <p:nvSpPr>
                    <p:cNvPr id="112" name="Oval 111"/>
                    <p:cNvSpPr/>
                    <p:nvPr/>
                  </p:nvSpPr>
                  <p:spPr>
                    <a:xfrm rot="4387973">
                      <a:off x="10356930" y="4858010"/>
                      <a:ext cx="432048" cy="432048"/>
                    </a:xfrm>
                    <a:prstGeom prst="ellips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13" name="Straight Connector 112"/>
                    <p:cNvCxnSpPr>
                      <a:stCxn id="112" idx="4"/>
                      <a:endCxn id="97" idx="3"/>
                    </p:cNvCxnSpPr>
                    <p:nvPr/>
                  </p:nvCxnSpPr>
                  <p:spPr>
                    <a:xfrm flipH="1">
                      <a:off x="10092280" y="5136714"/>
                      <a:ext cx="273943" cy="11003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14" name="TextBox 113"/>
                        <p:cNvSpPr txBox="1"/>
                        <p:nvPr/>
                      </p:nvSpPr>
                      <p:spPr>
                        <a:xfrm>
                          <a:off x="10338928" y="4812424"/>
                          <a:ext cx="468052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 xmlns="">
                    <p:sp>
                      <p:nvSpPr>
                        <p:cNvPr id="114" name="TextBox 11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338928" y="4812424"/>
                          <a:ext cx="468052" cy="523220"/>
                        </a:xfrm>
                        <a:prstGeom prst="rect">
                          <a:avLst/>
                        </a:prstGeom>
                        <a:blipFill>
                          <a:blip r:embed="rId1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91" name="Group 90"/>
                  <p:cNvGrpSpPr/>
                  <p:nvPr/>
                </p:nvGrpSpPr>
                <p:grpSpPr>
                  <a:xfrm>
                    <a:off x="10013261" y="4377315"/>
                    <a:ext cx="1013846" cy="523220"/>
                    <a:chOff x="9763409" y="4787668"/>
                    <a:chExt cx="1013846" cy="523220"/>
                  </a:xfrm>
                </p:grpSpPr>
                <p:sp>
                  <p:nvSpPr>
                    <p:cNvPr id="77" name="Oval 76"/>
                    <p:cNvSpPr/>
                    <p:nvPr/>
                  </p:nvSpPr>
                  <p:spPr>
                    <a:xfrm rot="4387973">
                      <a:off x="10317920" y="4848856"/>
                      <a:ext cx="432048" cy="432048"/>
                    </a:xfrm>
                    <a:prstGeom prst="ellips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78" name="Straight Connector 77"/>
                    <p:cNvCxnSpPr>
                      <a:stCxn id="77" idx="4"/>
                      <a:endCxn id="103" idx="7"/>
                    </p:cNvCxnSpPr>
                    <p:nvPr/>
                  </p:nvCxnSpPr>
                  <p:spPr>
                    <a:xfrm flipH="1" flipV="1">
                      <a:off x="9763409" y="5090332"/>
                      <a:ext cx="563804" cy="3722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2" name="TextBox 81"/>
                        <p:cNvSpPr txBox="1"/>
                        <p:nvPr/>
                      </p:nvSpPr>
                      <p:spPr>
                        <a:xfrm>
                          <a:off x="10309203" y="4787668"/>
                          <a:ext cx="468052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 xmlns="">
                    <p:sp>
                      <p:nvSpPr>
                        <p:cNvPr id="82" name="TextBox 8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309203" y="4787668"/>
                          <a:ext cx="468052" cy="523220"/>
                        </a:xfrm>
                        <a:prstGeom prst="rect">
                          <a:avLst/>
                        </a:prstGeom>
                        <a:blipFill>
                          <a:blip r:embed="rId1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148" name="Group 147"/>
                <p:cNvGrpSpPr/>
                <p:nvPr/>
              </p:nvGrpSpPr>
              <p:grpSpPr>
                <a:xfrm>
                  <a:off x="9187138" y="4187820"/>
                  <a:ext cx="573045" cy="394592"/>
                  <a:chOff x="3720359" y="4356338"/>
                  <a:chExt cx="573045" cy="394592"/>
                </a:xfrm>
              </p:grpSpPr>
              <p:cxnSp>
                <p:nvCxnSpPr>
                  <p:cNvPr id="143" name="Straight Connector 142"/>
                  <p:cNvCxnSpPr/>
                  <p:nvPr/>
                </p:nvCxnSpPr>
                <p:spPr>
                  <a:xfrm>
                    <a:off x="3910524" y="4374536"/>
                    <a:ext cx="160704" cy="22700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>
                  <a:xfrm>
                    <a:off x="3720359" y="4733898"/>
                    <a:ext cx="255425" cy="1703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Connector 144"/>
                  <p:cNvCxnSpPr/>
                  <p:nvPr/>
                </p:nvCxnSpPr>
                <p:spPr>
                  <a:xfrm flipH="1">
                    <a:off x="4244381" y="4356338"/>
                    <a:ext cx="49023" cy="207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8" name="Group 7"/>
            <p:cNvGrpSpPr/>
            <p:nvPr/>
          </p:nvGrpSpPr>
          <p:grpSpPr>
            <a:xfrm>
              <a:off x="8535004" y="610780"/>
              <a:ext cx="2645996" cy="529120"/>
              <a:chOff x="8535004" y="610780"/>
              <a:chExt cx="2645996" cy="529120"/>
            </a:xfrm>
          </p:grpSpPr>
          <p:sp>
            <p:nvSpPr>
              <p:cNvPr id="68" name="Rectangular Callout 67"/>
              <p:cNvSpPr/>
              <p:nvPr/>
            </p:nvSpPr>
            <p:spPr>
              <a:xfrm>
                <a:off x="8716868" y="639000"/>
                <a:ext cx="2409226" cy="500900"/>
              </a:xfrm>
              <a:prstGeom prst="wedgeRectCallout">
                <a:avLst>
                  <a:gd name="adj1" fmla="val 18490"/>
                  <a:gd name="adj2" fmla="val 196802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8535004" y="610780"/>
                    <a:ext cx="264599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a14:m>
                    <a:r>
                      <a:rPr lang="en-US" sz="2800" dirty="0"/>
                      <a:t> smallest leaf</a:t>
                    </a:r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5004" y="610780"/>
                    <a:ext cx="2645996" cy="52322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23879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65430" y="1224000"/>
                <a:ext cx="10261140" cy="4388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Since: (1)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chosen smallest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, (2)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, (3)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2800" dirty="0"/>
                  <a:t>’s symbols are not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, (4)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(induction),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 chooses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first, and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is the first letter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By induction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unique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and deletion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⇒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, establishing 1:1 mapping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2800" dirty="0"/>
                  <a:t>, so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𝓣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24000"/>
                <a:ext cx="10261140" cy="4388381"/>
              </a:xfrm>
              <a:prstGeom prst="rect">
                <a:avLst/>
              </a:prstGeom>
              <a:blipFill>
                <a:blip r:embed="rId3"/>
                <a:stretch>
                  <a:fillRect l="-1188" t="-278" r="-1188" b="-3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639823" y="297333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8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5430" y="584684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Minimum Spanning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65430" y="4119641"/>
                <a:ext cx="10261140" cy="1874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Given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, the </a:t>
                </a:r>
                <a:r>
                  <a:rPr lang="en-US" sz="2800" b="1" i="1" dirty="0"/>
                  <a:t>minimum spanning tree </a:t>
                </a:r>
                <a:r>
                  <a:rPr lang="en-US" sz="2800" dirty="0"/>
                  <a:t>(</a:t>
                </a:r>
                <a:r>
                  <a:rPr lang="en-US" sz="2800" b="1" dirty="0"/>
                  <a:t>MST</a:t>
                </a:r>
                <a:r>
                  <a:rPr lang="en-US" sz="2800" dirty="0"/>
                  <a:t>) problem is to find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 minimizing</a:t>
                </a:r>
                <a:endParaRPr lang="he-IL" sz="2800" dirty="0"/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w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4119641"/>
                <a:ext cx="10261140" cy="1874359"/>
              </a:xfrm>
              <a:prstGeom prst="rect">
                <a:avLst/>
              </a:prstGeom>
              <a:blipFill>
                <a:blip r:embed="rId3"/>
                <a:stretch>
                  <a:fillRect l="-1188" t="-651" r="-1188" b="-6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1478700"/>
            <a:ext cx="55435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2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65430" y="729000"/>
                <a:ext cx="10261140" cy="5383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In electronic circuit pins of components sharing same electrical signal are connected by wires (tree, no cycles).</a:t>
                </a:r>
                <a:endParaRPr lang="he-IL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b="0" dirty="0"/>
                  <a:t>: Prove that any MST contains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b="0" dirty="0"/>
                  <a:t> s.t.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800" b="0" dirty="0"/>
                  <a:t> is minimum.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MST  algorithms employ greedy strategy (see lecture 6).</a:t>
                </a:r>
                <a:endParaRPr lang="he-IL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They grow MST iteratively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rounds, adding at every round a “best” edge, called </a:t>
                </a:r>
                <a:r>
                  <a:rPr lang="en-US" sz="2800" b="1" i="1" dirty="0"/>
                  <a:t>safe edge</a:t>
                </a:r>
                <a:r>
                  <a:rPr lang="en-US" sz="2800" dirty="0"/>
                  <a:t>, maintaining two invariants: 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+mj-lt"/>
                  <a:buAutoNum type="arabicPeriod"/>
                </a:pPr>
                <a:r>
                  <a:rPr lang="en-US" sz="2800" dirty="0"/>
                  <a:t>tree (forest) structure is preserved (no cycles), and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+mj-lt"/>
                  <a:buAutoNum type="arabicPeriod"/>
                </a:pPr>
                <a:r>
                  <a:rPr lang="en-US" sz="2800" dirty="0"/>
                  <a:t>the subtree(s) is (are) included in MST. 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29000"/>
                <a:ext cx="10261140" cy="5383012"/>
              </a:xfrm>
              <a:prstGeom prst="rect">
                <a:avLst/>
              </a:prstGeom>
              <a:blipFill>
                <a:blip r:embed="rId3"/>
                <a:stretch>
                  <a:fillRect l="-1247" t="-227" r="-1188" b="-169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74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65430" y="656692"/>
                <a:ext cx="10261140" cy="2853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be MST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be subtree spanning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\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 </a:t>
                </a:r>
                <a:r>
                  <a:rPr lang="en-US" sz="2800" b="1" i="1" dirty="0"/>
                  <a:t>edge</a:t>
                </a:r>
                <a:r>
                  <a:rPr lang="en-US" sz="2800" dirty="0"/>
                  <a:t> </a:t>
                </a:r>
                <a:r>
                  <a:rPr lang="en-US" sz="2800" b="1" i="1" dirty="0"/>
                  <a:t>cut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is defined by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56692"/>
                <a:ext cx="10261140" cy="2853089"/>
              </a:xfrm>
              <a:prstGeom prst="rect">
                <a:avLst/>
              </a:prstGeom>
              <a:blipFill>
                <a:blip r:embed="rId3"/>
                <a:stretch>
                  <a:fillRect l="-1188" t="-427" b="-4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2891644" y="3769876"/>
            <a:ext cx="6445668" cy="2276676"/>
            <a:chOff x="2891644" y="3856493"/>
            <a:chExt cx="6445668" cy="2276676"/>
          </a:xfrm>
        </p:grpSpPr>
        <p:grpSp>
          <p:nvGrpSpPr>
            <p:cNvPr id="47" name="Group 46"/>
            <p:cNvGrpSpPr/>
            <p:nvPr/>
          </p:nvGrpSpPr>
          <p:grpSpPr>
            <a:xfrm>
              <a:off x="2891644" y="4293096"/>
              <a:ext cx="6445668" cy="1840073"/>
              <a:chOff x="2027549" y="4222246"/>
              <a:chExt cx="6445668" cy="1840073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2027549" y="4226115"/>
                <a:ext cx="2737256" cy="1836204"/>
                <a:chOff x="2027549" y="4226115"/>
                <a:chExt cx="2737256" cy="1836204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2027549" y="4226115"/>
                  <a:ext cx="2737256" cy="18362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Rectangle 5"/>
                    <p:cNvSpPr/>
                    <p:nvPr/>
                  </p:nvSpPr>
                  <p:spPr>
                    <a:xfrm>
                      <a:off x="2172517" y="4882607"/>
                      <a:ext cx="1959960" cy="52322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" name="Rectangle 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72517" y="4882607"/>
                      <a:ext cx="1959960" cy="52322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6" name="Group 45"/>
              <p:cNvGrpSpPr/>
              <p:nvPr/>
            </p:nvGrpSpPr>
            <p:grpSpPr>
              <a:xfrm>
                <a:off x="5339916" y="4222246"/>
                <a:ext cx="3133301" cy="1836204"/>
                <a:chOff x="5339916" y="4222246"/>
                <a:chExt cx="3133301" cy="1836204"/>
              </a:xfrm>
            </p:grpSpPr>
            <p:sp>
              <p:nvSpPr>
                <p:cNvPr id="31" name="Oval 30"/>
                <p:cNvSpPr/>
                <p:nvPr/>
              </p:nvSpPr>
              <p:spPr>
                <a:xfrm>
                  <a:off x="5339916" y="4222246"/>
                  <a:ext cx="3133301" cy="18362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Rectangle 15"/>
                    <p:cNvSpPr/>
                    <p:nvPr/>
                  </p:nvSpPr>
                  <p:spPr>
                    <a:xfrm flipH="1">
                      <a:off x="6240969" y="4882607"/>
                      <a:ext cx="2145908" cy="52322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</m:e>
                            </m:d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6" name="Rectangle 1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6240969" y="4882607"/>
                      <a:ext cx="2145908" cy="52322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4" name="Group 43"/>
              <p:cNvGrpSpPr/>
              <p:nvPr/>
            </p:nvGrpSpPr>
            <p:grpSpPr>
              <a:xfrm>
                <a:off x="3930272" y="4424709"/>
                <a:ext cx="2327679" cy="1360111"/>
                <a:chOff x="3930272" y="4424709"/>
                <a:chExt cx="2327679" cy="1360111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3930272" y="5506836"/>
                  <a:ext cx="195711" cy="1980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" name="Straight Connector 20"/>
                <p:cNvCxnSpPr>
                  <a:stCxn id="23" idx="6"/>
                  <a:endCxn id="26" idx="2"/>
                </p:cNvCxnSpPr>
                <p:nvPr/>
              </p:nvCxnSpPr>
              <p:spPr>
                <a:xfrm>
                  <a:off x="4167475" y="4523720"/>
                  <a:ext cx="1598649" cy="23328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Oval 22"/>
                <p:cNvSpPr/>
                <p:nvPr/>
              </p:nvSpPr>
              <p:spPr>
                <a:xfrm>
                  <a:off x="3971764" y="4424709"/>
                  <a:ext cx="195711" cy="1980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4112536" y="5207805"/>
                  <a:ext cx="195711" cy="1980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4403078" y="4955324"/>
                  <a:ext cx="195711" cy="1980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5766124" y="4657995"/>
                  <a:ext cx="195711" cy="1980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5665696" y="5041337"/>
                  <a:ext cx="195711" cy="1980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5879976" y="5586798"/>
                  <a:ext cx="195711" cy="1980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6062240" y="5287767"/>
                  <a:ext cx="195711" cy="1980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" name="Straight Connector 35"/>
                <p:cNvCxnSpPr>
                  <a:stCxn id="12" idx="6"/>
                  <a:endCxn id="35" idx="2"/>
                </p:cNvCxnSpPr>
                <p:nvPr/>
              </p:nvCxnSpPr>
              <p:spPr>
                <a:xfrm flipV="1">
                  <a:off x="4125983" y="5386778"/>
                  <a:ext cx="1936257" cy="21906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>
                  <a:stCxn id="24" idx="6"/>
                  <a:endCxn id="34" idx="2"/>
                </p:cNvCxnSpPr>
                <p:nvPr/>
              </p:nvCxnSpPr>
              <p:spPr>
                <a:xfrm>
                  <a:off x="4308247" y="5306816"/>
                  <a:ext cx="1571729" cy="3789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>
                  <a:stCxn id="25" idx="6"/>
                  <a:endCxn id="33" idx="2"/>
                </p:cNvCxnSpPr>
                <p:nvPr/>
              </p:nvCxnSpPr>
              <p:spPr>
                <a:xfrm>
                  <a:off x="4598789" y="5054335"/>
                  <a:ext cx="1066907" cy="8601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" name="Group 50"/>
            <p:cNvGrpSpPr/>
            <p:nvPr/>
          </p:nvGrpSpPr>
          <p:grpSpPr>
            <a:xfrm>
              <a:off x="5230349" y="3856493"/>
              <a:ext cx="1495153" cy="2272807"/>
              <a:chOff x="5230349" y="3856493"/>
              <a:chExt cx="1495153" cy="227280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5230349" y="3856493"/>
                    <a:ext cx="1495153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0349" y="3856493"/>
                    <a:ext cx="1495153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Straight Connector 49"/>
              <p:cNvCxnSpPr/>
              <p:nvPr/>
            </p:nvCxnSpPr>
            <p:spPr>
              <a:xfrm>
                <a:off x="5973608" y="4391391"/>
                <a:ext cx="0" cy="173790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9925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65430" y="1107968"/>
                <a:ext cx="10261140" cy="4706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 4: MST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</m:e>
                            </m:d>
                          </m:sub>
                        </m:sSub>
                      </m:fName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w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. First,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/>
                  <a:t>. Otherwise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, which is a tree, would be disconnected. So,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we are done.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Otherwise, let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  If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⇒ </a:t>
                </a:r>
                <a:r>
                  <a:rPr lang="en-US" sz="2800" dirty="0"/>
                  <a:t>cycle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, impossible.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So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</m:e>
                            </m:d>
                          </m:sub>
                        </m:sSub>
                      </m:fName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w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 and assume in contrary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∃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/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∗∗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07968"/>
                <a:ext cx="10261140" cy="4706032"/>
              </a:xfrm>
              <a:prstGeom prst="rect">
                <a:avLst/>
              </a:prstGeom>
              <a:blipFill>
                <a:blip r:embed="rId3"/>
                <a:stretch>
                  <a:fillRect l="-1188" r="-1188" b="-20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41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65430" y="869108"/>
                <a:ext cx="10261140" cy="5152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Since both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∗∗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, replacing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∗∗</m:t>
                        </m:r>
                      </m:sup>
                    </m:sSup>
                  </m:oMath>
                </a14:m>
                <a:r>
                  <a:rPr lang="en-US" sz="2800" dirty="0"/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preserves spanning tree property. But then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∗∗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,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in contradiction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MST.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Prim’s algorithm (1957) constructs MST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iteratively by applying Theorem 4. Its invariants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spanning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Starting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/>
                  <a:t>with root </a:t>
                </a:r>
                <a:r>
                  <a:rPr lang="en-US" sz="2800" dirty="0"/>
                  <a:t>(no edges), every iteration expands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by adding a shortest (lightest) edge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connecting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\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69108"/>
                <a:ext cx="10261140" cy="5152180"/>
              </a:xfrm>
              <a:prstGeom prst="rect">
                <a:avLst/>
              </a:prstGeom>
              <a:blipFill>
                <a:blip r:embed="rId3"/>
                <a:stretch>
                  <a:fillRect l="-1188" t="-237" r="-1188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44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Weighted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96880" y="737256"/>
            <a:ext cx="10198239" cy="5383488"/>
            <a:chOff x="1747761" y="745812"/>
            <a:chExt cx="10198239" cy="5383488"/>
          </a:xfrm>
        </p:grpSpPr>
        <p:sp>
          <p:nvSpPr>
            <p:cNvPr id="20" name="Rectangle 19"/>
            <p:cNvSpPr/>
            <p:nvPr/>
          </p:nvSpPr>
          <p:spPr>
            <a:xfrm>
              <a:off x="1747762" y="815366"/>
              <a:ext cx="10198238" cy="5313934"/>
            </a:xfrm>
            <a:prstGeom prst="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747761" y="745812"/>
              <a:ext cx="10198239" cy="5340565"/>
              <a:chOff x="1747761" y="745812"/>
              <a:chExt cx="10198239" cy="53405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747761" y="745812"/>
                    <a:ext cx="7776864" cy="53405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</a:pP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Procedure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PRIM</m:t>
                        </m:r>
                        <m:d>
                          <m:d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oMath>
                    </a14:m>
                    <a:r>
                      <a:rPr lang="en-US" sz="2800" i="1" dirty="0">
                        <a:latin typeface="Cambria Math" panose="02040503050406030204" pitchFamily="18" charset="0"/>
                      </a:rPr>
                      <a:t> </a:t>
                    </a:r>
                  </a:p>
                  <a:p>
                    <a:pPr>
                      <a:lnSpc>
                        <a:spcPct val="110000"/>
                      </a:lnSpc>
                    </a:pPr>
                    <a:r>
                      <a:rPr lang="en-US" sz="2800" dirty="0">
                        <a:ea typeface="Cambria Math" panose="02040503050406030204" pitchFamily="18" charset="0"/>
                      </a:rPr>
                      <a:t>     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</m:oMath>
                    </a14:m>
                    <a:r>
                      <a:rPr lang="en-US" sz="28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 </a:t>
                    </a:r>
                  </a:p>
                  <a:p>
                    <a:pPr>
                      <a:lnSpc>
                        <a:spcPct val="110000"/>
                      </a:lnSpc>
                    </a:pPr>
                    <a:r>
                      <a:rPr lang="en-US" sz="2800" b="0" dirty="0">
                        <a:ea typeface="Cambria Math" panose="02040503050406030204" pitchFamily="18" charset="0"/>
                      </a:rPr>
                      <a:t>     </a:t>
                    </a:r>
                    <a14:m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el-G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d>
                          <m:dPr>
                            <m:ctrlPr>
                              <a:rPr lang="el-G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oMath>
                    </a14:m>
                    <a:endParaRPr lang="en-US" sz="2800" dirty="0">
                      <a:latin typeface="Cambria Math" panose="02040503050406030204" pitchFamily="18" charset="0"/>
                    </a:endParaRPr>
                  </a:p>
                  <a:p>
                    <a:pPr>
                      <a:lnSpc>
                        <a:spcPct val="110000"/>
                      </a:lnSpc>
                    </a:pPr>
                    <a:r>
                      <a:rPr lang="en-US" sz="2800" dirty="0"/>
                      <a:t>      </a:t>
                    </a:r>
                    <a14:m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oMath>
                    </a14:m>
                    <a:endParaRPr lang="en-US" sz="2800" i="1" dirty="0">
                      <a:latin typeface="Cambria Math" panose="02040503050406030204" pitchFamily="18" charset="0"/>
                    </a:endParaRPr>
                  </a:p>
                  <a:p>
                    <a:pPr>
                      <a:lnSpc>
                        <a:spcPct val="110000"/>
                      </a:lnSpc>
                    </a:pPr>
                    <a:r>
                      <a:rPr lang="en-US" sz="2800" dirty="0"/>
                      <a:t>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while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oMath>
                    </a14:m>
                    <a:endParaRPr lang="en-US" sz="2800" dirty="0"/>
                  </a:p>
                  <a:p>
                    <a:pPr>
                      <a:lnSpc>
                        <a:spcPct val="110000"/>
                      </a:lnSpc>
                    </a:pPr>
                    <a:r>
                      <a:rPr lang="en-US" sz="2800" dirty="0"/>
                      <a:t>            get </a:t>
                    </a:r>
                    <a14:m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a14:m>
                    <a:r>
                      <a:rPr lang="en-US" sz="2800" dirty="0"/>
                      <a:t> s.t.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oMath>
                    </a14:m>
                    <a:r>
                      <a:rPr lang="en-US" sz="2800" dirty="0"/>
                      <a:t> is minimum </a:t>
                    </a:r>
                  </a:p>
                  <a:p>
                    <a:pPr>
                      <a:lnSpc>
                        <a:spcPct val="110000"/>
                      </a:lnSpc>
                    </a:pPr>
                    <a:r>
                      <a:rPr lang="en-US" sz="2800" dirty="0"/>
                      <a:t>	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\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oMath>
                    </a14:m>
                    <a:endParaRPr lang="en-US" sz="2800" dirty="0"/>
                  </a:p>
                  <a:p>
                    <a:pPr>
                      <a:lnSpc>
                        <a:spcPct val="110000"/>
                      </a:lnSpc>
                    </a:pPr>
                    <a:r>
                      <a:rPr lang="en-US" sz="2800" dirty="0"/>
                      <a:t>            </a:t>
                    </a:r>
                    <a14:m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m:rPr>
                                <m:nor/>
                              </m:rPr>
                              <a:rPr lang="en-US" sz="28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oMath>
                    </a14:m>
                    <a:r>
                      <a:rPr lang="en-US" sz="2800" dirty="0"/>
                      <a:t>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do</m:t>
                        </m:r>
                      </m:oMath>
                    </a14:m>
                    <a:endParaRPr lang="en-US" sz="2800" dirty="0"/>
                  </a:p>
                  <a:p>
                    <a:pPr>
                      <a:lnSpc>
                        <a:spcPct val="110000"/>
                      </a:lnSpc>
                    </a:pPr>
                    <a:r>
                      <a:rPr lang="en-US" sz="2800" dirty="0"/>
                      <a:t>            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if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 &amp;&amp;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w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oMath>
                    </a14:m>
                    <a:endParaRPr lang="en-US" sz="2800" dirty="0"/>
                  </a:p>
                  <a:p>
                    <a:pPr>
                      <a:lnSpc>
                        <a:spcPct val="110000"/>
                      </a:lnSpc>
                    </a:pPr>
                    <a:r>
                      <a:rPr lang="en-US" sz="2800" dirty="0"/>
                      <a:t>                       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w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endParaRPr lang="en-US" sz="2800" b="0" i="1" dirty="0">
                      <a:latin typeface="Cambria Math" panose="02040503050406030204" pitchFamily="18" charset="0"/>
                    </a:endParaRPr>
                  </a:p>
                  <a:p>
                    <a:pPr>
                      <a:lnSpc>
                        <a:spcPct val="110000"/>
                      </a:lnSpc>
                    </a:pPr>
                    <a:r>
                      <a:rPr lang="en-US" sz="2800" dirty="0">
                        <a:ea typeface="Cambria Math" panose="02040503050406030204" pitchFamily="18" charset="0"/>
                      </a:rPr>
                      <a:t>                        </a:t>
                    </a:r>
                    <a14:m>
                      <m:oMath xmlns:m="http://schemas.openxmlformats.org/officeDocument/2006/math"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oMath>
                    </a14:m>
                    <a:r>
                      <a:rPr lang="en-US" sz="2800" dirty="0">
                        <a:latin typeface="Cambria Math" panose="020405030504060302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7761" y="745812"/>
                    <a:ext cx="7776864" cy="534056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7" name="Group 6"/>
              <p:cNvGrpSpPr/>
              <p:nvPr/>
            </p:nvGrpSpPr>
            <p:grpSpPr>
              <a:xfrm>
                <a:off x="4475819" y="1256392"/>
                <a:ext cx="7470181" cy="4690177"/>
                <a:chOff x="4475819" y="1256392"/>
                <a:chExt cx="7470181" cy="469017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" name="TextBox 4"/>
                    <p:cNvSpPr txBox="1"/>
                    <p:nvPr/>
                  </p:nvSpPr>
                  <p:spPr>
                    <a:xfrm>
                      <a:off x="4475819" y="2149968"/>
                      <a:ext cx="3271061" cy="95410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// </a:t>
                      </a:r>
                      <a14:m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a14:m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: MST edges </a:t>
                      </a:r>
                    </a:p>
                    <a:p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// </a:t>
                      </a:r>
                      <a14:m>
                        <m:oMath xmlns:m="http://schemas.openxmlformats.org/officeDocument/2006/math">
                          <m:r>
                            <a:rPr lang="en-US" sz="280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a14:m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: vertices </a:t>
                      </a:r>
                      <a:r>
                        <a:rPr lang="en-US" sz="2800" dirty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∉</a:t>
                      </a:r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 MST</a:t>
                      </a:r>
                    </a:p>
                  </p:txBody>
                </p:sp>
              </mc:Choice>
              <mc:Fallback xmlns="">
                <p:sp>
                  <p:nvSpPr>
                    <p:cNvPr id="5" name="TextBox 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75819" y="2149968"/>
                      <a:ext cx="3271061" cy="95410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3724" t="-5732" b="-1719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5231904" y="1681916"/>
                      <a:ext cx="410409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// </a:t>
                      </a:r>
                      <a14:m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a14:m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: MST root, </a:t>
                      </a:r>
                      <a14:m>
                        <m:oMath xmlns:m="http://schemas.openxmlformats.org/officeDocument/2006/math">
                          <m:r>
                            <a:rPr lang="en-US" sz="280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oMath>
                      </a14:m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 MST edge</a:t>
                      </a:r>
                    </a:p>
                  </p:txBody>
                </p:sp>
              </mc:Choice>
              <mc:Fallback xmlns="">
                <p:sp>
                  <p:nvSpPr>
                    <p:cNvPr id="22" name="TextBox 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31904" y="1681916"/>
                      <a:ext cx="4104096" cy="52322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2972" t="-11765" r="-2080" b="-341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3" name="TextBox 22"/>
                <p:cNvSpPr txBox="1"/>
                <p:nvPr/>
              </p:nvSpPr>
              <p:spPr>
                <a:xfrm>
                  <a:off x="5159895" y="1256392"/>
                  <a:ext cx="678610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label all vertices </a:t>
                  </a:r>
                  <a:r>
                    <a:rPr lang="en-US" sz="2800" dirty="0">
                      <a:solidFill>
                        <a:srgbClr val="0099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∉</a:t>
                  </a:r>
                  <a:r>
                    <a:rPr lang="he-IL" sz="2800" dirty="0">
                      <a:solidFill>
                        <a:srgbClr val="0099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>
                      <a:solidFill>
                        <a:srgbClr val="009900"/>
                      </a:solidFill>
                    </a:rPr>
                    <a:t>MST by distance to MST 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6780076" y="3562104"/>
                  <a:ext cx="480592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expand MST by shortest edge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7032104" y="4020133"/>
                  <a:ext cx="4733896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update edge-cut connecting</a:t>
                  </a:r>
                </a:p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MST to vertices </a:t>
                  </a:r>
                  <a:r>
                    <a:rPr lang="en-US" sz="2800" dirty="0">
                      <a:solidFill>
                        <a:srgbClr val="0099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∉</a:t>
                  </a:r>
                  <a:r>
                    <a:rPr lang="en-US" sz="2800" dirty="0">
                      <a:solidFill>
                        <a:srgbClr val="009900"/>
                      </a:solidFill>
                    </a:rPr>
                    <a:t> MST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5782530" y="4974240"/>
                  <a:ext cx="29684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update edge-cut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7283952" y="3134640"/>
                  <a:ext cx="466204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get “nearest”  vertex to MST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5157808" y="5423349"/>
                  <a:ext cx="336819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recall shortest edge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55057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65430" y="1338617"/>
                <a:ext cx="10261140" cy="1322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Cycle-free undirected connected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/>
                  <a:t> is called </a:t>
                </a:r>
                <a:r>
                  <a:rPr lang="en-US" sz="2800" b="1" i="1" dirty="0"/>
                  <a:t>tree</a:t>
                </a:r>
                <a:r>
                  <a:rPr lang="en-US" sz="2800" dirty="0"/>
                  <a:t>.</a:t>
                </a:r>
                <a:r>
                  <a:rPr lang="he-IL" sz="2800" dirty="0"/>
                  <a:t>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No self loops assumed.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38617"/>
                <a:ext cx="10261140" cy="1322798"/>
              </a:xfrm>
              <a:prstGeom prst="rect">
                <a:avLst/>
              </a:prstGeom>
              <a:blipFill>
                <a:blip r:embed="rId3"/>
                <a:stretch>
                  <a:fillRect l="-1188" t="-2304" b="-12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5430" y="584684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Definitions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7879757" y="2355516"/>
            <a:ext cx="2902443" cy="1937580"/>
            <a:chOff x="7219363" y="1231015"/>
            <a:chExt cx="2902443" cy="1937580"/>
          </a:xfrm>
        </p:grpSpPr>
        <p:sp>
          <p:nvSpPr>
            <p:cNvPr id="5" name="Oval 4"/>
            <p:cNvSpPr/>
            <p:nvPr/>
          </p:nvSpPr>
          <p:spPr>
            <a:xfrm>
              <a:off x="7219363" y="2036993"/>
              <a:ext cx="185700" cy="1800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308553" y="1685709"/>
              <a:ext cx="185700" cy="1800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972545" y="2806096"/>
              <a:ext cx="185700" cy="1800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052538" y="2172850"/>
              <a:ext cx="185700" cy="1800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222305" y="2675924"/>
              <a:ext cx="185700" cy="1800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142312" y="2988575"/>
              <a:ext cx="185700" cy="1800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8542563" y="1231015"/>
              <a:ext cx="185700" cy="1800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936106" y="1712523"/>
              <a:ext cx="185700" cy="1800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102931" y="1983293"/>
              <a:ext cx="185700" cy="1800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9588388" y="2347095"/>
              <a:ext cx="185700" cy="1800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8" idx="7"/>
              <a:endCxn id="13" idx="3"/>
            </p:cNvCxnSpPr>
            <p:nvPr/>
          </p:nvCxnSpPr>
          <p:spPr>
            <a:xfrm flipV="1">
              <a:off x="8467058" y="1384672"/>
              <a:ext cx="102700" cy="327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8" idx="3"/>
              <a:endCxn id="10" idx="0"/>
            </p:cNvCxnSpPr>
            <p:nvPr/>
          </p:nvCxnSpPr>
          <p:spPr>
            <a:xfrm flipH="1">
              <a:off x="8145388" y="1839366"/>
              <a:ext cx="190360" cy="3334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15" idx="2"/>
            </p:cNvCxnSpPr>
            <p:nvPr/>
          </p:nvCxnSpPr>
          <p:spPr>
            <a:xfrm>
              <a:off x="8494253" y="1775719"/>
              <a:ext cx="608678" cy="2975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1"/>
              <a:endCxn id="10" idx="6"/>
            </p:cNvCxnSpPr>
            <p:nvPr/>
          </p:nvCxnSpPr>
          <p:spPr>
            <a:xfrm flipH="1" flipV="1">
              <a:off x="8238238" y="2262860"/>
              <a:ext cx="761502" cy="5695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4" idx="2"/>
              <a:endCxn id="15" idx="6"/>
            </p:cNvCxnSpPr>
            <p:nvPr/>
          </p:nvCxnSpPr>
          <p:spPr>
            <a:xfrm flipH="1">
              <a:off x="9288631" y="1802533"/>
              <a:ext cx="647475" cy="2707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5" idx="5"/>
              <a:endCxn id="16" idx="1"/>
            </p:cNvCxnSpPr>
            <p:nvPr/>
          </p:nvCxnSpPr>
          <p:spPr>
            <a:xfrm>
              <a:off x="9261436" y="2136950"/>
              <a:ext cx="354147" cy="2365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0" idx="2"/>
              <a:endCxn id="5" idx="6"/>
            </p:cNvCxnSpPr>
            <p:nvPr/>
          </p:nvCxnSpPr>
          <p:spPr>
            <a:xfrm flipH="1" flipV="1">
              <a:off x="7405063" y="2127003"/>
              <a:ext cx="647475" cy="1358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0" idx="4"/>
              <a:endCxn id="12" idx="0"/>
            </p:cNvCxnSpPr>
            <p:nvPr/>
          </p:nvCxnSpPr>
          <p:spPr>
            <a:xfrm>
              <a:off x="8145388" y="2352870"/>
              <a:ext cx="89774" cy="6357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1" idx="5"/>
              <a:endCxn id="12" idx="2"/>
            </p:cNvCxnSpPr>
            <p:nvPr/>
          </p:nvCxnSpPr>
          <p:spPr>
            <a:xfrm>
              <a:off x="7380810" y="2829581"/>
              <a:ext cx="761502" cy="2490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7729562" y="1321025"/>
              <a:ext cx="185700" cy="1800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/>
            <p:cNvCxnSpPr>
              <a:stCxn id="96" idx="6"/>
              <a:endCxn id="8" idx="1"/>
            </p:cNvCxnSpPr>
            <p:nvPr/>
          </p:nvCxnSpPr>
          <p:spPr>
            <a:xfrm>
              <a:off x="7915262" y="1411035"/>
              <a:ext cx="420486" cy="3010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9301951" y="1391454"/>
              <a:ext cx="185700" cy="1800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Connector 99"/>
            <p:cNvCxnSpPr>
              <a:stCxn id="99" idx="6"/>
              <a:endCxn id="14" idx="1"/>
            </p:cNvCxnSpPr>
            <p:nvPr/>
          </p:nvCxnSpPr>
          <p:spPr>
            <a:xfrm>
              <a:off x="9487651" y="1481464"/>
              <a:ext cx="475650" cy="257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3320988"/>
                <a:ext cx="1026114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800" b="1" dirty="0"/>
                  <a:t>Theorem </a:t>
                </a:r>
                <a:r>
                  <a:rPr lang="en-US" sz="2800" dirty="0"/>
                  <a:t>1: The following are equivalent:</a:t>
                </a:r>
              </a:p>
              <a:p>
                <a:pPr marL="514350" indent="-514350" algn="just">
                  <a:lnSpc>
                    <a:spcPct val="120000"/>
                  </a:lnSpc>
                  <a:buFont typeface="+mj-lt"/>
                  <a:buAutoNum type="alphaL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is tree.</a:t>
                </a:r>
              </a:p>
              <a:p>
                <a:pPr marL="514350" indent="-514350" algn="just">
                  <a:lnSpc>
                    <a:spcPct val="120000"/>
                  </a:lnSpc>
                  <a:buFont typeface="+mj-lt"/>
                  <a:buAutoNum type="alphaL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is max-edge cycle-free.</a:t>
                </a:r>
              </a:p>
              <a:p>
                <a:pPr marL="514350" indent="-514350" algn="just">
                  <a:lnSpc>
                    <a:spcPct val="120000"/>
                  </a:lnSpc>
                  <a:buFont typeface="+mj-lt"/>
                  <a:buAutoNum type="alphaLcPeriod"/>
                </a:pP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unique.</a:t>
                </a:r>
              </a:p>
              <a:p>
                <a:pPr marL="514350" indent="-514350" algn="just">
                  <a:lnSpc>
                    <a:spcPct val="120000"/>
                  </a:lnSpc>
                  <a:buFont typeface="+mj-lt"/>
                  <a:buAutoNum type="alphaL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is min-edge connected.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3320988"/>
                <a:ext cx="10261140" cy="2677656"/>
              </a:xfrm>
              <a:prstGeom prst="rect">
                <a:avLst/>
              </a:prstGeom>
              <a:blipFill>
                <a:blip r:embed="rId4"/>
                <a:stretch>
                  <a:fillRect l="-1247" t="-456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20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65430" y="869108"/>
                <a:ext cx="10261140" cy="5152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Runtime depends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/>
                  <a:t> implementation. Using binary min-heap (see lecture 1),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/>
                  <a:t> is constructed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/>
                  <a:t> time since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is extracted once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/>
                  <a:t> and extraction takes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, yielding total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runtime.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 is examined twice, and may update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, which takes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, yielding total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runtime.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Total runtime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: Write code to calculate MST weight.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69108"/>
                <a:ext cx="10261140" cy="5152180"/>
              </a:xfrm>
              <a:prstGeom prst="rect">
                <a:avLst/>
              </a:prstGeom>
              <a:blipFill>
                <a:blip r:embed="rId3"/>
                <a:stretch>
                  <a:fillRect l="-1188" t="-237" r="-1188" b="-17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85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65430" y="764704"/>
                <a:ext cx="10261140" cy="5343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Whereas PRIM’s algorithm expanded gradually a single MST subtree, it is possible construct MST by merging smaller MST subtrees, justified by the following.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Corollary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be subtrees of MST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nary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sub>
                        </m:sSub>
                      </m:fName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w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.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From Theorem 4 by setting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See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CLRS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23.2 </m:t>
                    </m:r>
                  </m:oMath>
                </a14:m>
                <a:r>
                  <a:rPr lang="en-US" sz="2800" dirty="0"/>
                  <a:t>for Kruskal’s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MST algorithm.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64704"/>
                <a:ext cx="10261140" cy="5343579"/>
              </a:xfrm>
              <a:prstGeom prst="rect">
                <a:avLst/>
              </a:prstGeom>
              <a:blipFill>
                <a:blip r:embed="rId3"/>
                <a:stretch>
                  <a:fillRect l="-1188" t="-114" r="-1188" b="-45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11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65430" y="749544"/>
                <a:ext cx="10261140" cy="2908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is tree, by definition connected and cycle-free. Add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 Since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is connected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:r>
                  <a:rPr lang="en-US" sz="2800" dirty="0"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forms cycle.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add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, so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is unique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800" dirty="0"/>
                  <a:t> is cycle-free, contradicting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is max-edge cycle-free.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49544"/>
                <a:ext cx="10261140" cy="2908489"/>
              </a:xfrm>
              <a:prstGeom prst="rect">
                <a:avLst/>
              </a:prstGeom>
              <a:blipFill>
                <a:blip r:embed="rId3"/>
                <a:stretch>
                  <a:fillRect l="-1188" t="-419" r="-1188" b="-3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965430" y="3670690"/>
            <a:ext cx="10261140" cy="2335408"/>
            <a:chOff x="965430" y="3670690"/>
            <a:chExt cx="10261140" cy="2335408"/>
          </a:xfrm>
        </p:grpSpPr>
        <p:grpSp>
          <p:nvGrpSpPr>
            <p:cNvPr id="6" name="Group 5"/>
            <p:cNvGrpSpPr/>
            <p:nvPr/>
          </p:nvGrpSpPr>
          <p:grpSpPr>
            <a:xfrm>
              <a:off x="2315580" y="4941168"/>
              <a:ext cx="7560840" cy="1064930"/>
              <a:chOff x="2315580" y="4941168"/>
              <a:chExt cx="7560840" cy="106493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315580" y="5336467"/>
                <a:ext cx="396044" cy="523220"/>
                <a:chOff x="2747628" y="5409220"/>
                <a:chExt cx="396044" cy="523220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2747628" y="5517232"/>
                  <a:ext cx="396044" cy="37434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2747628" y="5409220"/>
                      <a:ext cx="39604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47628" y="5409220"/>
                      <a:ext cx="396044" cy="52322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8" name="Group 37"/>
              <p:cNvGrpSpPr/>
              <p:nvPr/>
            </p:nvGrpSpPr>
            <p:grpSpPr>
              <a:xfrm>
                <a:off x="9480376" y="5342727"/>
                <a:ext cx="396044" cy="523220"/>
                <a:chOff x="2747628" y="5409220"/>
                <a:chExt cx="396044" cy="523220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2747628" y="5517232"/>
                  <a:ext cx="396044" cy="37434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2747628" y="5409220"/>
                      <a:ext cx="39604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40" name="TextBox 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47628" y="5409220"/>
                      <a:ext cx="396044" cy="52322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6" name="Freeform 25"/>
              <p:cNvSpPr/>
              <p:nvPr/>
            </p:nvSpPr>
            <p:spPr>
              <a:xfrm>
                <a:off x="2639617" y="5085155"/>
                <a:ext cx="6892044" cy="875197"/>
              </a:xfrm>
              <a:custGeom>
                <a:avLst/>
                <a:gdLst>
                  <a:gd name="connsiteX0" fmla="*/ 0 w 6875585"/>
                  <a:gd name="connsiteY0" fmla="*/ 406215 h 875197"/>
                  <a:gd name="connsiteX1" fmla="*/ 879231 w 6875585"/>
                  <a:gd name="connsiteY1" fmla="*/ 95554 h 875197"/>
                  <a:gd name="connsiteX2" fmla="*/ 1811216 w 6875585"/>
                  <a:gd name="connsiteY2" fmla="*/ 541031 h 875197"/>
                  <a:gd name="connsiteX3" fmla="*/ 3030416 w 6875585"/>
                  <a:gd name="connsiteY3" fmla="*/ 60384 h 875197"/>
                  <a:gd name="connsiteX4" fmla="*/ 4601308 w 6875585"/>
                  <a:gd name="connsiteY4" fmla="*/ 875138 h 875197"/>
                  <a:gd name="connsiteX5" fmla="*/ 5685693 w 6875585"/>
                  <a:gd name="connsiteY5" fmla="*/ 13492 h 875197"/>
                  <a:gd name="connsiteX6" fmla="*/ 6875585 w 6875585"/>
                  <a:gd name="connsiteY6" fmla="*/ 429661 h 87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75585" h="875197">
                    <a:moveTo>
                      <a:pt x="0" y="406215"/>
                    </a:moveTo>
                    <a:cubicBezTo>
                      <a:pt x="288681" y="239650"/>
                      <a:pt x="577362" y="73085"/>
                      <a:pt x="879231" y="95554"/>
                    </a:cubicBezTo>
                    <a:cubicBezTo>
                      <a:pt x="1181100" y="118023"/>
                      <a:pt x="1452685" y="546893"/>
                      <a:pt x="1811216" y="541031"/>
                    </a:cubicBezTo>
                    <a:cubicBezTo>
                      <a:pt x="2169747" y="535169"/>
                      <a:pt x="2565401" y="4699"/>
                      <a:pt x="3030416" y="60384"/>
                    </a:cubicBezTo>
                    <a:cubicBezTo>
                      <a:pt x="3495431" y="116069"/>
                      <a:pt x="4158762" y="882953"/>
                      <a:pt x="4601308" y="875138"/>
                    </a:cubicBezTo>
                    <a:cubicBezTo>
                      <a:pt x="5043854" y="867323"/>
                      <a:pt x="5306647" y="87738"/>
                      <a:pt x="5685693" y="13492"/>
                    </a:cubicBezTo>
                    <a:cubicBezTo>
                      <a:pt x="6064739" y="-60754"/>
                      <a:pt x="6470162" y="184453"/>
                      <a:pt x="6875585" y="429661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11624" y="5014706"/>
                <a:ext cx="6779005" cy="844982"/>
              </a:xfrm>
              <a:custGeom>
                <a:avLst/>
                <a:gdLst>
                  <a:gd name="connsiteX0" fmla="*/ 0 w 6787661"/>
                  <a:gd name="connsiteY0" fmla="*/ 687681 h 861667"/>
                  <a:gd name="connsiteX1" fmla="*/ 1705707 w 6787661"/>
                  <a:gd name="connsiteY1" fmla="*/ 1881 h 861667"/>
                  <a:gd name="connsiteX2" fmla="*/ 2590800 w 6787661"/>
                  <a:gd name="connsiteY2" fmla="*/ 476665 h 861667"/>
                  <a:gd name="connsiteX3" fmla="*/ 3757246 w 6787661"/>
                  <a:gd name="connsiteY3" fmla="*/ 248065 h 861667"/>
                  <a:gd name="connsiteX4" fmla="*/ 5322277 w 6787661"/>
                  <a:gd name="connsiteY4" fmla="*/ 845942 h 861667"/>
                  <a:gd name="connsiteX5" fmla="*/ 6787661 w 6787661"/>
                  <a:gd name="connsiteY5" fmla="*/ 629065 h 861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87661" h="861667">
                    <a:moveTo>
                      <a:pt x="0" y="687681"/>
                    </a:moveTo>
                    <a:cubicBezTo>
                      <a:pt x="636953" y="362365"/>
                      <a:pt x="1273907" y="37050"/>
                      <a:pt x="1705707" y="1881"/>
                    </a:cubicBezTo>
                    <a:cubicBezTo>
                      <a:pt x="2137507" y="-33288"/>
                      <a:pt x="2248877" y="435634"/>
                      <a:pt x="2590800" y="476665"/>
                    </a:cubicBezTo>
                    <a:cubicBezTo>
                      <a:pt x="2932723" y="517696"/>
                      <a:pt x="3302000" y="186519"/>
                      <a:pt x="3757246" y="248065"/>
                    </a:cubicBezTo>
                    <a:cubicBezTo>
                      <a:pt x="4212492" y="309611"/>
                      <a:pt x="4817208" y="782442"/>
                      <a:pt x="5322277" y="845942"/>
                    </a:cubicBezTo>
                    <a:cubicBezTo>
                      <a:pt x="5827346" y="909442"/>
                      <a:pt x="6307503" y="769253"/>
                      <a:pt x="6787661" y="629065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3503712" y="4941168"/>
                <a:ext cx="396044" cy="523220"/>
                <a:chOff x="2963652" y="5123767"/>
                <a:chExt cx="396044" cy="523220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2963652" y="5231779"/>
                  <a:ext cx="396044" cy="37434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/>
                    <p:cNvSpPr txBox="1"/>
                    <p:nvPr/>
                  </p:nvSpPr>
                  <p:spPr>
                    <a:xfrm>
                      <a:off x="2963652" y="5123767"/>
                      <a:ext cx="39604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46" name="TextBox 4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63652" y="5123767"/>
                      <a:ext cx="396044" cy="52322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1" name="Group 50"/>
              <p:cNvGrpSpPr/>
              <p:nvPr/>
            </p:nvGrpSpPr>
            <p:grpSpPr>
              <a:xfrm>
                <a:off x="4832692" y="5027437"/>
                <a:ext cx="399212" cy="523220"/>
                <a:chOff x="2963652" y="5088412"/>
                <a:chExt cx="399212" cy="523220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2963652" y="5231779"/>
                  <a:ext cx="396044" cy="37434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2966820" y="5088412"/>
                      <a:ext cx="39604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53" name="TextBox 5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66820" y="5088412"/>
                      <a:ext cx="396044" cy="52322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5" name="Oval 54"/>
              <p:cNvSpPr/>
              <p:nvPr/>
            </p:nvSpPr>
            <p:spPr>
              <a:xfrm>
                <a:off x="5812110" y="5183476"/>
                <a:ext cx="396044" cy="37434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7428148" y="5631758"/>
                <a:ext cx="396044" cy="37434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965430" y="3670690"/>
                  <a:ext cx="10261140" cy="112646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/>
                    <a:t>If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a14:m>
                  <a:r>
                    <a:rPr lang="en-US" sz="2800" dirty="0"/>
                    <a:t> and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a14:m>
                  <a:r>
                    <a:rPr lang="en-US" sz="2800" dirty="0"/>
                    <a:t> and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</m:oMath>
                  </a14:m>
                  <a:r>
                    <a:rPr lang="en-US" sz="2800" dirty="0"/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a14:m>
                  <a:r>
                    <a:rPr lang="en-US" sz="2800" dirty="0"/>
                    <a:t> and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a14:m>
                  <a:r>
                    <a:rPr lang="en-US" sz="2800" dirty="0"/>
                    <a:t> form a cycle, contradicting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en-US" sz="2800" dirty="0"/>
                    <a:t> is max-edge cycle-free.</a:t>
                  </a: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3670690"/>
                  <a:ext cx="10261140" cy="1126462"/>
                </a:xfrm>
                <a:prstGeom prst="rect">
                  <a:avLst/>
                </a:prstGeom>
                <a:blipFill>
                  <a:blip r:embed="rId8"/>
                  <a:stretch>
                    <a:fillRect l="-1188" t="-541" r="-1188" b="-113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6015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65430" y="584684"/>
                <a:ext cx="10261140" cy="1089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Consider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Since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is unique, removal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800" dirty="0"/>
                  <a:t> disconnected.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84684"/>
                <a:ext cx="10261140" cy="1089144"/>
              </a:xfrm>
              <a:prstGeom prst="rect">
                <a:avLst/>
              </a:prstGeom>
              <a:blipFill>
                <a:blip r:embed="rId3"/>
                <a:stretch>
                  <a:fillRect l="-1188" t="-1117" r="-1188" b="-15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965430" y="1880828"/>
            <a:ext cx="10261140" cy="2779304"/>
            <a:chOff x="965430" y="2014506"/>
            <a:chExt cx="10261140" cy="2779304"/>
          </a:xfrm>
        </p:grpSpPr>
        <p:grpSp>
          <p:nvGrpSpPr>
            <p:cNvPr id="11" name="Group 10"/>
            <p:cNvGrpSpPr/>
            <p:nvPr/>
          </p:nvGrpSpPr>
          <p:grpSpPr>
            <a:xfrm>
              <a:off x="2726632" y="3248980"/>
              <a:ext cx="6738735" cy="1544830"/>
              <a:chOff x="3569733" y="4561457"/>
              <a:chExt cx="6738735" cy="154483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569733" y="5110546"/>
                <a:ext cx="396044" cy="523220"/>
                <a:chOff x="2747628" y="5409220"/>
                <a:chExt cx="396044" cy="52322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2747628" y="5517232"/>
                  <a:ext cx="396044" cy="37434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2747628" y="5409220"/>
                      <a:ext cx="39604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43" name="TextBox 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47628" y="5409220"/>
                      <a:ext cx="396044" cy="52322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3" name="Group 22"/>
              <p:cNvGrpSpPr/>
              <p:nvPr/>
            </p:nvGrpSpPr>
            <p:grpSpPr>
              <a:xfrm>
                <a:off x="9912424" y="5081895"/>
                <a:ext cx="396044" cy="523220"/>
                <a:chOff x="2747628" y="5409220"/>
                <a:chExt cx="396044" cy="523220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2747628" y="5517232"/>
                  <a:ext cx="396044" cy="37434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/>
                    <p:cNvSpPr txBox="1"/>
                    <p:nvPr/>
                  </p:nvSpPr>
                  <p:spPr>
                    <a:xfrm>
                      <a:off x="2747628" y="5409220"/>
                      <a:ext cx="39604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41" name="TextBox 4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47628" y="5409220"/>
                      <a:ext cx="396044" cy="52322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6" name="Oval 5"/>
              <p:cNvSpPr/>
              <p:nvPr/>
            </p:nvSpPr>
            <p:spPr>
              <a:xfrm>
                <a:off x="5591944" y="4718861"/>
                <a:ext cx="3168352" cy="137443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400994" y="5189212"/>
                <a:ext cx="396044" cy="37434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6330026" y="4814246"/>
                    <a:ext cx="504056" cy="5579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30026" y="4814246"/>
                    <a:ext cx="504056" cy="5579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0" name="Oval 49"/>
              <p:cNvSpPr/>
              <p:nvPr/>
            </p:nvSpPr>
            <p:spPr>
              <a:xfrm>
                <a:off x="6384032" y="4590108"/>
                <a:ext cx="396044" cy="37434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7340783" y="4785595"/>
                    <a:ext cx="504056" cy="5579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40783" y="4785595"/>
                    <a:ext cx="504056" cy="5579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3975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5" name="Oval 54"/>
              <p:cNvSpPr/>
              <p:nvPr/>
            </p:nvSpPr>
            <p:spPr>
              <a:xfrm>
                <a:off x="7394789" y="4561457"/>
                <a:ext cx="396044" cy="37434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8232041" y="5592898"/>
                <a:ext cx="396044" cy="37434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8" name="Arc 7"/>
              <p:cNvSpPr/>
              <p:nvPr/>
            </p:nvSpPr>
            <p:spPr>
              <a:xfrm>
                <a:off x="5591944" y="4718861"/>
                <a:ext cx="3168352" cy="1090973"/>
              </a:xfrm>
              <a:prstGeom prst="arc">
                <a:avLst>
                  <a:gd name="adj1" fmla="val 13951645"/>
                  <a:gd name="adj2" fmla="val 1747645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3951345" y="5165842"/>
                <a:ext cx="1482939" cy="396708"/>
              </a:xfrm>
              <a:custGeom>
                <a:avLst/>
                <a:gdLst>
                  <a:gd name="connsiteX0" fmla="*/ 0 w 1482939"/>
                  <a:gd name="connsiteY0" fmla="*/ 225802 h 396708"/>
                  <a:gd name="connsiteX1" fmla="*/ 649082 w 1482939"/>
                  <a:gd name="connsiteY1" fmla="*/ 3124 h 396708"/>
                  <a:gd name="connsiteX2" fmla="*/ 975992 w 1482939"/>
                  <a:gd name="connsiteY2" fmla="*/ 372674 h 396708"/>
                  <a:gd name="connsiteX3" fmla="*/ 1482939 w 1482939"/>
                  <a:gd name="connsiteY3" fmla="*/ 330034 h 39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82939" h="396708">
                    <a:moveTo>
                      <a:pt x="0" y="225802"/>
                    </a:moveTo>
                    <a:cubicBezTo>
                      <a:pt x="243208" y="102223"/>
                      <a:pt x="486417" y="-21355"/>
                      <a:pt x="649082" y="3124"/>
                    </a:cubicBezTo>
                    <a:cubicBezTo>
                      <a:pt x="811747" y="27603"/>
                      <a:pt x="837016" y="318189"/>
                      <a:pt x="975992" y="372674"/>
                    </a:cubicBezTo>
                    <a:cubicBezTo>
                      <a:pt x="1114968" y="427159"/>
                      <a:pt x="1298953" y="378596"/>
                      <a:pt x="1482939" y="330034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8641791" y="4902167"/>
                <a:ext cx="1392920" cy="1204120"/>
              </a:xfrm>
              <a:custGeom>
                <a:avLst/>
                <a:gdLst>
                  <a:gd name="connsiteX0" fmla="*/ 0 w 1392920"/>
                  <a:gd name="connsiteY0" fmla="*/ 944308 h 1204120"/>
                  <a:gd name="connsiteX1" fmla="*/ 530636 w 1392920"/>
                  <a:gd name="connsiteY1" fmla="*/ 1148034 h 1204120"/>
                  <a:gd name="connsiteX2" fmla="*/ 867021 w 1392920"/>
                  <a:gd name="connsiteY2" fmla="*/ 48859 h 1204120"/>
                  <a:gd name="connsiteX3" fmla="*/ 1392920 w 1392920"/>
                  <a:gd name="connsiteY3" fmla="*/ 295226 h 120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2920" h="1204120">
                    <a:moveTo>
                      <a:pt x="0" y="944308"/>
                    </a:moveTo>
                    <a:cubicBezTo>
                      <a:pt x="193066" y="1120791"/>
                      <a:pt x="386133" y="1297275"/>
                      <a:pt x="530636" y="1148034"/>
                    </a:cubicBezTo>
                    <a:cubicBezTo>
                      <a:pt x="675139" y="998793"/>
                      <a:pt x="723307" y="190994"/>
                      <a:pt x="867021" y="48859"/>
                    </a:cubicBezTo>
                    <a:cubicBezTo>
                      <a:pt x="1010735" y="-93276"/>
                      <a:pt x="1201827" y="100975"/>
                      <a:pt x="1392920" y="295226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965430" y="2014506"/>
                  <a:ext cx="10261140" cy="112646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. Let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en-US" sz="2800" dirty="0"/>
                    <a:t> be a min-edge connected. Assume in contrary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en-US" sz="2800" dirty="0"/>
                    <a:t> has cycle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dirty="0"/>
                    <a:t>.</a:t>
                  </a: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2014506"/>
                  <a:ext cx="10261140" cy="1126462"/>
                </a:xfrm>
                <a:prstGeom prst="rect">
                  <a:avLst/>
                </a:prstGeom>
                <a:blipFill>
                  <a:blip r:embed="rId8"/>
                  <a:stretch>
                    <a:fillRect l="-1188" t="-1087" r="-1188" b="-119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65430" y="4797152"/>
                <a:ext cx="10261140" cy="1169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Remove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and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still connected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through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contradicts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min-edge connected.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4797152"/>
                <a:ext cx="10261140" cy="1169487"/>
              </a:xfrm>
              <a:prstGeom prst="rect">
                <a:avLst/>
              </a:prstGeom>
              <a:blipFill>
                <a:blip r:embed="rId9"/>
                <a:stretch>
                  <a:fillRect l="-1188" r="-1188"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93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65430" y="620688"/>
                <a:ext cx="10261140" cy="5438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Another characterization of tree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the following.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b="1" dirty="0"/>
                  <a:t>Theorem </a:t>
                </a:r>
                <a:r>
                  <a:rPr lang="en-US" sz="2800" dirty="0"/>
                  <a:t>2: The following are equivalent:</a:t>
                </a:r>
              </a:p>
              <a:p>
                <a:pPr marL="514350" indent="-514350" algn="just">
                  <a:lnSpc>
                    <a:spcPct val="120000"/>
                  </a:lnSpc>
                  <a:buFont typeface="+mj-lt"/>
                  <a:buAutoNum type="alphaL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is tree.</a:t>
                </a:r>
              </a:p>
              <a:p>
                <a:pPr marL="514350" indent="-514350" algn="just">
                  <a:lnSpc>
                    <a:spcPct val="120000"/>
                  </a:lnSpc>
                  <a:buFont typeface="+mj-lt"/>
                  <a:buAutoNum type="alphaL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is cycle-free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+mj-lt"/>
                  <a:buAutoNum type="alphaL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is connected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b="1" dirty="0"/>
                  <a:t>Proof</a:t>
                </a:r>
                <a:r>
                  <a:rPr lang="en-US" sz="2800" dirty="0"/>
                  <a:t>: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By induction 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be tree.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disconnected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, both connected cycle-free.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also edge-maximal, otherwise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is not such. 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20688"/>
                <a:ext cx="10261140" cy="5438412"/>
              </a:xfrm>
              <a:prstGeom prst="rect">
                <a:avLst/>
              </a:prstGeom>
              <a:blipFill>
                <a:blip r:embed="rId3"/>
                <a:stretch>
                  <a:fillRect l="-1247" t="-224" r="-1188" b="-1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56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65430" y="869108"/>
                <a:ext cx="10261140" cy="2622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By Theorem 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are trees, and by induction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Hence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be cycle-free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69108"/>
                <a:ext cx="10261140" cy="2622256"/>
              </a:xfrm>
              <a:prstGeom prst="rect">
                <a:avLst/>
              </a:prstGeom>
              <a:blipFill>
                <a:blip r:embed="rId3"/>
                <a:stretch>
                  <a:fillRect l="-1188" t="-465" b="-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965430" y="3609020"/>
            <a:ext cx="10261140" cy="2304256"/>
            <a:chOff x="965430" y="3609020"/>
            <a:chExt cx="10261140" cy="23042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965430" y="3609020"/>
                  <a:ext cx="10261140" cy="17854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600"/>
                    </a:spcAft>
                  </a:pPr>
                  <a:r>
                    <a:rPr lang="en-US" sz="2800" dirty="0">
                      <a:ea typeface="Cambria Math" panose="02040503050406030204" pitchFamily="18" charset="0"/>
                    </a:rPr>
                    <a:t>There are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 s.t.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 (leaves). Otherwise there is at most one, say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, yielding contradiction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600"/>
                    </a:spcAft>
                  </a:pPr>
                  <a:r>
                    <a:rPr lang="en-US" sz="28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\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3609020"/>
                  <a:ext cx="10261140" cy="1785489"/>
                </a:xfrm>
                <a:prstGeom prst="rect">
                  <a:avLst/>
                </a:prstGeom>
                <a:blipFill>
                  <a:blip r:embed="rId4"/>
                  <a:stretch>
                    <a:fillRect l="-1188" t="-341" r="-1188" b="-4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1847527" y="5356881"/>
              <a:ext cx="2232249" cy="556395"/>
              <a:chOff x="2209800" y="4905164"/>
              <a:chExt cx="2232249" cy="556395"/>
            </a:xfrm>
          </p:grpSpPr>
          <p:sp>
            <p:nvSpPr>
              <p:cNvPr id="6" name="Rectangular Callout 5"/>
              <p:cNvSpPr/>
              <p:nvPr/>
            </p:nvSpPr>
            <p:spPr>
              <a:xfrm>
                <a:off x="2287488" y="4921499"/>
                <a:ext cx="2052228" cy="540060"/>
              </a:xfrm>
              <a:prstGeom prst="wedgeRectCallout">
                <a:avLst>
                  <a:gd name="adj1" fmla="val -14441"/>
                  <a:gd name="adj2" fmla="val -95087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2209800" y="4905164"/>
                    <a:ext cx="2232249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9800" y="4905164"/>
                    <a:ext cx="2232249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/>
            <p:cNvGrpSpPr/>
            <p:nvPr/>
          </p:nvGrpSpPr>
          <p:grpSpPr>
            <a:xfrm>
              <a:off x="6082455" y="5373216"/>
              <a:ext cx="3181897" cy="540060"/>
              <a:chOff x="5987988" y="4921499"/>
              <a:chExt cx="3181897" cy="540060"/>
            </a:xfrm>
          </p:grpSpPr>
          <p:sp>
            <p:nvSpPr>
              <p:cNvPr id="11" name="Rectangular Callout 10"/>
              <p:cNvSpPr/>
              <p:nvPr/>
            </p:nvSpPr>
            <p:spPr>
              <a:xfrm>
                <a:off x="6065812" y="4921499"/>
                <a:ext cx="3018520" cy="540060"/>
              </a:xfrm>
              <a:prstGeom prst="wedgeRectCallout">
                <a:avLst>
                  <a:gd name="adj1" fmla="val -16349"/>
                  <a:gd name="adj2" fmla="val -83431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/>
                  <p:cNvSpPr/>
                  <p:nvPr/>
                </p:nvSpPr>
                <p:spPr>
                  <a:xfrm>
                    <a:off x="5987988" y="4938339"/>
                    <a:ext cx="3181897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9" name="Rectangle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7988" y="4938339"/>
                    <a:ext cx="3181897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66541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65430" y="886820"/>
                <a:ext cx="10261140" cy="5152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Connectivity follows by induction. Let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also deleted). </a:t>
                </a:r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cycle free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vertices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edges, hence connected by induction.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connected too.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be connected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has cycles delete edges but preserve connectivity until cycle-free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Remaining graph is connected and cycle-free,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>
                    <a:ea typeface="Cambria Math" panose="02040503050406030204" pitchFamily="18" charset="0"/>
                  </a:rPr>
                  <a:t> tree.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By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contradiction,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cycle-free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>
                    <a:ea typeface="Cambria Math" panose="02040503050406030204" pitchFamily="18" charset="0"/>
                  </a:rPr>
                  <a:t> tree.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86820"/>
                <a:ext cx="10261140" cy="5152180"/>
              </a:xfrm>
              <a:prstGeom prst="rect">
                <a:avLst/>
              </a:prstGeom>
              <a:blipFill>
                <a:blip r:embed="rId3"/>
                <a:stretch>
                  <a:fillRect l="-1188" t="-118" r="-1188" b="-1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745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5430" y="584684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Cayley’s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65430" y="1560950"/>
                <a:ext cx="10261140" cy="4118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 </a:t>
                </a:r>
                <a:r>
                  <a:rPr lang="en-US" sz="2800" dirty="0"/>
                  <a:t>3: 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vertices,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different spanning trees.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 :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b="0" dirty="0"/>
                  <a:t> set of all distinct words of lengths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b="0" dirty="0"/>
                  <a:t> over alphabet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b="0" dirty="0"/>
                  <a:t>,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b="0" dirty="0"/>
                  <a:t> set of all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="0" dirty="0"/>
                  <a:t>-vertex spanning trees.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There is a 1:1 mapping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We show both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/>
                  <a:t>.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 is defined by: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560950"/>
                <a:ext cx="10261140" cy="4118050"/>
              </a:xfrm>
              <a:prstGeom prst="rect">
                <a:avLst/>
              </a:prstGeom>
              <a:blipFill>
                <a:blip r:embed="rId3"/>
                <a:stretch>
                  <a:fillRect l="-1188" t="-148" r="-594" b="-2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01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Spanning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9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639616" y="3529225"/>
            <a:ext cx="504056" cy="523220"/>
            <a:chOff x="1163452" y="4499538"/>
            <a:chExt cx="504056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163452" y="4499538"/>
                  <a:ext cx="50405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3452" y="4499538"/>
                  <a:ext cx="504056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Oval 17"/>
            <p:cNvSpPr/>
            <p:nvPr/>
          </p:nvSpPr>
          <p:spPr>
            <a:xfrm>
              <a:off x="1199456" y="4545124"/>
              <a:ext cx="432048" cy="43204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539716" y="3529225"/>
            <a:ext cx="504056" cy="523220"/>
            <a:chOff x="1163452" y="4499538"/>
            <a:chExt cx="504056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163452" y="4499538"/>
                  <a:ext cx="50405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3452" y="4499538"/>
                  <a:ext cx="504056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/>
            <p:cNvSpPr/>
            <p:nvPr/>
          </p:nvSpPr>
          <p:spPr>
            <a:xfrm>
              <a:off x="1199456" y="4545124"/>
              <a:ext cx="432048" cy="43204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739516" y="2957598"/>
            <a:ext cx="999376" cy="644481"/>
            <a:chOff x="911424" y="4105607"/>
            <a:chExt cx="999376" cy="644481"/>
          </a:xfrm>
        </p:grpSpPr>
        <p:grpSp>
          <p:nvGrpSpPr>
            <p:cNvPr id="8" name="Group 7"/>
            <p:cNvGrpSpPr/>
            <p:nvPr/>
          </p:nvGrpSpPr>
          <p:grpSpPr>
            <a:xfrm>
              <a:off x="911424" y="4105607"/>
              <a:ext cx="504056" cy="523220"/>
              <a:chOff x="1163452" y="4499538"/>
              <a:chExt cx="504056" cy="52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163452" y="4499538"/>
                    <a:ext cx="50405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3452" y="4499538"/>
                    <a:ext cx="504056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" name="Oval 4"/>
              <p:cNvSpPr/>
              <p:nvPr/>
            </p:nvSpPr>
            <p:spPr>
              <a:xfrm>
                <a:off x="1199456" y="4545124"/>
                <a:ext cx="432048" cy="43204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5" name="Straight Connector 24"/>
            <p:cNvCxnSpPr>
              <a:stCxn id="5" idx="5"/>
              <a:endCxn id="18" idx="1"/>
            </p:cNvCxnSpPr>
            <p:nvPr/>
          </p:nvCxnSpPr>
          <p:spPr>
            <a:xfrm>
              <a:off x="1316204" y="4519969"/>
              <a:ext cx="594596" cy="2301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739516" y="3907583"/>
            <a:ext cx="999376" cy="713668"/>
            <a:chOff x="911424" y="5055592"/>
            <a:chExt cx="999376" cy="713668"/>
          </a:xfrm>
        </p:grpSpPr>
        <p:grpSp>
          <p:nvGrpSpPr>
            <p:cNvPr id="19" name="Group 18"/>
            <p:cNvGrpSpPr/>
            <p:nvPr/>
          </p:nvGrpSpPr>
          <p:grpSpPr>
            <a:xfrm>
              <a:off x="911424" y="5246040"/>
              <a:ext cx="504056" cy="523220"/>
              <a:chOff x="1163452" y="4499538"/>
              <a:chExt cx="504056" cy="52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1163452" y="4499538"/>
                    <a:ext cx="50405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3452" y="4499538"/>
                    <a:ext cx="504056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Oval 20"/>
              <p:cNvSpPr/>
              <p:nvPr/>
            </p:nvSpPr>
            <p:spPr>
              <a:xfrm>
                <a:off x="1199456" y="4545124"/>
                <a:ext cx="432048" cy="43204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8" name="Straight Connector 27"/>
            <p:cNvCxnSpPr>
              <a:stCxn id="21" idx="7"/>
              <a:endCxn id="18" idx="3"/>
            </p:cNvCxnSpPr>
            <p:nvPr/>
          </p:nvCxnSpPr>
          <p:spPr>
            <a:xfrm flipV="1">
              <a:off x="1316204" y="5055592"/>
              <a:ext cx="594596" cy="2993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>
            <a:stCxn id="18" idx="6"/>
            <a:endCxn id="24" idx="2"/>
          </p:cNvCxnSpPr>
          <p:nvPr/>
        </p:nvCxnSpPr>
        <p:spPr>
          <a:xfrm>
            <a:off x="3107668" y="3790835"/>
            <a:ext cx="468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4007768" y="3529225"/>
            <a:ext cx="936104" cy="523220"/>
            <a:chOff x="3179676" y="4677234"/>
            <a:chExt cx="936104" cy="523220"/>
          </a:xfrm>
        </p:grpSpPr>
        <p:grpSp>
          <p:nvGrpSpPr>
            <p:cNvPr id="10" name="Group 9"/>
            <p:cNvGrpSpPr/>
            <p:nvPr/>
          </p:nvGrpSpPr>
          <p:grpSpPr>
            <a:xfrm>
              <a:off x="3611724" y="4677234"/>
              <a:ext cx="504056" cy="523220"/>
              <a:chOff x="1163452" y="4499538"/>
              <a:chExt cx="504056" cy="52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163452" y="4499538"/>
                    <a:ext cx="50405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3452" y="4499538"/>
                    <a:ext cx="504056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Oval 11"/>
              <p:cNvSpPr/>
              <p:nvPr/>
            </p:nvSpPr>
            <p:spPr>
              <a:xfrm>
                <a:off x="1199456" y="4545124"/>
                <a:ext cx="432048" cy="43204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2" name="Straight Connector 31"/>
            <p:cNvCxnSpPr>
              <a:stCxn id="24" idx="6"/>
              <a:endCxn id="12" idx="2"/>
            </p:cNvCxnSpPr>
            <p:nvPr/>
          </p:nvCxnSpPr>
          <p:spPr>
            <a:xfrm>
              <a:off x="3179676" y="4938844"/>
              <a:ext cx="4680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907868" y="3531980"/>
            <a:ext cx="936104" cy="523220"/>
            <a:chOff x="4079776" y="4679989"/>
            <a:chExt cx="936104" cy="523220"/>
          </a:xfrm>
        </p:grpSpPr>
        <p:grpSp>
          <p:nvGrpSpPr>
            <p:cNvPr id="13" name="Group 12"/>
            <p:cNvGrpSpPr/>
            <p:nvPr/>
          </p:nvGrpSpPr>
          <p:grpSpPr>
            <a:xfrm>
              <a:off x="4511824" y="4679989"/>
              <a:ext cx="504056" cy="523220"/>
              <a:chOff x="1163452" y="4499538"/>
              <a:chExt cx="504056" cy="52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163452" y="4499538"/>
                    <a:ext cx="50405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3452" y="4499538"/>
                    <a:ext cx="504056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/>
              <p:cNvSpPr/>
              <p:nvPr/>
            </p:nvSpPr>
            <p:spPr>
              <a:xfrm>
                <a:off x="1199456" y="4545124"/>
                <a:ext cx="432048" cy="43204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3" name="Straight Connector 32"/>
            <p:cNvCxnSpPr>
              <a:stCxn id="12" idx="6"/>
              <a:endCxn id="15" idx="2"/>
            </p:cNvCxnSpPr>
            <p:nvPr/>
          </p:nvCxnSpPr>
          <p:spPr>
            <a:xfrm>
              <a:off x="4079776" y="4938844"/>
              <a:ext cx="468052" cy="27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685111"/>
              </p:ext>
            </p:extLst>
          </p:nvPr>
        </p:nvGraphicFramePr>
        <p:xfrm>
          <a:off x="7680176" y="3480818"/>
          <a:ext cx="2371812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953">
                  <a:extLst>
                    <a:ext uri="{9D8B030D-6E8A-4147-A177-3AD203B41FA5}">
                      <a16:colId xmlns:a16="http://schemas.microsoft.com/office/drawing/2014/main" val="3145612795"/>
                    </a:ext>
                  </a:extLst>
                </a:gridCol>
                <a:gridCol w="592953">
                  <a:extLst>
                    <a:ext uri="{9D8B030D-6E8A-4147-A177-3AD203B41FA5}">
                      <a16:colId xmlns:a16="http://schemas.microsoft.com/office/drawing/2014/main" val="3481810227"/>
                    </a:ext>
                  </a:extLst>
                </a:gridCol>
                <a:gridCol w="592953">
                  <a:extLst>
                    <a:ext uri="{9D8B030D-6E8A-4147-A177-3AD203B41FA5}">
                      <a16:colId xmlns:a16="http://schemas.microsoft.com/office/drawing/2014/main" val="3783542112"/>
                    </a:ext>
                  </a:extLst>
                </a:gridCol>
                <a:gridCol w="592953">
                  <a:extLst>
                    <a:ext uri="{9D8B030D-6E8A-4147-A177-3AD203B41FA5}">
                      <a16:colId xmlns:a16="http://schemas.microsoft.com/office/drawing/2014/main" val="2696990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45555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716180" y="3489426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180" y="3489426"/>
                <a:ext cx="50405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322568" y="3489426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568" y="3489426"/>
                <a:ext cx="50405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888055" y="3489426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8055" y="3489426"/>
                <a:ext cx="50405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480376" y="3498340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376" y="3498340"/>
                <a:ext cx="50405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619836" y="4289746"/>
                <a:ext cx="29523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Example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836" y="4289746"/>
                <a:ext cx="2952328" cy="523220"/>
              </a:xfrm>
              <a:prstGeom prst="rect">
                <a:avLst/>
              </a:prstGeom>
              <a:blipFill>
                <a:blip r:embed="rId14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3575720" y="2816932"/>
                <a:ext cx="5082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20" y="2816932"/>
                <a:ext cx="508216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8598326" y="2816932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326" y="2816932"/>
                <a:ext cx="54143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65430" y="5002538"/>
                <a:ext cx="10261140" cy="1126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is well defined since tree always has at least two leaves (shown before) and leaf removal with edge preserves tree structure.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002538"/>
                <a:ext cx="10261140" cy="1126462"/>
              </a:xfrm>
              <a:prstGeom prst="rect">
                <a:avLst/>
              </a:prstGeom>
              <a:blipFill>
                <a:blip r:embed="rId17"/>
                <a:stretch>
                  <a:fillRect l="-1188" t="-1087" r="-1188" b="-1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2695277" y="578383"/>
            <a:ext cx="6801446" cy="2169199"/>
            <a:chOff x="914734" y="584684"/>
            <a:chExt cx="6801446" cy="21691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965430" y="584684"/>
                  <a:ext cx="6750750" cy="2160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sz="2800" dirty="0"/>
                    <a:t>For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en-US" sz="2800" dirty="0"/>
                    <a:t> to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−2</m:t>
                      </m:r>
                    </m:oMath>
                  </a14:m>
                  <a:r>
                    <a:rPr lang="en-US" sz="2800" dirty="0"/>
                    <a:t> do</a:t>
                  </a:r>
                </a:p>
                <a:p>
                  <a:pPr algn="just">
                    <a:lnSpc>
                      <a:spcPct val="120000"/>
                    </a:lnSpc>
                  </a:pPr>
                  <a:r>
                    <a:rPr lang="en-US" sz="2800" dirty="0"/>
                    <a:t>      Choose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a14:m>
                  <a:r>
                    <a:rPr lang="en-US" sz="2800" dirty="0"/>
                    <a:t> leaf with smallest index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endParaRPr lang="en-US" sz="2800" dirty="0"/>
                </a:p>
                <a:p>
                  <a:pPr algn="just">
                    <a:lnSpc>
                      <a:spcPct val="120000"/>
                    </a:lnSpc>
                  </a:pPr>
                  <a:r>
                    <a:rPr lang="en-US" sz="2800" dirty="0"/>
                    <a:t>      Set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a14:m>
                  <a:r>
                    <a:rPr lang="en-US" sz="2800" dirty="0"/>
                    <a:t> where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a14:m>
                  <a:endParaRPr lang="en-US" sz="2800" dirty="0"/>
                </a:p>
                <a:p>
                  <a:pPr algn="just">
                    <a:lnSpc>
                      <a:spcPct val="120000"/>
                    </a:lnSpc>
                  </a:pPr>
                  <a:r>
                    <a:rPr lang="en-US" sz="2800" dirty="0"/>
                    <a:t>    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sz="2800" dirty="0"/>
                    <a:t> ;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584684"/>
                  <a:ext cx="6750750" cy="2160591"/>
                </a:xfrm>
                <a:prstGeom prst="rect">
                  <a:avLst/>
                </a:prstGeom>
                <a:blipFill>
                  <a:blip r:embed="rId18"/>
                  <a:stretch>
                    <a:fillRect l="-1805" t="-565" b="-56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/>
            <p:cNvSpPr/>
            <p:nvPr/>
          </p:nvSpPr>
          <p:spPr>
            <a:xfrm>
              <a:off x="914734" y="629333"/>
              <a:ext cx="6801446" cy="2124550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374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3" grpId="0"/>
      <p:bldP spid="5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42104</TotalTime>
  <Words>2168</Words>
  <Application>Microsoft Office PowerPoint</Application>
  <PresentationFormat>Widescreen</PresentationFormat>
  <Paragraphs>238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Spanning Trees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Programming</dc:title>
  <dc:creator>USER</dc:creator>
  <cp:lastModifiedBy>Shmuel Wimer</cp:lastModifiedBy>
  <cp:revision>1091</cp:revision>
  <dcterms:created xsi:type="dcterms:W3CDTF">2021-10-08T01:25:47Z</dcterms:created>
  <dcterms:modified xsi:type="dcterms:W3CDTF">2025-05-27T05:34:24Z</dcterms:modified>
</cp:coreProperties>
</file>