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9" r:id="rId4"/>
    <p:sldId id="258" r:id="rId5"/>
    <p:sldId id="260" r:id="rId6"/>
    <p:sldId id="263" r:id="rId7"/>
    <p:sldId id="305" r:id="rId8"/>
    <p:sldId id="271" r:id="rId9"/>
    <p:sldId id="265" r:id="rId10"/>
    <p:sldId id="266" r:id="rId11"/>
    <p:sldId id="304" r:id="rId12"/>
    <p:sldId id="268" r:id="rId13"/>
    <p:sldId id="280" r:id="rId14"/>
    <p:sldId id="286" r:id="rId15"/>
    <p:sldId id="282" r:id="rId16"/>
    <p:sldId id="291" r:id="rId17"/>
    <p:sldId id="283" r:id="rId18"/>
    <p:sldId id="306" r:id="rId19"/>
    <p:sldId id="285" r:id="rId20"/>
    <p:sldId id="273" r:id="rId21"/>
    <p:sldId id="274" r:id="rId22"/>
    <p:sldId id="309" r:id="rId23"/>
    <p:sldId id="287" r:id="rId24"/>
    <p:sldId id="288" r:id="rId25"/>
    <p:sldId id="289" r:id="rId26"/>
    <p:sldId id="290" r:id="rId27"/>
    <p:sldId id="293" r:id="rId28"/>
    <p:sldId id="294" r:id="rId29"/>
    <p:sldId id="307" r:id="rId30"/>
    <p:sldId id="295" r:id="rId31"/>
    <p:sldId id="297" r:id="rId32"/>
    <p:sldId id="308" r:id="rId33"/>
    <p:sldId id="300" r:id="rId34"/>
    <p:sldId id="301" r:id="rId35"/>
    <p:sldId id="302" r:id="rId36"/>
    <p:sldId id="296" r:id="rId37"/>
    <p:sldId id="29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33"/>
    <a:srgbClr val="0000FF"/>
    <a:srgbClr val="FF0000"/>
    <a:srgbClr val="777777"/>
    <a:srgbClr val="FFFFFF"/>
    <a:srgbClr val="000000"/>
    <a:srgbClr val="41719C"/>
    <a:srgbClr val="BFBFB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2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74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19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26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4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3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8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6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3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67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01.png"/><Relationship Id="rId7" Type="http://schemas.openxmlformats.org/officeDocument/2006/relationships/image" Target="../media/image54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5" Type="http://schemas.openxmlformats.org/officeDocument/2006/relationships/image" Target="../media/image521.png"/><Relationship Id="rId4" Type="http://schemas.openxmlformats.org/officeDocument/2006/relationships/image" Target="../media/image511.png"/><Relationship Id="rId9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59.png"/><Relationship Id="rId3" Type="http://schemas.openxmlformats.org/officeDocument/2006/relationships/image" Target="../media/image491.png"/><Relationship Id="rId7" Type="http://schemas.openxmlformats.org/officeDocument/2006/relationships/image" Target="../media/image530.png"/><Relationship Id="rId12" Type="http://schemas.openxmlformats.org/officeDocument/2006/relationships/image" Target="../media/image580.png"/><Relationship Id="rId2" Type="http://schemas.openxmlformats.org/officeDocument/2006/relationships/image" Target="../media/image5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11" Type="http://schemas.openxmlformats.org/officeDocument/2006/relationships/image" Target="../media/image570.png"/><Relationship Id="rId5" Type="http://schemas.openxmlformats.org/officeDocument/2006/relationships/image" Target="../media/image510.png"/><Relationship Id="rId15" Type="http://schemas.openxmlformats.org/officeDocument/2006/relationships/image" Target="../media/image61.png"/><Relationship Id="rId10" Type="http://schemas.openxmlformats.org/officeDocument/2006/relationships/image" Target="../media/image560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Relationship Id="rId1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64.png"/><Relationship Id="rId7" Type="http://schemas.openxmlformats.org/officeDocument/2006/relationships/image" Target="../media/image6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0.png"/><Relationship Id="rId15" Type="http://schemas.openxmlformats.org/officeDocument/2006/relationships/image" Target="../media/image74.png"/><Relationship Id="rId10" Type="http://schemas.openxmlformats.org/officeDocument/2006/relationships/image" Target="../media/image690.png"/><Relationship Id="rId1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>
                <a:latin typeface="+mn-lt"/>
              </a:rPr>
              <a:t>Exploring Graphs</a:t>
            </a:r>
            <a:endParaRPr lang="en-US" sz="4400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323588" y="2636912"/>
            <a:ext cx="5544824" cy="3216700"/>
            <a:chOff x="1739516" y="2636912"/>
            <a:chExt cx="5544824" cy="3216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4991" y="2636912"/>
              <a:ext cx="2259349" cy="32167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516" y="2636912"/>
              <a:ext cx="2869418" cy="3216700"/>
            </a:xfrm>
            <a:prstGeom prst="rect">
              <a:avLst/>
            </a:prstGeom>
          </p:spPr>
        </p:pic>
      </p:grpSp>
      <p:sp>
        <p:nvSpPr>
          <p:cNvPr id="11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  <a:p>
            <a:r>
              <a:rPr lang="en-US" dirty="0"/>
              <a:t>Instructed by Hillel Kugler and Shmuel Wimer </a:t>
            </a:r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72716"/>
                <a:ext cx="10261140" cy="509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s.t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finite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us show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 Otherwise,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+1&lt;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in contrary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Now by induction hypothesis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𝓠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DEQUEUED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detected.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72716"/>
                <a:ext cx="10261140" cy="5096780"/>
              </a:xfrm>
              <a:prstGeom prst="rect">
                <a:avLst/>
              </a:prstGeom>
              <a:blipFill>
                <a:blip r:embed="rId3"/>
                <a:stretch>
                  <a:fillRect l="-1188" t="-120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764704"/>
                <a:ext cx="10261140" cy="538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(unlabeled).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labeled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, and labeling occurs only once, so we are done.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Otherwise,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(already labeled).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choice,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impossible because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also impossible. If it would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was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DEQUEUED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before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DEQUEUE</m:t>
                    </m:r>
                  </m:oMath>
                </a14:m>
                <a:r>
                  <a:rPr lang="en-US" sz="2800" dirty="0"/>
                  <a:t> is non decreasing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, hence impossible.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 </m:t>
                    </m:r>
                  </m:oMath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64704"/>
                <a:ext cx="10261140" cy="5383012"/>
              </a:xfrm>
              <a:prstGeom prst="rect">
                <a:avLst/>
              </a:prstGeom>
              <a:blipFill>
                <a:blip r:embed="rId3"/>
                <a:stretch>
                  <a:fillRect l="-1188" t="-113" r="-1188" b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1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016732"/>
                <a:ext cx="10261140" cy="486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BFS</a:t>
                </a:r>
                <a:r>
                  <a:rPr lang="en-US" sz="2800" dirty="0"/>
                  <a:t> applicable for </a:t>
                </a:r>
                <a:r>
                  <a:rPr lang="en-US" sz="2800" b="1" i="1" dirty="0"/>
                  <a:t>directed</a:t>
                </a:r>
                <a:r>
                  <a:rPr lang="en-US" sz="2800" dirty="0"/>
                  <a:t> graphs by replacing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e>
                    </m:d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Runtime</a:t>
                </a:r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ENQUEUE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DEQUEUE</m:t>
                    </m:r>
                  </m:oMath>
                </a14:m>
                <a:r>
                  <a:rPr lang="en-US" sz="2800" dirty="0"/>
                  <a:t> take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ENQUEUE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DEQUEUE</m:t>
                    </m:r>
                  </m:oMath>
                </a14:m>
                <a:r>
                  <a:rPr lang="en-US" sz="2800" dirty="0"/>
                  <a:t> once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Using Boolean array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, checking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takes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treated twice,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All in all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16732"/>
                <a:ext cx="10261140" cy="4865947"/>
              </a:xfrm>
              <a:prstGeom prst="rect">
                <a:avLst/>
              </a:prstGeom>
              <a:blipFill>
                <a:blip r:embed="rId3"/>
                <a:stretch>
                  <a:fillRect l="-1188" t="-627" r="-1188" b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36712"/>
                <a:ext cx="10261140" cy="5178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Shortest path </a:t>
                </a:r>
                <a:r>
                  <a:rPr lang="en-US" sz="2800" dirty="0"/>
                  <a:t>constructed by augmenting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obtained by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 </a:t>
                </a:r>
                <a:r>
                  <a:rPr lang="en-US" sz="2800" b="1" i="1" dirty="0"/>
                  <a:t>spanning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of a connected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is an edge-maximal, connected, cycle-free subgraph (see lecture 10).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prove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 by product of </a:t>
                </a:r>
                <a:r>
                  <a:rPr lang="en-US" sz="2800" b="1" dirty="0"/>
                  <a:t>BFS </a:t>
                </a:r>
                <a:r>
                  <a:rPr lang="en-US" sz="2800" dirty="0"/>
                  <a:t>is a spanning tree construction.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be labeled by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), then mark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BFS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is spanning tree (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HW</a:t>
                </a:r>
                <a:r>
                  <a:rPr lang="en-US" sz="2800" dirty="0">
                    <a:ea typeface="Cambria Math" panose="02040503050406030204" pitchFamily="18" charset="0"/>
                  </a:rPr>
                  <a:t>: prove).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36712"/>
                <a:ext cx="10261140" cy="5178597"/>
              </a:xfrm>
              <a:prstGeom prst="rect">
                <a:avLst/>
              </a:prstGeom>
              <a:blipFill>
                <a:blip r:embed="rId3"/>
                <a:stretch>
                  <a:fillRect l="-1188" t="-118" r="-1188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0353" y="454734"/>
            <a:ext cx="595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Depth First 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5430" y="1166727"/>
            <a:ext cx="10261140" cy="109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Spanning tree can be found differently by </a:t>
            </a:r>
            <a:r>
              <a:rPr lang="en-US" sz="2800" b="1" i="1" dirty="0"/>
              <a:t>Depth-First Search</a:t>
            </a:r>
            <a:r>
              <a:rPr lang="en-US" sz="2800" dirty="0"/>
              <a:t> (</a:t>
            </a:r>
            <a:r>
              <a:rPr lang="en-US" sz="2800" b="1" dirty="0"/>
              <a:t>DFS</a:t>
            </a:r>
            <a:r>
              <a:rPr lang="en-US" sz="2800" dirty="0"/>
              <a:t>, J. Hopcroft and R. Tarjan 1973).</a:t>
            </a:r>
          </a:p>
        </p:txBody>
      </p:sp>
      <p:sp>
        <p:nvSpPr>
          <p:cNvPr id="7" name="Oval 6"/>
          <p:cNvSpPr/>
          <p:nvPr/>
        </p:nvSpPr>
        <p:spPr>
          <a:xfrm>
            <a:off x="5883625" y="2197738"/>
            <a:ext cx="432048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94589" y="4080469"/>
            <a:ext cx="432048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4"/>
            <a:endCxn id="8" idx="0"/>
          </p:cNvCxnSpPr>
          <p:nvPr/>
        </p:nvCxnSpPr>
        <p:spPr>
          <a:xfrm>
            <a:off x="6099649" y="2629786"/>
            <a:ext cx="10964" cy="14506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6" idx="4"/>
            <a:endCxn id="13" idx="0"/>
          </p:cNvCxnSpPr>
          <p:nvPr/>
        </p:nvCxnSpPr>
        <p:spPr>
          <a:xfrm flipH="1">
            <a:off x="6057931" y="4526639"/>
            <a:ext cx="45407" cy="12690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5"/>
            <a:endCxn id="12" idx="1"/>
          </p:cNvCxnSpPr>
          <p:nvPr/>
        </p:nvCxnSpPr>
        <p:spPr>
          <a:xfrm>
            <a:off x="6263365" y="4449245"/>
            <a:ext cx="1290924" cy="641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491017" y="5027599"/>
            <a:ext cx="432048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41907" y="5795682"/>
            <a:ext cx="432048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  <a:endCxn id="12" idx="3"/>
          </p:cNvCxnSpPr>
          <p:nvPr/>
        </p:nvCxnSpPr>
        <p:spPr>
          <a:xfrm flipV="1">
            <a:off x="6273955" y="5396375"/>
            <a:ext cx="1280334" cy="6153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247140" y="3112149"/>
            <a:ext cx="432048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7" idx="6"/>
            <a:endCxn id="15" idx="1"/>
          </p:cNvCxnSpPr>
          <p:nvPr/>
        </p:nvCxnSpPr>
        <p:spPr>
          <a:xfrm>
            <a:off x="6315673" y="2413762"/>
            <a:ext cx="994739" cy="761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7"/>
            <a:endCxn id="15" idx="3"/>
          </p:cNvCxnSpPr>
          <p:nvPr/>
        </p:nvCxnSpPr>
        <p:spPr>
          <a:xfrm flipV="1">
            <a:off x="6263365" y="3480925"/>
            <a:ext cx="1047047" cy="662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0"/>
            <a:endCxn id="15" idx="4"/>
          </p:cNvCxnSpPr>
          <p:nvPr/>
        </p:nvCxnSpPr>
        <p:spPr>
          <a:xfrm flipH="1" flipV="1">
            <a:off x="7463164" y="3544197"/>
            <a:ext cx="243877" cy="1483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865822" y="2156616"/>
            <a:ext cx="432048" cy="523220"/>
            <a:chOff x="9320163" y="1477356"/>
            <a:chExt cx="432048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359500" y="1477356"/>
                  <a:ext cx="360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9500" y="1477356"/>
                  <a:ext cx="36004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/>
            <p:nvPr/>
          </p:nvSpPr>
          <p:spPr>
            <a:xfrm>
              <a:off x="9320163" y="1518619"/>
              <a:ext cx="432048" cy="432048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87314" y="2634129"/>
            <a:ext cx="432048" cy="1928546"/>
            <a:chOff x="9180959" y="2167144"/>
            <a:chExt cx="432048" cy="1928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210857" y="3572470"/>
                  <a:ext cx="360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0857" y="3572470"/>
                  <a:ext cx="36004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9180959" y="2167144"/>
              <a:ext cx="432048" cy="1892510"/>
              <a:chOff x="8718571" y="2043749"/>
              <a:chExt cx="432048" cy="1892510"/>
            </a:xfrm>
          </p:grpSpPr>
          <p:cxnSp>
            <p:nvCxnSpPr>
              <p:cNvPr id="25" name="Straight Connector 24"/>
              <p:cNvCxnSpPr>
                <a:endCxn id="26" idx="0"/>
              </p:cNvCxnSpPr>
              <p:nvPr/>
            </p:nvCxnSpPr>
            <p:spPr>
              <a:xfrm flipH="1">
                <a:off x="8934595" y="2043749"/>
                <a:ext cx="2659" cy="1460462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8718571" y="3504211"/>
                <a:ext cx="432048" cy="432048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6273955" y="4449245"/>
            <a:ext cx="1652835" cy="1059249"/>
            <a:chOff x="9211670" y="4023382"/>
            <a:chExt cx="1652835" cy="1059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454574" y="4559411"/>
                  <a:ext cx="360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574" y="4559411"/>
                  <a:ext cx="36004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/>
            <p:cNvGrpSpPr/>
            <p:nvPr/>
          </p:nvGrpSpPr>
          <p:grpSpPr>
            <a:xfrm>
              <a:off x="9211670" y="4023382"/>
              <a:ext cx="1652835" cy="1003881"/>
              <a:chOff x="7611517" y="3080275"/>
              <a:chExt cx="1652835" cy="100388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8832304" y="3652108"/>
                <a:ext cx="432048" cy="432048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>
                <a:endCxn id="30" idx="1"/>
              </p:cNvCxnSpPr>
              <p:nvPr/>
            </p:nvCxnSpPr>
            <p:spPr>
              <a:xfrm>
                <a:off x="7611517" y="3080275"/>
                <a:ext cx="1284059" cy="635105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7253303" y="3073514"/>
            <a:ext cx="457463" cy="1983568"/>
            <a:chOff x="10191018" y="2647651"/>
            <a:chExt cx="457463" cy="1983568"/>
          </a:xfrm>
        </p:grpSpPr>
        <p:grpSp>
          <p:nvGrpSpPr>
            <p:cNvPr id="33" name="Group 32"/>
            <p:cNvGrpSpPr/>
            <p:nvPr/>
          </p:nvGrpSpPr>
          <p:grpSpPr>
            <a:xfrm>
              <a:off x="10194807" y="2684956"/>
              <a:ext cx="453674" cy="1946263"/>
              <a:chOff x="8341580" y="2820764"/>
              <a:chExt cx="453674" cy="1946263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8341580" y="2820764"/>
                <a:ext cx="432048" cy="432048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stCxn id="30" idx="0"/>
                <a:endCxn id="35" idx="4"/>
              </p:cNvCxnSpPr>
              <p:nvPr/>
            </p:nvCxnSpPr>
            <p:spPr>
              <a:xfrm flipH="1" flipV="1">
                <a:off x="8557604" y="3252812"/>
                <a:ext cx="237650" cy="1514215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0191018" y="2647651"/>
                  <a:ext cx="360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1018" y="2647651"/>
                  <a:ext cx="36004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traight Connector 36"/>
          <p:cNvCxnSpPr>
            <a:stCxn id="30" idx="0"/>
            <a:endCxn id="15" idx="4"/>
          </p:cNvCxnSpPr>
          <p:nvPr/>
        </p:nvCxnSpPr>
        <p:spPr>
          <a:xfrm flipH="1" flipV="1">
            <a:off x="7463164" y="3544197"/>
            <a:ext cx="247602" cy="1476881"/>
          </a:xfrm>
          <a:prstGeom prst="line">
            <a:avLst/>
          </a:prstGeom>
          <a:ln w="152400">
            <a:solidFill>
              <a:srgbClr val="FF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841907" y="5425858"/>
            <a:ext cx="1716107" cy="847458"/>
            <a:chOff x="8729849" y="5322196"/>
            <a:chExt cx="1716107" cy="8474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8759300" y="5646434"/>
                  <a:ext cx="360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300" y="5646434"/>
                  <a:ext cx="36004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/>
            <p:cNvGrpSpPr/>
            <p:nvPr/>
          </p:nvGrpSpPr>
          <p:grpSpPr>
            <a:xfrm>
              <a:off x="8729849" y="5322196"/>
              <a:ext cx="1716107" cy="803928"/>
              <a:chOff x="8782531" y="3601198"/>
              <a:chExt cx="1716107" cy="803928"/>
            </a:xfrm>
          </p:grpSpPr>
          <p:cxnSp>
            <p:nvCxnSpPr>
              <p:cNvPr id="41" name="Straight Connector 40"/>
              <p:cNvCxnSpPr>
                <a:stCxn id="30" idx="3"/>
                <a:endCxn id="42" idx="6"/>
              </p:cNvCxnSpPr>
              <p:nvPr/>
            </p:nvCxnSpPr>
            <p:spPr>
              <a:xfrm flipH="1">
                <a:off x="9214579" y="3601198"/>
                <a:ext cx="1284059" cy="587904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8782531" y="3973078"/>
                <a:ext cx="432048" cy="432048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3" name="Straight Connector 42"/>
          <p:cNvCxnSpPr>
            <a:stCxn id="42" idx="6"/>
          </p:cNvCxnSpPr>
          <p:nvPr/>
        </p:nvCxnSpPr>
        <p:spPr>
          <a:xfrm flipV="1">
            <a:off x="6273955" y="5395145"/>
            <a:ext cx="1280462" cy="618617"/>
          </a:xfrm>
          <a:prstGeom prst="line">
            <a:avLst/>
          </a:prstGeom>
          <a:ln w="152400">
            <a:solidFill>
              <a:srgbClr val="FF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269891" y="4450629"/>
            <a:ext cx="1287609" cy="627504"/>
          </a:xfrm>
          <a:prstGeom prst="line">
            <a:avLst/>
          </a:prstGeom>
          <a:ln w="152400">
            <a:solidFill>
              <a:srgbClr val="FF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97525" y="2647945"/>
            <a:ext cx="21492" cy="1464664"/>
          </a:xfrm>
          <a:prstGeom prst="line">
            <a:avLst/>
          </a:prstGeom>
          <a:ln w="152400">
            <a:solidFill>
              <a:srgbClr val="FF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513351" y="3927717"/>
            <a:ext cx="432048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6" idx="7"/>
            <a:endCxn id="7" idx="3"/>
          </p:cNvCxnSpPr>
          <p:nvPr/>
        </p:nvCxnSpPr>
        <p:spPr>
          <a:xfrm flipV="1">
            <a:off x="4882127" y="2566514"/>
            <a:ext cx="1064770" cy="1424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4511824" y="2602659"/>
            <a:ext cx="1417270" cy="1801244"/>
            <a:chOff x="7461194" y="2593388"/>
            <a:chExt cx="1417270" cy="1801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469733" y="3871412"/>
                  <a:ext cx="360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9733" y="3871412"/>
                  <a:ext cx="36004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/>
            <p:cNvGrpSpPr/>
            <p:nvPr/>
          </p:nvGrpSpPr>
          <p:grpSpPr>
            <a:xfrm>
              <a:off x="7461194" y="2593388"/>
              <a:ext cx="1417270" cy="1754607"/>
              <a:chOff x="8341580" y="1498205"/>
              <a:chExt cx="1417270" cy="1754607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341580" y="2820764"/>
                <a:ext cx="432048" cy="432048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>
                <a:stCxn id="21" idx="3"/>
                <a:endCxn id="51" idx="7"/>
              </p:cNvCxnSpPr>
              <p:nvPr/>
            </p:nvCxnSpPr>
            <p:spPr>
              <a:xfrm flipH="1">
                <a:off x="8710356" y="1498205"/>
                <a:ext cx="1048494" cy="1385831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3" name="Straight Connector 52"/>
          <p:cNvCxnSpPr>
            <a:stCxn id="21" idx="3"/>
            <a:endCxn id="51" idx="7"/>
          </p:cNvCxnSpPr>
          <p:nvPr/>
        </p:nvCxnSpPr>
        <p:spPr>
          <a:xfrm flipH="1">
            <a:off x="4880600" y="2566655"/>
            <a:ext cx="1048494" cy="1421835"/>
          </a:xfrm>
          <a:prstGeom prst="line">
            <a:avLst/>
          </a:prstGeom>
          <a:ln w="152400">
            <a:solidFill>
              <a:srgbClr val="FF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296071" y="2620999"/>
            <a:ext cx="707035" cy="3254978"/>
          </a:xfrm>
          <a:custGeom>
            <a:avLst/>
            <a:gdLst>
              <a:gd name="connsiteX0" fmla="*/ 565500 w 652585"/>
              <a:gd name="connsiteY0" fmla="*/ 3316514 h 3316514"/>
              <a:gd name="connsiteX1" fmla="*/ 126443 w 652585"/>
              <a:gd name="connsiteY1" fmla="*/ 2543629 h 3316514"/>
              <a:gd name="connsiteX2" fmla="*/ 13957 w 652585"/>
              <a:gd name="connsiteY2" fmla="*/ 1549400 h 3316514"/>
              <a:gd name="connsiteX3" fmla="*/ 387700 w 652585"/>
              <a:gd name="connsiteY3" fmla="*/ 540657 h 3316514"/>
              <a:gd name="connsiteX4" fmla="*/ 652585 w 652585"/>
              <a:gd name="connsiteY4" fmla="*/ 0 h 331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585" h="3316514">
                <a:moveTo>
                  <a:pt x="565500" y="3316514"/>
                </a:moveTo>
                <a:cubicBezTo>
                  <a:pt x="391933" y="3077331"/>
                  <a:pt x="218367" y="2838148"/>
                  <a:pt x="126443" y="2543629"/>
                </a:cubicBezTo>
                <a:cubicBezTo>
                  <a:pt x="34519" y="2249110"/>
                  <a:pt x="-29586" y="1883229"/>
                  <a:pt x="13957" y="1549400"/>
                </a:cubicBezTo>
                <a:cubicBezTo>
                  <a:pt x="57500" y="1215571"/>
                  <a:pt x="281262" y="798890"/>
                  <a:pt x="387700" y="540657"/>
                </a:cubicBezTo>
                <a:cubicBezTo>
                  <a:pt x="494138" y="282424"/>
                  <a:pt x="573361" y="141212"/>
                  <a:pt x="652585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47428" y="1111442"/>
                <a:ext cx="10237516" cy="463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explores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incident to most recently visited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yet unvisited, exploration proceeds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further “deeper”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’s neighbors are visited,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backtracks to the vertex from where it was first visited.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visits all vertices, all edges are explored.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Backtracked </a:t>
                </a:r>
                <a:r>
                  <a:rPr lang="en-US" sz="2800" dirty="0"/>
                  <a:t>edges constitutes a spanning tree.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28" y="1111442"/>
                <a:ext cx="10237516" cy="4635115"/>
              </a:xfrm>
              <a:prstGeom prst="rect">
                <a:avLst/>
              </a:prstGeom>
              <a:blipFill>
                <a:blip r:embed="rId3"/>
                <a:stretch>
                  <a:fillRect l="-1190" t="-131" r="-1190" b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17458" y="926721"/>
            <a:ext cx="9757084" cy="5349212"/>
            <a:chOff x="1217458" y="926721"/>
            <a:chExt cx="9757084" cy="5349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343750" y="1012954"/>
                  <a:ext cx="6858484" cy="5262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Procedure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DFS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𝓚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𝓕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mark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>
                      <a:ea typeface="Cambria Math" panose="02040503050406030204" pitchFamily="18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𝓚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=0 ;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sz="28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pPr algn="just"/>
                  <a:r>
                    <a:rPr lang="en-US" sz="2800" dirty="0">
                      <a:ea typeface="Cambria Math" panose="02040503050406030204" pitchFamily="18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𝓚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endParaRPr lang="en-US" sz="2800" dirty="0"/>
                </a:p>
                <a:p>
                  <a:pPr algn="just"/>
                  <a:endParaRPr lang="en-US" sz="2800" dirty="0"/>
                </a:p>
                <a:p>
                  <a:r>
                    <a:rPr lang="en-US" sz="2800" dirty="0"/>
                    <a:t>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while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||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≠∅</m:t>
                      </m:r>
                    </m:oMath>
                  </a14:m>
                  <a:endParaRPr lang="en-US" sz="2800" dirty="0"/>
                </a:p>
                <a:p>
                  <a:r>
                    <a:rPr lang="en-US" sz="2800" b="0" dirty="0"/>
                    <a:t>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mark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old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“</m:t>
                      </m:r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𝓚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2800" dirty="0"/>
                </a:p>
                <a:p>
                  <a:pPr algn="just"/>
                  <a:endParaRPr lang="en-US" sz="2800" dirty="0"/>
                </a:p>
                <a:p>
                  <a:pPr algn="just"/>
                  <a:r>
                    <a:rPr lang="en-US" sz="2800" dirty="0"/>
                    <a:t>                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𝓚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else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50" y="1012954"/>
                  <a:ext cx="6858484" cy="526297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1217458" y="926721"/>
              <a:ext cx="9685077" cy="5349211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811244" y="1452127"/>
              <a:ext cx="9163298" cy="4772428"/>
              <a:chOff x="1811244" y="1452127"/>
              <a:chExt cx="9163298" cy="47724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870085" y="1452127"/>
                    <a:ext cx="410445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𝓚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: first visit time stamp</a:t>
                    </a: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0085" y="1452127"/>
                    <a:ext cx="4104457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120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851033" y="1873700"/>
                    <a:ext cx="412350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: where visited from </a:t>
                    </a: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1033" y="1873700"/>
                    <a:ext cx="4123509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107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Box 9"/>
              <p:cNvSpPr txBox="1"/>
              <p:nvPr/>
            </p:nvSpPr>
            <p:spPr>
              <a:xfrm>
                <a:off x="4619557" y="4416645"/>
                <a:ext cx="25385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first time visit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11244" y="2748702"/>
                <a:ext cx="4573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explore all vertex neighbors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47828" y="5701335"/>
                <a:ext cx="2053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backtrack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79676" y="4896915"/>
                <a:ext cx="64447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set time stamp and proceed forward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638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56692"/>
                <a:ext cx="1026114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dirty="0"/>
                  <a:t>2: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halts.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Otherwise loop iterates infinitely.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At every iteration either of the two occurs: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2800" dirty="0"/>
                  <a:t>a “new” edge is changed to “old” or,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/>
                  <a:t>an already visited vertex backtracks.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56692"/>
                <a:ext cx="10261140" cy="3139321"/>
              </a:xfrm>
              <a:prstGeom prst="rect">
                <a:avLst/>
              </a:prstGeom>
              <a:blipFill>
                <a:blip r:embed="rId3"/>
                <a:stretch>
                  <a:fillRect l="-1247" t="-388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65430" y="3861048"/>
            <a:ext cx="7110790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Since the loop is conditioned by 1 or 2, 1 cannot occur infinite times. 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So it is 2 that should occur infinitely, implying a cyclic backtracking.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964549" y="3395840"/>
            <a:ext cx="2323841" cy="1063467"/>
            <a:chOff x="8964549" y="3395840"/>
            <a:chExt cx="2323841" cy="10634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282354" y="3933056"/>
                  <a:ext cx="34203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2354" y="3933056"/>
                  <a:ext cx="34203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06048" y="3936087"/>
                  <a:ext cx="34203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6048" y="3936087"/>
                  <a:ext cx="34203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/>
            <p:cNvSpPr/>
            <p:nvPr/>
          </p:nvSpPr>
          <p:spPr>
            <a:xfrm>
              <a:off x="9189820" y="3991068"/>
              <a:ext cx="432048" cy="4512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313514" y="3994099"/>
              <a:ext cx="432048" cy="4512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6" idx="6"/>
              <a:endCxn id="9" idx="2"/>
            </p:cNvCxnSpPr>
            <p:nvPr/>
          </p:nvCxnSpPr>
          <p:spPr>
            <a:xfrm>
              <a:off x="9621868" y="4216674"/>
              <a:ext cx="691646" cy="303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8964549" y="3395840"/>
                  <a:ext cx="232384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𝓚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𝓚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549" y="3395840"/>
                  <a:ext cx="232384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8630219" y="4150817"/>
            <a:ext cx="2830376" cy="1447525"/>
            <a:chOff x="8630219" y="4150817"/>
            <a:chExt cx="2830376" cy="1447525"/>
          </a:xfrm>
        </p:grpSpPr>
        <p:sp>
          <p:nvSpPr>
            <p:cNvPr id="17" name="Arc 16"/>
            <p:cNvSpPr/>
            <p:nvPr/>
          </p:nvSpPr>
          <p:spPr>
            <a:xfrm rot="5400000">
              <a:off x="9429656" y="3567403"/>
              <a:ext cx="1447525" cy="2614353"/>
            </a:xfrm>
            <a:prstGeom prst="arc">
              <a:avLst>
                <a:gd name="adj1" fmla="val 13496854"/>
                <a:gd name="adj2" fmla="val 7281099"/>
              </a:avLst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8976309" y="4751103"/>
                  <a:ext cx="232384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𝓚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𝓚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6309" y="4751103"/>
                  <a:ext cx="232384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/>
            <p:cNvSpPr/>
            <p:nvPr/>
          </p:nvSpPr>
          <p:spPr>
            <a:xfrm>
              <a:off x="8630219" y="4682061"/>
              <a:ext cx="432048" cy="4512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05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72716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At the change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𝓕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𝓕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has been already visited before so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contradicting cyclic backtracking.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dirty="0"/>
                  <a:t>3: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visits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Assume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unvisited after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halts.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be the last visited and consider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, which all edges are “new”, in particular the edge incident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𝓕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couldn’t be backtracked unless all its incident edges are “old”, hence it cannot be the last visited along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72716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118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134145"/>
                <a:ext cx="10261140" cy="463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dirty="0"/>
                  <a:t>4: Backtracked edges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yield a spanning tree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visits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of solely backtracked edges.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have cycle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cyclic indexing of vertices along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impossible by Lemma 2.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Thus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obtained by 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is cycle-free, hence a tree.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examines edge once. Some are backtracked once. Initialization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 DFS runtime is therefore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34145"/>
                <a:ext cx="10261140" cy="4635115"/>
              </a:xfrm>
              <a:prstGeom prst="rect">
                <a:avLst/>
              </a:prstGeom>
              <a:blipFill>
                <a:blip r:embed="rId3"/>
                <a:stretch>
                  <a:fillRect l="-1188" t="-132" r="-1188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1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170" y="2600908"/>
            <a:ext cx="3962400" cy="30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056854"/>
                <a:ext cx="10261140" cy="4988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Graph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: structure consists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i="1" dirty="0"/>
                  <a:t>vertices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:r>
                  <a:rPr lang="en-US" sz="2800" b="1" i="1" dirty="0"/>
                  <a:t>edges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Edge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has two </a:t>
                </a:r>
                <a:r>
                  <a:rPr lang="en-US" sz="2800" b="1" i="1" dirty="0"/>
                  <a:t>vertex endpoints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is </a:t>
                </a:r>
                <a:r>
                  <a:rPr lang="en-US" sz="2800" b="1" i="1" dirty="0"/>
                  <a:t>loop.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i="1" dirty="0"/>
                  <a:t>parallel</a:t>
                </a:r>
                <a:r>
                  <a:rPr lang="en-US" sz="2800" dirty="0"/>
                  <a:t> edges.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i="1" dirty="0"/>
                  <a:t>simple</a:t>
                </a:r>
                <a:r>
                  <a:rPr lang="en-US" sz="2800" dirty="0"/>
                  <a:t> if it has no loops and parallel edges.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Nodes</a:t>
                </a:r>
                <a:r>
                  <a:rPr lang="en-US" sz="2800" dirty="0"/>
                  <a:t> and </a:t>
                </a:r>
                <a:r>
                  <a:rPr lang="en-US" sz="2800" b="1" i="1" dirty="0"/>
                  <a:t>vertices</a:t>
                </a:r>
                <a:r>
                  <a:rPr lang="en-US" sz="2800" dirty="0"/>
                  <a:t> are used interchangeably.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56854"/>
                <a:ext cx="10261140" cy="4988673"/>
              </a:xfrm>
              <a:prstGeom prst="rect">
                <a:avLst/>
              </a:prstGeom>
              <a:blipFill>
                <a:blip r:embed="rId4"/>
                <a:stretch>
                  <a:fillRect l="-1188" t="-122" b="-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457074" y="277608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Definitions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728700"/>
                <a:ext cx="10261140" cy="5444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Directed graph </a:t>
                </a:r>
                <a:r>
                  <a:rPr lang="en-US" sz="2800" dirty="0"/>
                  <a:t>(</a:t>
                </a:r>
                <a:r>
                  <a:rPr lang="en-US" sz="2800" b="1" i="1" dirty="0"/>
                  <a:t>digraph</a:t>
                </a:r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 defined similarly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except that end-vertices are ordered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2800" dirty="0"/>
                  <a:t> is called </a:t>
                </a:r>
                <a:r>
                  <a:rPr lang="en-US" sz="2800" b="1" i="1" dirty="0"/>
                  <a:t>arc</a:t>
                </a:r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Arcs can also have </a:t>
                </a:r>
                <a:r>
                  <a:rPr lang="en-US" sz="2800" b="1" i="1" dirty="0"/>
                  <a:t>weight</a:t>
                </a:r>
                <a:r>
                  <a:rPr lang="en-US" sz="2800" dirty="0"/>
                  <a:t> defined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</a:t>
                </a:r>
                <a:r>
                  <a:rPr lang="en-US" sz="2800" b="1" i="1" dirty="0"/>
                  <a:t>in-degree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the number of arcs entering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b="1" i="1" dirty="0"/>
                  <a:t>Out-degree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the number of leaving arcs. A finite digraph satisfies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-length arc sequence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is called </a:t>
                </a:r>
                <a:r>
                  <a:rPr lang="en-US" sz="2800" b="1" i="1" dirty="0"/>
                  <a:t>directed path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 </a:t>
                </a:r>
                <a:r>
                  <a:rPr lang="en-US" sz="2800" b="1" i="1" dirty="0"/>
                  <a:t>Cycle</a:t>
                </a:r>
                <a:r>
                  <a:rPr lang="en-US" sz="2800" dirty="0"/>
                  <a:t> is defined accordingly.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8700"/>
                <a:ext cx="10261140" cy="5444504"/>
              </a:xfrm>
              <a:prstGeom prst="rect">
                <a:avLst/>
              </a:prstGeom>
              <a:blipFill>
                <a:blip r:embed="rId3"/>
                <a:stretch>
                  <a:fillRect l="-1188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0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22" y="692696"/>
            <a:ext cx="3520097" cy="193502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428148" y="698987"/>
            <a:ext cx="2847975" cy="3102050"/>
            <a:chOff x="7428148" y="698987"/>
            <a:chExt cx="2847975" cy="3102050"/>
          </a:xfrm>
        </p:grpSpPr>
        <p:sp>
          <p:nvSpPr>
            <p:cNvPr id="9" name="TextBox 8"/>
            <p:cNvSpPr txBox="1"/>
            <p:nvPr/>
          </p:nvSpPr>
          <p:spPr>
            <a:xfrm>
              <a:off x="7428148" y="3277817"/>
              <a:ext cx="2268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Adjacency list</a:t>
              </a:r>
              <a:endParaRPr lang="en-US" sz="2800" b="1" i="1" dirty="0">
                <a:latin typeface="Cambria Math" panose="0204050305040603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8148" y="698987"/>
              <a:ext cx="2847975" cy="263842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69567" y="2708920"/>
            <a:ext cx="5666493" cy="2905125"/>
            <a:chOff x="969567" y="3212976"/>
            <a:chExt cx="5666493" cy="2905125"/>
          </a:xfrm>
        </p:grpSpPr>
        <p:sp>
          <p:nvSpPr>
            <p:cNvPr id="12" name="TextBox 11"/>
            <p:cNvSpPr txBox="1"/>
            <p:nvPr/>
          </p:nvSpPr>
          <p:spPr>
            <a:xfrm>
              <a:off x="3863752" y="4905164"/>
              <a:ext cx="2772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Adjacency matrix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9567" y="3212976"/>
              <a:ext cx="2809875" cy="29051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65430" y="5697252"/>
                <a:ext cx="10261140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applicable to digraphs except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replaces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697252"/>
                <a:ext cx="10261140" cy="609398"/>
              </a:xfrm>
              <a:prstGeom prst="rect">
                <a:avLst/>
              </a:prstGeom>
              <a:blipFill>
                <a:blip r:embed="rId5"/>
                <a:stretch>
                  <a:fillRect t="-2000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489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925854"/>
                <a:ext cx="7578842" cy="297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dirty="0"/>
                  <a:t>5: Let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b="0" dirty="0"/>
                  <a:t> discovered first time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already discovered,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/>
                  <a:t> be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subtree rooted at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upon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discovery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800" b="0" dirty="0"/>
                  <a:t>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800" b="0" dirty="0"/>
                  <a:t>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b="0" dirty="0"/>
                  <a:t> already </a:t>
                </a:r>
                <a:r>
                  <a:rPr lang="en-US" sz="2800" dirty="0"/>
                  <a:t>discovered,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25854"/>
                <a:ext cx="7578842" cy="2971198"/>
              </a:xfrm>
              <a:prstGeom prst="rect">
                <a:avLst/>
              </a:prstGeom>
              <a:blipFill>
                <a:blip r:embed="rId3"/>
                <a:stretch>
                  <a:fillRect l="-1608" t="-411" r="-1608" b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4041068"/>
                <a:ext cx="10261140" cy="1837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800" dirty="0"/>
                  <a:t>,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/>
                  <a:t> 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explored all arcs incident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before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backtracked,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has been explored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discovered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/>
                  <a:t>, contradiction.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041068"/>
                <a:ext cx="10261140" cy="1837041"/>
              </a:xfrm>
              <a:prstGeom prst="rect">
                <a:avLst/>
              </a:prstGeom>
              <a:blipFill>
                <a:blip r:embed="rId4"/>
                <a:stretch>
                  <a:fillRect l="-1188" t="-664" b="-8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9464556" y="1052736"/>
            <a:ext cx="1889244" cy="3092468"/>
            <a:chOff x="9192345" y="933838"/>
            <a:chExt cx="1889244" cy="3092468"/>
          </a:xfrm>
        </p:grpSpPr>
        <p:grpSp>
          <p:nvGrpSpPr>
            <p:cNvPr id="18" name="Group 17"/>
            <p:cNvGrpSpPr/>
            <p:nvPr/>
          </p:nvGrpSpPr>
          <p:grpSpPr>
            <a:xfrm>
              <a:off x="9670550" y="933838"/>
              <a:ext cx="432048" cy="523220"/>
              <a:chOff x="10794522" y="3808269"/>
              <a:chExt cx="432048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876744" y="3808269"/>
                    <a:ext cx="34203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76744" y="3808269"/>
                    <a:ext cx="342038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val 9"/>
              <p:cNvSpPr/>
              <p:nvPr/>
            </p:nvSpPr>
            <p:spPr>
              <a:xfrm>
                <a:off x="10794522" y="3860380"/>
                <a:ext cx="432048" cy="4512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9920943" y="3503086"/>
              <a:ext cx="434572" cy="523220"/>
              <a:chOff x="10313514" y="872903"/>
              <a:chExt cx="434572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406048" y="872903"/>
                    <a:ext cx="34203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06048" y="872903"/>
                    <a:ext cx="34203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/>
              <p:cNvSpPr/>
              <p:nvPr/>
            </p:nvSpPr>
            <p:spPr>
              <a:xfrm>
                <a:off x="10313514" y="930915"/>
                <a:ext cx="432048" cy="4512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 flipH="1" flipV="1">
              <a:off x="9264352" y="3727162"/>
              <a:ext cx="656591" cy="5954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9920943" y="2584569"/>
              <a:ext cx="432048" cy="4512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1" idx="1"/>
            </p:cNvCxnSpPr>
            <p:nvPr/>
          </p:nvCxnSpPr>
          <p:spPr>
            <a:xfrm flipH="1" flipV="1">
              <a:off x="9356886" y="3402617"/>
              <a:ext cx="627329" cy="22455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1" idx="7"/>
            </p:cNvCxnSpPr>
            <p:nvPr/>
          </p:nvCxnSpPr>
          <p:spPr>
            <a:xfrm flipV="1">
              <a:off x="10289719" y="3209305"/>
              <a:ext cx="351087" cy="41787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7" idx="2"/>
            </p:cNvCxnSpPr>
            <p:nvPr/>
          </p:nvCxnSpPr>
          <p:spPr>
            <a:xfrm flipH="1" flipV="1">
              <a:off x="9192345" y="2746423"/>
              <a:ext cx="728598" cy="6375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1" idx="0"/>
            </p:cNvCxnSpPr>
            <p:nvPr/>
          </p:nvCxnSpPr>
          <p:spPr>
            <a:xfrm flipH="1" flipV="1">
              <a:off x="10126469" y="3058385"/>
              <a:ext cx="10498" cy="50271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10258144" y="1652565"/>
              <a:ext cx="432048" cy="4512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17" idx="0"/>
              <a:endCxn id="34" idx="4"/>
            </p:cNvCxnSpPr>
            <p:nvPr/>
          </p:nvCxnSpPr>
          <p:spPr>
            <a:xfrm flipV="1">
              <a:off x="10136967" y="2103777"/>
              <a:ext cx="337201" cy="48079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7" idx="6"/>
            </p:cNvCxnSpPr>
            <p:nvPr/>
          </p:nvCxnSpPr>
          <p:spPr>
            <a:xfrm flipV="1">
              <a:off x="10352991" y="2644250"/>
              <a:ext cx="728598" cy="1659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1" idx="6"/>
            </p:cNvCxnSpPr>
            <p:nvPr/>
          </p:nvCxnSpPr>
          <p:spPr>
            <a:xfrm flipV="1">
              <a:off x="10352991" y="3627176"/>
              <a:ext cx="656591" cy="15952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4" idx="7"/>
            </p:cNvCxnSpPr>
            <p:nvPr/>
          </p:nvCxnSpPr>
          <p:spPr>
            <a:xfrm flipV="1">
              <a:off x="10626920" y="1369244"/>
              <a:ext cx="414359" cy="34939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4" idx="0"/>
              <a:endCxn id="10" idx="3"/>
            </p:cNvCxnSpPr>
            <p:nvPr/>
          </p:nvCxnSpPr>
          <p:spPr>
            <a:xfrm flipV="1">
              <a:off x="9474659" y="1371083"/>
              <a:ext cx="259163" cy="38661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9258635" y="1757693"/>
              <a:ext cx="432048" cy="4512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34" idx="2"/>
              <a:endCxn id="54" idx="6"/>
            </p:cNvCxnSpPr>
            <p:nvPr/>
          </p:nvCxnSpPr>
          <p:spPr>
            <a:xfrm flipH="1">
              <a:off x="9690683" y="1878171"/>
              <a:ext cx="567461" cy="10512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/>
            <p:cNvSpPr/>
            <p:nvPr/>
          </p:nvSpPr>
          <p:spPr>
            <a:xfrm>
              <a:off x="9419458" y="1304764"/>
              <a:ext cx="865424" cy="2286931"/>
            </a:xfrm>
            <a:custGeom>
              <a:avLst/>
              <a:gdLst>
                <a:gd name="connsiteX0" fmla="*/ 612816 w 1007225"/>
                <a:gd name="connsiteY0" fmla="*/ 2183363 h 2183363"/>
                <a:gd name="connsiteX1" fmla="*/ 553100 w 1007225"/>
                <a:gd name="connsiteY1" fmla="*/ 1776549 h 2183363"/>
                <a:gd name="connsiteX2" fmla="*/ 668800 w 1007225"/>
                <a:gd name="connsiteY2" fmla="*/ 1395860 h 2183363"/>
                <a:gd name="connsiteX3" fmla="*/ 986041 w 1007225"/>
                <a:gd name="connsiteY3" fmla="*/ 977848 h 2183363"/>
                <a:gd name="connsiteX4" fmla="*/ 952451 w 1007225"/>
                <a:gd name="connsiteY4" fmla="*/ 806165 h 2183363"/>
                <a:gd name="connsiteX5" fmla="*/ 747177 w 1007225"/>
                <a:gd name="connsiteY5" fmla="*/ 697930 h 2183363"/>
                <a:gd name="connsiteX6" fmla="*/ 403811 w 1007225"/>
                <a:gd name="connsiteY6" fmla="*/ 727788 h 2183363"/>
                <a:gd name="connsiteX7" fmla="*/ 138821 w 1007225"/>
                <a:gd name="connsiteY7" fmla="*/ 742717 h 2183363"/>
                <a:gd name="connsiteX8" fmla="*/ 15657 w 1007225"/>
                <a:gd name="connsiteY8" fmla="*/ 600892 h 2183363"/>
                <a:gd name="connsiteX9" fmla="*/ 8193 w 1007225"/>
                <a:gd name="connsiteY9" fmla="*/ 429208 h 2183363"/>
                <a:gd name="connsiteX10" fmla="*/ 75373 w 1007225"/>
                <a:gd name="connsiteY10" fmla="*/ 212738 h 2183363"/>
                <a:gd name="connsiteX11" fmla="*/ 243324 w 1007225"/>
                <a:gd name="connsiteY11" fmla="*/ 0 h 218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7225" h="2183363">
                  <a:moveTo>
                    <a:pt x="612816" y="2183363"/>
                  </a:moveTo>
                  <a:cubicBezTo>
                    <a:pt x="578292" y="2045581"/>
                    <a:pt x="543769" y="1907799"/>
                    <a:pt x="553100" y="1776549"/>
                  </a:cubicBezTo>
                  <a:cubicBezTo>
                    <a:pt x="562431" y="1645299"/>
                    <a:pt x="596643" y="1528977"/>
                    <a:pt x="668800" y="1395860"/>
                  </a:cubicBezTo>
                  <a:cubicBezTo>
                    <a:pt x="740957" y="1262743"/>
                    <a:pt x="938766" y="1076130"/>
                    <a:pt x="986041" y="977848"/>
                  </a:cubicBezTo>
                  <a:cubicBezTo>
                    <a:pt x="1033316" y="879565"/>
                    <a:pt x="992262" y="852818"/>
                    <a:pt x="952451" y="806165"/>
                  </a:cubicBezTo>
                  <a:cubicBezTo>
                    <a:pt x="912640" y="759512"/>
                    <a:pt x="838617" y="710993"/>
                    <a:pt x="747177" y="697930"/>
                  </a:cubicBezTo>
                  <a:cubicBezTo>
                    <a:pt x="655737" y="684867"/>
                    <a:pt x="505204" y="720323"/>
                    <a:pt x="403811" y="727788"/>
                  </a:cubicBezTo>
                  <a:cubicBezTo>
                    <a:pt x="302418" y="735252"/>
                    <a:pt x="203513" y="763866"/>
                    <a:pt x="138821" y="742717"/>
                  </a:cubicBezTo>
                  <a:cubicBezTo>
                    <a:pt x="74129" y="721568"/>
                    <a:pt x="37428" y="653143"/>
                    <a:pt x="15657" y="600892"/>
                  </a:cubicBezTo>
                  <a:cubicBezTo>
                    <a:pt x="-6114" y="548641"/>
                    <a:pt x="-1760" y="493900"/>
                    <a:pt x="8193" y="429208"/>
                  </a:cubicBezTo>
                  <a:cubicBezTo>
                    <a:pt x="18146" y="364516"/>
                    <a:pt x="36185" y="284273"/>
                    <a:pt x="75373" y="212738"/>
                  </a:cubicBezTo>
                  <a:cubicBezTo>
                    <a:pt x="114561" y="141203"/>
                    <a:pt x="178942" y="70601"/>
                    <a:pt x="243324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10352991" y="1608515"/>
                  <a:ext cx="34203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2991" y="1608515"/>
                  <a:ext cx="34203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9340180" y="1697783"/>
                  <a:ext cx="34203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0180" y="1697783"/>
                  <a:ext cx="34203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969269" y="2224279"/>
                <a:ext cx="14205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269" y="2224279"/>
                <a:ext cx="142051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0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0353" y="454734"/>
            <a:ext cx="595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Topological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194256"/>
                <a:ext cx="10261140" cy="4466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 </a:t>
                </a:r>
                <a:r>
                  <a:rPr lang="en-US" sz="2800" b="1" i="1" dirty="0"/>
                  <a:t>topological sort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a linear ordering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→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Useful for scheduling when only partial precedence relations are defined between tasks.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Distrait Yuval </a:t>
                </a:r>
                <a:r>
                  <a:rPr lang="he-IL" sz="2800" dirty="0"/>
                  <a:t>(יובל המבולבל)</a:t>
                </a:r>
                <a:r>
                  <a:rPr lang="en-US" sz="2800" dirty="0"/>
                  <a:t> get dressed, knowing pants precede belt, shirt precede tie, etc.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How should he schedule dressing tasks?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94256"/>
                <a:ext cx="10261140" cy="4466992"/>
              </a:xfrm>
              <a:prstGeom prst="rect">
                <a:avLst/>
              </a:prstGeom>
              <a:blipFill>
                <a:blip r:embed="rId2"/>
                <a:stretch>
                  <a:fillRect l="-1188" t="-273" r="-1188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0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75420" y="4112859"/>
            <a:ext cx="10448323" cy="1908429"/>
            <a:chOff x="875420" y="4112859"/>
            <a:chExt cx="10448323" cy="1908429"/>
          </a:xfrm>
        </p:grpSpPr>
        <p:grpSp>
          <p:nvGrpSpPr>
            <p:cNvPr id="128" name="Group 127"/>
            <p:cNvGrpSpPr/>
            <p:nvPr/>
          </p:nvGrpSpPr>
          <p:grpSpPr>
            <a:xfrm>
              <a:off x="875420" y="4961690"/>
              <a:ext cx="10448323" cy="1059598"/>
              <a:chOff x="875420" y="4745323"/>
              <a:chExt cx="10448323" cy="1059598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875420" y="5264324"/>
                <a:ext cx="10448323" cy="540597"/>
                <a:chOff x="875420" y="5264324"/>
                <a:chExt cx="10448323" cy="540597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875420" y="5265204"/>
                  <a:ext cx="1237890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socks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5883047" y="5264324"/>
                  <a:ext cx="1080120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shoes</a:t>
                  </a: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2208592" y="5265204"/>
                  <a:ext cx="2088232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undershorts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4549876" y="5265204"/>
                  <a:ext cx="1080119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pants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7216218" y="5264324"/>
                  <a:ext cx="864096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shirt</a:t>
                  </a: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8333365" y="5264324"/>
                  <a:ext cx="792088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belt</a:t>
                  </a: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9378504" y="5264324"/>
                  <a:ext cx="612068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tie</a:t>
                  </a: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10243623" y="5281701"/>
                  <a:ext cx="1080120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jacket</a:t>
                  </a:r>
                </a:p>
              </p:txBody>
            </p:sp>
            <p:cxnSp>
              <p:nvCxnSpPr>
                <p:cNvPr id="95" name="Straight Arrow Connector 94"/>
                <p:cNvCxnSpPr>
                  <a:endCxn id="89" idx="1"/>
                </p:cNvCxnSpPr>
                <p:nvPr/>
              </p:nvCxnSpPr>
              <p:spPr>
                <a:xfrm flipV="1">
                  <a:off x="4298358" y="5526814"/>
                  <a:ext cx="251518" cy="75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/>
                <p:nvPr/>
              </p:nvCxnSpPr>
              <p:spPr>
                <a:xfrm flipV="1">
                  <a:off x="5638131" y="5543311"/>
                  <a:ext cx="251518" cy="75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>
                <a:xfrm flipV="1">
                  <a:off x="8092037" y="5550851"/>
                  <a:ext cx="251518" cy="75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/>
                <p:cNvCxnSpPr/>
                <p:nvPr/>
              </p:nvCxnSpPr>
              <p:spPr>
                <a:xfrm flipV="1">
                  <a:off x="9996842" y="5554621"/>
                  <a:ext cx="251518" cy="75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/>
            </p:nvGrpSpPr>
            <p:grpSpPr>
              <a:xfrm>
                <a:off x="1415480" y="4745323"/>
                <a:ext cx="9292102" cy="523220"/>
                <a:chOff x="1415480" y="4745323"/>
                <a:chExt cx="9292102" cy="523220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1415480" y="4944507"/>
                  <a:ext cx="4824536" cy="324036"/>
                  <a:chOff x="1594476" y="4725144"/>
                  <a:chExt cx="3204356" cy="324036"/>
                </a:xfrm>
              </p:grpSpPr>
              <p:cxnSp>
                <p:nvCxnSpPr>
                  <p:cNvPr id="102" name="Straight Connector 101"/>
                  <p:cNvCxnSpPr/>
                  <p:nvPr/>
                </p:nvCxnSpPr>
                <p:spPr>
                  <a:xfrm flipV="1">
                    <a:off x="1594476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1594476" y="4725144"/>
                    <a:ext cx="320435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V="1">
                    <a:off x="4798832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3251684" y="4745323"/>
                  <a:ext cx="3204356" cy="507385"/>
                  <a:chOff x="1594476" y="4725144"/>
                  <a:chExt cx="3204356" cy="324036"/>
                </a:xfrm>
              </p:grpSpPr>
              <p:cxnSp>
                <p:nvCxnSpPr>
                  <p:cNvPr id="110" name="Straight Connector 109"/>
                  <p:cNvCxnSpPr/>
                  <p:nvPr/>
                </p:nvCxnSpPr>
                <p:spPr>
                  <a:xfrm flipV="1">
                    <a:off x="1594476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>
                    <a:off x="1594476" y="4725144"/>
                    <a:ext cx="320435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flipV="1">
                    <a:off x="4798832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5087888" y="5085183"/>
                  <a:ext cx="3492388" cy="174933"/>
                  <a:chOff x="1594476" y="4725144"/>
                  <a:chExt cx="3204356" cy="324036"/>
                </a:xfrm>
              </p:grpSpPr>
              <p:cxnSp>
                <p:nvCxnSpPr>
                  <p:cNvPr id="114" name="Straight Connector 113"/>
                  <p:cNvCxnSpPr/>
                  <p:nvPr/>
                </p:nvCxnSpPr>
                <p:spPr>
                  <a:xfrm flipV="1">
                    <a:off x="1594476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>
                    <a:off x="1594476" y="4725144"/>
                    <a:ext cx="320435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4798832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7" name="Group 116"/>
                <p:cNvGrpSpPr/>
                <p:nvPr/>
              </p:nvGrpSpPr>
              <p:grpSpPr>
                <a:xfrm>
                  <a:off x="7651198" y="4941168"/>
                  <a:ext cx="2009198" cy="324036"/>
                  <a:chOff x="1594476" y="4725144"/>
                  <a:chExt cx="3204356" cy="324036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flipV="1">
                    <a:off x="1594476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>
                    <a:off x="1594476" y="4725144"/>
                    <a:ext cx="320435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flipV="1">
                    <a:off x="4798832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1" name="Group 120"/>
                <p:cNvGrpSpPr/>
                <p:nvPr/>
              </p:nvGrpSpPr>
              <p:grpSpPr>
                <a:xfrm>
                  <a:off x="8796299" y="5085183"/>
                  <a:ext cx="1911283" cy="174204"/>
                  <a:chOff x="1594476" y="4725144"/>
                  <a:chExt cx="3204356" cy="324036"/>
                </a:xfrm>
              </p:grpSpPr>
              <p:cxnSp>
                <p:nvCxnSpPr>
                  <p:cNvPr id="122" name="Straight Connector 121"/>
                  <p:cNvCxnSpPr/>
                  <p:nvPr/>
                </p:nvCxnSpPr>
                <p:spPr>
                  <a:xfrm flipV="1">
                    <a:off x="1594476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1594476" y="4725144"/>
                    <a:ext cx="320435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flipV="1">
                    <a:off x="4798832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32" name="Group 131"/>
            <p:cNvGrpSpPr/>
            <p:nvPr/>
          </p:nvGrpSpPr>
          <p:grpSpPr>
            <a:xfrm>
              <a:off x="875420" y="4112859"/>
              <a:ext cx="1656184" cy="543664"/>
              <a:chOff x="1235460" y="3814182"/>
              <a:chExt cx="1656184" cy="543664"/>
            </a:xfrm>
          </p:grpSpPr>
          <p:cxnSp>
            <p:nvCxnSpPr>
              <p:cNvPr id="130" name="Straight Arrow Connector 129"/>
              <p:cNvCxnSpPr/>
              <p:nvPr/>
            </p:nvCxnSpPr>
            <p:spPr>
              <a:xfrm>
                <a:off x="1235460" y="4357846"/>
                <a:ext cx="165618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/>
              <p:cNvSpPr txBox="1"/>
              <p:nvPr/>
            </p:nvSpPr>
            <p:spPr>
              <a:xfrm>
                <a:off x="1473601" y="3814182"/>
                <a:ext cx="11161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time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2748140" y="661150"/>
            <a:ext cx="6695720" cy="3890756"/>
            <a:chOff x="1344496" y="728700"/>
            <a:chExt cx="6695720" cy="3890756"/>
          </a:xfrm>
        </p:grpSpPr>
        <p:grpSp>
          <p:nvGrpSpPr>
            <p:cNvPr id="56" name="Group 55"/>
            <p:cNvGrpSpPr/>
            <p:nvPr/>
          </p:nvGrpSpPr>
          <p:grpSpPr>
            <a:xfrm>
              <a:off x="4151784" y="728700"/>
              <a:ext cx="3888432" cy="3890756"/>
              <a:chOff x="2748652" y="637528"/>
              <a:chExt cx="3888432" cy="389075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748652" y="637528"/>
                <a:ext cx="2088232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undershorts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252708" y="1501624"/>
                <a:ext cx="1080119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pants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95700" y="2329716"/>
                <a:ext cx="792088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belt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663952" y="2329716"/>
                <a:ext cx="864096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shirt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789966" y="3174648"/>
                <a:ext cx="612068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tie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556964" y="4005064"/>
                <a:ext cx="1080120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jacket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56964" y="1484784"/>
                <a:ext cx="1080120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shoes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56964" y="656692"/>
                <a:ext cx="1080120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socks</a:t>
                </a:r>
              </a:p>
            </p:txBody>
          </p:sp>
          <p:cxnSp>
            <p:nvCxnSpPr>
              <p:cNvPr id="17" name="Straight Arrow Connector 16"/>
              <p:cNvCxnSpPr>
                <a:stCxn id="5" idx="3"/>
                <a:endCxn id="11" idx="1"/>
              </p:cNvCxnSpPr>
              <p:nvPr/>
            </p:nvCxnSpPr>
            <p:spPr>
              <a:xfrm>
                <a:off x="4836884" y="899138"/>
                <a:ext cx="720080" cy="8472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1" idx="0"/>
                <a:endCxn id="12" idx="2"/>
              </p:cNvCxnSpPr>
              <p:nvPr/>
            </p:nvCxnSpPr>
            <p:spPr>
              <a:xfrm flipV="1">
                <a:off x="6097024" y="1179912"/>
                <a:ext cx="0" cy="3048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5" idx="2"/>
                <a:endCxn id="6" idx="0"/>
              </p:cNvCxnSpPr>
              <p:nvPr/>
            </p:nvCxnSpPr>
            <p:spPr>
              <a:xfrm>
                <a:off x="3792768" y="1160748"/>
                <a:ext cx="0" cy="3408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6" idx="2"/>
                <a:endCxn id="7" idx="0"/>
              </p:cNvCxnSpPr>
              <p:nvPr/>
            </p:nvCxnSpPr>
            <p:spPr>
              <a:xfrm flipH="1">
                <a:off x="3791744" y="2024844"/>
                <a:ext cx="1024" cy="3048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8" idx="1"/>
                <a:endCxn id="7" idx="3"/>
              </p:cNvCxnSpPr>
              <p:nvPr/>
            </p:nvCxnSpPr>
            <p:spPr>
              <a:xfrm flipH="1">
                <a:off x="4187788" y="2591326"/>
                <a:ext cx="147616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8" idx="2"/>
                <a:endCxn id="9" idx="0"/>
              </p:cNvCxnSpPr>
              <p:nvPr/>
            </p:nvCxnSpPr>
            <p:spPr>
              <a:xfrm>
                <a:off x="6096000" y="2852936"/>
                <a:ext cx="0" cy="32171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9" idx="2"/>
                <a:endCxn id="10" idx="0"/>
              </p:cNvCxnSpPr>
              <p:nvPr/>
            </p:nvCxnSpPr>
            <p:spPr>
              <a:xfrm>
                <a:off x="6096000" y="3697868"/>
                <a:ext cx="1024" cy="3071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7" idx="2"/>
                <a:endCxn id="10" idx="1"/>
              </p:cNvCxnSpPr>
              <p:nvPr/>
            </p:nvCxnSpPr>
            <p:spPr>
              <a:xfrm>
                <a:off x="3791744" y="2852936"/>
                <a:ext cx="1765220" cy="14137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6" idx="3"/>
                <a:endCxn id="11" idx="1"/>
              </p:cNvCxnSpPr>
              <p:nvPr/>
            </p:nvCxnSpPr>
            <p:spPr>
              <a:xfrm flipV="1">
                <a:off x="4332827" y="1746394"/>
                <a:ext cx="1224137" cy="168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1344496" y="1873410"/>
                  <a:ext cx="2411244" cy="12306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2800" dirty="0"/>
                    <a:t> acyclic digraph (DAG). 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4496" y="1873410"/>
                  <a:ext cx="2411244" cy="1230658"/>
                </a:xfrm>
                <a:prstGeom prst="rect">
                  <a:avLst/>
                </a:prstGeom>
                <a:blipFill>
                  <a:blip r:embed="rId2"/>
                  <a:stretch>
                    <a:fillRect l="-5316" r="-5063" b="-103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2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33104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Topological sort can be performed by applying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for DAG.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6</a:t>
                </a:r>
                <a:r>
                  <a:rPr lang="en-US" sz="2800" dirty="0"/>
                  <a:t>: A DAG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Else, starting from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we could backtrack infinitely.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finite so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repeats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a cycle exists, contradicting DAG.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TOPO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supplaments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with stack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LIFO</m:t>
                    </m:r>
                  </m:oMath>
                </a14:m>
                <a:r>
                  <a:rPr lang="en-US" sz="2800" dirty="0"/>
                  <a:t>) to which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PUSH</m:t>
                    </m:r>
                  </m:oMath>
                </a14:m>
                <a:r>
                  <a:rPr lang="en-US" sz="2800" dirty="0"/>
                  <a:t> (insert) at backtrack.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It also supports few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where all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are first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ENQUEUE</m:t>
                    </m:r>
                  </m:oMath>
                </a14:m>
                <a:r>
                  <a:rPr lang="en-US" sz="2800" dirty="0"/>
                  <a:t> and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DEQUEUE</m:t>
                    </m:r>
                  </m:oMath>
                </a14:m>
                <a:r>
                  <a:rPr lang="en-US" sz="2800" dirty="0"/>
                  <a:t> one by one.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33104"/>
                <a:ext cx="10261140" cy="5152180"/>
              </a:xfrm>
              <a:prstGeom prst="rect">
                <a:avLst/>
              </a:prstGeom>
              <a:blipFill>
                <a:blip r:embed="rId2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59496" y="742046"/>
            <a:ext cx="9056416" cy="5349798"/>
            <a:chOff x="1481851" y="582067"/>
            <a:chExt cx="9056416" cy="5349798"/>
          </a:xfrm>
        </p:grpSpPr>
        <p:grpSp>
          <p:nvGrpSpPr>
            <p:cNvPr id="18" name="Group 17"/>
            <p:cNvGrpSpPr/>
            <p:nvPr/>
          </p:nvGrpSpPr>
          <p:grpSpPr>
            <a:xfrm>
              <a:off x="1481853" y="582067"/>
              <a:ext cx="9056414" cy="5349798"/>
              <a:chOff x="1884647" y="584684"/>
              <a:chExt cx="9056414" cy="53497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884647" y="584684"/>
                    <a:ext cx="7688261" cy="53497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Procedure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DFS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TOPO</m:t>
                          </m:r>
                          <m:d>
                            <m:d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oMath>
                    </a14:m>
                    <a:r>
                      <a:rPr lang="en-US" sz="2800" dirty="0"/>
                      <a:t> s.t.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2800" dirty="0"/>
                      <a:t>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ENQUEUE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>
                        <a:ea typeface="Cambria Math" panose="02040503050406030204" pitchFamily="18" charset="0"/>
                      </a:rPr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mark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>
                        <a:ea typeface="Cambria Math" panose="02040503050406030204" pitchFamily="18" charset="0"/>
                      </a:rPr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do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sz="2800" b="0" i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 algn="just"/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while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DEQUEUE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sz="2800" i="1" dirty="0">
                      <a:latin typeface="Cambria Math" panose="02040503050406030204" pitchFamily="18" charset="0"/>
                    </a:endParaRPr>
                  </a:p>
                  <a:p>
                    <a:pPr algn="just"/>
                    <a:r>
                      <a:rPr lang="en-US" sz="2800" b="0" dirty="0"/>
                      <a:t>           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a14:m>
                    <a:endParaRPr lang="en-US" sz="2800" b="0" i="0" dirty="0">
                      <a:latin typeface="Cambria Math" panose="02040503050406030204" pitchFamily="18" charset="0"/>
                    </a:endParaRPr>
                  </a:p>
                  <a:p>
                    <a:pPr algn="just"/>
                    <a:endParaRPr lang="en-US" sz="2800" b="0" i="0" dirty="0">
                      <a:latin typeface="Cambria Math" panose="02040503050406030204" pitchFamily="18" charset="0"/>
                    </a:endParaRPr>
                  </a:p>
                  <a:p>
                    <a:pPr algn="just"/>
                    <a:r>
                      <a:rPr lang="en-US" sz="2800" dirty="0"/>
                      <a:t>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while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edge</m:t>
                        </m:r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a14:m>
                    <a:r>
                      <a:rPr lang="en-US" sz="2800" dirty="0"/>
                      <a:t> ||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b="0" dirty="0"/>
                      <a:t>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edge</m:t>
                        </m:r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mark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“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else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PUSH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84647" y="584684"/>
                    <a:ext cx="7688261" cy="534979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" name="Group 6"/>
              <p:cNvGrpSpPr/>
              <p:nvPr/>
            </p:nvGrpSpPr>
            <p:grpSpPr>
              <a:xfrm>
                <a:off x="2855640" y="1939490"/>
                <a:ext cx="8085421" cy="3943600"/>
                <a:chOff x="-1517986" y="1419466"/>
                <a:chExt cx="8085421" cy="39436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1136511" y="1419466"/>
                      <a:ext cx="335928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</a:t>
                      </a:r>
                      <a14:m>
                        <m:oMath xmlns:m="http://schemas.openxmlformats.org/officeDocument/2006/math"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𝓕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visit from where</a:t>
                      </a:r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6511" y="1419466"/>
                      <a:ext cx="3359284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3811" t="-11628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" name="TextBox 9"/>
                <p:cNvSpPr txBox="1"/>
                <p:nvPr/>
              </p:nvSpPr>
              <p:spPr>
                <a:xfrm>
                  <a:off x="4047155" y="4443802"/>
                  <a:ext cx="25202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first time visit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-1517986" y="2696446"/>
                  <a:ext cx="463368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explore all vertex neighbors 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929915" y="4839846"/>
                  <a:ext cx="20533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backtrack</a:t>
                  </a:r>
                </a:p>
              </p:txBody>
            </p:sp>
          </p:grpSp>
        </p:grpSp>
        <p:sp>
          <p:nvSpPr>
            <p:cNvPr id="19" name="Rectangle 18"/>
            <p:cNvSpPr/>
            <p:nvPr/>
          </p:nvSpPr>
          <p:spPr>
            <a:xfrm>
              <a:off x="1481851" y="582067"/>
              <a:ext cx="9056415" cy="5331210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9637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256965"/>
                <a:ext cx="10261140" cy="440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TOPO</m:t>
                    </m:r>
                  </m:oMath>
                </a14:m>
                <a:r>
                  <a:rPr lang="en-US" sz="2800" dirty="0"/>
                  <a:t> yields topological sort when applied to DAG.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We show that if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occurs later than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traversed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was backtracked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is then backtracked later.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occurs later than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So 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not traversed, and assume in contrary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occurs earlier than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backtracked after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).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56965"/>
                <a:ext cx="10261140" cy="4404283"/>
              </a:xfrm>
              <a:prstGeom prst="rect">
                <a:avLst/>
              </a:prstGeom>
              <a:blipFill>
                <a:blip r:embed="rId2"/>
                <a:stretch>
                  <a:fillRect l="-1188" t="-138" r="-1188" b="-2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07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5430" y="620688"/>
                <a:ext cx="10261140" cy="3103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be implied by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TOPO</m:t>
                    </m:r>
                  </m:oMath>
                </a14:m>
                <a:r>
                  <a:rPr lang="en-US" sz="2800" dirty="0"/>
                  <a:t> spanning tree.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At time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backtracked,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not visited yet because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TOPO</m:t>
                    </m:r>
                  </m:oMath>
                </a14:m>
                <a:r>
                  <a:rPr lang="en-US" sz="2800" dirty="0"/>
                  <a:t> traverses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before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however backtracked only after all its outgoing arcs explored, in particular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must be reached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, a contradiction.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20688"/>
                <a:ext cx="10261140" cy="3103735"/>
              </a:xfrm>
              <a:prstGeom prst="rect">
                <a:avLst/>
              </a:prstGeom>
              <a:blipFill>
                <a:blip r:embed="rId2"/>
                <a:stretch>
                  <a:fillRect l="-1188" t="-393" r="-1188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408288" y="4175203"/>
            <a:ext cx="5375423" cy="1891371"/>
            <a:chOff x="3890175" y="4129917"/>
            <a:chExt cx="5375423" cy="1891371"/>
          </a:xfrm>
        </p:grpSpPr>
        <p:grpSp>
          <p:nvGrpSpPr>
            <p:cNvPr id="37" name="Group 36"/>
            <p:cNvGrpSpPr/>
            <p:nvPr/>
          </p:nvGrpSpPr>
          <p:grpSpPr>
            <a:xfrm rot="16200000">
              <a:off x="5150316" y="2869776"/>
              <a:ext cx="1891371" cy="4411653"/>
              <a:chOff x="8888718" y="1187170"/>
              <a:chExt cx="1891371" cy="4411653"/>
            </a:xfrm>
          </p:grpSpPr>
          <p:grpSp>
            <p:nvGrpSpPr>
              <p:cNvPr id="9" name="Group 8"/>
              <p:cNvGrpSpPr/>
              <p:nvPr/>
            </p:nvGrpSpPr>
            <p:grpSpPr>
              <a:xfrm rot="5400000">
                <a:off x="9755323" y="1177588"/>
                <a:ext cx="504056" cy="523220"/>
                <a:chOff x="5843972" y="3167389"/>
                <a:chExt cx="504056" cy="52322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5843972" y="3176971"/>
                  <a:ext cx="504056" cy="50405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5843972" y="3167389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3972" y="3167389"/>
                      <a:ext cx="504056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" name="Group 9"/>
              <p:cNvGrpSpPr/>
              <p:nvPr/>
            </p:nvGrpSpPr>
            <p:grpSpPr>
              <a:xfrm rot="5400000">
                <a:off x="9755323" y="3059379"/>
                <a:ext cx="504056" cy="523220"/>
                <a:chOff x="5843972" y="3167389"/>
                <a:chExt cx="504056" cy="52322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5843972" y="3176971"/>
                  <a:ext cx="504056" cy="50405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5843972" y="3167389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3972" y="3167389"/>
                      <a:ext cx="504056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9" name="Freeform 18"/>
              <p:cNvSpPr/>
              <p:nvPr/>
            </p:nvSpPr>
            <p:spPr>
              <a:xfrm rot="5189402">
                <a:off x="9149209" y="2110086"/>
                <a:ext cx="1559740" cy="722024"/>
              </a:xfrm>
              <a:custGeom>
                <a:avLst/>
                <a:gdLst>
                  <a:gd name="connsiteX0" fmla="*/ 0 w 1997242"/>
                  <a:gd name="connsiteY0" fmla="*/ 261855 h 851533"/>
                  <a:gd name="connsiteX1" fmla="*/ 348916 w 1997242"/>
                  <a:gd name="connsiteY1" fmla="*/ 15208 h 851533"/>
                  <a:gd name="connsiteX2" fmla="*/ 1082842 w 1997242"/>
                  <a:gd name="connsiteY2" fmla="*/ 652882 h 851533"/>
                  <a:gd name="connsiteX3" fmla="*/ 1509963 w 1997242"/>
                  <a:gd name="connsiteY3" fmla="*/ 851403 h 851533"/>
                  <a:gd name="connsiteX4" fmla="*/ 1997242 w 1997242"/>
                  <a:gd name="connsiteY4" fmla="*/ 676945 h 85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7242" h="851533">
                    <a:moveTo>
                      <a:pt x="0" y="261855"/>
                    </a:moveTo>
                    <a:cubicBezTo>
                      <a:pt x="84221" y="105946"/>
                      <a:pt x="168442" y="-49963"/>
                      <a:pt x="348916" y="15208"/>
                    </a:cubicBezTo>
                    <a:cubicBezTo>
                      <a:pt x="529390" y="80379"/>
                      <a:pt x="889334" y="513516"/>
                      <a:pt x="1082842" y="652882"/>
                    </a:cubicBezTo>
                    <a:cubicBezTo>
                      <a:pt x="1276350" y="792248"/>
                      <a:pt x="1357563" y="847393"/>
                      <a:pt x="1509963" y="851403"/>
                    </a:cubicBezTo>
                    <a:cubicBezTo>
                      <a:pt x="1662363" y="855414"/>
                      <a:pt x="1829802" y="766179"/>
                      <a:pt x="1997242" y="676945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5772223">
                <a:off x="9721115" y="3874934"/>
                <a:ext cx="1507369" cy="572258"/>
              </a:xfrm>
              <a:custGeom>
                <a:avLst/>
                <a:gdLst>
                  <a:gd name="connsiteX0" fmla="*/ 0 w 1919037"/>
                  <a:gd name="connsiteY0" fmla="*/ 758985 h 758985"/>
                  <a:gd name="connsiteX1" fmla="*/ 228600 w 1919037"/>
                  <a:gd name="connsiteY1" fmla="*/ 7011 h 758985"/>
                  <a:gd name="connsiteX2" fmla="*/ 1070810 w 1919037"/>
                  <a:gd name="connsiteY2" fmla="*/ 379990 h 758985"/>
                  <a:gd name="connsiteX3" fmla="*/ 1919037 w 1919037"/>
                  <a:gd name="connsiteY3" fmla="*/ 325848 h 75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9037" h="758985">
                    <a:moveTo>
                      <a:pt x="0" y="758985"/>
                    </a:moveTo>
                    <a:cubicBezTo>
                      <a:pt x="25066" y="414581"/>
                      <a:pt x="50132" y="70177"/>
                      <a:pt x="228600" y="7011"/>
                    </a:cubicBezTo>
                    <a:cubicBezTo>
                      <a:pt x="407068" y="-56155"/>
                      <a:pt x="789071" y="326850"/>
                      <a:pt x="1070810" y="379990"/>
                    </a:cubicBezTo>
                    <a:cubicBezTo>
                      <a:pt x="1352550" y="433129"/>
                      <a:pt x="1635793" y="379488"/>
                      <a:pt x="1919037" y="32584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6383756">
                <a:off x="8379280" y="3984409"/>
                <a:ext cx="1768594" cy="464840"/>
              </a:xfrm>
              <a:custGeom>
                <a:avLst/>
                <a:gdLst>
                  <a:gd name="connsiteX0" fmla="*/ 0 w 2213810"/>
                  <a:gd name="connsiteY0" fmla="*/ 0 h 1172049"/>
                  <a:gd name="connsiteX1" fmla="*/ 559468 w 2213810"/>
                  <a:gd name="connsiteY1" fmla="*/ 926431 h 1172049"/>
                  <a:gd name="connsiteX2" fmla="*/ 1257300 w 2213810"/>
                  <a:gd name="connsiteY2" fmla="*/ 1143000 h 1172049"/>
                  <a:gd name="connsiteX3" fmla="*/ 1726531 w 2213810"/>
                  <a:gd name="connsiteY3" fmla="*/ 415089 h 1172049"/>
                  <a:gd name="connsiteX4" fmla="*/ 2213810 w 2213810"/>
                  <a:gd name="connsiteY4" fmla="*/ 264695 h 117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3810" h="1172049">
                    <a:moveTo>
                      <a:pt x="0" y="0"/>
                    </a:moveTo>
                    <a:cubicBezTo>
                      <a:pt x="174959" y="367965"/>
                      <a:pt x="349918" y="735931"/>
                      <a:pt x="559468" y="926431"/>
                    </a:cubicBezTo>
                    <a:cubicBezTo>
                      <a:pt x="769018" y="1116931"/>
                      <a:pt x="1062790" y="1228224"/>
                      <a:pt x="1257300" y="1143000"/>
                    </a:cubicBezTo>
                    <a:cubicBezTo>
                      <a:pt x="1451811" y="1057776"/>
                      <a:pt x="1567113" y="561473"/>
                      <a:pt x="1726531" y="415089"/>
                    </a:cubicBezTo>
                    <a:cubicBezTo>
                      <a:pt x="1885949" y="268705"/>
                      <a:pt x="2049879" y="266700"/>
                      <a:pt x="2213810" y="264695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 rot="5400000">
                <a:off x="10266451" y="4905165"/>
                <a:ext cx="504056" cy="523220"/>
                <a:chOff x="5843972" y="3474770"/>
                <a:chExt cx="504056" cy="523220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5843972" y="3493933"/>
                  <a:ext cx="504056" cy="50405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5843972" y="3474770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3972" y="3474770"/>
                      <a:ext cx="504056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" name="Group 15"/>
              <p:cNvGrpSpPr/>
              <p:nvPr/>
            </p:nvGrpSpPr>
            <p:grpSpPr>
              <a:xfrm rot="5400000">
                <a:off x="8898300" y="5085185"/>
                <a:ext cx="504056" cy="523220"/>
                <a:chOff x="5843972" y="3500194"/>
                <a:chExt cx="504056" cy="523220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5843972" y="3519357"/>
                  <a:ext cx="504056" cy="50405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5843972" y="3500194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3972" y="3500194"/>
                      <a:ext cx="504056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6" name="Straight Arrow Connector 25"/>
              <p:cNvCxnSpPr>
                <a:stCxn id="14" idx="4"/>
                <a:endCxn id="17" idx="0"/>
              </p:cNvCxnSpPr>
              <p:nvPr/>
            </p:nvCxnSpPr>
            <p:spPr>
              <a:xfrm rot="5400000">
                <a:off x="9734812" y="4824739"/>
                <a:ext cx="180020" cy="86409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959791" y="4844564"/>
                  <a:ext cx="13058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791" y="4844564"/>
                  <a:ext cx="1305807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5890497" y="3802463"/>
            <a:ext cx="1497396" cy="1968496"/>
            <a:chOff x="5890497" y="3802463"/>
            <a:chExt cx="1497396" cy="1968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977186" y="3802463"/>
                  <a:ext cx="14107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7186" y="3802463"/>
                  <a:ext cx="1410707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890497" y="5247739"/>
                  <a:ext cx="14107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497" y="5247739"/>
                  <a:ext cx="1410707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83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65429" y="870565"/>
                <a:ext cx="10279143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Iterative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POP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yields the topological sort.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Runtime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, same as ordinary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, given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are known prior.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870565"/>
                <a:ext cx="10279143" cy="1874359"/>
              </a:xfrm>
              <a:prstGeom prst="rect">
                <a:avLst/>
              </a:prstGeom>
              <a:blipFill>
                <a:blip r:embed="rId2"/>
                <a:stretch>
                  <a:fillRect l="-1186" t="-651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7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23" y="836712"/>
            <a:ext cx="3135390" cy="228237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91945" y="855750"/>
            <a:ext cx="5629282" cy="3131313"/>
            <a:chOff x="5591945" y="855750"/>
            <a:chExt cx="5629282" cy="31313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4318" y="855750"/>
              <a:ext cx="4814170" cy="22010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591945" y="3032956"/>
                  <a:ext cx="5629282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Adjacency list</a:t>
                  </a:r>
                  <a:endParaRPr lang="en-US" sz="2800" b="1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en-US" sz="2800" dirty="0"/>
                    <a:t> (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800" dirty="0"/>
                    <a:t>) memory.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1945" y="3032956"/>
                  <a:ext cx="5629282" cy="954107"/>
                </a:xfrm>
                <a:prstGeom prst="rect">
                  <a:avLst/>
                </a:prstGeom>
                <a:blipFill>
                  <a:blip r:embed="rId4"/>
                  <a:stretch>
                    <a:fillRect l="-2165" t="-6410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969223" y="3277817"/>
            <a:ext cx="6941867" cy="2926756"/>
            <a:chOff x="969223" y="3277817"/>
            <a:chExt cx="6941867" cy="29267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9223" y="3277817"/>
              <a:ext cx="2903620" cy="29267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935760" y="4905164"/>
                  <a:ext cx="397533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Adjacency matrix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800" dirty="0"/>
                    <a:t> (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800" dirty="0"/>
                    <a:t>) memory.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5760" y="4905164"/>
                  <a:ext cx="3975330" cy="954107"/>
                </a:xfrm>
                <a:prstGeom prst="rect">
                  <a:avLst/>
                </a:prstGeom>
                <a:blipFill>
                  <a:blip r:embed="rId6"/>
                  <a:stretch>
                    <a:fillRect l="-3221" t="-6410" r="-1840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53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15106" y="3936403"/>
            <a:ext cx="5738143" cy="2228901"/>
            <a:chOff x="1015106" y="4008411"/>
            <a:chExt cx="5738143" cy="2228901"/>
          </a:xfrm>
        </p:grpSpPr>
        <p:grpSp>
          <p:nvGrpSpPr>
            <p:cNvPr id="179" name="Group 178"/>
            <p:cNvGrpSpPr/>
            <p:nvPr/>
          </p:nvGrpSpPr>
          <p:grpSpPr>
            <a:xfrm>
              <a:off x="1015106" y="4149078"/>
              <a:ext cx="2356882" cy="1905771"/>
              <a:chOff x="1015106" y="3969058"/>
              <a:chExt cx="2356882" cy="1905771"/>
            </a:xfrm>
            <a:solidFill>
              <a:schemeClr val="bg1">
                <a:lumMod val="75000"/>
              </a:schemeClr>
            </a:solidFill>
          </p:grpSpPr>
          <p:sp>
            <p:nvSpPr>
              <p:cNvPr id="176" name="Rounded Rectangle 175"/>
              <p:cNvSpPr/>
              <p:nvPr/>
            </p:nvSpPr>
            <p:spPr>
              <a:xfrm>
                <a:off x="1019436" y="3969058"/>
                <a:ext cx="715249" cy="190577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 rot="5400000">
                <a:off x="1865121" y="3119044"/>
                <a:ext cx="656851" cy="235688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ight Triangle 177"/>
              <p:cNvSpPr/>
              <p:nvPr/>
            </p:nvSpPr>
            <p:spPr>
              <a:xfrm rot="5400000">
                <a:off x="1901276" y="4417375"/>
                <a:ext cx="1214890" cy="161441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2680276" y="4008411"/>
              <a:ext cx="4072973" cy="2228901"/>
              <a:chOff x="4876520" y="2616887"/>
              <a:chExt cx="4072973" cy="2228901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4876520" y="3837676"/>
                <a:ext cx="2376264" cy="1008112"/>
              </a:xfrm>
              <a:prstGeom prst="ellipse">
                <a:avLst/>
              </a:prstGeom>
              <a:solidFill>
                <a:srgbClr val="777777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6528512" y="2616887"/>
                <a:ext cx="2376264" cy="1008112"/>
              </a:xfrm>
              <a:prstGeom prst="ellipse">
                <a:avLst/>
              </a:prstGeom>
              <a:solidFill>
                <a:srgbClr val="777777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8048145" y="3922017"/>
                <a:ext cx="901348" cy="855966"/>
              </a:xfrm>
              <a:prstGeom prst="ellipse">
                <a:avLst/>
              </a:prstGeom>
              <a:solidFill>
                <a:srgbClr val="777777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45473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Strongly 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969656" y="1163511"/>
                <a:ext cx="10261140" cy="2525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Strongly connected component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</a:rPr>
                      <m:t>SCC</m:t>
                    </m:r>
                  </m:oMath>
                </a14:m>
                <a:r>
                  <a:rPr lang="en-US" sz="2800" dirty="0"/>
                  <a:t>) of digraph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 is maximal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</a:t>
                </a:r>
                <a:r>
                  <a:rPr lang="he-IL" sz="2800" dirty="0"/>
                  <a:t> </a:t>
                </a:r>
                <a:r>
                  <a:rPr lang="he-IL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:r>
                  <a:rPr lang="he-IL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, denoted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/>
                  <a:t> is equivalence relations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is equivalence  class.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prove)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Contraction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SCC</m:t>
                    </m:r>
                  </m:oMath>
                </a14:m>
                <a:r>
                  <a:rPr lang="en-US" sz="2800" dirty="0"/>
                  <a:t>s yields the acyclic component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SCC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56" y="1163511"/>
                <a:ext cx="10261140" cy="2525948"/>
              </a:xfrm>
              <a:prstGeom prst="rect">
                <a:avLst/>
              </a:prstGeom>
              <a:blipFill>
                <a:blip r:embed="rId2"/>
                <a:stretch>
                  <a:fillRect l="-1188" r="-1248" b="-6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091444" y="4121279"/>
            <a:ext cx="5945062" cy="1864005"/>
            <a:chOff x="1091444" y="4190844"/>
            <a:chExt cx="5945062" cy="1864005"/>
          </a:xfrm>
        </p:grpSpPr>
        <p:grpSp>
          <p:nvGrpSpPr>
            <p:cNvPr id="124" name="Group 123"/>
            <p:cNvGrpSpPr/>
            <p:nvPr/>
          </p:nvGrpSpPr>
          <p:grpSpPr>
            <a:xfrm>
              <a:off x="1091444" y="4190844"/>
              <a:ext cx="5945062" cy="1864005"/>
              <a:chOff x="4332162" y="2106920"/>
              <a:chExt cx="5945062" cy="186400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332162" y="2153675"/>
                <a:ext cx="541276" cy="1757267"/>
                <a:chOff x="4835860" y="2153675"/>
                <a:chExt cx="541276" cy="175726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4835860" y="2153675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5" name="TextBox 3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6" name="Oval 35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4835860" y="3387722"/>
                  <a:ext cx="541276" cy="523220"/>
                  <a:chOff x="2615007" y="1970522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TextBox 44"/>
                      <p:cNvSpPr txBox="1"/>
                      <p:nvPr/>
                    </p:nvSpPr>
                    <p:spPr>
                      <a:xfrm>
                        <a:off x="2615007" y="1970522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5" name="TextBox 4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15007" y="1970522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6" name="Oval 45"/>
                  <p:cNvSpPr/>
                  <p:nvPr/>
                </p:nvSpPr>
                <p:spPr>
                  <a:xfrm>
                    <a:off x="2669621" y="2024376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/>
              <p:cNvGrpSpPr/>
              <p:nvPr/>
            </p:nvGrpSpPr>
            <p:grpSpPr>
              <a:xfrm>
                <a:off x="5978993" y="2153675"/>
                <a:ext cx="559327" cy="1736505"/>
                <a:chOff x="4835860" y="2153675"/>
                <a:chExt cx="559327" cy="1736505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4835860" y="2153675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53" name="TextBox 5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4" name="Oval 53"/>
                  <p:cNvSpPr/>
                  <p:nvPr/>
                </p:nvSpPr>
                <p:spPr>
                  <a:xfrm>
                    <a:off x="2688175" y="1734276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4853911" y="3366960"/>
                  <a:ext cx="541276" cy="523220"/>
                  <a:chOff x="2633058" y="1949760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TextBox 50"/>
                      <p:cNvSpPr txBox="1"/>
                      <p:nvPr/>
                    </p:nvSpPr>
                    <p:spPr>
                      <a:xfrm>
                        <a:off x="2633058" y="1949760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51" name="TextBox 5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33058" y="1949760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2" name="Oval 51"/>
                  <p:cNvSpPr/>
                  <p:nvPr/>
                </p:nvSpPr>
                <p:spPr>
                  <a:xfrm>
                    <a:off x="2682176" y="2024376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7628851" y="2153674"/>
                <a:ext cx="550274" cy="1719950"/>
                <a:chOff x="4835860" y="2153675"/>
                <a:chExt cx="550274" cy="171995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4835860" y="2153675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TextBox 59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60" name="TextBox 5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Oval 60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4844858" y="3343428"/>
                  <a:ext cx="541276" cy="530197"/>
                  <a:chOff x="2624005" y="1926228"/>
                  <a:chExt cx="541276" cy="53019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TextBox 57"/>
                      <p:cNvSpPr txBox="1"/>
                      <p:nvPr/>
                    </p:nvSpPr>
                    <p:spPr>
                      <a:xfrm>
                        <a:off x="2624005" y="1926228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58" name="TextBox 5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4005" y="1926228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9" name="Oval 58"/>
                  <p:cNvSpPr/>
                  <p:nvPr/>
                </p:nvSpPr>
                <p:spPr>
                  <a:xfrm>
                    <a:off x="2669621" y="2024377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" name="Group 61"/>
              <p:cNvGrpSpPr/>
              <p:nvPr/>
            </p:nvGrpSpPr>
            <p:grpSpPr>
              <a:xfrm>
                <a:off x="9272655" y="2153674"/>
                <a:ext cx="541276" cy="1757268"/>
                <a:chOff x="4835860" y="2153675"/>
                <a:chExt cx="541276" cy="1757268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4835860" y="2153675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67" name="TextBox 6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8" name="Oval 67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4835860" y="3387723"/>
                  <a:ext cx="541276" cy="523220"/>
                  <a:chOff x="2615007" y="1970523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2615007" y="1970523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65" name="TextBox 6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15007" y="1970523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6" name="Oval 65"/>
                  <p:cNvSpPr/>
                  <p:nvPr/>
                </p:nvSpPr>
                <p:spPr>
                  <a:xfrm>
                    <a:off x="2669621" y="2024377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76" name="Straight Arrow Connector 75"/>
              <p:cNvCxnSpPr>
                <a:stCxn id="46" idx="0"/>
                <a:endCxn id="36" idx="4"/>
              </p:cNvCxnSpPr>
              <p:nvPr/>
            </p:nvCxnSpPr>
            <p:spPr>
              <a:xfrm flipV="1">
                <a:off x="4602800" y="2631309"/>
                <a:ext cx="0" cy="810267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36" idx="6"/>
                <a:endCxn id="54" idx="2"/>
              </p:cNvCxnSpPr>
              <p:nvPr/>
            </p:nvCxnSpPr>
            <p:spPr>
              <a:xfrm flipV="1">
                <a:off x="4818824" y="2412749"/>
                <a:ext cx="1227338" cy="2536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54" idx="3"/>
                <a:endCxn id="46" idx="7"/>
              </p:cNvCxnSpPr>
              <p:nvPr/>
            </p:nvCxnSpPr>
            <p:spPr>
              <a:xfrm flipH="1">
                <a:off x="4755552" y="2565501"/>
                <a:ext cx="1353882" cy="939347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46" idx="6"/>
                <a:endCxn id="52" idx="2"/>
              </p:cNvCxnSpPr>
              <p:nvPr/>
            </p:nvCxnSpPr>
            <p:spPr>
              <a:xfrm>
                <a:off x="4818824" y="3657600"/>
                <a:ext cx="1227338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54" idx="6"/>
                <a:endCxn id="61" idx="2"/>
              </p:cNvCxnSpPr>
              <p:nvPr/>
            </p:nvCxnSpPr>
            <p:spPr>
              <a:xfrm>
                <a:off x="6478210" y="2412749"/>
                <a:ext cx="1205255" cy="2535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7983309" y="2106920"/>
                <a:ext cx="1476164" cy="615087"/>
                <a:chOff x="7983309" y="2106920"/>
                <a:chExt cx="1476164" cy="615087"/>
              </a:xfrm>
            </p:grpSpPr>
            <p:sp>
              <p:nvSpPr>
                <p:cNvPr id="94" name="Arc 93"/>
                <p:cNvSpPr/>
                <p:nvPr/>
              </p:nvSpPr>
              <p:spPr>
                <a:xfrm>
                  <a:off x="7983309" y="2106920"/>
                  <a:ext cx="1476164" cy="481893"/>
                </a:xfrm>
                <a:prstGeom prst="arc">
                  <a:avLst>
                    <a:gd name="adj1" fmla="val 11293691"/>
                    <a:gd name="adj2" fmla="val 21133742"/>
                  </a:avLst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 flipH="1" flipV="1">
                  <a:off x="7983309" y="2240114"/>
                  <a:ext cx="1476164" cy="481893"/>
                </a:xfrm>
                <a:prstGeom prst="arc">
                  <a:avLst>
                    <a:gd name="adj1" fmla="val 11293691"/>
                    <a:gd name="adj2" fmla="val 21132157"/>
                  </a:avLst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6336478" y="3355838"/>
                <a:ext cx="1476164" cy="615087"/>
                <a:chOff x="7983309" y="2106920"/>
                <a:chExt cx="1476164" cy="615087"/>
              </a:xfrm>
            </p:grpSpPr>
            <p:sp>
              <p:nvSpPr>
                <p:cNvPr id="105" name="Arc 104"/>
                <p:cNvSpPr/>
                <p:nvPr/>
              </p:nvSpPr>
              <p:spPr>
                <a:xfrm>
                  <a:off x="7983309" y="2106920"/>
                  <a:ext cx="1476164" cy="481893"/>
                </a:xfrm>
                <a:prstGeom prst="arc">
                  <a:avLst>
                    <a:gd name="adj1" fmla="val 11293691"/>
                    <a:gd name="adj2" fmla="val 21133742"/>
                  </a:avLst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Arc 105"/>
                <p:cNvSpPr/>
                <p:nvPr/>
              </p:nvSpPr>
              <p:spPr>
                <a:xfrm flipH="1" flipV="1">
                  <a:off x="7983309" y="2240114"/>
                  <a:ext cx="1476164" cy="481893"/>
                </a:xfrm>
                <a:prstGeom prst="arc">
                  <a:avLst>
                    <a:gd name="adj1" fmla="val 11293691"/>
                    <a:gd name="adj2" fmla="val 21133742"/>
                  </a:avLst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7" name="Straight Arrow Connector 106"/>
              <p:cNvCxnSpPr>
                <a:stCxn id="54" idx="4"/>
                <a:endCxn id="52" idx="0"/>
              </p:cNvCxnSpPr>
              <p:nvPr/>
            </p:nvCxnSpPr>
            <p:spPr>
              <a:xfrm>
                <a:off x="6262186" y="2628773"/>
                <a:ext cx="0" cy="812803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stCxn id="61" idx="4"/>
                <a:endCxn id="59" idx="0"/>
              </p:cNvCxnSpPr>
              <p:nvPr/>
            </p:nvCxnSpPr>
            <p:spPr>
              <a:xfrm>
                <a:off x="7899489" y="2631308"/>
                <a:ext cx="0" cy="81026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stCxn id="68" idx="4"/>
                <a:endCxn id="66" idx="0"/>
              </p:cNvCxnSpPr>
              <p:nvPr/>
            </p:nvCxnSpPr>
            <p:spPr>
              <a:xfrm>
                <a:off x="9543293" y="2631308"/>
                <a:ext cx="0" cy="81026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59" idx="6"/>
                <a:endCxn id="66" idx="2"/>
              </p:cNvCxnSpPr>
              <p:nvPr/>
            </p:nvCxnSpPr>
            <p:spPr>
              <a:xfrm>
                <a:off x="8115513" y="3657600"/>
                <a:ext cx="121175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Arc 122"/>
              <p:cNvSpPr/>
              <p:nvPr/>
            </p:nvSpPr>
            <p:spPr>
              <a:xfrm flipV="1">
                <a:off x="9621276" y="3433795"/>
                <a:ext cx="655948" cy="487424"/>
              </a:xfrm>
              <a:prstGeom prst="arc">
                <a:avLst>
                  <a:gd name="adj1" fmla="val 12641152"/>
                  <a:gd name="adj2" fmla="val 8720833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3160705" y="4671065"/>
                  <a:ext cx="1282778" cy="6100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0705" y="4671065"/>
                  <a:ext cx="1282778" cy="61003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7006570" y="4077070"/>
            <a:ext cx="4220000" cy="1715118"/>
            <a:chOff x="6690112" y="4255697"/>
            <a:chExt cx="4220000" cy="1715118"/>
          </a:xfrm>
        </p:grpSpPr>
        <p:grpSp>
          <p:nvGrpSpPr>
            <p:cNvPr id="7" name="Group 6"/>
            <p:cNvGrpSpPr/>
            <p:nvPr/>
          </p:nvGrpSpPr>
          <p:grpSpPr>
            <a:xfrm>
              <a:off x="7166478" y="4255697"/>
              <a:ext cx="3743634" cy="1715118"/>
              <a:chOff x="7166478" y="4255697"/>
              <a:chExt cx="3743634" cy="1715118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7662300" y="4255697"/>
                <a:ext cx="3247812" cy="1715118"/>
                <a:chOff x="7811060" y="4081602"/>
                <a:chExt cx="3247812" cy="1715118"/>
              </a:xfrm>
            </p:grpSpPr>
            <p:grpSp>
              <p:nvGrpSpPr>
                <p:cNvPr id="171" name="Group 170"/>
                <p:cNvGrpSpPr/>
                <p:nvPr/>
              </p:nvGrpSpPr>
              <p:grpSpPr>
                <a:xfrm>
                  <a:off x="7811060" y="4081602"/>
                  <a:ext cx="894420" cy="541784"/>
                  <a:chOff x="7811060" y="4081602"/>
                  <a:chExt cx="894420" cy="541784"/>
                </a:xfrm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7811060" y="4081602"/>
                    <a:ext cx="894420" cy="54006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5" name="TextBox 134"/>
                      <p:cNvSpPr txBox="1"/>
                      <p:nvPr/>
                    </p:nvSpPr>
                    <p:spPr>
                      <a:xfrm>
                        <a:off x="7935759" y="4100166"/>
                        <a:ext cx="68923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𝑎𝑏𝑒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35" name="TextBox 13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35759" y="4100166"/>
                        <a:ext cx="689231" cy="523220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8646039" y="5254936"/>
                  <a:ext cx="894420" cy="541784"/>
                  <a:chOff x="8646039" y="5254936"/>
                  <a:chExt cx="894420" cy="541784"/>
                </a:xfrm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8646039" y="5254936"/>
                    <a:ext cx="894420" cy="54006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0" name="TextBox 139"/>
                      <p:cNvSpPr txBox="1"/>
                      <p:nvPr/>
                    </p:nvSpPr>
                    <p:spPr>
                      <a:xfrm>
                        <a:off x="8770738" y="5273500"/>
                        <a:ext cx="68923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40" name="TextBox 13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770738" y="5273500"/>
                        <a:ext cx="689231" cy="523220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9562683" y="4081602"/>
                  <a:ext cx="894420" cy="541784"/>
                  <a:chOff x="9562683" y="4081602"/>
                  <a:chExt cx="894420" cy="541784"/>
                </a:xfrm>
              </p:grpSpPr>
              <p:sp>
                <p:nvSpPr>
                  <p:cNvPr id="142" name="Oval 141"/>
                  <p:cNvSpPr/>
                  <p:nvPr/>
                </p:nvSpPr>
                <p:spPr>
                  <a:xfrm>
                    <a:off x="9562683" y="4081602"/>
                    <a:ext cx="894420" cy="54006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3" name="TextBox 142"/>
                      <p:cNvSpPr txBox="1"/>
                      <p:nvPr/>
                    </p:nvSpPr>
                    <p:spPr>
                      <a:xfrm>
                        <a:off x="9687382" y="4100166"/>
                        <a:ext cx="68923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43" name="TextBox 14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687382" y="4100166"/>
                        <a:ext cx="689231" cy="523220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73" name="Group 172"/>
                <p:cNvGrpSpPr/>
                <p:nvPr/>
              </p:nvGrpSpPr>
              <p:grpSpPr>
                <a:xfrm>
                  <a:off x="10164452" y="5246516"/>
                  <a:ext cx="894420" cy="540060"/>
                  <a:chOff x="10164452" y="5246516"/>
                  <a:chExt cx="894420" cy="540060"/>
                </a:xfrm>
              </p:grpSpPr>
              <p:sp>
                <p:nvSpPr>
                  <p:cNvPr id="145" name="Oval 144"/>
                  <p:cNvSpPr/>
                  <p:nvPr/>
                </p:nvSpPr>
                <p:spPr>
                  <a:xfrm>
                    <a:off x="10164452" y="5246516"/>
                    <a:ext cx="894420" cy="54006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6" name="TextBox 145"/>
                      <p:cNvSpPr txBox="1"/>
                      <p:nvPr/>
                    </p:nvSpPr>
                    <p:spPr>
                      <a:xfrm>
                        <a:off x="10289151" y="5254936"/>
                        <a:ext cx="68923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46" name="TextBox 14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289151" y="5254936"/>
                        <a:ext cx="689231" cy="52322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48" name="Straight Arrow Connector 147"/>
                <p:cNvCxnSpPr>
                  <a:stCxn id="134" idx="6"/>
                  <a:endCxn id="142" idx="2"/>
                </p:cNvCxnSpPr>
                <p:nvPr/>
              </p:nvCxnSpPr>
              <p:spPr>
                <a:xfrm>
                  <a:off x="8705480" y="4351632"/>
                  <a:ext cx="857203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/>
                <p:cNvCxnSpPr>
                  <a:stCxn id="134" idx="4"/>
                  <a:endCxn id="139" idx="1"/>
                </p:cNvCxnSpPr>
                <p:nvPr/>
              </p:nvCxnSpPr>
              <p:spPr>
                <a:xfrm>
                  <a:off x="8258270" y="4621662"/>
                  <a:ext cx="518754" cy="71236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>
                  <a:stCxn id="142" idx="3"/>
                  <a:endCxn id="139" idx="7"/>
                </p:cNvCxnSpPr>
                <p:nvPr/>
              </p:nvCxnSpPr>
              <p:spPr>
                <a:xfrm flipH="1">
                  <a:off x="9409474" y="4542572"/>
                  <a:ext cx="284194" cy="79145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>
                  <a:stCxn id="142" idx="5"/>
                  <a:endCxn id="145" idx="0"/>
                </p:cNvCxnSpPr>
                <p:nvPr/>
              </p:nvCxnSpPr>
              <p:spPr>
                <a:xfrm>
                  <a:off x="10326118" y="4542572"/>
                  <a:ext cx="285544" cy="70394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/>
                <p:cNvCxnSpPr>
                  <a:stCxn id="139" idx="6"/>
                  <a:endCxn id="145" idx="2"/>
                </p:cNvCxnSpPr>
                <p:nvPr/>
              </p:nvCxnSpPr>
              <p:spPr>
                <a:xfrm flipV="1">
                  <a:off x="9540459" y="5516546"/>
                  <a:ext cx="623993" cy="842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TextBox 180"/>
                  <p:cNvSpPr txBox="1"/>
                  <p:nvPr/>
                </p:nvSpPr>
                <p:spPr>
                  <a:xfrm>
                    <a:off x="7166478" y="4862296"/>
                    <a:ext cx="1026114" cy="5983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SCC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81" name="TextBox 1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66478" y="4862296"/>
                    <a:ext cx="1026114" cy="59830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4" name="Right Arrow 183"/>
            <p:cNvSpPr/>
            <p:nvPr/>
          </p:nvSpPr>
          <p:spPr>
            <a:xfrm>
              <a:off x="6690112" y="4970036"/>
              <a:ext cx="506888" cy="284716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36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/>
          <p:cNvSpPr/>
          <p:nvPr/>
        </p:nvSpPr>
        <p:spPr>
          <a:xfrm>
            <a:off x="6509696" y="1486670"/>
            <a:ext cx="432048" cy="432048"/>
          </a:xfrm>
          <a:prstGeom prst="ellipse">
            <a:avLst/>
          </a:prstGeom>
          <a:solidFill>
            <a:srgbClr val="0000FF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15680" y="1384090"/>
            <a:ext cx="5890448" cy="1864005"/>
            <a:chOff x="1074050" y="872716"/>
            <a:chExt cx="5890448" cy="1864005"/>
          </a:xfrm>
        </p:grpSpPr>
        <p:grpSp>
          <p:nvGrpSpPr>
            <p:cNvPr id="47" name="Group 46"/>
            <p:cNvGrpSpPr/>
            <p:nvPr/>
          </p:nvGrpSpPr>
          <p:grpSpPr>
            <a:xfrm>
              <a:off x="1074050" y="965057"/>
              <a:ext cx="432048" cy="1674363"/>
              <a:chOff x="4890474" y="2199261"/>
              <a:chExt cx="432048" cy="1674363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890474" y="2199261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890474" y="3441576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684318" y="962521"/>
              <a:ext cx="541276" cy="1693455"/>
              <a:chOff x="4853911" y="2196725"/>
              <a:chExt cx="541276" cy="1693455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903029" y="2196725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4853911" y="3366960"/>
                <a:ext cx="541276" cy="523220"/>
                <a:chOff x="2633058" y="1949760"/>
                <a:chExt cx="541276" cy="523220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2633058" y="1949760"/>
                  <a:ext cx="5412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682176" y="2024376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4370739" y="965056"/>
              <a:ext cx="432048" cy="1674364"/>
              <a:chOff x="4890474" y="2199261"/>
              <a:chExt cx="432048" cy="1674364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4890474" y="2199261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90474" y="3441577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6014543" y="965056"/>
              <a:ext cx="432048" cy="1674364"/>
              <a:chOff x="4890474" y="2199261"/>
              <a:chExt cx="432048" cy="167436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4890474" y="2199261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890474" y="3441577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traight Arrow Connector 75"/>
            <p:cNvCxnSpPr>
              <a:stCxn id="46" idx="0"/>
              <a:endCxn id="36" idx="4"/>
            </p:cNvCxnSpPr>
            <p:nvPr/>
          </p:nvCxnSpPr>
          <p:spPr>
            <a:xfrm flipV="1">
              <a:off x="1290074" y="1397105"/>
              <a:ext cx="0" cy="810267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36" idx="6"/>
              <a:endCxn id="54" idx="2"/>
            </p:cNvCxnSpPr>
            <p:nvPr/>
          </p:nvCxnSpPr>
          <p:spPr>
            <a:xfrm flipV="1">
              <a:off x="1506098" y="1178545"/>
              <a:ext cx="1227338" cy="2536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54" idx="3"/>
              <a:endCxn id="46" idx="7"/>
            </p:cNvCxnSpPr>
            <p:nvPr/>
          </p:nvCxnSpPr>
          <p:spPr>
            <a:xfrm flipH="1">
              <a:off x="1442826" y="1331297"/>
              <a:ext cx="1353882" cy="939347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46" idx="6"/>
              <a:endCxn id="52" idx="2"/>
            </p:cNvCxnSpPr>
            <p:nvPr/>
          </p:nvCxnSpPr>
          <p:spPr>
            <a:xfrm>
              <a:off x="1506098" y="2423396"/>
              <a:ext cx="1227338" cy="0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54" idx="6"/>
              <a:endCxn id="61" idx="2"/>
            </p:cNvCxnSpPr>
            <p:nvPr/>
          </p:nvCxnSpPr>
          <p:spPr>
            <a:xfrm>
              <a:off x="3165484" y="1178545"/>
              <a:ext cx="1205255" cy="2535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/>
            <p:cNvGrpSpPr/>
            <p:nvPr/>
          </p:nvGrpSpPr>
          <p:grpSpPr>
            <a:xfrm>
              <a:off x="4670583" y="872716"/>
              <a:ext cx="1476164" cy="615087"/>
              <a:chOff x="7983309" y="2106920"/>
              <a:chExt cx="1476164" cy="615087"/>
            </a:xfrm>
          </p:grpSpPr>
          <p:sp>
            <p:nvSpPr>
              <p:cNvPr id="94" name="Arc 93"/>
              <p:cNvSpPr/>
              <p:nvPr/>
            </p:nvSpPr>
            <p:spPr>
              <a:xfrm>
                <a:off x="7983309" y="2106920"/>
                <a:ext cx="1476164" cy="481893"/>
              </a:xfrm>
              <a:prstGeom prst="arc">
                <a:avLst>
                  <a:gd name="adj1" fmla="val 11293691"/>
                  <a:gd name="adj2" fmla="val 21133742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/>
              <p:cNvSpPr/>
              <p:nvPr/>
            </p:nvSpPr>
            <p:spPr>
              <a:xfrm flipH="1" flipV="1">
                <a:off x="7983309" y="2240114"/>
                <a:ext cx="1476164" cy="481893"/>
              </a:xfrm>
              <a:prstGeom prst="arc">
                <a:avLst>
                  <a:gd name="adj1" fmla="val 11293691"/>
                  <a:gd name="adj2" fmla="val 21132157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023752" y="2121634"/>
              <a:ext cx="1476164" cy="615087"/>
              <a:chOff x="7983309" y="2106920"/>
              <a:chExt cx="1476164" cy="615087"/>
            </a:xfrm>
          </p:grpSpPr>
          <p:sp>
            <p:nvSpPr>
              <p:cNvPr id="105" name="Arc 104"/>
              <p:cNvSpPr/>
              <p:nvPr/>
            </p:nvSpPr>
            <p:spPr>
              <a:xfrm>
                <a:off x="7983309" y="2106920"/>
                <a:ext cx="1476164" cy="481893"/>
              </a:xfrm>
              <a:prstGeom prst="arc">
                <a:avLst>
                  <a:gd name="adj1" fmla="val 11293691"/>
                  <a:gd name="adj2" fmla="val 21133742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Arc 105"/>
              <p:cNvSpPr/>
              <p:nvPr/>
            </p:nvSpPr>
            <p:spPr>
              <a:xfrm flipH="1" flipV="1">
                <a:off x="7983309" y="2240114"/>
                <a:ext cx="1476164" cy="481893"/>
              </a:xfrm>
              <a:prstGeom prst="arc">
                <a:avLst>
                  <a:gd name="adj1" fmla="val 11293691"/>
                  <a:gd name="adj2" fmla="val 21133742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7" name="Straight Arrow Connector 106"/>
            <p:cNvCxnSpPr>
              <a:stCxn id="54" idx="4"/>
              <a:endCxn id="52" idx="0"/>
            </p:cNvCxnSpPr>
            <p:nvPr/>
          </p:nvCxnSpPr>
          <p:spPr>
            <a:xfrm>
              <a:off x="2949460" y="1394569"/>
              <a:ext cx="0" cy="812803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61" idx="4"/>
              <a:endCxn id="59" idx="0"/>
            </p:cNvCxnSpPr>
            <p:nvPr/>
          </p:nvCxnSpPr>
          <p:spPr>
            <a:xfrm>
              <a:off x="4586763" y="1397104"/>
              <a:ext cx="0" cy="810268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68" idx="4"/>
              <a:endCxn id="66" idx="0"/>
            </p:cNvCxnSpPr>
            <p:nvPr/>
          </p:nvCxnSpPr>
          <p:spPr>
            <a:xfrm>
              <a:off x="6230567" y="1397104"/>
              <a:ext cx="0" cy="810268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59" idx="6"/>
              <a:endCxn id="66" idx="2"/>
            </p:cNvCxnSpPr>
            <p:nvPr/>
          </p:nvCxnSpPr>
          <p:spPr>
            <a:xfrm>
              <a:off x="4802787" y="2423396"/>
              <a:ext cx="1211756" cy="0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Arc 122"/>
            <p:cNvSpPr/>
            <p:nvPr/>
          </p:nvSpPr>
          <p:spPr>
            <a:xfrm flipV="1">
              <a:off x="6308550" y="2199591"/>
              <a:ext cx="655948" cy="487424"/>
            </a:xfrm>
            <a:prstGeom prst="arc">
              <a:avLst>
                <a:gd name="adj1" fmla="val 12641152"/>
                <a:gd name="adj2" fmla="val 8720833"/>
              </a:avLst>
            </a:prstGeom>
            <a:ln w="19050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Arc 86"/>
          <p:cNvSpPr/>
          <p:nvPr/>
        </p:nvSpPr>
        <p:spPr>
          <a:xfrm flipH="1" flipV="1">
            <a:off x="5172722" y="2767087"/>
            <a:ext cx="1476164" cy="481893"/>
          </a:xfrm>
          <a:prstGeom prst="arc">
            <a:avLst>
              <a:gd name="adj1" fmla="val 11293691"/>
              <a:gd name="adj2" fmla="val 21133742"/>
            </a:avLst>
          </a:prstGeom>
          <a:ln w="76200">
            <a:solidFill>
              <a:srgbClr val="0000FF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89134" y="2679085"/>
                <a:ext cx="354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134" y="2679085"/>
                <a:ext cx="35427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6928722" y="2934770"/>
            <a:ext cx="1211756" cy="0"/>
          </a:xfrm>
          <a:prstGeom prst="straightConnector1">
            <a:avLst/>
          </a:prstGeom>
          <a:ln w="76200">
            <a:solidFill>
              <a:srgbClr val="0000FF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175415" y="2668470"/>
                <a:ext cx="354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415" y="2668470"/>
                <a:ext cx="35427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Arc 91"/>
          <p:cNvSpPr/>
          <p:nvPr/>
        </p:nvSpPr>
        <p:spPr>
          <a:xfrm>
            <a:off x="6796518" y="1389263"/>
            <a:ext cx="1476164" cy="481893"/>
          </a:xfrm>
          <a:prstGeom prst="arc">
            <a:avLst>
              <a:gd name="adj1" fmla="val 11293691"/>
              <a:gd name="adj2" fmla="val 21133742"/>
            </a:avLst>
          </a:prstGeom>
          <a:ln w="76200">
            <a:solidFill>
              <a:srgbClr val="0000FF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6729704" y="1914220"/>
            <a:ext cx="0" cy="810268"/>
          </a:xfrm>
          <a:prstGeom prst="straightConnector1">
            <a:avLst/>
          </a:prstGeom>
          <a:ln w="76200">
            <a:solidFill>
              <a:srgbClr val="0000FF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538112" y="2675169"/>
                <a:ext cx="354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112" y="2675169"/>
                <a:ext cx="3542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8183212" y="1424322"/>
                <a:ext cx="354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212" y="1424322"/>
                <a:ext cx="35427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524209" y="1445706"/>
                <a:ext cx="354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209" y="1445706"/>
                <a:ext cx="35427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226602" y="1429153"/>
            <a:ext cx="2076931" cy="1782329"/>
            <a:chOff x="1084972" y="917779"/>
            <a:chExt cx="2076931" cy="1782329"/>
          </a:xfrm>
        </p:grpSpPr>
        <p:sp>
          <p:nvSpPr>
            <p:cNvPr id="93" name="Oval 92"/>
            <p:cNvSpPr/>
            <p:nvPr/>
          </p:nvSpPr>
          <p:spPr>
            <a:xfrm>
              <a:off x="2729855" y="970799"/>
              <a:ext cx="432048" cy="432048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H="1">
              <a:off x="1445499" y="1331297"/>
              <a:ext cx="1353882" cy="939347"/>
            </a:xfrm>
            <a:prstGeom prst="straightConnector1">
              <a:avLst/>
            </a:prstGeom>
            <a:ln w="76200">
              <a:solidFill>
                <a:srgbClr val="0000FF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1290074" y="1402847"/>
              <a:ext cx="0" cy="810267"/>
            </a:xfrm>
            <a:prstGeom prst="straightConnector1">
              <a:avLst/>
            </a:prstGeom>
            <a:ln w="76200">
              <a:solidFill>
                <a:srgbClr val="0000FF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1105012" y="2176888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012" y="2176888"/>
                  <a:ext cx="35427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1084972" y="927337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972" y="927337"/>
                  <a:ext cx="35427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2755430" y="917779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5430" y="917779"/>
                  <a:ext cx="354273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965430" y="4318344"/>
                <a:ext cx="10261140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b="0" dirty="0"/>
                  <a:t>1</a:t>
                </a:r>
                <a:r>
                  <a:rPr lang="en-US" sz="2800" b="0" baseline="30000" dirty="0"/>
                  <a:t>st</a:t>
                </a:r>
                <a:r>
                  <a:rPr lang="en-US" sz="2800" b="0" dirty="0"/>
                  <a:t> pass: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Run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label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by backtrack time.</a:t>
                </a: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318344"/>
                <a:ext cx="10261140" cy="1090876"/>
              </a:xfrm>
              <a:prstGeom prst="rect">
                <a:avLst/>
              </a:prstGeom>
              <a:blipFill>
                <a:blip r:embed="rId10"/>
                <a:stretch>
                  <a:fillRect l="-1188" t="-559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24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7" grpId="0" animBg="1"/>
      <p:bldP spid="10" grpId="0"/>
      <p:bldP spid="90" grpId="0"/>
      <p:bldP spid="92" grpId="0" animBg="1"/>
      <p:bldP spid="99" grpId="0"/>
      <p:bldP spid="100" grpId="0"/>
      <p:bldP spid="10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2"/>
          <p:cNvGrpSpPr/>
          <p:nvPr/>
        </p:nvGrpSpPr>
        <p:grpSpPr>
          <a:xfrm>
            <a:off x="3107668" y="908720"/>
            <a:ext cx="5738143" cy="2228901"/>
            <a:chOff x="1167506" y="4160811"/>
            <a:chExt cx="5738143" cy="2228901"/>
          </a:xfrm>
        </p:grpSpPr>
        <p:sp>
          <p:nvSpPr>
            <p:cNvPr id="204" name="Rounded Rectangle 203"/>
            <p:cNvSpPr/>
            <p:nvPr/>
          </p:nvSpPr>
          <p:spPr>
            <a:xfrm>
              <a:off x="1171836" y="4301478"/>
              <a:ext cx="715249" cy="190577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ounded Rectangle 204"/>
            <p:cNvSpPr/>
            <p:nvPr/>
          </p:nvSpPr>
          <p:spPr>
            <a:xfrm rot="5400000">
              <a:off x="2017521" y="3451464"/>
              <a:ext cx="656851" cy="235688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ight Triangle 205"/>
            <p:cNvSpPr/>
            <p:nvPr/>
          </p:nvSpPr>
          <p:spPr>
            <a:xfrm rot="5400000">
              <a:off x="2053676" y="4749795"/>
              <a:ext cx="1214890" cy="1614410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2832676" y="5381600"/>
              <a:ext cx="2376264" cy="1008112"/>
            </a:xfrm>
            <a:prstGeom prst="ellipse">
              <a:avLst/>
            </a:prstGeom>
            <a:solidFill>
              <a:srgbClr val="7777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4484668" y="4160811"/>
              <a:ext cx="2376264" cy="1008112"/>
            </a:xfrm>
            <a:prstGeom prst="ellipse">
              <a:avLst/>
            </a:prstGeom>
            <a:solidFill>
              <a:srgbClr val="7777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6004301" y="5465941"/>
              <a:ext cx="901348" cy="855966"/>
            </a:xfrm>
            <a:prstGeom prst="ellipse">
              <a:avLst/>
            </a:prstGeom>
            <a:solidFill>
              <a:srgbClr val="7777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25608" y="1062347"/>
            <a:ext cx="5890448" cy="1864005"/>
            <a:chOff x="3935760" y="3745860"/>
            <a:chExt cx="5890448" cy="1864005"/>
          </a:xfrm>
        </p:grpSpPr>
        <p:grpSp>
          <p:nvGrpSpPr>
            <p:cNvPr id="115" name="Group 114"/>
            <p:cNvGrpSpPr/>
            <p:nvPr/>
          </p:nvGrpSpPr>
          <p:grpSpPr>
            <a:xfrm>
              <a:off x="3935760" y="3745860"/>
              <a:ext cx="5890448" cy="1864005"/>
              <a:chOff x="1074050" y="872716"/>
              <a:chExt cx="5890448" cy="1864005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1074050" y="965057"/>
                <a:ext cx="432048" cy="1674363"/>
                <a:chOff x="4890474" y="2199261"/>
                <a:chExt cx="432048" cy="1674363"/>
              </a:xfrm>
            </p:grpSpPr>
            <p:sp>
              <p:nvSpPr>
                <p:cNvPr id="164" name="Oval 163"/>
                <p:cNvSpPr/>
                <p:nvPr/>
              </p:nvSpPr>
              <p:spPr>
                <a:xfrm>
                  <a:off x="4890474" y="2199261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4890474" y="3441576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2684318" y="962521"/>
                <a:ext cx="541276" cy="1693455"/>
                <a:chOff x="4853911" y="2196725"/>
                <a:chExt cx="541276" cy="1693455"/>
              </a:xfrm>
            </p:grpSpPr>
            <p:sp>
              <p:nvSpPr>
                <p:cNvPr id="158" name="Oval 157"/>
                <p:cNvSpPr/>
                <p:nvPr/>
              </p:nvSpPr>
              <p:spPr>
                <a:xfrm>
                  <a:off x="4903029" y="2196725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9" name="Group 158"/>
                <p:cNvGrpSpPr/>
                <p:nvPr/>
              </p:nvGrpSpPr>
              <p:grpSpPr>
                <a:xfrm>
                  <a:off x="4853911" y="3366960"/>
                  <a:ext cx="541276" cy="523220"/>
                  <a:chOff x="2633058" y="1949760"/>
                  <a:chExt cx="541276" cy="523220"/>
                </a:xfrm>
              </p:grpSpPr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633058" y="1949760"/>
                    <a:ext cx="54127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2682176" y="2024376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8" name="Group 117"/>
              <p:cNvGrpSpPr/>
              <p:nvPr/>
            </p:nvGrpSpPr>
            <p:grpSpPr>
              <a:xfrm>
                <a:off x="4370739" y="965056"/>
                <a:ext cx="432048" cy="1674364"/>
                <a:chOff x="4890474" y="2199261"/>
                <a:chExt cx="432048" cy="1674364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4890474" y="2199261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4890474" y="3441577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6014543" y="965056"/>
                <a:ext cx="432048" cy="1674364"/>
                <a:chOff x="4890474" y="2199261"/>
                <a:chExt cx="432048" cy="1674364"/>
              </a:xfrm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4890474" y="2199261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4890474" y="3441577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0" name="Straight Arrow Connector 119"/>
              <p:cNvCxnSpPr>
                <a:stCxn id="165" idx="0"/>
                <a:endCxn id="164" idx="4"/>
              </p:cNvCxnSpPr>
              <p:nvPr/>
            </p:nvCxnSpPr>
            <p:spPr>
              <a:xfrm flipV="1">
                <a:off x="1290074" y="1397105"/>
                <a:ext cx="0" cy="810267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stCxn id="164" idx="6"/>
                <a:endCxn id="158" idx="2"/>
              </p:cNvCxnSpPr>
              <p:nvPr/>
            </p:nvCxnSpPr>
            <p:spPr>
              <a:xfrm flipV="1">
                <a:off x="1506098" y="1178545"/>
                <a:ext cx="1227338" cy="2536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>
                <a:stCxn id="158" idx="3"/>
                <a:endCxn id="165" idx="7"/>
              </p:cNvCxnSpPr>
              <p:nvPr/>
            </p:nvCxnSpPr>
            <p:spPr>
              <a:xfrm flipH="1">
                <a:off x="1442826" y="1331297"/>
                <a:ext cx="1353882" cy="939347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165" idx="6"/>
                <a:endCxn id="162" idx="2"/>
              </p:cNvCxnSpPr>
              <p:nvPr/>
            </p:nvCxnSpPr>
            <p:spPr>
              <a:xfrm>
                <a:off x="1506098" y="2423396"/>
                <a:ext cx="1227338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stCxn id="158" idx="6"/>
                <a:endCxn id="156" idx="2"/>
              </p:cNvCxnSpPr>
              <p:nvPr/>
            </p:nvCxnSpPr>
            <p:spPr>
              <a:xfrm>
                <a:off x="3165484" y="1178545"/>
                <a:ext cx="1205255" cy="2535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Group 127"/>
              <p:cNvGrpSpPr/>
              <p:nvPr/>
            </p:nvGrpSpPr>
            <p:grpSpPr>
              <a:xfrm>
                <a:off x="4670583" y="872716"/>
                <a:ext cx="1476164" cy="615087"/>
                <a:chOff x="7983309" y="2106920"/>
                <a:chExt cx="1476164" cy="615087"/>
              </a:xfrm>
            </p:grpSpPr>
            <p:sp>
              <p:nvSpPr>
                <p:cNvPr id="151" name="Arc 150"/>
                <p:cNvSpPr/>
                <p:nvPr/>
              </p:nvSpPr>
              <p:spPr>
                <a:xfrm>
                  <a:off x="7983309" y="2106920"/>
                  <a:ext cx="1476164" cy="481893"/>
                </a:xfrm>
                <a:prstGeom prst="arc">
                  <a:avLst>
                    <a:gd name="adj1" fmla="val 11293691"/>
                    <a:gd name="adj2" fmla="val 21133742"/>
                  </a:avLst>
                </a:prstGeom>
                <a:ln w="19050">
                  <a:solidFill>
                    <a:schemeClr val="tx1"/>
                  </a:solidFill>
                  <a:headEnd type="arrow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Arc 151"/>
                <p:cNvSpPr/>
                <p:nvPr/>
              </p:nvSpPr>
              <p:spPr>
                <a:xfrm flipH="1" flipV="1">
                  <a:off x="7983309" y="2240114"/>
                  <a:ext cx="1476164" cy="481893"/>
                </a:xfrm>
                <a:prstGeom prst="arc">
                  <a:avLst>
                    <a:gd name="adj1" fmla="val 11293691"/>
                    <a:gd name="adj2" fmla="val 21132157"/>
                  </a:avLst>
                </a:prstGeom>
                <a:ln w="19050">
                  <a:solidFill>
                    <a:schemeClr val="tx1"/>
                  </a:solidFill>
                  <a:headEnd type="arrow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3023752" y="2121634"/>
                <a:ext cx="1476164" cy="615087"/>
                <a:chOff x="7983309" y="2106920"/>
                <a:chExt cx="1476164" cy="615087"/>
              </a:xfrm>
            </p:grpSpPr>
            <p:sp>
              <p:nvSpPr>
                <p:cNvPr id="147" name="Arc 146"/>
                <p:cNvSpPr/>
                <p:nvPr/>
              </p:nvSpPr>
              <p:spPr>
                <a:xfrm>
                  <a:off x="7983309" y="2106920"/>
                  <a:ext cx="1476164" cy="481893"/>
                </a:xfrm>
                <a:prstGeom prst="arc">
                  <a:avLst>
                    <a:gd name="adj1" fmla="val 11293691"/>
                    <a:gd name="adj2" fmla="val 21133742"/>
                  </a:avLst>
                </a:prstGeom>
                <a:ln w="19050">
                  <a:solidFill>
                    <a:schemeClr val="tx1"/>
                  </a:solidFill>
                  <a:headEnd type="arrow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Arc 149"/>
                <p:cNvSpPr/>
                <p:nvPr/>
              </p:nvSpPr>
              <p:spPr>
                <a:xfrm flipH="1" flipV="1">
                  <a:off x="7983309" y="2240114"/>
                  <a:ext cx="1476164" cy="481893"/>
                </a:xfrm>
                <a:prstGeom prst="arc">
                  <a:avLst>
                    <a:gd name="adj1" fmla="val 11293691"/>
                    <a:gd name="adj2" fmla="val 21133742"/>
                  </a:avLst>
                </a:prstGeom>
                <a:ln w="19050">
                  <a:solidFill>
                    <a:schemeClr val="tx1"/>
                  </a:solidFill>
                  <a:headEnd type="arrow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6" name="Straight Arrow Connector 135"/>
              <p:cNvCxnSpPr>
                <a:stCxn id="158" idx="4"/>
                <a:endCxn id="162" idx="0"/>
              </p:cNvCxnSpPr>
              <p:nvPr/>
            </p:nvCxnSpPr>
            <p:spPr>
              <a:xfrm>
                <a:off x="2949460" y="1394569"/>
                <a:ext cx="0" cy="812803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56" idx="4"/>
                <a:endCxn id="157" idx="0"/>
              </p:cNvCxnSpPr>
              <p:nvPr/>
            </p:nvCxnSpPr>
            <p:spPr>
              <a:xfrm>
                <a:off x="4586763" y="1397104"/>
                <a:ext cx="0" cy="81026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>
                <a:stCxn id="153" idx="4"/>
                <a:endCxn id="154" idx="0"/>
              </p:cNvCxnSpPr>
              <p:nvPr/>
            </p:nvCxnSpPr>
            <p:spPr>
              <a:xfrm>
                <a:off x="6230567" y="1397104"/>
                <a:ext cx="0" cy="81026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>
                <a:stCxn id="157" idx="6"/>
                <a:endCxn id="154" idx="2"/>
              </p:cNvCxnSpPr>
              <p:nvPr/>
            </p:nvCxnSpPr>
            <p:spPr>
              <a:xfrm>
                <a:off x="4802787" y="2423396"/>
                <a:ext cx="121175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Arc 143"/>
              <p:cNvSpPr/>
              <p:nvPr/>
            </p:nvSpPr>
            <p:spPr>
              <a:xfrm flipV="1">
                <a:off x="6308550" y="2199591"/>
                <a:ext cx="655948" cy="487424"/>
              </a:xfrm>
              <a:prstGeom prst="arc">
                <a:avLst>
                  <a:gd name="adj1" fmla="val 12641152"/>
                  <a:gd name="adj2" fmla="val 8720833"/>
                </a:avLst>
              </a:prstGeom>
              <a:ln w="19050">
                <a:solidFill>
                  <a:schemeClr val="tx1"/>
                </a:solidFill>
                <a:headEnd type="arrow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5609214" y="5040855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214" y="5040855"/>
                  <a:ext cx="354273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8895495" y="5030240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5495" y="5030240"/>
                  <a:ext cx="354273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>
                  <a:off x="7258192" y="5036939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3" name="TextBox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192" y="5036939"/>
                  <a:ext cx="354273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/>
                <p:cNvSpPr txBox="1"/>
                <p:nvPr/>
              </p:nvSpPr>
              <p:spPr>
                <a:xfrm>
                  <a:off x="8903292" y="3786092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5" name="TextBox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3292" y="3786092"/>
                  <a:ext cx="354273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/>
                <p:cNvSpPr txBox="1"/>
                <p:nvPr/>
              </p:nvSpPr>
              <p:spPr>
                <a:xfrm>
                  <a:off x="7244289" y="3807476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6" name="TextBox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4289" y="3807476"/>
                  <a:ext cx="354273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7" name="Group 186"/>
            <p:cNvGrpSpPr/>
            <p:nvPr/>
          </p:nvGrpSpPr>
          <p:grpSpPr>
            <a:xfrm>
              <a:off x="3946682" y="3790923"/>
              <a:ext cx="2024731" cy="1782329"/>
              <a:chOff x="1084972" y="917779"/>
              <a:chExt cx="2024731" cy="17823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TextBox 190"/>
                  <p:cNvSpPr txBox="1"/>
                  <p:nvPr/>
                </p:nvSpPr>
                <p:spPr>
                  <a:xfrm>
                    <a:off x="1105012" y="2176888"/>
                    <a:ext cx="35427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1" name="TextBox 1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5012" y="2176888"/>
                    <a:ext cx="354273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1084972" y="927337"/>
                    <a:ext cx="35427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2" name="TextBox 1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4972" y="927337"/>
                    <a:ext cx="354273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2755430" y="917779"/>
                    <a:ext cx="35427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3" name="TextBox 1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5430" y="917779"/>
                    <a:ext cx="354273" cy="52322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" name="Group 14"/>
          <p:cNvGrpSpPr/>
          <p:nvPr/>
        </p:nvGrpSpPr>
        <p:grpSpPr>
          <a:xfrm>
            <a:off x="3441632" y="1162554"/>
            <a:ext cx="1885949" cy="1231913"/>
            <a:chOff x="1235460" y="3834789"/>
            <a:chExt cx="1885949" cy="1231913"/>
          </a:xfrm>
        </p:grpSpPr>
        <p:sp>
          <p:nvSpPr>
            <p:cNvPr id="194" name="Oval 193"/>
            <p:cNvSpPr/>
            <p:nvPr/>
          </p:nvSpPr>
          <p:spPr>
            <a:xfrm>
              <a:off x="2689361" y="3834789"/>
              <a:ext cx="432048" cy="432048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Arrow Connector 194"/>
            <p:cNvCxnSpPr/>
            <p:nvPr/>
          </p:nvCxnSpPr>
          <p:spPr>
            <a:xfrm>
              <a:off x="1467066" y="4042946"/>
              <a:ext cx="1211756" cy="0"/>
            </a:xfrm>
            <a:prstGeom prst="straightConnector1">
              <a:avLst/>
            </a:prstGeom>
            <a:ln w="76200">
              <a:solidFill>
                <a:srgbClr val="0000FF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V="1">
              <a:off x="1235460" y="4256435"/>
              <a:ext cx="0" cy="810267"/>
            </a:xfrm>
            <a:prstGeom prst="straightConnector1">
              <a:avLst/>
            </a:prstGeom>
            <a:ln w="76200">
              <a:solidFill>
                <a:srgbClr val="0000FF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528797" y="1162778"/>
            <a:ext cx="1762625" cy="516297"/>
            <a:chOff x="7388299" y="3923036"/>
            <a:chExt cx="1762625" cy="516297"/>
          </a:xfrm>
        </p:grpSpPr>
        <p:sp>
          <p:nvSpPr>
            <p:cNvPr id="197" name="Oval 196"/>
            <p:cNvSpPr/>
            <p:nvPr/>
          </p:nvSpPr>
          <p:spPr>
            <a:xfrm>
              <a:off x="7388299" y="3923036"/>
              <a:ext cx="432048" cy="432048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Arc 197"/>
            <p:cNvSpPr/>
            <p:nvPr/>
          </p:nvSpPr>
          <p:spPr>
            <a:xfrm flipH="1" flipV="1">
              <a:off x="7674760" y="3957440"/>
              <a:ext cx="1476164" cy="481893"/>
            </a:xfrm>
            <a:prstGeom prst="arc">
              <a:avLst>
                <a:gd name="adj1" fmla="val 11293691"/>
                <a:gd name="adj2" fmla="val 21133742"/>
              </a:avLst>
            </a:prstGeom>
            <a:ln w="76200">
              <a:solidFill>
                <a:srgbClr val="0000FF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182650" y="2314520"/>
            <a:ext cx="1771695" cy="502730"/>
            <a:chOff x="6048652" y="3852354"/>
            <a:chExt cx="1771695" cy="502730"/>
          </a:xfrm>
        </p:grpSpPr>
        <p:sp>
          <p:nvSpPr>
            <p:cNvPr id="200" name="Oval 199"/>
            <p:cNvSpPr/>
            <p:nvPr/>
          </p:nvSpPr>
          <p:spPr>
            <a:xfrm>
              <a:off x="7388299" y="3923036"/>
              <a:ext cx="432048" cy="432048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Arc 200"/>
            <p:cNvSpPr/>
            <p:nvPr/>
          </p:nvSpPr>
          <p:spPr>
            <a:xfrm flipH="1">
              <a:off x="6048652" y="3852354"/>
              <a:ext cx="1476164" cy="481893"/>
            </a:xfrm>
            <a:prstGeom prst="arc">
              <a:avLst>
                <a:gd name="adj1" fmla="val 11293691"/>
                <a:gd name="adj2" fmla="val 21133742"/>
              </a:avLst>
            </a:prstGeom>
            <a:ln w="76200">
              <a:solidFill>
                <a:srgbClr val="0000FF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Oval 201"/>
          <p:cNvSpPr/>
          <p:nvPr/>
        </p:nvSpPr>
        <p:spPr>
          <a:xfrm>
            <a:off x="8166101" y="2393112"/>
            <a:ext cx="432048" cy="432048"/>
          </a:xfrm>
          <a:prstGeom prst="ellipse">
            <a:avLst/>
          </a:prstGeom>
          <a:solidFill>
            <a:srgbClr val="0000FF">
              <a:alpha val="29804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965430" y="3356992"/>
                <a:ext cx="10261140" cy="2754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2</a:t>
                </a:r>
                <a:r>
                  <a:rPr lang="en-US" sz="2800" baseline="30000" dirty="0"/>
                  <a:t>nd</a:t>
                </a:r>
                <a:r>
                  <a:rPr lang="en-US" sz="2800" dirty="0"/>
                  <a:t> pass: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Derive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by reverting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SCCs</m:t>
                    </m:r>
                  </m:oMath>
                </a14:m>
                <a:r>
                  <a:rPr lang="en-US" sz="2800" dirty="0"/>
                  <a:t> unchanged).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Run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on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. Encounter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Roots</a:t>
                </a:r>
                <a:r>
                  <a:rPr lang="en-US" sz="2800" dirty="0"/>
                  <a:t> in descending label order.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forest yields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’s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SCC</m:t>
                    </m:r>
                  </m:oMath>
                </a14:m>
                <a:r>
                  <a:rPr lang="en-US" sz="2800" dirty="0"/>
                  <a:t>s.</a:t>
                </a: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356992"/>
                <a:ext cx="10261140" cy="2754472"/>
              </a:xfrm>
              <a:prstGeom prst="rect">
                <a:avLst/>
              </a:prstGeom>
              <a:blipFill>
                <a:blip r:embed="rId18"/>
                <a:stretch>
                  <a:fillRect l="-1188" t="-442" b="-3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0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/>
              <p:cNvSpPr txBox="1"/>
              <p:nvPr/>
            </p:nvSpPr>
            <p:spPr>
              <a:xfrm>
                <a:off x="969656" y="1211312"/>
                <a:ext cx="10261140" cy="444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So why is it working?  (hand waving, informal)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SCC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be the root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,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(ensured by lemma 5).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is also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SCC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⃖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⃖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can happen if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but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⃖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SCC</a:t>
                </a:r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56" y="1211312"/>
                <a:ext cx="10261140" cy="4449936"/>
              </a:xfrm>
              <a:prstGeom prst="rect">
                <a:avLst/>
              </a:prstGeom>
              <a:blipFill>
                <a:blip r:embed="rId2"/>
                <a:stretch>
                  <a:fillRect l="-1188" t="-274" r="-1248" b="-21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1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/>
              <p:cNvSpPr txBox="1"/>
              <p:nvPr/>
            </p:nvSpPr>
            <p:spPr>
              <a:xfrm>
                <a:off x="969656" y="1232756"/>
                <a:ext cx="10261140" cy="4381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 the root of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since it was “wrongly” discovered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earlier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How are such “accidents” avoided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?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Starting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on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(root) ensures that: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2400"/>
                  </a:spcAft>
                  <a:buFont typeface="+mj-lt"/>
                  <a:buAutoNum type="arabicPeriod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⃖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56" y="1232756"/>
                <a:ext cx="10261140" cy="4381328"/>
              </a:xfrm>
              <a:prstGeom prst="rect">
                <a:avLst/>
              </a:prstGeom>
              <a:blipFill>
                <a:blip r:embed="rId2"/>
                <a:stretch>
                  <a:fillRect l="-1248" b="-23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Exploring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/>
              <p:cNvSpPr txBox="1"/>
              <p:nvPr/>
            </p:nvSpPr>
            <p:spPr>
              <a:xfrm>
                <a:off x="969656" y="1475579"/>
                <a:ext cx="10261140" cy="4087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lnSpc>
                    <a:spcPct val="120000"/>
                  </a:lnSpc>
                  <a:spcAft>
                    <a:spcPts val="2400"/>
                  </a:spcAft>
                  <a:buFont typeface="+mj-lt"/>
                  <a:buAutoNum type="arabicPeriod" startAt="2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⃖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 Otherwise,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⃖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(root) couldn’t left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, but rather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, contradiction. </a:t>
                </a:r>
              </a:p>
              <a:p>
                <a:pPr marL="0" lvl="1"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derives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correctly.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Correctness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established by applying last argument inductively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56" y="1475579"/>
                <a:ext cx="10261140" cy="4087529"/>
              </a:xfrm>
              <a:prstGeom prst="rect">
                <a:avLst/>
              </a:prstGeom>
              <a:blipFill>
                <a:blip r:embed="rId2"/>
                <a:stretch>
                  <a:fillRect l="-1248" r="-1248" b="-32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68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36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379476" y="763248"/>
            <a:ext cx="9455482" cy="5402056"/>
            <a:chOff x="1118585" y="582067"/>
            <a:chExt cx="9455482" cy="5402056"/>
          </a:xfrm>
        </p:grpSpPr>
        <p:grpSp>
          <p:nvGrpSpPr>
            <p:cNvPr id="16" name="Group 15"/>
            <p:cNvGrpSpPr/>
            <p:nvPr/>
          </p:nvGrpSpPr>
          <p:grpSpPr>
            <a:xfrm>
              <a:off x="1118585" y="582067"/>
              <a:ext cx="9455482" cy="5402056"/>
              <a:chOff x="1118585" y="582067"/>
              <a:chExt cx="9455482" cy="54020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118585" y="582067"/>
                    <a:ext cx="7331246" cy="54020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Procedure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DFS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𝓗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mark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>
                        <a:ea typeface="Cambria Math" panose="02040503050406030204" pitchFamily="18" charset="0"/>
                      </a:rPr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mark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sz="2800" b="0" i="1" dirty="0">
                      <a:latin typeface="Cambria Math" panose="02040503050406030204" pitchFamily="18" charset="0"/>
                    </a:endParaRPr>
                  </a:p>
                  <a:p>
                    <a:pPr algn="just"/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while</m:t>
                        </m:r>
                      </m:oMath>
                    </a14:m>
                    <a:r>
                      <a:rPr lang="en-US" sz="2800" dirty="0"/>
                      <a:t> </a:t>
                    </a:r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∃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oMath>
                    </a14:m>
                    <a:endPara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 algn="just"/>
                    <a:r>
                      <a:rPr lang="en-US" sz="2800" dirty="0">
                        <a:ea typeface="Cambria Math" panose="02040503050406030204" pitchFamily="18" charset="0"/>
                      </a:rPr>
                      <a:t>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mark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while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||</m:t>
                        </m:r>
                        <m:r>
                          <m:rPr>
                            <m:nor/>
                          </m:rPr>
                          <a:rPr lang="en-US" sz="2800" b="0" i="0" dirty="0" smtClean="0"/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sz="2800" dirty="0"/>
                  </a:p>
                  <a:p>
                    <a:r>
                      <a:rPr lang="en-US" sz="2800" b="0" dirty="0"/>
                      <a:t>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a14:m>
                    <a:r>
                      <a:rPr lang="en-US" sz="2800" dirty="0"/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mark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</m:oMath>
                    </a14:m>
                    <a:endParaRPr lang="en-US" sz="2800" dirty="0"/>
                  </a:p>
                  <a:p>
                    <a:r>
                      <a:rPr lang="en-US" sz="2800" dirty="0"/>
                      <a:t>       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</m:oMath>
                    </a14:m>
                    <a:endParaRPr lang="en-US" sz="2800" b="0" i="1" dirty="0">
                      <a:latin typeface="Cambria Math" panose="02040503050406030204" pitchFamily="18" charset="0"/>
                    </a:endParaRPr>
                  </a:p>
                  <a:p>
                    <a:pPr algn="just"/>
                    <a:r>
                      <a:rPr lang="en-US" sz="2800" dirty="0">
                        <a:ea typeface="Cambria Math" panose="02040503050406030204" pitchFamily="18" charset="0"/>
                      </a:rPr>
                      <a:t>            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mark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else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2800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8585" y="582067"/>
                    <a:ext cx="7331246" cy="540205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" name="Group 12"/>
              <p:cNvGrpSpPr/>
              <p:nvPr/>
            </p:nvGrpSpPr>
            <p:grpSpPr>
              <a:xfrm>
                <a:off x="3949331" y="2399651"/>
                <a:ext cx="6624736" cy="3548386"/>
                <a:chOff x="3949331" y="2399651"/>
                <a:chExt cx="6624736" cy="35483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4129350" y="2831699"/>
                      <a:ext cx="482453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grow DFS subtree rooted at </a:t>
                      </a:r>
                      <a14:m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29350" y="2831699"/>
                      <a:ext cx="4824536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525" t="-11765" b="-341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4741418" y="2399651"/>
                  <a:ext cx="47660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get root for new DFS subtree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081679" y="3723168"/>
                  <a:ext cx="31683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explore new edge 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101459" y="4091417"/>
                  <a:ext cx="253856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first time visit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829651" y="5016505"/>
                  <a:ext cx="37444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record backtrack time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949331" y="5424817"/>
                  <a:ext cx="39255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DFS subtree completed </a:t>
                  </a:r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1118585" y="610194"/>
              <a:ext cx="9455482" cy="5373929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2893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39416" y="728700"/>
            <a:ext cx="10517599" cy="5401030"/>
            <a:chOff x="839416" y="764274"/>
            <a:chExt cx="10517599" cy="54010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39417" y="764274"/>
                  <a:ext cx="9401475" cy="5401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Procedure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DFS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⃖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⃖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𝓗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SSCs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⃖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mark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>
                      <a:ea typeface="Cambria Math" panose="02040503050406030204" pitchFamily="18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mark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</a:endParaRPr>
                </a:p>
                <a:p>
                  <a:pPr algn="just"/>
                  <a:r>
                    <a:rPr lang="en-US" sz="2800" dirty="0"/>
                    <a:t>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>
                          <a:latin typeface="Cambria Math" panose="02040503050406030204" pitchFamily="18" charset="0"/>
                        </a:rPr>
                        <m:t>while</m:t>
                      </m:r>
                    </m:oMath>
                  </a14:m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∃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/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   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"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new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</m:oMath>
                  </a14:m>
                  <a:endParaRPr lang="en-US" sz="2800" b="0" i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/>
                  <a:r>
                    <a:rPr lang="en-US" sz="2800" dirty="0">
                      <a:ea typeface="Cambria Math" panose="02040503050406030204" pitchFamily="18" charset="0"/>
                    </a:rPr>
                    <a:t>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mark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old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“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while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dirty="0"/>
                        <m:t>||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≠∅</m:t>
                      </m:r>
                    </m:oMath>
                  </a14:m>
                  <a:endParaRPr lang="en-US" sz="2800" dirty="0"/>
                </a:p>
                <a:p>
                  <a:r>
                    <a:rPr lang="en-US" sz="2800" b="0" dirty="0"/>
                    <a:t>      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a14:m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mark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old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“</m:t>
                      </m:r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       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</a:endParaRPr>
                </a:p>
                <a:p>
                  <a:pPr algn="just"/>
                  <a:r>
                    <a:rPr lang="en-US" sz="2800" dirty="0">
                      <a:ea typeface="Cambria Math" panose="02040503050406030204" pitchFamily="18" charset="0"/>
                    </a:rPr>
                    <a:t>                  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mark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old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else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SSC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SSC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417" y="764274"/>
                  <a:ext cx="9401475" cy="54010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839416" y="768446"/>
              <a:ext cx="10517599" cy="5396858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551050" y="2600908"/>
              <a:ext cx="6549506" cy="3521062"/>
              <a:chOff x="4551050" y="2600908"/>
              <a:chExt cx="6549506" cy="352106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204763" y="3032526"/>
                <a:ext cx="55086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initialize new SCC and DFS subtree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22290" y="4293971"/>
                <a:ext cx="23762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expand  SCC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51050" y="5598750"/>
                <a:ext cx="2808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SCC completed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51050" y="5178774"/>
                <a:ext cx="1978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backtrack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80076" y="2600908"/>
                <a:ext cx="4320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get largest backtrack time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907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72716"/>
                <a:ext cx="1026114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Vertex </a:t>
                </a:r>
                <a:r>
                  <a:rPr lang="en-US" sz="2800" b="1" i="1" dirty="0"/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is the number of edges incident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dirty="0"/>
                  <a:t>1: The number of odd-degree vertices is even.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contributes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hence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. The total degree sum of even-degree vertices is even anyway. Hence so must be the total sum of odd-degree vertices.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72716"/>
                <a:ext cx="10261140" cy="3139321"/>
              </a:xfrm>
              <a:prstGeom prst="rect">
                <a:avLst/>
              </a:prstGeom>
              <a:blipFill>
                <a:blip r:embed="rId3"/>
                <a:stretch>
                  <a:fillRect l="-1188" t="-194" r="-1188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65430" y="4190894"/>
            <a:ext cx="10261140" cy="1727344"/>
            <a:chOff x="965430" y="4190894"/>
            <a:chExt cx="10261140" cy="1727344"/>
          </a:xfrm>
        </p:grpSpPr>
        <p:grpSp>
          <p:nvGrpSpPr>
            <p:cNvPr id="82" name="Group 81"/>
            <p:cNvGrpSpPr/>
            <p:nvPr/>
          </p:nvGrpSpPr>
          <p:grpSpPr>
            <a:xfrm>
              <a:off x="2730607" y="5265204"/>
              <a:ext cx="6730786" cy="653034"/>
              <a:chOff x="2228333" y="5431924"/>
              <a:chExt cx="6730786" cy="65303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7194744" y="5431924"/>
                <a:ext cx="532214" cy="485981"/>
                <a:chOff x="6751922" y="5409220"/>
                <a:chExt cx="532214" cy="48598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6751922" y="5436000"/>
                      <a:ext cx="481584" cy="4250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1922" y="5436000"/>
                      <a:ext cx="481584" cy="42506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151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Oval 21"/>
                <p:cNvSpPr/>
                <p:nvPr/>
              </p:nvSpPr>
              <p:spPr>
                <a:xfrm>
                  <a:off x="6797281" y="5409220"/>
                  <a:ext cx="486855" cy="48598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228333" y="5598976"/>
                <a:ext cx="486855" cy="485981"/>
                <a:chOff x="2276443" y="5590206"/>
                <a:chExt cx="486855" cy="48598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2297578" y="5648531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97578" y="5648531"/>
                      <a:ext cx="432048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7" name="Oval 26"/>
                <p:cNvSpPr/>
                <p:nvPr/>
              </p:nvSpPr>
              <p:spPr>
                <a:xfrm>
                  <a:off x="2276443" y="5590206"/>
                  <a:ext cx="486855" cy="48598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3404300" y="5539016"/>
                <a:ext cx="486855" cy="485981"/>
                <a:chOff x="3229760" y="5500467"/>
                <a:chExt cx="486855" cy="48598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3256413" y="5534161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56413" y="5534161"/>
                      <a:ext cx="432048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" name="Oval 27"/>
                <p:cNvSpPr/>
                <p:nvPr/>
              </p:nvSpPr>
              <p:spPr>
                <a:xfrm>
                  <a:off x="3229760" y="5500467"/>
                  <a:ext cx="486855" cy="48598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8" name="Straight Connector 67"/>
              <p:cNvCxnSpPr>
                <a:stCxn id="22" idx="6"/>
                <a:endCxn id="30" idx="2"/>
              </p:cNvCxnSpPr>
              <p:nvPr/>
            </p:nvCxnSpPr>
            <p:spPr>
              <a:xfrm>
                <a:off x="7726958" y="5674915"/>
                <a:ext cx="745306" cy="108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/>
              <p:cNvGrpSpPr/>
              <p:nvPr/>
            </p:nvGrpSpPr>
            <p:grpSpPr>
              <a:xfrm>
                <a:off x="8472264" y="5442725"/>
                <a:ext cx="486855" cy="485981"/>
                <a:chOff x="7907163" y="5391291"/>
                <a:chExt cx="486855" cy="48598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7934567" y="5438817"/>
                      <a:ext cx="432048" cy="3685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4567" y="5438817"/>
                      <a:ext cx="432048" cy="36854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0" name="Oval 29"/>
                <p:cNvSpPr/>
                <p:nvPr/>
              </p:nvSpPr>
              <p:spPr>
                <a:xfrm>
                  <a:off x="7907163" y="5391291"/>
                  <a:ext cx="486855" cy="48598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0" name="Straight Connector 39"/>
              <p:cNvCxnSpPr>
                <a:endCxn id="22" idx="2"/>
              </p:cNvCxnSpPr>
              <p:nvPr/>
            </p:nvCxnSpPr>
            <p:spPr>
              <a:xfrm flipV="1">
                <a:off x="6872647" y="5674915"/>
                <a:ext cx="367456" cy="583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29" idx="6"/>
              </p:cNvCxnSpPr>
              <p:nvPr/>
            </p:nvCxnSpPr>
            <p:spPr>
              <a:xfrm flipV="1">
                <a:off x="5086664" y="5807828"/>
                <a:ext cx="258270" cy="341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/>
              <p:cNvGrpSpPr/>
              <p:nvPr/>
            </p:nvGrpSpPr>
            <p:grpSpPr>
              <a:xfrm>
                <a:off x="4599809" y="5598977"/>
                <a:ext cx="486855" cy="485981"/>
                <a:chOff x="4270755" y="5529297"/>
                <a:chExt cx="486855" cy="48598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4295800" y="555879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95800" y="5558792"/>
                      <a:ext cx="432048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9" name="Oval 28"/>
                <p:cNvSpPr/>
                <p:nvPr/>
              </p:nvSpPr>
              <p:spPr>
                <a:xfrm>
                  <a:off x="4270755" y="5529297"/>
                  <a:ext cx="486855" cy="48598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Freeform 75"/>
              <p:cNvSpPr/>
              <p:nvPr/>
            </p:nvSpPr>
            <p:spPr>
              <a:xfrm>
                <a:off x="5322684" y="5537804"/>
                <a:ext cx="1549963" cy="439144"/>
              </a:xfrm>
              <a:custGeom>
                <a:avLst/>
                <a:gdLst>
                  <a:gd name="connsiteX0" fmla="*/ 0 w 1389109"/>
                  <a:gd name="connsiteY0" fmla="*/ 269284 h 439144"/>
                  <a:gd name="connsiteX1" fmla="*/ 134241 w 1389109"/>
                  <a:gd name="connsiteY1" fmla="*/ 265393 h 439144"/>
                  <a:gd name="connsiteX2" fmla="*/ 433853 w 1389109"/>
                  <a:gd name="connsiteY2" fmla="*/ 438545 h 439144"/>
                  <a:gd name="connsiteX3" fmla="*/ 682881 w 1389109"/>
                  <a:gd name="connsiteY3" fmla="*/ 310140 h 439144"/>
                  <a:gd name="connsiteX4" fmla="*/ 982493 w 1389109"/>
                  <a:gd name="connsiteY4" fmla="*/ 2746 h 439144"/>
                  <a:gd name="connsiteX5" fmla="*/ 1247085 w 1389109"/>
                  <a:gd name="connsiteY5" fmla="*/ 160334 h 439144"/>
                  <a:gd name="connsiteX6" fmla="*/ 1389109 w 1389109"/>
                  <a:gd name="connsiteY6" fmla="*/ 181735 h 43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9109" h="439144">
                    <a:moveTo>
                      <a:pt x="0" y="269284"/>
                    </a:moveTo>
                    <a:cubicBezTo>
                      <a:pt x="30966" y="253233"/>
                      <a:pt x="61932" y="237183"/>
                      <a:pt x="134241" y="265393"/>
                    </a:cubicBezTo>
                    <a:cubicBezTo>
                      <a:pt x="206550" y="293603"/>
                      <a:pt x="342413" y="431087"/>
                      <a:pt x="433853" y="438545"/>
                    </a:cubicBezTo>
                    <a:cubicBezTo>
                      <a:pt x="525293" y="446003"/>
                      <a:pt x="591441" y="382773"/>
                      <a:pt x="682881" y="310140"/>
                    </a:cubicBezTo>
                    <a:cubicBezTo>
                      <a:pt x="774321" y="237507"/>
                      <a:pt x="888459" y="27714"/>
                      <a:pt x="982493" y="2746"/>
                    </a:cubicBezTo>
                    <a:cubicBezTo>
                      <a:pt x="1076527" y="-22222"/>
                      <a:pt x="1179316" y="130503"/>
                      <a:pt x="1247085" y="160334"/>
                    </a:cubicBezTo>
                    <a:cubicBezTo>
                      <a:pt x="1314854" y="190165"/>
                      <a:pt x="1351981" y="185950"/>
                      <a:pt x="1389109" y="181735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stCxn id="28" idx="6"/>
                <a:endCxn id="29" idx="2"/>
              </p:cNvCxnSpPr>
              <p:nvPr/>
            </p:nvCxnSpPr>
            <p:spPr>
              <a:xfrm>
                <a:off x="3891155" y="5782007"/>
                <a:ext cx="708654" cy="59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27" idx="6"/>
                <a:endCxn id="28" idx="2"/>
              </p:cNvCxnSpPr>
              <p:nvPr/>
            </p:nvCxnSpPr>
            <p:spPr>
              <a:xfrm flipV="1">
                <a:off x="2715188" y="5782007"/>
                <a:ext cx="689112" cy="599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65430" y="4190894"/>
                  <a:ext cx="10261140" cy="11264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Edge sequence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dirty="0"/>
                    <a:t> is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en-US" sz="2800" dirty="0"/>
                    <a:t>-length </a:t>
                  </a:r>
                  <a:r>
                    <a:rPr lang="en-US" sz="2800" b="1" i="1" dirty="0"/>
                    <a:t>path</a:t>
                  </a: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dirty="0"/>
                    <a:t>. 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4190894"/>
                  <a:ext cx="10261140" cy="1126462"/>
                </a:xfrm>
                <a:prstGeom prst="rect">
                  <a:avLst/>
                </a:prstGeom>
                <a:blipFill>
                  <a:blip r:embed="rId9"/>
                  <a:stretch>
                    <a:fillRect l="-1188" t="-541" r="-1188" b="-1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88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764118"/>
                <a:ext cx="10261140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Path can also be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-length 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-length.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i="1" dirty="0"/>
                  <a:t>simple</a:t>
                </a:r>
                <a:r>
                  <a:rPr lang="en-US" sz="2800" dirty="0"/>
                  <a:t> if a vertex appears only once (hence edge too)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Circuit</a:t>
                </a:r>
                <a:r>
                  <a:rPr lang="en-US" sz="2800" dirty="0"/>
                  <a:t> (</a:t>
                </a:r>
                <a:r>
                  <a:rPr lang="en-US" sz="2800" b="1" i="1" dirty="0"/>
                  <a:t>cycle</a:t>
                </a:r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is a finite paths of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is simple if the underlying path is so.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is </a:t>
                </a:r>
                <a:r>
                  <a:rPr lang="en-US" sz="2800" b="1" i="1" dirty="0"/>
                  <a:t>connected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connecting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64118"/>
                <a:ext cx="10261140" cy="3600986"/>
              </a:xfrm>
              <a:prstGeom prst="rect">
                <a:avLst/>
              </a:prstGeom>
              <a:blipFill>
                <a:blip r:embed="rId3"/>
                <a:stretch>
                  <a:fillRect l="-1188" t="-169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398764"/>
                <a:ext cx="10261140" cy="408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edges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are associated with </a:t>
                </a:r>
                <a:r>
                  <a:rPr lang="en-US" sz="2800" b="1" i="1" dirty="0"/>
                  <a:t>weight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</a:t>
                </a:r>
                <a:r>
                  <a:rPr lang="en-US" sz="2800" b="1" i="1" dirty="0"/>
                  <a:t>distance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between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the shortest length among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if such exist,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 otherwise.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called </a:t>
                </a:r>
                <a:r>
                  <a:rPr lang="en-US" sz="2800" b="1" i="1" dirty="0"/>
                  <a:t>source</a:t>
                </a:r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 is possible).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Assume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Breadth-First Search</a:t>
                </a:r>
                <a:r>
                  <a:rPr lang="en-US" sz="2800" dirty="0"/>
                  <a:t> (</a:t>
                </a:r>
                <a:r>
                  <a:rPr lang="en-US" sz="2800" b="1" dirty="0"/>
                  <a:t>BFS</a:t>
                </a:r>
                <a:r>
                  <a:rPr lang="en-US" sz="2800" dirty="0"/>
                  <a:t>, Moore 1957) finds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98764"/>
                <a:ext cx="10261140" cy="4082464"/>
              </a:xfrm>
              <a:prstGeom prst="rect">
                <a:avLst/>
              </a:prstGeom>
              <a:blipFill>
                <a:blip r:embed="rId3"/>
                <a:stretch>
                  <a:fillRect l="-1188" t="-149" r="-1188" b="-3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120353" y="454734"/>
            <a:ext cx="595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Shortest-Path Algorithms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9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19049" y="1269253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56155" y="2737013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48645" y="1554470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10289" y="2234139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2322" y="3901785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34424" y="3436421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84862" y="4318103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99211" y="3577110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17591" y="3674815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30527" y="5333164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8" idx="4"/>
            <a:endCxn id="11" idx="0"/>
          </p:cNvCxnSpPr>
          <p:nvPr/>
        </p:nvCxnSpPr>
        <p:spPr>
          <a:xfrm>
            <a:off x="3564167" y="2953037"/>
            <a:ext cx="256167" cy="9487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120" idx="7"/>
          </p:cNvCxnSpPr>
          <p:nvPr/>
        </p:nvCxnSpPr>
        <p:spPr>
          <a:xfrm flipH="1">
            <a:off x="1601979" y="1453641"/>
            <a:ext cx="1548706" cy="2252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1"/>
            <a:endCxn id="10" idx="5"/>
          </p:cNvCxnSpPr>
          <p:nvPr/>
        </p:nvCxnSpPr>
        <p:spPr>
          <a:xfrm flipH="1" flipV="1">
            <a:off x="2094677" y="2418527"/>
            <a:ext cx="771383" cy="1049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6"/>
            <a:endCxn id="9" idx="2"/>
          </p:cNvCxnSpPr>
          <p:nvPr/>
        </p:nvCxnSpPr>
        <p:spPr>
          <a:xfrm flipV="1">
            <a:off x="2126313" y="1662482"/>
            <a:ext cx="2122332" cy="6796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0"/>
            <a:endCxn id="9" idx="4"/>
          </p:cNvCxnSpPr>
          <p:nvPr/>
        </p:nvCxnSpPr>
        <p:spPr>
          <a:xfrm flipH="1" flipV="1">
            <a:off x="4356657" y="1770494"/>
            <a:ext cx="150566" cy="1806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2"/>
            <a:endCxn id="12" idx="6"/>
          </p:cNvCxnSpPr>
          <p:nvPr/>
        </p:nvCxnSpPr>
        <p:spPr>
          <a:xfrm flipH="1" flipV="1">
            <a:off x="3050448" y="3544433"/>
            <a:ext cx="1348763" cy="1406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0"/>
            <a:endCxn id="7" idx="4"/>
          </p:cNvCxnSpPr>
          <p:nvPr/>
        </p:nvCxnSpPr>
        <p:spPr>
          <a:xfrm flipV="1">
            <a:off x="2942436" y="1485277"/>
            <a:ext cx="284625" cy="1951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7"/>
            <a:endCxn id="9" idx="3"/>
          </p:cNvCxnSpPr>
          <p:nvPr/>
        </p:nvCxnSpPr>
        <p:spPr>
          <a:xfrm flipV="1">
            <a:off x="3640543" y="1738858"/>
            <a:ext cx="639738" cy="10297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920265" y="4862375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43" idx="1"/>
            <a:endCxn id="9" idx="5"/>
          </p:cNvCxnSpPr>
          <p:nvPr/>
        </p:nvCxnSpPr>
        <p:spPr>
          <a:xfrm flipH="1" flipV="1">
            <a:off x="4433033" y="1738858"/>
            <a:ext cx="1735546" cy="10968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243806" y="3877707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91383" y="5375110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3" idx="2"/>
            <a:endCxn id="14" idx="6"/>
          </p:cNvCxnSpPr>
          <p:nvPr/>
        </p:nvCxnSpPr>
        <p:spPr>
          <a:xfrm flipH="1">
            <a:off x="4615235" y="2912083"/>
            <a:ext cx="1521708" cy="7730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4"/>
            <a:endCxn id="15" idx="0"/>
          </p:cNvCxnSpPr>
          <p:nvPr/>
        </p:nvCxnSpPr>
        <p:spPr>
          <a:xfrm flipH="1">
            <a:off x="1525603" y="2450163"/>
            <a:ext cx="492698" cy="1224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1" idx="2"/>
            <a:endCxn id="15" idx="6"/>
          </p:cNvCxnSpPr>
          <p:nvPr/>
        </p:nvCxnSpPr>
        <p:spPr>
          <a:xfrm flipH="1" flipV="1">
            <a:off x="1633615" y="3782827"/>
            <a:ext cx="2078707" cy="226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" idx="4"/>
            <a:endCxn id="13" idx="1"/>
          </p:cNvCxnSpPr>
          <p:nvPr/>
        </p:nvCxnSpPr>
        <p:spPr>
          <a:xfrm>
            <a:off x="2942436" y="3652445"/>
            <a:ext cx="274062" cy="697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9" idx="3"/>
            <a:endCxn id="13" idx="6"/>
          </p:cNvCxnSpPr>
          <p:nvPr/>
        </p:nvCxnSpPr>
        <p:spPr>
          <a:xfrm flipH="1">
            <a:off x="3400886" y="4062095"/>
            <a:ext cx="1874556" cy="364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1" idx="5"/>
            <a:endCxn id="50" idx="1"/>
          </p:cNvCxnSpPr>
          <p:nvPr/>
        </p:nvCxnSpPr>
        <p:spPr>
          <a:xfrm>
            <a:off x="3896710" y="4086173"/>
            <a:ext cx="1026309" cy="1320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4" idx="5"/>
            <a:endCxn id="49" idx="2"/>
          </p:cNvCxnSpPr>
          <p:nvPr/>
        </p:nvCxnSpPr>
        <p:spPr>
          <a:xfrm>
            <a:off x="4583599" y="3761498"/>
            <a:ext cx="660207" cy="2242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4" idx="4"/>
            <a:endCxn id="50" idx="0"/>
          </p:cNvCxnSpPr>
          <p:nvPr/>
        </p:nvCxnSpPr>
        <p:spPr>
          <a:xfrm>
            <a:off x="4507223" y="3793134"/>
            <a:ext cx="492172" cy="1581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3" idx="4"/>
            <a:endCxn id="44" idx="7"/>
          </p:cNvCxnSpPr>
          <p:nvPr/>
        </p:nvCxnSpPr>
        <p:spPr>
          <a:xfrm flipH="1">
            <a:off x="6104653" y="3020095"/>
            <a:ext cx="140302" cy="1873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9" idx="5"/>
            <a:endCxn id="44" idx="1"/>
          </p:cNvCxnSpPr>
          <p:nvPr/>
        </p:nvCxnSpPr>
        <p:spPr>
          <a:xfrm>
            <a:off x="5428194" y="4062095"/>
            <a:ext cx="523707" cy="831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3" idx="5"/>
            <a:endCxn id="44" idx="2"/>
          </p:cNvCxnSpPr>
          <p:nvPr/>
        </p:nvCxnSpPr>
        <p:spPr>
          <a:xfrm>
            <a:off x="3369250" y="4502491"/>
            <a:ext cx="2551015" cy="467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3179515" y="4320546"/>
            <a:ext cx="216024" cy="216024"/>
          </a:xfrm>
          <a:prstGeom prst="ellipse">
            <a:avLst/>
          </a:prstGeom>
          <a:solidFill>
            <a:srgbClr val="0000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endCxn id="16" idx="1"/>
          </p:cNvCxnSpPr>
          <p:nvPr/>
        </p:nvCxnSpPr>
        <p:spPr>
          <a:xfrm>
            <a:off x="3309740" y="4548476"/>
            <a:ext cx="352423" cy="816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1564943" y="5124604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stCxn id="94" idx="6"/>
            <a:endCxn id="16" idx="2"/>
          </p:cNvCxnSpPr>
          <p:nvPr/>
        </p:nvCxnSpPr>
        <p:spPr>
          <a:xfrm>
            <a:off x="1780967" y="5232616"/>
            <a:ext cx="1849560" cy="20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20" idx="4"/>
            <a:endCxn id="94" idx="0"/>
          </p:cNvCxnSpPr>
          <p:nvPr/>
        </p:nvCxnSpPr>
        <p:spPr>
          <a:xfrm>
            <a:off x="1525603" y="3890839"/>
            <a:ext cx="147352" cy="1233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6" idx="6"/>
            <a:endCxn id="50" idx="3"/>
          </p:cNvCxnSpPr>
          <p:nvPr/>
        </p:nvCxnSpPr>
        <p:spPr>
          <a:xfrm>
            <a:off x="3846551" y="5441176"/>
            <a:ext cx="1076468" cy="118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834424" y="3439158"/>
            <a:ext cx="3301865" cy="2113762"/>
            <a:chOff x="4742869" y="3581280"/>
            <a:chExt cx="3301865" cy="2113762"/>
          </a:xfrm>
        </p:grpSpPr>
        <p:grpSp>
          <p:nvGrpSpPr>
            <p:cNvPr id="6" name="Group 5"/>
            <p:cNvGrpSpPr/>
            <p:nvPr/>
          </p:nvGrpSpPr>
          <p:grpSpPr>
            <a:xfrm>
              <a:off x="4742869" y="3581280"/>
              <a:ext cx="3301865" cy="2113762"/>
              <a:chOff x="4742869" y="3581280"/>
              <a:chExt cx="3301865" cy="2113762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42869" y="3581280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154956" y="4019829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7828710" y="5004985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538972" y="5479018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4876004" y="3791648"/>
              <a:ext cx="2952706" cy="1685583"/>
              <a:chOff x="4876004" y="3791648"/>
              <a:chExt cx="2952706" cy="1685583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5207812" y="4649001"/>
                <a:ext cx="374636" cy="828230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 flipV="1">
                <a:off x="4876004" y="3791648"/>
                <a:ext cx="290106" cy="728930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91" idx="6"/>
                <a:endCxn id="108" idx="3"/>
              </p:cNvCxnSpPr>
              <p:nvPr/>
            </p:nvCxnSpPr>
            <p:spPr>
              <a:xfrm flipV="1">
                <a:off x="5303984" y="4204217"/>
                <a:ext cx="1882608" cy="366463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5272348" y="4644613"/>
                <a:ext cx="2556362" cy="465453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Oval 42"/>
          <p:cNvSpPr/>
          <p:nvPr/>
        </p:nvSpPr>
        <p:spPr>
          <a:xfrm>
            <a:off x="6136943" y="2804071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559496" y="1266866"/>
            <a:ext cx="4793471" cy="4324268"/>
            <a:chOff x="3467941" y="1408988"/>
            <a:chExt cx="4793471" cy="4324268"/>
          </a:xfrm>
        </p:grpSpPr>
        <p:grpSp>
          <p:nvGrpSpPr>
            <p:cNvPr id="193" name="Group 192"/>
            <p:cNvGrpSpPr/>
            <p:nvPr/>
          </p:nvGrpSpPr>
          <p:grpSpPr>
            <a:xfrm>
              <a:off x="3667411" y="1618369"/>
              <a:ext cx="4482960" cy="4073722"/>
              <a:chOff x="3667411" y="1618369"/>
              <a:chExt cx="4482960" cy="4073722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>
                <a:off x="3667411" y="5379586"/>
                <a:ext cx="1856538" cy="206327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5730205" y="5580484"/>
                <a:ext cx="1102685" cy="111607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endCxn id="116" idx="2"/>
              </p:cNvCxnSpPr>
              <p:nvPr/>
            </p:nvCxnSpPr>
            <p:spPr>
              <a:xfrm>
                <a:off x="4986361" y="3685338"/>
                <a:ext cx="1318709" cy="136876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V="1">
                <a:off x="8013700" y="3176775"/>
                <a:ext cx="136671" cy="1842280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V="1">
                <a:off x="4871940" y="1618369"/>
                <a:ext cx="273584" cy="1960476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 flipV="1">
                <a:off x="4003121" y="2569025"/>
                <a:ext cx="771383" cy="1052267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3467941" y="1408988"/>
              <a:ext cx="4793471" cy="4324268"/>
              <a:chOff x="3467941" y="1408988"/>
              <a:chExt cx="4793471" cy="4324268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8045388" y="2948712"/>
                <a:ext cx="216024" cy="216024"/>
              </a:xfrm>
              <a:prstGeom prst="ellipse">
                <a:avLst/>
              </a:prstGeom>
              <a:solidFill>
                <a:srgbClr val="0099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811256" y="2376261"/>
                <a:ext cx="216024" cy="216024"/>
              </a:xfrm>
              <a:prstGeom prst="ellipse">
                <a:avLst/>
              </a:prstGeom>
              <a:solidFill>
                <a:srgbClr val="0099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029094" y="1408988"/>
                <a:ext cx="216024" cy="216024"/>
              </a:xfrm>
              <a:prstGeom prst="ellipse">
                <a:avLst/>
              </a:prstGeom>
              <a:solidFill>
                <a:srgbClr val="0099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305070" y="3714202"/>
                <a:ext cx="216024" cy="216024"/>
              </a:xfrm>
              <a:prstGeom prst="ellipse">
                <a:avLst/>
              </a:prstGeom>
              <a:solidFill>
                <a:srgbClr val="0099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799828" y="5517232"/>
                <a:ext cx="216024" cy="216024"/>
              </a:xfrm>
              <a:prstGeom prst="ellipse">
                <a:avLst/>
              </a:prstGeom>
              <a:solidFill>
                <a:srgbClr val="0099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467941" y="5262994"/>
                <a:ext cx="216024" cy="216024"/>
              </a:xfrm>
              <a:prstGeom prst="ellipse">
                <a:avLst/>
              </a:prstGeom>
              <a:solidFill>
                <a:srgbClr val="0099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417591" y="1551733"/>
            <a:ext cx="3498518" cy="3847456"/>
            <a:chOff x="3326036" y="1693855"/>
            <a:chExt cx="3498518" cy="3847456"/>
          </a:xfrm>
        </p:grpSpPr>
        <p:grpSp>
          <p:nvGrpSpPr>
            <p:cNvPr id="200" name="Group 199"/>
            <p:cNvGrpSpPr/>
            <p:nvPr/>
          </p:nvGrpSpPr>
          <p:grpSpPr>
            <a:xfrm>
              <a:off x="3434048" y="1909879"/>
              <a:ext cx="3390506" cy="3631432"/>
              <a:chOff x="3434048" y="1909879"/>
              <a:chExt cx="3390506" cy="3631432"/>
            </a:xfrm>
          </p:grpSpPr>
          <p:cxnSp>
            <p:nvCxnSpPr>
              <p:cNvPr id="194" name="Straight Connector 193"/>
              <p:cNvCxnSpPr>
                <a:endCxn id="121" idx="4"/>
              </p:cNvCxnSpPr>
              <p:nvPr/>
            </p:nvCxnSpPr>
            <p:spPr>
              <a:xfrm flipH="1" flipV="1">
                <a:off x="6265102" y="1909879"/>
                <a:ext cx="157563" cy="1808132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20" idx="0"/>
              </p:cNvCxnSpPr>
              <p:nvPr/>
            </p:nvCxnSpPr>
            <p:spPr>
              <a:xfrm flipV="1">
                <a:off x="3434048" y="2587576"/>
                <a:ext cx="468670" cy="1229361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 flipV="1">
                <a:off x="5833170" y="4228295"/>
                <a:ext cx="991384" cy="1313016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326036" y="1693855"/>
              <a:ext cx="3047078" cy="2566076"/>
              <a:chOff x="3326036" y="1693855"/>
              <a:chExt cx="3047078" cy="2566076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3326036" y="3816937"/>
                <a:ext cx="216024" cy="216024"/>
              </a:xfrm>
              <a:prstGeom prst="ellipse">
                <a:avLst/>
              </a:prstGeom>
              <a:solidFill>
                <a:srgbClr val="FF99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157090" y="1693855"/>
                <a:ext cx="216024" cy="216024"/>
              </a:xfrm>
              <a:prstGeom prst="ellipse">
                <a:avLst/>
              </a:prstGeom>
              <a:solidFill>
                <a:srgbClr val="FF99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625292" y="4043907"/>
                <a:ext cx="216024" cy="216024"/>
              </a:xfrm>
              <a:prstGeom prst="ellipse">
                <a:avLst/>
              </a:prstGeom>
              <a:solidFill>
                <a:srgbClr val="FF99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461288" y="2743477"/>
            <a:ext cx="359047" cy="1147419"/>
            <a:chOff x="5369733" y="2885599"/>
            <a:chExt cx="359047" cy="1147419"/>
          </a:xfrm>
        </p:grpSpPr>
        <p:sp>
          <p:nvSpPr>
            <p:cNvPr id="123" name="Oval 122"/>
            <p:cNvSpPr/>
            <p:nvPr/>
          </p:nvSpPr>
          <p:spPr>
            <a:xfrm>
              <a:off x="5369733" y="2885599"/>
              <a:ext cx="216024" cy="216024"/>
            </a:xfrm>
            <a:prstGeom prst="ellipse">
              <a:avLst/>
            </a:prstGeom>
            <a:solidFill>
              <a:srgbClr val="7030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" name="Straight Connector 200"/>
            <p:cNvCxnSpPr>
              <a:endCxn id="123" idx="4"/>
            </p:cNvCxnSpPr>
            <p:nvPr/>
          </p:nvCxnSpPr>
          <p:spPr>
            <a:xfrm flipH="1" flipV="1">
              <a:off x="5477745" y="3101623"/>
              <a:ext cx="251035" cy="931395"/>
            </a:xfrm>
            <a:prstGeom prst="line">
              <a:avLst/>
            </a:prstGeom>
            <a:ln w="152400">
              <a:solidFill>
                <a:srgbClr val="FF0000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Oval 110"/>
          <p:cNvSpPr/>
          <p:nvPr/>
        </p:nvSpPr>
        <p:spPr>
          <a:xfrm>
            <a:off x="9156340" y="3707005"/>
            <a:ext cx="216024" cy="216024"/>
          </a:xfrm>
          <a:prstGeom prst="ellipse">
            <a:avLst/>
          </a:prstGeom>
          <a:solidFill>
            <a:srgbClr val="0000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8516833" y="3082578"/>
            <a:ext cx="1470696" cy="1417834"/>
            <a:chOff x="8516833" y="3082578"/>
            <a:chExt cx="1470696" cy="1417834"/>
          </a:xfrm>
        </p:grpSpPr>
        <p:sp>
          <p:nvSpPr>
            <p:cNvPr id="60" name="Oval 59"/>
            <p:cNvSpPr/>
            <p:nvPr/>
          </p:nvSpPr>
          <p:spPr>
            <a:xfrm>
              <a:off x="8624845" y="3178879"/>
              <a:ext cx="1288034" cy="122851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8516833" y="3685761"/>
              <a:ext cx="216024" cy="21602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9771505" y="3706451"/>
              <a:ext cx="216024" cy="21602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9166160" y="3082578"/>
              <a:ext cx="216024" cy="21602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9156340" y="4284388"/>
              <a:ext cx="216024" cy="21602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71622" y="2580046"/>
            <a:ext cx="2205099" cy="2421977"/>
            <a:chOff x="8171622" y="2580046"/>
            <a:chExt cx="2205099" cy="2421977"/>
          </a:xfrm>
        </p:grpSpPr>
        <p:sp>
          <p:nvSpPr>
            <p:cNvPr id="126" name="Oval 125"/>
            <p:cNvSpPr/>
            <p:nvPr/>
          </p:nvSpPr>
          <p:spPr>
            <a:xfrm>
              <a:off x="8171622" y="2703451"/>
              <a:ext cx="2205099" cy="2183994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150078" y="3190590"/>
              <a:ext cx="216024" cy="216024"/>
            </a:xfrm>
            <a:prstGeom prst="ellipse">
              <a:avLst/>
            </a:prstGeom>
            <a:solidFill>
              <a:srgbClr val="0099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344855" y="2943292"/>
              <a:ext cx="216024" cy="216024"/>
            </a:xfrm>
            <a:prstGeom prst="ellipse">
              <a:avLst/>
            </a:prstGeom>
            <a:solidFill>
              <a:srgbClr val="0099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9166160" y="2580046"/>
              <a:ext cx="216024" cy="216024"/>
            </a:xfrm>
            <a:prstGeom prst="ellipse">
              <a:avLst/>
            </a:prstGeom>
            <a:solidFill>
              <a:srgbClr val="0099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8251310" y="4299377"/>
              <a:ext cx="216024" cy="216024"/>
            </a:xfrm>
            <a:prstGeom prst="ellipse">
              <a:avLst/>
            </a:prstGeom>
            <a:solidFill>
              <a:srgbClr val="0099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0118335" y="4284388"/>
              <a:ext cx="216024" cy="216024"/>
            </a:xfrm>
            <a:prstGeom prst="ellipse">
              <a:avLst/>
            </a:prstGeom>
            <a:solidFill>
              <a:srgbClr val="0099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9147176" y="4785999"/>
              <a:ext cx="216024" cy="216024"/>
            </a:xfrm>
            <a:prstGeom prst="ellipse">
              <a:avLst/>
            </a:prstGeom>
            <a:solidFill>
              <a:srgbClr val="0099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767434" y="2317870"/>
            <a:ext cx="2941304" cy="2921895"/>
            <a:chOff x="7767434" y="2317870"/>
            <a:chExt cx="2941304" cy="2921895"/>
          </a:xfrm>
        </p:grpSpPr>
        <p:sp>
          <p:nvSpPr>
            <p:cNvPr id="133" name="Oval 132"/>
            <p:cNvSpPr/>
            <p:nvPr/>
          </p:nvSpPr>
          <p:spPr>
            <a:xfrm>
              <a:off x="7788188" y="2317870"/>
              <a:ext cx="2920550" cy="2911014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767434" y="3159316"/>
              <a:ext cx="216024" cy="216024"/>
            </a:xfrm>
            <a:prstGeom prst="ellipse">
              <a:avLst/>
            </a:prstGeom>
            <a:solidFill>
              <a:srgbClr val="FF993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9696855" y="5023741"/>
              <a:ext cx="216024" cy="216024"/>
            </a:xfrm>
            <a:prstGeom prst="ellipse">
              <a:avLst/>
            </a:prstGeom>
            <a:solidFill>
              <a:srgbClr val="FF993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0081904" y="2584689"/>
              <a:ext cx="216024" cy="216024"/>
            </a:xfrm>
            <a:prstGeom prst="ellipse">
              <a:avLst/>
            </a:prstGeom>
            <a:solidFill>
              <a:srgbClr val="FF993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441319" y="1988840"/>
            <a:ext cx="3587229" cy="3542717"/>
            <a:chOff x="7441319" y="1988840"/>
            <a:chExt cx="3587229" cy="3542717"/>
          </a:xfrm>
        </p:grpSpPr>
        <p:sp>
          <p:nvSpPr>
            <p:cNvPr id="137" name="Oval 136"/>
            <p:cNvSpPr/>
            <p:nvPr/>
          </p:nvSpPr>
          <p:spPr>
            <a:xfrm>
              <a:off x="7441319" y="1988840"/>
              <a:ext cx="3587229" cy="3542717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8236843" y="2101897"/>
              <a:ext cx="216024" cy="216024"/>
            </a:xfrm>
            <a:prstGeom prst="ellipse">
              <a:avLst/>
            </a:prstGeom>
            <a:solidFill>
              <a:srgbClr val="7030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16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66519" y="775966"/>
            <a:ext cx="8658962" cy="5306068"/>
            <a:chOff x="1766519" y="775966"/>
            <a:chExt cx="8658962" cy="53060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820525" y="775966"/>
                  <a:ext cx="7776864" cy="52812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Procedure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BFS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Cambria Math" panose="02040503050406030204" pitchFamily="18" charset="0"/>
                    </a:rPr>
                    <a:t> </a:t>
                  </a:r>
                </a:p>
                <a:p>
                  <a:pPr>
                    <a:lnSpc>
                      <a:spcPct val="110000"/>
                    </a:lnSpc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10000"/>
                    </a:lnSpc>
                  </a:pPr>
                  <a14:m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sz="2800" i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sz="2800" dirty="0">
                      <a:latin typeface="Cambria Math" panose="020405030504060302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𝓠</m:t>
                      </m:r>
                    </m:oMath>
                  </a14:m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just">
                    <a:lnSpc>
                      <a:spcPct val="110000"/>
                    </a:lnSpc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sz="2800" dirty="0"/>
                    <a:t>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while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en-US" sz="2800" dirty="0"/>
                </a:p>
                <a:p>
                  <a:pPr>
                    <a:lnSpc>
                      <a:spcPct val="110000"/>
                    </a:lnSpc>
                  </a:pPr>
                  <a:r>
                    <a:rPr lang="en-US" sz="2800" dirty="0"/>
                    <a:t>     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DEQUEUE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sz="2800" dirty="0"/>
                    <a:t>           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</m:d>
                    </m:oMath>
                  </a14:m>
                  <a:endParaRPr lang="en-US" sz="2800" b="0" dirty="0"/>
                </a:p>
                <a:p>
                  <a:pPr>
                    <a:lnSpc>
                      <a:spcPct val="110000"/>
                    </a:lnSpc>
                  </a:pPr>
                  <a:r>
                    <a:rPr lang="en-US" sz="2800" dirty="0"/>
                    <a:t>      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𝓣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800" dirty="0"/>
                </a:p>
                <a:p>
                  <a:pPr>
                    <a:lnSpc>
                      <a:spcPct val="110000"/>
                    </a:lnSpc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                 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𝓣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𝓣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just">
                    <a:lnSpc>
                      <a:spcPct val="110000"/>
                    </a:lnSpc>
                  </a:pPr>
                  <a:r>
                    <a:rPr lang="en-US" sz="2800" dirty="0"/>
                    <a:t>                  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10000"/>
                    </a:lnSpc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           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QUEUE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/>
                    <a:t> 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0525" y="775966"/>
                  <a:ext cx="7776864" cy="52812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>
            <a:xfrm>
              <a:off x="1766519" y="775966"/>
              <a:ext cx="8658962" cy="5306068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92734" y="819077"/>
              <a:ext cx="6692243" cy="5177469"/>
              <a:chOff x="3692734" y="819077"/>
              <a:chExt cx="6692243" cy="51774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650429" y="1741985"/>
                    <a:ext cx="392443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𝓠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: FIFO imitating wave </a:t>
                    </a: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0429" y="1741985"/>
                    <a:ext cx="3924436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261" t="-11628" r="-2019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692734" y="2193030"/>
                    <a:ext cx="546360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𝓣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: already labeled (done) vertices</a:t>
                    </a: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2734" y="2193030"/>
                    <a:ext cx="5463606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344" t="-11628" r="-122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/>
              <p:cNvSpPr txBox="1"/>
              <p:nvPr/>
            </p:nvSpPr>
            <p:spPr>
              <a:xfrm>
                <a:off x="5735960" y="3146546"/>
                <a:ext cx="3744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get vertex from wave 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99956" y="4557286"/>
                <a:ext cx="44644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Labeled will never changed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325526" y="5473326"/>
                <a:ext cx="40594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put new labeled in wave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026283" y="4106074"/>
                <a:ext cx="2919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Label unlabeled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95800" y="2678494"/>
                <a:ext cx="5076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Expand “outwards” from  wave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411924" y="819077"/>
                    <a:ext cx="284431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output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: labels</a:t>
                    </a: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1924" y="819077"/>
                    <a:ext cx="2844316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506" t="-10465" r="-3004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1167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011325"/>
                <a:ext cx="10261140" cy="486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BFS</m:t>
                    </m:r>
                  </m:oMath>
                </a14:m>
                <a:r>
                  <a:rPr lang="en-US" sz="2800" dirty="0"/>
                  <a:t> termination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BFS</m:t>
                    </m:r>
                  </m:oMath>
                </a14:m>
                <a:r>
                  <a:rPr lang="en-US" sz="2800" dirty="0"/>
                  <a:t> terminates because each iteration 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DEQUEUED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𝓠</m:t>
                    </m:r>
                  </m:oMath>
                </a14:m>
                <a:r>
                  <a:rPr lang="en-US" sz="2800" dirty="0"/>
                  <a:t>.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cannot enter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𝓠</m:t>
                    </m:r>
                  </m:oMath>
                </a14:m>
                <a:r>
                  <a:rPr lang="en-US" sz="2800" dirty="0"/>
                  <a:t> again since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and only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ENQUEUED</a:t>
                </a:r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eventually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show by induction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that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Induction base is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Assume by induction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11325"/>
                <a:ext cx="10261140" cy="4865947"/>
              </a:xfrm>
              <a:prstGeom prst="rect">
                <a:avLst/>
              </a:prstGeom>
              <a:blipFill>
                <a:blip r:embed="rId3"/>
                <a:stretch>
                  <a:fillRect l="-1188" t="-627" r="-1188" b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25218</TotalTime>
  <Words>3281</Words>
  <Application>Microsoft Office PowerPoint</Application>
  <PresentationFormat>Widescreen</PresentationFormat>
  <Paragraphs>424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Cambria Math</vt:lpstr>
      <vt:lpstr>Office Theme</vt:lpstr>
      <vt:lpstr>Exploring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880</cp:revision>
  <dcterms:created xsi:type="dcterms:W3CDTF">2021-10-08T01:25:47Z</dcterms:created>
  <dcterms:modified xsi:type="dcterms:W3CDTF">2023-06-07T06:44:56Z</dcterms:modified>
</cp:coreProperties>
</file>