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81" r:id="rId5"/>
    <p:sldId id="259" r:id="rId6"/>
    <p:sldId id="260" r:id="rId7"/>
    <p:sldId id="261" r:id="rId8"/>
    <p:sldId id="262" r:id="rId9"/>
    <p:sldId id="263" r:id="rId10"/>
    <p:sldId id="279" r:id="rId11"/>
    <p:sldId id="264" r:id="rId12"/>
    <p:sldId id="265" r:id="rId13"/>
    <p:sldId id="267" r:id="rId14"/>
    <p:sldId id="268" r:id="rId15"/>
    <p:sldId id="280" r:id="rId16"/>
    <p:sldId id="269" r:id="rId17"/>
    <p:sldId id="282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6A6A6"/>
    <a:srgbClr val="0000FF"/>
    <a:srgbClr val="009900"/>
    <a:srgbClr val="000000"/>
    <a:srgbClr val="BFBFB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F9FEB-9CFE-496E-93BE-D56B6107DD7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333D3-E1A2-4212-A489-A5CBFD003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8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67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04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3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72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61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02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01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59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291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25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48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61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509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083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24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07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94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92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57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99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86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9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1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Greedy Algorithms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4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Greedy Algorithms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7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Greedy Algorithms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6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Greedy Algorithms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1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Greedy Algorithms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8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Greedy Algorithms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0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Greedy Algorithms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6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Greedy Algorithms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8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Greedy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5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Greedy Algorithms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Greedy Algorithms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6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40" y="0"/>
            <a:ext cx="705060" cy="68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March 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356350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Algorithms and DS I: Greedy Algorithms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156EA-883B-491A-9A56-90F6CDBF6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5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210.png"/><Relationship Id="rId3" Type="http://schemas.openxmlformats.org/officeDocument/2006/relationships/image" Target="../media/image20.png"/><Relationship Id="rId7" Type="http://schemas.openxmlformats.org/officeDocument/2006/relationships/image" Target="../media/image150.png"/><Relationship Id="rId12" Type="http://schemas.openxmlformats.org/officeDocument/2006/relationships/image" Target="../media/image20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11" Type="http://schemas.openxmlformats.org/officeDocument/2006/relationships/image" Target="../media/image190.png"/><Relationship Id="rId5" Type="http://schemas.openxmlformats.org/officeDocument/2006/relationships/image" Target="../media/image130.png"/><Relationship Id="rId15" Type="http://schemas.openxmlformats.org/officeDocument/2006/relationships/image" Target="../media/image23.png"/><Relationship Id="rId10" Type="http://schemas.openxmlformats.org/officeDocument/2006/relationships/image" Target="../media/image21.png"/><Relationship Id="rId4" Type="http://schemas.openxmlformats.org/officeDocument/2006/relationships/image" Target="../media/image120.png"/><Relationship Id="rId9" Type="http://schemas.openxmlformats.org/officeDocument/2006/relationships/image" Target="../media/image170.png"/><Relationship Id="rId14" Type="http://schemas.openxmlformats.org/officeDocument/2006/relationships/image" Target="../media/image2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0.png"/><Relationship Id="rId18" Type="http://schemas.openxmlformats.org/officeDocument/2006/relationships/image" Target="../media/image26.png"/><Relationship Id="rId3" Type="http://schemas.openxmlformats.org/officeDocument/2006/relationships/image" Target="../media/image21.png"/><Relationship Id="rId12" Type="http://schemas.openxmlformats.org/officeDocument/2006/relationships/image" Target="../media/image20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90.png"/><Relationship Id="rId15" Type="http://schemas.openxmlformats.org/officeDocument/2006/relationships/image" Target="../media/image23.png"/><Relationship Id="rId19" Type="http://schemas.openxmlformats.org/officeDocument/2006/relationships/image" Target="../media/image27.png"/><Relationship Id="rId14" Type="http://schemas.openxmlformats.org/officeDocument/2006/relationships/image" Target="../media/image2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image" Target="../media/image350.png"/><Relationship Id="rId12" Type="http://schemas.openxmlformats.org/officeDocument/2006/relationships/image" Target="../media/image36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20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5" Type="http://schemas.openxmlformats.org/officeDocument/2006/relationships/image" Target="../media/image360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2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72" Type="http://schemas.openxmlformats.org/officeDocument/2006/relationships/image" Target="../media/image77.png"/><Relationship Id="rId68" Type="http://schemas.openxmlformats.org/officeDocument/2006/relationships/image" Target="../media/image73.png"/><Relationship Id="rId71" Type="http://schemas.openxmlformats.org/officeDocument/2006/relationships/image" Target="../media/image76.png"/><Relationship Id="rId2" Type="http://schemas.openxmlformats.org/officeDocument/2006/relationships/notesSlide" Target="../notesSlides/notesSlide3.xml"/><Relationship Id="rId75" Type="http://schemas.openxmlformats.org/officeDocument/2006/relationships/image" Target="../media/image80.png"/><Relationship Id="rId62" Type="http://schemas.openxmlformats.org/officeDocument/2006/relationships/image" Target="../media/image62.png"/><Relationship Id="rId70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53" Type="http://schemas.openxmlformats.org/officeDocument/2006/relationships/image" Target="../media/image53.png"/><Relationship Id="rId74" Type="http://schemas.openxmlformats.org/officeDocument/2006/relationships/image" Target="../media/image79.png"/><Relationship Id="rId73" Type="http://schemas.openxmlformats.org/officeDocument/2006/relationships/image" Target="../media/image78.png"/><Relationship Id="rId65" Type="http://schemas.openxmlformats.org/officeDocument/2006/relationships/image" Target="../media/image65.png"/><Relationship Id="rId69" Type="http://schemas.openxmlformats.org/officeDocument/2006/relationships/image" Target="../media/image74.png"/><Relationship Id="rId56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86.png"/><Relationship Id="rId4" Type="http://schemas.openxmlformats.org/officeDocument/2006/relationships/image" Target="../media/image6.png"/><Relationship Id="rId9" Type="http://schemas.openxmlformats.org/officeDocument/2006/relationships/image" Target="../media/image8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2483" y="628895"/>
            <a:ext cx="6107033" cy="791587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Greedy Algorithms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968" y="2955177"/>
            <a:ext cx="2869418" cy="32167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Greedy Algorithms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</a:t>
            </a:fld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166008" y="1771071"/>
            <a:ext cx="5859982" cy="8650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Prepared by Shmuel Wimer</a:t>
            </a:r>
          </a:p>
          <a:p>
            <a:r>
              <a:rPr lang="en-US" dirty="0"/>
              <a:t>Instructed by Hillel Kugler and Shmuel Wimer </a:t>
            </a:r>
          </a:p>
        </p:txBody>
      </p:sp>
    </p:spTree>
    <p:extLst>
      <p:ext uri="{BB962C8B-B14F-4D97-AF65-F5344CB8AC3E}">
        <p14:creationId xmlns:p14="http://schemas.microsoft.com/office/powerpoint/2010/main" val="4163084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Greedy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65430" y="903090"/>
                <a:ext cx="10261140" cy="5046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: Optimal solution includes object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sub-problem must be solved optimally for capacity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Fractional: Optimal solution includes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of object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sub-problem + object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with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 must be solved optimally for capacity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Fraction problem solved greedily,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not!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Greedy solution</a:t>
                </a:r>
                <a:r>
                  <a:rPr lang="en-US" sz="2800" dirty="0"/>
                  <a:t>:</a:t>
                </a:r>
                <a:r>
                  <a:rPr lang="en-US" sz="2800" b="1" dirty="0"/>
                  <a:t> </a:t>
                </a:r>
                <a:r>
                  <a:rPr lang="en-US" sz="2800" dirty="0"/>
                  <a:t>sort objects descending in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/>
                  <a:t>, fill knapsack in order, consuming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stop at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800" dirty="0"/>
                  <a:t>. (</a:t>
                </a:r>
                <a:r>
                  <a:rPr lang="en-US" sz="280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/>
                  <a:t>: prove correctness).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03090"/>
                <a:ext cx="10261140" cy="5046190"/>
              </a:xfrm>
              <a:prstGeom prst="rect">
                <a:avLst/>
              </a:prstGeom>
              <a:blipFill>
                <a:blip r:embed="rId3"/>
                <a:stretch>
                  <a:fillRect l="-1188" t="-483" r="-1188" b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044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Greedy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65430" y="869108"/>
                <a:ext cx="10261140" cy="5152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Greedy solution does not work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0−1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b="1" dirty="0"/>
                  <a:t>Example</a:t>
                </a:r>
                <a:r>
                  <a:rPr lang="en-US" sz="2800" dirty="0"/>
                  <a:t>: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=10,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=60, </m:t>
                        </m:r>
                        <m:f>
                          <m:fPr>
                            <m:type m:val="lin"/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=20,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=100, </m:t>
                        </m:r>
                        <m:f>
                          <m:fPr>
                            <m:type m:val="lin"/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den>
                        </m:f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=30,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=120, </m:t>
                        </m:r>
                        <m:f>
                          <m:fPr>
                            <m:type m:val="lin"/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</m:den>
                        </m:f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Optimal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0−1</m:t>
                    </m:r>
                  </m:oMath>
                </a14:m>
                <a:r>
                  <a:rPr lang="en-US" sz="2800" dirty="0"/>
                  <a:t> solution yields 220, using objects 2 and 3, excluding 1.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Consider DP solution.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800" dirty="0"/>
                  <a:t> be maximum value achievable by using objects from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with total weight not exceeding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69108"/>
                <a:ext cx="10261140" cy="5152180"/>
              </a:xfrm>
              <a:prstGeom prst="rect">
                <a:avLst/>
              </a:prstGeom>
              <a:blipFill>
                <a:blip r:embed="rId3"/>
                <a:stretch>
                  <a:fillRect l="-1188" t="-237" r="-1188" b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95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72264" y="728700"/>
                <a:ext cx="10261140" cy="2491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800" dirty="0"/>
                  <a:t> defined recursively by</a:t>
                </a: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                       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</m:d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     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264" y="728700"/>
                <a:ext cx="10261140" cy="2491003"/>
              </a:xfrm>
              <a:prstGeom prst="rect">
                <a:avLst/>
              </a:prstGeom>
              <a:blipFill>
                <a:blip r:embed="rId3"/>
                <a:stretch>
                  <a:fillRect t="-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Greedy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032104" y="1397430"/>
            <a:ext cx="1944216" cy="523220"/>
            <a:chOff x="2171564" y="3104964"/>
            <a:chExt cx="1944216" cy="523220"/>
          </a:xfrm>
        </p:grpSpPr>
        <p:sp>
          <p:nvSpPr>
            <p:cNvPr id="9" name="Rectangular Callout 8"/>
            <p:cNvSpPr/>
            <p:nvPr/>
          </p:nvSpPr>
          <p:spPr>
            <a:xfrm>
              <a:off x="2213114" y="3168552"/>
              <a:ext cx="1825486" cy="396044"/>
            </a:xfrm>
            <a:prstGeom prst="wedgeRectCallout">
              <a:avLst>
                <a:gd name="adj1" fmla="val 26407"/>
                <a:gd name="adj2" fmla="val 105177"/>
              </a:avLst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171564" y="3104964"/>
                  <a:ext cx="19442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use object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1564" y="3104964"/>
                  <a:ext cx="1944216" cy="523220"/>
                </a:xfrm>
                <a:prstGeom prst="rect">
                  <a:avLst/>
                </a:prstGeom>
                <a:blipFill>
                  <a:blip r:embed="rId7"/>
                  <a:stretch>
                    <a:fillRect l="-4702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3647728" y="1397430"/>
            <a:ext cx="2982652" cy="523220"/>
            <a:chOff x="3107135" y="3392996"/>
            <a:chExt cx="2982652" cy="523220"/>
          </a:xfrm>
        </p:grpSpPr>
        <p:sp>
          <p:nvSpPr>
            <p:cNvPr id="13" name="Rectangular Callout 12"/>
            <p:cNvSpPr/>
            <p:nvPr/>
          </p:nvSpPr>
          <p:spPr>
            <a:xfrm>
              <a:off x="3143139" y="3456584"/>
              <a:ext cx="2946648" cy="396044"/>
            </a:xfrm>
            <a:prstGeom prst="wedgeRectCallout">
              <a:avLst>
                <a:gd name="adj1" fmla="val -22815"/>
                <a:gd name="adj2" fmla="val 118290"/>
              </a:avLst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107135" y="3392996"/>
                  <a:ext cx="29826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do not use object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7135" y="3392996"/>
                  <a:ext cx="2982652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2857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65430" y="3501008"/>
                <a:ext cx="10261140" cy="2069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Input: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Maximum costs of sub-problems are memoized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Initialization: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3501008"/>
                <a:ext cx="10261140" cy="2069606"/>
              </a:xfrm>
              <a:prstGeom prst="rect">
                <a:avLst/>
              </a:prstGeom>
              <a:blipFill>
                <a:blip r:embed="rId9"/>
                <a:stretch>
                  <a:fillRect l="-1188" t="-294"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250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Greedy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65430" y="4556246"/>
                <a:ext cx="10261140" cy="1392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𝑛𝑊</m:t>
                        </m:r>
                      </m:e>
                    </m:d>
                  </m:oMath>
                </a14:m>
                <a:r>
                  <a:rPr lang="en-US" sz="2800" dirty="0"/>
                  <a:t>. Looks polynomial, but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800" dirty="0"/>
                  <a:t> needs only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func>
                  </m:oMath>
                </a14:m>
                <a:r>
                  <a:rPr lang="en-US" sz="2800" dirty="0"/>
                  <a:t> bits.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, exponential in input size!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4556246"/>
                <a:ext cx="10261140" cy="1392304"/>
              </a:xfrm>
              <a:prstGeom prst="rect">
                <a:avLst/>
              </a:prstGeom>
              <a:blipFill>
                <a:blip r:embed="rId3"/>
                <a:stretch>
                  <a:fillRect l="-1188" t="-437" b="-10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91444" y="656692"/>
                <a:ext cx="10009112" cy="3742756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IERATIVE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KNAPSACK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𝑣𝑎𝑙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2800" dirty="0"/>
              </a:p>
              <a:p>
                <a:pPr>
                  <a:lnSpc>
                    <a:spcPct val="120000"/>
                  </a:lnSpc>
                </a:pPr>
                <a:r>
                  <a:rPr lang="en-US" sz="2800" dirty="0"/>
                  <a:t>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dirty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dirty="0" smtClean="0">
                        <a:latin typeface="Cambria Math" panose="02040503050406030204" pitchFamily="18" charset="0"/>
                      </a:rPr>
                      <m:t>to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800" dirty="0"/>
              </a:p>
              <a:p>
                <a:pPr>
                  <a:lnSpc>
                    <a:spcPct val="120000"/>
                  </a:lnSpc>
                </a:pPr>
                <a:r>
                  <a:rPr lang="en-US" sz="2800" dirty="0"/>
                  <a:t>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dirty="0">
                        <a:latin typeface="Cambria Math" panose="02040503050406030204" pitchFamily="18" charset="0"/>
                      </a:rPr>
                      <m:t>to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2800" dirty="0"/>
              </a:p>
              <a:p>
                <a:pPr>
                  <a:lnSpc>
                    <a:spcPct val="120000"/>
                  </a:lnSpc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           </m:t>
                    </m:r>
                    <m:r>
                      <m:rPr>
                        <m:nor/>
                      </m:rPr>
                      <a:rPr lang="en-US" sz="2800" b="1" i="0" dirty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2800" b="1" i="0" dirty="0" smtClean="0">
                        <a:latin typeface="Cambria Math" panose="02040503050406030204" pitchFamily="18" charset="0"/>
                      </a:rPr>
                      <m:t>𝐢𝐟</m:t>
                    </m:r>
                  </m:oMath>
                </a14:m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𝑤𝑡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800" b="1" dirty="0"/>
              </a:p>
              <a:p>
                <a:pPr>
                  <a:lnSpc>
                    <a:spcPct val="120000"/>
                  </a:lnSpc>
                </a:pPr>
                <a:r>
                  <a:rPr lang="en-US" sz="2800" dirty="0"/>
                  <a:t>       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max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𝑤𝑡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𝑣𝑎𝑙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               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                  </m:t>
                    </m:r>
                    <m:r>
                      <m:rPr>
                        <m:nor/>
                      </m:rPr>
                      <a:rPr lang="en-US" sz="2800" b="1" i="0" dirty="0" smtClean="0">
                        <a:latin typeface="Cambria Math" panose="02040503050406030204" pitchFamily="18" charset="0"/>
                      </a:rPr>
                      <m:t>else</m:t>
                    </m:r>
                  </m:oMath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800" dirty="0"/>
                  <a:t>       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444" y="656692"/>
                <a:ext cx="10009112" cy="37427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21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958335" y="440668"/>
            <a:ext cx="6275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Huffman Codes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Greedy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65430" y="1124744"/>
                <a:ext cx="10261140" cy="2622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(</a:t>
                </a:r>
                <a:r>
                  <a:rPr lang="en-US" sz="2800" b="1" dirty="0"/>
                  <a:t>David A. Huffman 1952</a:t>
                </a:r>
                <a:r>
                  <a:rPr lang="en-US" sz="2800" dirty="0"/>
                  <a:t>). Compress the representation of data given by sequence of characters, e.g. text file.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File includes only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2800" dirty="0"/>
                  <a:t> with relative frequencies.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Two binary codes that can be unambiguously decoded.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124744"/>
                <a:ext cx="10261140" cy="2622256"/>
              </a:xfrm>
              <a:prstGeom prst="rect">
                <a:avLst/>
              </a:prstGeom>
              <a:blipFill>
                <a:blip r:embed="rId3"/>
                <a:stretch>
                  <a:fillRect l="-1188" t="-465" r="-1188" b="-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5545291"/>
                  </p:ext>
                </p:extLst>
              </p:nvPr>
            </p:nvGraphicFramePr>
            <p:xfrm>
              <a:off x="3312367" y="3789040"/>
              <a:ext cx="8004213" cy="20726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63439">
                      <a:extLst>
                        <a:ext uri="{9D8B030D-6E8A-4147-A177-3AD203B41FA5}">
                          <a16:colId xmlns:a16="http://schemas.microsoft.com/office/drawing/2014/main" val="657075933"/>
                        </a:ext>
                      </a:extLst>
                    </a:gridCol>
                    <a:gridCol w="963439">
                      <a:extLst>
                        <a:ext uri="{9D8B030D-6E8A-4147-A177-3AD203B41FA5}">
                          <a16:colId xmlns:a16="http://schemas.microsoft.com/office/drawing/2014/main" val="3191969046"/>
                        </a:ext>
                      </a:extLst>
                    </a:gridCol>
                    <a:gridCol w="963439">
                      <a:extLst>
                        <a:ext uri="{9D8B030D-6E8A-4147-A177-3AD203B41FA5}">
                          <a16:colId xmlns:a16="http://schemas.microsoft.com/office/drawing/2014/main" val="3957781525"/>
                        </a:ext>
                      </a:extLst>
                    </a:gridCol>
                    <a:gridCol w="963439">
                      <a:extLst>
                        <a:ext uri="{9D8B030D-6E8A-4147-A177-3AD203B41FA5}">
                          <a16:colId xmlns:a16="http://schemas.microsoft.com/office/drawing/2014/main" val="176751834"/>
                        </a:ext>
                      </a:extLst>
                    </a:gridCol>
                    <a:gridCol w="963439">
                      <a:extLst>
                        <a:ext uri="{9D8B030D-6E8A-4147-A177-3AD203B41FA5}">
                          <a16:colId xmlns:a16="http://schemas.microsoft.com/office/drawing/2014/main" val="1315537164"/>
                        </a:ext>
                      </a:extLst>
                    </a:gridCol>
                    <a:gridCol w="963439">
                      <a:extLst>
                        <a:ext uri="{9D8B030D-6E8A-4147-A177-3AD203B41FA5}">
                          <a16:colId xmlns:a16="http://schemas.microsoft.com/office/drawing/2014/main" val="3163784484"/>
                        </a:ext>
                      </a:extLst>
                    </a:gridCol>
                    <a:gridCol w="2223579">
                      <a:extLst>
                        <a:ext uri="{9D8B030D-6E8A-4147-A177-3AD203B41FA5}">
                          <a16:colId xmlns:a16="http://schemas.microsoft.com/office/drawing/2014/main" val="37005090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dirty="0" smtClean="0">
                                    <a:latin typeface="Cambria Math" panose="02040503050406030204" pitchFamily="18" charset="0"/>
                                  </a:rPr>
                                  <m:t>Average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b="0" i="0" dirty="0" smtClean="0">
                                    <a:latin typeface="Cambria Math" panose="02040503050406030204" pitchFamily="18" charset="0"/>
                                  </a:rPr>
                                  <m:t>bits</m:t>
                                </m:r>
                                <m:r>
                                  <m:rPr>
                                    <m:nor/>
                                  </m:rPr>
                                  <a:rPr lang="en-US" sz="2800" i="0" dirty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m:rPr>
                                    <m:nor/>
                                  </m:rPr>
                                  <a:rPr lang="en-US" sz="2800" i="0" dirty="0" smtClean="0">
                                    <a:latin typeface="Cambria Math" panose="02040503050406030204" pitchFamily="18" charset="0"/>
                                  </a:rPr>
                                  <m:t>char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94977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45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582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000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001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010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011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101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96628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101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111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1101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1100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5012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5545291"/>
                  </p:ext>
                </p:extLst>
              </p:nvPr>
            </p:nvGraphicFramePr>
            <p:xfrm>
              <a:off x="3312367" y="3789040"/>
              <a:ext cx="8004213" cy="20726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63439">
                      <a:extLst>
                        <a:ext uri="{9D8B030D-6E8A-4147-A177-3AD203B41FA5}">
                          <a16:colId xmlns:a16="http://schemas.microsoft.com/office/drawing/2014/main" val="657075933"/>
                        </a:ext>
                      </a:extLst>
                    </a:gridCol>
                    <a:gridCol w="963439">
                      <a:extLst>
                        <a:ext uri="{9D8B030D-6E8A-4147-A177-3AD203B41FA5}">
                          <a16:colId xmlns:a16="http://schemas.microsoft.com/office/drawing/2014/main" val="3191969046"/>
                        </a:ext>
                      </a:extLst>
                    </a:gridCol>
                    <a:gridCol w="963439">
                      <a:extLst>
                        <a:ext uri="{9D8B030D-6E8A-4147-A177-3AD203B41FA5}">
                          <a16:colId xmlns:a16="http://schemas.microsoft.com/office/drawing/2014/main" val="3957781525"/>
                        </a:ext>
                      </a:extLst>
                    </a:gridCol>
                    <a:gridCol w="963439">
                      <a:extLst>
                        <a:ext uri="{9D8B030D-6E8A-4147-A177-3AD203B41FA5}">
                          <a16:colId xmlns:a16="http://schemas.microsoft.com/office/drawing/2014/main" val="176751834"/>
                        </a:ext>
                      </a:extLst>
                    </a:gridCol>
                    <a:gridCol w="963439">
                      <a:extLst>
                        <a:ext uri="{9D8B030D-6E8A-4147-A177-3AD203B41FA5}">
                          <a16:colId xmlns:a16="http://schemas.microsoft.com/office/drawing/2014/main" val="1315537164"/>
                        </a:ext>
                      </a:extLst>
                    </a:gridCol>
                    <a:gridCol w="963439">
                      <a:extLst>
                        <a:ext uri="{9D8B030D-6E8A-4147-A177-3AD203B41FA5}">
                          <a16:colId xmlns:a16="http://schemas.microsoft.com/office/drawing/2014/main" val="3163784484"/>
                        </a:ext>
                      </a:extLst>
                    </a:gridCol>
                    <a:gridCol w="2223579">
                      <a:extLst>
                        <a:ext uri="{9D8B030D-6E8A-4147-A177-3AD203B41FA5}">
                          <a16:colId xmlns:a16="http://schemas.microsoft.com/office/drawing/2014/main" val="370050906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33" t="-1176" r="-732911" b="-3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33" t="-1176" r="-632911" b="-3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633" t="-1176" r="-532911" b="-3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8742" t="-1176" r="-429560" b="-3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1266" t="-1176" r="-332278" b="-3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1266" t="-1176" r="-232278" b="-303529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60274" t="-585" r="-548" b="-100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949772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33" t="-100000" r="-73291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33" t="-100000" r="-63291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633" t="-100000" r="-53291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8742" t="-100000" r="-42956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1266" t="-100000" r="-33227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1266" t="-100000" r="-232278" b="-200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5825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33" t="-202353" r="-732911" b="-1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33" t="-202353" r="-632911" b="-1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633" t="-202353" r="-532911" b="-1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8742" t="-202353" r="-429560" b="-1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1266" t="-202353" r="-332278" b="-1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1266" t="-202353" r="-232278" b="-1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60274" t="-202353" r="-548" b="-1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966285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33" t="-302353" r="-732911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33" t="-302353" r="-632911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633" t="-302353" r="-532911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8742" t="-302353" r="-429560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1266" t="-302353" r="-332278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1266" t="-302353" r="-232278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60274" t="-302353" r="-548" b="-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450120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8" name="Group 7"/>
          <p:cNvGrpSpPr/>
          <p:nvPr/>
        </p:nvGrpSpPr>
        <p:grpSpPr>
          <a:xfrm>
            <a:off x="900099" y="4283200"/>
            <a:ext cx="2412268" cy="1578480"/>
            <a:chOff x="-1080121" y="4679244"/>
            <a:chExt cx="2412268" cy="1578480"/>
          </a:xfrm>
        </p:grpSpPr>
        <p:sp>
          <p:nvSpPr>
            <p:cNvPr id="6" name="TextBox 5"/>
            <p:cNvSpPr txBox="1"/>
            <p:nvPr/>
          </p:nvSpPr>
          <p:spPr>
            <a:xfrm>
              <a:off x="-978786" y="4679244"/>
              <a:ext cx="22974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Frequency [%]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720081" y="5226158"/>
              <a:ext cx="20522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Fixed-length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1080121" y="5734504"/>
              <a:ext cx="24122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Variable-length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444372" y="2983190"/>
            <a:ext cx="1512168" cy="523220"/>
            <a:chOff x="3107135" y="3392996"/>
            <a:chExt cx="2982652" cy="523220"/>
          </a:xfrm>
        </p:grpSpPr>
        <p:sp>
          <p:nvSpPr>
            <p:cNvPr id="15" name="Rectangular Callout 14"/>
            <p:cNvSpPr/>
            <p:nvPr/>
          </p:nvSpPr>
          <p:spPr>
            <a:xfrm>
              <a:off x="3143140" y="3456584"/>
              <a:ext cx="2946647" cy="396044"/>
            </a:xfrm>
            <a:prstGeom prst="wedgeRectCallout">
              <a:avLst>
                <a:gd name="adj1" fmla="val 2651"/>
                <a:gd name="adj2" fmla="val 18764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07135" y="3392996"/>
              <a:ext cx="29826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minimize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586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Greedy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127448" y="728700"/>
            <a:ext cx="9920678" cy="5005384"/>
            <a:chOff x="1127448" y="1303936"/>
            <a:chExt cx="9920678" cy="5005384"/>
          </a:xfrm>
        </p:grpSpPr>
        <p:grpSp>
          <p:nvGrpSpPr>
            <p:cNvPr id="25" name="Group 24"/>
            <p:cNvGrpSpPr/>
            <p:nvPr/>
          </p:nvGrpSpPr>
          <p:grpSpPr>
            <a:xfrm>
              <a:off x="1127448" y="1303936"/>
              <a:ext cx="5518699" cy="4142358"/>
              <a:chOff x="1127448" y="1303936"/>
              <a:chExt cx="5518699" cy="4142358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127448" y="1844824"/>
                <a:ext cx="5518699" cy="3601470"/>
                <a:chOff x="1127448" y="1844824"/>
                <a:chExt cx="5518699" cy="3601470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27448" y="1844824"/>
                  <a:ext cx="5518699" cy="3204406"/>
                </a:xfrm>
                <a:prstGeom prst="rect">
                  <a:avLst/>
                </a:prstGeom>
              </p:spPr>
            </p:pic>
            <p:grpSp>
              <p:nvGrpSpPr>
                <p:cNvPr id="14" name="Group 13"/>
                <p:cNvGrpSpPr/>
                <p:nvPr/>
              </p:nvGrpSpPr>
              <p:grpSpPr>
                <a:xfrm>
                  <a:off x="1127448" y="4917960"/>
                  <a:ext cx="5184576" cy="528334"/>
                  <a:chOff x="1127448" y="4917960"/>
                  <a:chExt cx="5184576" cy="52833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" name="TextBox 7"/>
                      <p:cNvSpPr txBox="1"/>
                      <p:nvPr/>
                    </p:nvSpPr>
                    <p:spPr>
                      <a:xfrm>
                        <a:off x="1127448" y="4923074"/>
                        <a:ext cx="79208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000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8" name="TextBox 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127448" y="4923074"/>
                        <a:ext cx="792088" cy="523220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" name="TextBox 8"/>
                      <p:cNvSpPr txBox="1"/>
                      <p:nvPr/>
                    </p:nvSpPr>
                    <p:spPr>
                      <a:xfrm>
                        <a:off x="2036559" y="4921378"/>
                        <a:ext cx="79208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9" name="TextBox 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036559" y="4921378"/>
                        <a:ext cx="792088" cy="523220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" name="TextBox 9"/>
                      <p:cNvSpPr txBox="1"/>
                      <p:nvPr/>
                    </p:nvSpPr>
                    <p:spPr>
                      <a:xfrm>
                        <a:off x="2873642" y="4917960"/>
                        <a:ext cx="79208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0" name="TextBox 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873642" y="4917960"/>
                        <a:ext cx="792088" cy="523220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" name="TextBox 10"/>
                      <p:cNvSpPr txBox="1"/>
                      <p:nvPr/>
                    </p:nvSpPr>
                    <p:spPr>
                      <a:xfrm>
                        <a:off x="3773742" y="4917960"/>
                        <a:ext cx="79208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1" name="TextBox 1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773742" y="4917960"/>
                        <a:ext cx="792088" cy="523220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" name="TextBox 11"/>
                      <p:cNvSpPr txBox="1"/>
                      <p:nvPr/>
                    </p:nvSpPr>
                    <p:spPr>
                      <a:xfrm>
                        <a:off x="4619836" y="4917960"/>
                        <a:ext cx="79208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2" name="TextBox 1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19836" y="4917960"/>
                        <a:ext cx="792088" cy="523220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" name="TextBox 12"/>
                      <p:cNvSpPr txBox="1"/>
                      <p:nvPr/>
                    </p:nvSpPr>
                    <p:spPr>
                      <a:xfrm>
                        <a:off x="5519936" y="4917960"/>
                        <a:ext cx="79208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101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3" name="TextBox 1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519936" y="4917960"/>
                        <a:ext cx="792088" cy="523220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sp>
            <p:nvSpPr>
              <p:cNvPr id="16" name="TextBox 15"/>
              <p:cNvSpPr txBox="1"/>
              <p:nvPr/>
            </p:nvSpPr>
            <p:spPr>
              <a:xfrm>
                <a:off x="3467708" y="1303936"/>
                <a:ext cx="22682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Fixed-length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140116" y="1303936"/>
              <a:ext cx="3908010" cy="5005384"/>
              <a:chOff x="7140116" y="1303936"/>
              <a:chExt cx="3908010" cy="5005384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7140116" y="1303936"/>
                <a:ext cx="25202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Variable-length</a:t>
                </a: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7142295" y="1827156"/>
                <a:ext cx="3905831" cy="4482164"/>
                <a:chOff x="7142295" y="1827156"/>
                <a:chExt cx="3905831" cy="4482164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76120" y="1827156"/>
                  <a:ext cx="3816102" cy="4081347"/>
                </a:xfrm>
                <a:prstGeom prst="rect">
                  <a:avLst/>
                </a:prstGeom>
              </p:spPr>
            </p:pic>
            <p:grpSp>
              <p:nvGrpSpPr>
                <p:cNvPr id="24" name="Group 23"/>
                <p:cNvGrpSpPr/>
                <p:nvPr/>
              </p:nvGrpSpPr>
              <p:grpSpPr>
                <a:xfrm>
                  <a:off x="7142295" y="3167390"/>
                  <a:ext cx="3905831" cy="3141930"/>
                  <a:chOff x="7142295" y="3167390"/>
                  <a:chExt cx="3905831" cy="314193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TextBox 17"/>
                      <p:cNvSpPr txBox="1"/>
                      <p:nvPr/>
                    </p:nvSpPr>
                    <p:spPr>
                      <a:xfrm>
                        <a:off x="7142295" y="3167390"/>
                        <a:ext cx="79208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8" name="TextBox 1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42295" y="3167390"/>
                        <a:ext cx="792088" cy="523220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" name="TextBox 18"/>
                      <p:cNvSpPr txBox="1"/>
                      <p:nvPr/>
                    </p:nvSpPr>
                    <p:spPr>
                      <a:xfrm>
                        <a:off x="7600253" y="4917960"/>
                        <a:ext cx="79208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9" name="TextBox 1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600253" y="4917960"/>
                        <a:ext cx="792088" cy="523220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0" name="TextBox 19"/>
                      <p:cNvSpPr txBox="1"/>
                      <p:nvPr/>
                    </p:nvSpPr>
                    <p:spPr>
                      <a:xfrm>
                        <a:off x="8504149" y="4917960"/>
                        <a:ext cx="79208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20" name="TextBox 1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504149" y="4917960"/>
                        <a:ext cx="792088" cy="523220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1" name="TextBox 20"/>
                      <p:cNvSpPr txBox="1"/>
                      <p:nvPr/>
                    </p:nvSpPr>
                    <p:spPr>
                      <a:xfrm>
                        <a:off x="8833228" y="5786100"/>
                        <a:ext cx="926017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21" name="TextBox 2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833228" y="5786100"/>
                        <a:ext cx="926017" cy="523220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2" name="TextBox 21"/>
                      <p:cNvSpPr txBox="1"/>
                      <p:nvPr/>
                    </p:nvSpPr>
                    <p:spPr>
                      <a:xfrm>
                        <a:off x="9732404" y="5786100"/>
                        <a:ext cx="910187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22" name="TextBox 2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732404" y="5786100"/>
                        <a:ext cx="910187" cy="523220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3" name="TextBox 22"/>
                      <p:cNvSpPr txBox="1"/>
                      <p:nvPr/>
                    </p:nvSpPr>
                    <p:spPr>
                      <a:xfrm>
                        <a:off x="10256038" y="4917960"/>
                        <a:ext cx="79208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111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23" name="TextBox 2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256038" y="4917960"/>
                        <a:ext cx="792088" cy="523220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</p:grpSp>
    </p:spTree>
    <p:extLst>
      <p:ext uri="{BB962C8B-B14F-4D97-AF65-F5344CB8AC3E}">
        <p14:creationId xmlns:p14="http://schemas.microsoft.com/office/powerpoint/2010/main" val="1820797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Greedy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65430" y="1128691"/>
                <a:ext cx="10261140" cy="4600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Consider only </a:t>
                </a:r>
                <a:r>
                  <a:rPr lang="en-US" sz="2800" b="1" i="1" dirty="0"/>
                  <a:t>prefix codes</a:t>
                </a:r>
                <a:r>
                  <a:rPr lang="en-US" sz="2800" dirty="0"/>
                  <a:t>, where no code is a prefix of another code, anyway yield optimal compression (not proven here).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Encoding by concatenation</a:t>
                </a:r>
                <a:r>
                  <a:rPr lang="he-IL" sz="2800" dirty="0"/>
                  <a:t>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𝑎𝑏𝑐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=0∙101∙100=0101100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Decoding uses the prefix property to strip the first code, translate it into char and repeat for the reminder of the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0/1</m:t>
                    </m:r>
                  </m:oMath>
                </a14:m>
                <a:r>
                  <a:rPr lang="en-US" sz="2800" dirty="0"/>
                  <a:t> file.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Prefix code can be represented by </a:t>
                </a:r>
                <a:r>
                  <a:rPr lang="en-US" sz="2800" b="1" dirty="0"/>
                  <a:t>full binary </a:t>
                </a:r>
                <a:r>
                  <a:rPr lang="en-US" sz="2800" dirty="0"/>
                  <a:t>tree (shown soon) chars stored at leaves. Root-to-leaf path corresponds to char code.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128691"/>
                <a:ext cx="10261140" cy="4600618"/>
              </a:xfrm>
              <a:prstGeom prst="rect">
                <a:avLst/>
              </a:prstGeom>
              <a:blipFill>
                <a:blip r:embed="rId3"/>
                <a:stretch>
                  <a:fillRect l="-1188" t="-132" r="-1188" b="-2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248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Greedy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4143084" y="728700"/>
            <a:ext cx="3905831" cy="4482164"/>
            <a:chOff x="7142295" y="1827156"/>
            <a:chExt cx="3905831" cy="448216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76120" y="1827156"/>
              <a:ext cx="3816102" cy="4081347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7142295" y="3167390"/>
              <a:ext cx="3905831" cy="3141930"/>
              <a:chOff x="7142295" y="3167390"/>
              <a:chExt cx="3905831" cy="31419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7142295" y="3167390"/>
                    <a:ext cx="7920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295" y="3167390"/>
                    <a:ext cx="792088" cy="52322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7600253" y="4917960"/>
                    <a:ext cx="7920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0253" y="4917960"/>
                    <a:ext cx="792088" cy="52322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8504149" y="4917960"/>
                    <a:ext cx="7920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04149" y="4917960"/>
                    <a:ext cx="792088" cy="52322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8833228" y="5786100"/>
                    <a:ext cx="926017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33228" y="5786100"/>
                    <a:ext cx="926017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9732404" y="5786100"/>
                    <a:ext cx="910187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32404" y="5786100"/>
                    <a:ext cx="910187" cy="52322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10256038" y="4917960"/>
                    <a:ext cx="7920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111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56038" y="4917960"/>
                    <a:ext cx="792088" cy="52322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31478" y="5589240"/>
                <a:ext cx="270388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01011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=?=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478" y="5589240"/>
                <a:ext cx="2703882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4474292" y="1164981"/>
            <a:ext cx="2698011" cy="4947479"/>
            <a:chOff x="4474292" y="1164981"/>
            <a:chExt cx="2698011" cy="4947479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4661877" y="1164981"/>
              <a:ext cx="619898" cy="613019"/>
            </a:xfrm>
            <a:prstGeom prst="line">
              <a:avLst/>
            </a:prstGeom>
            <a:ln w="76200">
              <a:solidFill>
                <a:srgbClr val="FF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4474292" y="5682502"/>
              <a:ext cx="185615" cy="336696"/>
            </a:xfrm>
            <a:prstGeom prst="rect">
              <a:avLst/>
            </a:prstGeom>
            <a:solidFill>
              <a:srgbClr val="FF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6834058" y="5589240"/>
                  <a:ext cx="33824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4058" y="5589240"/>
                  <a:ext cx="338245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/>
          <p:cNvGrpSpPr/>
          <p:nvPr/>
        </p:nvGrpSpPr>
        <p:grpSpPr>
          <a:xfrm>
            <a:off x="4701553" y="1164981"/>
            <a:ext cx="2734134" cy="4947479"/>
            <a:chOff x="4701553" y="1164981"/>
            <a:chExt cx="2734134" cy="4947479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5592361" y="1164981"/>
              <a:ext cx="566162" cy="598438"/>
            </a:xfrm>
            <a:prstGeom prst="line">
              <a:avLst/>
            </a:prstGeom>
            <a:ln w="76200">
              <a:solidFill>
                <a:srgbClr val="0000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504938" y="2944072"/>
              <a:ext cx="329079" cy="598086"/>
            </a:xfrm>
            <a:prstGeom prst="line">
              <a:avLst/>
            </a:prstGeom>
            <a:ln w="76200">
              <a:solidFill>
                <a:srgbClr val="0000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5592361" y="2052559"/>
              <a:ext cx="566163" cy="567470"/>
            </a:xfrm>
            <a:prstGeom prst="line">
              <a:avLst/>
            </a:prstGeom>
            <a:ln w="76200">
              <a:solidFill>
                <a:srgbClr val="0000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4701553" y="5682502"/>
              <a:ext cx="555430" cy="336696"/>
            </a:xfrm>
            <a:prstGeom prst="rect">
              <a:avLst/>
            </a:prstGeom>
            <a:solidFill>
              <a:srgbClr val="0000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7097442" y="5589240"/>
                  <a:ext cx="33824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8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7442" y="5589240"/>
                  <a:ext cx="338245" cy="52322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71"/>
          <p:cNvGrpSpPr/>
          <p:nvPr/>
        </p:nvGrpSpPr>
        <p:grpSpPr>
          <a:xfrm>
            <a:off x="5324575" y="1089837"/>
            <a:ext cx="2367216" cy="5026590"/>
            <a:chOff x="5324575" y="1089837"/>
            <a:chExt cx="2367216" cy="5026590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5669477" y="1089837"/>
              <a:ext cx="566162" cy="598438"/>
            </a:xfrm>
            <a:prstGeom prst="line">
              <a:avLst/>
            </a:prstGeom>
            <a:ln w="76200">
              <a:solidFill>
                <a:srgbClr val="0099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472451" y="2052559"/>
              <a:ext cx="573206" cy="567470"/>
            </a:xfrm>
            <a:prstGeom prst="line">
              <a:avLst/>
            </a:prstGeom>
            <a:ln w="76200">
              <a:solidFill>
                <a:srgbClr val="0099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6854588" y="2963026"/>
              <a:ext cx="242249" cy="482733"/>
            </a:xfrm>
            <a:prstGeom prst="line">
              <a:avLst/>
            </a:prstGeom>
            <a:ln w="76200">
              <a:solidFill>
                <a:srgbClr val="0099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5324575" y="5685650"/>
              <a:ext cx="768929" cy="336696"/>
            </a:xfrm>
            <a:prstGeom prst="rect">
              <a:avLst/>
            </a:prstGeom>
            <a:solidFill>
              <a:srgbClr val="0099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7353546" y="5593207"/>
                  <a:ext cx="33824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2800" dirty="0">
                    <a:solidFill>
                      <a:srgbClr val="009900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3546" y="5593207"/>
                  <a:ext cx="338245" cy="52322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Straight Connector 68"/>
            <p:cNvCxnSpPr/>
            <p:nvPr/>
          </p:nvCxnSpPr>
          <p:spPr>
            <a:xfrm flipH="1">
              <a:off x="6376170" y="3819504"/>
              <a:ext cx="279633" cy="598557"/>
            </a:xfrm>
            <a:prstGeom prst="line">
              <a:avLst/>
            </a:prstGeom>
            <a:ln w="76200">
              <a:solidFill>
                <a:srgbClr val="0099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515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Greedy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65430" y="1011325"/>
                <a:ext cx="10261140" cy="4865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An optimal tree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(minimizing average bits/char) must be </a:t>
                </a:r>
                <a:r>
                  <a:rPr lang="en-US" sz="2800" b="1" dirty="0"/>
                  <a:t>full binary</a:t>
                </a:r>
                <a:r>
                  <a:rPr lang="en-US" sz="2800" dirty="0"/>
                  <a:t>, for which every node has both left (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) and right (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) children (</a:t>
                </a:r>
                <a:r>
                  <a:rPr lang="en-US" sz="280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/>
                  <a:t>).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For alphabet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has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/>
                  <a:t> leaves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internal nodes (</a:t>
                </a:r>
                <a:r>
                  <a:rPr lang="en-US" sz="280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/>
                  <a:t>).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𝑓𝑟𝑒𝑞</m:t>
                    </m:r>
                  </m:oMath>
                </a14:m>
                <a:r>
                  <a:rPr lang="en-US" sz="2800" dirty="0"/>
                  <a:t> its relative frequency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800" dirty="0"/>
                  <a:t> its leaf depth.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 average bits/char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/>
                  <a:t> is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  <m:sup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𝑓𝑟𝑒𝑞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Intuitively optimal coding uses single bit for highest frequency char.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011325"/>
                <a:ext cx="10261140" cy="4865947"/>
              </a:xfrm>
              <a:prstGeom prst="rect">
                <a:avLst/>
              </a:prstGeom>
              <a:blipFill>
                <a:blip r:embed="rId3"/>
                <a:stretch>
                  <a:fillRect l="-1188" t="-251" r="-1188" b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82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2189089" y="4302471"/>
            <a:ext cx="5789245" cy="1949485"/>
            <a:chOff x="2189089" y="4302471"/>
            <a:chExt cx="5811342" cy="19494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189089" y="4548365"/>
                  <a:ext cx="135062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INSERT</m:t>
                        </m:r>
                      </m:oMath>
                    </m:oMathPara>
                  </a14:m>
                  <a:endParaRPr lang="en-US" sz="28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9089" y="4548365"/>
                  <a:ext cx="1350627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09675" y="4302471"/>
              <a:ext cx="4390756" cy="1949485"/>
            </a:xfrm>
            <a:prstGeom prst="rect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46" name="Rectangle 45"/>
            <p:cNvSpPr/>
            <p:nvPr/>
          </p:nvSpPr>
          <p:spPr>
            <a:xfrm>
              <a:off x="5699956" y="5095331"/>
              <a:ext cx="1332148" cy="405211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189089" y="2864696"/>
            <a:ext cx="5789245" cy="1226069"/>
            <a:chOff x="2189089" y="2864696"/>
            <a:chExt cx="5789245" cy="122606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15675" y="2864696"/>
              <a:ext cx="4362659" cy="1226069"/>
            </a:xfrm>
            <a:prstGeom prst="rect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189089" y="2916914"/>
                  <a:ext cx="135062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INSERT</m:t>
                        </m:r>
                      </m:oMath>
                    </m:oMathPara>
                  </a14:m>
                  <a:endParaRPr lang="en-US" sz="28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9089" y="2916914"/>
                  <a:ext cx="1350627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 44"/>
            <p:cNvSpPr/>
            <p:nvPr/>
          </p:nvSpPr>
          <p:spPr>
            <a:xfrm>
              <a:off x="5835813" y="3664250"/>
              <a:ext cx="1447278" cy="412822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89089" y="1451712"/>
            <a:ext cx="5789245" cy="1243839"/>
            <a:chOff x="2189089" y="1451712"/>
            <a:chExt cx="5789245" cy="124383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15675" y="1451712"/>
              <a:ext cx="4362659" cy="1243839"/>
            </a:xfrm>
            <a:prstGeom prst="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2189089" y="1526644"/>
                  <a:ext cx="135062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INSERT</m:t>
                        </m:r>
                      </m:oMath>
                    </m:oMathPara>
                  </a14:m>
                  <a:endParaRPr lang="en-US" sz="28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9089" y="1526644"/>
                  <a:ext cx="1350627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Rectangle 43"/>
            <p:cNvSpPr/>
            <p:nvPr/>
          </p:nvSpPr>
          <p:spPr>
            <a:xfrm>
              <a:off x="5102326" y="2271323"/>
              <a:ext cx="1416174" cy="405211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Greedy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800" y="728700"/>
            <a:ext cx="4356534" cy="484059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96A5EEFE-10A2-41A2-AF63-21EFB38C2B3D}"/>
              </a:ext>
            </a:extLst>
          </p:cNvPr>
          <p:cNvGrpSpPr/>
          <p:nvPr/>
        </p:nvGrpSpPr>
        <p:grpSpPr>
          <a:xfrm>
            <a:off x="947428" y="715759"/>
            <a:ext cx="7102953" cy="523220"/>
            <a:chOff x="947428" y="715759"/>
            <a:chExt cx="7102953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947428" y="715759"/>
                  <a:ext cx="25922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EXTRACT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28" y="715759"/>
                  <a:ext cx="259228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/>
            <p:cNvSpPr/>
            <p:nvPr/>
          </p:nvSpPr>
          <p:spPr>
            <a:xfrm>
              <a:off x="3645836" y="774764"/>
              <a:ext cx="1416174" cy="405211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B0F9590-06C8-DCA9-6A6D-D65A178416C1}"/>
                </a:ext>
              </a:extLst>
            </p:cNvPr>
            <p:cNvSpPr/>
            <p:nvPr/>
          </p:nvSpPr>
          <p:spPr>
            <a:xfrm>
              <a:off x="3565594" y="751457"/>
              <a:ext cx="4484787" cy="445112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CAADEA0-B969-2069-38B6-41AA92F47773}"/>
              </a:ext>
            </a:extLst>
          </p:cNvPr>
          <p:cNvGrpSpPr/>
          <p:nvPr/>
        </p:nvGrpSpPr>
        <p:grpSpPr>
          <a:xfrm>
            <a:off x="947428" y="1504910"/>
            <a:ext cx="7081090" cy="1068174"/>
            <a:chOff x="947428" y="1504910"/>
            <a:chExt cx="7081090" cy="1068174"/>
          </a:xfrm>
        </p:grpSpPr>
        <p:sp>
          <p:nvSpPr>
            <p:cNvPr id="14" name="Rectangle 13"/>
            <p:cNvSpPr/>
            <p:nvPr/>
          </p:nvSpPr>
          <p:spPr>
            <a:xfrm>
              <a:off x="3619447" y="1526644"/>
              <a:ext cx="1447278" cy="412822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947428" y="2049864"/>
                  <a:ext cx="25922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EXTRACT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28" y="2049864"/>
                  <a:ext cx="25922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61637304-9F68-B04E-1D1D-C5B608C52283}"/>
                </a:ext>
              </a:extLst>
            </p:cNvPr>
            <p:cNvSpPr/>
            <p:nvPr/>
          </p:nvSpPr>
          <p:spPr>
            <a:xfrm>
              <a:off x="3543731" y="1504910"/>
              <a:ext cx="4484787" cy="45807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68669E4-E05C-AC57-E795-761BC302F8AA}"/>
              </a:ext>
            </a:extLst>
          </p:cNvPr>
          <p:cNvGrpSpPr/>
          <p:nvPr/>
        </p:nvGrpSpPr>
        <p:grpSpPr>
          <a:xfrm>
            <a:off x="947428" y="2819393"/>
            <a:ext cx="7081090" cy="1143961"/>
            <a:chOff x="947428" y="2819393"/>
            <a:chExt cx="7081090" cy="1143961"/>
          </a:xfrm>
        </p:grpSpPr>
        <p:sp>
          <p:nvSpPr>
            <p:cNvPr id="18" name="Rectangle 17"/>
            <p:cNvSpPr/>
            <p:nvPr/>
          </p:nvSpPr>
          <p:spPr>
            <a:xfrm>
              <a:off x="4094419" y="2861740"/>
              <a:ext cx="1691706" cy="467224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947428" y="3440134"/>
                  <a:ext cx="25922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EXTRACT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28" y="3440134"/>
                  <a:ext cx="2592288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DA46849A-8169-E0BA-4B95-454885CECF9C}"/>
                </a:ext>
              </a:extLst>
            </p:cNvPr>
            <p:cNvSpPr/>
            <p:nvPr/>
          </p:nvSpPr>
          <p:spPr>
            <a:xfrm>
              <a:off x="3543731" y="2819393"/>
              <a:ext cx="4484787" cy="516347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5E1557B-B654-CCDF-263F-EAAF2D832235}"/>
              </a:ext>
            </a:extLst>
          </p:cNvPr>
          <p:cNvGrpSpPr/>
          <p:nvPr/>
        </p:nvGrpSpPr>
        <p:grpSpPr>
          <a:xfrm>
            <a:off x="947428" y="4259589"/>
            <a:ext cx="7081090" cy="1335216"/>
            <a:chOff x="947428" y="4259589"/>
            <a:chExt cx="7081090" cy="13352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947428" y="5071585"/>
                  <a:ext cx="25922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EXTRACT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28" y="5071585"/>
                  <a:ext cx="25922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ctangle 36"/>
            <p:cNvSpPr/>
            <p:nvPr/>
          </p:nvSpPr>
          <p:spPr>
            <a:xfrm>
              <a:off x="3986605" y="4302470"/>
              <a:ext cx="2736304" cy="494681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C5CEEE4-617E-4ABA-D8D5-87B20D5A57E6}"/>
                </a:ext>
              </a:extLst>
            </p:cNvPr>
            <p:cNvSpPr/>
            <p:nvPr/>
          </p:nvSpPr>
          <p:spPr>
            <a:xfrm>
              <a:off x="3543731" y="4259589"/>
              <a:ext cx="4484787" cy="555154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BA0B463-0974-4362-5F1E-CD27103C11EA}"/>
              </a:ext>
            </a:extLst>
          </p:cNvPr>
          <p:cNvGrpSpPr/>
          <p:nvPr/>
        </p:nvGrpSpPr>
        <p:grpSpPr>
          <a:xfrm>
            <a:off x="8220236" y="943796"/>
            <a:ext cx="3514725" cy="4337271"/>
            <a:chOff x="8220236" y="943796"/>
            <a:chExt cx="3514725" cy="4337271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220236" y="1556792"/>
              <a:ext cx="3514725" cy="3724275"/>
            </a:xfrm>
            <a:prstGeom prst="rect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3DCF7708-9E2E-0ED6-C21A-34E472FD652A}"/>
                </a:ext>
              </a:extLst>
            </p:cNvPr>
            <p:cNvSpPr/>
            <p:nvPr/>
          </p:nvSpPr>
          <p:spPr>
            <a:xfrm>
              <a:off x="9053133" y="1486309"/>
              <a:ext cx="703341" cy="655646"/>
            </a:xfrm>
            <a:prstGeom prst="roundRect">
              <a:avLst/>
            </a:prstGeom>
            <a:solidFill>
              <a:srgbClr val="FF0000">
                <a:alpha val="30196"/>
              </a:srgb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8B15DC61-CEDF-D252-E8E4-72CBB4140432}"/>
                    </a:ext>
                  </a:extLst>
                </p:cNvPr>
                <p:cNvSpPr txBox="1"/>
                <p:nvPr/>
              </p:nvSpPr>
              <p:spPr>
                <a:xfrm>
                  <a:off x="8425826" y="943796"/>
                  <a:ext cx="25922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EXTRACT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8B15DC61-CEDF-D252-E8E4-72CBB41404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5826" y="943796"/>
                  <a:ext cx="2592288" cy="52322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1953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457074" y="277608"/>
            <a:ext cx="5277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Overview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965430" y="1386173"/>
            <a:ext cx="10261140" cy="463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800" dirty="0"/>
              <a:t>Dynamic programming (DP) finds optimal solution with memoization and back traversal.</a:t>
            </a:r>
          </a:p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800" dirty="0"/>
              <a:t>Only at termination the entire solution is disclosed.</a:t>
            </a:r>
          </a:p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800" dirty="0"/>
              <a:t>Greedy algorithms take at each step the best decision with no later regrets, simpler DP.</a:t>
            </a:r>
          </a:p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800" dirty="0"/>
              <a:t>Greedy paradigm may result in non-optimal solution.</a:t>
            </a:r>
          </a:p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800" dirty="0"/>
              <a:t>For some problems greedy algorithm yields optimal solution though.</a:t>
            </a:r>
            <a:endParaRPr lang="en-US" sz="4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Greedy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0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Greedy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65430" y="622941"/>
                <a:ext cx="10261140" cy="573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Algorithm stores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in </a:t>
                </a:r>
                <a:r>
                  <a:rPr lang="en-US" sz="2800" b="1" dirty="0"/>
                  <a:t>min-queue </a:t>
                </a:r>
                <a:r>
                  <a:rPr lang="en-US" sz="2800" dirty="0"/>
                  <a:t>(</a:t>
                </a:r>
                <a:r>
                  <a:rPr lang="en-US" sz="2800" b="1" dirty="0"/>
                  <a:t>heap</a:t>
                </a:r>
                <a:r>
                  <a:rPr lang="en-US" sz="2800" dirty="0"/>
                  <a:t>)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/>
                  <a:t> keyed on frequencies.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22941"/>
                <a:ext cx="10261140" cy="573811"/>
              </a:xfrm>
              <a:prstGeom prst="rect">
                <a:avLst/>
              </a:prstGeom>
              <a:blipFill>
                <a:blip r:embed="rId3"/>
                <a:stretch>
                  <a:fillRect l="-1188" t="-1064" b="-297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046438" y="1484784"/>
            <a:ext cx="10126126" cy="4539172"/>
            <a:chOff x="1046438" y="1484784"/>
            <a:chExt cx="10126126" cy="4539172"/>
          </a:xfrm>
        </p:grpSpPr>
        <p:grpSp>
          <p:nvGrpSpPr>
            <p:cNvPr id="6" name="Group 5"/>
            <p:cNvGrpSpPr/>
            <p:nvPr/>
          </p:nvGrpSpPr>
          <p:grpSpPr>
            <a:xfrm>
              <a:off x="1109445" y="1487452"/>
              <a:ext cx="10063119" cy="4536504"/>
              <a:chOff x="1109445" y="1487452"/>
              <a:chExt cx="10063119" cy="4536504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9445" y="1487452"/>
                <a:ext cx="6897228" cy="4536504"/>
              </a:xfrm>
              <a:prstGeom prst="rect">
                <a:avLst/>
              </a:prstGeom>
            </p:spPr>
          </p:pic>
          <p:grpSp>
            <p:nvGrpSpPr>
              <p:cNvPr id="5" name="Group 4"/>
              <p:cNvGrpSpPr/>
              <p:nvPr/>
            </p:nvGrpSpPr>
            <p:grpSpPr>
              <a:xfrm>
                <a:off x="2992263" y="2380182"/>
                <a:ext cx="8180301" cy="3629701"/>
                <a:chOff x="2992263" y="2380182"/>
                <a:chExt cx="8180301" cy="362970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/>
                    <p:cNvSpPr txBox="1"/>
                    <p:nvPr/>
                  </p:nvSpPr>
                  <p:spPr>
                    <a:xfrm>
                      <a:off x="4619835" y="2835755"/>
                      <a:ext cx="5694635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// </a:t>
                      </a:r>
                      <a14:m>
                        <m:oMath xmlns:m="http://schemas.openxmlformats.org/officeDocument/2006/math">
                          <m:r>
                            <a:rPr lang="en-US" sz="2800" i="1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800" i="1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a14:m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reduced by 1 at every iteration</a:t>
                      </a:r>
                    </a:p>
                  </p:txBody>
                </p:sp>
              </mc:Choice>
              <mc:Fallback xmlns="">
                <p:sp>
                  <p:nvSpPr>
                    <p:cNvPr id="10" name="TextBox 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19835" y="2835755"/>
                      <a:ext cx="5694635" cy="52322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2248" t="-10465" b="-3255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2992263" y="2380182"/>
                      <a:ext cx="529998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// initialize </a:t>
                      </a:r>
                      <a14:m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oMath>
                      </a14:m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 </a:t>
                      </a:r>
                    </a:p>
                  </p:txBody>
                </p:sp>
              </mc:Choice>
              <mc:Fallback xmlns="">
                <p:sp>
                  <p:nvSpPr>
                    <p:cNvPr id="11" name="TextBox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92263" y="2380182"/>
                      <a:ext cx="5299980" cy="52322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2417" t="-10465" b="-3255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2" name="TextBox 11"/>
                <p:cNvSpPr txBox="1"/>
                <p:nvPr/>
              </p:nvSpPr>
              <p:spPr>
                <a:xfrm>
                  <a:off x="7870273" y="3755704"/>
                  <a:ext cx="323928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get min frequency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7939674" y="4200324"/>
                  <a:ext cx="32328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get min frequency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4646485" y="5070636"/>
                  <a:ext cx="5977598" cy="49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insert node and maintain min-priority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TextBox 16"/>
                    <p:cNvSpPr txBox="1"/>
                    <p:nvPr/>
                  </p:nvSpPr>
                  <p:spPr>
                    <a:xfrm>
                      <a:off x="5951984" y="5486663"/>
                      <a:ext cx="5055322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// return root (</a:t>
                      </a:r>
                      <a14:m>
                        <m:oMath xmlns:m="http://schemas.openxmlformats.org/officeDocument/2006/math">
                          <m:r>
                            <a:rPr lang="en-US" sz="2800" i="1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oMath>
                      </a14:m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 is only 1 item) </a:t>
                      </a:r>
                    </a:p>
                  </p:txBody>
                </p:sp>
              </mc:Choice>
              <mc:Fallback xmlns="">
                <p:sp>
                  <p:nvSpPr>
                    <p:cNvPr id="17" name="TextBox 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51984" y="5486663"/>
                      <a:ext cx="5055322" cy="52322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410" t="-10465" b="-3255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9" name="Rectangle 18"/>
            <p:cNvSpPr/>
            <p:nvPr/>
          </p:nvSpPr>
          <p:spPr>
            <a:xfrm>
              <a:off x="1046438" y="1484784"/>
              <a:ext cx="10063119" cy="4539172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0841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Greedy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65430" y="764704"/>
                <a:ext cx="10261140" cy="5347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Correctness proof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HUFFMAN</m:t>
                    </m:r>
                  </m:oMath>
                </a14:m>
                <a:r>
                  <a:rPr lang="en-US" sz="2800" dirty="0"/>
                  <a:t> algorithm.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Lemma 1</a:t>
                </a:r>
                <a:r>
                  <a:rPr lang="en-US" sz="2800" dirty="0"/>
                  <a:t>: 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have lowest frequencies.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he-IL" sz="2800" dirty="0"/>
                  <a:t> </a:t>
                </a:r>
                <a:r>
                  <a:rPr lang="en-US" sz="2800" dirty="0"/>
                  <a:t>optimal prefix code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codes have same length and differ only in last bit.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 : w.l.o.g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𝑓𝑟𝑒𝑞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𝑓𝑟𝑒𝑞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correspond to optimal prefix code and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be two sibling leaves,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/>
                  <a:t> is maximum, and w.l.o.g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𝑓𝑟𝑒𝑞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𝑓𝑟𝑒𝑞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0" dirty="0"/>
                  <a:t>Consequently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𝑓𝑟𝑒𝑞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𝑓𝑟𝑒𝑞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/>
                  <a:t> and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𝑓𝑟𝑒𝑞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𝑓𝑟𝑒𝑞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From depth assumptions: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64704"/>
                <a:ext cx="10261140" cy="5347426"/>
              </a:xfrm>
              <a:prstGeom prst="rect">
                <a:avLst/>
              </a:prstGeom>
              <a:blipFill>
                <a:blip r:embed="rId3"/>
                <a:stretch>
                  <a:fillRect l="-1188" t="-114" r="-1188" b="-2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29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Greedy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65430" y="2816932"/>
                <a:ext cx="10261140" cy="1321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Transform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by exchanging positions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codes are identical except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 exchanges.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2816932"/>
                <a:ext cx="10261140" cy="1321708"/>
              </a:xfrm>
              <a:prstGeom prst="rect">
                <a:avLst/>
              </a:prstGeom>
              <a:blipFill>
                <a:blip r:embed="rId3"/>
                <a:stretch>
                  <a:fillRect l="-1188" t="-461" b="-12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72653" y="4308865"/>
                <a:ext cx="10261140" cy="2010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  <m:sup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𝑓𝑟𝑒𝑞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  <m:sup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𝑓𝑟𝑒𝑞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𝑓𝑟𝑒𝑞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𝑓𝑟𝑒𝑞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𝑓𝑟𝑒𝑞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𝑓𝑟𝑒𝑞</m:t>
                        </m:r>
                      </m:e>
                    </m:d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53" y="4308865"/>
                <a:ext cx="10261140" cy="2010807"/>
              </a:xfrm>
              <a:prstGeom prst="rect">
                <a:avLst/>
              </a:prstGeom>
              <a:blipFill>
                <a:blip r:embed="rId4"/>
                <a:stretch>
                  <a:fillRect b="-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2025934" y="584684"/>
            <a:ext cx="8154578" cy="2258477"/>
            <a:chOff x="2099556" y="1551094"/>
            <a:chExt cx="8154578" cy="2258477"/>
          </a:xfrm>
        </p:grpSpPr>
        <p:grpSp>
          <p:nvGrpSpPr>
            <p:cNvPr id="16" name="Group 15"/>
            <p:cNvGrpSpPr/>
            <p:nvPr/>
          </p:nvGrpSpPr>
          <p:grpSpPr>
            <a:xfrm>
              <a:off x="2099556" y="1700808"/>
              <a:ext cx="8154578" cy="2108763"/>
              <a:chOff x="2081554" y="1714465"/>
              <a:chExt cx="8154578" cy="2108763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81554" y="1736812"/>
                <a:ext cx="3108521" cy="196588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64032" y="1714465"/>
                <a:ext cx="3372100" cy="2108763"/>
              </a:xfrm>
              <a:prstGeom prst="rect">
                <a:avLst/>
              </a:prstGeom>
            </p:spPr>
          </p:pic>
          <p:sp>
            <p:nvSpPr>
              <p:cNvPr id="15" name="Right Arrow 14"/>
              <p:cNvSpPr/>
              <p:nvPr/>
            </p:nvSpPr>
            <p:spPr>
              <a:xfrm>
                <a:off x="5807968" y="2462812"/>
                <a:ext cx="468052" cy="252028"/>
              </a:xfrm>
              <a:prstGeom prst="rightArrow">
                <a:avLst/>
              </a:prstGeom>
              <a:no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188287" y="1551094"/>
                  <a:ext cx="4680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8287" y="1551094"/>
                  <a:ext cx="468052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8112224" y="1602059"/>
                  <a:ext cx="4680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2224" y="1602059"/>
                  <a:ext cx="468052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5923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Greedy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65430" y="869108"/>
                <a:ext cx="10261140" cy="5152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optimal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optimal.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Lemma 1 justifies the merge of lowest frequency keys.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Still need to show optimal sub-structure property.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Lemma</a:t>
                </a:r>
                <a:r>
                  <a:rPr lang="en-US" sz="2800" dirty="0"/>
                  <a:t> 2: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𝑓𝑟𝑒𝑞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𝑓𝑟𝑒𝑞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𝑓𝑟𝑒𝑞</m:t>
                    </m:r>
                  </m:oMath>
                </a14:m>
                <a:r>
                  <a:rPr lang="en-US" sz="2800" dirty="0"/>
                  <a:t>, where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dirty="0"/>
                  <a:t>  are lowest frequency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.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be an optimal prefix code representation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obtained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by replacing leaf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/>
                  <a:t> by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yields optimal prefix code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69108"/>
                <a:ext cx="10261140" cy="5152180"/>
              </a:xfrm>
              <a:prstGeom prst="rect">
                <a:avLst/>
              </a:prstGeom>
              <a:blipFill>
                <a:blip r:embed="rId3"/>
                <a:stretch>
                  <a:fillRect l="-1188" t="-592" r="-1188" b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126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Greedy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1112088"/>
                <a:ext cx="10261140" cy="4657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are identical except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/>
                  <a:t> replaced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800" dirty="0"/>
                  <a:t>. Hence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𝑓𝑟𝑒𝑞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nary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𝑓𝑟𝑒𝑞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𝑓𝑟𝑒𝑞</m:t>
                        </m:r>
                      </m:e>
                    </m:d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not optimal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 optimal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/>
                  <a:t>, and by Lemma 1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dirty="0"/>
                  <a:t> are w.l.o.g sibling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Replace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sz="2800" dirty="0"/>
                  <a:t>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′′′</m:t>
                        </m:r>
                      </m:sup>
                    </m:sSup>
                  </m:oMath>
                </a14:m>
                <a:r>
                  <a:rPr lang="en-US" sz="2800" dirty="0"/>
                  <a:t> by merging, replacing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/>
                  <a:t>, thus creating alphabet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. Then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112088"/>
                <a:ext cx="10261140" cy="4657172"/>
              </a:xfrm>
              <a:prstGeom prst="rect">
                <a:avLst/>
              </a:prstGeom>
              <a:blipFill>
                <a:blip r:embed="rId3"/>
                <a:stretch>
                  <a:fillRect l="-1188" t="-524" r="-1188" b="-2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857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Greedy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25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965430" y="1047329"/>
            <a:ext cx="10261140" cy="2093265"/>
            <a:chOff x="965430" y="1047329"/>
            <a:chExt cx="10261140" cy="20932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965430" y="1047329"/>
                  <a:ext cx="10261140" cy="20932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3600"/>
                    </a:spcAft>
                  </a:pP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′′′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𝑓𝑟𝑒𝑞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𝑓𝑟𝑒𝑞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𝑓𝑟𝑒𝑞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𝑓𝑟𝑒𝑞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sz="2800" dirty="0"/>
                    <a:t>,</a:t>
                  </a:r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/>
                    <a:t>impossible since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en-US" sz="2800" dirty="0"/>
                    <a:t> is optimal for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⇒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en-US" sz="2800" dirty="0"/>
                    <a:t> optimal for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US" sz="2800" dirty="0"/>
                    <a:t>.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∎</m:t>
                      </m:r>
                    </m:oMath>
                  </a14:m>
                  <a:endParaRPr lang="en-US" sz="28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1047329"/>
                  <a:ext cx="10261140" cy="2093265"/>
                </a:xfrm>
                <a:prstGeom prst="rect">
                  <a:avLst/>
                </a:prstGeom>
                <a:blipFill>
                  <a:blip r:embed="rId3"/>
                  <a:stretch>
                    <a:fillRect l="-1188" b="-58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7"/>
            <p:cNvGrpSpPr/>
            <p:nvPr/>
          </p:nvGrpSpPr>
          <p:grpSpPr>
            <a:xfrm>
              <a:off x="4367808" y="1916832"/>
              <a:ext cx="5815084" cy="612068"/>
              <a:chOff x="4367808" y="1556792"/>
              <a:chExt cx="5815084" cy="612068"/>
            </a:xfrm>
          </p:grpSpPr>
          <p:sp>
            <p:nvSpPr>
              <p:cNvPr id="7" name="Rectangular Callout 6"/>
              <p:cNvSpPr/>
              <p:nvPr/>
            </p:nvSpPr>
            <p:spPr>
              <a:xfrm>
                <a:off x="4439816" y="1580751"/>
                <a:ext cx="5688632" cy="588109"/>
              </a:xfrm>
              <a:prstGeom prst="wedgeRectCallout">
                <a:avLst>
                  <a:gd name="adj1" fmla="val -30726"/>
                  <a:gd name="adj2" fmla="val -109186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 4"/>
                  <p:cNvSpPr/>
                  <p:nvPr/>
                </p:nvSpPr>
                <p:spPr>
                  <a:xfrm>
                    <a:off x="4367808" y="1556792"/>
                    <a:ext cx="5815084" cy="588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67808" y="1556792"/>
                    <a:ext cx="5815084" cy="588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65430" y="3255016"/>
                <a:ext cx="10261140" cy="2622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: HUFFMAN produces an optimal prefix code.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Follows immediately from Lemma 1 and 2.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Lemma 2 establishes induction on the optimality of a prefix code for a tree of given depth to show the optimality at a deeper tree.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3255016"/>
                <a:ext cx="10261140" cy="2622256"/>
              </a:xfrm>
              <a:prstGeom prst="rect">
                <a:avLst/>
              </a:prstGeom>
              <a:blipFill>
                <a:blip r:embed="rId5"/>
                <a:stretch>
                  <a:fillRect l="-1188" t="-465" r="-1188" b="-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32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457074" y="622429"/>
            <a:ext cx="5277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Activity Selection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1886133"/>
                <a:ext cx="10261140" cy="3091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activities executed on single machine.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Scheduled for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sorted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≤⋯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, are compatible (both executed)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Goal: Maximize the number of completed (compatible) activities.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886133"/>
                <a:ext cx="10261140" cy="3091039"/>
              </a:xfrm>
              <a:prstGeom prst="rect">
                <a:avLst/>
              </a:prstGeom>
              <a:blipFill>
                <a:blip r:embed="rId3"/>
                <a:stretch>
                  <a:fillRect l="-1188" t="-197" b="-4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Greedy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502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Greedy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492616" y="493512"/>
            <a:ext cx="7563824" cy="5707796"/>
            <a:chOff x="2492616" y="493512"/>
            <a:chExt cx="7563824" cy="5707796"/>
          </a:xfrm>
        </p:grpSpPr>
        <p:grpSp>
          <p:nvGrpSpPr>
            <p:cNvPr id="64" name="Group 63"/>
            <p:cNvGrpSpPr/>
            <p:nvPr/>
          </p:nvGrpSpPr>
          <p:grpSpPr>
            <a:xfrm>
              <a:off x="3220402" y="925560"/>
              <a:ext cx="4323977" cy="523220"/>
              <a:chOff x="2492103" y="3068960"/>
              <a:chExt cx="4323977" cy="52322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2492103" y="3282020"/>
                <a:ext cx="4323977" cy="108012"/>
                <a:chOff x="2492103" y="4095074"/>
                <a:chExt cx="723577" cy="108012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>
                  <a:off x="2495600" y="4149080"/>
                  <a:ext cx="7200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3214156" y="4095074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492103" y="4095074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4340504" y="3068960"/>
                    <a:ext cx="648072" cy="523220"/>
                  </a:xfrm>
                  <a:prstGeom prst="rect">
                    <a:avLst/>
                  </a:prstGeom>
                  <a:solidFill>
                    <a:srgbClr val="FFFFFF">
                      <a:alpha val="80000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40504" y="3068960"/>
                    <a:ext cx="648072" cy="523220"/>
                  </a:xfrm>
                  <a:prstGeom prst="rect">
                    <a:avLst/>
                  </a:prstGeom>
                  <a:blipFill>
                    <a:blip r:embed="rId6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5" name="Group 64"/>
            <p:cNvGrpSpPr/>
            <p:nvPr/>
          </p:nvGrpSpPr>
          <p:grpSpPr>
            <a:xfrm>
              <a:off x="6806461" y="493512"/>
              <a:ext cx="1443657" cy="523220"/>
              <a:chOff x="2492103" y="4149080"/>
              <a:chExt cx="1443657" cy="52322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2492103" y="4360491"/>
                <a:ext cx="1443657" cy="108012"/>
                <a:chOff x="2492103" y="4095074"/>
                <a:chExt cx="723577" cy="108012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95600" y="4149080"/>
                  <a:ext cx="7200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3214156" y="4095074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92103" y="4095074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2891644" y="4149080"/>
                    <a:ext cx="648072" cy="523220"/>
                  </a:xfrm>
                  <a:prstGeom prst="rect">
                    <a:avLst/>
                  </a:prstGeom>
                  <a:solidFill>
                    <a:srgbClr val="FFFFFF">
                      <a:alpha val="80000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1644" y="4149080"/>
                    <a:ext cx="648072" cy="523220"/>
                  </a:xfrm>
                  <a:prstGeom prst="rect">
                    <a:avLst/>
                  </a:prstGeom>
                  <a:blipFill>
                    <a:blip r:embed="rId5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/>
            <p:cNvGrpSpPr/>
            <p:nvPr/>
          </p:nvGrpSpPr>
          <p:grpSpPr>
            <a:xfrm>
              <a:off x="5370305" y="1393612"/>
              <a:ext cx="1443657" cy="523220"/>
              <a:chOff x="2492103" y="4149080"/>
              <a:chExt cx="1443657" cy="523220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2492103" y="4360491"/>
                <a:ext cx="1443657" cy="108012"/>
                <a:chOff x="2492103" y="4095074"/>
                <a:chExt cx="723577" cy="108012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2495600" y="4149080"/>
                  <a:ext cx="7200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3214156" y="4095074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2492103" y="4095074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2891644" y="4149080"/>
                    <a:ext cx="648072" cy="523220"/>
                  </a:xfrm>
                  <a:prstGeom prst="rect">
                    <a:avLst/>
                  </a:prstGeom>
                  <a:solidFill>
                    <a:srgbClr val="FFFFFF">
                      <a:alpha val="80000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1644" y="4149080"/>
                    <a:ext cx="648072" cy="523220"/>
                  </a:xfrm>
                  <a:prstGeom prst="rect">
                    <a:avLst/>
                  </a:prstGeom>
                  <a:blipFill>
                    <a:blip r:embed="rId6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9" name="Group 48"/>
            <p:cNvGrpSpPr/>
            <p:nvPr/>
          </p:nvGrpSpPr>
          <p:grpSpPr>
            <a:xfrm>
              <a:off x="4293047" y="2869776"/>
              <a:ext cx="1443657" cy="523220"/>
              <a:chOff x="2492103" y="4149080"/>
              <a:chExt cx="1443657" cy="523220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2492103" y="4360491"/>
                <a:ext cx="1443657" cy="108012"/>
                <a:chOff x="2492103" y="4095074"/>
                <a:chExt cx="723577" cy="108012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>
                  <a:off x="2495600" y="4149080"/>
                  <a:ext cx="7200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3214156" y="4095074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2492103" y="4095074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2891644" y="4149080"/>
                    <a:ext cx="648072" cy="523220"/>
                  </a:xfrm>
                  <a:prstGeom prst="rect">
                    <a:avLst/>
                  </a:prstGeom>
                  <a:solidFill>
                    <a:srgbClr val="FFFFFF">
                      <a:alpha val="80000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1644" y="4149080"/>
                    <a:ext cx="648072" cy="523220"/>
                  </a:xfrm>
                  <a:prstGeom prst="rect">
                    <a:avLst/>
                  </a:prstGeom>
                  <a:blipFill>
                    <a:blip r:embed="rId5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3" name="Group 72"/>
            <p:cNvGrpSpPr/>
            <p:nvPr/>
          </p:nvGrpSpPr>
          <p:grpSpPr>
            <a:xfrm>
              <a:off x="4300450" y="3841884"/>
              <a:ext cx="717466" cy="523220"/>
              <a:chOff x="8436260" y="4799989"/>
              <a:chExt cx="717466" cy="52322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8436260" y="5007593"/>
                <a:ext cx="717466" cy="108012"/>
                <a:chOff x="2492103" y="4095074"/>
                <a:chExt cx="723577" cy="108012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2495600" y="4149080"/>
                  <a:ext cx="7200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3214156" y="4095074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2492103" y="4095074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8472690" y="4799989"/>
                    <a:ext cx="648072" cy="523220"/>
                  </a:xfrm>
                  <a:prstGeom prst="rect">
                    <a:avLst/>
                  </a:prstGeom>
                  <a:solidFill>
                    <a:srgbClr val="FFFFFF">
                      <a:alpha val="80000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71" name="TextBox 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72690" y="4799989"/>
                    <a:ext cx="648072" cy="523220"/>
                  </a:xfrm>
                  <a:prstGeom prst="rect">
                    <a:avLst/>
                  </a:prstGeom>
                  <a:blipFill>
                    <a:blip r:embed="rId7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5" name="Group 94"/>
            <p:cNvGrpSpPr/>
            <p:nvPr/>
          </p:nvGrpSpPr>
          <p:grpSpPr>
            <a:xfrm>
              <a:off x="4640071" y="2401724"/>
              <a:ext cx="1443657" cy="523220"/>
              <a:chOff x="2492103" y="4149080"/>
              <a:chExt cx="1443657" cy="523220"/>
            </a:xfrm>
          </p:grpSpPr>
          <p:grpSp>
            <p:nvGrpSpPr>
              <p:cNvPr id="114" name="Group 113"/>
              <p:cNvGrpSpPr/>
              <p:nvPr/>
            </p:nvGrpSpPr>
            <p:grpSpPr>
              <a:xfrm>
                <a:off x="2492103" y="4360491"/>
                <a:ext cx="1443657" cy="108012"/>
                <a:chOff x="2492103" y="4095074"/>
                <a:chExt cx="723577" cy="108012"/>
              </a:xfrm>
            </p:grpSpPr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2495600" y="4149080"/>
                  <a:ext cx="7200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3214156" y="4095074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2492103" y="4095074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TextBox 114"/>
                  <p:cNvSpPr txBox="1"/>
                  <p:nvPr/>
                </p:nvSpPr>
                <p:spPr>
                  <a:xfrm>
                    <a:off x="2891644" y="4149080"/>
                    <a:ext cx="648072" cy="523220"/>
                  </a:xfrm>
                  <a:prstGeom prst="rect">
                    <a:avLst/>
                  </a:prstGeom>
                  <a:solidFill>
                    <a:srgbClr val="FFFFFF">
                      <a:alpha val="80000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15" name="TextBox 1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1644" y="4149080"/>
                    <a:ext cx="648072" cy="523220"/>
                  </a:xfrm>
                  <a:prstGeom prst="rect">
                    <a:avLst/>
                  </a:prstGeom>
                  <a:blipFill>
                    <a:blip r:embed="rId7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6" name="Group 95"/>
            <p:cNvGrpSpPr/>
            <p:nvPr/>
          </p:nvGrpSpPr>
          <p:grpSpPr>
            <a:xfrm>
              <a:off x="3585566" y="3356992"/>
              <a:ext cx="2147233" cy="523220"/>
              <a:chOff x="2508606" y="5585837"/>
              <a:chExt cx="2147233" cy="523220"/>
            </a:xfrm>
          </p:grpSpPr>
          <p:grpSp>
            <p:nvGrpSpPr>
              <p:cNvPr id="109" name="Group 108"/>
              <p:cNvGrpSpPr/>
              <p:nvPr/>
            </p:nvGrpSpPr>
            <p:grpSpPr>
              <a:xfrm>
                <a:off x="2508606" y="5789228"/>
                <a:ext cx="2147233" cy="107168"/>
                <a:chOff x="2492103" y="4095074"/>
                <a:chExt cx="723577" cy="108012"/>
              </a:xfrm>
            </p:grpSpPr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2495600" y="4149080"/>
                  <a:ext cx="7200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3214156" y="4095074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2492103" y="4095074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3255077" y="5585837"/>
                    <a:ext cx="648072" cy="523220"/>
                  </a:xfrm>
                  <a:prstGeom prst="rect">
                    <a:avLst/>
                  </a:prstGeom>
                  <a:solidFill>
                    <a:srgbClr val="FFFFFF">
                      <a:alpha val="80000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10" name="TextBox 10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55077" y="5585837"/>
                    <a:ext cx="648072" cy="523220"/>
                  </a:xfrm>
                  <a:prstGeom prst="rect">
                    <a:avLst/>
                  </a:prstGeom>
                  <a:blipFill>
                    <a:blip r:embed="rId7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7" name="Group 96"/>
            <p:cNvGrpSpPr/>
            <p:nvPr/>
          </p:nvGrpSpPr>
          <p:grpSpPr>
            <a:xfrm>
              <a:off x="3579113" y="4725144"/>
              <a:ext cx="717466" cy="523220"/>
              <a:chOff x="8436260" y="4799989"/>
              <a:chExt cx="717466" cy="523220"/>
            </a:xfrm>
          </p:grpSpPr>
          <p:grpSp>
            <p:nvGrpSpPr>
              <p:cNvPr id="104" name="Group 103"/>
              <p:cNvGrpSpPr/>
              <p:nvPr/>
            </p:nvGrpSpPr>
            <p:grpSpPr>
              <a:xfrm>
                <a:off x="8436260" y="5007593"/>
                <a:ext cx="717466" cy="108012"/>
                <a:chOff x="2492103" y="4095074"/>
                <a:chExt cx="723577" cy="108012"/>
              </a:xfrm>
            </p:grpSpPr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2495600" y="4149080"/>
                  <a:ext cx="7200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3214156" y="4095074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2492103" y="4095074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8472690" y="4799989"/>
                    <a:ext cx="648072" cy="523220"/>
                  </a:xfrm>
                  <a:prstGeom prst="rect">
                    <a:avLst/>
                  </a:prstGeom>
                  <a:solidFill>
                    <a:srgbClr val="FFFFFF">
                      <a:alpha val="80000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05" name="TextBox 10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72690" y="4799989"/>
                    <a:ext cx="648072" cy="523220"/>
                  </a:xfrm>
                  <a:prstGeom prst="rect">
                    <a:avLst/>
                  </a:prstGeom>
                  <a:blipFill>
                    <a:blip r:embed="rId7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8" name="Group 97"/>
            <p:cNvGrpSpPr/>
            <p:nvPr/>
          </p:nvGrpSpPr>
          <p:grpSpPr>
            <a:xfrm>
              <a:off x="2855640" y="5210036"/>
              <a:ext cx="1041502" cy="523220"/>
              <a:chOff x="6134618" y="4999924"/>
              <a:chExt cx="1041502" cy="523220"/>
            </a:xfrm>
          </p:grpSpPr>
          <p:grpSp>
            <p:nvGrpSpPr>
              <p:cNvPr id="99" name="Group 98"/>
              <p:cNvGrpSpPr/>
              <p:nvPr/>
            </p:nvGrpSpPr>
            <p:grpSpPr>
              <a:xfrm>
                <a:off x="6134618" y="5193196"/>
                <a:ext cx="1041502" cy="136676"/>
                <a:chOff x="2492103" y="4095074"/>
                <a:chExt cx="723577" cy="108012"/>
              </a:xfrm>
            </p:grpSpPr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2495600" y="4149080"/>
                  <a:ext cx="7200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3214156" y="4095074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2492103" y="4095074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6333850" y="4999924"/>
                    <a:ext cx="648072" cy="523220"/>
                  </a:xfrm>
                  <a:prstGeom prst="rect">
                    <a:avLst/>
                  </a:prstGeom>
                  <a:solidFill>
                    <a:srgbClr val="FFFFFF">
                      <a:alpha val="80000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00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33850" y="4999924"/>
                    <a:ext cx="648072" cy="523220"/>
                  </a:xfrm>
                  <a:prstGeom prst="rect">
                    <a:avLst/>
                  </a:prstGeom>
                  <a:blipFill>
                    <a:blip r:embed="rId6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9" name="Group 148"/>
            <p:cNvGrpSpPr/>
            <p:nvPr/>
          </p:nvGrpSpPr>
          <p:grpSpPr>
            <a:xfrm>
              <a:off x="2502050" y="5678088"/>
              <a:ext cx="7554390" cy="523220"/>
              <a:chOff x="2489062" y="5844418"/>
              <a:chExt cx="7554390" cy="523220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2489062" y="6036554"/>
                <a:ext cx="7021656" cy="128750"/>
                <a:chOff x="2489062" y="6021288"/>
                <a:chExt cx="7021656" cy="128750"/>
              </a:xfrm>
            </p:grpSpPr>
            <p:cxnSp>
              <p:nvCxnSpPr>
                <p:cNvPr id="88" name="Straight Connector 87"/>
                <p:cNvCxnSpPr/>
                <p:nvPr/>
              </p:nvCxnSpPr>
              <p:spPr>
                <a:xfrm>
                  <a:off x="2489062" y="6083876"/>
                  <a:ext cx="702165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4659183" y="6037690"/>
                  <a:ext cx="0" cy="10716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3215680" y="6036756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2507733" y="6021288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3929678" y="6036756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5015880" y="6037600"/>
                  <a:ext cx="0" cy="10716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3579113" y="6028965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2855640" y="6028712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4295800" y="6036756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7536160" y="6037600"/>
                  <a:ext cx="0" cy="10716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6096000" y="6036756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5368103" y="6036913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6810921" y="6036756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7896200" y="6037600"/>
                  <a:ext cx="0" cy="10716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6436360" y="6042026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5733663" y="6036756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7176120" y="6036756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8976320" y="6036756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8256240" y="6036756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9324017" y="6036756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8608062" y="6036756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7" name="TextBox 146"/>
                  <p:cNvSpPr txBox="1"/>
                  <p:nvPr/>
                </p:nvSpPr>
                <p:spPr>
                  <a:xfrm>
                    <a:off x="9395380" y="5844418"/>
                    <a:ext cx="64807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47" name="TextBox 1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95380" y="5844418"/>
                    <a:ext cx="648072" cy="523220"/>
                  </a:xfrm>
                  <a:prstGeom prst="rect">
                    <a:avLst/>
                  </a:prstGeom>
                  <a:blipFill>
                    <a:blip r:embed="rId6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6" name="Group 65"/>
            <p:cNvGrpSpPr/>
            <p:nvPr/>
          </p:nvGrpSpPr>
          <p:grpSpPr>
            <a:xfrm>
              <a:off x="5023594" y="1897668"/>
              <a:ext cx="1085809" cy="523220"/>
              <a:chOff x="2495591" y="4583492"/>
              <a:chExt cx="1085809" cy="523220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2495591" y="4797152"/>
                <a:ext cx="1085809" cy="108012"/>
                <a:chOff x="2492103" y="4095074"/>
                <a:chExt cx="723577" cy="108012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95600" y="4149080"/>
                  <a:ext cx="7200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3214156" y="4095074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2492103" y="4095074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2717083" y="4583492"/>
                    <a:ext cx="648072" cy="523220"/>
                  </a:xfrm>
                  <a:prstGeom prst="rect">
                    <a:avLst/>
                  </a:prstGeom>
                  <a:solidFill>
                    <a:srgbClr val="FFFFFF">
                      <a:alpha val="80000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17083" y="4583492"/>
                    <a:ext cx="648072" cy="523220"/>
                  </a:xfrm>
                  <a:prstGeom prst="rect">
                    <a:avLst/>
                  </a:prstGeom>
                  <a:blipFill>
                    <a:blip r:embed="rId7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1" name="Group 60"/>
            <p:cNvGrpSpPr/>
            <p:nvPr/>
          </p:nvGrpSpPr>
          <p:grpSpPr>
            <a:xfrm>
              <a:off x="2492616" y="4309936"/>
              <a:ext cx="2147233" cy="523220"/>
              <a:chOff x="2508606" y="5585837"/>
              <a:chExt cx="2147233" cy="523220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2508606" y="5789228"/>
                <a:ext cx="2147233" cy="107168"/>
                <a:chOff x="2492103" y="4095074"/>
                <a:chExt cx="723577" cy="108012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>
                  <a:off x="2495600" y="4149080"/>
                  <a:ext cx="7200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3214156" y="4095074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2492103" y="4095074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3255077" y="5585837"/>
                    <a:ext cx="648072" cy="523220"/>
                  </a:xfrm>
                  <a:prstGeom prst="rect">
                    <a:avLst/>
                  </a:prstGeom>
                  <a:solidFill>
                    <a:srgbClr val="FFFFFF">
                      <a:alpha val="80000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3" name="TextBox 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55077" y="5585837"/>
                    <a:ext cx="648072" cy="523220"/>
                  </a:xfrm>
                  <a:prstGeom prst="rect">
                    <a:avLst/>
                  </a:prstGeom>
                  <a:blipFill>
                    <a:blip r:embed="rId7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" name="Group 7"/>
          <p:cNvGrpSpPr/>
          <p:nvPr/>
        </p:nvGrpSpPr>
        <p:grpSpPr>
          <a:xfrm>
            <a:off x="3390181" y="509763"/>
            <a:ext cx="4997890" cy="4738601"/>
            <a:chOff x="3390181" y="509763"/>
            <a:chExt cx="4997890" cy="4738601"/>
          </a:xfrm>
        </p:grpSpPr>
        <p:sp>
          <p:nvSpPr>
            <p:cNvPr id="7" name="Oval 6"/>
            <p:cNvSpPr/>
            <p:nvPr/>
          </p:nvSpPr>
          <p:spPr>
            <a:xfrm>
              <a:off x="3390181" y="4725144"/>
              <a:ext cx="1095555" cy="5232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4512206" y="2393102"/>
              <a:ext cx="1716066" cy="5232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6672005" y="509763"/>
              <a:ext cx="1716066" cy="5232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81888" y="1399871"/>
            <a:ext cx="4245123" cy="4322162"/>
            <a:chOff x="2681888" y="1399871"/>
            <a:chExt cx="4245123" cy="4322162"/>
          </a:xfrm>
        </p:grpSpPr>
        <p:sp>
          <p:nvSpPr>
            <p:cNvPr id="123" name="Oval 122"/>
            <p:cNvSpPr/>
            <p:nvPr/>
          </p:nvSpPr>
          <p:spPr>
            <a:xfrm>
              <a:off x="2681888" y="5198813"/>
              <a:ext cx="1353288" cy="52322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4118652" y="3843004"/>
              <a:ext cx="1053773" cy="52322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5234928" y="1399871"/>
              <a:ext cx="1692083" cy="52322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408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692696"/>
                <a:ext cx="10261140" cy="5646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0" dirty="0"/>
                  <a:t>It has optimal sub-structure property, suggesting DP.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b="0" dirty="0"/>
                  <a:t> i.e.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[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[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800" b="0" dirty="0"/>
                  <a:t> be </a:t>
                </a:r>
                <a:r>
                  <a:rPr lang="en-US" sz="2800" b="1" dirty="0"/>
                  <a:t>maximum compatible</a:t>
                </a:r>
                <a:r>
                  <a:rPr lang="en-US" sz="2800" b="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800" b="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optimal sub-structure property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∅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,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0" i="0" smtClean="0">
                                            <a:latin typeface="Cambria Math" panose="02040503050406030204" pitchFamily="18" charset="0"/>
                                          </a:rPr>
                                          <m:t>max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fName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</m:d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e>
                                        </m:d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sz="2800" dirty="0"/>
                                          <m:t> 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∅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92696"/>
                <a:ext cx="10261140" cy="5646033"/>
              </a:xfrm>
              <a:prstGeom prst="rect">
                <a:avLst/>
              </a:prstGeom>
              <a:blipFill>
                <a:blip r:embed="rId3"/>
                <a:stretch>
                  <a:fillRect l="-1188" t="-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Greedy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0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654541"/>
                <a:ext cx="10261140" cy="1874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Free machine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best next is earliest finishing, </a:t>
                </a:r>
                <a:r>
                  <a:rPr lang="en-US" sz="2800" b="1" i="1" dirty="0"/>
                  <a:t>greedy</a:t>
                </a:r>
                <a:r>
                  <a:rPr lang="en-US" sz="2800" dirty="0"/>
                  <a:t> decision.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≤⋯≤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b="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b="0" dirty="0"/>
                  <a:t> can be chosen safely for optimal solution (may be few). (</a:t>
                </a:r>
                <a:r>
                  <a:rPr lang="en-US" sz="2800" b="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b="0" dirty="0"/>
                  <a:t>)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54541"/>
                <a:ext cx="10261140" cy="1874359"/>
              </a:xfrm>
              <a:prstGeom prst="rect">
                <a:avLst/>
              </a:prstGeom>
              <a:blipFill>
                <a:blip r:embed="rId3"/>
                <a:stretch>
                  <a:fillRect l="-1188" t="-1299" r="-1188"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Greedy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89645" y="2888940"/>
            <a:ext cx="10012709" cy="2999358"/>
            <a:chOff x="965430" y="3104964"/>
            <a:chExt cx="10012709" cy="2999358"/>
          </a:xfrm>
        </p:grpSpPr>
        <p:grpSp>
          <p:nvGrpSpPr>
            <p:cNvPr id="10" name="Group 9"/>
            <p:cNvGrpSpPr/>
            <p:nvPr/>
          </p:nvGrpSpPr>
          <p:grpSpPr>
            <a:xfrm>
              <a:off x="971618" y="3104964"/>
              <a:ext cx="10006521" cy="2999358"/>
              <a:chOff x="971618" y="3104964"/>
              <a:chExt cx="10006521" cy="2999358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1618" y="3104964"/>
                <a:ext cx="10006521" cy="299935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3179676" y="3517848"/>
                    <a:ext cx="493254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>
                        <a:solidFill>
                          <a:srgbClr val="009900"/>
                        </a:solidFill>
                      </a:rPr>
                      <a:t>//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a14:m>
                    <a:r>
                      <a:rPr lang="en-US" sz="2800" dirty="0">
                        <a:solidFill>
                          <a:srgbClr val="009900"/>
                        </a:solidFill>
                      </a:rPr>
                      <a:t> already in optimal solution</a:t>
                    </a:r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79676" y="3517848"/>
                    <a:ext cx="4932548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596" t="-10465" r="-618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TextBox 10"/>
              <p:cNvSpPr txBox="1"/>
              <p:nvPr/>
            </p:nvSpPr>
            <p:spPr>
              <a:xfrm>
                <a:off x="5843972" y="3969060"/>
                <a:ext cx="43042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9900"/>
                    </a:solidFill>
                  </a:rPr>
                  <a:t>// skip overlapping activities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2783632" y="4824899"/>
                    <a:ext cx="403244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>
                        <a:solidFill>
                          <a:srgbClr val="009900"/>
                        </a:solidFill>
                      </a:rPr>
                      <a:t>//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a14:m>
                    <a:r>
                      <a:rPr lang="en-US" sz="2800" dirty="0">
                        <a:solidFill>
                          <a:srgbClr val="009900"/>
                        </a:solidFill>
                      </a:rPr>
                      <a:t> the earliest to finish</a:t>
                    </a:r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83632" y="4824899"/>
                    <a:ext cx="4032448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3177" t="-10465" r="-1059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" name="Rectangle 4"/>
            <p:cNvSpPr/>
            <p:nvPr/>
          </p:nvSpPr>
          <p:spPr>
            <a:xfrm>
              <a:off x="965430" y="3104964"/>
              <a:ext cx="10012709" cy="2999358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000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620688"/>
                <a:ext cx="10261140" cy="1874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b="0" dirty="0"/>
                  <a:t> includes artificial element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b="0" dirty="0"/>
                  <a:t> to initiate the recursive call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RECURSIVE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ACTIVITY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SELECTOR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,0,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Runtime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0" dirty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b="0" dirty="0"/>
                  <a:t> because recursive call increases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20688"/>
                <a:ext cx="10261140" cy="1874359"/>
              </a:xfrm>
              <a:prstGeom prst="rect">
                <a:avLst/>
              </a:prstGeom>
              <a:blipFill>
                <a:blip r:embed="rId3"/>
                <a:stretch>
                  <a:fillRect l="-1188" t="-651" r="-1188" b="-6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Greedy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65430" y="5697252"/>
                <a:ext cx="10261140" cy="573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dirty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b="0" dirty="0"/>
                  <a:t> runtime but runs more efficiently on hardware.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5697252"/>
                <a:ext cx="10261140" cy="573811"/>
              </a:xfrm>
              <a:prstGeom prst="rect">
                <a:avLst/>
              </a:prstGeom>
              <a:blipFill>
                <a:blip r:embed="rId4"/>
                <a:stretch>
                  <a:fillRect t="-2128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3521106" y="2672916"/>
            <a:ext cx="5149788" cy="2859438"/>
            <a:chOff x="3521106" y="2672916"/>
            <a:chExt cx="5149788" cy="2859438"/>
          </a:xfrm>
        </p:grpSpPr>
        <p:grpSp>
          <p:nvGrpSpPr>
            <p:cNvPr id="5" name="Group 4"/>
            <p:cNvGrpSpPr/>
            <p:nvPr/>
          </p:nvGrpSpPr>
          <p:grpSpPr>
            <a:xfrm>
              <a:off x="3521106" y="2672916"/>
              <a:ext cx="5149788" cy="2859438"/>
              <a:chOff x="965430" y="3284984"/>
              <a:chExt cx="5149788" cy="2859438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5430" y="3284984"/>
                <a:ext cx="5149788" cy="2859438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965430" y="3284984"/>
                <a:ext cx="5149788" cy="2859438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364905" y="3485071"/>
              <a:ext cx="3112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;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77093" y="4638136"/>
              <a:ext cx="3112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788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958335" y="476672"/>
            <a:ext cx="6275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Elements of Greedy Strategy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965430" y="1544997"/>
            <a:ext cx="10261140" cy="4173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800" b="1" dirty="0"/>
              <a:t>Greedy-choice property </a:t>
            </a:r>
            <a:r>
              <a:rPr lang="en-US" sz="2800" dirty="0"/>
              <a:t>makes currently best choice without considering sub-problems results, leaving only </a:t>
            </a:r>
            <a:r>
              <a:rPr lang="en-US" sz="2800" b="1" dirty="0"/>
              <a:t>one sub-problem</a:t>
            </a:r>
            <a:r>
              <a:rPr lang="en-US" sz="2800" dirty="0"/>
              <a:t>.</a:t>
            </a:r>
          </a:p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800" b="1" dirty="0"/>
              <a:t>Must prove </a:t>
            </a:r>
            <a:r>
              <a:rPr lang="en-US" sz="2800" dirty="0"/>
              <a:t>that greedy choice yields a globally optimal solution.  (Unlike </a:t>
            </a:r>
            <a:r>
              <a:rPr lang="en-US" sz="2800" b="1" dirty="0"/>
              <a:t>DP </a:t>
            </a:r>
            <a:r>
              <a:rPr lang="en-US" sz="2800" dirty="0"/>
              <a:t>where choice at each step depends on sub-problems solutions.)</a:t>
            </a:r>
          </a:p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800" dirty="0"/>
              <a:t>Like DP, problem exhibits </a:t>
            </a:r>
            <a:r>
              <a:rPr lang="en-US" sz="2800" b="1" dirty="0"/>
              <a:t>optimal sub-structure </a:t>
            </a:r>
            <a:r>
              <a:rPr lang="en-US" sz="2800" dirty="0"/>
              <a:t>if its optimal solution contains optimal solutions to sub-problems.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Greedy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29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958335" y="499914"/>
            <a:ext cx="6275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The Knapsack Problem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Greedy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65430" y="1471572"/>
                <a:ext cx="10261140" cy="4204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objects each has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2800" dirty="0"/>
                  <a:t> and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, and a knapsack of weight capacity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800" dirty="0"/>
                  <a:t>,  </a:t>
                </a:r>
              </a:p>
              <a:p>
                <a:pPr algn="ctr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Maximize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/>
                  <a:t>,</a:t>
                </a:r>
              </a:p>
              <a:p>
                <a:pPr algn="ctr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s.t.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800" b="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</m:t>
                            </m:r>
                            <m:r>
                              <m:rPr>
                                <m:nor/>
                              </m:rPr>
                              <a:rPr lang="en-US" sz="2800" i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m:rPr>
                                <m:nor/>
                              </m:rPr>
                              <a:rPr lang="en-US" sz="28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800" i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problem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fractional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problem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/>
                  <a:t> 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Both versions exhibit optimal sub problems.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471572"/>
                <a:ext cx="10261140" cy="4204484"/>
              </a:xfrm>
              <a:prstGeom prst="rect">
                <a:avLst/>
              </a:prstGeom>
              <a:blipFill>
                <a:blip r:embed="rId3"/>
                <a:stretch>
                  <a:fillRect l="-1188" t="-145" r="-1188" b="-3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5899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15772</TotalTime>
  <Words>1788</Words>
  <Application>Microsoft Office PowerPoint</Application>
  <PresentationFormat>Widescreen</PresentationFormat>
  <Paragraphs>288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Office Theme</vt:lpstr>
      <vt:lpstr>Greedy Algorithms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Programming</dc:title>
  <dc:creator>USER</dc:creator>
  <cp:lastModifiedBy>Shmuel Wimer</cp:lastModifiedBy>
  <cp:revision>493</cp:revision>
  <dcterms:created xsi:type="dcterms:W3CDTF">2021-10-08T01:25:47Z</dcterms:created>
  <dcterms:modified xsi:type="dcterms:W3CDTF">2025-04-22T04:12:42Z</dcterms:modified>
</cp:coreProperties>
</file>