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2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69" r:id="rId16"/>
    <p:sldId id="272" r:id="rId17"/>
    <p:sldId id="273" r:id="rId18"/>
    <p:sldId id="286" r:id="rId19"/>
    <p:sldId id="285" r:id="rId20"/>
    <p:sldId id="275" r:id="rId21"/>
    <p:sldId id="287" r:id="rId22"/>
    <p:sldId id="276" r:id="rId23"/>
    <p:sldId id="277" r:id="rId24"/>
    <p:sldId id="279" r:id="rId25"/>
    <p:sldId id="288" r:id="rId26"/>
    <p:sldId id="280" r:id="rId27"/>
    <p:sldId id="281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32" autoAdjust="0"/>
    <p:restoredTop sz="9466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L"/>
              <a:t>April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Dynamic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Dynamic Programming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5430" y="961564"/>
            <a:ext cx="1026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Max revenue cuts is retrieved by backward traversal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25848" y="2384884"/>
            <a:ext cx="8798644" cy="2349596"/>
            <a:chOff x="1725848" y="1988840"/>
            <a:chExt cx="8798644" cy="2349596"/>
          </a:xfrm>
        </p:grpSpPr>
        <p:grpSp>
          <p:nvGrpSpPr>
            <p:cNvPr id="13" name="Group 12"/>
            <p:cNvGrpSpPr/>
            <p:nvPr/>
          </p:nvGrpSpPr>
          <p:grpSpPr>
            <a:xfrm>
              <a:off x="1725849" y="1988840"/>
              <a:ext cx="8798643" cy="2349595"/>
              <a:chOff x="992103" y="1928363"/>
              <a:chExt cx="8798643" cy="234959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2103" y="1928363"/>
                <a:ext cx="8370432" cy="2349595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719736" y="3311508"/>
                <a:ext cx="6071010" cy="949554"/>
                <a:chOff x="4547828" y="2869776"/>
                <a:chExt cx="6071010" cy="94955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547828" y="2869776"/>
                  <a:ext cx="57966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solidFill>
                        <a:srgbClr val="009900"/>
                      </a:solidFill>
                    </a:rPr>
                    <a:t>// get first cut of max revenue solution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159896" y="3296110"/>
                  <a:ext cx="54589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dirty="0">
                      <a:solidFill>
                        <a:srgbClr val="009900"/>
                      </a:solidFill>
                    </a:rPr>
                    <a:t>// size of next (smaller) sub-problem</a:t>
                  </a: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1725848" y="1988840"/>
              <a:ext cx="8798643" cy="234959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11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00" y="351000"/>
            <a:ext cx="84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Optimal Matrix-Chain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240200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matrix multiplication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col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row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what multiplication order yields smallest number of scalar products?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40200"/>
                <a:ext cx="10261140" cy="1126462"/>
              </a:xfrm>
              <a:prstGeom prst="rect">
                <a:avLst/>
              </a:prstGeom>
              <a:blipFill>
                <a:blip r:embed="rId2"/>
                <a:stretch>
                  <a:fillRect l="-1188" t="-541" r="-1188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430" y="2471400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can be parenthesize as follows (multiplication associative):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))) 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71400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t="-325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29" y="4401108"/>
                <a:ext cx="10261141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7500</m:t>
                    </m:r>
                  </m:oMath>
                </a14:m>
                <a:r>
                  <a:rPr lang="en-US" sz="2800" dirty="0"/>
                  <a:t>  products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75000</m:t>
                    </m:r>
                  </m:oMath>
                </a14:m>
                <a:r>
                  <a:rPr lang="en-US" sz="2800" dirty="0"/>
                  <a:t>  products!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4401108"/>
                <a:ext cx="10261141" cy="1898981"/>
              </a:xfrm>
              <a:prstGeom prst="rect">
                <a:avLst/>
              </a:prstGeom>
              <a:blipFill>
                <a:blip r:embed="rId4"/>
                <a:stretch>
                  <a:fillRect l="-1188" t="-643" r="-653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430" y="512676"/>
                <a:ext cx="10261140" cy="199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# parenthesization: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grows non-polynomial,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use substitution)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12676"/>
                <a:ext cx="10261140" cy="1993623"/>
              </a:xfrm>
              <a:prstGeom prst="rect">
                <a:avLst/>
              </a:prstGeom>
              <a:blipFill>
                <a:blip r:embed="rId2"/>
                <a:stretch>
                  <a:fillRect l="-1188"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29" y="2708920"/>
                <a:ext cx="10261141" cy="353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What is the structure of an optimal solution?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Notation: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parenthesization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Multiplication cost (# scalar products):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708920"/>
                <a:ext cx="10261141" cy="3531993"/>
              </a:xfrm>
              <a:prstGeom prst="rect">
                <a:avLst/>
              </a:prstGeom>
              <a:blipFill>
                <a:blip r:embed="rId3"/>
                <a:stretch>
                  <a:fillRect l="-1188" t="-172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9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29" y="836712"/>
                <a:ext cx="10261141" cy="113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Optimal solution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parenthesization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must minimize # scalar products of each, suggesting </a:t>
                </a:r>
                <a:r>
                  <a:rPr lang="en-US" sz="2800" b="1" dirty="0"/>
                  <a:t>recursive</a:t>
                </a:r>
                <a:r>
                  <a:rPr lang="en-US" sz="2800" dirty="0"/>
                  <a:t> solution</a:t>
                </a:r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36712"/>
                <a:ext cx="10261141" cy="1133580"/>
              </a:xfrm>
              <a:prstGeom prst="rect">
                <a:avLst/>
              </a:prstGeom>
              <a:blipFill>
                <a:blip r:embed="rId2"/>
                <a:stretch>
                  <a:fillRect l="-1188" r="-1188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29" y="2168860"/>
                <a:ext cx="10261141" cy="305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Notation: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≜</m:t>
                    </m:r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all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parenthesizations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multiplication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scalar products. Hence,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168860"/>
                <a:ext cx="10261141" cy="3054426"/>
              </a:xfrm>
              <a:prstGeom prst="rect">
                <a:avLst/>
              </a:prstGeom>
              <a:blipFill>
                <a:blip r:embed="rId3"/>
                <a:stretch>
                  <a:fillRect l="-1188" r="-1188" b="-29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29" y="683471"/>
                <a:ext cx="10261141" cy="226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can be any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683471"/>
                <a:ext cx="10261141" cy="2260171"/>
              </a:xfrm>
              <a:prstGeom prst="rect">
                <a:avLst/>
              </a:prstGeom>
              <a:blipFill>
                <a:blip r:embed="rId2"/>
                <a:stretch>
                  <a:fillRect l="-416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29" y="3176972"/>
                <a:ext cx="10261141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Straight-forward recursions</a:t>
                </a:r>
                <a:r>
                  <a:rPr lang="he-IL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(as rod cutting).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(Similar to rod cutting, memoization suggests efficient top-down solution, 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15.3</m:t>
                    </m:r>
                  </m:oMath>
                </a14:m>
                <a:r>
                  <a:rPr lang="en-US" sz="2800" dirty="0"/>
                  <a:t>.)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Avoid repetitive solutions of same problems by memoizing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176972"/>
                <a:ext cx="10261141" cy="2622256"/>
              </a:xfrm>
              <a:prstGeom prst="rect">
                <a:avLst/>
              </a:prstGeom>
              <a:blipFill>
                <a:blip r:embed="rId3"/>
                <a:stretch>
                  <a:fillRect l="-1188" t="-930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376772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depends only on shorter sub-chains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This suggests bottom-up solution.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Subsequent algorithm runs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uses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memory space.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It supports the optimal parenthesis retrieval, using table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which stores the optimal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6772"/>
                <a:ext cx="10261140" cy="4118050"/>
              </a:xfrm>
              <a:prstGeom prst="rect">
                <a:avLst/>
              </a:prstGeom>
              <a:blipFill>
                <a:blip r:embed="rId2"/>
                <a:stretch>
                  <a:fillRect l="-1188" t="-741" r="-1188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43600" y="480891"/>
                <a:ext cx="10944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00" y="480891"/>
                <a:ext cx="1094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99456" y="480891"/>
            <a:ext cx="9793088" cy="5814287"/>
            <a:chOff x="1847528" y="480891"/>
            <a:chExt cx="9793088" cy="5814287"/>
          </a:xfrm>
        </p:grpSpPr>
        <p:grpSp>
          <p:nvGrpSpPr>
            <p:cNvPr id="21" name="Group 20"/>
            <p:cNvGrpSpPr/>
            <p:nvPr/>
          </p:nvGrpSpPr>
          <p:grpSpPr>
            <a:xfrm>
              <a:off x="1919536" y="513097"/>
              <a:ext cx="9696133" cy="5732357"/>
              <a:chOff x="1919536" y="513097"/>
              <a:chExt cx="9696133" cy="573235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9536" y="513097"/>
                <a:ext cx="8519058" cy="5732357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4782511" y="1430777"/>
                <a:ext cx="6833158" cy="3879854"/>
                <a:chOff x="4782511" y="1430777"/>
                <a:chExt cx="6833158" cy="3879854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782511" y="1430777"/>
                  <a:ext cx="4514400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no multiplication in length 1 chain, zero cost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6424112" y="2671838"/>
                      <a:ext cx="3762000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compute min cost for all chains of length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endParaRPr lang="en-US" sz="2800" i="1" dirty="0">
                        <a:solidFill>
                          <a:srgbClr val="0099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4112" y="2671838"/>
                      <a:ext cx="3762000" cy="95410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404" t="-5732" r="-1783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6445905" y="3915028"/>
                  <a:ext cx="36575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set chain split border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791876" y="2265687"/>
                      <a:ext cx="297136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– chain length</a:t>
                      </a: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1876" y="2265687"/>
                      <a:ext cx="2971365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312" t="-11765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TextBox 15"/>
                <p:cNvSpPr txBox="1"/>
                <p:nvPr/>
              </p:nvSpPr>
              <p:spPr>
                <a:xfrm>
                  <a:off x="5619968" y="3511844"/>
                  <a:ext cx="47216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 init chain min cost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323081" y="4787411"/>
                  <a:ext cx="52925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update chain’s min cost and split </a:t>
                  </a: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1847528" y="480891"/>
              <a:ext cx="9793088" cy="5814287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32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444" y="407879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Retrieval of Optimal Parenthesization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124744"/>
                <a:ext cx="10261139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records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splitting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in the optimal parenthesization.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39" cy="1168077"/>
              </a:xfrm>
              <a:prstGeom prst="rect">
                <a:avLst/>
              </a:prstGeom>
              <a:blipFill>
                <a:blip r:embed="rId2"/>
                <a:stretch>
                  <a:fillRect l="-1188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15807" y="2348880"/>
            <a:ext cx="6960386" cy="2894182"/>
            <a:chOff x="2623204" y="3462168"/>
            <a:chExt cx="6960386" cy="28941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204" y="3462169"/>
              <a:ext cx="6960386" cy="289418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623204" y="3462168"/>
              <a:ext cx="6960386" cy="2894181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430" y="5229200"/>
                <a:ext cx="10261140" cy="116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Parenthesization starts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proceeding recursively.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229200"/>
                <a:ext cx="10261140" cy="1166153"/>
              </a:xfrm>
              <a:prstGeom prst="rect">
                <a:avLst/>
              </a:prstGeom>
              <a:blipFill>
                <a:blip r:embed="rId4"/>
                <a:stretch>
                  <a:fillRect l="-1188" r="-1188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69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10" y="1970397"/>
            <a:ext cx="5674980" cy="34393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30" y="740680"/>
                <a:ext cx="1038837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Split table obtained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 optimal parenthesization.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PRINT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OPTIMAL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PARENS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 recursion calls: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0680"/>
                <a:ext cx="10388370" cy="1090876"/>
              </a:xfrm>
              <a:prstGeom prst="rect">
                <a:avLst/>
              </a:prstGeom>
              <a:blipFill>
                <a:blip r:embed="rId3"/>
                <a:stretch>
                  <a:fillRect l="-1173" t="-1124" b="-15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70023" y="5488165"/>
                <a:ext cx="5251951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((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)((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23" y="5488165"/>
                <a:ext cx="5251951" cy="711413"/>
              </a:xfrm>
              <a:prstGeom prst="rect">
                <a:avLst/>
              </a:prstGeom>
              <a:blipFill>
                <a:blip r:embed="rId4"/>
                <a:stretch>
                  <a:fillRect t="-3419" r="-2552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581400" y="2057938"/>
            <a:ext cx="3105082" cy="4237957"/>
            <a:chOff x="3581400" y="2057938"/>
            <a:chExt cx="3105082" cy="4237957"/>
          </a:xfrm>
        </p:grpSpPr>
        <p:grpSp>
          <p:nvGrpSpPr>
            <p:cNvPr id="13" name="Group 12"/>
            <p:cNvGrpSpPr/>
            <p:nvPr/>
          </p:nvGrpSpPr>
          <p:grpSpPr>
            <a:xfrm>
              <a:off x="5571057" y="2057938"/>
              <a:ext cx="1115425" cy="1116124"/>
              <a:chOff x="5571057" y="2021934"/>
              <a:chExt cx="1115425" cy="1116124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5571057" y="2021934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734562" y="2579996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4562" y="2579996"/>
                    <a:ext cx="79348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3581400" y="556655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1743" y="3682426"/>
            <a:ext cx="1266579" cy="2613469"/>
            <a:chOff x="3489434" y="3682426"/>
            <a:chExt cx="1266579" cy="2613469"/>
          </a:xfrm>
        </p:grpSpPr>
        <p:grpSp>
          <p:nvGrpSpPr>
            <p:cNvPr id="19" name="Group 18"/>
            <p:cNvGrpSpPr/>
            <p:nvPr/>
          </p:nvGrpSpPr>
          <p:grpSpPr>
            <a:xfrm>
              <a:off x="3640588" y="3682426"/>
              <a:ext cx="1115425" cy="1116124"/>
              <a:chOff x="3640588" y="3646422"/>
              <a:chExt cx="1115425" cy="1116124"/>
            </a:xfrm>
          </p:grpSpPr>
          <p:sp>
            <p:nvSpPr>
              <p:cNvPr id="21" name="Diamond 20"/>
              <p:cNvSpPr/>
              <p:nvPr/>
            </p:nvSpPr>
            <p:spPr>
              <a:xfrm>
                <a:off x="3640588" y="3646422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801557" y="4185084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557" y="4185084"/>
                    <a:ext cx="79348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19"/>
            <p:cNvSpPr/>
            <p:nvPr/>
          </p:nvSpPr>
          <p:spPr>
            <a:xfrm>
              <a:off x="3489434" y="5566551"/>
              <a:ext cx="246857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9553" y="5306041"/>
            <a:ext cx="793486" cy="991274"/>
            <a:chOff x="3210387" y="5303148"/>
            <a:chExt cx="793486" cy="991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210387" y="5303148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87" y="5303148"/>
                  <a:ext cx="79348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3488826" y="5565078"/>
              <a:ext cx="401216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37830" y="4217072"/>
            <a:ext cx="1147246" cy="2080243"/>
            <a:chOff x="3871350" y="3638507"/>
            <a:chExt cx="1147246" cy="2080243"/>
          </a:xfrm>
        </p:grpSpPr>
        <p:grpSp>
          <p:nvGrpSpPr>
            <p:cNvPr id="29" name="Group 28"/>
            <p:cNvGrpSpPr/>
            <p:nvPr/>
          </p:nvGrpSpPr>
          <p:grpSpPr>
            <a:xfrm>
              <a:off x="3903171" y="3638507"/>
              <a:ext cx="1115425" cy="1116124"/>
              <a:chOff x="3903171" y="3602503"/>
              <a:chExt cx="1115425" cy="1116124"/>
            </a:xfrm>
          </p:grpSpPr>
          <p:sp>
            <p:nvSpPr>
              <p:cNvPr id="31" name="Diamond 30"/>
              <p:cNvSpPr/>
              <p:nvPr/>
            </p:nvSpPr>
            <p:spPr>
              <a:xfrm>
                <a:off x="3903171" y="3602503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4064141" y="4177606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4141" y="4177606"/>
                    <a:ext cx="79348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Rectangle 29"/>
            <p:cNvSpPr/>
            <p:nvPr/>
          </p:nvSpPr>
          <p:spPr>
            <a:xfrm>
              <a:off x="3871350" y="4989406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43483" y="5326504"/>
            <a:ext cx="793486" cy="969391"/>
            <a:chOff x="3287231" y="5326504"/>
            <a:chExt cx="793486" cy="969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287231" y="5326504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7231" y="5326504"/>
                  <a:ext cx="79348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3489434" y="5566551"/>
              <a:ext cx="468466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52019" y="5344435"/>
            <a:ext cx="793486" cy="951460"/>
            <a:chOff x="3263222" y="5344435"/>
            <a:chExt cx="793486" cy="951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3263222" y="5344435"/>
                  <a:ext cx="7934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222" y="5344435"/>
                  <a:ext cx="79348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3420311" y="5566551"/>
              <a:ext cx="470339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579079" y="5566551"/>
            <a:ext cx="210343" cy="72934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90253" y="5566551"/>
            <a:ext cx="210343" cy="72934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999926" y="3664318"/>
            <a:ext cx="2308360" cy="2632997"/>
            <a:chOff x="5827471" y="3511918"/>
            <a:chExt cx="2308360" cy="2632997"/>
          </a:xfrm>
        </p:grpSpPr>
        <p:grpSp>
          <p:nvGrpSpPr>
            <p:cNvPr id="46" name="Group 45"/>
            <p:cNvGrpSpPr/>
            <p:nvPr/>
          </p:nvGrpSpPr>
          <p:grpSpPr>
            <a:xfrm>
              <a:off x="7020406" y="3511918"/>
              <a:ext cx="1115425" cy="1116124"/>
              <a:chOff x="7020406" y="3475914"/>
              <a:chExt cx="1115425" cy="1116124"/>
            </a:xfrm>
          </p:grpSpPr>
          <p:sp>
            <p:nvSpPr>
              <p:cNvPr id="48" name="Diamond 47"/>
              <p:cNvSpPr/>
              <p:nvPr/>
            </p:nvSpPr>
            <p:spPr>
              <a:xfrm>
                <a:off x="7020406" y="3475914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7182464" y="4067660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2464" y="4067660"/>
                    <a:ext cx="79348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5827471" y="541557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09519" y="4233345"/>
            <a:ext cx="1549322" cy="2061854"/>
            <a:chOff x="5888279" y="3923511"/>
            <a:chExt cx="1549322" cy="2061854"/>
          </a:xfrm>
        </p:grpSpPr>
        <p:grpSp>
          <p:nvGrpSpPr>
            <p:cNvPr id="51" name="Group 50"/>
            <p:cNvGrpSpPr/>
            <p:nvPr/>
          </p:nvGrpSpPr>
          <p:grpSpPr>
            <a:xfrm>
              <a:off x="6322176" y="3923511"/>
              <a:ext cx="1115425" cy="1116124"/>
              <a:chOff x="6322176" y="3887507"/>
              <a:chExt cx="1115425" cy="1116124"/>
            </a:xfrm>
          </p:grpSpPr>
          <p:sp>
            <p:nvSpPr>
              <p:cNvPr id="53" name="Diamond 52"/>
              <p:cNvSpPr/>
              <p:nvPr/>
            </p:nvSpPr>
            <p:spPr>
              <a:xfrm>
                <a:off x="6322176" y="3887507"/>
                <a:ext cx="1115425" cy="1116124"/>
              </a:xfrm>
              <a:prstGeom prst="diamond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6479012" y="4406183"/>
                    <a:ext cx="79348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012" y="4406183"/>
                    <a:ext cx="7934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ectangle 51"/>
            <p:cNvSpPr/>
            <p:nvPr/>
          </p:nvSpPr>
          <p:spPr>
            <a:xfrm>
              <a:off x="5888279" y="5256021"/>
              <a:ext cx="210343" cy="72934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5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5430" y="1340768"/>
            <a:ext cx="10261139" cy="4182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3000"/>
              </a:spcAft>
            </a:pPr>
            <a:r>
              <a:rPr lang="en-US" sz="2800" b="1" dirty="0"/>
              <a:t>Dynamic Programming</a:t>
            </a:r>
            <a:r>
              <a:rPr lang="en-US" sz="2800" dirty="0"/>
              <a:t> comprises: 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Optimal sub-structures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Overlapping sub-problems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Reconstruction of optimal solution</a:t>
            </a:r>
          </a:p>
          <a:p>
            <a:pPr marL="514350" indent="-514350" algn="just">
              <a:lnSpc>
                <a:spcPct val="12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sz="2800" dirty="0"/>
              <a:t>Memoization</a:t>
            </a:r>
          </a:p>
        </p:txBody>
      </p:sp>
    </p:spTree>
    <p:extLst>
      <p:ext uri="{BB962C8B-B14F-4D97-AF65-F5344CB8AC3E}">
        <p14:creationId xmlns:p14="http://schemas.microsoft.com/office/powerpoint/2010/main" val="296291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792348"/>
                  </p:ext>
                </p:extLst>
              </p:nvPr>
            </p:nvGraphicFramePr>
            <p:xfrm>
              <a:off x="5524771" y="1294448"/>
              <a:ext cx="4820541" cy="10572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2379">
                      <a:extLst>
                        <a:ext uri="{9D8B030D-6E8A-4147-A177-3AD203B41FA5}">
                          <a16:colId xmlns:a16="http://schemas.microsoft.com/office/drawing/2014/main" val="4257051545"/>
                        </a:ext>
                      </a:extLst>
                    </a:gridCol>
                    <a:gridCol w="612183">
                      <a:extLst>
                        <a:ext uri="{9D8B030D-6E8A-4147-A177-3AD203B41FA5}">
                          <a16:colId xmlns:a16="http://schemas.microsoft.com/office/drawing/2014/main" val="3612276132"/>
                        </a:ext>
                      </a:extLst>
                    </a:gridCol>
                    <a:gridCol w="584291">
                      <a:extLst>
                        <a:ext uri="{9D8B030D-6E8A-4147-A177-3AD203B41FA5}">
                          <a16:colId xmlns:a16="http://schemas.microsoft.com/office/drawing/2014/main" val="2378185763"/>
                        </a:ext>
                      </a:extLst>
                    </a:gridCol>
                    <a:gridCol w="549479">
                      <a:extLst>
                        <a:ext uri="{9D8B030D-6E8A-4147-A177-3AD203B41FA5}">
                          <a16:colId xmlns:a16="http://schemas.microsoft.com/office/drawing/2014/main" val="350593201"/>
                        </a:ext>
                      </a:extLst>
                    </a:gridCol>
                    <a:gridCol w="587229">
                      <a:extLst>
                        <a:ext uri="{9D8B030D-6E8A-4147-A177-3AD203B41FA5}">
                          <a16:colId xmlns:a16="http://schemas.microsoft.com/office/drawing/2014/main" val="2476863291"/>
                        </a:ext>
                      </a:extLst>
                    </a:gridCol>
                    <a:gridCol w="624980">
                      <a:extLst>
                        <a:ext uri="{9D8B030D-6E8A-4147-A177-3AD203B41FA5}">
                          <a16:colId xmlns:a16="http://schemas.microsoft.com/office/drawing/2014/main" val="2662235636"/>
                        </a:ext>
                      </a:extLst>
                    </a:gridCol>
                  </a:tblGrid>
                  <a:tr h="528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Length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255189"/>
                      </a:ext>
                    </a:extLst>
                  </a:tr>
                  <a:tr h="528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Price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656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792348"/>
                  </p:ext>
                </p:extLst>
              </p:nvPr>
            </p:nvGraphicFramePr>
            <p:xfrm>
              <a:off x="5524771" y="1294448"/>
              <a:ext cx="4820541" cy="10572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2379">
                      <a:extLst>
                        <a:ext uri="{9D8B030D-6E8A-4147-A177-3AD203B41FA5}">
                          <a16:colId xmlns:a16="http://schemas.microsoft.com/office/drawing/2014/main" val="4257051545"/>
                        </a:ext>
                      </a:extLst>
                    </a:gridCol>
                    <a:gridCol w="612183">
                      <a:extLst>
                        <a:ext uri="{9D8B030D-6E8A-4147-A177-3AD203B41FA5}">
                          <a16:colId xmlns:a16="http://schemas.microsoft.com/office/drawing/2014/main" val="3612276132"/>
                        </a:ext>
                      </a:extLst>
                    </a:gridCol>
                    <a:gridCol w="584291">
                      <a:extLst>
                        <a:ext uri="{9D8B030D-6E8A-4147-A177-3AD203B41FA5}">
                          <a16:colId xmlns:a16="http://schemas.microsoft.com/office/drawing/2014/main" val="2378185763"/>
                        </a:ext>
                      </a:extLst>
                    </a:gridCol>
                    <a:gridCol w="549479">
                      <a:extLst>
                        <a:ext uri="{9D8B030D-6E8A-4147-A177-3AD203B41FA5}">
                          <a16:colId xmlns:a16="http://schemas.microsoft.com/office/drawing/2014/main" val="350593201"/>
                        </a:ext>
                      </a:extLst>
                    </a:gridCol>
                    <a:gridCol w="587229">
                      <a:extLst>
                        <a:ext uri="{9D8B030D-6E8A-4147-A177-3AD203B41FA5}">
                          <a16:colId xmlns:a16="http://schemas.microsoft.com/office/drawing/2014/main" val="2476863291"/>
                        </a:ext>
                      </a:extLst>
                    </a:gridCol>
                    <a:gridCol w="624980">
                      <a:extLst>
                        <a:ext uri="{9D8B030D-6E8A-4147-A177-3AD203B41FA5}">
                          <a16:colId xmlns:a16="http://schemas.microsoft.com/office/drawing/2014/main" val="2662235636"/>
                        </a:ext>
                      </a:extLst>
                    </a:gridCol>
                  </a:tblGrid>
                  <a:tr h="528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7" t="-1149" r="-159477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960" t="-1149" r="-383168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5000" t="-1149" r="-303125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0000" t="-1149" r="-22333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750" t="-1149" r="-109375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9903" t="-1149" r="-1942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255189"/>
                      </a:ext>
                    </a:extLst>
                  </a:tr>
                  <a:tr h="528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7" t="-101149" r="-159477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960" t="-101149" r="-383168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5000" t="-101149" r="-3031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0000" t="-101149" r="-223333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8750" t="-101149" r="-10937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9903" t="-101149" r="-1942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568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1545812" y="1344188"/>
            <a:ext cx="2985459" cy="1011326"/>
            <a:chOff x="2474259" y="3707781"/>
            <a:chExt cx="2985459" cy="1011326"/>
          </a:xfrm>
        </p:grpSpPr>
        <p:sp>
          <p:nvSpPr>
            <p:cNvPr id="3" name="Oval 2"/>
            <p:cNvSpPr/>
            <p:nvPr/>
          </p:nvSpPr>
          <p:spPr>
            <a:xfrm>
              <a:off x="2474259" y="3707781"/>
              <a:ext cx="610783" cy="10079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3093321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3576785" y="3711184"/>
              <a:ext cx="46378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4042920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4520624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3" idx="0"/>
              <a:endCxn id="13" idx="0"/>
            </p:cNvCxnSpPr>
            <p:nvPr/>
          </p:nvCxnSpPr>
          <p:spPr>
            <a:xfrm>
              <a:off x="2779651" y="3707781"/>
              <a:ext cx="24452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3" idx="2"/>
            </p:cNvCxnSpPr>
            <p:nvPr/>
          </p:nvCxnSpPr>
          <p:spPr>
            <a:xfrm flipV="1">
              <a:off x="2820806" y="4715263"/>
              <a:ext cx="2394313" cy="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4990171" y="3707781"/>
              <a:ext cx="469547" cy="1007923"/>
            </a:xfrm>
            <a:prstGeom prst="arc">
              <a:avLst>
                <a:gd name="adj1" fmla="val 16200000"/>
                <a:gd name="adj2" fmla="val 546707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Rod Cutting Optimization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360774" y="2905853"/>
            <a:ext cx="9744448" cy="1520159"/>
            <a:chOff x="1360774" y="2648070"/>
            <a:chExt cx="9744448" cy="1520159"/>
          </a:xfrm>
        </p:grpSpPr>
        <p:grpSp>
          <p:nvGrpSpPr>
            <p:cNvPr id="86" name="Group 85"/>
            <p:cNvGrpSpPr/>
            <p:nvPr/>
          </p:nvGrpSpPr>
          <p:grpSpPr>
            <a:xfrm>
              <a:off x="7821598" y="2648070"/>
              <a:ext cx="3283624" cy="1494028"/>
              <a:chOff x="1178830" y="3429000"/>
              <a:chExt cx="3283624" cy="149402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280161" y="3429000"/>
                <a:ext cx="3084022" cy="970808"/>
                <a:chOff x="1280161" y="3429000"/>
                <a:chExt cx="3084022" cy="970808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280161" y="3429000"/>
                  <a:ext cx="3084022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1402000" y="3648855"/>
                  <a:ext cx="666750" cy="564507"/>
                  <a:chOff x="2474259" y="3707781"/>
                  <a:chExt cx="1088609" cy="1007924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" name="Straight Connector 39"/>
                  <p:cNvCxnSpPr>
                    <a:stCxn id="37" idx="0"/>
                    <a:endCxn id="38" idx="0"/>
                  </p:cNvCxnSpPr>
                  <p:nvPr/>
                </p:nvCxnSpPr>
                <p:spPr>
                  <a:xfrm>
                    <a:off x="2779651" y="3707781"/>
                    <a:ext cx="54844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endCxn id="38" idx="2"/>
                  </p:cNvCxnSpPr>
                  <p:nvPr/>
                </p:nvCxnSpPr>
                <p:spPr>
                  <a:xfrm flipV="1">
                    <a:off x="2820806" y="4715263"/>
                    <a:ext cx="497463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2159067" y="3655523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Arc 65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8" name="Straight Connector 67"/>
                  <p:cNvCxnSpPr>
                    <a:stCxn id="65" idx="0"/>
                    <a:endCxn id="67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endCxn id="67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3250935" y="3659052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Arc 72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" name="Straight Connector 73"/>
                  <p:cNvCxnSpPr>
                    <a:stCxn id="71" idx="0"/>
                    <a:endCxn id="73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endCxn id="73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178830" y="4399808"/>
                    <a:ext cx="32836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=3+6+6=15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8830" y="4399808"/>
                    <a:ext cx="328362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/>
            <p:cNvGrpSpPr/>
            <p:nvPr/>
          </p:nvGrpSpPr>
          <p:grpSpPr>
            <a:xfrm>
              <a:off x="4729273" y="2674201"/>
              <a:ext cx="2691412" cy="1494028"/>
              <a:chOff x="4627374" y="3429000"/>
              <a:chExt cx="2691412" cy="149402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627375" y="3429000"/>
                <a:ext cx="2691411" cy="970808"/>
                <a:chOff x="4627375" y="3429000"/>
                <a:chExt cx="2691411" cy="970808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627375" y="3429000"/>
                  <a:ext cx="2691411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761877" y="3651003"/>
                  <a:ext cx="979894" cy="564258"/>
                  <a:chOff x="2474259" y="3707781"/>
                  <a:chExt cx="1566313" cy="1011326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Connector 23"/>
                  <p:cNvCxnSpPr>
                    <a:stCxn id="19" idx="0"/>
                    <a:endCxn id="21" idx="0"/>
                  </p:cNvCxnSpPr>
                  <p:nvPr/>
                </p:nvCxnSpPr>
                <p:spPr>
                  <a:xfrm>
                    <a:off x="2779651" y="3707781"/>
                    <a:ext cx="1029027" cy="34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endCxn id="21" idx="2"/>
                  </p:cNvCxnSpPr>
                  <p:nvPr/>
                </p:nvCxnSpPr>
                <p:spPr>
                  <a:xfrm>
                    <a:off x="2820806" y="4715705"/>
                    <a:ext cx="978048" cy="29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5890059" y="3659312"/>
                  <a:ext cx="1316651" cy="562361"/>
                  <a:chOff x="2474259" y="3707781"/>
                  <a:chExt cx="2038208" cy="1011326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Arc 28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>
                    <a:off x="4042920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28" idx="0"/>
                    <a:endCxn id="31" idx="0"/>
                  </p:cNvCxnSpPr>
                  <p:nvPr/>
                </p:nvCxnSpPr>
                <p:spPr>
                  <a:xfrm>
                    <a:off x="2779651" y="3707781"/>
                    <a:ext cx="149804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endCxn id="31" idx="2"/>
                  </p:cNvCxnSpPr>
                  <p:nvPr/>
                </p:nvCxnSpPr>
                <p:spPr>
                  <a:xfrm flipV="1">
                    <a:off x="2820806" y="4715263"/>
                    <a:ext cx="1447062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27374" y="4399808"/>
                    <a:ext cx="26914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=6+8=14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374" y="4399808"/>
                    <a:ext cx="269141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/>
            <p:cNvGrpSpPr/>
            <p:nvPr/>
          </p:nvGrpSpPr>
          <p:grpSpPr>
            <a:xfrm>
              <a:off x="1360774" y="2674201"/>
              <a:ext cx="2832296" cy="1469716"/>
              <a:chOff x="7977649" y="3429000"/>
              <a:chExt cx="2832296" cy="146971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8060427" y="3429000"/>
                <a:ext cx="2666740" cy="970808"/>
                <a:chOff x="8060427" y="3429000"/>
                <a:chExt cx="2666740" cy="970808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8060427" y="3429000"/>
                  <a:ext cx="2666740" cy="9708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9024746" y="3657167"/>
                  <a:ext cx="1596194" cy="560223"/>
                  <a:chOff x="2474259" y="3707781"/>
                  <a:chExt cx="2515912" cy="1011326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>
                    <a:off x="3576785" y="3711184"/>
                    <a:ext cx="46378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>
                    <a:off x="4042920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>
                    <a:off x="4520624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8" name="Straight Connector 47"/>
                  <p:cNvCxnSpPr>
                    <a:stCxn id="43" idx="0"/>
                    <a:endCxn id="47" idx="0"/>
                  </p:cNvCxnSpPr>
                  <p:nvPr/>
                </p:nvCxnSpPr>
                <p:spPr>
                  <a:xfrm>
                    <a:off x="2779651" y="3707781"/>
                    <a:ext cx="197574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endCxn id="47" idx="2"/>
                  </p:cNvCxnSpPr>
                  <p:nvPr/>
                </p:nvCxnSpPr>
                <p:spPr>
                  <a:xfrm flipV="1">
                    <a:off x="2820806" y="4715263"/>
                    <a:ext cx="1924766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8177567" y="3657167"/>
                  <a:ext cx="666750" cy="564507"/>
                  <a:chOff x="2474259" y="3707781"/>
                  <a:chExt cx="1088609" cy="1007924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2474259" y="3707781"/>
                    <a:ext cx="610783" cy="100792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Arc 60"/>
                  <p:cNvSpPr/>
                  <p:nvPr/>
                </p:nvSpPr>
                <p:spPr>
                  <a:xfrm>
                    <a:off x="3093321" y="3707781"/>
                    <a:ext cx="469547" cy="1007923"/>
                  </a:xfrm>
                  <a:prstGeom prst="arc">
                    <a:avLst>
                      <a:gd name="adj1" fmla="val 16200000"/>
                      <a:gd name="adj2" fmla="val 546707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Straight Connector 61"/>
                  <p:cNvCxnSpPr>
                    <a:stCxn id="60" idx="0"/>
                    <a:endCxn id="61" idx="0"/>
                  </p:cNvCxnSpPr>
                  <p:nvPr/>
                </p:nvCxnSpPr>
                <p:spPr>
                  <a:xfrm>
                    <a:off x="2779651" y="3707781"/>
                    <a:ext cx="54844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endCxn id="61" idx="2"/>
                  </p:cNvCxnSpPr>
                  <p:nvPr/>
                </p:nvCxnSpPr>
                <p:spPr>
                  <a:xfrm flipV="1">
                    <a:off x="2820806" y="4715263"/>
                    <a:ext cx="497463" cy="4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977649" y="4375496"/>
                    <a:ext cx="283229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=3+10=13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7649" y="4375496"/>
                    <a:ext cx="283229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65430" y="4669976"/>
                <a:ext cx="10261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cut maximizes revenue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669976"/>
                <a:ext cx="10261139" cy="523220"/>
              </a:xfrm>
              <a:prstGeom prst="rect">
                <a:avLst/>
              </a:prstGeom>
              <a:blipFill>
                <a:blip r:embed="rId6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5310122"/>
                <a:ext cx="102611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-length rod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possible cuts (less have distinct revenues, but still non-polynomial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)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10122"/>
                <a:ext cx="10261139" cy="954107"/>
              </a:xfrm>
              <a:prstGeom prst="rect">
                <a:avLst/>
              </a:prstGeom>
              <a:blipFill>
                <a:blip r:embed="rId7"/>
                <a:stretch>
                  <a:fillRect l="-1188" t="-5732" r="-118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400" y="351000"/>
            <a:ext cx="84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Longest Common Subsequence (LCS)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035000"/>
                <a:ext cx="10261140" cy="131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ACCGGTCGAGTGCGCGGAAGCCGGCCGAA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GTCGTTCGGAATGCCGTTGCTCTGTAA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35000"/>
                <a:ext cx="10261140" cy="1319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3897052"/>
                <a:ext cx="10261140" cy="1357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GTCG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CGGAA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GCCG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GC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AA</m:t>
                    </m:r>
                  </m:oMath>
                </a14:m>
                <a:endParaRPr lang="en-US" sz="28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GTCG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CGGAA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GCCG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GC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897052"/>
                <a:ext cx="10261140" cy="1357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30" y="2492896"/>
                <a:ext cx="10261140" cy="132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describe DNA.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longest common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defines their similarity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492896"/>
                <a:ext cx="10261140" cy="1321708"/>
              </a:xfrm>
              <a:prstGeom prst="rect">
                <a:avLst/>
              </a:prstGeom>
              <a:blipFill>
                <a:blip r:embed="rId4"/>
                <a:stretch>
                  <a:fillRect l="-1188" t="-922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65430" y="4038017"/>
            <a:ext cx="10261140" cy="1885044"/>
            <a:chOff x="965430" y="4038017"/>
            <a:chExt cx="10261140" cy="1885044"/>
          </a:xfrm>
        </p:grpSpPr>
        <p:grpSp>
          <p:nvGrpSpPr>
            <p:cNvPr id="35" name="Group 34"/>
            <p:cNvGrpSpPr/>
            <p:nvPr/>
          </p:nvGrpSpPr>
          <p:grpSpPr>
            <a:xfrm>
              <a:off x="1919536" y="4038017"/>
              <a:ext cx="5974099" cy="1083171"/>
              <a:chOff x="1922101" y="4038017"/>
              <a:chExt cx="5974099" cy="108317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922101" y="4038017"/>
                <a:ext cx="3006336" cy="363091"/>
                <a:chOff x="1811524" y="4038017"/>
                <a:chExt cx="3006336" cy="363091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811524" y="4041068"/>
                  <a:ext cx="864096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521715" y="4041068"/>
                  <a:ext cx="450050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151784" y="4038017"/>
                  <a:ext cx="666076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56339" y="4761148"/>
                <a:ext cx="5139861" cy="360040"/>
                <a:chOff x="2710436" y="4761148"/>
                <a:chExt cx="5139861" cy="36004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710436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222604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61757" y="4761148"/>
                  <a:ext cx="436789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095895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526860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923067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604415" y="4761148"/>
                  <a:ext cx="245882" cy="36004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65430" y="5349250"/>
                  <a:ext cx="10261140" cy="573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GTCG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CGGAA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GCCG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GC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AA</m:t>
                      </m:r>
                    </m:oMath>
                  </a14:m>
                  <a:endParaRPr lang="en-US" sz="2800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349250"/>
                  <a:ext cx="10261140" cy="5738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86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65429" y="584684"/>
                <a:ext cx="10261141" cy="347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subsequence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if: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strictly increasing sequence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distinct subsequences, finding LCS by enumeration is impractical.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called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th </a:t>
                </a:r>
                <a:r>
                  <a:rPr lang="en-US" sz="2800" b="1" i="1" dirty="0"/>
                  <a:t>prefix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84684"/>
                <a:ext cx="10261141" cy="3472617"/>
              </a:xfrm>
              <a:prstGeom prst="rect">
                <a:avLst/>
              </a:prstGeom>
              <a:blipFill>
                <a:blip r:embed="rId2"/>
                <a:stretch>
                  <a:fillRect l="-1188" t="-351" r="-1188" b="-29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5429" y="4329100"/>
                <a:ext cx="10261141" cy="18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(Optimal sub-structure of LCS)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be any LCS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Then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4329100"/>
                <a:ext cx="10261141" cy="1838773"/>
              </a:xfrm>
              <a:prstGeom prst="rect">
                <a:avLst/>
              </a:prstGeom>
              <a:blipFill>
                <a:blip r:embed="rId3"/>
                <a:stretch>
                  <a:fillRect l="-1188" t="-331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29" y="728700"/>
                <a:ext cx="10261142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⇒ 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</a:t>
                </a:r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(3)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LCS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728700"/>
                <a:ext cx="10261142" cy="2105192"/>
              </a:xfrm>
              <a:prstGeom prst="rect">
                <a:avLst/>
              </a:prstGeom>
              <a:blipFill>
                <a:blip r:embed="rId2"/>
                <a:stretch>
                  <a:fillRect l="-1188" t="-144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429" y="2953975"/>
                <a:ext cx="1026114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could be appended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800" dirty="0"/>
                  <a:t>LCS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contradicting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LCS.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 common subsequence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 (yet not necessarily LCS).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2953975"/>
                <a:ext cx="10261141" cy="3139321"/>
              </a:xfrm>
              <a:prstGeom prst="rect">
                <a:avLst/>
              </a:prstGeom>
              <a:blipFill>
                <a:blip r:embed="rId3"/>
                <a:stretch>
                  <a:fillRect l="-1188" t="-388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429" y="692696"/>
                <a:ext cx="10261142" cy="240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not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LCS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Appending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LCS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LCS.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692696"/>
                <a:ext cx="10261142" cy="2400081"/>
              </a:xfrm>
              <a:prstGeom prst="rect">
                <a:avLst/>
              </a:prstGeom>
              <a:blipFill>
                <a:blip r:embed="rId2"/>
                <a:stretch>
                  <a:fillRect l="-1188" t="-1272" r="-1188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29" y="3140968"/>
                <a:ext cx="10261142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a common subsequence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but assume in contrary that it is not LCS.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with length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which is also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)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LCS.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140968"/>
                <a:ext cx="10261142" cy="2391424"/>
              </a:xfrm>
              <a:prstGeom prst="rect">
                <a:avLst/>
              </a:prstGeom>
              <a:blipFill>
                <a:blip r:embed="rId3"/>
                <a:stretch>
                  <a:fillRect l="-1188" t="-1018" r="-1188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5429" y="5678088"/>
                <a:ext cx="102611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(3) Symmetric to (2).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678088"/>
                <a:ext cx="10261142" cy="523220"/>
              </a:xfrm>
              <a:prstGeom prst="rect">
                <a:avLst/>
              </a:prstGeom>
              <a:blipFill>
                <a:blip r:embed="rId4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5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429" y="736535"/>
                <a:ext cx="10261142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Consequence</a:t>
                </a:r>
                <a:r>
                  <a:rPr lang="en-US" sz="2800" dirty="0"/>
                  <a:t>: LCS of two sequences contains LCS of prefixes of the two, thus LCS problem posses </a:t>
                </a:r>
                <a:r>
                  <a:rPr lang="en-US" sz="2800" b="1" i="1" dirty="0"/>
                  <a:t>optimal sub-structure </a:t>
                </a:r>
                <a:r>
                  <a:rPr lang="en-US" sz="2800" dirty="0"/>
                  <a:t>property.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Consequence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LCS is obtained from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 Else, LCS is the longest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LCSs.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736535"/>
                <a:ext cx="10261142" cy="2391424"/>
              </a:xfrm>
              <a:prstGeom prst="rect">
                <a:avLst/>
              </a:prstGeom>
              <a:blipFill>
                <a:blip r:embed="rId3"/>
                <a:stretch>
                  <a:fillRect l="-1188" t="-510" r="-118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29" y="3429000"/>
                <a:ext cx="10261142" cy="25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be the length of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then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3429000"/>
                <a:ext cx="10261142" cy="2565639"/>
              </a:xfrm>
              <a:prstGeom prst="rect">
                <a:avLst/>
              </a:prstGeom>
              <a:blipFill>
                <a:blip r:embed="rId4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65429" y="800708"/>
                <a:ext cx="1026114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Straight-forward recursive implementation solves</a:t>
                </a:r>
                <a:r>
                  <a:rPr lang="he-IL" sz="2800" dirty="0"/>
                  <a:t> </a:t>
                </a:r>
                <a:r>
                  <a:rPr lang="en-US" sz="2800" dirty="0"/>
                  <a:t>the problem, but same sub-problem may be solved few times.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What is the worst-case input for the recursive solution?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However,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sz="2800" dirty="0"/>
                  <a:t> distinct LCS </a:t>
                </a:r>
                <a:r>
                  <a:rPr lang="en-US" sz="2800"/>
                  <a:t>sub-problems exist, </a:t>
                </a:r>
                <a:r>
                  <a:rPr lang="en-US" sz="2800" dirty="0"/>
                  <a:t>and bottom-up dynamic programming applies.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00708"/>
                <a:ext cx="10261142" cy="3139321"/>
              </a:xfrm>
              <a:prstGeom prst="rect">
                <a:avLst/>
              </a:prstGeom>
              <a:blipFill>
                <a:blip r:embed="rId3"/>
                <a:stretch>
                  <a:fillRect l="-1188" t="-777" r="-1188" b="-34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61692" y="692696"/>
            <a:ext cx="9668614" cy="5342584"/>
            <a:chOff x="1261692" y="692696"/>
            <a:chExt cx="9668614" cy="5342584"/>
          </a:xfrm>
        </p:grpSpPr>
        <p:grpSp>
          <p:nvGrpSpPr>
            <p:cNvPr id="7" name="Group 6"/>
            <p:cNvGrpSpPr/>
            <p:nvPr/>
          </p:nvGrpSpPr>
          <p:grpSpPr>
            <a:xfrm>
              <a:off x="1261694" y="692696"/>
              <a:ext cx="9668612" cy="5342584"/>
              <a:chOff x="1376400" y="693000"/>
              <a:chExt cx="9668612" cy="53425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6400" y="693000"/>
                <a:ext cx="6850612" cy="5342584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864800" y="3364292"/>
                <a:ext cx="3362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(1) of theorem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00800" y="4249800"/>
                <a:ext cx="17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(2)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48400" y="5135308"/>
                <a:ext cx="4196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case (3), LCS not growing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86494" y="4662780"/>
                <a:ext cx="2898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LCS not growing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27011" y="3777272"/>
                <a:ext cx="2300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LCS growing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6059996" y="1556792"/>
                    <a:ext cx="30243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-length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prefix</a:t>
                    </a: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996" y="1556792"/>
                    <a:ext cx="302433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032" t="-10465" r="-241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059996" y="2006930"/>
                    <a:ext cx="30243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-length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prefix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996" y="2006930"/>
                    <a:ext cx="302433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32" t="-10465" r="-2016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1261692" y="692696"/>
              <a:ext cx="9668613" cy="5342584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162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01444" y="586425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LCS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65428" y="1343021"/>
                <a:ext cx="10261143" cy="415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The equation defining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enables LCS retrieval in reverse order.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Starting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examination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determines 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was obtained.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LCS increases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Note that LCS is not unique!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Q: Does the order of (2) and (3) in LCS-LENGTH matter?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8" y="1343021"/>
                <a:ext cx="10261143" cy="4159665"/>
              </a:xfrm>
              <a:prstGeom prst="rect">
                <a:avLst/>
              </a:prstGeom>
              <a:blipFill>
                <a:blip r:embed="rId2"/>
                <a:stretch>
                  <a:fillRect l="-1188" t="-146" r="-1188" b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61381"/>
              </p:ext>
            </p:extLst>
          </p:nvPr>
        </p:nvGraphicFramePr>
        <p:xfrm>
          <a:off x="4647351" y="1984888"/>
          <a:ext cx="3488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11776423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867929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15614748"/>
                    </a:ext>
                  </a:extLst>
                </a:gridCol>
                <a:gridCol w="536400">
                  <a:extLst>
                    <a:ext uri="{9D8B030D-6E8A-4147-A177-3AD203B41FA5}">
                      <a16:colId xmlns:a16="http://schemas.microsoft.com/office/drawing/2014/main" val="542874151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40814398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63100315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267396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1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3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5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7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0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6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3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6726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17815"/>
              </p:ext>
            </p:extLst>
          </p:nvPr>
        </p:nvGraphicFramePr>
        <p:xfrm>
          <a:off x="5118005" y="1508157"/>
          <a:ext cx="3017745" cy="47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945">
                  <a:extLst>
                    <a:ext uri="{9D8B030D-6E8A-4147-A177-3AD203B41FA5}">
                      <a16:colId xmlns:a16="http://schemas.microsoft.com/office/drawing/2014/main" val="32985291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46046593"/>
                    </a:ext>
                  </a:extLst>
                </a:gridCol>
                <a:gridCol w="536400">
                  <a:extLst>
                    <a:ext uri="{9D8B030D-6E8A-4147-A177-3AD203B41FA5}">
                      <a16:colId xmlns:a16="http://schemas.microsoft.com/office/drawing/2014/main" val="70208570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4398095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0549241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1226023395"/>
                    </a:ext>
                  </a:extLst>
                </a:gridCol>
              </a:tblGrid>
              <a:tr h="4736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154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695611"/>
                  </p:ext>
                </p:extLst>
              </p:nvPr>
            </p:nvGraphicFramePr>
            <p:xfrm>
              <a:off x="4175751" y="1984888"/>
              <a:ext cx="471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1517557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1816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070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77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5745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66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387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011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57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695611"/>
                  </p:ext>
                </p:extLst>
              </p:nvPr>
            </p:nvGraphicFramePr>
            <p:xfrm>
              <a:off x="4175751" y="1984888"/>
              <a:ext cx="471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1517557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7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18161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0707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7770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57457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7663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83872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01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57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/>
          <p:cNvGrpSpPr/>
          <p:nvPr/>
        </p:nvGrpSpPr>
        <p:grpSpPr>
          <a:xfrm>
            <a:off x="4186272" y="1510804"/>
            <a:ext cx="3917079" cy="3657600"/>
            <a:chOff x="3402921" y="301756"/>
            <a:chExt cx="3917079" cy="3657600"/>
          </a:xfrm>
        </p:grpSpPr>
        <p:grpSp>
          <p:nvGrpSpPr>
            <p:cNvPr id="17" name="Group 16"/>
            <p:cNvGrpSpPr/>
            <p:nvPr/>
          </p:nvGrpSpPr>
          <p:grpSpPr>
            <a:xfrm>
              <a:off x="4377943" y="1702368"/>
              <a:ext cx="2942057" cy="2255926"/>
              <a:chOff x="4377943" y="1735106"/>
              <a:chExt cx="2942057" cy="225592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888000" y="3562592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85851" y="2639444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92200" y="2188711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377943" y="173510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402921" y="1707280"/>
              <a:ext cx="454521" cy="2252076"/>
              <a:chOff x="3402921" y="1707280"/>
              <a:chExt cx="454521" cy="225207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402921" y="353091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412200" y="2618783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421671" y="2162678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25442" y="1707280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60757" y="301756"/>
              <a:ext cx="2959243" cy="443126"/>
              <a:chOff x="4360757" y="301756"/>
              <a:chExt cx="2959243" cy="44312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88000" y="301756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91243" y="312319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05271" y="316442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60757" y="312319"/>
                <a:ext cx="432000" cy="428440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184987" y="1520788"/>
            <a:ext cx="3421846" cy="4096467"/>
            <a:chOff x="3401636" y="311740"/>
            <a:chExt cx="3421846" cy="4096467"/>
          </a:xfrm>
        </p:grpSpPr>
        <p:grpSp>
          <p:nvGrpSpPr>
            <p:cNvPr id="16" name="Group 15"/>
            <p:cNvGrpSpPr/>
            <p:nvPr/>
          </p:nvGrpSpPr>
          <p:grpSpPr>
            <a:xfrm>
              <a:off x="4360553" y="2619465"/>
              <a:ext cx="2457298" cy="1788742"/>
              <a:chOff x="4274296" y="2602890"/>
              <a:chExt cx="2457298" cy="178874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299594" y="3963192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21904" y="3513279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779729" y="3061408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74296" y="2602890"/>
                <a:ext cx="445971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60553" y="311740"/>
              <a:ext cx="2462929" cy="429019"/>
              <a:chOff x="4360553" y="311740"/>
              <a:chExt cx="2462929" cy="4290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391482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908161" y="312319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875229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360553" y="311740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01636" y="2618783"/>
              <a:ext cx="443055" cy="1789424"/>
              <a:chOff x="3401636" y="2618783"/>
              <a:chExt cx="443055" cy="178942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402921" y="3979767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01636" y="3529854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01636" y="3074181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12691" y="2618783"/>
                <a:ext cx="432000" cy="428440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304156"/>
                  </p:ext>
                </p:extLst>
              </p:nvPr>
            </p:nvGraphicFramePr>
            <p:xfrm>
              <a:off x="4647351" y="1007179"/>
              <a:ext cx="3488400" cy="498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3298529101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8074168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46046593"/>
                        </a:ext>
                      </a:extLst>
                    </a:gridCol>
                    <a:gridCol w="536400">
                      <a:extLst>
                        <a:ext uri="{9D8B030D-6E8A-4147-A177-3AD203B41FA5}">
                          <a16:colId xmlns:a16="http://schemas.microsoft.com/office/drawing/2014/main" val="702085707"/>
                        </a:ext>
                      </a:extLst>
                    </a:gridCol>
                    <a:gridCol w="471600">
                      <a:extLst>
                        <a:ext uri="{9D8B030D-6E8A-4147-A177-3AD203B41FA5}">
                          <a16:colId xmlns:a16="http://schemas.microsoft.com/office/drawing/2014/main" val="343980958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140549241"/>
                        </a:ext>
                      </a:extLst>
                    </a:gridCol>
                    <a:gridCol w="496800">
                      <a:extLst>
                        <a:ext uri="{9D8B030D-6E8A-4147-A177-3AD203B41FA5}">
                          <a16:colId xmlns:a16="http://schemas.microsoft.com/office/drawing/2014/main" val="1226023395"/>
                        </a:ext>
                      </a:extLst>
                    </a:gridCol>
                  </a:tblGrid>
                  <a:tr h="4987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4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dirty="0" smtClean="0"/>
                                  <m:t>6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715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304156"/>
                  </p:ext>
                </p:extLst>
              </p:nvPr>
            </p:nvGraphicFramePr>
            <p:xfrm>
              <a:off x="4647351" y="1007179"/>
              <a:ext cx="3488400" cy="4987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1600">
                      <a:extLst>
                        <a:ext uri="{9D8B030D-6E8A-4147-A177-3AD203B41FA5}">
                          <a16:colId xmlns:a16="http://schemas.microsoft.com/office/drawing/2014/main" val="3298529101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8074168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46046593"/>
                        </a:ext>
                      </a:extLst>
                    </a:gridCol>
                    <a:gridCol w="536400">
                      <a:extLst>
                        <a:ext uri="{9D8B030D-6E8A-4147-A177-3AD203B41FA5}">
                          <a16:colId xmlns:a16="http://schemas.microsoft.com/office/drawing/2014/main" val="702085707"/>
                        </a:ext>
                      </a:extLst>
                    </a:gridCol>
                    <a:gridCol w="471600">
                      <a:extLst>
                        <a:ext uri="{9D8B030D-6E8A-4147-A177-3AD203B41FA5}">
                          <a16:colId xmlns:a16="http://schemas.microsoft.com/office/drawing/2014/main" val="343980958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140549241"/>
                        </a:ext>
                      </a:extLst>
                    </a:gridCol>
                    <a:gridCol w="496800">
                      <a:extLst>
                        <a:ext uri="{9D8B030D-6E8A-4147-A177-3AD203B41FA5}">
                          <a16:colId xmlns:a16="http://schemas.microsoft.com/office/drawing/2014/main" val="1226023395"/>
                        </a:ext>
                      </a:extLst>
                    </a:gridCol>
                  </a:tblGrid>
                  <a:tr h="498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6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771" r="-4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771" r="-3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36" r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4359" r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878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715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94918" y="1469656"/>
                <a:ext cx="52431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18" y="1469656"/>
                <a:ext cx="524311" cy="491417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81213" y="14941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123040" y="963729"/>
                <a:ext cx="369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0" y="963729"/>
                <a:ext cx="369460" cy="461665"/>
              </a:xfrm>
              <a:prstGeom prst="rect">
                <a:avLst/>
              </a:prstGeom>
              <a:blipFill>
                <a:blip r:embed="rId5"/>
                <a:stretch>
                  <a:fillRect l="-3279" r="-16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66563"/>
              </p:ext>
            </p:extLst>
          </p:nvPr>
        </p:nvGraphicFramePr>
        <p:xfrm>
          <a:off x="3680987" y="1999031"/>
          <a:ext cx="471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1517557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6191"/>
                  </a:ext>
                </a:extLst>
              </a:tr>
              <a:tr h="410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7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7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4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6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8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7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737308" y="1484531"/>
                <a:ext cx="369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08" y="1484531"/>
                <a:ext cx="36946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4984240" y="2747491"/>
            <a:ext cx="2928273" cy="2590821"/>
            <a:chOff x="4427867" y="3358459"/>
            <a:chExt cx="2928273" cy="259082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427867" y="3358459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431045" y="3821446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458318" y="4295278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973586" y="5219913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28829" y="4740324"/>
              <a:ext cx="2" cy="3088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56140" y="5625244"/>
              <a:ext cx="0" cy="3240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23377" y="4190209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4877927" y="3743256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984240" y="2749738"/>
            <a:ext cx="2846174" cy="2653297"/>
            <a:chOff x="4984240" y="2749738"/>
            <a:chExt cx="2846174" cy="2653297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7011414" y="5050581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542644" y="4607526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484262" y="4153851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952601" y="4497449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984240" y="2749738"/>
              <a:ext cx="269422" cy="2587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470374" y="540303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368273" y="3659260"/>
              <a:ext cx="2" cy="3088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377292" y="3210478"/>
              <a:ext cx="2" cy="3088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17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430" y="584684"/>
                <a:ext cx="10261139" cy="132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Recursive top-down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examine few implementations.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39" cy="1322798"/>
              </a:xfrm>
              <a:prstGeom prst="rect">
                <a:avLst/>
              </a:prstGeom>
              <a:blipFill>
                <a:blip r:embed="rId2"/>
                <a:stretch>
                  <a:fillRect l="-1188" t="-922" b="-12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5430" y="5289362"/>
            <a:ext cx="10261139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Very inefficient! CUT-ROD calls itself recursively again and again with same parameter values.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607935-D951-C06E-41BB-CC27CCE647C2}"/>
              </a:ext>
            </a:extLst>
          </p:cNvPr>
          <p:cNvGrpSpPr/>
          <p:nvPr/>
        </p:nvGrpSpPr>
        <p:grpSpPr>
          <a:xfrm>
            <a:off x="2434297" y="1988840"/>
            <a:ext cx="7565252" cy="3197886"/>
            <a:chOff x="2434297" y="1988840"/>
            <a:chExt cx="7565252" cy="3197886"/>
          </a:xfrm>
        </p:grpSpPr>
        <p:grpSp>
          <p:nvGrpSpPr>
            <p:cNvPr id="3" name="Group 2"/>
            <p:cNvGrpSpPr/>
            <p:nvPr/>
          </p:nvGrpSpPr>
          <p:grpSpPr>
            <a:xfrm>
              <a:off x="2434297" y="1988840"/>
              <a:ext cx="7323403" cy="3197886"/>
              <a:chOff x="2434297" y="1628800"/>
              <a:chExt cx="7323403" cy="31978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297" y="1628800"/>
                <a:ext cx="7323403" cy="3197886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34297" y="1628800"/>
                <a:ext cx="7323403" cy="319788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24116" y="3399671"/>
              <a:ext cx="4075433" cy="497381"/>
              <a:chOff x="7392144" y="6279144"/>
              <a:chExt cx="4075433" cy="497381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7394376" y="6356350"/>
                <a:ext cx="4073201" cy="420175"/>
              </a:xfrm>
              <a:prstGeom prst="wedgeRectCallout">
                <a:avLst>
                  <a:gd name="adj1" fmla="val 25995"/>
                  <a:gd name="adj2" fmla="val 14405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392144" y="6279144"/>
                    <a:ext cx="4073201" cy="497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top-down: from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800" dirty="0">
                        <a:solidFill>
                          <a:schemeClr val="tx1"/>
                        </a:solidFill>
                      </a:rPr>
                      <a:t> to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2144" y="6279144"/>
                    <a:ext cx="4073201" cy="4973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44" t="-10976" b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381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58348" y="1598357"/>
            <a:ext cx="9246817" cy="4082793"/>
            <a:chOff x="1858348" y="1598357"/>
            <a:chExt cx="9246817" cy="408279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348" y="2074075"/>
              <a:ext cx="8475303" cy="360707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6888088" y="1598357"/>
              <a:ext cx="4217077" cy="1866647"/>
              <a:chOff x="6888088" y="1598357"/>
              <a:chExt cx="4217077" cy="186664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509262" y="1598357"/>
                <a:ext cx="2595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left over rod size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888088" y="2125224"/>
                <a:ext cx="1755158" cy="1339780"/>
                <a:chOff x="7557950" y="1987943"/>
                <a:chExt cx="1755158" cy="1339780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8170018" y="1987943"/>
                  <a:ext cx="1105886" cy="133978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275904" y="2006270"/>
                  <a:ext cx="37204" cy="7338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7557950" y="2002964"/>
                  <a:ext cx="1717956" cy="73718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30487" y="690567"/>
                <a:ext cx="10974125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Recursion tree nodes: sub-problem size resulting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ROD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7" y="690567"/>
                <a:ext cx="10974125" cy="573811"/>
              </a:xfrm>
              <a:prstGeom prst="rect">
                <a:avLst/>
              </a:prstGeom>
              <a:blipFill>
                <a:blip r:embed="rId4"/>
                <a:stretch>
                  <a:fillRect l="-1110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630486" y="1307434"/>
            <a:ext cx="109741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Same sub-problems solved many times! 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1821144" y="2796777"/>
            <a:ext cx="8067553" cy="2869935"/>
            <a:chOff x="1821144" y="2115540"/>
            <a:chExt cx="8067553" cy="2869935"/>
          </a:xfrm>
        </p:grpSpPr>
        <p:sp>
          <p:nvSpPr>
            <p:cNvPr id="174" name="Flowchart: Connector 173"/>
            <p:cNvSpPr/>
            <p:nvPr/>
          </p:nvSpPr>
          <p:spPr>
            <a:xfrm>
              <a:off x="2883375" y="3284984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178"/>
            <p:cNvSpPr/>
            <p:nvPr/>
          </p:nvSpPr>
          <p:spPr>
            <a:xfrm>
              <a:off x="1821144" y="3875941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4014100" y="3277336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5990553" y="3292646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8179087" y="2687845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5067512" y="2685014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186"/>
            <p:cNvSpPr/>
            <p:nvPr/>
          </p:nvSpPr>
          <p:spPr>
            <a:xfrm>
              <a:off x="7032104" y="2715510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9228347" y="2115540"/>
              <a:ext cx="660350" cy="1109534"/>
            </a:xfrm>
            <a:prstGeom prst="flowChartConnector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1751622" y="2814129"/>
            <a:ext cx="7582079" cy="3027139"/>
            <a:chOff x="1739516" y="2132892"/>
            <a:chExt cx="7582079" cy="3027139"/>
          </a:xfrm>
        </p:grpSpPr>
        <p:sp>
          <p:nvSpPr>
            <p:cNvPr id="257" name="Flowchart: Connector 256"/>
            <p:cNvSpPr/>
            <p:nvPr/>
          </p:nvSpPr>
          <p:spPr>
            <a:xfrm>
              <a:off x="1739516" y="3320988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3932472" y="2722383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5908925" y="2737693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183"/>
            <p:cNvSpPr/>
            <p:nvPr/>
          </p:nvSpPr>
          <p:spPr>
            <a:xfrm>
              <a:off x="8097459" y="2132892"/>
              <a:ext cx="1224136" cy="1839043"/>
            </a:xfrm>
            <a:prstGeom prst="flowChartConnector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5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5430" y="716893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3000"/>
                  </a:spcAft>
                </a:pPr>
                <a:r>
                  <a:rPr lang="en-US" sz="2800" b="0" dirty="0"/>
                  <a:t>Let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 be the </a:t>
                </a:r>
                <a:r>
                  <a:rPr lang="en-US" sz="2800" b="1" dirty="0"/>
                  <a:t>total</a:t>
                </a:r>
                <a:r>
                  <a:rPr lang="en-US" sz="2800" dirty="0"/>
                  <a:t> number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ROD</m:t>
                    </m:r>
                  </m:oMath>
                </a14:m>
                <a:r>
                  <a:rPr lang="en-US" sz="2800" dirty="0"/>
                  <a:t> calls initiated by calling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CUT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ROD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16893"/>
                <a:ext cx="10261140" cy="1126462"/>
              </a:xfrm>
              <a:prstGeom prst="rect">
                <a:avLst/>
              </a:prstGeom>
              <a:blipFill>
                <a:blip r:embed="rId3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5430" y="1609636"/>
            <a:ext cx="10261140" cy="2076692"/>
            <a:chOff x="965430" y="1609636"/>
            <a:chExt cx="10261140" cy="2076692"/>
          </a:xfrm>
        </p:grpSpPr>
        <p:grpSp>
          <p:nvGrpSpPr>
            <p:cNvPr id="4" name="Group 3"/>
            <p:cNvGrpSpPr/>
            <p:nvPr/>
          </p:nvGrpSpPr>
          <p:grpSpPr>
            <a:xfrm>
              <a:off x="5123892" y="1609636"/>
              <a:ext cx="1770747" cy="523220"/>
              <a:chOff x="1372925" y="5180770"/>
              <a:chExt cx="1770747" cy="523220"/>
            </a:xfrm>
          </p:grpSpPr>
          <p:sp>
            <p:nvSpPr>
              <p:cNvPr id="3" name="Rectangular Callout 2"/>
              <p:cNvSpPr/>
              <p:nvPr/>
            </p:nvSpPr>
            <p:spPr>
              <a:xfrm>
                <a:off x="1379476" y="5193196"/>
                <a:ext cx="1764196" cy="510794"/>
              </a:xfrm>
              <a:prstGeom prst="wedgeRectCallout">
                <a:avLst>
                  <a:gd name="adj1" fmla="val -23775"/>
                  <a:gd name="adj2" fmla="val 9889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372925" y="5180770"/>
                <a:ext cx="17641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call at root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65430" y="2240868"/>
                  <a:ext cx="10261140" cy="1445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There is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/>
                    <a:t>, solved to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 dirty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HW</a:t>
                  </a:r>
                  <a:r>
                    <a:rPr lang="en-US" sz="2800" dirty="0"/>
                    <a:t>: prove)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240868"/>
                  <a:ext cx="10261140" cy="1445460"/>
                </a:xfrm>
                <a:prstGeom prst="rect">
                  <a:avLst/>
                </a:prstGeom>
                <a:blipFill>
                  <a:blip r:embed="rId4"/>
                  <a:stretch>
                    <a:fillRect l="-1188"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965430" y="4083841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Repetitions of same sub-problems can be avoided by </a:t>
            </a:r>
            <a:r>
              <a:rPr lang="en-US" sz="2800" b="1" i="1" dirty="0"/>
              <a:t>memoization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4" y="586425"/>
            <a:ext cx="88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Top-down Solution by Dynamic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16694" y="3104964"/>
            <a:ext cx="8158612" cy="2664296"/>
            <a:chOff x="2016694" y="2204864"/>
            <a:chExt cx="8158612" cy="2664296"/>
          </a:xfrm>
        </p:grpSpPr>
        <p:grpSp>
          <p:nvGrpSpPr>
            <p:cNvPr id="13" name="Group 12"/>
            <p:cNvGrpSpPr/>
            <p:nvPr/>
          </p:nvGrpSpPr>
          <p:grpSpPr>
            <a:xfrm>
              <a:off x="2016694" y="2204864"/>
              <a:ext cx="8158612" cy="2664296"/>
              <a:chOff x="1788990" y="1880828"/>
              <a:chExt cx="8158612" cy="26642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88990" y="1880828"/>
                <a:ext cx="8158612" cy="266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901714" y="3043891"/>
                <a:ext cx="4920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init revenues of sub-problems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016694" y="2204864"/>
              <a:ext cx="8158612" cy="266429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65429" y="1607019"/>
                <a:ext cx="10261141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Idea: memoize max revenue for rod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reuse it rather than re-compute.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1607019"/>
                <a:ext cx="10261141" cy="109196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27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5430" y="5265204"/>
                <a:ext cx="10261140" cy="1089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Solving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sub-problems, each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calls memoized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times returning immediately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265204"/>
                <a:ext cx="10261140" cy="1089016"/>
              </a:xfrm>
              <a:prstGeom prst="rect">
                <a:avLst/>
              </a:prstGeom>
              <a:blipFill>
                <a:blip r:embed="rId2"/>
                <a:stretch>
                  <a:fillRect l="-1188" t="-1124" r="-1188" b="-15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17" y="440668"/>
            <a:ext cx="8684939" cy="48315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92517" y="440668"/>
            <a:ext cx="8806966" cy="4831594"/>
            <a:chOff x="1692517" y="606955"/>
            <a:chExt cx="8806966" cy="4831594"/>
          </a:xfrm>
        </p:grpSpPr>
        <p:sp>
          <p:nvSpPr>
            <p:cNvPr id="20" name="Rectangle 19"/>
            <p:cNvSpPr/>
            <p:nvPr/>
          </p:nvSpPr>
          <p:spPr>
            <a:xfrm>
              <a:off x="1692517" y="606955"/>
              <a:ext cx="8806966" cy="4831594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658723" y="1063786"/>
              <a:ext cx="6718733" cy="3990825"/>
              <a:chOff x="3658723" y="1063786"/>
              <a:chExt cx="6718733" cy="399082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52757" y="1063786"/>
                <a:ext cx="533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avoid repetition of sub-problems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99956" y="2816932"/>
                <a:ext cx="493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solve all 1 to n sub-problems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39621" y="1526384"/>
                <a:ext cx="410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use memoized solution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8723" y="4531391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memoize solution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35760" y="2318966"/>
                <a:ext cx="5825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empty problem yields zero revenue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04255" y="3629774"/>
                <a:ext cx="4073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9900"/>
                    </a:solidFill>
                  </a:rPr>
                  <a:t>// choose the best of two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301731" y="4774879"/>
            <a:ext cx="4073201" cy="497381"/>
            <a:chOff x="-816770" y="6277302"/>
            <a:chExt cx="4073201" cy="523220"/>
          </a:xfrm>
        </p:grpSpPr>
        <p:sp>
          <p:nvSpPr>
            <p:cNvPr id="8" name="Rectangular Callout 7"/>
            <p:cNvSpPr/>
            <p:nvPr/>
          </p:nvSpPr>
          <p:spPr>
            <a:xfrm>
              <a:off x="-816770" y="6375149"/>
              <a:ext cx="4073201" cy="360788"/>
            </a:xfrm>
            <a:prstGeom prst="wedgeRectCallout">
              <a:avLst>
                <a:gd name="adj1" fmla="val 24515"/>
                <a:gd name="adj2" fmla="val -22923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816770" y="6277302"/>
                  <a:ext cx="40732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top-down: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6770" y="6277302"/>
                  <a:ext cx="4073201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44" t="-12346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86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600" y="368660"/>
            <a:ext cx="902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Bottom-up Solution by Dynamic Programming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5301208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Sub-problems solution in ascending size avoids repetitive solution of same size by using memoization.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301208"/>
                <a:ext cx="10261140" cy="1126462"/>
              </a:xfrm>
              <a:prstGeom prst="rect">
                <a:avLst/>
              </a:prstGeom>
              <a:blipFill>
                <a:blip r:embed="rId2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12840" y="1095430"/>
            <a:ext cx="9762076" cy="4205778"/>
            <a:chOff x="1158460" y="1232755"/>
            <a:chExt cx="9762076" cy="4205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158460" y="1232756"/>
              <a:ext cx="9762076" cy="4205777"/>
              <a:chOff x="2125363" y="1253683"/>
              <a:chExt cx="9762076" cy="4205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363" y="1253683"/>
                <a:ext cx="6483404" cy="4205777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907868" y="1801188"/>
                <a:ext cx="6979571" cy="3259220"/>
                <a:chOff x="4201826" y="1770963"/>
                <a:chExt cx="6979571" cy="325922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201826" y="4506963"/>
                  <a:ext cx="39461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memoize max revenue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911826" y="1770963"/>
                  <a:ext cx="52695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max revenue memoization array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58627" y="3983743"/>
                  <a:ext cx="30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update max cost</a:t>
                  </a:r>
                </a:p>
              </p:txBody>
            </p:sp>
          </p:grpSp>
        </p:grpSp>
        <p:sp>
          <p:nvSpPr>
            <p:cNvPr id="17" name="Rectangle 16"/>
            <p:cNvSpPr/>
            <p:nvPr/>
          </p:nvSpPr>
          <p:spPr>
            <a:xfrm>
              <a:off x="1158460" y="1232755"/>
              <a:ext cx="9762076" cy="4205777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9240" y="2822656"/>
            <a:ext cx="4276340" cy="523220"/>
            <a:chOff x="7392144" y="6279144"/>
            <a:chExt cx="4276340" cy="523220"/>
          </a:xfrm>
        </p:grpSpPr>
        <p:sp>
          <p:nvSpPr>
            <p:cNvPr id="20" name="Rectangular Callout 19"/>
            <p:cNvSpPr/>
            <p:nvPr/>
          </p:nvSpPr>
          <p:spPr>
            <a:xfrm>
              <a:off x="7394376" y="6356350"/>
              <a:ext cx="4274108" cy="420175"/>
            </a:xfrm>
            <a:prstGeom prst="wedgeRectCallout">
              <a:avLst>
                <a:gd name="adj1" fmla="val -8094"/>
                <a:gd name="adj2" fmla="val 18470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92144" y="6279144"/>
                  <a:ext cx="42763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Bottom-up: from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144" y="6279144"/>
                  <a:ext cx="427634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99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76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444" y="407879"/>
            <a:ext cx="780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Cut Retrieval of Optimal Solution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April 2025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Dynamic Programming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72454" y="1223067"/>
            <a:ext cx="10061886" cy="4964426"/>
            <a:chOff x="1019437" y="1219486"/>
            <a:chExt cx="10061886" cy="4964426"/>
          </a:xfrm>
        </p:grpSpPr>
        <p:grpSp>
          <p:nvGrpSpPr>
            <p:cNvPr id="23" name="Group 22"/>
            <p:cNvGrpSpPr/>
            <p:nvPr/>
          </p:nvGrpSpPr>
          <p:grpSpPr>
            <a:xfrm>
              <a:off x="1134987" y="1226648"/>
              <a:ext cx="9821621" cy="4957263"/>
              <a:chOff x="2228003" y="1196875"/>
              <a:chExt cx="9821621" cy="495726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28003" y="1196875"/>
                <a:ext cx="6587504" cy="4957263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021051" y="1710931"/>
                <a:ext cx="7028573" cy="4061312"/>
                <a:chOff x="3791744" y="1707948"/>
                <a:chExt cx="7028573" cy="406131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5015880" y="4761148"/>
                  <a:ext cx="58044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record where optimal 1</a:t>
                  </a:r>
                  <a:r>
                    <a:rPr lang="en-US" sz="2800" baseline="30000" dirty="0">
                      <a:solidFill>
                        <a:srgbClr val="009900"/>
                      </a:solidFill>
                    </a:rPr>
                    <a:t>st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 cut occurs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415699" y="3870818"/>
                  <a:ext cx="3351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is better cut found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757699" y="4328383"/>
                  <a:ext cx="37035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update max revenue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441699" y="1707948"/>
                      <a:ext cx="3285162" cy="13849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max revenue, s optimal 1</a:t>
                      </a:r>
                      <a:r>
                        <a:rPr lang="en-US" sz="2800" baseline="30000" dirty="0">
                          <a:solidFill>
                            <a:srgbClr val="009900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cut memo array</a:t>
                      </a: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41699" y="1707948"/>
                      <a:ext cx="3285162" cy="138499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896" t="-3965" r="-3711" b="-11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TextBox 9"/>
                <p:cNvSpPr txBox="1"/>
                <p:nvPr/>
              </p:nvSpPr>
              <p:spPr>
                <a:xfrm>
                  <a:off x="3791744" y="5246040"/>
                  <a:ext cx="39461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memoize max revenue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583832" y="3430913"/>
                      <a:ext cx="58774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find 1</a:t>
                      </a:r>
                      <a:r>
                        <a:rPr lang="en-US" sz="2800" baseline="30000" dirty="0">
                          <a:solidFill>
                            <a:srgbClr val="009900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cut maximizing revenue for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83832" y="3430913"/>
                      <a:ext cx="587740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934" t="-1162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TextBox 17"/>
                <p:cNvSpPr txBox="1"/>
                <p:nvPr/>
              </p:nvSpPr>
              <p:spPr>
                <a:xfrm>
                  <a:off x="3809592" y="2991008"/>
                  <a:ext cx="30692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9900"/>
                      </a:solidFill>
                    </a:rPr>
                    <a:t>// init max revenue</a:t>
                  </a: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1019437" y="1219486"/>
              <a:ext cx="10061886" cy="496442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48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1866</Words>
  <Application>Microsoft Office PowerPoint</Application>
  <PresentationFormat>Widescreen</PresentationFormat>
  <Paragraphs>337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Dynamic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266</cp:revision>
  <dcterms:created xsi:type="dcterms:W3CDTF">2021-10-08T01:25:47Z</dcterms:created>
  <dcterms:modified xsi:type="dcterms:W3CDTF">2025-06-08T11:00:06Z</dcterms:modified>
</cp:coreProperties>
</file>