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5" r:id="rId3"/>
    <p:sldId id="257" r:id="rId4"/>
    <p:sldId id="266" r:id="rId5"/>
    <p:sldId id="268" r:id="rId6"/>
    <p:sldId id="286" r:id="rId7"/>
    <p:sldId id="269" r:id="rId8"/>
    <p:sldId id="272" r:id="rId9"/>
    <p:sldId id="273" r:id="rId10"/>
    <p:sldId id="270" r:id="rId11"/>
    <p:sldId id="274" r:id="rId12"/>
    <p:sldId id="275" r:id="rId13"/>
    <p:sldId id="276" r:id="rId14"/>
    <p:sldId id="277" r:id="rId15"/>
    <p:sldId id="278" r:id="rId16"/>
    <p:sldId id="279" r:id="rId17"/>
    <p:sldId id="265" r:id="rId18"/>
    <p:sldId id="281" r:id="rId19"/>
    <p:sldId id="283" r:id="rId20"/>
    <p:sldId id="284" r:id="rId21"/>
    <p:sldId id="280" r:id="rId22"/>
    <p:sldId id="288" r:id="rId23"/>
    <p:sldId id="258" r:id="rId24"/>
    <p:sldId id="259" r:id="rId25"/>
    <p:sldId id="260" r:id="rId26"/>
    <p:sldId id="261" r:id="rId27"/>
    <p:sldId id="287" r:id="rId28"/>
    <p:sldId id="263" r:id="rId29"/>
    <p:sldId id="264" r:id="rId30"/>
    <p:sldId id="290" r:id="rId31"/>
    <p:sldId id="289" r:id="rId32"/>
    <p:sldId id="291" r:id="rId33"/>
    <p:sldId id="299" r:id="rId34"/>
    <p:sldId id="292" r:id="rId35"/>
    <p:sldId id="294" r:id="rId36"/>
    <p:sldId id="303" r:id="rId37"/>
    <p:sldId id="295" r:id="rId38"/>
    <p:sldId id="296" r:id="rId39"/>
    <p:sldId id="297" r:id="rId40"/>
    <p:sldId id="298" r:id="rId41"/>
    <p:sldId id="300" r:id="rId42"/>
    <p:sldId id="301" r:id="rId43"/>
    <p:sldId id="30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0000"/>
    <a:srgbClr val="7F7F7F"/>
    <a:srgbClr val="FF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03" d="100"/>
          <a:sy n="103" d="100"/>
        </p:scale>
        <p:origin x="4241" y="4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7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64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95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5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65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97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2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9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3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7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90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1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29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97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31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12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75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79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EF932-75C9-5D6C-DDF2-C722ACD2E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14991B-8CCF-D445-D41E-3EB7896D1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BBAF96-27BD-050F-50F8-759F0B321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AC037-1F96-58C4-981C-D76F60B026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735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975AB-3CAD-F7EC-48C8-480F933D6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837701-1CD4-1A72-D6E1-0E0AB0870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7378DC-8A1E-C65B-BB12-1A1F00931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550F1-8F5E-5F02-C37F-57BF81BA4E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44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535EA-2930-CAD0-CDBD-F965809A4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B2EF2C-E61C-AAF7-A058-C1E4CD9F2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0E65EC-0385-3DA4-706C-EB1CB699A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E11E6-ED3C-B322-667E-C3775E5CE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168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D7748-4CA6-A349-25C6-DB7C75C01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BF3FF4-D925-132B-79A5-5328AA108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9E235E-809B-7784-878A-7C3FA09F3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65882-FA69-E0E8-7EEB-F18E7F92DB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700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9714B-C2BC-BE93-9551-A65D03A33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B74E6A-86E4-E133-4F04-028779DBF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0176FA-4E51-8946-9630-4729D8DB9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492FA-D5A5-7D99-E3A1-D5D0F46C28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786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094C1-28C4-8863-9D2B-3ADA13529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3BCB7-3840-E145-8800-36328290C9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B9E5C5-2ADF-2F70-F9AD-C0588FC2E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1182E-1327-8CE3-D509-116B411365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810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640BE-FB92-B394-4665-E07C785FE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64C971-066C-BC07-ED22-494E711E5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FBF368-D679-6027-684B-C563049F9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2621F-07E6-E7AB-89F4-0AD260A999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641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74133-41FA-3572-3FEB-FD9BDE07A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ECA937-7344-B805-FF77-2256DAB368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C298A2-18E8-AE7C-3B7E-608A97A00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D8AAD-48DE-109D-31F9-6BA1DF8073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067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23C80-CF97-F8ED-E473-86BDB20B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8326B5-B37A-59E4-761F-657A27A2C2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5DACC0-123F-CA20-0727-0639950C4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F8943-4948-FAF6-C82A-32D89B4A77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707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33C3A-8F4C-4A5B-CDAE-98ADA226B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3A10BC-F2D4-3CD9-FBF6-EFE0257F3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B2372B-ACA6-E1C2-70A6-75C629368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D3E6C-9941-A86B-E29F-FB226A713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053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52AAC-7746-E5C4-6850-22BC1EBE2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7F0E7A-C022-C40F-9A05-BDDD72F37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9B2F32-F6DE-5A17-A9E4-CC46807E8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ECE33-A68A-22FD-B66B-7125C10E9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987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5C484-5292-2204-6E3F-52704C973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A9EF21-CED6-D783-9A5A-0D3EA1342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1C191B-9F41-3430-D832-2955058F1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29A59-2C57-3208-77F1-0D3AF9730B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05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8671F-EA1C-6C85-F090-A2456F383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FE3504-5541-1A19-B1E8-94E646146E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AAD941-780E-BDBF-E801-9F5ECA3B4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392D7-ECA5-8656-7701-CD4557221E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3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7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8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3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3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L"/>
              <a:t>March 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Algorithms and DS I: Functions and Recursions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.png"/><Relationship Id="rId39" Type="http://schemas.openxmlformats.org/officeDocument/2006/relationships/image" Target="../media/image58.png"/><Relationship Id="rId3" Type="http://schemas.openxmlformats.org/officeDocument/2006/relationships/image" Target="../media/image540.png"/><Relationship Id="rId34" Type="http://schemas.openxmlformats.org/officeDocument/2006/relationships/image" Target="../media/image170.png"/><Relationship Id="rId42" Type="http://schemas.openxmlformats.org/officeDocument/2006/relationships/image" Target="../media/image61.png"/><Relationship Id="rId25" Type="http://schemas.openxmlformats.org/officeDocument/2006/relationships/image" Target="../media/image70.png"/><Relationship Id="rId33" Type="http://schemas.openxmlformats.org/officeDocument/2006/relationships/image" Target="../media/image150.png"/><Relationship Id="rId38" Type="http://schemas.openxmlformats.org/officeDocument/2006/relationships/image" Target="../media/image21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60.png"/><Relationship Id="rId29" Type="http://schemas.openxmlformats.org/officeDocument/2006/relationships/image" Target="../media/image110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7.png"/><Relationship Id="rId32" Type="http://schemas.openxmlformats.org/officeDocument/2006/relationships/image" Target="../media/image140.png"/><Relationship Id="rId37" Type="http://schemas.openxmlformats.org/officeDocument/2006/relationships/image" Target="../media/image200.png"/><Relationship Id="rId40" Type="http://schemas.openxmlformats.org/officeDocument/2006/relationships/image" Target="../media/image59.png"/><Relationship Id="rId23" Type="http://schemas.openxmlformats.org/officeDocument/2006/relationships/image" Target="../media/image56.png"/><Relationship Id="rId28" Type="http://schemas.openxmlformats.org/officeDocument/2006/relationships/image" Target="../media/image100.png"/><Relationship Id="rId36" Type="http://schemas.openxmlformats.org/officeDocument/2006/relationships/image" Target="../media/image190.png"/><Relationship Id="rId31" Type="http://schemas.openxmlformats.org/officeDocument/2006/relationships/image" Target="../media/image130.png"/><Relationship Id="rId4" Type="http://schemas.openxmlformats.org/officeDocument/2006/relationships/image" Target="../media/image550.png"/><Relationship Id="rId22" Type="http://schemas.openxmlformats.org/officeDocument/2006/relationships/image" Target="../media/image220.png"/><Relationship Id="rId27" Type="http://schemas.openxmlformats.org/officeDocument/2006/relationships/image" Target="../media/image90.png"/><Relationship Id="rId30" Type="http://schemas.openxmlformats.org/officeDocument/2006/relationships/image" Target="../media/image120.png"/><Relationship Id="rId35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Functions and Recursions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968" y="2955177"/>
            <a:ext cx="2869418" cy="32167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66008" y="1771071"/>
            <a:ext cx="5859982" cy="865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Prepared by Shmuel Wimer</a:t>
            </a:r>
          </a:p>
          <a:p>
            <a:r>
              <a:rPr lang="en-US"/>
              <a:t>Instructed by Hillel Kugler and Shmuel Wimer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/>
              <a:t>Divide-and-Conquer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3432" y="1268760"/>
            <a:ext cx="10261140" cy="207069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b="1" dirty="0"/>
              <a:t>Divide</a:t>
            </a:r>
            <a:r>
              <a:rPr lang="en-US" sz="2800" dirty="0"/>
              <a:t> the problem into few smaller instances of the same problem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b="1" dirty="0"/>
              <a:t>Conquer</a:t>
            </a:r>
            <a:r>
              <a:rPr lang="en-US" sz="2800" dirty="0"/>
              <a:t> each subproblem by solving them </a:t>
            </a:r>
            <a:r>
              <a:rPr lang="en-US" sz="2800" b="1" dirty="0"/>
              <a:t>recursively</a:t>
            </a:r>
            <a:r>
              <a:rPr lang="en-US" sz="2800" dirty="0"/>
              <a:t>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b="1" dirty="0"/>
              <a:t>Combine</a:t>
            </a:r>
            <a:r>
              <a:rPr lang="en-US" sz="2800" dirty="0"/>
              <a:t> subproblems’ solutions into solution of original problem.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3537012"/>
                <a:ext cx="10261140" cy="2705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Recursive</a:t>
                </a:r>
                <a:r>
                  <a:rPr lang="en-US" sz="2800" dirty="0"/>
                  <a:t> solution yields recursive runtime expression, e.g.,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l-GR" sz="2800" i="1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l-G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l-GR" sz="2800" i="1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  <m:brk m:alnAt="7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537012"/>
                <a:ext cx="10261140" cy="2705934"/>
              </a:xfrm>
              <a:prstGeom prst="rect">
                <a:avLst/>
              </a:prstGeom>
              <a:blipFill>
                <a:blip r:embed="rId3"/>
                <a:stretch>
                  <a:fillRect l="-1188" t="-225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5430" y="33265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/>
              <a:t>The maximum-subarray problem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1434" y="908720"/>
                <a:ext cx="10189132" cy="115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-day history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₤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₪</m:t>
                        </m:r>
                      </m:den>
                    </m:f>
                  </m:oMath>
                </a14:m>
                <a:r>
                  <a:rPr lang="en-US" sz="2800" dirty="0"/>
                  <a:t> exchange rate, what buy-sell interval should maximize the profit?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34" y="908720"/>
                <a:ext cx="10189132" cy="1155060"/>
              </a:xfrm>
              <a:prstGeom prst="rect">
                <a:avLst/>
              </a:prstGeom>
              <a:blipFill>
                <a:blip r:embed="rId3"/>
                <a:stretch>
                  <a:fillRect l="-1196" r="-1196" b="-1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730" y="2096852"/>
            <a:ext cx="7114539" cy="411026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8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656692"/>
                <a:ext cx="10261140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/>
                  <a:t>Examining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buy-sell intervals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7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 Any better?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/>
                  <a:t>Obviously, best buy-sell interval extends from local min to local max. Still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7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local extremums may exist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/>
                  <a:t>Assume w.l.o.g all points are alternating local extremums, first min, last max.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56692"/>
                <a:ext cx="10261140" cy="2985433"/>
              </a:xfrm>
              <a:prstGeom prst="rect">
                <a:avLst/>
              </a:prstGeom>
              <a:blipFill>
                <a:blip r:embed="rId3"/>
                <a:stretch>
                  <a:fillRect l="-1188" t="-1022" r="-1188" b="-3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771315"/>
              </p:ext>
            </p:extLst>
          </p:nvPr>
        </p:nvGraphicFramePr>
        <p:xfrm>
          <a:off x="965427" y="5625048"/>
          <a:ext cx="10261144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265">
                  <a:extLst>
                    <a:ext uri="{9D8B030D-6E8A-4147-A177-3AD203B41FA5}">
                      <a16:colId xmlns:a16="http://schemas.microsoft.com/office/drawing/2014/main" val="3157414803"/>
                    </a:ext>
                  </a:extLst>
                </a:gridCol>
                <a:gridCol w="540265">
                  <a:extLst>
                    <a:ext uri="{9D8B030D-6E8A-4147-A177-3AD203B41FA5}">
                      <a16:colId xmlns:a16="http://schemas.microsoft.com/office/drawing/2014/main" val="3667826685"/>
                    </a:ext>
                  </a:extLst>
                </a:gridCol>
                <a:gridCol w="540265">
                  <a:extLst>
                    <a:ext uri="{9D8B030D-6E8A-4147-A177-3AD203B41FA5}">
                      <a16:colId xmlns:a16="http://schemas.microsoft.com/office/drawing/2014/main" val="1953679834"/>
                    </a:ext>
                  </a:extLst>
                </a:gridCol>
                <a:gridCol w="540265">
                  <a:extLst>
                    <a:ext uri="{9D8B030D-6E8A-4147-A177-3AD203B41FA5}">
                      <a16:colId xmlns:a16="http://schemas.microsoft.com/office/drawing/2014/main" val="1894051475"/>
                    </a:ext>
                  </a:extLst>
                </a:gridCol>
                <a:gridCol w="540265">
                  <a:extLst>
                    <a:ext uri="{9D8B030D-6E8A-4147-A177-3AD203B41FA5}">
                      <a16:colId xmlns:a16="http://schemas.microsoft.com/office/drawing/2014/main" val="475978227"/>
                    </a:ext>
                  </a:extLst>
                </a:gridCol>
                <a:gridCol w="540265">
                  <a:extLst>
                    <a:ext uri="{9D8B030D-6E8A-4147-A177-3AD203B41FA5}">
                      <a16:colId xmlns:a16="http://schemas.microsoft.com/office/drawing/2014/main" val="2827635502"/>
                    </a:ext>
                  </a:extLst>
                </a:gridCol>
                <a:gridCol w="540265">
                  <a:extLst>
                    <a:ext uri="{9D8B030D-6E8A-4147-A177-3AD203B41FA5}">
                      <a16:colId xmlns:a16="http://schemas.microsoft.com/office/drawing/2014/main" val="3902301592"/>
                    </a:ext>
                  </a:extLst>
                </a:gridCol>
                <a:gridCol w="540265">
                  <a:extLst>
                    <a:ext uri="{9D8B030D-6E8A-4147-A177-3AD203B41FA5}">
                      <a16:colId xmlns:a16="http://schemas.microsoft.com/office/drawing/2014/main" val="1299057285"/>
                    </a:ext>
                  </a:extLst>
                </a:gridCol>
                <a:gridCol w="540265">
                  <a:extLst>
                    <a:ext uri="{9D8B030D-6E8A-4147-A177-3AD203B41FA5}">
                      <a16:colId xmlns:a16="http://schemas.microsoft.com/office/drawing/2014/main" val="1215561070"/>
                    </a:ext>
                  </a:extLst>
                </a:gridCol>
                <a:gridCol w="540265">
                  <a:extLst>
                    <a:ext uri="{9D8B030D-6E8A-4147-A177-3AD203B41FA5}">
                      <a16:colId xmlns:a16="http://schemas.microsoft.com/office/drawing/2014/main" val="1252956739"/>
                    </a:ext>
                  </a:extLst>
                </a:gridCol>
                <a:gridCol w="540265">
                  <a:extLst>
                    <a:ext uri="{9D8B030D-6E8A-4147-A177-3AD203B41FA5}">
                      <a16:colId xmlns:a16="http://schemas.microsoft.com/office/drawing/2014/main" val="3414408068"/>
                    </a:ext>
                  </a:extLst>
                </a:gridCol>
                <a:gridCol w="540265">
                  <a:extLst>
                    <a:ext uri="{9D8B030D-6E8A-4147-A177-3AD203B41FA5}">
                      <a16:colId xmlns:a16="http://schemas.microsoft.com/office/drawing/2014/main" val="171199537"/>
                    </a:ext>
                  </a:extLst>
                </a:gridCol>
                <a:gridCol w="540265">
                  <a:extLst>
                    <a:ext uri="{9D8B030D-6E8A-4147-A177-3AD203B41FA5}">
                      <a16:colId xmlns:a16="http://schemas.microsoft.com/office/drawing/2014/main" val="3758700460"/>
                    </a:ext>
                  </a:extLst>
                </a:gridCol>
                <a:gridCol w="540265">
                  <a:extLst>
                    <a:ext uri="{9D8B030D-6E8A-4147-A177-3AD203B41FA5}">
                      <a16:colId xmlns:a16="http://schemas.microsoft.com/office/drawing/2014/main" val="3516665466"/>
                    </a:ext>
                  </a:extLst>
                </a:gridCol>
                <a:gridCol w="540265">
                  <a:extLst>
                    <a:ext uri="{9D8B030D-6E8A-4147-A177-3AD203B41FA5}">
                      <a16:colId xmlns:a16="http://schemas.microsoft.com/office/drawing/2014/main" val="653534702"/>
                    </a:ext>
                  </a:extLst>
                </a:gridCol>
                <a:gridCol w="540265">
                  <a:extLst>
                    <a:ext uri="{9D8B030D-6E8A-4147-A177-3AD203B41FA5}">
                      <a16:colId xmlns:a16="http://schemas.microsoft.com/office/drawing/2014/main" val="3913217936"/>
                    </a:ext>
                  </a:extLst>
                </a:gridCol>
                <a:gridCol w="540265">
                  <a:extLst>
                    <a:ext uri="{9D8B030D-6E8A-4147-A177-3AD203B41FA5}">
                      <a16:colId xmlns:a16="http://schemas.microsoft.com/office/drawing/2014/main" val="762925840"/>
                    </a:ext>
                  </a:extLst>
                </a:gridCol>
                <a:gridCol w="540265">
                  <a:extLst>
                    <a:ext uri="{9D8B030D-6E8A-4147-A177-3AD203B41FA5}">
                      <a16:colId xmlns:a16="http://schemas.microsoft.com/office/drawing/2014/main" val="2095423577"/>
                    </a:ext>
                  </a:extLst>
                </a:gridCol>
                <a:gridCol w="536374">
                  <a:extLst>
                    <a:ext uri="{9D8B030D-6E8A-4147-A177-3AD203B41FA5}">
                      <a16:colId xmlns:a16="http://schemas.microsoft.com/office/drawing/2014/main" val="873136338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9900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990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990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9900"/>
                          </a:solidFill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-18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9900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-21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99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9900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-22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99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-12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99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-30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9900"/>
                          </a:solidFill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84222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3521628"/>
                <a:ext cx="10261140" cy="1797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/>
                  <a:t>History is represented by differences of successive rates, yielding sequence of alternating signs (gain/loss).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𝑙𝑜𝑤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800" dirty="0"/>
                  <a:t> we seek the subarray with max sum.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521628"/>
                <a:ext cx="10261140" cy="1797415"/>
              </a:xfrm>
              <a:prstGeom prst="rect">
                <a:avLst/>
              </a:prstGeom>
              <a:blipFill>
                <a:blip r:embed="rId4"/>
                <a:stretch>
                  <a:fillRect l="-1188" t="-678" r="-1188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1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656692"/>
                <a:ext cx="10261140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/>
                  <a:t>Divide and conquer</a:t>
                </a:r>
                <a:r>
                  <a:rPr lang="en-US" sz="2800" dirty="0"/>
                  <a:t>.</a:t>
                </a:r>
              </a:p>
              <a:p>
                <a:pPr algn="just"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is split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𝑚𝑖𝑑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𝑙𝑜𝑤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800" dirty="0"/>
                  <a:t> there is: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left: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𝑙𝑜𝑤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𝑚𝑖𝑑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right: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𝑚𝑖𝑑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, or 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crossing: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𝑙𝑜𝑤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56692"/>
                <a:ext cx="10261140" cy="2631490"/>
              </a:xfrm>
              <a:prstGeom prst="rect">
                <a:avLst/>
              </a:prstGeom>
              <a:blipFill>
                <a:blip r:embed="rId3"/>
                <a:stretch>
                  <a:fillRect l="-1188" t="-2320" b="-5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350" y="3717032"/>
            <a:ext cx="6591300" cy="197167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82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656692"/>
                <a:ext cx="102611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The best </a:t>
                </a:r>
                <a:r>
                  <a:rPr lang="en-US" sz="2800" b="1" dirty="0"/>
                  <a:t>crossing</a:t>
                </a:r>
                <a:r>
                  <a:rPr lang="en-US" sz="2800" dirty="0"/>
                  <a:t> subarray can be found in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7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!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56692"/>
                <a:ext cx="10261140" cy="523220"/>
              </a:xfrm>
              <a:prstGeom prst="rect">
                <a:avLst/>
              </a:prstGeom>
              <a:blipFill>
                <a:blip r:embed="rId3"/>
                <a:stretch>
                  <a:fillRect l="-118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637" y="1340768"/>
            <a:ext cx="5800725" cy="1895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5429" y="5535235"/>
                <a:ext cx="102611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One of the subarrays can be empty with cost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5535235"/>
                <a:ext cx="10261140" cy="523220"/>
              </a:xfrm>
              <a:prstGeom prst="rect">
                <a:avLst/>
              </a:prstGeom>
              <a:blipFill>
                <a:blip r:embed="rId5"/>
                <a:stretch>
                  <a:fillRect l="-118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76479" y="2073036"/>
            <a:ext cx="10261140" cy="2310071"/>
            <a:chOff x="976479" y="2073036"/>
            <a:chExt cx="10261140" cy="23100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76479" y="3429000"/>
                  <a:ext cx="1026114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Aft>
                      <a:spcPts val="1200"/>
                    </a:spcAft>
                  </a:pPr>
                  <a:r>
                    <a:rPr lang="en-US" sz="2800" dirty="0">
                      <a:solidFill>
                        <a:schemeClr val="tx1"/>
                      </a:solidFill>
                    </a:rPr>
                    <a:t>Progression from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𝑚𝑖𝑑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leftwards step-by-step finds best lower subarray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left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𝑚𝑖𝑑</m:t>
                          </m:r>
                        </m:e>
                      </m:d>
                    </m:oMath>
                  </a14:m>
                  <a:r>
                    <a:rPr lang="en-US" sz="2800" dirty="0"/>
                    <a:t> with cost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sum</m:t>
                      </m:r>
                    </m:oMath>
                  </a14:m>
                  <a:r>
                    <a:rPr lang="en-US" sz="2800" dirty="0"/>
                    <a:t>.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479" y="3429000"/>
                  <a:ext cx="10261140" cy="954107"/>
                </a:xfrm>
                <a:prstGeom prst="rect">
                  <a:avLst/>
                </a:prstGeom>
                <a:blipFill>
                  <a:blip r:embed="rId6"/>
                  <a:stretch>
                    <a:fillRect l="-1188" t="-6410" r="-1248"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4799856" y="2073036"/>
              <a:ext cx="1296144" cy="527872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64131" y="2073035"/>
            <a:ext cx="10261140" cy="3390192"/>
            <a:chOff x="964131" y="2073035"/>
            <a:chExt cx="10261140" cy="33901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64131" y="4509120"/>
                  <a:ext cx="1026114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Aft>
                      <a:spcPts val="1200"/>
                    </a:spcAft>
                  </a:pPr>
                  <a:r>
                    <a:rPr lang="en-US" sz="2800" dirty="0"/>
                    <a:t>Progression from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𝑚𝑖𝑑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rightwards step-by-step finds best upper subarray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𝑚𝑖𝑑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right</m:t>
                          </m:r>
                        </m:e>
                      </m:d>
                    </m:oMath>
                  </a14:m>
                  <a:r>
                    <a:rPr lang="en-US" sz="2800" dirty="0"/>
                    <a:t> with cost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sum</m:t>
                      </m:r>
                    </m:oMath>
                  </a14:m>
                  <a:r>
                    <a:rPr lang="en-US" sz="2800" dirty="0"/>
                    <a:t>.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131" y="4509120"/>
                  <a:ext cx="10261140" cy="954107"/>
                </a:xfrm>
                <a:prstGeom prst="rect">
                  <a:avLst/>
                </a:prstGeom>
                <a:blipFill>
                  <a:blip r:embed="rId7"/>
                  <a:stretch>
                    <a:fillRect l="-1188" t="-6410" r="-1248"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6096000" y="2073035"/>
              <a:ext cx="1640223" cy="527873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06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656692"/>
                <a:ext cx="10261140" cy="109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dirty="0"/>
                  <a:t>Following function finds the best crossing subarray in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7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time. (see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CLRS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4.1 for code)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56692"/>
                <a:ext cx="10261140" cy="1090876"/>
              </a:xfrm>
              <a:prstGeom prst="rect">
                <a:avLst/>
              </a:prstGeom>
              <a:blipFill>
                <a:blip r:embed="rId3"/>
                <a:stretch>
                  <a:fillRect l="-1188" t="-1117" r="-1188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65430" y="3645024"/>
                <a:ext cx="10261140" cy="262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Apply recursive call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FIND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CROSSING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SUBARRAY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Each recursion splits the problem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𝑚𝑖𝑑</m:t>
                    </m:r>
                  </m:oMath>
                </a14:m>
                <a:r>
                  <a:rPr lang="en-US" sz="2800" dirty="0"/>
                  <a:t> into </a:t>
                </a:r>
                <a:r>
                  <a:rPr lang="en-US" sz="2800" dirty="0">
                    <a:solidFill>
                      <a:srgbClr val="0000FF"/>
                    </a:solidFill>
                  </a:rPr>
                  <a:t>lower</a:t>
                </a:r>
                <a:r>
                  <a:rPr lang="en-US" sz="2800" dirty="0"/>
                  <a:t> and </a:t>
                </a:r>
                <a:r>
                  <a:rPr lang="en-US" sz="2800" dirty="0">
                    <a:solidFill>
                      <a:srgbClr val="FF0000"/>
                    </a:solidFill>
                  </a:rPr>
                  <a:t>upper</a:t>
                </a:r>
                <a:r>
                  <a:rPr lang="en-US" sz="2800" dirty="0"/>
                  <a:t> halves.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Then solves </a:t>
                </a:r>
                <a:r>
                  <a:rPr lang="en-US" sz="2800" dirty="0">
                    <a:solidFill>
                      <a:srgbClr val="0000FF"/>
                    </a:solidFill>
                  </a:rPr>
                  <a:t>lower</a:t>
                </a:r>
                <a:r>
                  <a:rPr lang="en-US" sz="2800" dirty="0"/>
                  <a:t> and </a:t>
                </a:r>
                <a:r>
                  <a:rPr lang="en-US" sz="2800" dirty="0">
                    <a:solidFill>
                      <a:srgbClr val="FF0000"/>
                    </a:solidFill>
                  </a:rPr>
                  <a:t>upper</a:t>
                </a:r>
                <a:r>
                  <a:rPr lang="en-US" sz="2800" dirty="0"/>
                  <a:t> problems and compares results to </a:t>
                </a:r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best subarray crossing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𝑚𝑖𝑑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645024"/>
                <a:ext cx="10261140" cy="2622256"/>
              </a:xfrm>
              <a:prstGeom prst="rect">
                <a:avLst/>
              </a:prstGeom>
              <a:blipFill>
                <a:blip r:embed="rId4"/>
                <a:stretch>
                  <a:fillRect l="-1188" t="-465" r="-1188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529159" y="1831460"/>
            <a:ext cx="9133682" cy="1620180"/>
            <a:chOff x="1534827" y="1808820"/>
            <a:chExt cx="9133682" cy="1620180"/>
          </a:xfrm>
        </p:grpSpPr>
        <p:grpSp>
          <p:nvGrpSpPr>
            <p:cNvPr id="16" name="Group 15"/>
            <p:cNvGrpSpPr/>
            <p:nvPr/>
          </p:nvGrpSpPr>
          <p:grpSpPr>
            <a:xfrm>
              <a:off x="1618167" y="1808820"/>
              <a:ext cx="8955666" cy="1584175"/>
              <a:chOff x="831272" y="3068961"/>
              <a:chExt cx="8955666" cy="158417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272" y="3068961"/>
                <a:ext cx="8955666" cy="61245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7657" y="4190603"/>
                <a:ext cx="8009718" cy="462533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3596574" y="3609020"/>
                <a:ext cx="2844316" cy="576208"/>
                <a:chOff x="6276020" y="3641696"/>
                <a:chExt cx="2844316" cy="576208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7495829" y="3716800"/>
                  <a:ext cx="113714" cy="501104"/>
                  <a:chOff x="5710781" y="2448189"/>
                  <a:chExt cx="113714" cy="501104"/>
                </a:xfrm>
              </p:grpSpPr>
              <p:sp>
                <p:nvSpPr>
                  <p:cNvPr id="7" name="Oval 6"/>
                  <p:cNvSpPr/>
                  <p:nvPr/>
                </p:nvSpPr>
                <p:spPr>
                  <a:xfrm>
                    <a:off x="5716483" y="2448189"/>
                    <a:ext cx="108012" cy="10801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5710781" y="2643994"/>
                    <a:ext cx="108012" cy="10801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5710781" y="2841281"/>
                    <a:ext cx="108012" cy="10801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6276020" y="3641696"/>
                  <a:ext cx="28443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2800" dirty="0"/>
                </a:p>
              </p:txBody>
            </p:sp>
          </p:grpSp>
        </p:grpSp>
        <p:sp>
          <p:nvSpPr>
            <p:cNvPr id="9" name="Rectangle 8"/>
            <p:cNvSpPr/>
            <p:nvPr/>
          </p:nvSpPr>
          <p:spPr>
            <a:xfrm>
              <a:off x="1534827" y="1808820"/>
              <a:ext cx="9133682" cy="1620180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955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31066" y="733457"/>
            <a:ext cx="11329868" cy="5391086"/>
            <a:chOff x="515380" y="705048"/>
            <a:chExt cx="11329868" cy="5391086"/>
          </a:xfrm>
        </p:grpSpPr>
        <p:grpSp>
          <p:nvGrpSpPr>
            <p:cNvPr id="10" name="Group 9"/>
            <p:cNvGrpSpPr/>
            <p:nvPr/>
          </p:nvGrpSpPr>
          <p:grpSpPr>
            <a:xfrm>
              <a:off x="515380" y="705048"/>
              <a:ext cx="11329868" cy="5348102"/>
              <a:chOff x="292542" y="385031"/>
              <a:chExt cx="11329868" cy="534810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2542" y="385031"/>
                <a:ext cx="5972175" cy="923925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8590" y="991010"/>
                <a:ext cx="3629025" cy="34290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366" y="1423058"/>
                <a:ext cx="4848225" cy="77152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5960" y="1808820"/>
                <a:ext cx="5886450" cy="42862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3492" y="2208883"/>
                <a:ext cx="8058150" cy="3524250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6672064" y="2526202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9900"/>
                  </a:solidFill>
                </a:rPr>
                <a:t>// best upper subarray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76120" y="4445424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9900"/>
                  </a:solidFill>
                </a:rPr>
                <a:t>// lower wins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26071" y="3267951"/>
              <a:ext cx="3258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9900"/>
                  </a:solidFill>
                </a:rPr>
                <a:t>// best crossing subarray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95900" y="1700808"/>
              <a:ext cx="2943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9900"/>
                  </a:solidFill>
                </a:rPr>
                <a:t>// best lower subarray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50702" y="5221598"/>
              <a:ext cx="19660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9900"/>
                  </a:solidFill>
                </a:rPr>
                <a:t>// upper wins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42160" y="5634469"/>
              <a:ext cx="2232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9900"/>
                  </a:solidFill>
                </a:rPr>
                <a:t>// crossing wins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3392" y="1232756"/>
              <a:ext cx="432048" cy="5103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67871" y="1239360"/>
              <a:ext cx="40726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9900"/>
                  </a:solidFill>
                </a:rPr>
                <a:t>// one element, recursion base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862179" y="2206116"/>
            <a:ext cx="4115645" cy="355949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43573" y="2963070"/>
            <a:ext cx="4115916" cy="39108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43573" y="3738894"/>
            <a:ext cx="4932548" cy="374182"/>
          </a:xfrm>
          <a:prstGeom prst="rect">
            <a:avLst/>
          </a:prstGeom>
          <a:solidFill>
            <a:schemeClr val="tx1">
              <a:alpha val="2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10185885" y="1003501"/>
            <a:ext cx="1396088" cy="4850997"/>
            <a:chOff x="4591900" y="738243"/>
            <a:chExt cx="1396088" cy="4850997"/>
          </a:xfrm>
          <a:solidFill>
            <a:srgbClr val="FFFFFF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4810707" y="738243"/>
                  <a:ext cx="997261" cy="523220"/>
                </a:xfrm>
                <a:prstGeom prst="rect">
                  <a:avLst/>
                </a:prstGeom>
                <a:solidFill>
                  <a:srgbClr val="FFFFFF">
                    <a:alpha val="69804"/>
                  </a:srgbClr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707" y="738243"/>
                  <a:ext cx="99726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798397" y="1448780"/>
                  <a:ext cx="997261" cy="523220"/>
                </a:xfrm>
                <a:prstGeom prst="rect">
                  <a:avLst/>
                </a:prstGeom>
                <a:solidFill>
                  <a:srgbClr val="FFFFFF">
                    <a:alpha val="69804"/>
                  </a:srgbClr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  <m:brk m:alnAt="7"/>
                          </m:rPr>
                          <a:rPr lang="el-GR" sz="2800" i="1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397" y="1448780"/>
                  <a:ext cx="997261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4591900" y="2316486"/>
                  <a:ext cx="1396088" cy="523220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1900" y="2316486"/>
                  <a:ext cx="13960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4591900" y="2964558"/>
                  <a:ext cx="1396088" cy="523220"/>
                </a:xfrm>
                <a:prstGeom prst="rect">
                  <a:avLst/>
                </a:prstGeom>
                <a:solidFill>
                  <a:srgbClr val="FF0000">
                    <a:alpha val="30196"/>
                  </a:srgbClr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1900" y="2964558"/>
                  <a:ext cx="13960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4791313" y="3612630"/>
                  <a:ext cx="1011431" cy="523220"/>
                </a:xfrm>
                <a:prstGeom prst="rect">
                  <a:avLst/>
                </a:prstGeom>
                <a:solidFill>
                  <a:srgbClr val="000000">
                    <a:alpha val="30196"/>
                  </a:srgbClr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  <m:brk m:alnAt="7"/>
                          </m:rPr>
                          <a:rPr lang="el-GR" sz="2800" i="1" smtClean="0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1313" y="3612630"/>
                  <a:ext cx="1011431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4774703" y="5066020"/>
                  <a:ext cx="997261" cy="523220"/>
                </a:xfrm>
                <a:prstGeom prst="rect">
                  <a:avLst/>
                </a:prstGeom>
                <a:solidFill>
                  <a:srgbClr val="FFFFFF">
                    <a:alpha val="69804"/>
                  </a:srgbClr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  <m:brk m:alnAt="7"/>
                          </m:rPr>
                          <a:rPr lang="el-GR" sz="2800" i="1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4703" y="5066020"/>
                  <a:ext cx="997261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0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317236"/>
                <a:ext cx="10261140" cy="4199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  <m:brk m:alnAt="7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  <m:brk m:alnAt="7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  <m:brk m:alnAt="7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l-GR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  <m:brk m:alnAt="7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  <m:brk m:alnAt="7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sz="2800" b="0" i="1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l-G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,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sz="2800" i="1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master method (coming soon) solves this recursion to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  <m:brk m:alnAt="7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17236"/>
                <a:ext cx="10261140" cy="4199996"/>
              </a:xfrm>
              <a:prstGeom prst="rect">
                <a:avLst/>
              </a:prstGeom>
              <a:blipFill>
                <a:blip r:embed="rId3"/>
                <a:stretch>
                  <a:fillRect l="-1188" t="-145" b="-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/>
              <a:t>Run-time analysis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/>
              <a:t>The Substitution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5430" y="1250113"/>
                <a:ext cx="10261140" cy="5040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0" dirty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800" dirty="0"/>
                  <a:t> bounds in two steps:</a:t>
                </a:r>
              </a:p>
              <a:p>
                <a:pPr marL="457200" indent="-4572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Guess</a:t>
                </a:r>
                <a:r>
                  <a:rPr lang="en-US" sz="2800" dirty="0"/>
                  <a:t> solution (no general method, needs experience).</a:t>
                </a:r>
              </a:p>
              <a:p>
                <a:pPr marL="457200" indent="-4572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Use </a:t>
                </a:r>
                <a:r>
                  <a:rPr lang="en-US" sz="2800" b="1" dirty="0"/>
                  <a:t>induction</a:t>
                </a:r>
                <a:r>
                  <a:rPr lang="en-US" sz="2800" dirty="0"/>
                  <a:t> to prove guess correctness and finding constants.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Example: (1)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 ,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  .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Guess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∃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 dirty="0"/>
                  <a:t>Induction</a:t>
                </a:r>
                <a:r>
                  <a:rPr lang="en-US" sz="2800" dirty="0"/>
                  <a:t>: the guess holds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in particular,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   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(2)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 </a:t>
                </a:r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50113"/>
                <a:ext cx="10261140" cy="5040611"/>
              </a:xfrm>
              <a:prstGeom prst="rect">
                <a:avLst/>
              </a:prstGeom>
              <a:blipFill>
                <a:blip r:embed="rId3"/>
                <a:stretch>
                  <a:fillRect l="-1188" t="-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65430" y="980728"/>
            <a:ext cx="10287584" cy="2304798"/>
            <a:chOff x="965430" y="1059196"/>
            <a:chExt cx="10287584" cy="230479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/>
                <p:cNvSpPr txBox="1"/>
                <p:nvPr/>
              </p:nvSpPr>
              <p:spPr>
                <a:xfrm>
                  <a:off x="965430" y="1059196"/>
                  <a:ext cx="10261140" cy="2304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Aft>
                      <a:spcPts val="3000"/>
                    </a:spcAft>
                  </a:pPr>
                  <a:r>
                    <a:rPr lang="en-US" sz="2800" dirty="0"/>
                    <a:t>Validate by substitution induction </a:t>
                  </a:r>
                  <a:r>
                    <a:rPr lang="en-US" sz="28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(2)</a:t>
                  </a:r>
                  <a:r>
                    <a:rPr lang="en-US" sz="2800" dirty="0"/>
                    <a:t> in recurrence of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sz="28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(1)</a:t>
                  </a:r>
                </a:p>
                <a:p>
                  <a:pPr algn="just">
                    <a:spcAft>
                      <a:spcPts val="1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f>
                              <m:f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l-G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𝑐𝑛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just">
                    <a:spcAft>
                      <a:spcPts val="3000"/>
                    </a:spcAft>
                  </a:pPr>
                  <a:r>
                    <a:rPr lang="en-US" sz="2800" b="0" dirty="0">
                      <a:ea typeface="Cambria Math" panose="02040503050406030204" pitchFamily="18" charset="0"/>
                    </a:rPr>
                    <a:t>             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a14:m>
                  <a:r>
                    <a:rPr lang="en-US" sz="2800" dirty="0">
                      <a:latin typeface="Cambria Math" panose="02040503050406030204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1059196"/>
                  <a:ext cx="10261140" cy="2304798"/>
                </a:xfrm>
                <a:prstGeom prst="rect">
                  <a:avLst/>
                </a:prstGeom>
                <a:blipFill>
                  <a:blip r:embed="rId3"/>
                  <a:stretch>
                    <a:fillRect l="-1188" t="-2646" b="-582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9633951" y="2801211"/>
              <a:ext cx="1619063" cy="542393"/>
              <a:chOff x="8934435" y="2038666"/>
              <a:chExt cx="2370770" cy="542393"/>
            </a:xfrm>
            <a:solidFill>
              <a:schemeClr val="bg1">
                <a:lumMod val="75000"/>
              </a:schemeClr>
            </a:solidFill>
          </p:grpSpPr>
          <p:sp>
            <p:nvSpPr>
              <p:cNvPr id="5" name="Rectangular Callout 4"/>
              <p:cNvSpPr/>
              <p:nvPr/>
            </p:nvSpPr>
            <p:spPr>
              <a:xfrm>
                <a:off x="8934435" y="2094322"/>
                <a:ext cx="2319685" cy="431083"/>
              </a:xfrm>
              <a:prstGeom prst="wedgeRectCallout">
                <a:avLst>
                  <a:gd name="adj1" fmla="val 24190"/>
                  <a:gd name="adj2" fmla="val -144112"/>
                </a:avLst>
              </a:prstGeom>
              <a:solidFill>
                <a:schemeClr val="bg1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8982251" y="2038666"/>
                    <a:ext cx="2322954" cy="5423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2251" y="2038666"/>
                    <a:ext cx="2322954" cy="54239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83432" y="3309432"/>
            <a:ext cx="10261140" cy="2478037"/>
            <a:chOff x="965430" y="3309432"/>
            <a:chExt cx="10261140" cy="24780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965430" y="3309432"/>
                  <a:ext cx="10261140" cy="23780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Aft>
                      <a:spcPts val="3000"/>
                    </a:spcAft>
                  </a:pPr>
                  <a:r>
                    <a:rPr lang="en-US" sz="2800" dirty="0"/>
                    <a:t>Substitution of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/>
                    <a:t>(induction base) is invalid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800" dirty="0"/>
                    <a:t>), but since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a14:m>
                  <a:r>
                    <a:rPr lang="en-US" sz="2800" dirty="0"/>
                    <a:t>, base can be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2800" dirty="0">
                      <a:latin typeface="Cambria Math" panose="02040503050406030204" pitchFamily="18" charset="0"/>
                    </a:rPr>
                    <a:t>.</a:t>
                  </a:r>
                </a:p>
                <a:p>
                  <a:pPr algn="just">
                    <a:spcAft>
                      <a:spcPts val="3000"/>
                    </a:spcAft>
                  </a:pPr>
                  <a:r>
                    <a:rPr lang="en-US" sz="2800" dirty="0"/>
                    <a:t>Indeed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a14:m>
                  <a:r>
                    <a:rPr lang="en-US" sz="2800" dirty="0"/>
                    <a:t>, thus satisfying induction base .</a:t>
                  </a: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3309432"/>
                  <a:ext cx="10261140" cy="2378087"/>
                </a:xfrm>
                <a:prstGeom prst="rect">
                  <a:avLst/>
                </a:prstGeom>
                <a:blipFill>
                  <a:blip r:embed="rId5"/>
                  <a:stretch>
                    <a:fillRect l="-1188" r="-1188" b="-641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>
              <a:off x="2675620" y="5249075"/>
              <a:ext cx="5346593" cy="538394"/>
              <a:chOff x="2675620" y="5249075"/>
              <a:chExt cx="5346593" cy="53839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75620" y="5252406"/>
                <a:ext cx="586223" cy="535063"/>
                <a:chOff x="3580356" y="5262842"/>
                <a:chExt cx="586223" cy="535063"/>
              </a:xfrm>
            </p:grpSpPr>
            <p:sp>
              <p:nvSpPr>
                <p:cNvPr id="33" name="Rectangular Callout 32"/>
                <p:cNvSpPr/>
                <p:nvPr/>
              </p:nvSpPr>
              <p:spPr>
                <a:xfrm>
                  <a:off x="3580356" y="5337100"/>
                  <a:ext cx="540060" cy="460805"/>
                </a:xfrm>
                <a:prstGeom prst="wedgeRectCallout">
                  <a:avLst>
                    <a:gd name="adj1" fmla="val 19382"/>
                    <a:gd name="adj2" fmla="val -99780"/>
                  </a:avLst>
                </a:prstGeom>
                <a:solidFill>
                  <a:schemeClr val="bg1">
                    <a:lumMod val="7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3626519" y="5262842"/>
                      <a:ext cx="54006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2800" b="0" i="0" dirty="0" smtClean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800" b="0" i="0" dirty="0" smtClean="0"/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2800" b="0" i="0" dirty="0" smtClean="0"/>
                              <m:t>)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26519" y="5262842"/>
                      <a:ext cx="540060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4" name="Group 33"/>
              <p:cNvGrpSpPr/>
              <p:nvPr/>
            </p:nvGrpSpPr>
            <p:grpSpPr>
              <a:xfrm>
                <a:off x="4678921" y="5251105"/>
                <a:ext cx="586223" cy="535063"/>
                <a:chOff x="3580356" y="5262842"/>
                <a:chExt cx="586223" cy="535063"/>
              </a:xfrm>
            </p:grpSpPr>
            <p:sp>
              <p:nvSpPr>
                <p:cNvPr id="35" name="Rectangular Callout 34"/>
                <p:cNvSpPr/>
                <p:nvPr/>
              </p:nvSpPr>
              <p:spPr>
                <a:xfrm>
                  <a:off x="3580356" y="5337100"/>
                  <a:ext cx="540060" cy="460805"/>
                </a:xfrm>
                <a:prstGeom prst="wedgeRectCallout">
                  <a:avLst>
                    <a:gd name="adj1" fmla="val 19382"/>
                    <a:gd name="adj2" fmla="val -99780"/>
                  </a:avLst>
                </a:prstGeom>
                <a:solidFill>
                  <a:schemeClr val="bg1">
                    <a:lumMod val="7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3626519" y="5262842"/>
                      <a:ext cx="54006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2800" b="0" i="0" dirty="0" smtClean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800" b="0" i="0" dirty="0" smtClean="0"/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2800" b="0" i="0" dirty="0" smtClean="0"/>
                              <m:t>)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6" name="TextBox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26519" y="5262842"/>
                      <a:ext cx="540060" cy="5232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7" name="Group 36"/>
              <p:cNvGrpSpPr/>
              <p:nvPr/>
            </p:nvGrpSpPr>
            <p:grpSpPr>
              <a:xfrm>
                <a:off x="5393922" y="5249075"/>
                <a:ext cx="2628291" cy="537093"/>
                <a:chOff x="3485685" y="5260812"/>
                <a:chExt cx="2628291" cy="537093"/>
              </a:xfrm>
            </p:grpSpPr>
            <p:sp>
              <p:nvSpPr>
                <p:cNvPr id="38" name="Rectangular Callout 37"/>
                <p:cNvSpPr/>
                <p:nvPr/>
              </p:nvSpPr>
              <p:spPr>
                <a:xfrm>
                  <a:off x="3629701" y="5337100"/>
                  <a:ext cx="2309427" cy="460805"/>
                </a:xfrm>
                <a:prstGeom prst="wedgeRectCallout">
                  <a:avLst>
                    <a:gd name="adj1" fmla="val -39410"/>
                    <a:gd name="adj2" fmla="val -99780"/>
                  </a:avLst>
                </a:prstGeom>
                <a:solidFill>
                  <a:schemeClr val="bg1">
                    <a:lumMod val="7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3485685" y="5260812"/>
                      <a:ext cx="262829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holds for </a:t>
                      </a:r>
                      <a14:m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85685" y="5260812"/>
                      <a:ext cx="2628291" cy="52322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10465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128866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92845" y="2147401"/>
            <a:ext cx="3549749" cy="3657863"/>
            <a:chOff x="7824192" y="1196752"/>
            <a:chExt cx="3549749" cy="36578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24192" y="1196752"/>
              <a:ext cx="3549749" cy="3657863"/>
            </a:xfrm>
            <a:prstGeom prst="rect">
              <a:avLst/>
            </a:prstGeom>
          </p:spPr>
        </p:pic>
        <p:sp>
          <p:nvSpPr>
            <p:cNvPr id="5" name="Freeform 4"/>
            <p:cNvSpPr/>
            <p:nvPr/>
          </p:nvSpPr>
          <p:spPr>
            <a:xfrm>
              <a:off x="7919016" y="2052628"/>
              <a:ext cx="3067665" cy="1683052"/>
            </a:xfrm>
            <a:custGeom>
              <a:avLst/>
              <a:gdLst>
                <a:gd name="connsiteX0" fmla="*/ 0 w 3067665"/>
                <a:gd name="connsiteY0" fmla="*/ 1683052 h 1683052"/>
                <a:gd name="connsiteX1" fmla="*/ 176981 w 3067665"/>
                <a:gd name="connsiteY1" fmla="*/ 1294388 h 1683052"/>
                <a:gd name="connsiteX2" fmla="*/ 220359 w 3067665"/>
                <a:gd name="connsiteY2" fmla="*/ 1195487 h 1683052"/>
                <a:gd name="connsiteX3" fmla="*/ 270677 w 3067665"/>
                <a:gd name="connsiteY3" fmla="*/ 1162520 h 1683052"/>
                <a:gd name="connsiteX4" fmla="*/ 315789 w 3067665"/>
                <a:gd name="connsiteY4" fmla="*/ 1179871 h 1683052"/>
                <a:gd name="connsiteX5" fmla="*/ 373048 w 3067665"/>
                <a:gd name="connsiteY5" fmla="*/ 1251011 h 1683052"/>
                <a:gd name="connsiteX6" fmla="*/ 452863 w 3067665"/>
                <a:gd name="connsiteY6" fmla="*/ 1441872 h 1683052"/>
                <a:gd name="connsiteX7" fmla="*/ 510121 w 3067665"/>
                <a:gd name="connsiteY7" fmla="*/ 1559859 h 1683052"/>
                <a:gd name="connsiteX8" fmla="*/ 582995 w 3067665"/>
                <a:gd name="connsiteY8" fmla="*/ 1620588 h 1683052"/>
                <a:gd name="connsiteX9" fmla="*/ 624638 w 3067665"/>
                <a:gd name="connsiteY9" fmla="*/ 1615383 h 1683052"/>
                <a:gd name="connsiteX10" fmla="*/ 662810 w 3067665"/>
                <a:gd name="connsiteY10" fmla="*/ 1575475 h 1683052"/>
                <a:gd name="connsiteX11" fmla="*/ 723539 w 3067665"/>
                <a:gd name="connsiteY11" fmla="*/ 1473104 h 1683052"/>
                <a:gd name="connsiteX12" fmla="*/ 1032387 w 3067665"/>
                <a:gd name="connsiteY12" fmla="*/ 832851 h 1683052"/>
                <a:gd name="connsiteX13" fmla="*/ 1190282 w 3067665"/>
                <a:gd name="connsiteY13" fmla="*/ 570850 h 1683052"/>
                <a:gd name="connsiteX14" fmla="*/ 1310004 w 3067665"/>
                <a:gd name="connsiteY14" fmla="*/ 466744 h 1683052"/>
                <a:gd name="connsiteX15" fmla="*/ 1438402 w 3067665"/>
                <a:gd name="connsiteY15" fmla="*/ 406015 h 1683052"/>
                <a:gd name="connsiteX16" fmla="*/ 1653555 w 3067665"/>
                <a:gd name="connsiteY16" fmla="*/ 360902 h 1683052"/>
                <a:gd name="connsiteX17" fmla="*/ 2016192 w 3067665"/>
                <a:gd name="connsiteY17" fmla="*/ 277617 h 1683052"/>
                <a:gd name="connsiteX18" fmla="*/ 3067665 w 3067665"/>
                <a:gd name="connsiteY18" fmla="*/ 0 h 16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67665" h="1683052">
                  <a:moveTo>
                    <a:pt x="0" y="1683052"/>
                  </a:moveTo>
                  <a:lnTo>
                    <a:pt x="176981" y="1294388"/>
                  </a:lnTo>
                  <a:cubicBezTo>
                    <a:pt x="213708" y="1213127"/>
                    <a:pt x="204743" y="1217465"/>
                    <a:pt x="220359" y="1195487"/>
                  </a:cubicBezTo>
                  <a:cubicBezTo>
                    <a:pt x="235975" y="1173509"/>
                    <a:pt x="254772" y="1165123"/>
                    <a:pt x="270677" y="1162520"/>
                  </a:cubicBezTo>
                  <a:cubicBezTo>
                    <a:pt x="286582" y="1159917"/>
                    <a:pt x="298727" y="1165122"/>
                    <a:pt x="315789" y="1179871"/>
                  </a:cubicBezTo>
                  <a:cubicBezTo>
                    <a:pt x="332851" y="1194620"/>
                    <a:pt x="350202" y="1207344"/>
                    <a:pt x="373048" y="1251011"/>
                  </a:cubicBezTo>
                  <a:cubicBezTo>
                    <a:pt x="395894" y="1294678"/>
                    <a:pt x="430018" y="1390397"/>
                    <a:pt x="452863" y="1441872"/>
                  </a:cubicBezTo>
                  <a:cubicBezTo>
                    <a:pt x="475708" y="1493347"/>
                    <a:pt x="488432" y="1530073"/>
                    <a:pt x="510121" y="1559859"/>
                  </a:cubicBezTo>
                  <a:cubicBezTo>
                    <a:pt x="531810" y="1589645"/>
                    <a:pt x="563909" y="1611334"/>
                    <a:pt x="582995" y="1620588"/>
                  </a:cubicBezTo>
                  <a:cubicBezTo>
                    <a:pt x="602081" y="1629842"/>
                    <a:pt x="611336" y="1622902"/>
                    <a:pt x="624638" y="1615383"/>
                  </a:cubicBezTo>
                  <a:cubicBezTo>
                    <a:pt x="637940" y="1607864"/>
                    <a:pt x="646327" y="1599188"/>
                    <a:pt x="662810" y="1575475"/>
                  </a:cubicBezTo>
                  <a:cubicBezTo>
                    <a:pt x="679294" y="1551762"/>
                    <a:pt x="661943" y="1596875"/>
                    <a:pt x="723539" y="1473104"/>
                  </a:cubicBezTo>
                  <a:cubicBezTo>
                    <a:pt x="785135" y="1349333"/>
                    <a:pt x="954597" y="983227"/>
                    <a:pt x="1032387" y="832851"/>
                  </a:cubicBezTo>
                  <a:cubicBezTo>
                    <a:pt x="1110178" y="682475"/>
                    <a:pt x="1144013" y="631868"/>
                    <a:pt x="1190282" y="570850"/>
                  </a:cubicBezTo>
                  <a:cubicBezTo>
                    <a:pt x="1236552" y="509832"/>
                    <a:pt x="1268651" y="494216"/>
                    <a:pt x="1310004" y="466744"/>
                  </a:cubicBezTo>
                  <a:cubicBezTo>
                    <a:pt x="1351357" y="439272"/>
                    <a:pt x="1381144" y="423655"/>
                    <a:pt x="1438402" y="406015"/>
                  </a:cubicBezTo>
                  <a:cubicBezTo>
                    <a:pt x="1495661" y="388375"/>
                    <a:pt x="1653555" y="360902"/>
                    <a:pt x="1653555" y="360902"/>
                  </a:cubicBezTo>
                  <a:lnTo>
                    <a:pt x="2016192" y="277617"/>
                  </a:lnTo>
                  <a:lnTo>
                    <a:pt x="3067665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7920751" y="2786578"/>
              <a:ext cx="3090221" cy="673220"/>
            </a:xfrm>
            <a:custGeom>
              <a:avLst/>
              <a:gdLst>
                <a:gd name="connsiteX0" fmla="*/ 0 w 3090221"/>
                <a:gd name="connsiteY0" fmla="*/ 673220 h 673220"/>
                <a:gd name="connsiteX1" fmla="*/ 445922 w 3090221"/>
                <a:gd name="connsiteY1" fmla="*/ 565644 h 673220"/>
                <a:gd name="connsiteX2" fmla="*/ 609022 w 3090221"/>
                <a:gd name="connsiteY2" fmla="*/ 515326 h 673220"/>
                <a:gd name="connsiteX3" fmla="*/ 700983 w 3090221"/>
                <a:gd name="connsiteY3" fmla="*/ 442451 h 673220"/>
                <a:gd name="connsiteX4" fmla="*/ 801619 w 3090221"/>
                <a:gd name="connsiteY4" fmla="*/ 362636 h 673220"/>
                <a:gd name="connsiteX5" fmla="*/ 909195 w 3090221"/>
                <a:gd name="connsiteY5" fmla="*/ 326199 h 673220"/>
                <a:gd name="connsiteX6" fmla="*/ 1025447 w 3090221"/>
                <a:gd name="connsiteY6" fmla="*/ 319259 h 673220"/>
                <a:gd name="connsiteX7" fmla="*/ 1133024 w 3090221"/>
                <a:gd name="connsiteY7" fmla="*/ 331405 h 673220"/>
                <a:gd name="connsiteX8" fmla="*/ 1294388 w 3090221"/>
                <a:gd name="connsiteY8" fmla="*/ 334875 h 673220"/>
                <a:gd name="connsiteX9" fmla="*/ 1460958 w 3090221"/>
                <a:gd name="connsiteY9" fmla="*/ 307113 h 673220"/>
                <a:gd name="connsiteX10" fmla="*/ 1693462 w 3090221"/>
                <a:gd name="connsiteY10" fmla="*/ 237709 h 673220"/>
                <a:gd name="connsiteX11" fmla="*/ 2069980 w 3090221"/>
                <a:gd name="connsiteY11" fmla="*/ 147483 h 673220"/>
                <a:gd name="connsiteX12" fmla="*/ 2443027 w 3090221"/>
                <a:gd name="connsiteY12" fmla="*/ 81550 h 673220"/>
                <a:gd name="connsiteX13" fmla="*/ 3090221 w 3090221"/>
                <a:gd name="connsiteY13" fmla="*/ 0 h 67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0221" h="673220">
                  <a:moveTo>
                    <a:pt x="0" y="673220"/>
                  </a:moveTo>
                  <a:lnTo>
                    <a:pt x="445922" y="565644"/>
                  </a:lnTo>
                  <a:cubicBezTo>
                    <a:pt x="547426" y="539328"/>
                    <a:pt x="566512" y="535858"/>
                    <a:pt x="609022" y="515326"/>
                  </a:cubicBezTo>
                  <a:cubicBezTo>
                    <a:pt x="651532" y="494794"/>
                    <a:pt x="700983" y="442451"/>
                    <a:pt x="700983" y="442451"/>
                  </a:cubicBezTo>
                  <a:cubicBezTo>
                    <a:pt x="733082" y="417003"/>
                    <a:pt x="766917" y="382011"/>
                    <a:pt x="801619" y="362636"/>
                  </a:cubicBezTo>
                  <a:cubicBezTo>
                    <a:pt x="836321" y="343261"/>
                    <a:pt x="871890" y="333428"/>
                    <a:pt x="909195" y="326199"/>
                  </a:cubicBezTo>
                  <a:cubicBezTo>
                    <a:pt x="946500" y="318970"/>
                    <a:pt x="988142" y="318391"/>
                    <a:pt x="1025447" y="319259"/>
                  </a:cubicBezTo>
                  <a:cubicBezTo>
                    <a:pt x="1062752" y="320127"/>
                    <a:pt x="1088201" y="328802"/>
                    <a:pt x="1133024" y="331405"/>
                  </a:cubicBezTo>
                  <a:cubicBezTo>
                    <a:pt x="1177847" y="334008"/>
                    <a:pt x="1239732" y="338924"/>
                    <a:pt x="1294388" y="334875"/>
                  </a:cubicBezTo>
                  <a:cubicBezTo>
                    <a:pt x="1349044" y="330826"/>
                    <a:pt x="1394446" y="323307"/>
                    <a:pt x="1460958" y="307113"/>
                  </a:cubicBezTo>
                  <a:cubicBezTo>
                    <a:pt x="1527470" y="290919"/>
                    <a:pt x="1591958" y="264314"/>
                    <a:pt x="1693462" y="237709"/>
                  </a:cubicBezTo>
                  <a:cubicBezTo>
                    <a:pt x="1794966" y="211104"/>
                    <a:pt x="1945053" y="173509"/>
                    <a:pt x="2069980" y="147483"/>
                  </a:cubicBezTo>
                  <a:cubicBezTo>
                    <a:pt x="2194907" y="121457"/>
                    <a:pt x="2272987" y="106130"/>
                    <a:pt x="2443027" y="81550"/>
                  </a:cubicBezTo>
                  <a:cubicBezTo>
                    <a:pt x="2613067" y="56969"/>
                    <a:pt x="2851644" y="28484"/>
                    <a:pt x="309022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49806" y="2179917"/>
            <a:ext cx="3492388" cy="3625347"/>
            <a:chOff x="4367808" y="1229268"/>
            <a:chExt cx="3492388" cy="36253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7808" y="1229268"/>
              <a:ext cx="3492388" cy="3625347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4429874" y="2503470"/>
              <a:ext cx="3061699" cy="1353594"/>
            </a:xfrm>
            <a:custGeom>
              <a:avLst/>
              <a:gdLst>
                <a:gd name="connsiteX0" fmla="*/ 0 w 3061699"/>
                <a:gd name="connsiteY0" fmla="*/ 960633 h 1353594"/>
                <a:gd name="connsiteX1" fmla="*/ 49659 w 3061699"/>
                <a:gd name="connsiteY1" fmla="*/ 1005155 h 1353594"/>
                <a:gd name="connsiteX2" fmla="*/ 85618 w 3061699"/>
                <a:gd name="connsiteY2" fmla="*/ 1018854 h 1353594"/>
                <a:gd name="connsiteX3" fmla="*/ 125002 w 3061699"/>
                <a:gd name="connsiteY3" fmla="*/ 1044539 h 1353594"/>
                <a:gd name="connsiteX4" fmla="*/ 164387 w 3061699"/>
                <a:gd name="connsiteY4" fmla="*/ 1092485 h 1353594"/>
                <a:gd name="connsiteX5" fmla="*/ 234593 w 3061699"/>
                <a:gd name="connsiteY5" fmla="*/ 1251734 h 1353594"/>
                <a:gd name="connsiteX6" fmla="*/ 289389 w 3061699"/>
                <a:gd name="connsiteY6" fmla="*/ 1345914 h 1353594"/>
                <a:gd name="connsiteX7" fmla="*/ 332198 w 3061699"/>
                <a:gd name="connsiteY7" fmla="*/ 1340777 h 1353594"/>
                <a:gd name="connsiteX8" fmla="*/ 378432 w 3061699"/>
                <a:gd name="connsiteY8" fmla="*/ 1282557 h 1353594"/>
                <a:gd name="connsiteX9" fmla="*/ 414391 w 3061699"/>
                <a:gd name="connsiteY9" fmla="*/ 1116458 h 1353594"/>
                <a:gd name="connsiteX10" fmla="*/ 513708 w 3061699"/>
                <a:gd name="connsiteY10" fmla="*/ 715766 h 1353594"/>
                <a:gd name="connsiteX11" fmla="*/ 611313 w 3061699"/>
                <a:gd name="connsiteY11" fmla="*/ 410966 h 1353594"/>
                <a:gd name="connsiteX12" fmla="*/ 655834 w 3061699"/>
                <a:gd name="connsiteY12" fmla="*/ 292813 h 1353594"/>
                <a:gd name="connsiteX13" fmla="*/ 681519 w 3061699"/>
                <a:gd name="connsiteY13" fmla="*/ 246579 h 1353594"/>
                <a:gd name="connsiteX14" fmla="*/ 727753 w 3061699"/>
                <a:gd name="connsiteY14" fmla="*/ 222606 h 1353594"/>
                <a:gd name="connsiteX15" fmla="*/ 758575 w 3061699"/>
                <a:gd name="connsiteY15" fmla="*/ 224319 h 1353594"/>
                <a:gd name="connsiteX16" fmla="*/ 796247 w 3061699"/>
                <a:gd name="connsiteY16" fmla="*/ 250004 h 1353594"/>
                <a:gd name="connsiteX17" fmla="*/ 842481 w 3061699"/>
                <a:gd name="connsiteY17" fmla="*/ 320211 h 1353594"/>
                <a:gd name="connsiteX18" fmla="*/ 909263 w 3061699"/>
                <a:gd name="connsiteY18" fmla="*/ 433227 h 1353594"/>
                <a:gd name="connsiteX19" fmla="*/ 979470 w 3061699"/>
                <a:gd name="connsiteY19" fmla="*/ 594188 h 1353594"/>
                <a:gd name="connsiteX20" fmla="*/ 1071937 w 3061699"/>
                <a:gd name="connsiteY20" fmla="*/ 755150 h 1353594"/>
                <a:gd name="connsiteX21" fmla="*/ 1166117 w 3061699"/>
                <a:gd name="connsiteY21" fmla="*/ 813370 h 1353594"/>
                <a:gd name="connsiteX22" fmla="*/ 1251735 w 3061699"/>
                <a:gd name="connsiteY22" fmla="*/ 818508 h 1353594"/>
                <a:gd name="connsiteX23" fmla="*/ 1354477 w 3061699"/>
                <a:gd name="connsiteY23" fmla="*/ 787685 h 1353594"/>
                <a:gd name="connsiteX24" fmla="*/ 1488041 w 3061699"/>
                <a:gd name="connsiteY24" fmla="*/ 669532 h 1353594"/>
                <a:gd name="connsiteX25" fmla="*/ 1643865 w 3061699"/>
                <a:gd name="connsiteY25" fmla="*/ 535968 h 1353594"/>
                <a:gd name="connsiteX26" fmla="*/ 1859623 w 3061699"/>
                <a:gd name="connsiteY26" fmla="*/ 409254 h 1353594"/>
                <a:gd name="connsiteX27" fmla="*/ 2101065 w 3061699"/>
                <a:gd name="connsiteY27" fmla="*/ 291101 h 1353594"/>
                <a:gd name="connsiteX28" fmla="*/ 2453811 w 3061699"/>
                <a:gd name="connsiteY28" fmla="*/ 174660 h 1353594"/>
                <a:gd name="connsiteX29" fmla="*/ 3061699 w 3061699"/>
                <a:gd name="connsiteY29" fmla="*/ 0 h 13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61699" h="1353594">
                  <a:moveTo>
                    <a:pt x="0" y="960633"/>
                  </a:moveTo>
                  <a:cubicBezTo>
                    <a:pt x="17694" y="978042"/>
                    <a:pt x="35389" y="995452"/>
                    <a:pt x="49659" y="1005155"/>
                  </a:cubicBezTo>
                  <a:cubicBezTo>
                    <a:pt x="63929" y="1014858"/>
                    <a:pt x="73061" y="1012290"/>
                    <a:pt x="85618" y="1018854"/>
                  </a:cubicBezTo>
                  <a:cubicBezTo>
                    <a:pt x="98175" y="1025418"/>
                    <a:pt x="111874" y="1032267"/>
                    <a:pt x="125002" y="1044539"/>
                  </a:cubicBezTo>
                  <a:cubicBezTo>
                    <a:pt x="138130" y="1056811"/>
                    <a:pt x="146122" y="1057953"/>
                    <a:pt x="164387" y="1092485"/>
                  </a:cubicBezTo>
                  <a:cubicBezTo>
                    <a:pt x="182652" y="1127017"/>
                    <a:pt x="213759" y="1209496"/>
                    <a:pt x="234593" y="1251734"/>
                  </a:cubicBezTo>
                  <a:cubicBezTo>
                    <a:pt x="255427" y="1293972"/>
                    <a:pt x="273122" y="1331074"/>
                    <a:pt x="289389" y="1345914"/>
                  </a:cubicBezTo>
                  <a:cubicBezTo>
                    <a:pt x="305656" y="1360754"/>
                    <a:pt x="317358" y="1351336"/>
                    <a:pt x="332198" y="1340777"/>
                  </a:cubicBezTo>
                  <a:cubicBezTo>
                    <a:pt x="347038" y="1330218"/>
                    <a:pt x="364733" y="1319943"/>
                    <a:pt x="378432" y="1282557"/>
                  </a:cubicBezTo>
                  <a:cubicBezTo>
                    <a:pt x="392131" y="1245171"/>
                    <a:pt x="391845" y="1210923"/>
                    <a:pt x="414391" y="1116458"/>
                  </a:cubicBezTo>
                  <a:cubicBezTo>
                    <a:pt x="436937" y="1021993"/>
                    <a:pt x="480888" y="833348"/>
                    <a:pt x="513708" y="715766"/>
                  </a:cubicBezTo>
                  <a:cubicBezTo>
                    <a:pt x="546528" y="598184"/>
                    <a:pt x="587625" y="481458"/>
                    <a:pt x="611313" y="410966"/>
                  </a:cubicBezTo>
                  <a:cubicBezTo>
                    <a:pt x="635001" y="340474"/>
                    <a:pt x="644133" y="320211"/>
                    <a:pt x="655834" y="292813"/>
                  </a:cubicBezTo>
                  <a:cubicBezTo>
                    <a:pt x="667535" y="265415"/>
                    <a:pt x="669533" y="258280"/>
                    <a:pt x="681519" y="246579"/>
                  </a:cubicBezTo>
                  <a:cubicBezTo>
                    <a:pt x="693505" y="234878"/>
                    <a:pt x="714910" y="226316"/>
                    <a:pt x="727753" y="222606"/>
                  </a:cubicBezTo>
                  <a:cubicBezTo>
                    <a:pt x="740596" y="218896"/>
                    <a:pt x="747159" y="219753"/>
                    <a:pt x="758575" y="224319"/>
                  </a:cubicBezTo>
                  <a:cubicBezTo>
                    <a:pt x="769991" y="228885"/>
                    <a:pt x="782263" y="234022"/>
                    <a:pt x="796247" y="250004"/>
                  </a:cubicBezTo>
                  <a:cubicBezTo>
                    <a:pt x="810231" y="265986"/>
                    <a:pt x="823645" y="289674"/>
                    <a:pt x="842481" y="320211"/>
                  </a:cubicBezTo>
                  <a:cubicBezTo>
                    <a:pt x="861317" y="350748"/>
                    <a:pt x="886432" y="387564"/>
                    <a:pt x="909263" y="433227"/>
                  </a:cubicBezTo>
                  <a:cubicBezTo>
                    <a:pt x="932094" y="478890"/>
                    <a:pt x="952358" y="540534"/>
                    <a:pt x="979470" y="594188"/>
                  </a:cubicBezTo>
                  <a:cubicBezTo>
                    <a:pt x="1006582" y="647842"/>
                    <a:pt x="1040829" y="718620"/>
                    <a:pt x="1071937" y="755150"/>
                  </a:cubicBezTo>
                  <a:cubicBezTo>
                    <a:pt x="1103045" y="791680"/>
                    <a:pt x="1136151" y="802810"/>
                    <a:pt x="1166117" y="813370"/>
                  </a:cubicBezTo>
                  <a:cubicBezTo>
                    <a:pt x="1196083" y="823930"/>
                    <a:pt x="1220342" y="822789"/>
                    <a:pt x="1251735" y="818508"/>
                  </a:cubicBezTo>
                  <a:cubicBezTo>
                    <a:pt x="1283128" y="814227"/>
                    <a:pt x="1315093" y="812514"/>
                    <a:pt x="1354477" y="787685"/>
                  </a:cubicBezTo>
                  <a:cubicBezTo>
                    <a:pt x="1393861" y="762856"/>
                    <a:pt x="1439810" y="711485"/>
                    <a:pt x="1488041" y="669532"/>
                  </a:cubicBezTo>
                  <a:cubicBezTo>
                    <a:pt x="1536272" y="627579"/>
                    <a:pt x="1581935" y="579348"/>
                    <a:pt x="1643865" y="535968"/>
                  </a:cubicBezTo>
                  <a:cubicBezTo>
                    <a:pt x="1705795" y="492588"/>
                    <a:pt x="1783423" y="450065"/>
                    <a:pt x="1859623" y="409254"/>
                  </a:cubicBezTo>
                  <a:cubicBezTo>
                    <a:pt x="1935823" y="368443"/>
                    <a:pt x="2002034" y="330200"/>
                    <a:pt x="2101065" y="291101"/>
                  </a:cubicBezTo>
                  <a:cubicBezTo>
                    <a:pt x="2200096" y="252002"/>
                    <a:pt x="2293705" y="223177"/>
                    <a:pt x="2453811" y="174660"/>
                  </a:cubicBezTo>
                  <a:cubicBezTo>
                    <a:pt x="2613917" y="126143"/>
                    <a:pt x="2837808" y="63071"/>
                    <a:pt x="3061699" y="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424737" y="1575371"/>
              <a:ext cx="3053137" cy="2181546"/>
            </a:xfrm>
            <a:custGeom>
              <a:avLst/>
              <a:gdLst>
                <a:gd name="connsiteX0" fmla="*/ 0 w 3053137"/>
                <a:gd name="connsiteY0" fmla="*/ 2181546 h 2181546"/>
                <a:gd name="connsiteX1" fmla="*/ 154112 w 3053137"/>
                <a:gd name="connsiteY1" fmla="*/ 2056544 h 2181546"/>
                <a:gd name="connsiteX2" fmla="*/ 323636 w 3053137"/>
                <a:gd name="connsiteY2" fmla="*/ 1916130 h 2181546"/>
                <a:gd name="connsiteX3" fmla="*/ 530832 w 3053137"/>
                <a:gd name="connsiteY3" fmla="*/ 1746607 h 2181546"/>
                <a:gd name="connsiteX4" fmla="*/ 613025 w 3053137"/>
                <a:gd name="connsiteY4" fmla="*/ 1657564 h 2181546"/>
                <a:gd name="connsiteX5" fmla="*/ 763712 w 3053137"/>
                <a:gd name="connsiteY5" fmla="*/ 1460642 h 2181546"/>
                <a:gd name="connsiteX6" fmla="*/ 914400 w 3053137"/>
                <a:gd name="connsiteY6" fmla="*/ 1337353 h 2181546"/>
                <a:gd name="connsiteX7" fmla="*/ 1114746 w 3053137"/>
                <a:gd name="connsiteY7" fmla="*/ 1215775 h 2181546"/>
                <a:gd name="connsiteX8" fmla="*/ 1321942 w 3053137"/>
                <a:gd name="connsiteY8" fmla="*/ 1107896 h 2181546"/>
                <a:gd name="connsiteX9" fmla="*/ 1597632 w 3053137"/>
                <a:gd name="connsiteY9" fmla="*/ 1017141 h 2181546"/>
                <a:gd name="connsiteX10" fmla="*/ 1840787 w 3053137"/>
                <a:gd name="connsiteY10" fmla="*/ 922962 h 2181546"/>
                <a:gd name="connsiteX11" fmla="*/ 2113052 w 3053137"/>
                <a:gd name="connsiteY11" fmla="*/ 796247 h 2181546"/>
                <a:gd name="connsiteX12" fmla="*/ 2279151 w 3053137"/>
                <a:gd name="connsiteY12" fmla="*/ 702067 h 2181546"/>
                <a:gd name="connsiteX13" fmla="*/ 2585663 w 3053137"/>
                <a:gd name="connsiteY13" fmla="*/ 445213 h 2181546"/>
                <a:gd name="connsiteX14" fmla="*/ 3053137 w 3053137"/>
                <a:gd name="connsiteY14" fmla="*/ 0 h 218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53137" h="2181546">
                  <a:moveTo>
                    <a:pt x="0" y="2181546"/>
                  </a:moveTo>
                  <a:lnTo>
                    <a:pt x="154112" y="2056544"/>
                  </a:lnTo>
                  <a:lnTo>
                    <a:pt x="323636" y="1916130"/>
                  </a:lnTo>
                  <a:cubicBezTo>
                    <a:pt x="386423" y="1864474"/>
                    <a:pt x="482601" y="1789701"/>
                    <a:pt x="530832" y="1746607"/>
                  </a:cubicBezTo>
                  <a:cubicBezTo>
                    <a:pt x="579063" y="1703513"/>
                    <a:pt x="574212" y="1705225"/>
                    <a:pt x="613025" y="1657564"/>
                  </a:cubicBezTo>
                  <a:cubicBezTo>
                    <a:pt x="651838" y="1609903"/>
                    <a:pt x="713483" y="1514010"/>
                    <a:pt x="763712" y="1460642"/>
                  </a:cubicBezTo>
                  <a:cubicBezTo>
                    <a:pt x="813941" y="1407274"/>
                    <a:pt x="855894" y="1378164"/>
                    <a:pt x="914400" y="1337353"/>
                  </a:cubicBezTo>
                  <a:cubicBezTo>
                    <a:pt x="972906" y="1296542"/>
                    <a:pt x="1046822" y="1254018"/>
                    <a:pt x="1114746" y="1215775"/>
                  </a:cubicBezTo>
                  <a:cubicBezTo>
                    <a:pt x="1182670" y="1177532"/>
                    <a:pt x="1241461" y="1141002"/>
                    <a:pt x="1321942" y="1107896"/>
                  </a:cubicBezTo>
                  <a:cubicBezTo>
                    <a:pt x="1402423" y="1074790"/>
                    <a:pt x="1511158" y="1047963"/>
                    <a:pt x="1597632" y="1017141"/>
                  </a:cubicBezTo>
                  <a:cubicBezTo>
                    <a:pt x="1684106" y="986319"/>
                    <a:pt x="1754884" y="959778"/>
                    <a:pt x="1840787" y="922962"/>
                  </a:cubicBezTo>
                  <a:cubicBezTo>
                    <a:pt x="1926690" y="886146"/>
                    <a:pt x="2039991" y="833063"/>
                    <a:pt x="2113052" y="796247"/>
                  </a:cubicBezTo>
                  <a:cubicBezTo>
                    <a:pt x="2186113" y="759431"/>
                    <a:pt x="2200383" y="760573"/>
                    <a:pt x="2279151" y="702067"/>
                  </a:cubicBezTo>
                  <a:cubicBezTo>
                    <a:pt x="2357919" y="643561"/>
                    <a:pt x="2456665" y="562224"/>
                    <a:pt x="2585663" y="445213"/>
                  </a:cubicBezTo>
                  <a:cubicBezTo>
                    <a:pt x="2714661" y="328202"/>
                    <a:pt x="2883899" y="164101"/>
                    <a:pt x="3053137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9406" y="2147401"/>
            <a:ext cx="3492388" cy="3657863"/>
            <a:chOff x="875421" y="1196752"/>
            <a:chExt cx="3492388" cy="36578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5421" y="1196752"/>
              <a:ext cx="3492388" cy="3657863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984469" y="2335048"/>
              <a:ext cx="2946400" cy="1538055"/>
            </a:xfrm>
            <a:custGeom>
              <a:avLst/>
              <a:gdLst>
                <a:gd name="connsiteX0" fmla="*/ 0 w 2946400"/>
                <a:gd name="connsiteY0" fmla="*/ 1389118 h 1538055"/>
                <a:gd name="connsiteX1" fmla="*/ 203200 w 2946400"/>
                <a:gd name="connsiteY1" fmla="*/ 1392621 h 1538055"/>
                <a:gd name="connsiteX2" fmla="*/ 322317 w 2946400"/>
                <a:gd name="connsiteY2" fmla="*/ 1392621 h 1538055"/>
                <a:gd name="connsiteX3" fmla="*/ 395890 w 2946400"/>
                <a:gd name="connsiteY3" fmla="*/ 1415393 h 1538055"/>
                <a:gd name="connsiteX4" fmla="*/ 462455 w 2946400"/>
                <a:gd name="connsiteY4" fmla="*/ 1462690 h 1538055"/>
                <a:gd name="connsiteX5" fmla="*/ 529021 w 2946400"/>
                <a:gd name="connsiteY5" fmla="*/ 1520497 h 1538055"/>
                <a:gd name="connsiteX6" fmla="*/ 581572 w 2946400"/>
                <a:gd name="connsiteY6" fmla="*/ 1538014 h 1538055"/>
                <a:gd name="connsiteX7" fmla="*/ 648138 w 2946400"/>
                <a:gd name="connsiteY7" fmla="*/ 1516993 h 1538055"/>
                <a:gd name="connsiteX8" fmla="*/ 704193 w 2946400"/>
                <a:gd name="connsiteY8" fmla="*/ 1429407 h 1538055"/>
                <a:gd name="connsiteX9" fmla="*/ 758497 w 2946400"/>
                <a:gd name="connsiteY9" fmla="*/ 1255986 h 1538055"/>
                <a:gd name="connsiteX10" fmla="*/ 825062 w 2946400"/>
                <a:gd name="connsiteY10" fmla="*/ 1126359 h 1538055"/>
                <a:gd name="connsiteX11" fmla="*/ 979214 w 2946400"/>
                <a:gd name="connsiteY11" fmla="*/ 979214 h 1538055"/>
                <a:gd name="connsiteX12" fmla="*/ 1184165 w 2946400"/>
                <a:gd name="connsiteY12" fmla="*/ 851338 h 1538055"/>
                <a:gd name="connsiteX13" fmla="*/ 1567793 w 2946400"/>
                <a:gd name="connsiteY13" fmla="*/ 681421 h 1538055"/>
                <a:gd name="connsiteX14" fmla="*/ 1853324 w 2946400"/>
                <a:gd name="connsiteY14" fmla="*/ 586828 h 1538055"/>
                <a:gd name="connsiteX15" fmla="*/ 2217683 w 2946400"/>
                <a:gd name="connsiteY15" fmla="*/ 460704 h 1538055"/>
                <a:gd name="connsiteX16" fmla="*/ 2580290 w 2946400"/>
                <a:gd name="connsiteY16" fmla="*/ 275021 h 1538055"/>
                <a:gd name="connsiteX17" fmla="*/ 2774731 w 2946400"/>
                <a:gd name="connsiteY17" fmla="*/ 161159 h 1538055"/>
                <a:gd name="connsiteX18" fmla="*/ 2946400 w 2946400"/>
                <a:gd name="connsiteY18" fmla="*/ 0 h 153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46400" h="1538055">
                  <a:moveTo>
                    <a:pt x="0" y="1389118"/>
                  </a:moveTo>
                  <a:lnTo>
                    <a:pt x="203200" y="1392621"/>
                  </a:lnTo>
                  <a:cubicBezTo>
                    <a:pt x="256919" y="1393205"/>
                    <a:pt x="290202" y="1388826"/>
                    <a:pt x="322317" y="1392621"/>
                  </a:cubicBezTo>
                  <a:cubicBezTo>
                    <a:pt x="354432" y="1396416"/>
                    <a:pt x="372534" y="1403715"/>
                    <a:pt x="395890" y="1415393"/>
                  </a:cubicBezTo>
                  <a:cubicBezTo>
                    <a:pt x="419246" y="1427071"/>
                    <a:pt x="440267" y="1445173"/>
                    <a:pt x="462455" y="1462690"/>
                  </a:cubicBezTo>
                  <a:cubicBezTo>
                    <a:pt x="484643" y="1480207"/>
                    <a:pt x="509168" y="1507943"/>
                    <a:pt x="529021" y="1520497"/>
                  </a:cubicBezTo>
                  <a:cubicBezTo>
                    <a:pt x="548874" y="1533051"/>
                    <a:pt x="561719" y="1538598"/>
                    <a:pt x="581572" y="1538014"/>
                  </a:cubicBezTo>
                  <a:cubicBezTo>
                    <a:pt x="601425" y="1537430"/>
                    <a:pt x="627701" y="1535094"/>
                    <a:pt x="648138" y="1516993"/>
                  </a:cubicBezTo>
                  <a:cubicBezTo>
                    <a:pt x="668575" y="1498892"/>
                    <a:pt x="685800" y="1472908"/>
                    <a:pt x="704193" y="1429407"/>
                  </a:cubicBezTo>
                  <a:cubicBezTo>
                    <a:pt x="722586" y="1385906"/>
                    <a:pt x="738352" y="1306494"/>
                    <a:pt x="758497" y="1255986"/>
                  </a:cubicBezTo>
                  <a:cubicBezTo>
                    <a:pt x="778642" y="1205478"/>
                    <a:pt x="788276" y="1172488"/>
                    <a:pt x="825062" y="1126359"/>
                  </a:cubicBezTo>
                  <a:cubicBezTo>
                    <a:pt x="861848" y="1080230"/>
                    <a:pt x="919364" y="1025051"/>
                    <a:pt x="979214" y="979214"/>
                  </a:cubicBezTo>
                  <a:cubicBezTo>
                    <a:pt x="1039064" y="933377"/>
                    <a:pt x="1086068" y="900970"/>
                    <a:pt x="1184165" y="851338"/>
                  </a:cubicBezTo>
                  <a:cubicBezTo>
                    <a:pt x="1282262" y="801706"/>
                    <a:pt x="1456267" y="725506"/>
                    <a:pt x="1567793" y="681421"/>
                  </a:cubicBezTo>
                  <a:cubicBezTo>
                    <a:pt x="1679320" y="637336"/>
                    <a:pt x="1853324" y="586828"/>
                    <a:pt x="1853324" y="586828"/>
                  </a:cubicBezTo>
                  <a:cubicBezTo>
                    <a:pt x="1961639" y="550042"/>
                    <a:pt x="2096522" y="512672"/>
                    <a:pt x="2217683" y="460704"/>
                  </a:cubicBezTo>
                  <a:cubicBezTo>
                    <a:pt x="2338844" y="408736"/>
                    <a:pt x="2487449" y="324945"/>
                    <a:pt x="2580290" y="275021"/>
                  </a:cubicBezTo>
                  <a:cubicBezTo>
                    <a:pt x="2673131" y="225097"/>
                    <a:pt x="2713713" y="206996"/>
                    <a:pt x="2774731" y="161159"/>
                  </a:cubicBezTo>
                  <a:cubicBezTo>
                    <a:pt x="2835749" y="115322"/>
                    <a:pt x="2891074" y="57661"/>
                    <a:pt x="2946400" y="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82717" y="1585310"/>
              <a:ext cx="2974428" cy="2695904"/>
            </a:xfrm>
            <a:custGeom>
              <a:avLst/>
              <a:gdLst>
                <a:gd name="connsiteX0" fmla="*/ 0 w 2974428"/>
                <a:gd name="connsiteY0" fmla="*/ 2695904 h 2695904"/>
                <a:gd name="connsiteX1" fmla="*/ 437931 w 2974428"/>
                <a:gd name="connsiteY1" fmla="*/ 1772745 h 2695904"/>
                <a:gd name="connsiteX2" fmla="*/ 564055 w 2974428"/>
                <a:gd name="connsiteY2" fmla="*/ 1552028 h 2695904"/>
                <a:gd name="connsiteX3" fmla="*/ 688428 w 2974428"/>
                <a:gd name="connsiteY3" fmla="*/ 1452180 h 2695904"/>
                <a:gd name="connsiteX4" fmla="*/ 854842 w 2974428"/>
                <a:gd name="connsiteY4" fmla="*/ 1375104 h 2695904"/>
                <a:gd name="connsiteX5" fmla="*/ 1021255 w 2974428"/>
                <a:gd name="connsiteY5" fmla="*/ 1343573 h 2695904"/>
                <a:gd name="connsiteX6" fmla="*/ 1133366 w 2974428"/>
                <a:gd name="connsiteY6" fmla="*/ 1345324 h 2695904"/>
                <a:gd name="connsiteX7" fmla="*/ 1213945 w 2974428"/>
                <a:gd name="connsiteY7" fmla="*/ 1324304 h 2695904"/>
                <a:gd name="connsiteX8" fmla="*/ 1333062 w 2974428"/>
                <a:gd name="connsiteY8" fmla="*/ 1224456 h 2695904"/>
                <a:gd name="connsiteX9" fmla="*/ 1450428 w 2974428"/>
                <a:gd name="connsiteY9" fmla="*/ 1061545 h 2695904"/>
                <a:gd name="connsiteX10" fmla="*/ 1583559 w 2974428"/>
                <a:gd name="connsiteY10" fmla="*/ 821559 h 2695904"/>
                <a:gd name="connsiteX11" fmla="*/ 1737711 w 2974428"/>
                <a:gd name="connsiteY11" fmla="*/ 616607 h 2695904"/>
                <a:gd name="connsiteX12" fmla="*/ 1877849 w 2974428"/>
                <a:gd name="connsiteY12" fmla="*/ 485228 h 2695904"/>
                <a:gd name="connsiteX13" fmla="*/ 2102069 w 2974428"/>
                <a:gd name="connsiteY13" fmla="*/ 345090 h 2695904"/>
                <a:gd name="connsiteX14" fmla="*/ 2380593 w 2974428"/>
                <a:gd name="connsiteY14" fmla="*/ 232980 h 2695904"/>
                <a:gd name="connsiteX15" fmla="*/ 2660869 w 2974428"/>
                <a:gd name="connsiteY15" fmla="*/ 119118 h 2695904"/>
                <a:gd name="connsiteX16" fmla="*/ 2974428 w 2974428"/>
                <a:gd name="connsiteY16" fmla="*/ 0 h 269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74428" h="2695904">
                  <a:moveTo>
                    <a:pt x="0" y="2695904"/>
                  </a:moveTo>
                  <a:cubicBezTo>
                    <a:pt x="171961" y="2329647"/>
                    <a:pt x="343922" y="1963391"/>
                    <a:pt x="437931" y="1772745"/>
                  </a:cubicBezTo>
                  <a:cubicBezTo>
                    <a:pt x="531940" y="1582099"/>
                    <a:pt x="522306" y="1605455"/>
                    <a:pt x="564055" y="1552028"/>
                  </a:cubicBezTo>
                  <a:cubicBezTo>
                    <a:pt x="605805" y="1498600"/>
                    <a:pt x="639964" y="1481667"/>
                    <a:pt x="688428" y="1452180"/>
                  </a:cubicBezTo>
                  <a:cubicBezTo>
                    <a:pt x="736892" y="1422693"/>
                    <a:pt x="799371" y="1393205"/>
                    <a:pt x="854842" y="1375104"/>
                  </a:cubicBezTo>
                  <a:cubicBezTo>
                    <a:pt x="910313" y="1357003"/>
                    <a:pt x="974834" y="1348536"/>
                    <a:pt x="1021255" y="1343573"/>
                  </a:cubicBezTo>
                  <a:cubicBezTo>
                    <a:pt x="1067676" y="1338610"/>
                    <a:pt x="1101251" y="1348535"/>
                    <a:pt x="1133366" y="1345324"/>
                  </a:cubicBezTo>
                  <a:cubicBezTo>
                    <a:pt x="1165481" y="1342113"/>
                    <a:pt x="1180662" y="1344449"/>
                    <a:pt x="1213945" y="1324304"/>
                  </a:cubicBezTo>
                  <a:cubicBezTo>
                    <a:pt x="1247228" y="1304159"/>
                    <a:pt x="1293648" y="1268249"/>
                    <a:pt x="1333062" y="1224456"/>
                  </a:cubicBezTo>
                  <a:cubicBezTo>
                    <a:pt x="1372476" y="1180663"/>
                    <a:pt x="1408679" y="1128694"/>
                    <a:pt x="1450428" y="1061545"/>
                  </a:cubicBezTo>
                  <a:cubicBezTo>
                    <a:pt x="1492178" y="994395"/>
                    <a:pt x="1535679" y="895715"/>
                    <a:pt x="1583559" y="821559"/>
                  </a:cubicBezTo>
                  <a:cubicBezTo>
                    <a:pt x="1631439" y="747403"/>
                    <a:pt x="1688663" y="672662"/>
                    <a:pt x="1737711" y="616607"/>
                  </a:cubicBezTo>
                  <a:cubicBezTo>
                    <a:pt x="1786759" y="560552"/>
                    <a:pt x="1817123" y="530481"/>
                    <a:pt x="1877849" y="485228"/>
                  </a:cubicBezTo>
                  <a:cubicBezTo>
                    <a:pt x="1938575" y="439975"/>
                    <a:pt x="2018278" y="387131"/>
                    <a:pt x="2102069" y="345090"/>
                  </a:cubicBezTo>
                  <a:cubicBezTo>
                    <a:pt x="2185860" y="303049"/>
                    <a:pt x="2380593" y="232980"/>
                    <a:pt x="2380593" y="232980"/>
                  </a:cubicBezTo>
                  <a:lnTo>
                    <a:pt x="2660869" y="119118"/>
                  </a:lnTo>
                  <a:cubicBezTo>
                    <a:pt x="2759842" y="80288"/>
                    <a:pt x="2867135" y="40144"/>
                    <a:pt x="297442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87972" y="2934138"/>
              <a:ext cx="2948152" cy="1350579"/>
            </a:xfrm>
            <a:custGeom>
              <a:avLst/>
              <a:gdLst>
                <a:gd name="connsiteX0" fmla="*/ 0 w 2948152"/>
                <a:gd name="connsiteY0" fmla="*/ 1350579 h 1350579"/>
                <a:gd name="connsiteX1" fmla="*/ 360856 w 2948152"/>
                <a:gd name="connsiteY1" fmla="*/ 954690 h 1350579"/>
                <a:gd name="connsiteX2" fmla="*/ 543035 w 2948152"/>
                <a:gd name="connsiteY2" fmla="*/ 783021 h 1350579"/>
                <a:gd name="connsiteX3" fmla="*/ 684925 w 2948152"/>
                <a:gd name="connsiteY3" fmla="*/ 723462 h 1350579"/>
                <a:gd name="connsiteX4" fmla="*/ 879366 w 2948152"/>
                <a:gd name="connsiteY4" fmla="*/ 681421 h 1350579"/>
                <a:gd name="connsiteX5" fmla="*/ 1049283 w 2948152"/>
                <a:gd name="connsiteY5" fmla="*/ 670910 h 1350579"/>
                <a:gd name="connsiteX6" fmla="*/ 1180662 w 2948152"/>
                <a:gd name="connsiteY6" fmla="*/ 667407 h 1350579"/>
                <a:gd name="connsiteX7" fmla="*/ 1366345 w 2948152"/>
                <a:gd name="connsiteY7" fmla="*/ 590331 h 1350579"/>
                <a:gd name="connsiteX8" fmla="*/ 1564290 w 2948152"/>
                <a:gd name="connsiteY8" fmla="*/ 416910 h 1350579"/>
                <a:gd name="connsiteX9" fmla="*/ 1769242 w 2948152"/>
                <a:gd name="connsiteY9" fmla="*/ 285531 h 1350579"/>
                <a:gd name="connsiteX10" fmla="*/ 2102069 w 2948152"/>
                <a:gd name="connsiteY10" fmla="*/ 173421 h 1350579"/>
                <a:gd name="connsiteX11" fmla="*/ 2587297 w 2948152"/>
                <a:gd name="connsiteY11" fmla="*/ 71821 h 1350579"/>
                <a:gd name="connsiteX12" fmla="*/ 2948152 w 2948152"/>
                <a:gd name="connsiteY12" fmla="*/ 0 h 135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48152" h="1350579">
                  <a:moveTo>
                    <a:pt x="0" y="1350579"/>
                  </a:moveTo>
                  <a:cubicBezTo>
                    <a:pt x="135175" y="1199931"/>
                    <a:pt x="270350" y="1049283"/>
                    <a:pt x="360856" y="954690"/>
                  </a:cubicBezTo>
                  <a:cubicBezTo>
                    <a:pt x="451362" y="860097"/>
                    <a:pt x="489024" y="821559"/>
                    <a:pt x="543035" y="783021"/>
                  </a:cubicBezTo>
                  <a:cubicBezTo>
                    <a:pt x="597046" y="744483"/>
                    <a:pt x="628870" y="740395"/>
                    <a:pt x="684925" y="723462"/>
                  </a:cubicBezTo>
                  <a:cubicBezTo>
                    <a:pt x="740980" y="706529"/>
                    <a:pt x="818640" y="690180"/>
                    <a:pt x="879366" y="681421"/>
                  </a:cubicBezTo>
                  <a:cubicBezTo>
                    <a:pt x="940092" y="672662"/>
                    <a:pt x="999067" y="673246"/>
                    <a:pt x="1049283" y="670910"/>
                  </a:cubicBezTo>
                  <a:cubicBezTo>
                    <a:pt x="1099499" y="668574"/>
                    <a:pt x="1127818" y="680837"/>
                    <a:pt x="1180662" y="667407"/>
                  </a:cubicBezTo>
                  <a:cubicBezTo>
                    <a:pt x="1233506" y="653977"/>
                    <a:pt x="1302407" y="632080"/>
                    <a:pt x="1366345" y="590331"/>
                  </a:cubicBezTo>
                  <a:cubicBezTo>
                    <a:pt x="1430283" y="548582"/>
                    <a:pt x="1497140" y="467710"/>
                    <a:pt x="1564290" y="416910"/>
                  </a:cubicBezTo>
                  <a:cubicBezTo>
                    <a:pt x="1631440" y="366110"/>
                    <a:pt x="1679612" y="326112"/>
                    <a:pt x="1769242" y="285531"/>
                  </a:cubicBezTo>
                  <a:cubicBezTo>
                    <a:pt x="1858872" y="244949"/>
                    <a:pt x="1965727" y="209039"/>
                    <a:pt x="2102069" y="173421"/>
                  </a:cubicBezTo>
                  <a:cubicBezTo>
                    <a:pt x="2238412" y="137803"/>
                    <a:pt x="2587297" y="71821"/>
                    <a:pt x="2587297" y="71821"/>
                  </a:cubicBezTo>
                  <a:lnTo>
                    <a:pt x="2948152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65430" y="476672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/>
              <a:t>Growth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65430" y="1160748"/>
                <a:ext cx="102611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:r>
                  <a:rPr lang="en-US" sz="2800" dirty="0"/>
                  <a:t>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of algorithms uses asymptotic notations.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60748"/>
                <a:ext cx="10261140" cy="523220"/>
              </a:xfrm>
              <a:prstGeom prst="rect">
                <a:avLst/>
              </a:prstGeom>
              <a:blipFill>
                <a:blip r:embed="rId5"/>
                <a:stretch>
                  <a:fillRect l="-118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38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507966"/>
                <a:ext cx="10261140" cy="4333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2400"/>
                  </a:spcAft>
                </a:pPr>
                <a:r>
                  <a:rPr lang="en-US" sz="2800" dirty="0"/>
                  <a:t>Example: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b="0" dirty="0"/>
                  <a:t>.</a:t>
                </a:r>
              </a:p>
              <a:p>
                <a:pPr algn="just">
                  <a:spcAft>
                    <a:spcPts val="2400"/>
                  </a:spcAft>
                </a:pPr>
                <a:r>
                  <a:rPr lang="en-US" sz="2800" dirty="0"/>
                  <a:t>Looks difficult, but substitution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,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then</a:t>
                </a:r>
              </a:p>
              <a:p>
                <a:pPr algn="just"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l-GR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spcAft>
                    <a:spcPts val="2400"/>
                  </a:spcAft>
                </a:pPr>
                <a:r>
                  <a:rPr lang="en-US" sz="2800" dirty="0"/>
                  <a:t>Renaming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yields</a:t>
                </a:r>
              </a:p>
              <a:p>
                <a:pPr algn="just"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, solved by former example to </a:t>
                </a:r>
              </a:p>
              <a:p>
                <a:pPr algn="just"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507966"/>
                <a:ext cx="10261140" cy="4333302"/>
              </a:xfrm>
              <a:prstGeom prst="rect">
                <a:avLst/>
              </a:prstGeom>
              <a:blipFill>
                <a:blip r:embed="rId3"/>
                <a:stretch>
                  <a:fillRect l="-1188" t="-1125" b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/>
              <a:t>Changing variables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9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47428" y="1292715"/>
                <a:ext cx="10261140" cy="4702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Given constants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be</a:t>
                </a:r>
              </a:p>
              <a:p>
                <a:pPr algn="just">
                  <a:lnSpc>
                    <a:spcPct val="120000"/>
                  </a:lnSpc>
                  <a:spcAft>
                    <a:spcPts val="36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,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/>
                  <a:t> is either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).  Then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           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               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and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for</m:t>
                    </m:r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some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28" y="1292715"/>
                <a:ext cx="10261140" cy="4702441"/>
              </a:xfrm>
              <a:prstGeom prst="rect">
                <a:avLst/>
              </a:prstGeom>
              <a:blipFill>
                <a:blip r:embed="rId3"/>
                <a:stretch>
                  <a:fillRect l="-1188" t="-130" b="-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/>
              <a:t>The Master Theorem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Functions and Recursions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015880" y="3104964"/>
            <a:ext cx="6086654" cy="2268252"/>
            <a:chOff x="5015880" y="3104964"/>
            <a:chExt cx="6086654" cy="2268252"/>
          </a:xfrm>
        </p:grpSpPr>
        <p:sp>
          <p:nvSpPr>
            <p:cNvPr id="6" name="Rectangle 5"/>
            <p:cNvSpPr/>
            <p:nvPr/>
          </p:nvSpPr>
          <p:spPr>
            <a:xfrm>
              <a:off x="5015880" y="3104964"/>
              <a:ext cx="3204356" cy="2268252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902134" y="3897052"/>
                  <a:ext cx="3200400" cy="5423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&lt;,=,&gt;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2800" b="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2134" y="3897052"/>
                  <a:ext cx="3200400" cy="54239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9120336" y="3661864"/>
              <a:ext cx="4680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83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47428" y="1016732"/>
                <a:ext cx="10261140" cy="4607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Proof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(integral powers).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</a:t>
                </a:r>
                <a:r>
                  <a:rPr lang="en-US" sz="2800" dirty="0"/>
                  <a:t>1: Given constants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be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(3)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l-GR" sz="2800" b="0" i="1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l-G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Then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(4)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  <m:brk m:alnAt="7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2800" b="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 Expanding recursion tree (3) yields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28" y="1016732"/>
                <a:ext cx="10261140" cy="4607608"/>
              </a:xfrm>
              <a:prstGeom prst="rect">
                <a:avLst/>
              </a:prstGeom>
              <a:blipFill>
                <a:blip r:embed="rId3"/>
                <a:stretch>
                  <a:fillRect l="-118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0553" y="5553236"/>
                <a:ext cx="10909862" cy="689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Sum of all levels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  <m:brk m:alnAt="7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(4).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3" y="5553236"/>
                <a:ext cx="10909862" cy="689612"/>
              </a:xfrm>
              <a:prstGeom prst="rect">
                <a:avLst/>
              </a:prstGeom>
              <a:blipFill>
                <a:blip r:embed="rId3"/>
                <a:stretch>
                  <a:fillRect l="-1117" b="-14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9" name="Group 308"/>
          <p:cNvGrpSpPr/>
          <p:nvPr/>
        </p:nvGrpSpPr>
        <p:grpSpPr>
          <a:xfrm>
            <a:off x="1586301" y="4972020"/>
            <a:ext cx="8180381" cy="542393"/>
            <a:chOff x="2016666" y="5630952"/>
            <a:chExt cx="8180381" cy="542393"/>
          </a:xfrm>
        </p:grpSpPr>
        <p:cxnSp>
          <p:nvCxnSpPr>
            <p:cNvPr id="292" name="Straight Connector 291"/>
            <p:cNvCxnSpPr/>
            <p:nvPr/>
          </p:nvCxnSpPr>
          <p:spPr>
            <a:xfrm>
              <a:off x="2016666" y="5871150"/>
              <a:ext cx="8180381" cy="862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0" name="TextBox 289"/>
                <p:cNvSpPr txBox="1"/>
                <p:nvPr/>
              </p:nvSpPr>
              <p:spPr>
                <a:xfrm>
                  <a:off x="4726165" y="5630952"/>
                  <a:ext cx="2628292" cy="54239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90" name="TextBox 2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6165" y="5630952"/>
                  <a:ext cx="2628292" cy="54239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" name="Group 307"/>
          <p:cNvGrpSpPr/>
          <p:nvPr/>
        </p:nvGrpSpPr>
        <p:grpSpPr>
          <a:xfrm>
            <a:off x="587388" y="1159965"/>
            <a:ext cx="1176628" cy="4037613"/>
            <a:chOff x="1017753" y="1494861"/>
            <a:chExt cx="1176628" cy="4037613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1631504" y="1494861"/>
              <a:ext cx="0" cy="4037613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TextBox 301"/>
                <p:cNvSpPr txBox="1"/>
                <p:nvPr/>
              </p:nvSpPr>
              <p:spPr>
                <a:xfrm>
                  <a:off x="1017753" y="3151301"/>
                  <a:ext cx="1176628" cy="54239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2" name="TextBox 3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753" y="3151301"/>
                  <a:ext cx="1176628" cy="542393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361999" y="404664"/>
            <a:ext cx="8785293" cy="4711372"/>
            <a:chOff x="1361999" y="481824"/>
            <a:chExt cx="8785293" cy="47113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190438" y="652121"/>
                  <a:ext cx="9001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0438" y="652121"/>
                  <a:ext cx="900100" cy="52322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4" name="Straight Connector 233"/>
            <p:cNvCxnSpPr>
              <a:stCxn id="201" idx="0"/>
              <a:endCxn id="2" idx="2"/>
            </p:cNvCxnSpPr>
            <p:nvPr/>
          </p:nvCxnSpPr>
          <p:spPr>
            <a:xfrm flipV="1">
              <a:off x="3113959" y="1175341"/>
              <a:ext cx="2526529" cy="639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endCxn id="2" idx="2"/>
            </p:cNvCxnSpPr>
            <p:nvPr/>
          </p:nvCxnSpPr>
          <p:spPr>
            <a:xfrm flipH="1" flipV="1">
              <a:off x="5640488" y="1175341"/>
              <a:ext cx="2513808" cy="6324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/>
                <p:cNvSpPr txBox="1"/>
                <p:nvPr/>
              </p:nvSpPr>
              <p:spPr>
                <a:xfrm>
                  <a:off x="5446417" y="1259557"/>
                  <a:ext cx="3626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7" name="TextBox 2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6417" y="1259557"/>
                  <a:ext cx="362698" cy="52322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8" name="Group 247"/>
            <p:cNvGrpSpPr/>
            <p:nvPr/>
          </p:nvGrpSpPr>
          <p:grpSpPr>
            <a:xfrm>
              <a:off x="5425793" y="4905164"/>
              <a:ext cx="357382" cy="72066"/>
              <a:chOff x="4458171" y="5726122"/>
              <a:chExt cx="357382" cy="72066"/>
            </a:xfrm>
          </p:grpSpPr>
          <p:sp>
            <p:nvSpPr>
              <p:cNvPr id="249" name="Oval 248"/>
              <p:cNvSpPr/>
              <p:nvPr/>
            </p:nvSpPr>
            <p:spPr>
              <a:xfrm>
                <a:off x="4458171" y="572618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743545" y="572612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600858" y="572618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6" name="Arc 235"/>
            <p:cNvSpPr/>
            <p:nvPr/>
          </p:nvSpPr>
          <p:spPr>
            <a:xfrm rot="5400000">
              <a:off x="4964268" y="-363681"/>
              <a:ext cx="1326996" cy="3018006"/>
            </a:xfrm>
            <a:prstGeom prst="arc">
              <a:avLst>
                <a:gd name="adj1" fmla="val 17216161"/>
                <a:gd name="adj2" fmla="val 4326380"/>
              </a:avLst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7" name="Group 246"/>
            <p:cNvGrpSpPr/>
            <p:nvPr/>
          </p:nvGrpSpPr>
          <p:grpSpPr>
            <a:xfrm>
              <a:off x="5461797" y="2055140"/>
              <a:ext cx="357382" cy="72066"/>
              <a:chOff x="4458171" y="5869595"/>
              <a:chExt cx="357382" cy="72066"/>
            </a:xfrm>
          </p:grpSpPr>
          <p:sp>
            <p:nvSpPr>
              <p:cNvPr id="244" name="Oval 243"/>
              <p:cNvSpPr/>
              <p:nvPr/>
            </p:nvSpPr>
            <p:spPr>
              <a:xfrm>
                <a:off x="4458171" y="586965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4743545" y="586959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4600858" y="586965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17163" y="1805759"/>
              <a:ext cx="3198110" cy="3387437"/>
              <a:chOff x="1470327" y="1805759"/>
              <a:chExt cx="3198110" cy="33874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2688217" y="1805759"/>
                    <a:ext cx="900100" cy="5982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7" name="TextBox 2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8217" y="1805759"/>
                    <a:ext cx="900100" cy="598241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8" name="TextBox 257"/>
                  <p:cNvSpPr txBox="1"/>
                  <p:nvPr/>
                </p:nvSpPr>
                <p:spPr>
                  <a:xfrm>
                    <a:off x="3570315" y="3205212"/>
                    <a:ext cx="1098122" cy="7371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8" name="TextBox 2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0315" y="3205212"/>
                    <a:ext cx="1098122" cy="73718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1708481" y="3255932"/>
                    <a:ext cx="1098122" cy="7371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9" name="TextBox 2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8481" y="3255932"/>
                    <a:ext cx="1098122" cy="73718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60" name="Group 259"/>
              <p:cNvGrpSpPr/>
              <p:nvPr/>
            </p:nvGrpSpPr>
            <p:grpSpPr>
              <a:xfrm>
                <a:off x="2956301" y="3552519"/>
                <a:ext cx="357382" cy="72066"/>
                <a:chOff x="1739516" y="3680970"/>
                <a:chExt cx="357382" cy="72066"/>
              </a:xfrm>
            </p:grpSpPr>
            <p:sp>
              <p:nvSpPr>
                <p:cNvPr id="286" name="Oval 285"/>
                <p:cNvSpPr/>
                <p:nvPr/>
              </p:nvSpPr>
              <p:spPr>
                <a:xfrm>
                  <a:off x="1739516" y="3681028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Oval 286"/>
                <p:cNvSpPr/>
                <p:nvPr/>
              </p:nvSpPr>
              <p:spPr>
                <a:xfrm>
                  <a:off x="2024890" y="368097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Oval 287"/>
                <p:cNvSpPr/>
                <p:nvPr/>
              </p:nvSpPr>
              <p:spPr>
                <a:xfrm>
                  <a:off x="1882203" y="3681028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1" name="Group 260"/>
              <p:cNvGrpSpPr/>
              <p:nvPr/>
            </p:nvGrpSpPr>
            <p:grpSpPr>
              <a:xfrm>
                <a:off x="2257542" y="2404001"/>
                <a:ext cx="1861834" cy="851932"/>
                <a:chOff x="5216198" y="2634720"/>
                <a:chExt cx="1861834" cy="1230871"/>
              </a:xfrm>
            </p:grpSpPr>
            <p:cxnSp>
              <p:nvCxnSpPr>
                <p:cNvPr id="283" name="Straight Connector 282"/>
                <p:cNvCxnSpPr>
                  <a:stCxn id="257" idx="2"/>
                  <a:endCxn id="259" idx="0"/>
                </p:cNvCxnSpPr>
                <p:nvPr/>
              </p:nvCxnSpPr>
              <p:spPr>
                <a:xfrm flipH="1">
                  <a:off x="5216198" y="2634720"/>
                  <a:ext cx="880725" cy="123087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>
                  <a:stCxn id="257" idx="2"/>
                  <a:endCxn id="258" idx="0"/>
                </p:cNvCxnSpPr>
                <p:nvPr/>
              </p:nvCxnSpPr>
              <p:spPr>
                <a:xfrm>
                  <a:off x="6096923" y="2634720"/>
                  <a:ext cx="981109" cy="11575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5" name="TextBox 284"/>
                    <p:cNvSpPr txBox="1"/>
                    <p:nvPr/>
                  </p:nvSpPr>
                  <p:spPr>
                    <a:xfrm>
                      <a:off x="5845577" y="2769424"/>
                      <a:ext cx="502692" cy="7559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85" name="TextBox 28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5577" y="2769424"/>
                      <a:ext cx="502692" cy="755950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66" name="Arc 265"/>
              <p:cNvSpPr/>
              <p:nvPr/>
            </p:nvSpPr>
            <p:spPr>
              <a:xfrm rot="6307575">
                <a:off x="3573500" y="3605874"/>
                <a:ext cx="523698" cy="1260140"/>
              </a:xfrm>
              <a:prstGeom prst="arc">
                <a:avLst>
                  <a:gd name="adj1" fmla="val 16793637"/>
                  <a:gd name="adj2" fmla="val 20945026"/>
                </a:avLst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Arc 267"/>
              <p:cNvSpPr/>
              <p:nvPr/>
            </p:nvSpPr>
            <p:spPr>
              <a:xfrm rot="5400000">
                <a:off x="2795532" y="2070003"/>
                <a:ext cx="784259" cy="1501687"/>
              </a:xfrm>
              <a:prstGeom prst="arc">
                <a:avLst>
                  <a:gd name="adj1" fmla="val 17216161"/>
                  <a:gd name="adj2" fmla="val 4326380"/>
                </a:avLst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3558203" y="3969369"/>
                <a:ext cx="1062119" cy="798013"/>
                <a:chOff x="3558203" y="3969369"/>
                <a:chExt cx="1062119" cy="798013"/>
              </a:xfrm>
            </p:grpSpPr>
            <p:grpSp>
              <p:nvGrpSpPr>
                <p:cNvPr id="265" name="Group 264"/>
                <p:cNvGrpSpPr/>
                <p:nvPr/>
              </p:nvGrpSpPr>
              <p:grpSpPr>
                <a:xfrm>
                  <a:off x="3558203" y="3969369"/>
                  <a:ext cx="1062119" cy="798013"/>
                  <a:chOff x="5118030" y="2887845"/>
                  <a:chExt cx="1940022" cy="663916"/>
                </a:xfrm>
              </p:grpSpPr>
              <p:cxnSp>
                <p:nvCxnSpPr>
                  <p:cNvPr id="276" name="Straight Connector 275"/>
                  <p:cNvCxnSpPr/>
                  <p:nvPr/>
                </p:nvCxnSpPr>
                <p:spPr>
                  <a:xfrm flipH="1">
                    <a:off x="5118030" y="2887845"/>
                    <a:ext cx="995975" cy="6639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/>
                  <p:cNvCxnSpPr/>
                  <p:nvPr/>
                </p:nvCxnSpPr>
                <p:spPr>
                  <a:xfrm>
                    <a:off x="6114003" y="2887845"/>
                    <a:ext cx="944049" cy="6639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7" name="Group 266"/>
                <p:cNvGrpSpPr/>
                <p:nvPr/>
              </p:nvGrpSpPr>
              <p:grpSpPr>
                <a:xfrm>
                  <a:off x="3924387" y="4653136"/>
                  <a:ext cx="357382" cy="72066"/>
                  <a:chOff x="5367631" y="4262357"/>
                  <a:chExt cx="357382" cy="72066"/>
                </a:xfrm>
              </p:grpSpPr>
              <p:sp>
                <p:nvSpPr>
                  <p:cNvPr id="273" name="Oval 272"/>
                  <p:cNvSpPr/>
                  <p:nvPr/>
                </p:nvSpPr>
                <p:spPr>
                  <a:xfrm>
                    <a:off x="5367631" y="4262415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Oval 273"/>
                  <p:cNvSpPr/>
                  <p:nvPr/>
                </p:nvSpPr>
                <p:spPr>
                  <a:xfrm>
                    <a:off x="5653005" y="4262357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5510318" y="4262415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0" name="TextBox 269"/>
                    <p:cNvSpPr txBox="1"/>
                    <p:nvPr/>
                  </p:nvSpPr>
                  <p:spPr>
                    <a:xfrm>
                      <a:off x="3891770" y="4074863"/>
                      <a:ext cx="36269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70" name="TextBox 2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91770" y="4074863"/>
                      <a:ext cx="362698" cy="523220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" name="Group 7"/>
              <p:cNvGrpSpPr/>
              <p:nvPr/>
            </p:nvGrpSpPr>
            <p:grpSpPr>
              <a:xfrm>
                <a:off x="1470327" y="4729475"/>
                <a:ext cx="1811057" cy="463721"/>
                <a:chOff x="1470327" y="4969408"/>
                <a:chExt cx="1811057" cy="46372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1" name="Rectangle 270"/>
                    <p:cNvSpPr/>
                    <p:nvPr/>
                  </p:nvSpPr>
                  <p:spPr>
                    <a:xfrm>
                      <a:off x="1470327" y="4971464"/>
                      <a:ext cx="879343" cy="461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  <m:brk m:alnAt="7"/>
                              </m:rPr>
                              <a:rPr lang="el-GR" sz="24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71" name="Rectangle 27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70327" y="4971464"/>
                      <a:ext cx="879343" cy="461665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2" name="Rectangle 271"/>
                    <p:cNvSpPr/>
                    <p:nvPr/>
                  </p:nvSpPr>
                  <p:spPr>
                    <a:xfrm>
                      <a:off x="2402041" y="4969408"/>
                      <a:ext cx="879343" cy="461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  <m:brk m:alnAt="7"/>
                              </m:rPr>
                              <a:rPr lang="el-GR" sz="24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72" name="Rectangle 27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02041" y="4969408"/>
                      <a:ext cx="879343" cy="461665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5" name="Group 94"/>
              <p:cNvGrpSpPr/>
              <p:nvPr/>
            </p:nvGrpSpPr>
            <p:grpSpPr>
              <a:xfrm>
                <a:off x="1767491" y="3976102"/>
                <a:ext cx="1062119" cy="798013"/>
                <a:chOff x="3558203" y="3969369"/>
                <a:chExt cx="1062119" cy="798013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3558203" y="3969369"/>
                  <a:ext cx="1062119" cy="798013"/>
                  <a:chOff x="5118030" y="2887845"/>
                  <a:chExt cx="1940022" cy="663916"/>
                </a:xfrm>
              </p:grpSpPr>
              <p:cxnSp>
                <p:nvCxnSpPr>
                  <p:cNvPr id="102" name="Straight Connector 101"/>
                  <p:cNvCxnSpPr/>
                  <p:nvPr/>
                </p:nvCxnSpPr>
                <p:spPr>
                  <a:xfrm flipH="1">
                    <a:off x="5118030" y="2887845"/>
                    <a:ext cx="995975" cy="6639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6114003" y="2887845"/>
                    <a:ext cx="944049" cy="6639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" name="Group 96"/>
                <p:cNvGrpSpPr/>
                <p:nvPr/>
              </p:nvGrpSpPr>
              <p:grpSpPr>
                <a:xfrm>
                  <a:off x="3924387" y="4653136"/>
                  <a:ext cx="357382" cy="72066"/>
                  <a:chOff x="5367631" y="4262357"/>
                  <a:chExt cx="357382" cy="72066"/>
                </a:xfrm>
              </p:grpSpPr>
              <p:sp>
                <p:nvSpPr>
                  <p:cNvPr id="99" name="Oval 98"/>
                  <p:cNvSpPr/>
                  <p:nvPr/>
                </p:nvSpPr>
                <p:spPr>
                  <a:xfrm>
                    <a:off x="5367631" y="4262415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5653005" y="4262357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5510318" y="4262415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/>
                    <p:cNvSpPr txBox="1"/>
                    <p:nvPr/>
                  </p:nvSpPr>
                  <p:spPr>
                    <a:xfrm>
                      <a:off x="3891770" y="4074863"/>
                      <a:ext cx="36269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8" name="TextBox 9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91770" y="4074863"/>
                      <a:ext cx="362698" cy="523220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06" name="Group 105"/>
            <p:cNvGrpSpPr/>
            <p:nvPr/>
          </p:nvGrpSpPr>
          <p:grpSpPr>
            <a:xfrm>
              <a:off x="6845484" y="1805759"/>
              <a:ext cx="3301808" cy="3387437"/>
              <a:chOff x="1708481" y="1805759"/>
              <a:chExt cx="3301808" cy="33874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2688217" y="1805759"/>
                    <a:ext cx="900100" cy="5982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07" name="TextBox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8217" y="1805759"/>
                    <a:ext cx="900100" cy="598241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3570315" y="3205212"/>
                    <a:ext cx="1098122" cy="7371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08" name="TextBox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0315" y="3205212"/>
                    <a:ext cx="1098122" cy="737189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1708481" y="3255932"/>
                    <a:ext cx="1098122" cy="7371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8481" y="3255932"/>
                    <a:ext cx="1098122" cy="737189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0" name="Group 109"/>
              <p:cNvGrpSpPr/>
              <p:nvPr/>
            </p:nvGrpSpPr>
            <p:grpSpPr>
              <a:xfrm>
                <a:off x="2956301" y="3552519"/>
                <a:ext cx="357382" cy="72066"/>
                <a:chOff x="1739516" y="3680970"/>
                <a:chExt cx="357382" cy="72066"/>
              </a:xfrm>
            </p:grpSpPr>
            <p:sp>
              <p:nvSpPr>
                <p:cNvPr id="138" name="Oval 137"/>
                <p:cNvSpPr/>
                <p:nvPr/>
              </p:nvSpPr>
              <p:spPr>
                <a:xfrm>
                  <a:off x="1739516" y="3681028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2024890" y="3680970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1882203" y="3681028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257542" y="2404001"/>
                <a:ext cx="1861834" cy="851932"/>
                <a:chOff x="5216198" y="2634720"/>
                <a:chExt cx="1861834" cy="1230871"/>
              </a:xfrm>
            </p:grpSpPr>
            <p:cxnSp>
              <p:nvCxnSpPr>
                <p:cNvPr id="135" name="Straight Connector 134"/>
                <p:cNvCxnSpPr>
                  <a:stCxn id="107" idx="2"/>
                  <a:endCxn id="109" idx="0"/>
                </p:cNvCxnSpPr>
                <p:nvPr/>
              </p:nvCxnSpPr>
              <p:spPr>
                <a:xfrm flipH="1">
                  <a:off x="5216198" y="2634720"/>
                  <a:ext cx="880725" cy="123087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>
                  <a:stCxn id="107" idx="2"/>
                  <a:endCxn id="108" idx="0"/>
                </p:cNvCxnSpPr>
                <p:nvPr/>
              </p:nvCxnSpPr>
              <p:spPr>
                <a:xfrm>
                  <a:off x="6096923" y="2634720"/>
                  <a:ext cx="981109" cy="115759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TextBox 136"/>
                    <p:cNvSpPr txBox="1"/>
                    <p:nvPr/>
                  </p:nvSpPr>
                  <p:spPr>
                    <a:xfrm>
                      <a:off x="5845577" y="2769424"/>
                      <a:ext cx="502692" cy="7559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85" name="TextBox 28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5577" y="2769424"/>
                      <a:ext cx="502692" cy="755950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12" name="Arc 111"/>
              <p:cNvSpPr/>
              <p:nvPr/>
            </p:nvSpPr>
            <p:spPr>
              <a:xfrm rot="6307575">
                <a:off x="3573500" y="3605874"/>
                <a:ext cx="523698" cy="1260140"/>
              </a:xfrm>
              <a:prstGeom prst="arc">
                <a:avLst>
                  <a:gd name="adj1" fmla="val 16793637"/>
                  <a:gd name="adj2" fmla="val 20945026"/>
                </a:avLst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/>
              <p:cNvSpPr/>
              <p:nvPr/>
            </p:nvSpPr>
            <p:spPr>
              <a:xfrm rot="5400000">
                <a:off x="2795532" y="2070003"/>
                <a:ext cx="784259" cy="1501687"/>
              </a:xfrm>
              <a:prstGeom prst="arc">
                <a:avLst>
                  <a:gd name="adj1" fmla="val 17216161"/>
                  <a:gd name="adj2" fmla="val 4326380"/>
                </a:avLst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3558203" y="3969369"/>
                <a:ext cx="1062119" cy="798013"/>
                <a:chOff x="3558203" y="3969369"/>
                <a:chExt cx="1062119" cy="798013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3558203" y="3969369"/>
                  <a:ext cx="1062119" cy="798013"/>
                  <a:chOff x="5118030" y="2887845"/>
                  <a:chExt cx="1940022" cy="663916"/>
                </a:xfrm>
              </p:grpSpPr>
              <p:cxnSp>
                <p:nvCxnSpPr>
                  <p:cNvPr id="133" name="Straight Connector 132"/>
                  <p:cNvCxnSpPr/>
                  <p:nvPr/>
                </p:nvCxnSpPr>
                <p:spPr>
                  <a:xfrm flipH="1">
                    <a:off x="5118030" y="2887845"/>
                    <a:ext cx="995975" cy="6639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>
                    <a:off x="6114003" y="2887845"/>
                    <a:ext cx="944049" cy="6639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3924387" y="4653136"/>
                  <a:ext cx="357382" cy="72066"/>
                  <a:chOff x="5367631" y="4262357"/>
                  <a:chExt cx="357382" cy="72066"/>
                </a:xfrm>
              </p:grpSpPr>
              <p:sp>
                <p:nvSpPr>
                  <p:cNvPr id="130" name="Oval 129"/>
                  <p:cNvSpPr/>
                  <p:nvPr/>
                </p:nvSpPr>
                <p:spPr>
                  <a:xfrm>
                    <a:off x="5367631" y="4262415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5653005" y="4262357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5510318" y="4262415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/>
                    <p:cNvSpPr txBox="1"/>
                    <p:nvPr/>
                  </p:nvSpPr>
                  <p:spPr>
                    <a:xfrm>
                      <a:off x="3891770" y="4074863"/>
                      <a:ext cx="36269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9" name="TextBox 1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91770" y="4074863"/>
                      <a:ext cx="362698" cy="523220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5" name="Group 114"/>
              <p:cNvGrpSpPr/>
              <p:nvPr/>
            </p:nvGrpSpPr>
            <p:grpSpPr>
              <a:xfrm>
                <a:off x="3199232" y="4729475"/>
                <a:ext cx="1811057" cy="463721"/>
                <a:chOff x="3199232" y="4969408"/>
                <a:chExt cx="1811057" cy="46372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Rectangle 124"/>
                    <p:cNvSpPr/>
                    <p:nvPr/>
                  </p:nvSpPr>
                  <p:spPr>
                    <a:xfrm>
                      <a:off x="3199232" y="4971464"/>
                      <a:ext cx="879343" cy="461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  <m:brk m:alnAt="7"/>
                              </m:rPr>
                              <a:rPr lang="el-GR" sz="24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25" name="Rectangle 12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99232" y="4971464"/>
                      <a:ext cx="879343" cy="461665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Rectangle 125"/>
                    <p:cNvSpPr/>
                    <p:nvPr/>
                  </p:nvSpPr>
                  <p:spPr>
                    <a:xfrm>
                      <a:off x="4130946" y="4969408"/>
                      <a:ext cx="879343" cy="461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  <m:brk m:alnAt="7"/>
                              </m:rPr>
                              <a:rPr lang="el-GR" sz="24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26" name="Rectangle 12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0946" y="4969408"/>
                      <a:ext cx="879343" cy="461665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6" name="Group 115"/>
              <p:cNvGrpSpPr/>
              <p:nvPr/>
            </p:nvGrpSpPr>
            <p:grpSpPr>
              <a:xfrm>
                <a:off x="1767491" y="3976102"/>
                <a:ext cx="1062119" cy="798013"/>
                <a:chOff x="3558203" y="3969369"/>
                <a:chExt cx="1062119" cy="798013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3558203" y="3969369"/>
                  <a:ext cx="1062119" cy="798013"/>
                  <a:chOff x="5118030" y="2887845"/>
                  <a:chExt cx="1940022" cy="663916"/>
                </a:xfrm>
              </p:grpSpPr>
              <p:cxnSp>
                <p:nvCxnSpPr>
                  <p:cNvPr id="123" name="Straight Connector 122"/>
                  <p:cNvCxnSpPr/>
                  <p:nvPr/>
                </p:nvCxnSpPr>
                <p:spPr>
                  <a:xfrm flipH="1">
                    <a:off x="5118030" y="2887845"/>
                    <a:ext cx="995975" cy="6639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6114003" y="2887845"/>
                    <a:ext cx="944049" cy="6639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8" name="Group 117"/>
                <p:cNvGrpSpPr/>
                <p:nvPr/>
              </p:nvGrpSpPr>
              <p:grpSpPr>
                <a:xfrm>
                  <a:off x="3924387" y="4653136"/>
                  <a:ext cx="357382" cy="72066"/>
                  <a:chOff x="5367631" y="4262357"/>
                  <a:chExt cx="357382" cy="72066"/>
                </a:xfrm>
              </p:grpSpPr>
              <p:sp>
                <p:nvSpPr>
                  <p:cNvPr id="120" name="Oval 119"/>
                  <p:cNvSpPr/>
                  <p:nvPr/>
                </p:nvSpPr>
                <p:spPr>
                  <a:xfrm>
                    <a:off x="5367631" y="4262415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5653005" y="4262357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5510318" y="4262415"/>
                    <a:ext cx="72008" cy="7200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/>
                    <p:cNvSpPr txBox="1"/>
                    <p:nvPr/>
                  </p:nvSpPr>
                  <p:spPr>
                    <a:xfrm>
                      <a:off x="3891770" y="4074863"/>
                      <a:ext cx="36269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9" name="TextBox 1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91770" y="4074863"/>
                      <a:ext cx="362698" cy="523220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05" name="Arc 104"/>
            <p:cNvSpPr/>
            <p:nvPr/>
          </p:nvSpPr>
          <p:spPr>
            <a:xfrm rot="6307575">
              <a:off x="1730220" y="3582102"/>
              <a:ext cx="523698" cy="1260140"/>
            </a:xfrm>
            <a:prstGeom prst="arc">
              <a:avLst>
                <a:gd name="adj1" fmla="val 16793637"/>
                <a:gd name="adj2" fmla="val 20945026"/>
              </a:avLst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Arc 141"/>
            <p:cNvSpPr/>
            <p:nvPr/>
          </p:nvSpPr>
          <p:spPr>
            <a:xfrm rot="6307575">
              <a:off x="6922826" y="3613701"/>
              <a:ext cx="523698" cy="1260140"/>
            </a:xfrm>
            <a:prstGeom prst="arc">
              <a:avLst>
                <a:gd name="adj1" fmla="val 16793637"/>
                <a:gd name="adj2" fmla="val 20945026"/>
              </a:avLst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981953" y="555788"/>
            <a:ext cx="1641503" cy="4601374"/>
            <a:chOff x="9981953" y="632948"/>
            <a:chExt cx="1641503" cy="46013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TextBox 302"/>
                <p:cNvSpPr txBox="1"/>
                <p:nvPr/>
              </p:nvSpPr>
              <p:spPr>
                <a:xfrm>
                  <a:off x="10441515" y="632948"/>
                  <a:ext cx="1055736" cy="54239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3" name="TextBox 3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1515" y="632948"/>
                  <a:ext cx="1055736" cy="542393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/>
                <p:cNvSpPr txBox="1"/>
                <p:nvPr/>
              </p:nvSpPr>
              <p:spPr>
                <a:xfrm>
                  <a:off x="10321655" y="1773502"/>
                  <a:ext cx="1176628" cy="59824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4" name="TextBox 3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1655" y="1773502"/>
                  <a:ext cx="1176628" cy="598241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/>
                <p:cNvSpPr txBox="1"/>
                <p:nvPr/>
              </p:nvSpPr>
              <p:spPr>
                <a:xfrm>
                  <a:off x="9981953" y="3255932"/>
                  <a:ext cx="1515298" cy="73718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5" name="TextBox 3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1953" y="3255932"/>
                  <a:ext cx="1515298" cy="737189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Rectangle 305"/>
                <p:cNvSpPr/>
                <p:nvPr/>
              </p:nvSpPr>
              <p:spPr>
                <a:xfrm>
                  <a:off x="10056720" y="4725144"/>
                  <a:ext cx="1566736" cy="50917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  <m:brk m:alnAt="7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6" name="Rectangle 3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6720" y="4725144"/>
                  <a:ext cx="1566736" cy="509178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10860529" y="1229968"/>
              <a:ext cx="324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0860529" y="2552227"/>
              <a:ext cx="324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0860529" y="3789040"/>
              <a:ext cx="324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+</a:t>
              </a:r>
            </a:p>
          </p:txBody>
        </p:sp>
        <p:grpSp>
          <p:nvGrpSpPr>
            <p:cNvPr id="145" name="Group 144"/>
            <p:cNvGrpSpPr/>
            <p:nvPr/>
          </p:nvGrpSpPr>
          <p:grpSpPr>
            <a:xfrm rot="16200000">
              <a:off x="10885833" y="4453451"/>
              <a:ext cx="357381" cy="72066"/>
              <a:chOff x="4458172" y="5869595"/>
              <a:chExt cx="357381" cy="72066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4458172" y="586965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4743545" y="5869595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4600858" y="5869653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30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699033"/>
                <a:ext cx="10261140" cy="5450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Evaluation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</a:t>
                </a:r>
                <a:r>
                  <a:rPr lang="en-US" sz="2800" dirty="0"/>
                  <a:t> 2: Given constants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b="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has the following asymptotic bounds: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(5)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           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(6)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(7)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               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dirty="0"/>
                      <m:t>for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9033"/>
                <a:ext cx="10261140" cy="5450723"/>
              </a:xfrm>
              <a:prstGeom prst="rect">
                <a:avLst/>
              </a:prstGeom>
              <a:blipFill>
                <a:blip r:embed="rId3"/>
                <a:stretch>
                  <a:fillRect l="-1188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Functions and Recursions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965430" y="1328378"/>
            <a:ext cx="10261140" cy="1550320"/>
            <a:chOff x="965430" y="1328378"/>
            <a:chExt cx="10261140" cy="1550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965430" y="1328378"/>
                  <a:ext cx="10261140" cy="11285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fName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1328378"/>
                  <a:ext cx="10261140" cy="11285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7212124" y="2300013"/>
              <a:ext cx="3816424" cy="578685"/>
              <a:chOff x="7554162" y="1905323"/>
              <a:chExt cx="3816424" cy="578685"/>
            </a:xfrm>
          </p:grpSpPr>
          <p:sp>
            <p:nvSpPr>
              <p:cNvPr id="16" name="Rectangular Callout 15"/>
              <p:cNvSpPr/>
              <p:nvPr/>
            </p:nvSpPr>
            <p:spPr>
              <a:xfrm>
                <a:off x="7596718" y="1905324"/>
                <a:ext cx="3665856" cy="578684"/>
              </a:xfrm>
              <a:prstGeom prst="wedgeRectCallout">
                <a:avLst>
                  <a:gd name="adj1" fmla="val -14176"/>
                  <a:gd name="adj2" fmla="val -79109"/>
                </a:avLst>
              </a:prstGeom>
              <a:solidFill>
                <a:schemeClr val="bg1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7554162" y="1905323"/>
                    <a:ext cx="3816424" cy="5786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 smtClean="0"/>
                            <m:t>(</m:t>
                          </m:r>
                          <m:r>
                            <m:rPr>
                              <m:nor/>
                            </m:rPr>
                            <a:rPr lang="en-US" sz="2800" b="0" i="0" dirty="0" smtClean="0"/>
                            <m:t>5</m:t>
                          </m:r>
                          <m:r>
                            <m:rPr>
                              <m:nor/>
                            </m:rPr>
                            <a:rPr lang="en-US" sz="2800" dirty="0" smtClean="0"/>
                            <m:t>)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fName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4162" y="1905323"/>
                    <a:ext cx="3816424" cy="57868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1" name="Group 20"/>
          <p:cNvGrpSpPr/>
          <p:nvPr/>
        </p:nvGrpSpPr>
        <p:grpSpPr>
          <a:xfrm>
            <a:off x="965430" y="2148538"/>
            <a:ext cx="10261140" cy="1313740"/>
            <a:chOff x="965430" y="2148538"/>
            <a:chExt cx="10261140" cy="13137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965430" y="2570880"/>
                  <a:ext cx="10261140" cy="8913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func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800">
                                                      <a:latin typeface="Cambria Math" panose="02040503050406030204" pitchFamily="18" charset="0"/>
                                                    </a:rPr>
                                                    <m:t>log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2570880"/>
                  <a:ext cx="10261140" cy="8913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/>
            <p:cNvGrpSpPr/>
            <p:nvPr/>
          </p:nvGrpSpPr>
          <p:grpSpPr>
            <a:xfrm>
              <a:off x="4403812" y="2148538"/>
              <a:ext cx="1806752" cy="542393"/>
              <a:chOff x="6768626" y="1988840"/>
              <a:chExt cx="1806752" cy="542393"/>
            </a:xfrm>
          </p:grpSpPr>
          <p:sp>
            <p:nvSpPr>
              <p:cNvPr id="23" name="Rectangular Callout 22"/>
              <p:cNvSpPr/>
              <p:nvPr/>
            </p:nvSpPr>
            <p:spPr>
              <a:xfrm>
                <a:off x="6768626" y="2048865"/>
                <a:ext cx="1734744" cy="422342"/>
              </a:xfrm>
              <a:prstGeom prst="wedgeRectCallout">
                <a:avLst>
                  <a:gd name="adj1" fmla="val 25291"/>
                  <a:gd name="adj2" fmla="val 100083"/>
                </a:avLst>
              </a:prstGeom>
              <a:solidFill>
                <a:schemeClr val="bg1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768626" y="1988840"/>
                    <a:ext cx="1806752" cy="5423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8626" y="1988840"/>
                    <a:ext cx="1806752" cy="54239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5085184"/>
                <a:ext cx="10261140" cy="88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func>
                          </m:sup>
                        </m:sSup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func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sz="28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⇒  </a:t>
                </a:r>
                <a:r>
                  <a:rPr lang="en-US" sz="2800" b="0" dirty="0"/>
                  <a:t>(5).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085184"/>
                <a:ext cx="10261140" cy="887935"/>
              </a:xfrm>
              <a:prstGeom prst="rect">
                <a:avLst/>
              </a:prstGeom>
              <a:blipFill>
                <a:blip r:embed="rId7"/>
                <a:stretch>
                  <a:fillRect b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965430" y="3535496"/>
            <a:ext cx="10261140" cy="1289423"/>
            <a:chOff x="965430" y="3535496"/>
            <a:chExt cx="10261140" cy="1289423"/>
          </a:xfrm>
        </p:grpSpPr>
        <p:grpSp>
          <p:nvGrpSpPr>
            <p:cNvPr id="4" name="Group 3"/>
            <p:cNvGrpSpPr/>
            <p:nvPr/>
          </p:nvGrpSpPr>
          <p:grpSpPr>
            <a:xfrm>
              <a:off x="2363432" y="3535496"/>
              <a:ext cx="3732567" cy="523220"/>
              <a:chOff x="7968207" y="1952836"/>
              <a:chExt cx="3732567" cy="523220"/>
            </a:xfrm>
          </p:grpSpPr>
          <p:sp>
            <p:nvSpPr>
              <p:cNvPr id="3" name="Rectangular Callout 2"/>
              <p:cNvSpPr/>
              <p:nvPr/>
            </p:nvSpPr>
            <p:spPr>
              <a:xfrm>
                <a:off x="7968208" y="1988840"/>
                <a:ext cx="3732566" cy="425661"/>
              </a:xfrm>
              <a:prstGeom prst="wedgeRectCallout">
                <a:avLst>
                  <a:gd name="adj1" fmla="val 20534"/>
                  <a:gd name="adj2" fmla="val 99945"/>
                </a:avLst>
              </a:prstGeom>
              <a:solidFill>
                <a:schemeClr val="bg1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7968207" y="1952836"/>
                <a:ext cx="37325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sum of power series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965430" y="3803357"/>
                  <a:ext cx="10261140" cy="10215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func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func>
                            </m:sup>
                          </m:sSup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8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3803357"/>
                  <a:ext cx="10261140" cy="102156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/>
          <p:cNvSpPr/>
          <p:nvPr/>
        </p:nvSpPr>
        <p:spPr>
          <a:xfrm>
            <a:off x="838200" y="1240908"/>
            <a:ext cx="10515600" cy="485238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404" y="610621"/>
            <a:ext cx="1089209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800" b="1" dirty="0"/>
              <a:t>Proof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45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65430" y="1532435"/>
            <a:ext cx="10261140" cy="1718421"/>
            <a:chOff x="965430" y="812355"/>
            <a:chExt cx="10261140" cy="1718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965430" y="1402262"/>
                  <a:ext cx="10261140" cy="11285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</m:oMath>
                  </a14:m>
                  <a:endPara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1402262"/>
                  <a:ext cx="10261140" cy="11285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6276020" y="812355"/>
              <a:ext cx="3384376" cy="578685"/>
              <a:chOff x="7986210" y="1905323"/>
              <a:chExt cx="3384376" cy="578685"/>
            </a:xfrm>
          </p:grpSpPr>
          <p:sp>
            <p:nvSpPr>
              <p:cNvPr id="11" name="Rectangular Callout 10"/>
              <p:cNvSpPr/>
              <p:nvPr/>
            </p:nvSpPr>
            <p:spPr>
              <a:xfrm>
                <a:off x="7986210" y="1905324"/>
                <a:ext cx="3276364" cy="509178"/>
              </a:xfrm>
              <a:prstGeom prst="wedgeRectCallout">
                <a:avLst>
                  <a:gd name="adj1" fmla="val 20851"/>
                  <a:gd name="adj2" fmla="val 116607"/>
                </a:avLst>
              </a:prstGeom>
              <a:solidFill>
                <a:schemeClr val="bg1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7986210" y="1905323"/>
                    <a:ext cx="3384376" cy="5786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dirty="0" smtClean="0"/>
                            <m:t>(</m:t>
                          </m:r>
                          <m:r>
                            <m:rPr>
                              <m:nor/>
                            </m:rPr>
                            <a:rPr lang="en-US" sz="2800" b="0" i="0" dirty="0" smtClean="0"/>
                            <m:t>6</m:t>
                          </m:r>
                          <m:r>
                            <m:rPr>
                              <m:nor/>
                            </m:rPr>
                            <a:rPr lang="en-US" sz="2800" dirty="0" smtClean="0"/>
                            <m:t>)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6210" y="1905323"/>
                    <a:ext cx="3384376" cy="57868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5430" y="4553246"/>
                <a:ext cx="10261140" cy="644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:r>
                  <a:rPr lang="en-US" sz="2800" dirty="0"/>
                  <a:t>(6).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553246"/>
                <a:ext cx="10261140" cy="644407"/>
              </a:xfrm>
              <a:prstGeom prst="rect">
                <a:avLst/>
              </a:prstGeom>
              <a:blipFill>
                <a:blip r:embed="rId5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965430" y="2963010"/>
            <a:ext cx="10261140" cy="1294082"/>
            <a:chOff x="965430" y="2175542"/>
            <a:chExt cx="10261140" cy="1294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65430" y="2611504"/>
                  <a:ext cx="10261140" cy="8581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800">
                                                      <a:latin typeface="Cambria Math" panose="02040503050406030204" pitchFamily="18" charset="0"/>
                                                    </a:rPr>
                                                    <m:t>log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28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2611504"/>
                  <a:ext cx="10261140" cy="8581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/>
            <p:cNvGrpSpPr/>
            <p:nvPr/>
          </p:nvGrpSpPr>
          <p:grpSpPr>
            <a:xfrm>
              <a:off x="3581400" y="2175542"/>
              <a:ext cx="1806752" cy="542393"/>
              <a:chOff x="4403812" y="2148538"/>
              <a:chExt cx="1806752" cy="542393"/>
            </a:xfrm>
          </p:grpSpPr>
          <p:sp>
            <p:nvSpPr>
              <p:cNvPr id="17" name="Rectangular Callout 16"/>
              <p:cNvSpPr/>
              <p:nvPr/>
            </p:nvSpPr>
            <p:spPr>
              <a:xfrm>
                <a:off x="4403812" y="2208563"/>
                <a:ext cx="1734744" cy="422342"/>
              </a:xfrm>
              <a:prstGeom prst="wedgeRectCallout">
                <a:avLst>
                  <a:gd name="adj1" fmla="val 25291"/>
                  <a:gd name="adj2" fmla="val 100083"/>
                </a:avLst>
              </a:prstGeom>
              <a:solidFill>
                <a:schemeClr val="bg1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403812" y="2148538"/>
                    <a:ext cx="1806752" cy="5423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3812" y="2148538"/>
                    <a:ext cx="1806752" cy="54239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1" name="Rectangle 20"/>
          <p:cNvSpPr/>
          <p:nvPr/>
        </p:nvSpPr>
        <p:spPr>
          <a:xfrm>
            <a:off x="838200" y="1448780"/>
            <a:ext cx="10515600" cy="3996444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2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764704"/>
                <a:ext cx="10261140" cy="1609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For (7) we show (a)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, (b)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>
                  <a:lnSpc>
                    <a:spcPct val="120000"/>
                  </a:lnSpc>
                  <a:spcAft>
                    <a:spcPts val="1800"/>
                  </a:spcAft>
                  <a:buAutoNum type="alphaLcParenBoth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64704"/>
                <a:ext cx="10261140" cy="1609287"/>
              </a:xfrm>
              <a:prstGeom prst="rect">
                <a:avLst/>
              </a:prstGeom>
              <a:blipFill>
                <a:blip r:embed="rId3"/>
                <a:stretch>
                  <a:fillRect l="-1247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27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965430" y="2456985"/>
            <a:ext cx="10261140" cy="2162767"/>
            <a:chOff x="965430" y="2456985"/>
            <a:chExt cx="10261140" cy="2162767"/>
          </a:xfrm>
        </p:grpSpPr>
        <p:grpSp>
          <p:nvGrpSpPr>
            <p:cNvPr id="25" name="Group 24"/>
            <p:cNvGrpSpPr/>
            <p:nvPr/>
          </p:nvGrpSpPr>
          <p:grpSpPr>
            <a:xfrm>
              <a:off x="1215795" y="2456985"/>
              <a:ext cx="7519156" cy="578684"/>
              <a:chOff x="3927827" y="4640240"/>
              <a:chExt cx="8357010" cy="578684"/>
            </a:xfrm>
          </p:grpSpPr>
          <p:sp>
            <p:nvSpPr>
              <p:cNvPr id="26" name="Rectangular Callout 25"/>
              <p:cNvSpPr/>
              <p:nvPr/>
            </p:nvSpPr>
            <p:spPr>
              <a:xfrm>
                <a:off x="3927827" y="4640240"/>
                <a:ext cx="8357010" cy="578684"/>
              </a:xfrm>
              <a:prstGeom prst="wedgeRectCallout">
                <a:avLst>
                  <a:gd name="adj1" fmla="val 13831"/>
                  <a:gd name="adj2" fmla="val 106665"/>
                </a:avLst>
              </a:prstGeom>
              <a:solidFill>
                <a:schemeClr val="bg1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927827" y="4647610"/>
                    <a:ext cx="835701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a14:m>
                    <a:r>
                      <a:rPr lang="en-US" sz="2800" dirty="0"/>
                      <a:t>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dirty="0"/>
                          <m:t>(</m:t>
                        </m:r>
                        <m:r>
                          <m:rPr>
                            <m:nor/>
                          </m:rPr>
                          <a:rPr lang="he-IL" sz="2800" b="0" i="0" dirty="0" smtClean="0"/>
                          <m:t>∗</m:t>
                        </m:r>
                        <m:r>
                          <m:rPr>
                            <m:nor/>
                          </m:rPr>
                          <a:rPr lang="en-US" sz="2800" dirty="0"/>
                          <m:t>)</m:t>
                        </m:r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7827" y="4647610"/>
                    <a:ext cx="8357010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/>
            <p:cNvGrpSpPr/>
            <p:nvPr/>
          </p:nvGrpSpPr>
          <p:grpSpPr>
            <a:xfrm>
              <a:off x="4655840" y="4041068"/>
              <a:ext cx="6228692" cy="578684"/>
              <a:chOff x="7978497" y="7917870"/>
              <a:chExt cx="6228692" cy="578684"/>
            </a:xfrm>
          </p:grpSpPr>
          <p:sp>
            <p:nvSpPr>
              <p:cNvPr id="32" name="Rectangular Callout 31"/>
              <p:cNvSpPr/>
              <p:nvPr/>
            </p:nvSpPr>
            <p:spPr>
              <a:xfrm>
                <a:off x="7978497" y="7917870"/>
                <a:ext cx="6228692" cy="578684"/>
              </a:xfrm>
              <a:prstGeom prst="wedgeRectCallout">
                <a:avLst>
                  <a:gd name="adj1" fmla="val 21808"/>
                  <a:gd name="adj2" fmla="val -104113"/>
                </a:avLst>
              </a:prstGeom>
              <a:solidFill>
                <a:schemeClr val="bg1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7978497" y="7929500"/>
                    <a:ext cx="6228692" cy="5371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/>
                      <a:t>Only finite 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oMath>
                    </a14:m>
                    <a:r>
                      <a:rPr lang="en-US" sz="2800" dirty="0"/>
                      <a:t> terms may not satisfy (</a:t>
                    </a:r>
                    <a:r>
                      <a:rPr lang="he-IL" sz="2800" dirty="0"/>
                      <a:t>*</a:t>
                    </a:r>
                    <a:r>
                      <a:rPr lang="en-US" sz="28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78497" y="7929500"/>
                    <a:ext cx="6228692" cy="53713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370" t="-12500" r="-1272" b="-318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965430" y="3065588"/>
                  <a:ext cx="10261140" cy="794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(b)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3065588"/>
                  <a:ext cx="10261140" cy="794833"/>
                </a:xfrm>
                <a:prstGeom prst="rect">
                  <a:avLst/>
                </a:prstGeom>
                <a:blipFill>
                  <a:blip r:embed="rId6"/>
                  <a:stretch>
                    <a:fillRect l="-1188" b="-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965430" y="4689140"/>
            <a:ext cx="10261140" cy="1334481"/>
            <a:chOff x="965430" y="764704"/>
            <a:chExt cx="10261140" cy="13344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965430" y="764704"/>
                  <a:ext cx="10261140" cy="8661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  </a:t>
                  </a:r>
                  <a:r>
                    <a:rPr lang="en-US" sz="2800" dirty="0"/>
                    <a:t>(7).</a:t>
                  </a:r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764704"/>
                  <a:ext cx="10261140" cy="866135"/>
                </a:xfrm>
                <a:prstGeom prst="rect">
                  <a:avLst/>
                </a:prstGeom>
                <a:blipFill>
                  <a:blip r:embed="rId7"/>
                  <a:stretch>
                    <a:fillRect b="-77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Group 35"/>
            <p:cNvGrpSpPr/>
            <p:nvPr/>
          </p:nvGrpSpPr>
          <p:grpSpPr>
            <a:xfrm>
              <a:off x="3935760" y="1556792"/>
              <a:ext cx="1039613" cy="542393"/>
              <a:chOff x="4348538" y="2963010"/>
              <a:chExt cx="1039613" cy="542393"/>
            </a:xfrm>
          </p:grpSpPr>
          <p:sp>
            <p:nvSpPr>
              <p:cNvPr id="37" name="Rectangular Callout 36"/>
              <p:cNvSpPr/>
              <p:nvPr/>
            </p:nvSpPr>
            <p:spPr>
              <a:xfrm>
                <a:off x="4348538" y="3023035"/>
                <a:ext cx="967606" cy="422342"/>
              </a:xfrm>
              <a:prstGeom prst="wedgeRectCallout">
                <a:avLst>
                  <a:gd name="adj1" fmla="val -11906"/>
                  <a:gd name="adj2" fmla="val -109514"/>
                </a:avLst>
              </a:prstGeom>
              <a:solidFill>
                <a:schemeClr val="bg1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348538" y="2963010"/>
                    <a:ext cx="1039613" cy="5423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8538" y="2963010"/>
                    <a:ext cx="1039613" cy="5423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9" name="Rectangle 38"/>
          <p:cNvSpPr/>
          <p:nvPr/>
        </p:nvSpPr>
        <p:spPr>
          <a:xfrm>
            <a:off x="838200" y="764704"/>
            <a:ext cx="10515600" cy="536459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0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090384"/>
                <a:ext cx="10261140" cy="4786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</a:t>
                </a:r>
                <a:r>
                  <a:rPr lang="en-US" sz="2800" dirty="0"/>
                  <a:t>3: Given constants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be</a:t>
                </a:r>
              </a:p>
              <a:p>
                <a:pPr algn="just"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l-GR" sz="2800" i="1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l-G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m:rPr>
                        <m:nor/>
                      </m:rPr>
                      <a:rPr lang="en-US" sz="2800" dirty="0"/>
                      <m:t>Then</m:t>
                    </m:r>
                  </m:oMath>
                </a14:m>
                <a:endParaRPr lang="en-US" sz="2800" dirty="0"/>
              </a:p>
              <a:p>
                <a:pPr algn="just"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m:rPr>
                        <m:nor/>
                      </m:rPr>
                      <a:rPr lang="en-US" sz="2800" i="1" dirty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if</m:t>
                    </m:r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if</m:t>
                    </m:r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m:rPr>
                        <m:nor/>
                      </m:rPr>
                      <a:rPr lang="en-US" sz="2800" i="1" dirty="0"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m:rPr>
                        <m:nor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if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and      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dirty="0"/>
                      <m:t>for</m:t>
                    </m:r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90384"/>
                <a:ext cx="10261140" cy="4786888"/>
              </a:xfrm>
              <a:prstGeom prst="rect">
                <a:avLst/>
              </a:prstGeom>
              <a:blipFill>
                <a:blip r:embed="rId3"/>
                <a:stretch>
                  <a:fillRect l="-1188" t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59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924742"/>
                <a:ext cx="1026114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 Substitution of Lemma 2 summation in Lemma 1.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CLRS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Lemma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We proved the Master theorem for the case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is integral power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For the proof of any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see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CLRS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24742"/>
                <a:ext cx="10261140" cy="3139321"/>
              </a:xfrm>
              <a:prstGeom prst="rect">
                <a:avLst/>
              </a:prstGeom>
              <a:blipFill>
                <a:blip r:embed="rId3"/>
                <a:stretch>
                  <a:fillRect l="-1188" t="-388" r="-1188" b="-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6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3501008"/>
                <a:ext cx="10261140" cy="2857321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800" b="1" dirty="0"/>
                  <a:t>-notation </a:t>
                </a:r>
                <a:r>
                  <a:rPr lang="en-US" sz="2800" dirty="0"/>
                  <a:t>(big-oh): “upper bound of growth”.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is asymptotically </a:t>
                </a:r>
                <a:r>
                  <a:rPr lang="en-US" sz="2800" b="1" dirty="0"/>
                  <a:t>upper</a:t>
                </a:r>
                <a:r>
                  <a:rPr lang="en-US" sz="2800" dirty="0"/>
                  <a:t> bound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eqArr>
                        <m:eqArr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and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}.</m:t>
                          </m:r>
                        </m:e>
                      </m:eqAr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501008"/>
                <a:ext cx="10261140" cy="2857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5430" y="512676"/>
                <a:ext cx="10261140" cy="2856103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l-GR" sz="2800" b="1" i="0" smtClean="0"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sz="2800" b="1" dirty="0"/>
                  <a:t>-notation</a:t>
                </a:r>
                <a:r>
                  <a:rPr lang="en-US" sz="2800" dirty="0"/>
                  <a:t>: “same order of growth”.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is asymptotically </a:t>
                </a:r>
                <a:r>
                  <a:rPr lang="en-US" sz="2800" b="1" dirty="0"/>
                  <a:t>tight</a:t>
                </a:r>
                <a:r>
                  <a:rPr lang="en-US" sz="2800" dirty="0"/>
                  <a:t> bound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eqArr>
                        <m:eqArr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and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}.    </m:t>
                          </m:r>
                        </m:e>
                      </m:eqAr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12676"/>
                <a:ext cx="10261140" cy="2856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8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E755D-C4A0-B0DC-2CBA-EB3FF0BB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0282B-886D-2BAC-91A2-0740AF85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49432-CE64-1D3E-A5F8-4C7B9931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6BF05-C0CE-638C-FD06-C2F085DA0EC6}"/>
              </a:ext>
            </a:extLst>
          </p:cNvPr>
          <p:cNvSpPr txBox="1"/>
          <p:nvPr/>
        </p:nvSpPr>
        <p:spPr>
          <a:xfrm>
            <a:off x="965430" y="3032956"/>
            <a:ext cx="10261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800" b="1" dirty="0"/>
              <a:t>Supplementary </a:t>
            </a:r>
          </a:p>
        </p:txBody>
      </p:sp>
    </p:spTree>
    <p:extLst>
      <p:ext uri="{BB962C8B-B14F-4D97-AF65-F5344CB8AC3E}">
        <p14:creationId xmlns:p14="http://schemas.microsoft.com/office/powerpoint/2010/main" val="2964828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63EA0-2F51-823B-9138-9E9BE6F65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46DB935-ABFD-2B37-70EA-B315FA372AD0}"/>
                  </a:ext>
                </a:extLst>
              </p:cNvPr>
              <p:cNvSpPr txBox="1"/>
              <p:nvPr/>
            </p:nvSpPr>
            <p:spPr>
              <a:xfrm>
                <a:off x="965430" y="1376772"/>
                <a:ext cx="10261140" cy="4599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. The function 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lang="en-US" sz="2800" i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Is called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800" b="1" dirty="0"/>
                  <a:t>-order recursive linear equation with constant coefficients</a:t>
                </a:r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dirty="0"/>
                  <a:t>, called </a:t>
                </a:r>
                <a:r>
                  <a:rPr lang="en-US" sz="2800" b="1" dirty="0"/>
                  <a:t>Fibonacci formula</a:t>
                </a:r>
                <a:r>
                  <a:rPr lang="en-US" sz="2800" dirty="0"/>
                  <a:t>, is homogeneous of order 2</a:t>
                </a:r>
                <a:r>
                  <a:rPr lang="en-US" sz="2800" b="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is nonhomogeneous of order 3.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46DB935-ABFD-2B37-70EA-B315FA372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76772"/>
                <a:ext cx="10261140" cy="4599849"/>
              </a:xfrm>
              <a:prstGeom prst="rect">
                <a:avLst/>
              </a:prstGeom>
              <a:blipFill>
                <a:blip r:embed="rId3"/>
                <a:stretch>
                  <a:fillRect l="-1188" t="-265" r="-1188" b="-29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32D6248-FAF9-35C6-8068-A74E4206E6BB}"/>
              </a:ext>
            </a:extLst>
          </p:cNvPr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/>
              <a:t>Linear Recursive Equations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F7F95-2DEB-D2CE-CCD9-5B3FEFEB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F82FDC-B7DF-5160-D0C7-36D66C95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2267C-E364-25B3-B44A-571D329E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3156EA-883B-491A-9A56-90F6CDBF6EC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182C9-3A69-3BD0-2E3A-99E01C1C3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5434D6F-6416-29BC-DC67-477169F272DD}"/>
                  </a:ext>
                </a:extLst>
              </p:cNvPr>
              <p:cNvSpPr txBox="1"/>
              <p:nvPr/>
            </p:nvSpPr>
            <p:spPr>
              <a:xfrm>
                <a:off x="965430" y="1835279"/>
                <a:ext cx="10261140" cy="4027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Example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0" dirty="0"/>
                  <a:t>There is </a:t>
                </a:r>
              </a:p>
              <a:p>
                <a:pPr algn="ctr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i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b="0" dirty="0"/>
                  <a:t> and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b="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By Repetitive substitution there is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b="0" dirty="0"/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5434D6F-6416-29BC-DC67-477169F27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835279"/>
                <a:ext cx="10261140" cy="4027641"/>
              </a:xfrm>
              <a:prstGeom prst="rect">
                <a:avLst/>
              </a:prstGeom>
              <a:blipFill>
                <a:blip r:embed="rId3"/>
                <a:stretch>
                  <a:fillRect l="-1188" t="-151" b="-33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F281815-12DD-0897-127C-5D88A70D9BEB}"/>
              </a:ext>
            </a:extLst>
          </p:cNvPr>
          <p:cNvSpPr txBox="1"/>
          <p:nvPr/>
        </p:nvSpPr>
        <p:spPr>
          <a:xfrm>
            <a:off x="965430" y="512676"/>
            <a:ext cx="10261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/>
              <a:t>Homogeneous Linear Equation with Constant Coefficients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D62CB-3C91-C0AF-0B5C-029350B357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627AC-7195-6732-E706-BBAB796A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D9508-10E9-98D3-6E94-8DEC80F7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3156EA-883B-491A-9A56-90F6CDBF6EC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2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D304D-357D-AE15-266E-374ECE091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3D5E2DD-7AD0-4B0A-5C35-B2BE64CF2999}"/>
                  </a:ext>
                </a:extLst>
              </p:cNvPr>
              <p:cNvSpPr txBox="1"/>
              <p:nvPr/>
            </p:nvSpPr>
            <p:spPr>
              <a:xfrm>
                <a:off x="965430" y="692696"/>
                <a:ext cx="10261140" cy="5502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b="0" dirty="0"/>
                  <a:t>.  Substitution in the recursive equation yields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Dividing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yields the quadratic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dirty="0"/>
                  <a:t> solved to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0" dirty="0"/>
                  <a:t> 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0" dirty="0"/>
                  <a:t>.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Thus, the sequences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b="0" dirty="0"/>
                  <a:t> 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b="0" dirty="0"/>
                  <a:t> satisfy</a:t>
                </a:r>
              </a:p>
              <a:p>
                <a:pPr algn="ct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0" dirty="0"/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dirty="0"/>
                  <a:t>, and 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dirty="0"/>
                  <a:t>. </a:t>
                </a: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Still, none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satisfy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dirty="0"/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3D5E2DD-7AD0-4B0A-5C35-B2BE64CF2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2696"/>
                <a:ext cx="10261140" cy="5502340"/>
              </a:xfrm>
              <a:prstGeom prst="rect">
                <a:avLst/>
              </a:prstGeom>
              <a:blipFill>
                <a:blip r:embed="rId3"/>
                <a:stretch>
                  <a:fillRect l="-1188" t="-222" b="-23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231F3A-30C2-8AA8-BABE-1823B58D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IL"/>
              <a:t>March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FD9A2-08AA-4140-06CA-F03D91C6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Algorithms and DS I: Functions and Recursions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B3DE4-4E5D-6C2D-6219-0596ED3F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3156EA-883B-491A-9A56-90F6CDBF6EC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8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88C50-FFB0-D494-C233-34BD3D618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B83E963-E235-93F1-16B3-F51BF504456F}"/>
                  </a:ext>
                </a:extLst>
              </p:cNvPr>
              <p:cNvSpPr txBox="1"/>
              <p:nvPr/>
            </p:nvSpPr>
            <p:spPr>
              <a:xfrm>
                <a:off x="965430" y="512676"/>
                <a:ext cx="10261140" cy="5840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0" dirty="0"/>
                  <a:t>So, consider the linear combination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/>
                  <a:t>,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Evidently,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b="0" dirty="0"/>
                  <a:t>,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/>
                  <a:t> are determined s.t. 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800" b="0" dirty="0"/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The two linear equations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/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b="0" dirty="0"/>
                  <a:t> are solved, yielding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b="0" dirty="0"/>
                  <a:t>.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sz="2800" b="0" dirty="0"/>
                  <a:t> 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B83E963-E235-93F1-16B3-F51BF5044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12676"/>
                <a:ext cx="10261140" cy="5840060"/>
              </a:xfrm>
              <a:prstGeom prst="rect">
                <a:avLst/>
              </a:prstGeom>
              <a:blipFill>
                <a:blip r:embed="rId3"/>
                <a:stretch>
                  <a:fillRect l="-1188" t="-1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58A04-00C4-9714-5EC5-BF516566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1A147-A66A-AF3E-35A2-0E1AD0AF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864C2-2144-2392-2B79-576E70A2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3156EA-883B-491A-9A56-90F6CDBF6EC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0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4354A-15CD-D4D4-D709-E223E0F2A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A01B284-31E2-2B26-3E00-79148D348F27}"/>
                  </a:ext>
                </a:extLst>
              </p:cNvPr>
              <p:cNvSpPr txBox="1"/>
              <p:nvPr/>
            </p:nvSpPr>
            <p:spPr>
              <a:xfrm>
                <a:off x="965430" y="926174"/>
                <a:ext cx="10261140" cy="5023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To solve the general homogenous equation, </a:t>
                </a:r>
                <a:endParaRPr lang="en-US" sz="2800" b="0" dirty="0"/>
              </a:p>
              <a:p>
                <a:pPr algn="ctr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800" dirty="0"/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, assume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, yielding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b="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0" dirty="0"/>
                  <a:t>Division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2800" b="0" dirty="0"/>
                  <a:t> yields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to solve the recursive equation,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must be a root of the </a:t>
                </a:r>
                <a:r>
                  <a:rPr lang="en-US" sz="2800" b="1" dirty="0"/>
                  <a:t>characteristic polynomial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of the recursive equation.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A01B284-31E2-2B26-3E00-79148D348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26174"/>
                <a:ext cx="10261140" cy="5023106"/>
              </a:xfrm>
              <a:prstGeom prst="rect">
                <a:avLst/>
              </a:prstGeom>
              <a:blipFill>
                <a:blip r:embed="rId3"/>
                <a:stretch>
                  <a:fillRect l="-1188" t="-243" r="-1188" b="-254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F4BD2-CAC6-344F-31BF-15137340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2882C-12E5-0F99-A0D1-5C58D819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5A495-FCE4-EC8C-206A-152A9417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3156EA-883B-491A-9A56-90F6CDBF6EC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8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2801E-31EB-7DC6-9841-517681259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3C1CCB5-A779-08A4-B138-33C675439BEB}"/>
                  </a:ext>
                </a:extLst>
              </p:cNvPr>
              <p:cNvSpPr txBox="1"/>
              <p:nvPr/>
            </p:nvSpPr>
            <p:spPr>
              <a:xfrm>
                <a:off x="965430" y="908720"/>
                <a:ext cx="10261140" cy="5117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 </a:t>
                </a:r>
                <a:r>
                  <a:rPr lang="en-US" sz="2800" b="1" dirty="0"/>
                  <a:t>A</a:t>
                </a:r>
                <a:r>
                  <a:rPr lang="en-US" sz="2800" dirty="0"/>
                  <a:t>: Given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solve the equation.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.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solves the equation.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 By straight forward substitution.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: If the roots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, are real and distinct, the general solution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 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, are uniquely determined by the initial values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3C1CCB5-A779-08A4-B138-33C675439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08720"/>
                <a:ext cx="10261140" cy="5117235"/>
              </a:xfrm>
              <a:prstGeom prst="rect">
                <a:avLst/>
              </a:prstGeom>
              <a:blipFill>
                <a:blip r:embed="rId3"/>
                <a:stretch>
                  <a:fillRect l="-1188" t="-119" r="-1188" b="-23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C7CF3-D68C-F6C0-FD63-D21135A6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F2AEFE-D387-B10C-BA8A-9FFAF401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5CE6F-921F-D5EF-AEC0-50B06B15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3156EA-883B-491A-9A56-90F6CDBF6EC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D8D5C-753A-E1EB-5B15-9FBB050E2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6579AE2-EE5B-C0BE-A184-AA63938A9D03}"/>
                  </a:ext>
                </a:extLst>
              </p:cNvPr>
              <p:cNvSpPr txBox="1"/>
              <p:nvPr/>
            </p:nvSpPr>
            <p:spPr>
              <a:xfrm>
                <a:off x="965430" y="1140492"/>
                <a:ext cx="10261140" cy="4628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  Since every root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solves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, by Theorem A so is the linear combination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, s.t.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consider the following system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equations: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This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linear equations system of 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are all distinct, its Vandermonde matrix satisfies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6579AE2-EE5B-C0BE-A184-AA63938A9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40492"/>
                <a:ext cx="10261140" cy="4628768"/>
              </a:xfrm>
              <a:prstGeom prst="rect">
                <a:avLst/>
              </a:prstGeom>
              <a:blipFill>
                <a:blip r:embed="rId3"/>
                <a:stretch>
                  <a:fillRect l="-1188" t="-132" r="-1188" b="-289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92A82-225E-CABF-3500-429AF637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6579B-7292-6EF6-D15E-C282F056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69CCC-6ED8-A0A3-A139-5D775F0D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3156EA-883B-491A-9A56-90F6CDBF6EC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742BE-D2F1-D152-74B3-6F12D3BFE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CC12602-DA6D-017B-FDA7-17434F7D1DDB}"/>
                  </a:ext>
                </a:extLst>
              </p:cNvPr>
              <p:cNvSpPr txBox="1"/>
              <p:nvPr/>
            </p:nvSpPr>
            <p:spPr>
              <a:xfrm>
                <a:off x="965430" y="728700"/>
                <a:ext cx="10261140" cy="5425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Thus, there is unique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 dirty="0"/>
                  <a:t>Example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,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b="1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1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b="1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The characteristic equation is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CC12602-DA6D-017B-FDA7-17434F7D1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8700"/>
                <a:ext cx="10261140" cy="5425524"/>
              </a:xfrm>
              <a:prstGeom prst="rect">
                <a:avLst/>
              </a:prstGeom>
              <a:blipFill>
                <a:blip r:embed="rId3"/>
                <a:stretch>
                  <a:fillRect l="-1188" b="-22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37F1D-459A-0E9D-6777-FD98282E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7337EC-137D-AB10-486A-2C2D5086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Algorithms and DS I: Functions and Recursions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84AFF-0A9E-C4C7-82F0-3B9B6735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3156EA-883B-491A-9A56-90F6CDBF6EC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B4BB9-1896-6497-A85A-7BB1E4DD0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4BDD19F-A677-05CE-01C1-BBF8F0236BFE}"/>
                  </a:ext>
                </a:extLst>
              </p:cNvPr>
              <p:cNvSpPr txBox="1"/>
              <p:nvPr/>
            </p:nvSpPr>
            <p:spPr>
              <a:xfrm>
                <a:off x="965430" y="991511"/>
                <a:ext cx="10261140" cy="488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which can be written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, and</a:t>
                </a:r>
              </a:p>
              <a:p>
                <a:pPr algn="ctr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 are determined by the initial values.</a:t>
                </a:r>
              </a:p>
              <a:p>
                <a:pPr algn="ctr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</a:p>
              <a:p>
                <a:pPr algn="ctr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</a:p>
              <a:p>
                <a:pPr algn="ctr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4BDD19F-A677-05CE-01C1-BBF8F023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91511"/>
                <a:ext cx="10261140" cy="4885761"/>
              </a:xfrm>
              <a:prstGeom prst="rect">
                <a:avLst/>
              </a:prstGeom>
              <a:blipFill>
                <a:blip r:embed="rId3"/>
                <a:stretch>
                  <a:fillRect l="-1188" t="-250" b="-27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792AB-ABA1-F57E-7274-03969499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AF263-2008-E4EB-D1EB-6F5F424F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19585-86F3-C79F-4838-62B615B4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3156EA-883B-491A-9A56-90F6CDBF6EC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5430" y="620688"/>
                <a:ext cx="10261140" cy="2857321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800" b="1" dirty="0"/>
                  <a:t>-notation</a:t>
                </a:r>
                <a:r>
                  <a:rPr lang="en-US" sz="2800" dirty="0"/>
                  <a:t> (big-omega): “lower bound of growth”.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is asymptotically </a:t>
                </a:r>
                <a:r>
                  <a:rPr lang="en-US" sz="2800" b="1" dirty="0"/>
                  <a:t>lower</a:t>
                </a:r>
                <a:r>
                  <a:rPr lang="en-US" sz="2800" dirty="0"/>
                  <a:t> bound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1" i="1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eqArr>
                        <m:eqArr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and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𝑐𝑔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}. </m:t>
                          </m:r>
                        </m:e>
                      </m:eqAr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20688"/>
                <a:ext cx="10261140" cy="28573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5430" y="3664166"/>
                <a:ext cx="10261140" cy="2559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Note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800" dirty="0"/>
                  <a:t> is stronger than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Show that given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iff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b="1" i="1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664166"/>
                <a:ext cx="10261140" cy="2559547"/>
              </a:xfrm>
              <a:prstGeom prst="rect">
                <a:avLst/>
              </a:prstGeom>
              <a:blipFill>
                <a:blip r:embed="rId4"/>
                <a:stretch>
                  <a:fillRect l="-1188" r="-1188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3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5638A-1F42-1074-FC38-F0744C3A4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9A392B7-FEFA-32A9-9F66-A0B9DE99B4D9}"/>
                  </a:ext>
                </a:extLst>
              </p:cNvPr>
              <p:cNvSpPr txBox="1"/>
              <p:nvPr/>
            </p:nvSpPr>
            <p:spPr>
              <a:xfrm>
                <a:off x="965430" y="863754"/>
                <a:ext cx="10261140" cy="2030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solved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Thus,</a:t>
                </a:r>
              </a:p>
              <a:p>
                <a:pPr algn="ctr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9A392B7-FEFA-32A9-9F66-A0B9DE99B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3754"/>
                <a:ext cx="10261140" cy="2030941"/>
              </a:xfrm>
              <a:prstGeom prst="rect">
                <a:avLst/>
              </a:prstGeom>
              <a:blipFill>
                <a:blip r:embed="rId3"/>
                <a:stretch>
                  <a:fillRect l="-1188" t="-601" b="-33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03A3F-123F-4CEC-A007-C72017B1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39BAE9-9AF0-9332-DDB8-425DCCB2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E5033-A9C1-D128-1588-DCF901FC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3156EA-883B-491A-9A56-90F6CDBF6EC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86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1F908-E705-640B-0198-8A4A9C348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6C55DA4-9FB1-1963-12B0-4ABA57D65085}"/>
                  </a:ext>
                </a:extLst>
              </p:cNvPr>
              <p:cNvSpPr txBox="1"/>
              <p:nvPr/>
            </p:nvSpPr>
            <p:spPr>
              <a:xfrm>
                <a:off x="965430" y="1835279"/>
                <a:ext cx="10261140" cy="4082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 C</a:t>
                </a:r>
                <a:r>
                  <a:rPr lang="en-US" sz="2800" dirty="0"/>
                  <a:t>: Let 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be nonhomogeneous linear recursive equation. 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be any solution. Any other solution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has the form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where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/>
                  <a:t> is a solution of the homogenous equation.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6C55DA4-9FB1-1963-12B0-4ABA57D65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835279"/>
                <a:ext cx="10261140" cy="4082784"/>
              </a:xfrm>
              <a:prstGeom prst="rect">
                <a:avLst/>
              </a:prstGeom>
              <a:blipFill>
                <a:blip r:embed="rId3"/>
                <a:stretch>
                  <a:fillRect l="-1188" t="-149" r="-1188" b="-328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D3D12E6-B8A9-E61B-91B3-91344A3D9368}"/>
              </a:ext>
            </a:extLst>
          </p:cNvPr>
          <p:cNvSpPr txBox="1"/>
          <p:nvPr/>
        </p:nvSpPr>
        <p:spPr>
          <a:xfrm>
            <a:off x="965430" y="512676"/>
            <a:ext cx="10261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/>
              <a:t>Nonhomogeneous Linear Equation with Constant Coefficients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3BD2F-8CFA-3E13-5C4F-6A0BD027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A79C4-FD1B-BF94-A026-B66AD70B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0587A-AD76-E5E5-852E-E347D643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3156EA-883B-491A-9A56-90F6CDBF6EC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9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9B9AA-FD62-03F6-852C-6F0A89DEB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56EA0E4-B729-2539-13BC-A3D894D79619}"/>
                  </a:ext>
                </a:extLst>
              </p:cNvPr>
              <p:cNvSpPr txBox="1"/>
              <p:nvPr/>
            </p:nvSpPr>
            <p:spPr>
              <a:xfrm>
                <a:off x="965430" y="827750"/>
                <a:ext cx="10261140" cy="519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In this case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solution of the homogeneous equation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b="0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b="0" dirty="0"/>
                  <a:t>,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To account the nonhomogeneous part, we seek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/>
                  <a:t> that is linear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/>
                  <a:t>, say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b="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Substitution in the nonhomogeneous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/>
                  <a:t>, there is</a:t>
                </a:r>
              </a:p>
              <a:p>
                <a:pPr algn="ctr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b="0" dirty="0"/>
                  <a:t>,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56EA0E4-B729-2539-13BC-A3D894D79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27750"/>
                <a:ext cx="10261140" cy="5193538"/>
              </a:xfrm>
              <a:prstGeom prst="rect">
                <a:avLst/>
              </a:prstGeom>
              <a:blipFill>
                <a:blip r:embed="rId3"/>
                <a:stretch>
                  <a:fillRect l="-1188" t="-235" r="-1188" b="-24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F53BF7-4E58-4E42-0C35-4E847FCC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2038D-EFEE-30E9-4271-F2E00D0C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1B0D4-02BC-7F7A-95AF-91E41951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3156EA-883B-491A-9A56-90F6CDBF6EC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9829F-6337-32C8-A424-B77997189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AC8B531-23A8-A353-96CA-EB404A601C9F}"/>
                  </a:ext>
                </a:extLst>
              </p:cNvPr>
              <p:cNvSpPr txBox="1"/>
              <p:nvPr/>
            </p:nvSpPr>
            <p:spPr>
              <a:xfrm>
                <a:off x="965430" y="894708"/>
                <a:ext cx="10261140" cy="4082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which after rearrangement yields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right-hand side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/>
                  <a:t>, whereas the left does not. Hence the equality holds only if both are zero, yielding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b="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b="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By Theorem C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b="0" dirty="0"/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AC8B531-23A8-A353-96CA-EB404A601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94708"/>
                <a:ext cx="10261140" cy="4082464"/>
              </a:xfrm>
              <a:prstGeom prst="rect">
                <a:avLst/>
              </a:prstGeom>
              <a:blipFill>
                <a:blip r:embed="rId3"/>
                <a:stretch>
                  <a:fillRect l="-1188" t="-299" r="-1188" b="-34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E9AE3B-2DF4-D1F2-80BA-2DA69A9C2C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A00F1-CFBE-C85B-3236-45A12673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4AB43-ABA6-D79E-908C-FF77DBFE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3156EA-883B-491A-9A56-90F6CDBF6EC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9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5430" y="1141584"/>
                <a:ext cx="102611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800" dirty="0"/>
                  <a:t>-notation is not necessarily asymptotically tight.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41584"/>
                <a:ext cx="10261140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4806" y="2051817"/>
                <a:ext cx="10261140" cy="3529236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r>
                  <a:rPr lang="en-US" sz="2800" b="1" dirty="0"/>
                  <a:t>-notation</a:t>
                </a:r>
                <a:r>
                  <a:rPr lang="en-US" sz="2800" dirty="0"/>
                  <a:t> (little-oh): “not asymptotically tight upper bound of growth”.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is insignificant w.r.t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type m:val="li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eqArr>
                        <m:eqArr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𝑐𝑔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}.      </m:t>
                          </m:r>
                        </m:e>
                      </m:eqAr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06" y="2051817"/>
                <a:ext cx="10261140" cy="3529236"/>
              </a:xfrm>
              <a:prstGeom prst="rect">
                <a:avLst/>
              </a:prstGeom>
              <a:blipFill>
                <a:blip r:embed="rId4"/>
                <a:stretch>
                  <a:fillRect l="-1126" r="-1007"/>
                </a:stretch>
              </a:blipFill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75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5430" y="1052736"/>
                <a:ext cx="10261140" cy="57381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800" dirty="0"/>
                  <a:t>-notation is not necessarily asymptotically tight.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52736"/>
                <a:ext cx="10261140" cy="573811"/>
              </a:xfrm>
              <a:prstGeom prst="rect">
                <a:avLst/>
              </a:prstGeom>
              <a:blipFill>
                <a:blip r:embed="rId3"/>
                <a:stretch>
                  <a:fillRect t="-2128" b="-2978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2024844"/>
                <a:ext cx="10261140" cy="3529236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2800" b="1" dirty="0"/>
                  <a:t>-notation</a:t>
                </a:r>
                <a:r>
                  <a:rPr lang="en-US" sz="2800" dirty="0"/>
                  <a:t> (little-omega): “not asymptotically tight lower bound of growth”.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is arbitrarily large w.r.t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eqArr>
                        <m:eqArr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d>
                            <m:dPr>
                              <m:begChr m:val="{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libri" panose="020F0502020204030204" pitchFamily="34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}. </m:t>
                          </m:r>
                        </m:e>
                      </m:eqAr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2024844"/>
                <a:ext cx="10261140" cy="3529236"/>
              </a:xfrm>
              <a:prstGeom prst="rect">
                <a:avLst/>
              </a:prstGeom>
              <a:blipFill>
                <a:blip r:embed="rId4"/>
                <a:stretch>
                  <a:fillRect l="-1066" r="-1007"/>
                </a:stretch>
              </a:blipFill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98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5430" y="548680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/>
              <a:t>Function Growth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5430" y="1340768"/>
                <a:ext cx="10261140" cy="4834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/>
                  <a:t>and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/>
                  <a:t>be asymptotically positive.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transitivity</a:t>
                </a:r>
                <a:r>
                  <a:rPr lang="en-US" sz="2800" dirty="0"/>
                  <a:t>. Holds for all other.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by definition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/>
                  <a:t>reflexive</a:t>
                </a:r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Reflexivity</a:t>
                </a:r>
                <a:r>
                  <a:rPr lang="en-US" sz="2800" dirty="0"/>
                  <a:t> holds also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/>
                  <a:t>symmetric</a:t>
                </a:r>
                <a:r>
                  <a:rPr lang="en-US" sz="2800" dirty="0"/>
                  <a:t>. (All other growth notations are not symmetric.)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40768"/>
                <a:ext cx="10261140" cy="4834785"/>
              </a:xfrm>
              <a:prstGeom prst="rect">
                <a:avLst/>
              </a:prstGeom>
              <a:blipFill>
                <a:blip r:embed="rId3"/>
                <a:stretch>
                  <a:fillRect l="-1188" t="-252" r="-1188" b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5430" y="620688"/>
                <a:ext cx="10261140" cy="1458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⇔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⇔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20688"/>
                <a:ext cx="10261140" cy="1458861"/>
              </a:xfrm>
              <a:prstGeom prst="rect">
                <a:avLst/>
              </a:prstGeom>
              <a:blipFill>
                <a:blip r:embed="rId3"/>
                <a:stretch>
                  <a:fillRect b="-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2132856"/>
                <a:ext cx="10261140" cy="4282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Asymptotic notations are analog to real number. 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 then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is like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is like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is like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is like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is like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may </a:t>
                </a:r>
                <a:r>
                  <a:rPr lang="en-US" sz="2800"/>
                  <a:t>asymptotically not comparable </a:t>
                </a:r>
                <a:r>
                  <a:rPr lang="en-US" sz="2800" dirty="0"/>
                  <a:t>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).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2132856"/>
                <a:ext cx="10261140" cy="4282134"/>
              </a:xfrm>
              <a:prstGeom prst="rect">
                <a:avLst/>
              </a:prstGeom>
              <a:blipFill>
                <a:blip r:embed="rId4"/>
                <a:stretch>
                  <a:fillRect l="-1188" t="-285" r="-1188" b="-3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3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1424" y="33265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/>
              <a:t>Recurrences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83432" y="1124744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Recurrence</a:t>
                </a:r>
                <a:r>
                  <a:rPr lang="en-US" sz="2800" dirty="0"/>
                  <a:t>: equation describing a function in terms of its value on smaller arguments (inputs), e.g.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  <m:brk m:alnAt="7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Three methods to solve recursive equations: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Substitution</a:t>
                </a:r>
                <a:r>
                  <a:rPr lang="en-US" sz="2800" dirty="0"/>
                  <a:t> guesses bound and prove correctness by induction.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Recursion-tree</a:t>
                </a:r>
                <a:r>
                  <a:rPr lang="en-US" sz="2800" dirty="0"/>
                  <a:t> converts recursion into tree, associate cost to nodes by their level, then sum over the whole tree.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CLRS</m:t>
                    </m:r>
                  </m:oMath>
                </a14:m>
                <a:r>
                  <a:rPr lang="en-US" sz="2800" dirty="0"/>
                  <a:t> 4.4)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Master method </a:t>
                </a:r>
                <a:r>
                  <a:rPr lang="en-US" sz="2800" dirty="0"/>
                  <a:t>provides bounds of the form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a given function.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1124744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237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March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Functions and Recursions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8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14009</TotalTime>
  <Words>3473</Words>
  <Application>Microsoft Office PowerPoint</Application>
  <PresentationFormat>Widescreen</PresentationFormat>
  <Paragraphs>458</Paragraphs>
  <Slides>43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Wingdings</vt:lpstr>
      <vt:lpstr>Office Theme</vt:lpstr>
      <vt:lpstr>Functions and Recursions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472</cp:revision>
  <dcterms:created xsi:type="dcterms:W3CDTF">2021-10-08T01:25:47Z</dcterms:created>
  <dcterms:modified xsi:type="dcterms:W3CDTF">2025-03-25T06:23:34Z</dcterms:modified>
</cp:coreProperties>
</file>