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10" r:id="rId3"/>
    <p:sldId id="311" r:id="rId4"/>
    <p:sldId id="312" r:id="rId5"/>
    <p:sldId id="313" r:id="rId6"/>
    <p:sldId id="314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276" r:id="rId25"/>
    <p:sldId id="277" r:id="rId26"/>
    <p:sldId id="278" r:id="rId27"/>
    <p:sldId id="299" r:id="rId28"/>
    <p:sldId id="279" r:id="rId29"/>
    <p:sldId id="280" r:id="rId30"/>
    <p:sldId id="282" r:id="rId31"/>
    <p:sldId id="283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5" r:id="rId49"/>
    <p:sldId id="316" r:id="rId50"/>
    <p:sldId id="317" r:id="rId51"/>
    <p:sldId id="318" r:id="rId52"/>
    <p:sldId id="319" r:id="rId53"/>
    <p:sldId id="320" r:id="rId54"/>
    <p:sldId id="32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BFBFBF"/>
    <a:srgbClr val="A6A6A6"/>
    <a:srgbClr val="7F7F7F"/>
    <a:srgbClr val="000000"/>
    <a:srgbClr val="D9D9D9"/>
    <a:srgbClr val="FF0000"/>
    <a:srgbClr val="FFFFFF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80" d="100"/>
          <a:sy n="80" d="100"/>
        </p:scale>
        <p:origin x="715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05-Jun-25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1E959-9A01-CAA8-C5D3-5F197A3F5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3D328-F2E9-0877-2AF4-F579FBAC5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D00DC1-C02C-468C-DBEE-513AF2129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1395-FBA6-C096-8E04-D0DF2C6CC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2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2FAD5-3946-35EF-829A-436C60066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8C6F4-7C53-3D27-58D6-FA343A91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35894-6DA3-2C0F-4553-88B912396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3D249-A62C-AD31-95F0-E7BB60FA6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18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2FAD5-3946-35EF-829A-436C60066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8C6F4-7C53-3D27-58D6-FA343A91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35894-6DA3-2C0F-4553-88B912396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3D249-A62C-AD31-95F0-E7BB60FA6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21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52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6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72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46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9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26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7EA17-2D3F-0B02-1A26-9E0C311B8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6BB2ED-7E86-E5B4-1EAE-170B065D9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25281-689B-A42D-8510-FF83728D9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8A795-E30C-D23B-A0A6-8EF0E74EC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7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58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F2DA8-6AB8-EE91-3F83-91D212FE6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AF4935-867F-49D7-63FD-0056C6AA3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3D219F-6CAB-8E1B-0263-7D149B773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82C21-C27C-4254-AD75-13C39E910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9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05B1A-D9FD-5E7A-46E9-23092A4B9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76523-3561-7506-1B32-F4DAC91A9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D2014-A43C-3779-9C3A-757D6E9F6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45EF1-BB71-F1D3-B709-1375CB3EF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80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9768C-359D-CF92-9E53-ABC9C2113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A2A1C-E9EF-A8CD-993E-A714D2B41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234C7-AE00-9C34-FFC5-71E62594A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FE53A-2E1D-31FA-6CCA-0D1DEAF8A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1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39CBC-E635-F348-B03A-31DEDBE48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B34D4-10BC-8185-2F56-0C3B8B407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03DF6C-F4A8-A1BD-8F5D-716D662D5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82F87-C45D-79F4-4F78-6F18B5AF2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03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ADA26-261B-DF99-48E8-F2912C604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103971-402F-A9B4-38BA-8A243DD37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2DE581-797F-BAE2-23F9-BE24C7384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1261E-6760-7B9D-2553-7DA0F38766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B4BFD-03E5-FF6B-E001-E219551E0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F5C405-0D8F-8346-3C21-C0D25FB5B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69B19-4061-11C0-27DB-7FA53E8CF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FB213-0533-03E3-30A5-F7A6B8E25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6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FDAD6-2ABD-B38F-69C8-E1A34B885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5A1A3-1BD1-C81D-6C24-7211EC7E1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70D17-815F-D4C0-99D3-A32194E6E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5DF58-AFB5-F86F-5358-B668B9E10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5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F71B0-861B-FE0A-9341-C8FD9FCF2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7DAB1-2CF1-2CBA-1E8A-3B70048EF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1830DE-6E4B-B154-07D9-FD387B3B7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7179C-E2EA-BB32-B1A0-C3112C505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39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1BA35-28AA-A049-C4B1-A6111D978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DDDFF3-190B-4636-2E99-F0F12A4CA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63009C-A38D-B829-5BA1-766A5A9EB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68B09-C495-58AF-8B0C-3676F87F4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5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45DEF-2645-2A43-DB93-10E7AACDA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9512E-8866-C429-3CE9-A39A567B6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FF895F-0935-FE8E-9241-B8C3286CA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1751C-1975-99A0-F74A-23FB2EE3FA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65560-1404-90F3-7E09-65F2D7D7B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E62D7-F01C-F386-5242-CED485D89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2C2377-4E74-AD7D-8E3C-CA8844DF5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20758-16B0-296F-E653-9DB4E5C66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0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7FFF1-B186-052B-F6A3-4E0033A68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9AB59C-4101-4796-028F-AAF5FE777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307C32-2D09-EF87-1DEA-9C1347733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42451-F5B8-BA74-DF1D-013ADB3B9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902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1E3B5-247E-319D-C056-9923339AC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641D7-1849-920C-89B0-C343C62AE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06691-96B8-A691-4FDE-A4C013009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700E4-41CB-0322-4555-89BC2B4BB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8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C8BA2-B7C1-E7F1-98BB-1032B0F62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8C799-0A55-F286-0C44-68245EBA4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84E82-40A0-CF16-BF2A-3D2B5AEE0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32BC8-E928-9EA0-C2B9-6014366E2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8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C4766-EFA9-B921-AFCC-DB6724676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CEE80-5206-2E81-D511-C2C0AE9E8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DC0C1-BEDE-8EEC-9E2E-043F3968D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BEA73-1FA5-9C6C-2B54-E8BB42BB2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8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9C8A-43C5-BF2E-EC10-8E196B730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9F1F06-FCCE-6574-7CC1-A10F738D9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2716B-2CF8-E1C2-41E6-06910DD59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BD012-0C77-DA01-22B6-42F3B9C44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7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E7E02-EFE5-4027-5C6D-AAD52E782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C9D12-08B0-E12E-265F-5D6457C29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ABE3A-955A-8F71-14A0-996498348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510A3-5364-1ABA-6407-058A0895F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08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8DA97-BBE2-D274-6020-284DCEEEC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F9F8E-0A03-BD33-EC49-694FB3E97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63EE8-A9D8-85B8-52C7-EEFA81295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F0F52-9059-5B85-966C-8003B205C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2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E9D21-E74C-119D-234A-3C6AA82B4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BD2DE-39AC-1F3F-EB89-5618E7FC9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B32AE-5E8E-39BE-04F2-8563BB2DB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0DF4-924A-112B-5A32-295B0FB303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484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DC38F-4D8C-E424-67C2-16339C179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0CF94-F46F-898B-7F45-84D0FEE35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E2872-E27A-1B6B-AF43-3B8C62FC0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8A275-8758-00DA-EF41-BE36E3D0D8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5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1E959-9A01-CAA8-C5D3-5F197A3F5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3D328-F2E9-0877-2AF4-F579FBAC5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D00DC1-C02C-468C-DBEE-513AF2129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1395-FBA6-C096-8E04-D0DF2C6CC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959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CDD9-F689-3BA6-57AA-558083A77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145DC-BF72-2ECB-1368-8E5C81ABB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850E3-77F5-A332-5446-81BF63BC0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DE7D4-047A-377E-78C8-4423A1DFE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62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D0F8-1AD0-5073-9A9F-C7FFFF42A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A0C00-BAA7-7C37-AEDE-324DAE0CE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0844F-7F2B-905B-70A8-94F0F4C5E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AD454-9B3E-32B4-218D-73953A4BA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3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11541-7D6F-1FFA-1673-D07D28D32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4E158-3592-89AD-2EDE-46A1296C1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D1AAE-F3E0-73AB-DEFC-7F99D40DB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334B4-A716-BE10-CF68-EB166E270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31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BEB79-D1AC-C9C3-6B91-C2DE6C03F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38BA9D-C60D-195A-9484-77E7B8751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C6382C-11F3-BF18-5064-A5843F180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6ECAA-622D-A611-0479-DFB04D1C3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51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0BCCB-76F6-4DF0-206C-D31AE5935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A42069-D02F-4EF9-ACCD-9F259708C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5DFDF-C362-3979-7A6F-3CA946422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C6F5B-A6FB-107D-D790-4E232768C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92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BF3C7-9BE8-2EF6-9DB6-1FBE393E3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BDB93-53DE-3E7F-D9FE-56E12B3F8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F5799-2267-21A3-0C7B-D7077AAE9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742B-2DBA-D044-291C-7CDCD22AC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891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1E959-9A01-CAA8-C5D3-5F197A3F5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3D328-F2E9-0877-2AF4-F579FBAC5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D00DC1-C02C-468C-DBEE-513AF2129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1395-FBA6-C096-8E04-D0DF2C6CC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11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1E959-9A01-CAA8-C5D3-5F197A3F5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3D328-F2E9-0877-2AF4-F579FBAC5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D00DC1-C02C-468C-DBEE-513AF2129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1395-FBA6-C096-8E04-D0DF2C6CC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005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1E959-9A01-CAA8-C5D3-5F197A3F5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3D328-F2E9-0877-2AF4-F579FBAC5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D00DC1-C02C-468C-DBEE-513AF2129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1395-FBA6-C096-8E04-D0DF2C6CC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814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2FAD5-3946-35EF-829A-436C60066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8C6F4-7C53-3D27-58D6-FA343A91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35894-6DA3-2C0F-4553-88B912396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3D249-A62C-AD31-95F0-E7BB60FA6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37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1E959-9A01-CAA8-C5D3-5F197A3F5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3D328-F2E9-0877-2AF4-F579FBAC5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D00DC1-C02C-468C-DBEE-513AF2129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1395-FBA6-C096-8E04-D0DF2C6CC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200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2FAD5-3946-35EF-829A-436C60066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8C6F4-7C53-3D27-58D6-FA343A91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35894-6DA3-2C0F-4553-88B912396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3D249-A62C-AD31-95F0-E7BB60FA6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251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65560-1404-90F3-7E09-65F2D7D7B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E62D7-F01C-F386-5242-CED485D89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2C2377-4E74-AD7D-8E3C-CA8844DF5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20758-16B0-296F-E653-9DB4E5C66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2FAD5-3946-35EF-829A-436C60066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8C6F4-7C53-3D27-58D6-FA343A91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35894-6DA3-2C0F-4553-88B912396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3D249-A62C-AD31-95F0-E7BB60FA6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3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2FAD5-3946-35EF-829A-436C60066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8C6F4-7C53-3D27-58D6-FA343A91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35894-6DA3-2C0F-4553-88B912396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3D249-A62C-AD31-95F0-E7BB60FA6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3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7180" y="6356350"/>
            <a:ext cx="421764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05182" y="6356350"/>
            <a:ext cx="41816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+mn-lt"/>
              </a:rPr>
              <a:t>Number Theory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68" y="2955177"/>
            <a:ext cx="2869418" cy="32167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E62AE-8FB0-E983-BB7B-973067311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/>
              <p:nvPr/>
            </p:nvSpPr>
            <p:spPr>
              <a:xfrm>
                <a:off x="965430" y="842210"/>
                <a:ext cx="10261140" cy="521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𝑞𝑦</m:t>
                        </m:r>
                      </m:e>
                    </m:d>
                  </m:oMath>
                </a14:m>
                <a:r>
                  <a:rPr lang="en-US" sz="2800" dirty="0"/>
                  <a:t> is another linear combination, 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the smallest positive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Analogously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𝑏𝑦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800" b="0" dirty="0"/>
                  <a:t>. </a:t>
                </a:r>
                <a:r>
                  <a:rPr lang="en-US" sz="2800" dirty="0"/>
                  <a:t>All in all,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Corollary 3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Corollary 4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42210"/>
                <a:ext cx="10261140" cy="5215082"/>
              </a:xfrm>
              <a:prstGeom prst="rect">
                <a:avLst/>
              </a:prstGeom>
              <a:blipFill>
                <a:blip r:embed="rId3"/>
                <a:stretch>
                  <a:fillRect l="-1188" t="-117" r="-1188" b="-23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F9181-12C5-0E36-2A86-92CBAF9A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20144-C772-4230-3BA1-A5AEADF6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Number Theory Algorithms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72281-4B68-5A26-1642-EC6B56A3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E62AE-8FB0-E983-BB7B-973067311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/>
              <p:nvPr/>
            </p:nvSpPr>
            <p:spPr>
              <a:xfrm>
                <a:off x="965430" y="842210"/>
                <a:ext cx="10261140" cy="521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Corollary 5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/>
                  <a:t>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/>
                  <a:t>Proof </a:t>
                </a:r>
                <a:r>
                  <a:rPr lang="en-US" sz="2800" dirty="0"/>
                  <a:t>Since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by Theorem 2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𝑏𝑦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/>
                  <a:t>Theorem 6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if both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/>
                  <a:t>Proof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By multiplying left hands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𝑎𝑏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𝑣𝑏𝑥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𝑦𝑎𝑢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𝑝𝑣𝑦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42210"/>
                <a:ext cx="10261140" cy="5215082"/>
              </a:xfrm>
              <a:prstGeom prst="rect">
                <a:avLst/>
              </a:prstGeom>
              <a:blipFill>
                <a:blip r:embed="rId3"/>
                <a:stretch>
                  <a:fillRect l="-1188" t="-117" b="-23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F9181-12C5-0E36-2A86-92CBAF9A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20144-C772-4230-3BA1-A5AEADF6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Number Theory Algorithms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72281-4B68-5A26-1642-EC6B56A3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E62AE-8FB0-E983-BB7B-973067311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/>
              <p:nvPr/>
            </p:nvSpPr>
            <p:spPr>
              <a:xfrm>
                <a:off x="965430" y="872716"/>
                <a:ext cx="10261140" cy="408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By Theorem 2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/>
                  <a:t>Theorem 7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prime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or both.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/>
                  <a:t> but assume in contrary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∤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 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By Theorem 6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contradicting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72716"/>
                <a:ext cx="10261140" cy="4082464"/>
              </a:xfrm>
              <a:prstGeom prst="rect">
                <a:avLst/>
              </a:prstGeom>
              <a:blipFill>
                <a:blip r:embed="rId3"/>
                <a:stretch>
                  <a:fillRect l="-1188" t="-149" r="-1188" b="-32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F9181-12C5-0E36-2A86-92CBAF9A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20144-C772-4230-3BA1-A5AEADF6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Number Theory Algorithms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72281-4B68-5A26-1642-EC6B56A3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Unique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120367"/>
                <a:ext cx="10261140" cy="5152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A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i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prime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 By induction. True 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. Suppose by induction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prime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is prime, we are done. Otherwise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 By induction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prime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B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where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are primes. 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 By induction. True 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. Suppose by induction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where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are primes. </a:t>
                </a:r>
                <a:endParaRPr 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0367"/>
                <a:ext cx="10261140" cy="5152949"/>
              </a:xfrm>
              <a:prstGeom prst="rect">
                <a:avLst/>
              </a:prstGeom>
              <a:blipFill>
                <a:blip r:embed="rId3"/>
                <a:stretch>
                  <a:fillRect l="-1188" t="-592" r="-1188" b="-17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00708"/>
                <a:ext cx="10261140" cy="532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is prime, we are done. Otherwise,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lemma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By induction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where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are primes. Hence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Note that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same prime can occur few times.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 C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(Euclid): There are infinitely many primes.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Suppose not.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be all the primes and consider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which by supposition is not a prime.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00708"/>
                <a:ext cx="10261140" cy="5329344"/>
              </a:xfrm>
              <a:prstGeom prst="rect">
                <a:avLst/>
              </a:prstGeom>
              <a:blipFill>
                <a:blip r:embed="rId3"/>
                <a:stretch>
                  <a:fillRect l="-1188" t="-457" r="-1188" b="-4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43935"/>
                <a:ext cx="10261140" cy="500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By lemma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.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is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, which is impossible.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Lemma D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be primes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By induction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Suppose </a:t>
                </a:r>
                <a:r>
                  <a:rPr lang="en-US" sz="2800" dirty="0"/>
                  <a:t>by induction it holds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≤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≤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By Theorem 7 either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case where induction hypothesis applies.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43935"/>
                <a:ext cx="10261140" cy="5005345"/>
              </a:xfrm>
              <a:prstGeom prst="rect">
                <a:avLst/>
              </a:prstGeom>
              <a:blipFill>
                <a:blip r:embed="rId3"/>
                <a:stretch>
                  <a:fillRect l="-1188" t="-122" r="-1188" b="-18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28700"/>
                <a:ext cx="10261140" cy="540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 8 </a:t>
                </a:r>
                <a:r>
                  <a:rPr lang="en-US" sz="2800" dirty="0"/>
                  <a:t>(unique factorization):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can be written in one and only one way as a primes’ product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Let us show that every prime appears in both products with same multiplicities (order of appearance is immaterial).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a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Lemma 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for some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and lemma D applies again.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8700"/>
                <a:ext cx="10261140" cy="5403915"/>
              </a:xfrm>
              <a:prstGeom prst="rect">
                <a:avLst/>
              </a:prstGeom>
              <a:blipFill>
                <a:blip r:embed="rId3"/>
                <a:stretch>
                  <a:fillRect l="-1188" t="-226" r="-1188" b="-23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28700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process proceeds until all the primes are exhausted.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It is impossible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case where we are left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in one hand and a nontrivial product of primes in the opposite hand.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8700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l="-1188" t="-651" r="-1188" b="-68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51484" y="364994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Greatest Common Divisor and Euclid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386173"/>
                <a:ext cx="1026114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Restrict discussion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because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Theorem 9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common divisor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any common divisor.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bounds any divisor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86173"/>
                <a:ext cx="10261140" cy="4635115"/>
              </a:xfrm>
              <a:prstGeom prst="rect">
                <a:avLst/>
              </a:prstGeom>
              <a:blipFill>
                <a:blip r:embed="rId3"/>
                <a:stretch>
                  <a:fillRect l="-1188" t="-131" r="-1188" b="-19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3392996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Example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terminates because the arguments are nonnegative and strictly decrease at every recursive call.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Correctness follows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392996"/>
                <a:ext cx="10261140" cy="2622256"/>
              </a:xfrm>
              <a:prstGeom prst="rect">
                <a:avLst/>
              </a:prstGeom>
              <a:blipFill>
                <a:blip r:embed="rId3"/>
                <a:stretch>
                  <a:fillRect l="-1188" t="-465" r="-1188" b="-441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30" y="944724"/>
            <a:ext cx="5849166" cy="2076740"/>
          </a:xfrm>
          <a:prstGeom prst="rect">
            <a:avLst/>
          </a:prstGeom>
          <a:ln w="28575"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20177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A86B6-142C-38D5-9988-22DC0B19D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EF02ACC-885E-BF85-6E26-4776002577C1}"/>
              </a:ext>
            </a:extLst>
          </p:cNvPr>
          <p:cNvSpPr txBox="1"/>
          <p:nvPr/>
        </p:nvSpPr>
        <p:spPr>
          <a:xfrm>
            <a:off x="1451484" y="364994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RSA Public-Key Cryptosystem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/>
              <p:nvPr/>
            </p:nvSpPr>
            <p:spPr>
              <a:xfrm>
                <a:off x="965430" y="1239820"/>
                <a:ext cx="10261140" cy="511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RSA (Rivest-Shamir-Adelman, 1977) cryptosystem is enabled by Number Theory and its algorithmic implementation. </a:t>
                </a:r>
                <a:r>
                  <a:rPr lang="he-IL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Alice and Bob create their own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public key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and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secret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key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respectively.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Public keys revealed to everyone. Secret keys known only to owner.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Let 𝓓 be the set of messages (finite-length bit sequences).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()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n-US" sz="280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𝓓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</a:t>
                </a:r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()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𝓓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𝓓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are one to one efficiently computed functions corresponding to the respective keys.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39820"/>
                <a:ext cx="10261140" cy="5117683"/>
              </a:xfrm>
              <a:prstGeom prst="rect">
                <a:avLst/>
              </a:prstGeom>
              <a:blipFill>
                <a:blip r:embed="rId3"/>
                <a:stretch>
                  <a:fillRect l="-1188" t="-119" r="-118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1FA02-89DF-BE52-3430-02E62900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75F4A-F3AD-EF3D-7E8F-DC50E22C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8C37-5314-3FF3-D158-0F9AB22A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36712"/>
                <a:ext cx="10261140" cy="5250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For worst-case run-time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analysis, assume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w.l.o.g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HW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What happens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? 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?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overall running time is proportional to EUCLID calls.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Lemma 10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perform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recursive calls.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By induction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6712"/>
                <a:ext cx="10261140" cy="5250668"/>
              </a:xfrm>
              <a:prstGeom prst="rect">
                <a:avLst/>
              </a:prstGeom>
              <a:blipFill>
                <a:blip r:embed="rId3"/>
                <a:stretch>
                  <a:fillRect l="-1188" t="-116" b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36712"/>
                <a:ext cx="10261140" cy="5153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Suppose the lemma holds inductively for a call making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recursive calls.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Consider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triggering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recursive calls, the first of which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which in turn makes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recursive calls.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Induction hypothesis holds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endParaRPr lang="he-IL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  <m:sub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,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mod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mod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Consequently,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mod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6712"/>
                <a:ext cx="10261140" cy="5153014"/>
              </a:xfrm>
              <a:prstGeom prst="rect">
                <a:avLst/>
              </a:prstGeom>
              <a:blipFill>
                <a:blip r:embed="rId3"/>
                <a:stretch>
                  <a:fillRect l="-1188" t="-118" r="-1188" b="-23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2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78D73-0B0F-B4DE-2234-2D97D577E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4DEE140-53E1-AFD7-5FDD-434C2B510ACF}"/>
                  </a:ext>
                </a:extLst>
              </p:cNvPr>
              <p:cNvSpPr txBox="1"/>
              <p:nvPr/>
            </p:nvSpPr>
            <p:spPr>
              <a:xfrm>
                <a:off x="965430" y="969967"/>
                <a:ext cx="10261140" cy="490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Immediate conclusion of lemma 10 is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 11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For any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perform less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recursive calls.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Clain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The bound is tight.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We show by induction 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indeed makes exactly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recursive calls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≥2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makes 1 recursive call.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4DEE140-53E1-AFD7-5FDD-434C2B510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69967"/>
                <a:ext cx="10261140" cy="4907305"/>
              </a:xfrm>
              <a:prstGeom prst="rect">
                <a:avLst/>
              </a:prstGeom>
              <a:blipFill>
                <a:blip r:embed="rId3"/>
                <a:stretch>
                  <a:fillRect l="-1188" t="-124" r="-1188" b="-26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5D34B-AE70-2B06-17E1-07646233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D3421-7EA4-D3CF-9A6E-0A7DC284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82513-D85F-0C4F-2F76-1FA1165E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A2D58-A7A1-C821-57F7-D6F26BAA7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2D6F378-36BE-4E6F-43C4-3E12400F7CA4}"/>
                  </a:ext>
                </a:extLst>
              </p:cNvPr>
              <p:cNvSpPr txBox="1"/>
              <p:nvPr/>
            </p:nvSpPr>
            <p:spPr>
              <a:xfrm>
                <a:off x="965430" y="891679"/>
                <a:ext cx="10261140" cy="5129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mod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Hence,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first calls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which by induction makes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recursions, yielding totally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recursions.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Therefore, the number of recursions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By Theorem 2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HW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:r>
                  <a:rPr lang="en-US" sz="2800" dirty="0" smtClean="0"/>
                  <a:t>Extend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EUCLID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 compute and return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(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See CLRS 31.2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2D6F378-36BE-4E6F-43C4-3E12400F7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91679"/>
                <a:ext cx="10261140" cy="5129609"/>
              </a:xfrm>
              <a:prstGeom prst="rect">
                <a:avLst/>
              </a:prstGeom>
              <a:blipFill>
                <a:blip r:embed="rId3"/>
                <a:stretch>
                  <a:fillRect l="-1188" t="-475" r="-1188" b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48DE1-D2CD-34A7-3150-2B6AD534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FA570-1797-AE38-2D46-CF41B43E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3B05A-CE5E-7E5D-59BA-FB090536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E9D44-2EAB-7AAF-C4A7-4DE7B3234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E58D71F-8964-36F2-4EA1-E9E31FA36C72}"/>
              </a:ext>
            </a:extLst>
          </p:cNvPr>
          <p:cNvSpPr txBox="1"/>
          <p:nvPr/>
        </p:nvSpPr>
        <p:spPr>
          <a:xfrm>
            <a:off x="1451484" y="364994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981EE9F-C5FA-AF74-C5E4-DF136E207003}"/>
                  </a:ext>
                </a:extLst>
              </p:cNvPr>
              <p:cNvSpPr txBox="1"/>
              <p:nvPr/>
            </p:nvSpPr>
            <p:spPr>
              <a:xfrm>
                <a:off x="965430" y="1304764"/>
                <a:ext cx="10261140" cy="469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/>
                            <a:ea typeface="Cambria Math" panose="02040503050406030204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/>
                        <a:ea typeface="Cambria Math" panose="02040503050406030204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binary operation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/>
                        <a:ea typeface="Cambria Math" panose="02040503050406030204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s.t.: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Closure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Identity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Associativity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Inverses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unique,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commutative, called also 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abelian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981EE9F-C5FA-AF74-C5E4-DF136E207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04764"/>
                <a:ext cx="10261140" cy="4698017"/>
              </a:xfrm>
              <a:prstGeom prst="rect">
                <a:avLst/>
              </a:prstGeom>
              <a:blipFill>
                <a:blip r:embed="rId3"/>
                <a:stretch>
                  <a:fillRect l="-1188" t="-130" b="-27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45B29-7648-4DA3-7993-E0F3E491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12D-FF23-A4E1-A36E-5C0D25F4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FC620-4545-9725-08A0-9486446F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187B-F5B7-190D-954C-EE2A3D73A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810C03D-8B74-71A5-710B-2F14AC8C48A5}"/>
                  </a:ext>
                </a:extLst>
              </p:cNvPr>
              <p:cNvSpPr txBox="1"/>
              <p:nvPr/>
            </p:nvSpPr>
            <p:spPr>
              <a:xfrm>
                <a:off x="965430" y="764704"/>
                <a:ext cx="10261140" cy="534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the set of all equivalent classes. Define the following binary operations: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(1) addition: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and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(2) multiplication: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Theorem 12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,</m:t>
                        </m:r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abelian additive group modulo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 </a:t>
                </a:r>
                <a:r>
                  <a:rPr lang="en-US" sz="2800" dirty="0">
                    <a:ea typeface="Cambria Math" panose="02040503050406030204" pitchFamily="18" charset="0"/>
                  </a:rPr>
                  <a:t>(1) shows closure.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Associativity and commutativity follow from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associativity and commutativity, shown subsequently.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810C03D-8B74-71A5-710B-2F14AC8C4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5348515"/>
              </a:xfrm>
              <a:prstGeom prst="rect">
                <a:avLst/>
              </a:prstGeom>
              <a:blipFill>
                <a:blip r:embed="rId3"/>
                <a:stretch>
                  <a:fillRect l="-1188" t="-114" r="-1188" b="-22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8AEF6-6EF1-03DD-6843-CA65B857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66AB6-4F4D-A2EA-F9D4-1AC55912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AD608-93C1-EDD1-52FE-D24C4767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9442D-1980-CC6E-48B5-1158704C7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543404C-2191-9351-5C06-156C7D8772E8}"/>
                  </a:ext>
                </a:extLst>
              </p:cNvPr>
              <p:cNvSpPr txBox="1"/>
              <p:nvPr/>
            </p:nvSpPr>
            <p:spPr>
              <a:xfrm>
                <a:off x="965430" y="656692"/>
                <a:ext cx="10261140" cy="4830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e-IL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3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he-IL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e-IL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e-IL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3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3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,</m:t>
                        </m:r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identity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Additive 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543404C-2191-9351-5C06-156C7D877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4830361"/>
              </a:xfrm>
              <a:prstGeom prst="rect">
                <a:avLst/>
              </a:prstGeom>
              <a:blipFill>
                <a:blip r:embed="rId3"/>
                <a:stretch>
                  <a:fillRect l="-1188"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A04E7-C26A-0704-3DD8-D25122F8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33D3B-6D86-BF57-A03A-EA53D199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A6CB-ABFA-C71D-2425-346AFB35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50BEBE-634E-4855-2924-18DC432831C6}"/>
              </a:ext>
            </a:extLst>
          </p:cNvPr>
          <p:cNvGrpSpPr/>
          <p:nvPr/>
        </p:nvGrpSpPr>
        <p:grpSpPr>
          <a:xfrm>
            <a:off x="5627948" y="2204864"/>
            <a:ext cx="5601251" cy="3828465"/>
            <a:chOff x="5627948" y="2204864"/>
            <a:chExt cx="5601251" cy="38284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67748A-0045-44F5-BB51-916D1E304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6965" y="2204864"/>
              <a:ext cx="3792234" cy="3828465"/>
            </a:xfrm>
            <a:prstGeom prst="rect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DF4A39B-8A82-BDDD-9831-2BB3444DA93A}"/>
                    </a:ext>
                  </a:extLst>
                </p:cNvPr>
                <p:cNvSpPr txBox="1"/>
                <p:nvPr/>
              </p:nvSpPr>
              <p:spPr>
                <a:xfrm>
                  <a:off x="5627948" y="3933056"/>
                  <a:ext cx="180638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,</m:t>
                          </m:r>
                          <m:sSub>
                            <m:sSubPr>
                              <m:ctrlPr>
                                <a:rPr lang="he-I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/>
                    <a:t>: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DF4A39B-8A82-BDDD-9831-2BB3444DA9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7948" y="3933056"/>
                  <a:ext cx="1806388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0465" r="-1010" b="-3255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8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74AAB-C691-63A3-D979-D5E7A7F8D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656C40F-685D-2178-8F84-373B86889082}"/>
                  </a:ext>
                </a:extLst>
              </p:cNvPr>
              <p:cNvSpPr txBox="1"/>
              <p:nvPr/>
            </p:nvSpPr>
            <p:spPr>
              <a:xfrm>
                <a:off x="965430" y="747537"/>
                <a:ext cx="10261140" cy="53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multiplicative group modulo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,  </m:t>
                        </m:r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the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elements relatively prime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so that each has a unique inverse: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|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gcd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cs typeface="Calibri Light" panose="020F0302020204030204" pitchFamily="34" charset="0"/>
                  </a:rPr>
                  <a:t> is well defined as follows.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ℤ</m:t>
                    </m:r>
                  </m:oMath>
                </a14:m>
                <a:r>
                  <a:rPr lang="en-US" sz="2800" dirty="0"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𝑘𝑛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cs typeface="Calibri Light" panose="020F03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2800" dirty="0">
                    <a:cs typeface="Calibri Light" panose="020F03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ℤ</m:t>
                    </m:r>
                  </m:oMath>
                </a14:m>
                <a:r>
                  <a:rPr lang="en-US" sz="2800" dirty="0">
                    <a:cs typeface="Calibri Light" panose="020F03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  <a:cs typeface="Calibri Light" panose="020F0302020204030204" pitchFamily="34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cs typeface="Calibri Light" panose="020F0302020204030204" pitchFamily="34" charset="0"/>
                  </a:rPr>
                  <a:t> is well defined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  <a:endParaRPr lang="en-US" sz="2800" dirty="0">
                  <a:cs typeface="Calibri Light" panose="020F03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cs typeface="Calibri Light" panose="020F0302020204030204" pitchFamily="34" charset="0"/>
                  </a:rPr>
                  <a:t>Example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656C40F-685D-2178-8F84-373B86889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47537"/>
                <a:ext cx="10261140" cy="5347426"/>
              </a:xfrm>
              <a:prstGeom prst="rect">
                <a:avLst/>
              </a:prstGeom>
              <a:blipFill>
                <a:blip r:embed="rId3"/>
                <a:stretch>
                  <a:fillRect l="-1188" t="-228" r="-1188" b="-23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3E560-FD27-0EAF-C8C5-FFE0AD31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04FA4-0E7C-179B-381A-C8E8B576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99C6C-8937-CADC-110E-371A2567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F8D99-7831-AAF4-A6F1-52061CA74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81139C3-B24B-7F5A-627E-5BFFA5CA4CFC}"/>
                  </a:ext>
                </a:extLst>
              </p:cNvPr>
              <p:cNvSpPr txBox="1"/>
              <p:nvPr/>
            </p:nvSpPr>
            <p:spPr>
              <a:xfrm>
                <a:off x="965430" y="868691"/>
                <a:ext cx="10261140" cy="511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Theorem 13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,  </m:t>
                        </m:r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abelian multiplicative group modulo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 Closure by </a:t>
                </a:r>
                <a:r>
                  <a:rPr lang="en-US" sz="2800" dirty="0"/>
                  <a:t>Theorem 6.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if both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Associativity and commutativity proof is like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,</m:t>
                        </m:r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The identity element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Inverse existence follows from </a:t>
                </a:r>
                <a:r>
                  <a:rPr lang="en-US" sz="2800" dirty="0"/>
                  <a:t>Theorem 2, stating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or equivalently,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is the multiplicative 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81139C3-B24B-7F5A-627E-5BFFA5CA4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8691"/>
                <a:ext cx="10261140" cy="5116593"/>
              </a:xfrm>
              <a:prstGeom prst="rect">
                <a:avLst/>
              </a:prstGeom>
              <a:blipFill>
                <a:blip r:embed="rId3"/>
                <a:stretch>
                  <a:fillRect l="-1188" t="-238" r="-1188" b="-25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0DFBE-18DB-F1FC-BD1B-B263C482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1978D-DA5F-E6C9-9287-3EF6C9DC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F9EDA-3B3F-1959-7160-70207F79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1D39A-6BEE-3E9C-A3BE-297337EBF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84964B1-835B-878A-1FC7-40A0E137BE12}"/>
                  </a:ext>
                </a:extLst>
              </p:cNvPr>
              <p:cNvSpPr txBox="1"/>
              <p:nvPr/>
            </p:nvSpPr>
            <p:spPr>
              <a:xfrm>
                <a:off x="965430" y="1155271"/>
                <a:ext cx="4590510" cy="45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3000"/>
                  </a:spcAft>
                </a:pPr>
                <a:r>
                  <a:rPr lang="en-US" sz="2800" dirty="0"/>
                  <a:t>To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note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is the smallest positive linear combination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thus,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3000"/>
                  </a:spcAft>
                </a:pPr>
                <a:r>
                  <a:rPr lang="en-US" sz="2800" dirty="0"/>
                  <a:t>The proof of inverse uniqueness is deferred to later.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84964B1-835B-878A-1FC7-40A0E137B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55271"/>
                <a:ext cx="4590510" cy="4577985"/>
              </a:xfrm>
              <a:prstGeom prst="rect">
                <a:avLst/>
              </a:prstGeom>
              <a:blipFill>
                <a:blip r:embed="rId3"/>
                <a:stretch>
                  <a:fillRect l="-2656" t="-267" r="-2789" b="-30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A5D5C-2E93-C203-BD81-FB2F6B6F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98182-16F2-B2BF-17B2-5D50C018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558D4-C850-C308-6389-127A687B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396104-70D0-8951-306D-6312584C0F2B}"/>
              </a:ext>
            </a:extLst>
          </p:cNvPr>
          <p:cNvGrpSpPr/>
          <p:nvPr/>
        </p:nvGrpSpPr>
        <p:grpSpPr>
          <a:xfrm>
            <a:off x="5927045" y="1016732"/>
            <a:ext cx="5299526" cy="4860540"/>
            <a:chOff x="5927045" y="1016732"/>
            <a:chExt cx="5299526" cy="48605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1E3BA3-155A-F387-464C-672920047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7045" y="1628800"/>
              <a:ext cx="5299526" cy="4248472"/>
            </a:xfrm>
            <a:prstGeom prst="rect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D63FC81-E80B-A288-A7B5-1A0D23A4F9D1}"/>
                    </a:ext>
                  </a:extLst>
                </p:cNvPr>
                <p:cNvSpPr txBox="1"/>
                <p:nvPr/>
              </p:nvSpPr>
              <p:spPr>
                <a:xfrm>
                  <a:off x="7484740" y="1016732"/>
                  <a:ext cx="188762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15</m:t>
                              </m:r>
                            </m:sub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e-I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/>
                    <a:t>: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D63FC81-E80B-A288-A7B5-1A0D23A4F9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740" y="1016732"/>
                  <a:ext cx="1887624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1628" r="-2589" b="-3255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93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82442-4D40-A321-8AE9-34F198AC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1F16A7-7279-6683-CBF3-57E41D837682}"/>
                  </a:ext>
                </a:extLst>
              </p:cNvPr>
              <p:cNvSpPr txBox="1"/>
              <p:nvPr/>
            </p:nvSpPr>
            <p:spPr>
              <a:xfrm>
                <a:off x="965430" y="728700"/>
                <a:ext cx="10261140" cy="1909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public and secret functions of each participant are the inverse of each other, namely, 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𝓓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there is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1F16A7-7279-6683-CBF3-57E41D837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8700"/>
                <a:ext cx="10261140" cy="1909369"/>
              </a:xfrm>
              <a:prstGeom prst="rect">
                <a:avLst/>
              </a:prstGeom>
              <a:blipFill>
                <a:blip r:embed="rId3"/>
                <a:stretch>
                  <a:fillRect l="-1188" t="-639" r="-1188" b="-7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66AA0-BB69-15CD-8126-64409183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25247-F04C-F611-A0BB-183CAC5E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FB8BC-AD76-F41F-9A3F-C06484FC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4E212E-A665-5C45-3C2E-72A03CFF4EB2}"/>
              </a:ext>
            </a:extLst>
          </p:cNvPr>
          <p:cNvGrpSpPr/>
          <p:nvPr/>
        </p:nvGrpSpPr>
        <p:grpSpPr>
          <a:xfrm>
            <a:off x="1235460" y="2924944"/>
            <a:ext cx="9721080" cy="2916324"/>
            <a:chOff x="1271464" y="2761770"/>
            <a:chExt cx="9721080" cy="29163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0551DC-3F58-7EFC-6036-AFD0EE9CD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7462" y="2900535"/>
              <a:ext cx="9431066" cy="263879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395BB3-8C45-CC70-E28D-17AD2B88AEDE}"/>
                </a:ext>
              </a:extLst>
            </p:cNvPr>
            <p:cNvSpPr/>
            <p:nvPr/>
          </p:nvSpPr>
          <p:spPr>
            <a:xfrm>
              <a:off x="1271464" y="2761770"/>
              <a:ext cx="9721080" cy="2916324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13802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AFC8-1473-407C-CCF5-3BB7965E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6FCB9F-30A3-6BB4-4C83-296E065D227F}"/>
                  </a:ext>
                </a:extLst>
              </p:cNvPr>
              <p:cNvSpPr txBox="1"/>
              <p:nvPr/>
            </p:nvSpPr>
            <p:spPr>
              <a:xfrm>
                <a:off x="965430" y="764704"/>
                <a:ext cx="10261140" cy="5402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denoted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is called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Euler’s phi punction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given </a:t>
                </a:r>
                <a:r>
                  <a:rPr lang="en-US" sz="2800" dirty="0"/>
                  <a:t>by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  <m:brk m:alnAt="7"/>
                          </m:rPr>
                          <a:rPr lang="en-US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rime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|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dirty="0"/>
                  <a:t> runs over all primes, including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/>
                  <a:t> if it is prime.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/>
                  <a:t> is the portion of numbers relatively prime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/>
                  <a:t>,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m:rPr>
                        <m:brk m:alnAt="7"/>
                      </m:rP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/>
                  <a:t>, are not relatively prime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counts the size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dirty="0"/>
                  <a:t> is prime, then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/>
                  <a:t>. Indeed,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…,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6FCB9F-30A3-6BB4-4C83-296E065D2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5402954"/>
              </a:xfrm>
              <a:prstGeom prst="rect">
                <a:avLst/>
              </a:prstGeom>
              <a:blipFill>
                <a:blip r:embed="rId3"/>
                <a:stretch>
                  <a:fillRect l="-1188" t="-113" r="-1188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21EFA-6318-A0C8-0AA8-9E8A86E1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0FECE-F649-0799-F974-31E19754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C3B37-ADE4-A709-09E1-3096311B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01543-561D-02CC-64AC-36E9FB60A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6EF5D50-CA6F-60E8-D1D6-DA370EE2A78E}"/>
              </a:ext>
            </a:extLst>
          </p:cNvPr>
          <p:cNvSpPr txBox="1"/>
          <p:nvPr/>
        </p:nvSpPr>
        <p:spPr>
          <a:xfrm>
            <a:off x="1451484" y="364994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Subgroups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6567DB7-8FE7-4179-81DF-AA5B4A65902B}"/>
                  </a:ext>
                </a:extLst>
              </p:cNvPr>
              <p:cNvSpPr txBox="1"/>
              <p:nvPr/>
            </p:nvSpPr>
            <p:spPr>
              <a:xfrm>
                <a:off x="965430" y="1160748"/>
                <a:ext cx="10261140" cy="4921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/>
                            <a:ea typeface="Cambria Math" panose="02040503050406030204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group.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/>
                        <a:ea typeface="Cambria Math" panose="02040503050406030204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/>
                      </a:rPr>
                      <m:t>′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/>
                      </a:rPr>
                      <m:t>⫅</m:t>
                    </m:r>
                    <m:r>
                      <a:rPr lang="en-US" sz="2800" i="1">
                        <a:latin typeface="Cambria Math" panose="02040503050406030204"/>
                        <a:ea typeface="Cambria Math" panose="02040503050406030204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group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/>
                            <a:ea typeface="Cambria Math" panose="02040503050406030204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,⊕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subgroup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/>
                            <a:ea typeface="Cambria Math" panose="02040503050406030204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,⊕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Theorem 14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/>
                        <a:ea typeface="Cambria Math" panose="02040503050406030204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/>
                      </a:rPr>
                      <m:t>′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/>
                      </a:rPr>
                      <m:t>⫅</m:t>
                    </m:r>
                    <m:r>
                      <a:rPr lang="en-US" sz="2800" i="1">
                        <a:latin typeface="Cambria Math" panose="02040503050406030204"/>
                        <a:ea typeface="Cambria Math" panose="02040503050406030204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/>
                            <a:ea typeface="Cambria Math" panose="02040503050406030204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,⊕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subgroup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/>
                            <a:ea typeface="Cambria Math" panose="02040503050406030204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,⊕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Theorem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15 (Lagrange’s theorem)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/>
                            <a:ea typeface="Cambria Math" panose="02040503050406030204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,⊕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a finite group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/>
                            <a:ea typeface="Cambria Math" panose="02040503050406030204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,⊕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proper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subgroup,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Corollary 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/>
                        <a:ea typeface="Cambria Math" panose="02040503050406030204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/>
                      </a:rPr>
                      <m:t>′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proper subgroup of a finite group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/>
                        <a:ea typeface="Cambria Math" panose="02040503050406030204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</a:t>
                </a:r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6567DB7-8FE7-4179-81DF-AA5B4A65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60748"/>
                <a:ext cx="10261140" cy="4921347"/>
              </a:xfrm>
              <a:prstGeom prst="rect">
                <a:avLst/>
              </a:prstGeom>
              <a:blipFill>
                <a:blip r:embed="rId3"/>
                <a:stretch>
                  <a:fillRect l="-1188" t="-124" r="-118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7ACB2-2014-958B-C237-50BC80D6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686D1-A769-3BAF-9F95-37801127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27F63-5AD7-AD99-D4A0-97E560FA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272F-36F6-5792-407D-4891E52B4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B3874D1-D80B-07DD-9935-35FD7B1A9A95}"/>
                  </a:ext>
                </a:extLst>
              </p:cNvPr>
              <p:cNvSpPr txBox="1"/>
              <p:nvPr/>
            </p:nvSpPr>
            <p:spPr>
              <a:xfrm>
                <a:off x="965430" y="868691"/>
                <a:ext cx="10261140" cy="5134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Example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…=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…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,⊕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generated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associativity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closed and by Theorem 14 it is a subgroup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Example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B3874D1-D80B-07DD-9935-35FD7B1A9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8691"/>
                <a:ext cx="10261140" cy="5134354"/>
              </a:xfrm>
              <a:prstGeom prst="rect">
                <a:avLst/>
              </a:prstGeom>
              <a:blipFill>
                <a:blip r:embed="rId3"/>
                <a:stretch>
                  <a:fillRect l="-1188" r="-1188" b="-1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2C76C-2D45-E0B8-4784-E2DA97D2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9AFBF-06D4-533F-629A-5EDD44A9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D819C-B814-75DF-7B3F-D6939D3C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B6F1-08CE-C9D1-B3B9-496231F58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FDB8C89-A516-064A-ED93-9E9D31171521}"/>
                  </a:ext>
                </a:extLst>
              </p:cNvPr>
              <p:cNvSpPr txBox="1"/>
              <p:nvPr/>
            </p:nvSpPr>
            <p:spPr>
              <a:xfrm>
                <a:off x="965430" y="656692"/>
                <a:ext cx="10261140" cy="5636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order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denoted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ord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the smallest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 17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/>
                            <a:ea typeface="Cambria Math" panose="02040503050406030204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there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ord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ord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Since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there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no new elements are generated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 show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suppose in contrary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i.e., for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FDB8C89-A516-064A-ED93-9E9D3117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5636608"/>
              </a:xfrm>
              <a:prstGeom prst="rect">
                <a:avLst/>
              </a:prstGeom>
              <a:blipFill>
                <a:blip r:embed="rId3"/>
                <a:stretch>
                  <a:fillRect l="-1188" r="-1188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B24A3-EF7B-CCD4-B42B-CA47E67E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4ED45-3B07-B723-7002-80901331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2F40F-39E0-32BD-BE67-D4F1486B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9A7D6-3323-6367-974C-FFADB54D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F125D11-4CA7-51DD-BB49-2DC92995CFED}"/>
                  </a:ext>
                </a:extLst>
              </p:cNvPr>
              <p:cNvSpPr txBox="1"/>
              <p:nvPr/>
            </p:nvSpPr>
            <p:spPr>
              <a:xfrm>
                <a:off x="965430" y="1253951"/>
                <a:ext cx="10261140" cy="445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30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contradiction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the smallest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Hence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ord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30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Corollary 18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… is periodic with period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;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iff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30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By Theorem 15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Consequently,</a:t>
                </a:r>
              </a:p>
              <a:p>
                <a:pPr algn="just">
                  <a:lnSpc>
                    <a:spcPct val="120000"/>
                  </a:lnSpc>
                  <a:spcAft>
                    <a:spcPts val="30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Corollary 19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F125D11-4CA7-51DD-BB49-2DC92995C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53951"/>
                <a:ext cx="10261140" cy="4453527"/>
              </a:xfrm>
              <a:prstGeom prst="rect">
                <a:avLst/>
              </a:prstGeom>
              <a:blipFill>
                <a:blip r:embed="rId3"/>
                <a:stretch>
                  <a:fillRect l="-1188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D3BF6-8254-747C-B2A7-A17C2A7F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28BB6-C48C-3C49-0F61-0EB086ED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34DD0-BF82-F4E1-DBA7-3A894BE7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D80A-8F27-7171-60FE-AF228D6E5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B63991B-D682-6B66-FBB5-83D1F1F1BC8A}"/>
              </a:ext>
            </a:extLst>
          </p:cNvPr>
          <p:cNvSpPr txBox="1"/>
          <p:nvPr/>
        </p:nvSpPr>
        <p:spPr>
          <a:xfrm>
            <a:off x="1451484" y="364994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Modular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5FD90D4-AD9C-9E0A-03F6-1BA2A6792E15}"/>
                  </a:ext>
                </a:extLst>
              </p:cNvPr>
              <p:cNvSpPr txBox="1"/>
              <p:nvPr/>
            </p:nvSpPr>
            <p:spPr>
              <a:xfrm>
                <a:off x="965430" y="1346739"/>
                <a:ext cx="10261140" cy="4674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used to find keys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RSA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cryptosystem.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 may have, zero, one or multiple solutions.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&gt;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⇒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has solution iff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By Theorem 15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following theorem characterizes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precisely.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5FD90D4-AD9C-9E0A-03F6-1BA2A6792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46739"/>
                <a:ext cx="10261140" cy="4674549"/>
              </a:xfrm>
              <a:prstGeom prst="rect">
                <a:avLst/>
              </a:prstGeom>
              <a:blipFill>
                <a:blip r:embed="rId3"/>
                <a:stretch>
                  <a:fillRect l="-1188" t="-261" r="-1188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1039C-E598-73DB-2310-993F9C09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FBE59-2F27-8EEF-BE30-8DEB3C2F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82969-2E3C-6AB0-9733-0E76A0BA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6895-6B58-F601-7118-04FF2616E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C3A3A38-E6BA-A229-DA9A-3051914125F6}"/>
                  </a:ext>
                </a:extLst>
              </p:cNvPr>
              <p:cNvSpPr txBox="1"/>
              <p:nvPr/>
            </p:nvSpPr>
            <p:spPr>
              <a:xfrm>
                <a:off x="965430" y="692696"/>
                <a:ext cx="10261140" cy="5478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 20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and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 thus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By Theorem 2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a multiple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there is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 show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𝑛𝑦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Since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C3A3A38-E6BA-A229-DA9A-305191412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478808"/>
              </a:xfrm>
              <a:prstGeom prst="rect">
                <a:avLst/>
              </a:prstGeom>
              <a:blipFill>
                <a:blip r:embed="rId3"/>
                <a:stretch>
                  <a:fillRect l="-1188" t="-223" r="-1188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EB1C6-A171-721A-3EE8-C50BDB1F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EF37A-13CD-8F11-9815-9EC41328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0102A-EE66-F550-D4F0-6948313A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A14EF-9838-F695-9173-B71C68FC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00D076E-FA98-6343-D377-A4E8F0ACCEE1}"/>
                  </a:ext>
                </a:extLst>
              </p:cNvPr>
              <p:cNvSpPr txBox="1"/>
              <p:nvPr/>
            </p:nvSpPr>
            <p:spPr>
              <a:xfrm>
                <a:off x="965430" y="868691"/>
                <a:ext cx="10261140" cy="511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Corollary 21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Consider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Oppositely,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a multiple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Theorem 20 states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thus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also a multiple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 case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differ by a multiple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But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iff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Corollary 22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either has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distinct solutions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or it has no solution.</a:t>
                </a:r>
                <a:endParaRPr lang="en-US" sz="2800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00D076E-FA98-6343-D377-A4E8F0ACC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8691"/>
                <a:ext cx="10261140" cy="5116593"/>
              </a:xfrm>
              <a:prstGeom prst="rect">
                <a:avLst/>
              </a:prstGeom>
              <a:blipFill>
                <a:blip r:embed="rId3"/>
                <a:stretch>
                  <a:fillRect l="-1188" t="-238" r="-1188" b="-25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8DE5A-159A-6FB8-B6E3-213D08F0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8D474-64C1-C2D2-4F8F-9098C49D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1600E-9CAA-21F1-662B-DD43EA6D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3E494-0537-28D6-D4E3-26544CFDA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08F7ABF-278E-37EA-95CA-7DD4F5BFB53B}"/>
                  </a:ext>
                </a:extLst>
              </p:cNvPr>
              <p:cNvSpPr txBox="1"/>
              <p:nvPr/>
            </p:nvSpPr>
            <p:spPr>
              <a:xfrm>
                <a:off x="965430" y="868691"/>
                <a:ext cx="10261140" cy="511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has a solution,</a:t>
                </a:r>
                <a:r>
                  <a:rPr lang="he-IL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By Theorem 17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ord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Corollary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18 and Theorem 20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,…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is periodic with period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period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imply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appears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times in the sequence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Thus,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distinct indices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solving</a:t>
                </a:r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 23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𝑛𝑦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then one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solutions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08F7ABF-278E-37EA-95CA-7DD4F5BFB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8691"/>
                <a:ext cx="10261140" cy="5116593"/>
              </a:xfrm>
              <a:prstGeom prst="rect">
                <a:avLst/>
              </a:prstGeom>
              <a:blipFill>
                <a:blip r:embed="rId3"/>
                <a:stretch>
                  <a:fillRect l="-1188" t="-238" r="-1188" b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D7FCB-48AF-4CE8-2439-37B4C8FA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D37A8-B512-9AF7-A67E-F72C875A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855D9-85D5-47FC-2441-263AE36D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E6C30-9308-AC4B-890B-5338A3F11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E72AC-13F2-F35F-3E35-2EEB0413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2098F-2D73-6898-3AFB-4DB10EC7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38FAF-99F8-200D-4A90-C1FBFA94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F9EA0E-8D33-4E4D-9EC2-D85DB5774FFE}"/>
              </a:ext>
            </a:extLst>
          </p:cNvPr>
          <p:cNvGrpSpPr/>
          <p:nvPr/>
        </p:nvGrpSpPr>
        <p:grpSpPr>
          <a:xfrm>
            <a:off x="965430" y="764704"/>
            <a:ext cx="10261140" cy="1391341"/>
            <a:chOff x="965430" y="868691"/>
            <a:chExt cx="10261140" cy="1391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16E8A17-D96B-30FA-7F00-5FEF4C721154}"/>
                    </a:ext>
                  </a:extLst>
                </p:cNvPr>
                <p:cNvSpPr txBox="1"/>
                <p:nvPr/>
              </p:nvSpPr>
              <p:spPr>
                <a:xfrm>
                  <a:off x="965430" y="868691"/>
                  <a:ext cx="10261140" cy="573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1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Proof</a:t>
                  </a:r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∎</m:t>
                      </m:r>
                    </m:oMath>
                  </a14:m>
                  <a:endPara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16E8A17-D96B-30FA-7F00-5FEF4C7211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868691"/>
                  <a:ext cx="10261140" cy="573811"/>
                </a:xfrm>
                <a:prstGeom prst="rect">
                  <a:avLst/>
                </a:prstGeom>
                <a:blipFill>
                  <a:blip r:embed="rId3"/>
                  <a:stretch>
                    <a:fillRect l="-1188" t="-1053" b="-2842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33F90B-1631-8783-ABB1-E907D4440144}"/>
                </a:ext>
              </a:extLst>
            </p:cNvPr>
            <p:cNvGrpSpPr/>
            <p:nvPr/>
          </p:nvGrpSpPr>
          <p:grpSpPr>
            <a:xfrm>
              <a:off x="4653608" y="1736812"/>
              <a:ext cx="5328592" cy="523220"/>
              <a:chOff x="2351584" y="4301516"/>
              <a:chExt cx="5328592" cy="523220"/>
            </a:xfrm>
          </p:grpSpPr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564A40B-EA46-DC63-1187-43104B8C34FA}"/>
                  </a:ext>
                </a:extLst>
              </p:cNvPr>
              <p:cNvSpPr/>
              <p:nvPr/>
            </p:nvSpPr>
            <p:spPr>
              <a:xfrm>
                <a:off x="2441594" y="4337520"/>
                <a:ext cx="5148572" cy="459632"/>
              </a:xfrm>
              <a:prstGeom prst="wedgeRectCallout">
                <a:avLst>
                  <a:gd name="adj1" fmla="val -28721"/>
                  <a:gd name="adj2" fmla="val -13638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20BEB4EE-D968-BA51-A94B-9C9FB24915A6}"/>
                      </a:ext>
                    </a:extLst>
                  </p:cNvPr>
                  <p:cNvSpPr txBox="1"/>
                  <p:nvPr/>
                </p:nvSpPr>
                <p:spPr>
                  <a:xfrm>
                    <a:off x="2351584" y="4301516"/>
                    <a:ext cx="532859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mod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20BEB4EE-D968-BA51-A94B-9C9FB24915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1584" y="4301516"/>
                    <a:ext cx="5328592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CE8F9-1719-121A-84B6-467701006C78}"/>
                  </a:ext>
                </a:extLst>
              </p:cNvPr>
              <p:cNvSpPr txBox="1"/>
              <p:nvPr/>
            </p:nvSpPr>
            <p:spPr>
              <a:xfrm>
                <a:off x="965430" y="2348880"/>
                <a:ext cx="1026114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 24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solve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Then all its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distinct solutions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CE8F9-1719-121A-84B6-46770100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348880"/>
                <a:ext cx="10261140" cy="1090876"/>
              </a:xfrm>
              <a:prstGeom prst="rect">
                <a:avLst/>
              </a:prstGeom>
              <a:blipFill>
                <a:blip r:embed="rId5"/>
                <a:stretch>
                  <a:fillRect l="-1188" t="-559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65430" y="3537012"/>
            <a:ext cx="10261140" cy="1874359"/>
            <a:chOff x="965430" y="3537012"/>
            <a:chExt cx="10261140" cy="187435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878439-A02E-12A3-6A76-34B71E2C37AA}"/>
                </a:ext>
              </a:extLst>
            </p:cNvPr>
            <p:cNvGrpSpPr/>
            <p:nvPr/>
          </p:nvGrpSpPr>
          <p:grpSpPr>
            <a:xfrm>
              <a:off x="5771964" y="4329100"/>
              <a:ext cx="4428492" cy="523220"/>
              <a:chOff x="5706108" y="1785225"/>
              <a:chExt cx="4428492" cy="523220"/>
            </a:xfrm>
          </p:grpSpPr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7E94710-9F1C-14C0-0E02-323EAD6588B1}"/>
                  </a:ext>
                </a:extLst>
              </p:cNvPr>
              <p:cNvSpPr/>
              <p:nvPr/>
            </p:nvSpPr>
            <p:spPr>
              <a:xfrm>
                <a:off x="5778116" y="1821229"/>
                <a:ext cx="4266474" cy="459632"/>
              </a:xfrm>
              <a:prstGeom prst="wedgeRectCallout">
                <a:avLst>
                  <a:gd name="adj1" fmla="val -34407"/>
                  <a:gd name="adj2" fmla="val 10113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9532A66-4AD7-C437-8C3C-B530DEE339D9}"/>
                      </a:ext>
                    </a:extLst>
                  </p:cNvPr>
                  <p:cNvSpPr txBox="1"/>
                  <p:nvPr/>
                </p:nvSpPr>
                <p:spPr>
                  <a:xfrm>
                    <a:off x="5706108" y="1785225"/>
                    <a:ext cx="442849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⇒</m:t>
                          </m:r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mod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9532A66-4AD7-C437-8C3C-B530DEE339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6108" y="1785225"/>
                    <a:ext cx="44284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3DCE8F9-1719-121A-84B6-467701006C78}"/>
                    </a:ext>
                  </a:extLst>
                </p:cNvPr>
                <p:cNvSpPr txBox="1"/>
                <p:nvPr/>
              </p:nvSpPr>
              <p:spPr>
                <a:xfrm>
                  <a:off x="965430" y="3537012"/>
                  <a:ext cx="10261140" cy="1874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1" dirty="0" smtClean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Proof</a:t>
                  </a:r>
                  <a:r>
                    <a:rPr lang="en-US" sz="2800" dirty="0" smtClean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Since </a:t>
                  </a:r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are all distinct modulo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. There is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mod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mod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mod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3DCE8F9-1719-121A-84B6-467701006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537012"/>
                  <a:ext cx="10261140" cy="1874359"/>
                </a:xfrm>
                <a:prstGeom prst="rect">
                  <a:avLst/>
                </a:prstGeom>
                <a:blipFill>
                  <a:blip r:embed="rId7"/>
                  <a:stretch>
                    <a:fillRect l="-1188" t="-325" r="-1188" b="-6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65430" y="5555906"/>
                <a:ext cx="10261140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By Theorem 22 there are exactly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solutions, hence these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555906"/>
                <a:ext cx="10261140" cy="609398"/>
              </a:xfrm>
              <a:prstGeom prst="rect">
                <a:avLst/>
              </a:prstGeom>
              <a:blipFill>
                <a:blip r:embed="rId8"/>
                <a:stretch>
                  <a:fillRect l="-1188" t="-1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1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CCA2D-D111-26E0-6DFE-B8E13295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A6923CC-E23E-4516-3F4B-19FC5733E849}"/>
                  </a:ext>
                </a:extLst>
              </p:cNvPr>
              <p:cNvSpPr txBox="1"/>
              <p:nvPr/>
            </p:nvSpPr>
            <p:spPr>
              <a:xfrm>
                <a:off x="965430" y="728700"/>
                <a:ext cx="10261140" cy="239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Digital signature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 ensure authentication can use the same public-key cryptosystem. Alice wishes to send a digitally signed message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Alice computes her digital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sends Bob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Bob verifies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A6923CC-E23E-4516-3F4B-19FC5733E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8700"/>
                <a:ext cx="10261140" cy="2391424"/>
              </a:xfrm>
              <a:prstGeom prst="rect">
                <a:avLst/>
              </a:prstGeom>
              <a:blipFill>
                <a:blip r:embed="rId3"/>
                <a:stretch>
                  <a:fillRect l="-1188" t="-510" r="-1188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CC546-F8FF-89BC-5272-E48FA702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64A9B-DF15-2DB6-2DAA-EA958258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7531A-4BE5-498C-11E9-EB41C30B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0C3DF1-A314-3FC6-26DF-91D9D1C39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82" y="3160308"/>
            <a:ext cx="9926435" cy="3077004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5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03A6-1D60-B04E-1561-D15371722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69EDF-1551-12B0-AB95-392A314A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7471E-BAE4-08FB-DF0F-56B0E666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3DE9E-2CB2-D86D-5506-8162BA71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FDBD5A-0FF4-5DE6-DF4C-E896314B778C}"/>
                  </a:ext>
                </a:extLst>
              </p:cNvPr>
              <p:cNvSpPr txBox="1"/>
              <p:nvPr/>
            </p:nvSpPr>
            <p:spPr>
              <a:xfrm>
                <a:off x="965430" y="4254523"/>
                <a:ext cx="10261140" cy="18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Corollary 25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has one solution.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Corollary 26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the unique solution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the multiplicative inverse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modulo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FDBD5A-0FF4-5DE6-DF4C-E896314B7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254523"/>
                <a:ext cx="10261140" cy="1838773"/>
              </a:xfrm>
              <a:prstGeom prst="rect">
                <a:avLst/>
              </a:prstGeom>
              <a:blipFill>
                <a:blip r:embed="rId3"/>
                <a:stretch>
                  <a:fillRect l="-1188" t="-662" b="-86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51484" y="706687"/>
            <a:ext cx="9296558" cy="3334777"/>
            <a:chOff x="2272050" y="706687"/>
            <a:chExt cx="9296558" cy="33347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FA33DF-1DE8-C6DF-6993-30BB3CCC9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2051" y="706687"/>
              <a:ext cx="7647898" cy="3334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272050" y="706687"/>
              <a:ext cx="9224550" cy="3284782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780076" y="1280661"/>
              <a:ext cx="4788532" cy="2186828"/>
              <a:chOff x="6780076" y="1280661"/>
              <a:chExt cx="4788532" cy="218682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780076" y="2112465"/>
                <a:ext cx="2376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Theorem 23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256240" y="2944269"/>
                <a:ext cx="2376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Theorem 24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850306" y="1280661"/>
                <a:ext cx="2718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HW, CLRS 31.2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9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88BD1-69AD-38B6-84B5-D14362E96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14277FE-CE61-31EE-AEC3-1D992642481B}"/>
              </a:ext>
            </a:extLst>
          </p:cNvPr>
          <p:cNvSpPr txBox="1"/>
          <p:nvPr/>
        </p:nvSpPr>
        <p:spPr>
          <a:xfrm>
            <a:off x="1451484" y="364994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Chinese Reminder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36EAEEA-51E2-6F6C-A394-AE7334F62551}"/>
                  </a:ext>
                </a:extLst>
              </p:cNvPr>
              <p:cNvSpPr txBox="1"/>
              <p:nvPr/>
            </p:nvSpPr>
            <p:spPr>
              <a:xfrm>
                <a:off x="965430" y="1196752"/>
                <a:ext cx="10261140" cy="452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 27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…,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Then the system of linear congruences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has a simultaneous solution, which is unique modulo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and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define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b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…,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By corollary 25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has unique solution,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36EAEEA-51E2-6F6C-A394-AE7334F62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96752"/>
                <a:ext cx="10261140" cy="4526175"/>
              </a:xfrm>
              <a:prstGeom prst="rect">
                <a:avLst/>
              </a:prstGeom>
              <a:blipFill>
                <a:blip r:embed="rId3"/>
                <a:stretch>
                  <a:fillRect l="-1188" r="-1188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7A923-C00E-21DA-EF02-560869CD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FCD95-B9F5-50B9-6349-0B16945A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BA482-0E9C-5732-C964-CF4A148C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4E02D-98AC-3DE1-59CA-5B96A8D94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056115D-F88E-6EAD-5F34-930BDE396CA1}"/>
                  </a:ext>
                </a:extLst>
              </p:cNvPr>
              <p:cNvSpPr txBox="1"/>
              <p:nvPr/>
            </p:nvSpPr>
            <p:spPr>
              <a:xfrm>
                <a:off x="965430" y="728700"/>
                <a:ext cx="10261140" cy="5389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We show that the integer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⋯+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is a simultaneous solution of the system.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First,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Hence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yielding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Showing that solution of the system exists.</a:t>
                </a: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056115D-F88E-6EAD-5F34-930BDE39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8700"/>
                <a:ext cx="10261140" cy="5389681"/>
              </a:xfrm>
              <a:prstGeom prst="rect">
                <a:avLst/>
              </a:prstGeom>
              <a:blipFill>
                <a:blip r:embed="rId3"/>
                <a:stretch>
                  <a:fillRect l="-1188" t="-226" b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61DE8-E128-C786-EDEA-DDFD14E2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C6ACA-CFB5-82D3-C2F8-8A676CA0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7317C-B331-CE3E-8920-1B23FE26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C064A-43F6-97A0-DBDF-6AC4DDFE6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C656312-F700-827E-1045-6FF9202053E2}"/>
                  </a:ext>
                </a:extLst>
              </p:cNvPr>
              <p:cNvSpPr txBox="1"/>
              <p:nvPr/>
            </p:nvSpPr>
            <p:spPr>
              <a:xfrm>
                <a:off x="965430" y="800708"/>
                <a:ext cx="10261140" cy="5427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 show uniqueness suppose that 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…,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r>
                      <a:rPr lang="he-IL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(</a:t>
                </a:r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HW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prove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Hence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uniqueness follows.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Example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105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105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35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105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105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C656312-F700-827E-1045-6FF920205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00708"/>
                <a:ext cx="10261140" cy="5427961"/>
              </a:xfrm>
              <a:prstGeom prst="rect">
                <a:avLst/>
              </a:prstGeom>
              <a:blipFill>
                <a:blip r:embed="rId3"/>
                <a:stretch>
                  <a:fillRect l="-1188" t="-112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BA0D1-7878-AC56-F8DB-ADC957AC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D031D-2FFE-0760-3CD0-B039F2FB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0372B-C25C-9E57-044B-113332BF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D9DA2-9988-53AC-EFAD-1C359E538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CE3A575-AF84-A19B-8617-167071E82CC6}"/>
                  </a:ext>
                </a:extLst>
              </p:cNvPr>
              <p:cNvSpPr txBox="1"/>
              <p:nvPr/>
            </p:nvSpPr>
            <p:spPr>
              <a:xfrm>
                <a:off x="965430" y="800708"/>
                <a:ext cx="10261140" cy="408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cs typeface="Calibri" panose="020F0502020204030204" pitchFamily="34" charset="0"/>
                  </a:rPr>
                  <a:t>Three congruences follow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35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21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solved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simultaneous solution is therefore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35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233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yielding the unique solution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233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23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105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CE3A575-AF84-A19B-8617-167071E82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00708"/>
                <a:ext cx="10261140" cy="4082464"/>
              </a:xfrm>
              <a:prstGeom prst="rect">
                <a:avLst/>
              </a:prstGeom>
              <a:blipFill>
                <a:blip r:embed="rId3"/>
                <a:stretch>
                  <a:fillRect l="-1188" t="-149" r="-1188" b="-3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E1F70-C9D1-E74A-E5FC-33AD772D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24572-A5CB-A499-57D9-B5430662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99899-D760-729F-85B0-50D739CF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63452-E543-1467-5D12-A5D6266B9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FA91DB6-1C5D-487B-1D70-F97AC18B38C9}"/>
              </a:ext>
            </a:extLst>
          </p:cNvPr>
          <p:cNvSpPr txBox="1"/>
          <p:nvPr/>
        </p:nvSpPr>
        <p:spPr>
          <a:xfrm>
            <a:off x="1451484" y="364994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Powers of </a:t>
            </a:r>
            <a:r>
              <a:rPr lang="en-US" sz="3600" b="1"/>
              <a:t>an Element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F87159D-C238-EA11-1EAA-5CA20D9F0B8F}"/>
                  </a:ext>
                </a:extLst>
              </p:cNvPr>
              <p:cNvSpPr txBox="1"/>
              <p:nvPr/>
            </p:nvSpPr>
            <p:spPr>
              <a:xfrm>
                <a:off x="965430" y="1239820"/>
                <a:ext cx="10261140" cy="4889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and consider the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…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modulo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sz="28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Corollary 19 stated that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/>
                            <a:ea typeface="Cambria Math" panose="02040503050406030204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,⊕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there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Recall </a:t>
                </a:r>
                <a:r>
                  <a:rPr lang="en-US" sz="2800" dirty="0"/>
                  <a:t>Euler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namely, the number of integers relatively prime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With the above notation, there is</a:t>
                </a:r>
                <a:endParaRPr lang="en-US" sz="28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 30 (Euler’s </a:t>
                </a:r>
                <a:r>
                  <a:rPr lang="en-US" sz="2800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</a:t>
                </a: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</a:t>
                </a: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F87159D-C238-EA11-1EAA-5CA20D9F0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39820"/>
                <a:ext cx="10261140" cy="4889480"/>
              </a:xfrm>
              <a:prstGeom prst="rect">
                <a:avLst/>
              </a:prstGeom>
              <a:blipFill>
                <a:blip r:embed="rId3"/>
                <a:stretch>
                  <a:fillRect l="-1188" t="-125" r="-1188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533D4-EA6E-998F-D3DC-CE7C3C57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66DD9-F358-C708-5024-7810598C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8E122-9230-9B13-25CA-BCB55C0E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CB5CC-8410-42E6-4579-BB941A33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5E74FBF-7BF4-C906-C22A-63712D253FD0}"/>
                  </a:ext>
                </a:extLst>
              </p:cNvPr>
              <p:cNvSpPr txBox="1"/>
              <p:nvPr/>
            </p:nvSpPr>
            <p:spPr>
              <a:xfrm>
                <a:off x="965430" y="867601"/>
                <a:ext cx="10261140" cy="511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 31 (Fermat’s </a:t>
                </a:r>
                <a:r>
                  <a:rPr lang="en-US" sz="2800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</a:t>
                </a: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prime then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Since for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there 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/>
                  <a:t>, then the theorem follows by substitution in Theorem 30.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Modular exponentiation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the raising of one integer to a power modulo another integer.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Repeated squaring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solves it efficiently.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be the binary representation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MSB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LSB.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following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procedure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5E74FBF-7BF4-C906-C22A-63712D253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7601"/>
                <a:ext cx="10261140" cy="5117683"/>
              </a:xfrm>
              <a:prstGeom prst="rect">
                <a:avLst/>
              </a:prstGeom>
              <a:blipFill>
                <a:blip r:embed="rId3"/>
                <a:stretch>
                  <a:fillRect l="-1188" t="-119" r="-118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84BB6-8137-15C0-B3BB-88C36821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303B6-B65F-58C1-1238-FE4D1262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19682-8435-3F18-02D8-6156A481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42FE8-1FBA-7E76-2F37-00BDF6DE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77580-2BAD-EF0B-0513-7FDD5E70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70AE1-8F97-CAA9-02A2-0E787E39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94FDB1-51D2-F931-76B4-497B17CA76A3}"/>
                  </a:ext>
                </a:extLst>
              </p:cNvPr>
              <p:cNvSpPr txBox="1"/>
              <p:nvPr/>
            </p:nvSpPr>
            <p:spPr>
              <a:xfrm>
                <a:off x="1385298" y="911907"/>
                <a:ext cx="9444188" cy="5001369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</a:rPr>
                      <m:t>MODULAR</m:t>
                    </m:r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</a:rPr>
                      <m:t>EXPONENTIAION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;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2800" b="0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// exponent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800" dirty="0">
                    <a:solidFill>
                      <a:srgbClr val="009900"/>
                    </a:solidFill>
                  </a:rPr>
                  <a:t>result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initialization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// </a:t>
                </a:r>
                <a:r>
                  <a:rPr lang="en-US" sz="2800" dirty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Prior to each iteration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b="1" dirty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downto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b="0" dirty="0">
                    <a:solidFill>
                      <a:srgbClr val="009900"/>
                    </a:solidFill>
                  </a:rPr>
                  <a:t>// iterate from MSB to LSB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;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0 at current bit doubles exponent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0 at current bit square result</a:t>
                </a:r>
                <a:endParaRPr 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        // 1 at current bit increases exponent by 1</a:t>
                </a:r>
                <a:endParaRPr 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/>
                  <a:t>   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and result by one more a multiplication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b="0" dirty="0"/>
                  <a:t>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sz="2800" b="1" dirty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return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94FDB1-51D2-F931-76B4-497B17CA7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98" y="911907"/>
                <a:ext cx="9444188" cy="5001369"/>
              </a:xfrm>
              <a:prstGeom prst="rect">
                <a:avLst/>
              </a:prstGeom>
              <a:blipFill>
                <a:blip r:embed="rId2"/>
                <a:stretch>
                  <a:fillRect r="-1094"/>
                </a:stretch>
              </a:blipFill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8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A86B6-142C-38D5-9988-22DC0B19D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EF02ACC-885E-BF85-6E26-4776002577C1}"/>
              </a:ext>
            </a:extLst>
          </p:cNvPr>
          <p:cNvSpPr txBox="1"/>
          <p:nvPr/>
        </p:nvSpPr>
        <p:spPr>
          <a:xfrm>
            <a:off x="1451484" y="364994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RSA Public-Key Cryptosystem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/>
              <p:nvPr/>
            </p:nvSpPr>
            <p:spPr>
              <a:xfrm>
                <a:off x="965430" y="1304764"/>
                <a:ext cx="10261140" cy="4941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Recall the RSA introduction of this lecture,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motivated introduction of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number theory and some related algorithms. </a:t>
                </a:r>
                <a:endParaRPr lang="en-US" sz="28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We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prove below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RSA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correctness.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Theorem 36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(Correctness of RSA): The RSA equations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(1)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 (2)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satisfy </a:t>
                </a:r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(3)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and  (4)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Substitution of (3) and (4) into (1)and (2)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yield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04764"/>
                <a:ext cx="10261140" cy="4941737"/>
              </a:xfrm>
              <a:prstGeom prst="rect">
                <a:avLst/>
              </a:prstGeom>
              <a:blipFill>
                <a:blip r:embed="rId3"/>
                <a:stretch>
                  <a:fillRect l="-1188" t="-123" r="-1188" b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1FA02-89DF-BE52-3430-02E62900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75F4A-F3AD-EF3D-7E8F-DC50E22C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8C37-5314-3FF3-D158-0F9AB22A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A86B6-142C-38D5-9988-22DC0B19D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/>
              <p:nvPr/>
            </p:nvSpPr>
            <p:spPr>
              <a:xfrm>
                <a:off x="965430" y="696081"/>
                <a:ext cx="10261140" cy="2171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𝑒𝑑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are multiplicative inverse modulo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s.t.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6081"/>
                <a:ext cx="10261140" cy="2171748"/>
              </a:xfrm>
              <a:prstGeom prst="rect">
                <a:avLst/>
              </a:prstGeom>
              <a:blipFill>
                <a:blip r:embed="rId3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1FA02-89DF-BE52-3430-02E62900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75F4A-F3AD-EF3D-7E8F-DC50E22C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8C37-5314-3FF3-D158-0F9AB22A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8288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t>49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69436" y="2960948"/>
            <a:ext cx="10261140" cy="2174954"/>
            <a:chOff x="969436" y="2960948"/>
            <a:chExt cx="10261140" cy="2174954"/>
          </a:xfrm>
        </p:grpSpPr>
        <p:grpSp>
          <p:nvGrpSpPr>
            <p:cNvPr id="7" name="Group 6"/>
            <p:cNvGrpSpPr/>
            <p:nvPr/>
          </p:nvGrpSpPr>
          <p:grpSpPr>
            <a:xfrm>
              <a:off x="6978098" y="4581128"/>
              <a:ext cx="4248472" cy="523220"/>
              <a:chOff x="6132004" y="4689140"/>
              <a:chExt cx="4248472" cy="523220"/>
            </a:xfrm>
          </p:grpSpPr>
          <p:sp>
            <p:nvSpPr>
              <p:cNvPr id="5" name="Rectangular Callout 4"/>
              <p:cNvSpPr/>
              <p:nvPr/>
            </p:nvSpPr>
            <p:spPr>
              <a:xfrm>
                <a:off x="6132004" y="4689140"/>
                <a:ext cx="4248472" cy="523220"/>
              </a:xfrm>
              <a:prstGeom prst="wedgeRectCallout">
                <a:avLst>
                  <a:gd name="adj1" fmla="val -33801"/>
                  <a:gd name="adj2" fmla="val -10946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6132004" y="4689140"/>
                    <a:ext cx="421246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800" dirty="0" smtClean="0"/>
                      <a:t>by Theorem 31 (Fermat’s)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2004" y="4689140"/>
                    <a:ext cx="421246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0465" r="-231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854A315-1BCD-82CA-597C-44F827FD6AD7}"/>
                    </a:ext>
                  </a:extLst>
                </p:cNvPr>
                <p:cNvSpPr txBox="1"/>
                <p:nvPr/>
              </p:nvSpPr>
              <p:spPr>
                <a:xfrm>
                  <a:off x="969436" y="2960948"/>
                  <a:ext cx="10261140" cy="2174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Then</a:t>
                  </a:r>
                  <a:r>
                    <a:rPr lang="en-US" sz="2800" dirty="0" smtClean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, for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𝑀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there is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𝑒𝑑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𝑞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mod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𝑞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</m:oMath>
                  </a14:m>
                  <a:r>
                    <a:rPr lang="en-US" sz="280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ea typeface="Cambria Math" panose="02040503050406030204" pitchFamily="18" charset="0"/>
                      <a:cs typeface="Calibri" panose="020F0502020204030204" pitchFamily="34" charset="0"/>
                    </a:rPr>
                    <a:t>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𝑞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.</a:t>
                  </a:r>
                  <a:endPara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854A315-1BCD-82CA-597C-44F827FD6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436" y="2960948"/>
                  <a:ext cx="10261140" cy="2174954"/>
                </a:xfrm>
                <a:prstGeom prst="rect">
                  <a:avLst/>
                </a:prstGeom>
                <a:blipFill>
                  <a:blip r:embed="rId5"/>
                  <a:stretch>
                    <a:fillRect l="-1188" t="-560" b="-5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/>
              <p:nvPr/>
            </p:nvSpPr>
            <p:spPr>
              <a:xfrm>
                <a:off x="965430" y="5337212"/>
                <a:ext cx="1026114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𝑒𝑑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337212"/>
                <a:ext cx="10261140" cy="578685"/>
              </a:xfrm>
              <a:prstGeom prst="rect">
                <a:avLst/>
              </a:prstGeom>
              <a:blipFill>
                <a:blip r:embed="rId6"/>
                <a:stretch>
                  <a:fillRect l="-1188" t="-1064" b="-30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4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A86B6-142C-38D5-9988-22DC0B19D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/>
              <p:nvPr/>
            </p:nvSpPr>
            <p:spPr>
              <a:xfrm>
                <a:off x="965430" y="620688"/>
                <a:ext cx="10261140" cy="561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Participants create their public and secret keys as follows: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Selecting randomly two large (1024 bit) primes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:endParaRPr lang="en-US" sz="28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𝑝𝑞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Select small odd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relatively prime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called Euler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Function, studied later)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(how to do studied later).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Publish the pair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as participant’s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RSA public key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Keep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pair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as participant’s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RSA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secret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key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0688"/>
                <a:ext cx="10261140" cy="5613845"/>
              </a:xfrm>
              <a:prstGeom prst="rect">
                <a:avLst/>
              </a:prstGeom>
              <a:blipFill>
                <a:blip r:embed="rId3"/>
                <a:stretch>
                  <a:fillRect l="-1247" t="-217" r="-1188" b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1FA02-89DF-BE52-3430-02E62900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75F4A-F3AD-EF3D-7E8F-DC50E22C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8C37-5314-3FF3-D158-0F9AB22A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A86B6-142C-38D5-9988-22DC0B19D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/>
              <p:nvPr/>
            </p:nvSpPr>
            <p:spPr>
              <a:xfrm>
                <a:off x="965430" y="1115678"/>
                <a:ext cx="10261140" cy="465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Similarly,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𝑒𝑑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By Theorem 37 (Chinese Reminder) we conclude that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𝑒𝑑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RSA security cryptosystem rest on the difficulty of factoring large integers.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Although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publically known, finding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that are known only to the key creator is very difficult.</a:t>
                </a: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15678"/>
                <a:ext cx="10261140" cy="4653582"/>
              </a:xfrm>
              <a:prstGeom prst="rect">
                <a:avLst/>
              </a:prstGeom>
              <a:blipFill>
                <a:blip r:embed="rId3"/>
                <a:stretch>
                  <a:fillRect l="-1188" r="-1188" b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1FA02-89DF-BE52-3430-02E62900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75F4A-F3AD-EF3D-7E8F-DC50E22C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8C37-5314-3FF3-D158-0F9AB22A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8288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E755D-C4A0-B0DC-2CBA-EB3FF0BB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0282B-886D-2BAC-91A2-0740AF85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Number Theory Algorithms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49432-CE64-1D3E-A5F8-4C7B9931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6BF05-C0CE-638C-FD06-C2F085DA0EC6}"/>
              </a:ext>
            </a:extLst>
          </p:cNvPr>
          <p:cNvSpPr txBox="1"/>
          <p:nvPr/>
        </p:nvSpPr>
        <p:spPr>
          <a:xfrm>
            <a:off x="965430" y="3032956"/>
            <a:ext cx="1026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Supplementary </a:t>
            </a:r>
          </a:p>
        </p:txBody>
      </p:sp>
    </p:spTree>
    <p:extLst>
      <p:ext uri="{BB962C8B-B14F-4D97-AF65-F5344CB8AC3E}">
        <p14:creationId xmlns:p14="http://schemas.microsoft.com/office/powerpoint/2010/main" val="8894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E62AE-8FB0-E983-BB7B-973067311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/>
              <p:nvPr/>
            </p:nvSpPr>
            <p:spPr>
              <a:xfrm>
                <a:off x="965430" y="692696"/>
                <a:ext cx="10261140" cy="5459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 smtClean="0"/>
                  <a:t>Proof of Theorem 1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±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±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… </m:t>
                        </m:r>
                      </m:e>
                    </m:d>
                  </m:oMath>
                </a14:m>
                <a:r>
                  <a:rPr lang="en-US" sz="2800" dirty="0"/>
                  <a:t> and let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be the smallest, obtained for some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Assume in contrary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contradicting that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the smallest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To show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are unique, suppose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459956"/>
              </a:xfrm>
              <a:prstGeom prst="rect">
                <a:avLst/>
              </a:prstGeom>
              <a:blipFill>
                <a:blip r:embed="rId3"/>
                <a:stretch>
                  <a:fillRect l="-1188" t="-223" b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F9181-12C5-0E36-2A86-92CBAF9A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20144-C772-4230-3BA1-A5AEADF6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72281-4B68-5A26-1642-EC6B56A3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E62AE-8FB0-E983-BB7B-973067311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/>
              <p:nvPr/>
            </p:nvSpPr>
            <p:spPr>
              <a:xfrm>
                <a:off x="965430" y="836712"/>
                <a:ext cx="10261140" cy="225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But </a:t>
                </a:r>
                <a:r>
                  <a:rPr lang="en-US" sz="2800" dirty="0"/>
                  <a:t>both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The only multiple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uniqueness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6712"/>
                <a:ext cx="10261140" cy="2259080"/>
              </a:xfrm>
              <a:prstGeom prst="rect">
                <a:avLst/>
              </a:prstGeom>
              <a:blipFill>
                <a:blip r:embed="rId3"/>
                <a:stretch>
                  <a:fillRect l="-1188" t="-1078" b="-5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F9181-12C5-0E36-2A86-92CBAF9A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20144-C772-4230-3BA1-A5AEADF6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Number Theory Algorithms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72281-4B68-5A26-1642-EC6B56A3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01543-561D-02CC-64AC-36E9FB60A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6567DB7-8FE7-4179-81DF-AA5B4A65902B}"/>
                  </a:ext>
                </a:extLst>
              </p:cNvPr>
              <p:cNvSpPr txBox="1"/>
              <p:nvPr/>
            </p:nvSpPr>
            <p:spPr>
              <a:xfrm>
                <a:off x="965430" y="764704"/>
                <a:ext cx="10261140" cy="4789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Proof 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Theorem 15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\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suppose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∩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subgroup,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⇒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so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closure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contradicting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supposition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∩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false,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partitioned into finite disjoint subgroups all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6567DB7-8FE7-4179-81DF-AA5B4A65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4789003"/>
              </a:xfrm>
              <a:prstGeom prst="rect">
                <a:avLst/>
              </a:prstGeom>
              <a:blipFill>
                <a:blip r:embed="rId3"/>
                <a:stretch>
                  <a:fillRect l="-1188" t="-127" r="-1188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7ACB2-2014-958B-C237-50BC80D6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686D1-A769-3BAF-9F95-37801127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27F63-5AD7-AD99-D4A0-97E560FA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A86B6-142C-38D5-9988-22DC0B19D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/>
              <p:nvPr/>
            </p:nvSpPr>
            <p:spPr>
              <a:xfrm>
                <a:off x="965430" y="771551"/>
                <a:ext cx="10261140" cy="535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For this scheme,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namely,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1, 2, …,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Cipher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𝓓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compute </a:t>
                </a:r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transform ciphered text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to get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back,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compute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Assume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fun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Then encryption  run time involves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bit operations and decryption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bit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operations (shown later).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54A315-1BCD-82CA-597C-44F827FD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1551"/>
                <a:ext cx="10261140" cy="5357749"/>
              </a:xfrm>
              <a:prstGeom prst="rect">
                <a:avLst/>
              </a:prstGeom>
              <a:blipFill>
                <a:blip r:embed="rId3"/>
                <a:stretch>
                  <a:fillRect l="-1188" t="-228" r="-1188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1FA02-89DF-BE52-3430-02E62900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75F4A-F3AD-EF3D-7E8F-DC50E22C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8C37-5314-3FF3-D158-0F9AB22A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275943"/>
                <a:ext cx="10261140" cy="4313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 ,−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r>
                  <a:rPr lang="en-US" sz="2800" dirty="0"/>
                  <a:t> the integers.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r>
                  <a:rPr lang="en-US" sz="2800" dirty="0"/>
                  <a:t> the natural numbers.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means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divides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, i.e.,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𝑘𝑑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called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divisor</a:t>
                </a:r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means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does not divide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, i.e.,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𝑘𝑑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prime number </a:t>
                </a:r>
                <a:r>
                  <a:rPr lang="en-US" sz="2800" dirty="0"/>
                  <a:t>if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not prime is called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composite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75943"/>
                <a:ext cx="10261140" cy="4313297"/>
              </a:xfrm>
              <a:prstGeom prst="rect">
                <a:avLst/>
              </a:prstGeom>
              <a:blipFill>
                <a:blip r:embed="rId3"/>
                <a:stretch>
                  <a:fillRect t="-141" b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E62AE-8FB0-E983-BB7B-973067311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/>
              <p:nvPr/>
            </p:nvSpPr>
            <p:spPr>
              <a:xfrm>
                <a:off x="965430" y="781874"/>
                <a:ext cx="10261140" cy="53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Theorem 1</a:t>
                </a:r>
                <a:r>
                  <a:rPr lang="en-US" sz="2800" dirty="0">
                    <a:ea typeface="Cambria Math" panose="02040503050406030204" pitchFamily="18" charset="0"/>
                  </a:rPr>
                  <a:t> (Division theorem):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b="0" dirty="0">
                    <a:ea typeface="Cambria Math" panose="02040503050406030204" pitchFamily="18" charset="0"/>
                  </a:rPr>
                  <a:t> unique,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quotient</a:t>
                </a:r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reminder</a:t>
                </a:r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equivalence class modulo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…, 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the set of all equivalent classes.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F13455-0240-5BC3-6599-67A8168BD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81874"/>
                <a:ext cx="10261140" cy="5347426"/>
              </a:xfrm>
              <a:prstGeom prst="rect">
                <a:avLst/>
              </a:prstGeom>
              <a:blipFill>
                <a:blip r:embed="rId3"/>
                <a:stretch>
                  <a:fillRect l="-1188" t="-114" r="-1188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F9181-12C5-0E36-2A86-92CBAF9A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20144-C772-4230-3BA1-A5AEADF6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Number Theory Algorithms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72281-4B68-5A26-1642-EC6B56A3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Common Divisors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11325"/>
                <a:ext cx="10261140" cy="509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𝑏𝑦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greatest common divisor</a:t>
                </a:r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 2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. We show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 There 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𝑞𝑦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11325"/>
                <a:ext cx="10261140" cy="5096780"/>
              </a:xfrm>
              <a:prstGeom prst="rect">
                <a:avLst/>
              </a:prstGeom>
              <a:blipFill>
                <a:blip r:embed="rId3"/>
                <a:stretch>
                  <a:fillRect l="-1188" t="-598" b="-17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Number Theory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30992</TotalTime>
  <Words>1529</Words>
  <Application>Microsoft Office PowerPoint</Application>
  <PresentationFormat>Widescreen</PresentationFormat>
  <Paragraphs>505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Office Theme</vt:lpstr>
      <vt:lpstr>Number Theory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695</cp:revision>
  <dcterms:created xsi:type="dcterms:W3CDTF">2021-10-08T01:25:47Z</dcterms:created>
  <dcterms:modified xsi:type="dcterms:W3CDTF">2025-06-05T11:34:48Z</dcterms:modified>
</cp:coreProperties>
</file>