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80" r:id="rId3"/>
    <p:sldId id="281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8" r:id="rId14"/>
    <p:sldId id="299" r:id="rId15"/>
    <p:sldId id="287" r:id="rId16"/>
    <p:sldId id="312" r:id="rId17"/>
    <p:sldId id="283" r:id="rId18"/>
    <p:sldId id="284" r:id="rId19"/>
    <p:sldId id="286" r:id="rId20"/>
    <p:sldId id="301" r:id="rId21"/>
    <p:sldId id="302" r:id="rId22"/>
    <p:sldId id="303" r:id="rId23"/>
    <p:sldId id="304" r:id="rId24"/>
    <p:sldId id="305" r:id="rId25"/>
    <p:sldId id="307" r:id="rId26"/>
    <p:sldId id="308" r:id="rId27"/>
    <p:sldId id="313" r:id="rId28"/>
    <p:sldId id="309" r:id="rId29"/>
    <p:sldId id="31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88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  <a:srgbClr val="0000FF"/>
    <a:srgbClr val="B2B2B2"/>
    <a:srgbClr val="000000"/>
    <a:srgbClr val="1C1C1C"/>
    <a:srgbClr val="009900"/>
    <a:srgbClr val="A6A6A6"/>
    <a:srgbClr val="FF0000"/>
    <a:srgbClr val="FF9933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64" autoAdjust="0"/>
    <p:restoredTop sz="94660"/>
  </p:normalViewPr>
  <p:slideViewPr>
    <p:cSldViewPr>
      <p:cViewPr varScale="1">
        <p:scale>
          <a:sx n="114" d="100"/>
          <a:sy n="114" d="100"/>
        </p:scale>
        <p:origin x="312" y="102"/>
      </p:cViewPr>
      <p:guideLst>
        <p:guide orient="horz" pos="2188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5000" cy="45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EF9FEB-9CFE-496E-93BE-D56B6107DD7F}" type="datetimeFigureOut">
              <a:rPr lang="en-US" smtClean="0"/>
              <a:t>6/26/2023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333D3-E1A2-4212-A489-A5CBFD003B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85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554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04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57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74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201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7139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643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333D3-E1A2-4212-A489-A5CBFD003BC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99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Network Flow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41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Network Flow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76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Network Flow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62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Network Flow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16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Network Flow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8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Network Flow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01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Network Flow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36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Network Flow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8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Network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56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Network Flow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4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Algorithms and DS I: Network Flow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E3156EA-883B-491A-9A56-90F6CDBF6E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63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6940" y="0"/>
            <a:ext cx="705060" cy="68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March 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Algorithms and DS I: Network Flow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156EA-883B-491A-9A56-90F6CDBF6E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5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image" Target="../media/image44.png"/><Relationship Id="rId21" Type="http://schemas.openxmlformats.org/officeDocument/2006/relationships/image" Target="../media/image62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image" Target="../media/image42.png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24" Type="http://schemas.openxmlformats.org/officeDocument/2006/relationships/image" Target="../media/image43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23" Type="http://schemas.openxmlformats.org/officeDocument/2006/relationships/image" Target="../media/image64.png"/><Relationship Id="rId10" Type="http://schemas.openxmlformats.org/officeDocument/2006/relationships/image" Target="../media/image51.png"/><Relationship Id="rId19" Type="http://schemas.openxmlformats.org/officeDocument/2006/relationships/image" Target="../media/image60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Relationship Id="rId22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26" Type="http://schemas.openxmlformats.org/officeDocument/2006/relationships/image" Target="../media/image67.png"/><Relationship Id="rId21" Type="http://schemas.openxmlformats.org/officeDocument/2006/relationships/image" Target="../media/image84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5" Type="http://schemas.openxmlformats.org/officeDocument/2006/relationships/image" Target="../media/image66.png"/><Relationship Id="rId16" Type="http://schemas.openxmlformats.org/officeDocument/2006/relationships/image" Target="../media/image79.png"/><Relationship Id="rId20" Type="http://schemas.openxmlformats.org/officeDocument/2006/relationships/image" Target="../media/image83.png"/><Relationship Id="rId29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24" Type="http://schemas.openxmlformats.org/officeDocument/2006/relationships/image" Target="../media/image87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23" Type="http://schemas.openxmlformats.org/officeDocument/2006/relationships/image" Target="../media/image86.png"/><Relationship Id="rId28" Type="http://schemas.openxmlformats.org/officeDocument/2006/relationships/image" Target="../media/image89.png"/><Relationship Id="rId10" Type="http://schemas.openxmlformats.org/officeDocument/2006/relationships/image" Target="../media/image73.png"/><Relationship Id="rId19" Type="http://schemas.openxmlformats.org/officeDocument/2006/relationships/image" Target="../media/image82.png"/><Relationship Id="rId31" Type="http://schemas.openxmlformats.org/officeDocument/2006/relationships/image" Target="../media/image5.png"/><Relationship Id="rId4" Type="http://schemas.openxmlformats.org/officeDocument/2006/relationships/image" Target="../media/image670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Relationship Id="rId22" Type="http://schemas.openxmlformats.org/officeDocument/2006/relationships/image" Target="../media/image85.png"/><Relationship Id="rId27" Type="http://schemas.openxmlformats.org/officeDocument/2006/relationships/image" Target="../media/image88.png"/><Relationship Id="rId30" Type="http://schemas.openxmlformats.org/officeDocument/2006/relationships/image" Target="../media/image9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image" Target="../media/image97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5.png"/><Relationship Id="rId18" Type="http://schemas.openxmlformats.org/officeDocument/2006/relationships/image" Target="../media/image120.png"/><Relationship Id="rId26" Type="http://schemas.openxmlformats.org/officeDocument/2006/relationships/image" Target="../media/image128.png"/><Relationship Id="rId3" Type="http://schemas.openxmlformats.org/officeDocument/2006/relationships/image" Target="../media/image1050.png"/><Relationship Id="rId21" Type="http://schemas.openxmlformats.org/officeDocument/2006/relationships/image" Target="../media/image123.png"/><Relationship Id="rId7" Type="http://schemas.openxmlformats.org/officeDocument/2006/relationships/image" Target="../media/image109.png"/><Relationship Id="rId12" Type="http://schemas.openxmlformats.org/officeDocument/2006/relationships/image" Target="../media/image114.png"/><Relationship Id="rId17" Type="http://schemas.openxmlformats.org/officeDocument/2006/relationships/image" Target="../media/image119.png"/><Relationship Id="rId25" Type="http://schemas.openxmlformats.org/officeDocument/2006/relationships/image" Target="../media/image127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18.png"/><Relationship Id="rId20" Type="http://schemas.openxmlformats.org/officeDocument/2006/relationships/image" Target="../media/image122.png"/><Relationship Id="rId29" Type="http://schemas.openxmlformats.org/officeDocument/2006/relationships/image" Target="../media/image1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8.png"/><Relationship Id="rId11" Type="http://schemas.openxmlformats.org/officeDocument/2006/relationships/image" Target="../media/image113.png"/><Relationship Id="rId24" Type="http://schemas.openxmlformats.org/officeDocument/2006/relationships/image" Target="../media/image126.png"/><Relationship Id="rId5" Type="http://schemas.openxmlformats.org/officeDocument/2006/relationships/image" Target="../media/image107.png"/><Relationship Id="rId15" Type="http://schemas.openxmlformats.org/officeDocument/2006/relationships/image" Target="../media/image117.png"/><Relationship Id="rId23" Type="http://schemas.openxmlformats.org/officeDocument/2006/relationships/image" Target="../media/image125.png"/><Relationship Id="rId28" Type="http://schemas.openxmlformats.org/officeDocument/2006/relationships/image" Target="../media/image130.png"/><Relationship Id="rId10" Type="http://schemas.openxmlformats.org/officeDocument/2006/relationships/image" Target="../media/image112.png"/><Relationship Id="rId19" Type="http://schemas.openxmlformats.org/officeDocument/2006/relationships/image" Target="../media/image121.png"/><Relationship Id="rId31" Type="http://schemas.openxmlformats.org/officeDocument/2006/relationships/image" Target="../media/image133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Relationship Id="rId14" Type="http://schemas.openxmlformats.org/officeDocument/2006/relationships/image" Target="../media/image116.png"/><Relationship Id="rId22" Type="http://schemas.openxmlformats.org/officeDocument/2006/relationships/image" Target="../media/image124.png"/><Relationship Id="rId27" Type="http://schemas.openxmlformats.org/officeDocument/2006/relationships/image" Target="../media/image129.png"/><Relationship Id="rId30" Type="http://schemas.openxmlformats.org/officeDocument/2006/relationships/image" Target="../media/image13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1.png"/><Relationship Id="rId2" Type="http://schemas.openxmlformats.org/officeDocument/2006/relationships/image" Target="../media/image5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9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2483" y="628895"/>
            <a:ext cx="6107033" cy="791587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+mn-lt"/>
              </a:rPr>
              <a:t>Network Flow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Network Flow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290" y="2771778"/>
            <a:ext cx="2869418" cy="321670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3166008" y="1771071"/>
            <a:ext cx="5859982" cy="8650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Prepared by Shmuel Wimer</a:t>
            </a:r>
          </a:p>
          <a:p>
            <a:r>
              <a:rPr lang="en-US" dirty="0"/>
              <a:t>Instructed by Hillel Kugler and Shmuel Wimer </a:t>
            </a:r>
          </a:p>
        </p:txBody>
      </p:sp>
    </p:spTree>
    <p:extLst>
      <p:ext uri="{BB962C8B-B14F-4D97-AF65-F5344CB8AC3E}">
        <p14:creationId xmlns:p14="http://schemas.microsoft.com/office/powerpoint/2010/main" val="4163084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Network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5430" y="864000"/>
                <a:ext cx="10261140" cy="5223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3. Showing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↑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and no anti-parallel edges in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endParaRPr lang="en-US" sz="2800" dirty="0"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(2)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↑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↑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en-US" sz="2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f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↑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en-US" sz="2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f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nary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0" dirty="0">
                    <a:ea typeface="Cambria Math" panose="02040503050406030204" pitchFamily="18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↑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en-US" sz="2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f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  <m:sup/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↑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en-US" sz="2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f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endParaRPr lang="en-US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64000"/>
                <a:ext cx="10261140" cy="5223674"/>
              </a:xfrm>
              <a:prstGeom prst="rect">
                <a:avLst/>
              </a:prstGeom>
              <a:blipFill>
                <a:blip r:embed="rId2"/>
                <a:stretch>
                  <a:fillRect l="-1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965430" y="5535458"/>
            <a:ext cx="7163756" cy="523220"/>
            <a:chOff x="3840479" y="5213815"/>
            <a:chExt cx="7163756" cy="523220"/>
          </a:xfrm>
        </p:grpSpPr>
        <p:sp>
          <p:nvSpPr>
            <p:cNvPr id="10" name="Rectangular Callout 9"/>
            <p:cNvSpPr/>
            <p:nvPr/>
          </p:nvSpPr>
          <p:spPr>
            <a:xfrm>
              <a:off x="3908823" y="5223099"/>
              <a:ext cx="6849056" cy="504651"/>
            </a:xfrm>
            <a:prstGeom prst="wedgeRectCallout">
              <a:avLst>
                <a:gd name="adj1" fmla="val -28675"/>
                <a:gd name="adj2" fmla="val -134704"/>
              </a:avLst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3840479" y="5213815"/>
                  <a:ext cx="7163756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800" b="0" dirty="0">
                      <a:ea typeface="Cambria Math" panose="02040503050406030204" pitchFamily="18" charset="0"/>
                    </a:rPr>
                    <a:t>by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2800" b="0" dirty="0">
                      <a:ea typeface="Cambria Math" panose="02040503050406030204" pitchFamily="18" charset="0"/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2800" b="0" dirty="0">
                      <a:ea typeface="Cambria Math" panose="02040503050406030204" pitchFamily="18" charset="0"/>
                    </a:rPr>
                    <a:t> definition, and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∉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d>
                        <m:d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↑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0479" y="5213815"/>
                  <a:ext cx="7163756" cy="523220"/>
                </a:xfrm>
                <a:prstGeom prst="rect">
                  <a:avLst/>
                </a:prstGeom>
                <a:blipFill>
                  <a:blip r:embed="rId3"/>
                  <a:stretch>
                    <a:fillRect l="-1701" t="-11628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1866000" y="3199800"/>
            <a:ext cx="2385000" cy="523220"/>
            <a:chOff x="2047875" y="5657850"/>
            <a:chExt cx="4313659" cy="523220"/>
          </a:xfrm>
        </p:grpSpPr>
        <p:sp>
          <p:nvSpPr>
            <p:cNvPr id="12" name="Rectangular Callout 11"/>
            <p:cNvSpPr/>
            <p:nvPr/>
          </p:nvSpPr>
          <p:spPr>
            <a:xfrm>
              <a:off x="2128836" y="5719009"/>
              <a:ext cx="4232698" cy="432048"/>
            </a:xfrm>
            <a:prstGeom prst="wedgeRectCallout">
              <a:avLst>
                <a:gd name="adj1" fmla="val -27416"/>
                <a:gd name="adj2" fmla="val 147674"/>
              </a:avLst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47875" y="5657850"/>
              <a:ext cx="43136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flow definition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186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Algorithms and DS I: Network Flow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5430" y="1000744"/>
                <a:ext cx="10261140" cy="4971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Substitution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definition (1) into (2) and rearrangement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in separate expressions yield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↑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  <m:sup/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  <m:sup/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nary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0" dirty="0">
                    <a:ea typeface="Cambria Math" panose="02040503050406030204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  <m:sup/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b>
                      <m:sup/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nary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nary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nary>
                  </m:oMath>
                </a14:m>
                <a:endParaRPr lang="en-US" sz="2800" dirty="0"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endParaRPr lang="en-US" sz="2800" dirty="0"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000744"/>
                <a:ext cx="10261140" cy="4971489"/>
              </a:xfrm>
              <a:prstGeom prst="rect">
                <a:avLst/>
              </a:prstGeom>
              <a:blipFill>
                <a:blip r:embed="rId2"/>
                <a:stretch>
                  <a:fillRect l="-1188" t="-123" b="-1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1101000" y="4689000"/>
            <a:ext cx="3517437" cy="523220"/>
            <a:chOff x="3840479" y="5213815"/>
            <a:chExt cx="3517437" cy="523220"/>
          </a:xfrm>
        </p:grpSpPr>
        <p:sp>
          <p:nvSpPr>
            <p:cNvPr id="12" name="Rectangular Callout 11"/>
            <p:cNvSpPr/>
            <p:nvPr/>
          </p:nvSpPr>
          <p:spPr>
            <a:xfrm>
              <a:off x="3908823" y="5223099"/>
              <a:ext cx="3351656" cy="504651"/>
            </a:xfrm>
            <a:prstGeom prst="wedgeRectCallout">
              <a:avLst>
                <a:gd name="adj1" fmla="val -28675"/>
                <a:gd name="adj2" fmla="val -134704"/>
              </a:avLst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3840479" y="5213815"/>
                  <a:ext cx="3517437" cy="5232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∉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↑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en-US" sz="2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f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40479" y="5213815"/>
                  <a:ext cx="3517437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260781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Network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65430" y="512676"/>
            <a:ext cx="1026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Augmentation paths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5430" y="1142861"/>
                <a:ext cx="10261140" cy="652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An </a:t>
                </a:r>
                <a:r>
                  <a:rPr lang="en-US" sz="2800" b="1" i="1" dirty="0"/>
                  <a:t>augmentation path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is a simple path from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142861"/>
                <a:ext cx="10261140" cy="652423"/>
              </a:xfrm>
              <a:prstGeom prst="rect">
                <a:avLst/>
              </a:prstGeom>
              <a:blipFill>
                <a:blip r:embed="rId2"/>
                <a:stretch>
                  <a:fillRect l="-1188" b="-21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3324184" y="1944000"/>
            <a:ext cx="5543632" cy="2470923"/>
            <a:chOff x="3505159" y="3853492"/>
            <a:chExt cx="5543632" cy="2470923"/>
          </a:xfrm>
        </p:grpSpPr>
        <p:grpSp>
          <p:nvGrpSpPr>
            <p:cNvPr id="8" name="Group 7"/>
            <p:cNvGrpSpPr/>
            <p:nvPr/>
          </p:nvGrpSpPr>
          <p:grpSpPr>
            <a:xfrm>
              <a:off x="3505159" y="3855235"/>
              <a:ext cx="5543632" cy="2238593"/>
              <a:chOff x="3352759" y="3702835"/>
              <a:chExt cx="5543632" cy="2238593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3352759" y="3702835"/>
                <a:ext cx="5543632" cy="2238593"/>
                <a:chOff x="3340318" y="896863"/>
                <a:chExt cx="5543632" cy="2238593"/>
              </a:xfrm>
            </p:grpSpPr>
            <p:sp>
              <p:nvSpPr>
                <p:cNvPr id="57" name="Oval 56"/>
                <p:cNvSpPr/>
                <p:nvPr/>
              </p:nvSpPr>
              <p:spPr>
                <a:xfrm>
                  <a:off x="3340318" y="1707015"/>
                  <a:ext cx="606896" cy="612068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4971563" y="2523388"/>
                  <a:ext cx="606896" cy="612068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6588693" y="2523388"/>
                  <a:ext cx="606896" cy="612068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8277054" y="1707015"/>
                  <a:ext cx="606896" cy="612068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4963250" y="896863"/>
                  <a:ext cx="606896" cy="612068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Oval 61"/>
                <p:cNvSpPr/>
                <p:nvPr/>
              </p:nvSpPr>
              <p:spPr>
                <a:xfrm>
                  <a:off x="6597006" y="896863"/>
                  <a:ext cx="606896" cy="612068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/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3521990" y="4572813"/>
                    <a:ext cx="250768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51" name="TextBox 5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21990" y="4572813"/>
                    <a:ext cx="250768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r="-243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8436986" y="4572813"/>
                    <a:ext cx="250768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52" name="TextBox 5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36986" y="4572813"/>
                    <a:ext cx="250768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2439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TextBox 52"/>
                  <p:cNvSpPr txBox="1"/>
                  <p:nvPr/>
                </p:nvSpPr>
                <p:spPr>
                  <a:xfrm>
                    <a:off x="5133080" y="3824203"/>
                    <a:ext cx="368114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53" name="TextBox 5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33080" y="3824203"/>
                    <a:ext cx="368114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1475" r="-6557"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728838" y="3806032"/>
                    <a:ext cx="375231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28838" y="3806032"/>
                    <a:ext cx="375231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1290" r="-6452"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TextBox 54"/>
                  <p:cNvSpPr txBox="1"/>
                  <p:nvPr/>
                </p:nvSpPr>
                <p:spPr>
                  <a:xfrm>
                    <a:off x="5133080" y="5456269"/>
                    <a:ext cx="375231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55" name="TextBox 5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33080" y="5456269"/>
                    <a:ext cx="375231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1290" r="-6452"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6758523" y="5438098"/>
                    <a:ext cx="375231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56" name="TextBox 5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58523" y="5438098"/>
                    <a:ext cx="375231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9677" r="-4839"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" name="Group 8"/>
            <p:cNvGrpSpPr/>
            <p:nvPr/>
          </p:nvGrpSpPr>
          <p:grpSpPr>
            <a:xfrm>
              <a:off x="4023177" y="4161269"/>
              <a:ext cx="1193792" cy="810152"/>
              <a:chOff x="3870777" y="4008869"/>
              <a:chExt cx="1193792" cy="810152"/>
            </a:xfrm>
          </p:grpSpPr>
          <p:cxnSp>
            <p:nvCxnSpPr>
              <p:cNvPr id="46" name="Straight Arrow Connector 45"/>
              <p:cNvCxnSpPr>
                <a:stCxn id="57" idx="7"/>
                <a:endCxn id="61" idx="2"/>
              </p:cNvCxnSpPr>
              <p:nvPr/>
            </p:nvCxnSpPr>
            <p:spPr>
              <a:xfrm flipV="1">
                <a:off x="3870777" y="4008869"/>
                <a:ext cx="1104914" cy="593753"/>
              </a:xfrm>
              <a:prstGeom prst="straightConnector1">
                <a:avLst/>
              </a:prstGeom>
              <a:ln w="28575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/>
              <p:cNvCxnSpPr>
                <a:stCxn id="61" idx="3"/>
                <a:endCxn id="57" idx="6"/>
              </p:cNvCxnSpPr>
              <p:nvPr/>
            </p:nvCxnSpPr>
            <p:spPr>
              <a:xfrm flipH="1">
                <a:off x="3959655" y="4225268"/>
                <a:ext cx="1104914" cy="593753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4259585" y="4038490"/>
                    <a:ext cx="200376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e-IL" sz="200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59585" y="4038490"/>
                    <a:ext cx="200376" cy="30777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30303" r="-30303" b="-588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4433820" y="4503454"/>
                    <a:ext cx="343043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e-IL" sz="20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49" name="TextBox 4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33820" y="4503454"/>
                    <a:ext cx="343043" cy="30777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7857" r="-16071" b="-6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" name="Group 9"/>
            <p:cNvGrpSpPr/>
            <p:nvPr/>
          </p:nvGrpSpPr>
          <p:grpSpPr>
            <a:xfrm>
              <a:off x="5734987" y="3853492"/>
              <a:ext cx="1026860" cy="307777"/>
              <a:chOff x="5582587" y="3701092"/>
              <a:chExt cx="1026860" cy="307777"/>
            </a:xfrm>
          </p:grpSpPr>
          <p:cxnSp>
            <p:nvCxnSpPr>
              <p:cNvPr id="44" name="Straight Arrow Connector 43"/>
              <p:cNvCxnSpPr>
                <a:stCxn id="62" idx="2"/>
                <a:endCxn id="61" idx="6"/>
              </p:cNvCxnSpPr>
              <p:nvPr/>
            </p:nvCxnSpPr>
            <p:spPr>
              <a:xfrm flipH="1">
                <a:off x="5582587" y="4008869"/>
                <a:ext cx="1026860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/>
                  <p:cNvSpPr txBox="1"/>
                  <p:nvPr/>
                </p:nvSpPr>
                <p:spPr>
                  <a:xfrm>
                    <a:off x="5924478" y="3701092"/>
                    <a:ext cx="343043" cy="3077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e-IL" sz="20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45" name="TextBox 4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4478" y="3701092"/>
                    <a:ext cx="343043" cy="307777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16071" r="-17857" b="-588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" name="Group 10"/>
            <p:cNvGrpSpPr/>
            <p:nvPr/>
          </p:nvGrpSpPr>
          <p:grpSpPr>
            <a:xfrm>
              <a:off x="4023177" y="4971421"/>
              <a:ext cx="1202105" cy="824163"/>
              <a:chOff x="4159974" y="3366343"/>
              <a:chExt cx="1202105" cy="824163"/>
            </a:xfrm>
          </p:grpSpPr>
          <p:cxnSp>
            <p:nvCxnSpPr>
              <p:cNvPr id="40" name="Straight Arrow Connector 39"/>
              <p:cNvCxnSpPr>
                <a:stCxn id="57" idx="6"/>
                <a:endCxn id="58" idx="1"/>
              </p:cNvCxnSpPr>
              <p:nvPr/>
            </p:nvCxnSpPr>
            <p:spPr>
              <a:xfrm>
                <a:off x="4248852" y="3366343"/>
                <a:ext cx="1113227" cy="599974"/>
              </a:xfrm>
              <a:prstGeom prst="straightConnector1">
                <a:avLst/>
              </a:prstGeom>
              <a:ln w="28575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>
                <a:stCxn id="58" idx="2"/>
                <a:endCxn id="57" idx="5"/>
              </p:cNvCxnSpPr>
              <p:nvPr/>
            </p:nvCxnSpPr>
            <p:spPr>
              <a:xfrm flipH="1" flipV="1">
                <a:off x="4159974" y="3582742"/>
                <a:ext cx="1113227" cy="599974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4849769" y="3445211"/>
                    <a:ext cx="200376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e-IL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42" name="TextBox 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49769" y="3445211"/>
                    <a:ext cx="200376" cy="307777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30303" r="-30303" b="-588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4567709" y="3882729"/>
                    <a:ext cx="200375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e-IL" sz="2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43" name="TextBox 4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67709" y="3882729"/>
                    <a:ext cx="200375" cy="307777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27273" r="-30303" b="-588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2" name="Group 11"/>
            <p:cNvGrpSpPr/>
            <p:nvPr/>
          </p:nvGrpSpPr>
          <p:grpSpPr>
            <a:xfrm>
              <a:off x="5439852" y="4161269"/>
              <a:ext cx="3090921" cy="2163146"/>
              <a:chOff x="5287452" y="4008869"/>
              <a:chExt cx="3090921" cy="2163146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7127465" y="4008869"/>
                <a:ext cx="1250908" cy="871721"/>
                <a:chOff x="4120424" y="3280896"/>
                <a:chExt cx="1250908" cy="871721"/>
              </a:xfrm>
            </p:grpSpPr>
            <p:cxnSp>
              <p:nvCxnSpPr>
                <p:cNvPr id="36" name="Straight Arrow Connector 35"/>
                <p:cNvCxnSpPr>
                  <a:stCxn id="62" idx="6"/>
                  <a:endCxn id="60" idx="1"/>
                </p:cNvCxnSpPr>
                <p:nvPr/>
              </p:nvCxnSpPr>
              <p:spPr>
                <a:xfrm>
                  <a:off x="4209302" y="3280896"/>
                  <a:ext cx="1162030" cy="593753"/>
                </a:xfrm>
                <a:prstGeom prst="straightConnector1">
                  <a:avLst/>
                </a:prstGeom>
                <a:ln w="28575">
                  <a:solidFill>
                    <a:srgbClr val="0000FF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Arrow Connector 36"/>
                <p:cNvCxnSpPr>
                  <a:stCxn id="60" idx="2"/>
                  <a:endCxn id="62" idx="5"/>
                </p:cNvCxnSpPr>
                <p:nvPr/>
              </p:nvCxnSpPr>
              <p:spPr>
                <a:xfrm flipH="1" flipV="1">
                  <a:off x="4120424" y="3497295"/>
                  <a:ext cx="1162030" cy="593753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8" name="TextBox 37"/>
                    <p:cNvSpPr txBox="1"/>
                    <p:nvPr/>
                  </p:nvSpPr>
                  <p:spPr>
                    <a:xfrm>
                      <a:off x="4825220" y="3311673"/>
                      <a:ext cx="200376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e-IL" sz="2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38" name="TextBox 3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25220" y="3311673"/>
                      <a:ext cx="200376" cy="307777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l="-30303" r="-30303" b="-8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9" name="TextBox 38"/>
                    <p:cNvSpPr txBox="1"/>
                    <p:nvPr/>
                  </p:nvSpPr>
                  <p:spPr>
                    <a:xfrm>
                      <a:off x="4482177" y="3844840"/>
                      <a:ext cx="343043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e-IL" sz="2000" b="0" i="1" smtClean="0">
                                <a:latin typeface="Cambria Math" panose="02040503050406030204" pitchFamily="18" charset="0"/>
                              </a:rPr>
                              <m:t>15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39" name="TextBox 3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82177" y="3844840"/>
                      <a:ext cx="343043" cy="307777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 l="-17857" r="-17857" b="-588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0" name="Group 19"/>
              <p:cNvGrpSpPr/>
              <p:nvPr/>
            </p:nvGrpSpPr>
            <p:grpSpPr>
              <a:xfrm>
                <a:off x="5287452" y="4225268"/>
                <a:ext cx="1625443" cy="1193727"/>
                <a:chOff x="3612668" y="3461269"/>
                <a:chExt cx="1569971" cy="1193727"/>
              </a:xfrm>
            </p:grpSpPr>
            <p:cxnSp>
              <p:nvCxnSpPr>
                <p:cNvPr id="32" name="Straight Arrow Connector 31"/>
                <p:cNvCxnSpPr>
                  <a:stCxn id="58" idx="0"/>
                  <a:endCxn id="62" idx="3"/>
                </p:cNvCxnSpPr>
                <p:nvPr/>
              </p:nvCxnSpPr>
              <p:spPr>
                <a:xfrm flipV="1">
                  <a:off x="3612668" y="3461269"/>
                  <a:ext cx="1362724" cy="1104092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Straight Arrow Connector 32"/>
                <p:cNvCxnSpPr>
                  <a:stCxn id="62" idx="4"/>
                  <a:endCxn id="58" idx="7"/>
                </p:cNvCxnSpPr>
                <p:nvPr/>
              </p:nvCxnSpPr>
              <p:spPr>
                <a:xfrm flipH="1">
                  <a:off x="3819915" y="3550904"/>
                  <a:ext cx="1362724" cy="1104092"/>
                </a:xfrm>
                <a:prstGeom prst="straightConnector1">
                  <a:avLst/>
                </a:prstGeom>
                <a:ln w="28575">
                  <a:solidFill>
                    <a:srgbClr val="0000FF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TextBox 33"/>
                    <p:cNvSpPr txBox="1"/>
                    <p:nvPr/>
                  </p:nvSpPr>
                  <p:spPr>
                    <a:xfrm>
                      <a:off x="4193177" y="3684797"/>
                      <a:ext cx="200376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e-IL" sz="2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34" name="TextBox 3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193177" y="3684797"/>
                      <a:ext cx="200376" cy="307777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 l="-26471" r="-26471" b="-6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" name="TextBox 34"/>
                    <p:cNvSpPr txBox="1"/>
                    <p:nvPr/>
                  </p:nvSpPr>
                  <p:spPr>
                    <a:xfrm>
                      <a:off x="4397974" y="4125079"/>
                      <a:ext cx="295967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e-IL" sz="2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35" name="TextBox 3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397974" y="4125079"/>
                      <a:ext cx="295967" cy="307777"/>
                    </a:xfrm>
                    <a:prstGeom prst="rect">
                      <a:avLst/>
                    </a:prstGeom>
                    <a:blipFill>
                      <a:blip r:embed="rId17"/>
                      <a:stretch>
                        <a:fillRect l="-2000" r="-4000" b="-8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1" name="Group 20"/>
              <p:cNvGrpSpPr/>
              <p:nvPr/>
            </p:nvGrpSpPr>
            <p:grpSpPr>
              <a:xfrm>
                <a:off x="6904582" y="4314903"/>
                <a:ext cx="260202" cy="1014457"/>
                <a:chOff x="6904582" y="4314903"/>
                <a:chExt cx="260202" cy="1014457"/>
              </a:xfrm>
            </p:grpSpPr>
            <p:cxnSp>
              <p:nvCxnSpPr>
                <p:cNvPr id="30" name="Straight Arrow Connector 29"/>
                <p:cNvCxnSpPr>
                  <a:stCxn id="62" idx="4"/>
                  <a:endCxn id="59" idx="0"/>
                </p:cNvCxnSpPr>
                <p:nvPr/>
              </p:nvCxnSpPr>
              <p:spPr>
                <a:xfrm flipH="1">
                  <a:off x="6904582" y="4314903"/>
                  <a:ext cx="8313" cy="1014457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1" name="TextBox 30"/>
                    <p:cNvSpPr txBox="1"/>
                    <p:nvPr/>
                  </p:nvSpPr>
                  <p:spPr>
                    <a:xfrm>
                      <a:off x="6940949" y="4719029"/>
                      <a:ext cx="223835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e-IL" sz="20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31" name="TextBox 3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940949" y="4719029"/>
                      <a:ext cx="223835" cy="307777"/>
                    </a:xfrm>
                    <a:prstGeom prst="rect">
                      <a:avLst/>
                    </a:prstGeom>
                    <a:blipFill>
                      <a:blip r:embed="rId18"/>
                      <a:stretch>
                        <a:fillRect l="-21622" r="-18919" b="-588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2" name="Group 21"/>
              <p:cNvGrpSpPr/>
              <p:nvPr/>
            </p:nvGrpSpPr>
            <p:grpSpPr>
              <a:xfrm>
                <a:off x="5502022" y="5349000"/>
                <a:ext cx="1187990" cy="823015"/>
                <a:chOff x="5502022" y="5349000"/>
                <a:chExt cx="1187990" cy="823015"/>
              </a:xfrm>
            </p:grpSpPr>
            <p:cxnSp>
              <p:nvCxnSpPr>
                <p:cNvPr id="26" name="Straight Arrow Connector 25"/>
                <p:cNvCxnSpPr>
                  <a:stCxn id="59" idx="3"/>
                  <a:endCxn id="58" idx="5"/>
                </p:cNvCxnSpPr>
                <p:nvPr/>
              </p:nvCxnSpPr>
              <p:spPr>
                <a:xfrm flipH="1">
                  <a:off x="5502022" y="5851793"/>
                  <a:ext cx="1187990" cy="0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Box 26"/>
                    <p:cNvSpPr txBox="1"/>
                    <p:nvPr/>
                  </p:nvSpPr>
                  <p:spPr>
                    <a:xfrm>
                      <a:off x="5924478" y="5864238"/>
                      <a:ext cx="343043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e-IL" sz="2000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27" name="TextBox 2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24478" y="5864238"/>
                      <a:ext cx="343043" cy="307777"/>
                    </a:xfrm>
                    <a:prstGeom prst="rect">
                      <a:avLst/>
                    </a:prstGeom>
                    <a:blipFill>
                      <a:blip r:embed="rId19"/>
                      <a:stretch>
                        <a:fillRect l="-16071" r="-17857" b="-6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28" name="Straight Arrow Connector 27"/>
                <p:cNvCxnSpPr>
                  <a:stCxn id="58" idx="6"/>
                  <a:endCxn id="59" idx="2"/>
                </p:cNvCxnSpPr>
                <p:nvPr/>
              </p:nvCxnSpPr>
              <p:spPr>
                <a:xfrm>
                  <a:off x="5590900" y="5635394"/>
                  <a:ext cx="1010234" cy="0"/>
                </a:xfrm>
                <a:prstGeom prst="straightConnector1">
                  <a:avLst/>
                </a:prstGeom>
                <a:ln w="28575">
                  <a:solidFill>
                    <a:srgbClr val="0000FF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9" name="TextBox 28"/>
                    <p:cNvSpPr txBox="1"/>
                    <p:nvPr/>
                  </p:nvSpPr>
                  <p:spPr>
                    <a:xfrm>
                      <a:off x="5931768" y="5349000"/>
                      <a:ext cx="343043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e-IL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29" name="TextBox 2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31768" y="5349000"/>
                      <a:ext cx="343043" cy="307777"/>
                    </a:xfrm>
                    <a:prstGeom prst="rect">
                      <a:avLst/>
                    </a:prstGeom>
                    <a:blipFill>
                      <a:blip r:embed="rId20"/>
                      <a:stretch>
                        <a:fillRect b="-588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23" name="Group 22"/>
              <p:cNvGrpSpPr/>
              <p:nvPr/>
            </p:nvGrpSpPr>
            <p:grpSpPr>
              <a:xfrm>
                <a:off x="7119152" y="4819021"/>
                <a:ext cx="1170343" cy="791136"/>
                <a:chOff x="3891177" y="3794570"/>
                <a:chExt cx="1170343" cy="791136"/>
              </a:xfrm>
            </p:grpSpPr>
            <p:cxnSp>
              <p:nvCxnSpPr>
                <p:cNvPr id="24" name="Straight Arrow Connector 23"/>
                <p:cNvCxnSpPr>
                  <a:stCxn id="60" idx="2"/>
                  <a:endCxn id="59" idx="7"/>
                </p:cNvCxnSpPr>
                <p:nvPr/>
              </p:nvCxnSpPr>
              <p:spPr>
                <a:xfrm flipH="1">
                  <a:off x="3891177" y="3794570"/>
                  <a:ext cx="1170343" cy="599974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TextBox 24"/>
                    <p:cNvSpPr txBox="1"/>
                    <p:nvPr/>
                  </p:nvSpPr>
                  <p:spPr>
                    <a:xfrm>
                      <a:off x="4586951" y="4277929"/>
                      <a:ext cx="277316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e-IL" sz="2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25" name="TextBox 2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586951" y="4277929"/>
                      <a:ext cx="277316" cy="307777"/>
                    </a:xfrm>
                    <a:prstGeom prst="rect">
                      <a:avLst/>
                    </a:prstGeom>
                    <a:blipFill>
                      <a:blip r:embed="rId21"/>
                      <a:stretch>
                        <a:fillRect l="-6522" r="-6522" b="-6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13" name="Group 12"/>
            <p:cNvGrpSpPr/>
            <p:nvPr/>
          </p:nvGrpSpPr>
          <p:grpSpPr>
            <a:xfrm>
              <a:off x="5008854" y="4377668"/>
              <a:ext cx="651857" cy="1193727"/>
              <a:chOff x="3963777" y="3096992"/>
              <a:chExt cx="651857" cy="1193727"/>
            </a:xfrm>
          </p:grpSpPr>
          <p:cxnSp>
            <p:nvCxnSpPr>
              <p:cNvPr id="15" name="Straight Arrow Connector 14"/>
              <p:cNvCxnSpPr>
                <a:stCxn id="58" idx="0"/>
                <a:endCxn id="61" idx="4"/>
              </p:cNvCxnSpPr>
              <p:nvPr/>
            </p:nvCxnSpPr>
            <p:spPr>
              <a:xfrm flipH="1" flipV="1">
                <a:off x="4386462" y="3186627"/>
                <a:ext cx="8313" cy="1014457"/>
              </a:xfrm>
              <a:prstGeom prst="straightConnector1">
                <a:avLst/>
              </a:prstGeom>
              <a:ln w="28575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>
                <a:stCxn id="61" idx="3"/>
                <a:endCxn id="58" idx="1"/>
              </p:cNvCxnSpPr>
              <p:nvPr/>
            </p:nvCxnSpPr>
            <p:spPr>
              <a:xfrm>
                <a:off x="4171892" y="3096992"/>
                <a:ext cx="8313" cy="1193727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3963777" y="3577423"/>
                    <a:ext cx="200376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e-IL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63777" y="3577423"/>
                    <a:ext cx="200376" cy="307777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l="-30303" r="-27273" b="-6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4415259" y="3590753"/>
                    <a:ext cx="200375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e-IL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15259" y="3590753"/>
                    <a:ext cx="200375" cy="307777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l="-27273" r="-30303" b="-588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73" name="Group 72"/>
          <p:cNvGrpSpPr/>
          <p:nvPr/>
        </p:nvGrpSpPr>
        <p:grpSpPr>
          <a:xfrm>
            <a:off x="3931080" y="2243874"/>
            <a:ext cx="4418718" cy="1410126"/>
            <a:chOff x="3931080" y="2348013"/>
            <a:chExt cx="4418718" cy="1410126"/>
          </a:xfrm>
        </p:grpSpPr>
        <p:cxnSp>
          <p:nvCxnSpPr>
            <p:cNvPr id="64" name="Straight Connector 63"/>
            <p:cNvCxnSpPr>
              <a:stCxn id="57" idx="6"/>
              <a:endCxn id="58" idx="1"/>
            </p:cNvCxnSpPr>
            <p:nvPr/>
          </p:nvCxnSpPr>
          <p:spPr>
            <a:xfrm>
              <a:off x="3931080" y="3158165"/>
              <a:ext cx="1113227" cy="599974"/>
            </a:xfrm>
            <a:prstGeom prst="line">
              <a:avLst/>
            </a:prstGeom>
            <a:ln w="152400">
              <a:solidFill>
                <a:schemeClr val="tx1">
                  <a:lumMod val="65000"/>
                  <a:lumOff val="35000"/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62" idx="6"/>
              <a:endCxn id="60" idx="1"/>
            </p:cNvCxnSpPr>
            <p:nvPr/>
          </p:nvCxnSpPr>
          <p:spPr>
            <a:xfrm>
              <a:off x="7187768" y="2348013"/>
              <a:ext cx="1162030" cy="593753"/>
            </a:xfrm>
            <a:prstGeom prst="line">
              <a:avLst/>
            </a:prstGeom>
            <a:ln w="152400">
              <a:solidFill>
                <a:schemeClr val="tx1">
                  <a:lumMod val="65000"/>
                  <a:lumOff val="35000"/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58" idx="0"/>
              <a:endCxn id="62" idx="3"/>
            </p:cNvCxnSpPr>
            <p:nvPr/>
          </p:nvCxnSpPr>
          <p:spPr>
            <a:xfrm flipV="1">
              <a:off x="5258877" y="2564412"/>
              <a:ext cx="1410873" cy="1104092"/>
            </a:xfrm>
            <a:prstGeom prst="line">
              <a:avLst/>
            </a:prstGeom>
            <a:ln w="152400">
              <a:solidFill>
                <a:schemeClr val="tx1">
                  <a:lumMod val="65000"/>
                  <a:lumOff val="35000"/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966874" y="4239000"/>
                <a:ext cx="10261140" cy="1979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i="1" dirty="0"/>
                  <a:t>Residual capacity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: max flow increase along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w/o violating capacity constraints. </a:t>
                </a:r>
              </a:p>
              <a:p>
                <a:pPr algn="ctr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sz="2800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sz="2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f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|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874" y="4239000"/>
                <a:ext cx="10261140" cy="1979388"/>
              </a:xfrm>
              <a:prstGeom prst="rect">
                <a:avLst/>
              </a:prstGeom>
              <a:blipFill>
                <a:blip r:embed="rId24"/>
                <a:stretch>
                  <a:fillRect l="-1248" r="-1188" b="-5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311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Network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5430" y="790215"/>
                <a:ext cx="10261140" cy="53595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800" b="1" dirty="0">
                    <a:ea typeface="Cambria Math" panose="02040503050406030204" pitchFamily="18" charset="0"/>
                  </a:rPr>
                  <a:t>Lemma</a:t>
                </a:r>
                <a:r>
                  <a:rPr lang="en-US" sz="2800" dirty="0">
                    <a:ea typeface="Cambria Math" panose="02040503050406030204" pitchFamily="18" charset="0"/>
                  </a:rPr>
                  <a:t> 2: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be network with flow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augmentation path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 The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(3)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sz="2800" i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c</m:t>
                                  </m:r>
                                </m:e>
                                <m:sub>
                                  <m:r>
                                    <m:rPr>
                                      <m:nor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f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   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otherwise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    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800" dirty="0"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is a flow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b="1" dirty="0">
                    <a:ea typeface="Cambria Math" panose="02040503050406030204" pitchFamily="18" charset="0"/>
                  </a:rPr>
                  <a:t>Proof</a:t>
                </a:r>
                <a:r>
                  <a:rPr lang="en-US" sz="2800" dirty="0">
                    <a:ea typeface="Cambria Math" panose="02040503050406030204" pitchFamily="18" charset="0"/>
                  </a:rPr>
                  <a:t>: </a:t>
                </a:r>
                <a:r>
                  <a:rPr lang="en-US" sz="28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HW</a:t>
                </a:r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b="1" dirty="0">
                    <a:ea typeface="Cambria Math" panose="02040503050406030204" pitchFamily="18" charset="0"/>
                  </a:rPr>
                  <a:t>Corollary</a:t>
                </a:r>
                <a:r>
                  <a:rPr lang="en-US" sz="2800" dirty="0">
                    <a:ea typeface="Cambria Math" panose="02040503050406030204" pitchFamily="18" charset="0"/>
                  </a:rPr>
                  <a:t> 3: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is a flow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↑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200"/>
                  </a:spcAft>
                </a:pPr>
                <a:r>
                  <a:rPr lang="en-US" sz="2800" b="1" dirty="0">
                    <a:ea typeface="Cambria Math" panose="02040503050406030204" pitchFamily="18" charset="0"/>
                  </a:rPr>
                  <a:t>Proof</a:t>
                </a:r>
                <a:r>
                  <a:rPr lang="en-US" sz="2800" dirty="0">
                    <a:ea typeface="Cambria Math" panose="02040503050406030204" pitchFamily="18" charset="0"/>
                  </a:rPr>
                  <a:t>: Follows from Lemmas 1 and 2.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790215"/>
                <a:ext cx="10261140" cy="5359544"/>
              </a:xfrm>
              <a:prstGeom prst="rect">
                <a:avLst/>
              </a:prstGeom>
              <a:blipFill>
                <a:blip r:embed="rId2"/>
                <a:stretch>
                  <a:fillRect l="-1188" t="-228" r="-1188" b="-1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215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Network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14</a:t>
            </a:fld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3512344" y="883830"/>
            <a:ext cx="7263656" cy="2470923"/>
            <a:chOff x="3077053" y="883830"/>
            <a:chExt cx="7263656" cy="2470923"/>
          </a:xfrm>
        </p:grpSpPr>
        <p:grpSp>
          <p:nvGrpSpPr>
            <p:cNvPr id="7" name="Group 6"/>
            <p:cNvGrpSpPr/>
            <p:nvPr/>
          </p:nvGrpSpPr>
          <p:grpSpPr>
            <a:xfrm>
              <a:off x="4797077" y="883830"/>
              <a:ext cx="5543632" cy="2470923"/>
              <a:chOff x="3505159" y="3853492"/>
              <a:chExt cx="5543632" cy="2470923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3505159" y="3855235"/>
                <a:ext cx="5543632" cy="2238593"/>
                <a:chOff x="3352759" y="3702835"/>
                <a:chExt cx="5543632" cy="2238593"/>
              </a:xfrm>
            </p:grpSpPr>
            <p:grpSp>
              <p:nvGrpSpPr>
                <p:cNvPr id="50" name="Group 49"/>
                <p:cNvGrpSpPr/>
                <p:nvPr/>
              </p:nvGrpSpPr>
              <p:grpSpPr>
                <a:xfrm>
                  <a:off x="3352759" y="3702835"/>
                  <a:ext cx="5543632" cy="2238593"/>
                  <a:chOff x="3340318" y="896863"/>
                  <a:chExt cx="5543632" cy="2238593"/>
                </a:xfrm>
              </p:grpSpPr>
              <p:sp>
                <p:nvSpPr>
                  <p:cNvPr id="57" name="Oval 56"/>
                  <p:cNvSpPr/>
                  <p:nvPr/>
                </p:nvSpPr>
                <p:spPr>
                  <a:xfrm>
                    <a:off x="3340318" y="1707015"/>
                    <a:ext cx="606896" cy="612068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8" name="Oval 57"/>
                  <p:cNvSpPr/>
                  <p:nvPr/>
                </p:nvSpPr>
                <p:spPr>
                  <a:xfrm>
                    <a:off x="4971563" y="2523388"/>
                    <a:ext cx="606896" cy="612068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9" name="Oval 58"/>
                  <p:cNvSpPr/>
                  <p:nvPr/>
                </p:nvSpPr>
                <p:spPr>
                  <a:xfrm>
                    <a:off x="6588693" y="2523388"/>
                    <a:ext cx="606896" cy="612068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0" name="Oval 59"/>
                  <p:cNvSpPr/>
                  <p:nvPr/>
                </p:nvSpPr>
                <p:spPr>
                  <a:xfrm>
                    <a:off x="8277054" y="1707015"/>
                    <a:ext cx="606896" cy="612068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1" name="Oval 60"/>
                  <p:cNvSpPr/>
                  <p:nvPr/>
                </p:nvSpPr>
                <p:spPr>
                  <a:xfrm>
                    <a:off x="4963250" y="896863"/>
                    <a:ext cx="606896" cy="612068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2" name="Oval 61"/>
                  <p:cNvSpPr/>
                  <p:nvPr/>
                </p:nvSpPr>
                <p:spPr>
                  <a:xfrm>
                    <a:off x="6597006" y="896863"/>
                    <a:ext cx="606896" cy="612068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b="1" dirty="0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1" name="TextBox 50"/>
                    <p:cNvSpPr txBox="1"/>
                    <p:nvPr/>
                  </p:nvSpPr>
                  <p:spPr>
                    <a:xfrm>
                      <a:off x="3521990" y="4572813"/>
                      <a:ext cx="250768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400" i="1" dirty="0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51" name="TextBox 5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521990" y="4572813"/>
                      <a:ext cx="250768" cy="46166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r="-2439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2" name="TextBox 51"/>
                    <p:cNvSpPr txBox="1"/>
                    <p:nvPr/>
                  </p:nvSpPr>
                  <p:spPr>
                    <a:xfrm>
                      <a:off x="8436986" y="4572813"/>
                      <a:ext cx="250768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"/>
                          </m:oMathParaPr>
                          <m:oMath xmlns:m="http://schemas.openxmlformats.org/officeDocument/2006/math"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52" name="TextBox 5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436986" y="4572813"/>
                      <a:ext cx="250768" cy="461665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r="-2439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5133080" y="3824203"/>
                      <a:ext cx="368114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53" name="TextBox 5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33080" y="3824203"/>
                      <a:ext cx="368114" cy="369332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l="-11475" r="-6557" b="-15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4" name="TextBox 53"/>
                    <p:cNvSpPr txBox="1"/>
                    <p:nvPr/>
                  </p:nvSpPr>
                  <p:spPr>
                    <a:xfrm>
                      <a:off x="6728838" y="3806032"/>
                      <a:ext cx="37523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54" name="TextBox 5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28838" y="3806032"/>
                      <a:ext cx="375231" cy="369332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l="-11290" r="-6452" b="-15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5" name="TextBox 54"/>
                    <p:cNvSpPr txBox="1"/>
                    <p:nvPr/>
                  </p:nvSpPr>
                  <p:spPr>
                    <a:xfrm>
                      <a:off x="5133080" y="5456269"/>
                      <a:ext cx="37523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55" name="TextBox 5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133080" y="5456269"/>
                      <a:ext cx="375231" cy="369332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l="-11290" r="-6452" b="-131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6" name="TextBox 55"/>
                    <p:cNvSpPr txBox="1"/>
                    <p:nvPr/>
                  </p:nvSpPr>
                  <p:spPr>
                    <a:xfrm>
                      <a:off x="6758523" y="5438098"/>
                      <a:ext cx="37523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400" dirty="0"/>
                    </a:p>
                  </p:txBody>
                </p:sp>
              </mc:Choice>
              <mc:Fallback xmlns="">
                <p:sp>
                  <p:nvSpPr>
                    <p:cNvPr id="56" name="TextBox 5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758523" y="5438098"/>
                      <a:ext cx="375231" cy="369332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l="-9677" r="-4839" b="-1311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9" name="Group 8"/>
              <p:cNvGrpSpPr/>
              <p:nvPr/>
            </p:nvGrpSpPr>
            <p:grpSpPr>
              <a:xfrm>
                <a:off x="4023177" y="4161269"/>
                <a:ext cx="1193792" cy="810152"/>
                <a:chOff x="3870777" y="4008869"/>
                <a:chExt cx="1193792" cy="810152"/>
              </a:xfrm>
            </p:grpSpPr>
            <p:cxnSp>
              <p:nvCxnSpPr>
                <p:cNvPr id="46" name="Straight Arrow Connector 45"/>
                <p:cNvCxnSpPr>
                  <a:stCxn id="57" idx="7"/>
                  <a:endCxn id="61" idx="2"/>
                </p:cNvCxnSpPr>
                <p:nvPr/>
              </p:nvCxnSpPr>
              <p:spPr>
                <a:xfrm flipV="1">
                  <a:off x="3870777" y="4008869"/>
                  <a:ext cx="1104914" cy="593753"/>
                </a:xfrm>
                <a:prstGeom prst="straightConnector1">
                  <a:avLst/>
                </a:prstGeom>
                <a:ln w="28575">
                  <a:solidFill>
                    <a:srgbClr val="0000FF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Arrow Connector 46"/>
                <p:cNvCxnSpPr>
                  <a:stCxn id="61" idx="3"/>
                  <a:endCxn id="57" idx="6"/>
                </p:cNvCxnSpPr>
                <p:nvPr/>
              </p:nvCxnSpPr>
              <p:spPr>
                <a:xfrm flipH="1">
                  <a:off x="3959655" y="4225268"/>
                  <a:ext cx="1104914" cy="593753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TextBox 47"/>
                    <p:cNvSpPr txBox="1"/>
                    <p:nvPr/>
                  </p:nvSpPr>
                  <p:spPr>
                    <a:xfrm>
                      <a:off x="4259585" y="4038490"/>
                      <a:ext cx="200376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e-IL" sz="200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48" name="TextBox 4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259585" y="4038490"/>
                      <a:ext cx="200376" cy="307777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l="-30303" r="-30303" b="-8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9" name="TextBox 48"/>
                    <p:cNvSpPr txBox="1"/>
                    <p:nvPr/>
                  </p:nvSpPr>
                  <p:spPr>
                    <a:xfrm>
                      <a:off x="4433820" y="4503454"/>
                      <a:ext cx="343043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e-IL" sz="2000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49" name="TextBox 4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33820" y="4503454"/>
                      <a:ext cx="343043" cy="307777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l="-17857" r="-16071" b="-588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0" name="Group 9"/>
              <p:cNvGrpSpPr/>
              <p:nvPr/>
            </p:nvGrpSpPr>
            <p:grpSpPr>
              <a:xfrm>
                <a:off x="5734987" y="3853492"/>
                <a:ext cx="1026860" cy="307777"/>
                <a:chOff x="5582587" y="3701092"/>
                <a:chExt cx="1026860" cy="307777"/>
              </a:xfrm>
            </p:grpSpPr>
            <p:cxnSp>
              <p:nvCxnSpPr>
                <p:cNvPr id="44" name="Straight Arrow Connector 43"/>
                <p:cNvCxnSpPr>
                  <a:stCxn id="62" idx="2"/>
                  <a:endCxn id="61" idx="6"/>
                </p:cNvCxnSpPr>
                <p:nvPr/>
              </p:nvCxnSpPr>
              <p:spPr>
                <a:xfrm flipH="1">
                  <a:off x="5582587" y="4008869"/>
                  <a:ext cx="1026860" cy="0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5" name="TextBox 44"/>
                    <p:cNvSpPr txBox="1"/>
                    <p:nvPr/>
                  </p:nvSpPr>
                  <p:spPr>
                    <a:xfrm>
                      <a:off x="5924478" y="3701092"/>
                      <a:ext cx="343043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e-IL" sz="2000" b="0" i="1" smtClean="0">
                                <a:latin typeface="Cambria Math" panose="02040503050406030204" pitchFamily="18" charset="0"/>
                              </a:rPr>
                              <m:t>12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45" name="TextBox 4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924478" y="3701092"/>
                      <a:ext cx="343043" cy="307777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16071" r="-17857" b="-588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1" name="Group 10"/>
              <p:cNvGrpSpPr/>
              <p:nvPr/>
            </p:nvGrpSpPr>
            <p:grpSpPr>
              <a:xfrm>
                <a:off x="4023177" y="4971421"/>
                <a:ext cx="1202105" cy="824163"/>
                <a:chOff x="4159974" y="3366343"/>
                <a:chExt cx="1202105" cy="824163"/>
              </a:xfrm>
            </p:grpSpPr>
            <p:cxnSp>
              <p:nvCxnSpPr>
                <p:cNvPr id="40" name="Straight Arrow Connector 39"/>
                <p:cNvCxnSpPr>
                  <a:stCxn id="57" idx="6"/>
                  <a:endCxn id="58" idx="1"/>
                </p:cNvCxnSpPr>
                <p:nvPr/>
              </p:nvCxnSpPr>
              <p:spPr>
                <a:xfrm>
                  <a:off x="4248852" y="3366343"/>
                  <a:ext cx="1113227" cy="599974"/>
                </a:xfrm>
                <a:prstGeom prst="straightConnector1">
                  <a:avLst/>
                </a:prstGeom>
                <a:ln w="28575">
                  <a:solidFill>
                    <a:srgbClr val="0000FF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Arrow Connector 40"/>
                <p:cNvCxnSpPr>
                  <a:stCxn id="58" idx="2"/>
                  <a:endCxn id="57" idx="5"/>
                </p:cNvCxnSpPr>
                <p:nvPr/>
              </p:nvCxnSpPr>
              <p:spPr>
                <a:xfrm flipH="1" flipV="1">
                  <a:off x="4159974" y="3582742"/>
                  <a:ext cx="1113227" cy="599974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" name="TextBox 41"/>
                    <p:cNvSpPr txBox="1"/>
                    <p:nvPr/>
                  </p:nvSpPr>
                  <p:spPr>
                    <a:xfrm>
                      <a:off x="4849769" y="3445211"/>
                      <a:ext cx="200376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e-IL" sz="20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42" name="TextBox 4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49769" y="3445211"/>
                      <a:ext cx="200376" cy="307777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l="-30303" r="-30303" b="-8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" name="TextBox 42"/>
                    <p:cNvSpPr txBox="1"/>
                    <p:nvPr/>
                  </p:nvSpPr>
                  <p:spPr>
                    <a:xfrm>
                      <a:off x="4567709" y="3882729"/>
                      <a:ext cx="200375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e-IL" sz="2000" b="0" i="1" smtClean="0">
                                <a:latin typeface="Cambria Math" panose="02040503050406030204" pitchFamily="18" charset="0"/>
                              </a:rPr>
                              <m:t>8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43" name="TextBox 4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567709" y="3882729"/>
                      <a:ext cx="200375" cy="307777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l="-27273" r="-30303" b="-6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12" name="Group 11"/>
              <p:cNvGrpSpPr/>
              <p:nvPr/>
            </p:nvGrpSpPr>
            <p:grpSpPr>
              <a:xfrm>
                <a:off x="5439852" y="4161269"/>
                <a:ext cx="3090921" cy="2163146"/>
                <a:chOff x="5287452" y="4008869"/>
                <a:chExt cx="3090921" cy="2163146"/>
              </a:xfrm>
            </p:grpSpPr>
            <p:grpSp>
              <p:nvGrpSpPr>
                <p:cNvPr id="19" name="Group 18"/>
                <p:cNvGrpSpPr/>
                <p:nvPr/>
              </p:nvGrpSpPr>
              <p:grpSpPr>
                <a:xfrm>
                  <a:off x="7127465" y="4008869"/>
                  <a:ext cx="1250908" cy="871721"/>
                  <a:chOff x="4120424" y="3280896"/>
                  <a:chExt cx="1250908" cy="871721"/>
                </a:xfrm>
              </p:grpSpPr>
              <p:cxnSp>
                <p:nvCxnSpPr>
                  <p:cNvPr id="36" name="Straight Arrow Connector 35"/>
                  <p:cNvCxnSpPr>
                    <a:stCxn id="62" idx="6"/>
                    <a:endCxn id="60" idx="1"/>
                  </p:cNvCxnSpPr>
                  <p:nvPr/>
                </p:nvCxnSpPr>
                <p:spPr>
                  <a:xfrm>
                    <a:off x="4209302" y="3280896"/>
                    <a:ext cx="1162030" cy="593753"/>
                  </a:xfrm>
                  <a:prstGeom prst="straightConnector1">
                    <a:avLst/>
                  </a:prstGeom>
                  <a:ln w="28575">
                    <a:solidFill>
                      <a:srgbClr val="0000FF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Straight Arrow Connector 36"/>
                  <p:cNvCxnSpPr>
                    <a:stCxn id="60" idx="2"/>
                    <a:endCxn id="62" idx="5"/>
                  </p:cNvCxnSpPr>
                  <p:nvPr/>
                </p:nvCxnSpPr>
                <p:spPr>
                  <a:xfrm flipH="1" flipV="1">
                    <a:off x="4120424" y="3497295"/>
                    <a:ext cx="1162030" cy="593753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8" name="TextBox 37"/>
                      <p:cNvSpPr txBox="1"/>
                      <p:nvPr/>
                    </p:nvSpPr>
                    <p:spPr>
                      <a:xfrm>
                        <a:off x="4825220" y="3311673"/>
                        <a:ext cx="200376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he-IL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38" name="TextBox 37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825220" y="3311673"/>
                        <a:ext cx="200376" cy="307777"/>
                      </a:xfrm>
                      <a:prstGeom prst="rect">
                        <a:avLst/>
                      </a:prstGeom>
                      <a:blipFill>
                        <a:blip r:embed="rId15"/>
                        <a:stretch>
                          <a:fillRect l="-30303" r="-30303" b="-8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9" name="TextBox 38"/>
                      <p:cNvSpPr txBox="1"/>
                      <p:nvPr/>
                    </p:nvSpPr>
                    <p:spPr>
                      <a:xfrm>
                        <a:off x="4482177" y="3844840"/>
                        <a:ext cx="343043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he-IL" sz="2000" b="0" i="1" smtClean="0">
                                  <a:latin typeface="Cambria Math" panose="02040503050406030204" pitchFamily="18" charset="0"/>
                                </a:rPr>
                                <m:t>15</m:t>
                              </m:r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39" name="TextBox 38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482177" y="3844840"/>
                        <a:ext cx="343043" cy="307777"/>
                      </a:xfrm>
                      <a:prstGeom prst="rect">
                        <a:avLst/>
                      </a:prstGeom>
                      <a:blipFill>
                        <a:blip r:embed="rId16"/>
                        <a:stretch>
                          <a:fillRect l="-17857" r="-17857" b="-5882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20" name="Group 19"/>
                <p:cNvGrpSpPr/>
                <p:nvPr/>
              </p:nvGrpSpPr>
              <p:grpSpPr>
                <a:xfrm>
                  <a:off x="5287452" y="4225268"/>
                  <a:ext cx="1625443" cy="1193727"/>
                  <a:chOff x="3612668" y="3461269"/>
                  <a:chExt cx="1569971" cy="1193727"/>
                </a:xfrm>
              </p:grpSpPr>
              <p:cxnSp>
                <p:nvCxnSpPr>
                  <p:cNvPr id="32" name="Straight Arrow Connector 31"/>
                  <p:cNvCxnSpPr>
                    <a:stCxn id="58" idx="0"/>
                    <a:endCxn id="62" idx="3"/>
                  </p:cNvCxnSpPr>
                  <p:nvPr/>
                </p:nvCxnSpPr>
                <p:spPr>
                  <a:xfrm flipV="1">
                    <a:off x="3612668" y="3461269"/>
                    <a:ext cx="1362724" cy="1104092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" name="Straight Arrow Connector 32"/>
                  <p:cNvCxnSpPr>
                    <a:stCxn id="62" idx="4"/>
                    <a:endCxn id="58" idx="7"/>
                  </p:cNvCxnSpPr>
                  <p:nvPr/>
                </p:nvCxnSpPr>
                <p:spPr>
                  <a:xfrm flipH="1">
                    <a:off x="3819915" y="3550904"/>
                    <a:ext cx="1362724" cy="1104092"/>
                  </a:xfrm>
                  <a:prstGeom prst="straightConnector1">
                    <a:avLst/>
                  </a:prstGeom>
                  <a:ln w="28575">
                    <a:solidFill>
                      <a:srgbClr val="0000FF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4" name="TextBox 33"/>
                      <p:cNvSpPr txBox="1"/>
                      <p:nvPr/>
                    </p:nvSpPr>
                    <p:spPr>
                      <a:xfrm>
                        <a:off x="4193177" y="3684797"/>
                        <a:ext cx="200376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he-IL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34" name="TextBox 33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193177" y="3684797"/>
                        <a:ext cx="200376" cy="307777"/>
                      </a:xfrm>
                      <a:prstGeom prst="rect">
                        <a:avLst/>
                      </a:prstGeom>
                      <a:blipFill>
                        <a:blip r:embed="rId17"/>
                        <a:stretch>
                          <a:fillRect l="-26471" r="-26471" b="-5882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5" name="TextBox 34"/>
                      <p:cNvSpPr txBox="1"/>
                      <p:nvPr/>
                    </p:nvSpPr>
                    <p:spPr>
                      <a:xfrm>
                        <a:off x="4397974" y="4125079"/>
                        <a:ext cx="295967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he-IL" sz="20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35" name="TextBox 34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397974" y="4125079"/>
                        <a:ext cx="295967" cy="307777"/>
                      </a:xfrm>
                      <a:prstGeom prst="rect">
                        <a:avLst/>
                      </a:prstGeom>
                      <a:blipFill>
                        <a:blip r:embed="rId18"/>
                        <a:stretch>
                          <a:fillRect l="-2000" r="-4000" b="-5882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21" name="Group 20"/>
                <p:cNvGrpSpPr/>
                <p:nvPr/>
              </p:nvGrpSpPr>
              <p:grpSpPr>
                <a:xfrm>
                  <a:off x="6904582" y="4314903"/>
                  <a:ext cx="260202" cy="1014457"/>
                  <a:chOff x="6904582" y="4314903"/>
                  <a:chExt cx="260202" cy="1014457"/>
                </a:xfrm>
              </p:grpSpPr>
              <p:cxnSp>
                <p:nvCxnSpPr>
                  <p:cNvPr id="30" name="Straight Arrow Connector 29"/>
                  <p:cNvCxnSpPr>
                    <a:stCxn id="62" idx="4"/>
                    <a:endCxn id="59" idx="0"/>
                  </p:cNvCxnSpPr>
                  <p:nvPr/>
                </p:nvCxnSpPr>
                <p:spPr>
                  <a:xfrm flipH="1">
                    <a:off x="6904582" y="4314903"/>
                    <a:ext cx="8313" cy="1014457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31" name="TextBox 30"/>
                      <p:cNvSpPr txBox="1"/>
                      <p:nvPr/>
                    </p:nvSpPr>
                    <p:spPr>
                      <a:xfrm>
                        <a:off x="6940949" y="4719029"/>
                        <a:ext cx="223835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he-IL" sz="20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31" name="TextBox 30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6940949" y="4719029"/>
                        <a:ext cx="223835" cy="307777"/>
                      </a:xfrm>
                      <a:prstGeom prst="rect">
                        <a:avLst/>
                      </a:prstGeom>
                      <a:blipFill>
                        <a:blip r:embed="rId19"/>
                        <a:stretch>
                          <a:fillRect l="-21622" r="-18919" b="-5882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22" name="Group 21"/>
                <p:cNvGrpSpPr/>
                <p:nvPr/>
              </p:nvGrpSpPr>
              <p:grpSpPr>
                <a:xfrm>
                  <a:off x="5502022" y="5349000"/>
                  <a:ext cx="1187990" cy="823015"/>
                  <a:chOff x="5502022" y="5349000"/>
                  <a:chExt cx="1187990" cy="823015"/>
                </a:xfrm>
              </p:grpSpPr>
              <p:cxnSp>
                <p:nvCxnSpPr>
                  <p:cNvPr id="26" name="Straight Arrow Connector 25"/>
                  <p:cNvCxnSpPr>
                    <a:stCxn id="59" idx="3"/>
                    <a:endCxn id="58" idx="5"/>
                  </p:cNvCxnSpPr>
                  <p:nvPr/>
                </p:nvCxnSpPr>
                <p:spPr>
                  <a:xfrm flipH="1">
                    <a:off x="5502022" y="5851793"/>
                    <a:ext cx="1187990" cy="0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7" name="TextBox 26"/>
                      <p:cNvSpPr txBox="1"/>
                      <p:nvPr/>
                    </p:nvSpPr>
                    <p:spPr>
                      <a:xfrm>
                        <a:off x="5924478" y="5864238"/>
                        <a:ext cx="343043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he-IL" sz="2000" b="0" i="1" smtClean="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27" name="TextBox 26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924478" y="5864238"/>
                        <a:ext cx="343043" cy="307777"/>
                      </a:xfrm>
                      <a:prstGeom prst="rect">
                        <a:avLst/>
                      </a:prstGeom>
                      <a:blipFill>
                        <a:blip r:embed="rId20"/>
                        <a:stretch>
                          <a:fillRect l="-16071" r="-17857" b="-5882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cxnSp>
                <p:nvCxnSpPr>
                  <p:cNvPr id="28" name="Straight Arrow Connector 27"/>
                  <p:cNvCxnSpPr>
                    <a:stCxn id="58" idx="6"/>
                    <a:endCxn id="59" idx="2"/>
                  </p:cNvCxnSpPr>
                  <p:nvPr/>
                </p:nvCxnSpPr>
                <p:spPr>
                  <a:xfrm>
                    <a:off x="5590900" y="5635394"/>
                    <a:ext cx="1010234" cy="0"/>
                  </a:xfrm>
                  <a:prstGeom prst="straightConnector1">
                    <a:avLst/>
                  </a:prstGeom>
                  <a:ln w="28575">
                    <a:solidFill>
                      <a:srgbClr val="0000FF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9" name="TextBox 28"/>
                      <p:cNvSpPr txBox="1"/>
                      <p:nvPr/>
                    </p:nvSpPr>
                    <p:spPr>
                      <a:xfrm>
                        <a:off x="5931768" y="5349000"/>
                        <a:ext cx="343043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he-IL" sz="2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29" name="TextBox 28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5931768" y="5349000"/>
                        <a:ext cx="343043" cy="307777"/>
                      </a:xfrm>
                      <a:prstGeom prst="rect">
                        <a:avLst/>
                      </a:prstGeom>
                      <a:blipFill>
                        <a:blip r:embed="rId21"/>
                        <a:stretch>
                          <a:fillRect b="-600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grpSp>
              <p:nvGrpSpPr>
                <p:cNvPr id="23" name="Group 22"/>
                <p:cNvGrpSpPr/>
                <p:nvPr/>
              </p:nvGrpSpPr>
              <p:grpSpPr>
                <a:xfrm>
                  <a:off x="7119152" y="4819021"/>
                  <a:ext cx="1170343" cy="791136"/>
                  <a:chOff x="3891177" y="3794570"/>
                  <a:chExt cx="1170343" cy="791136"/>
                </a:xfrm>
              </p:grpSpPr>
              <p:cxnSp>
                <p:nvCxnSpPr>
                  <p:cNvPr id="24" name="Straight Arrow Connector 23"/>
                  <p:cNvCxnSpPr>
                    <a:stCxn id="60" idx="2"/>
                    <a:endCxn id="59" idx="7"/>
                  </p:cNvCxnSpPr>
                  <p:nvPr/>
                </p:nvCxnSpPr>
                <p:spPr>
                  <a:xfrm flipH="1">
                    <a:off x="3891177" y="3794570"/>
                    <a:ext cx="1170343" cy="599974"/>
                  </a:xfrm>
                  <a:prstGeom prst="straightConnector1">
                    <a:avLst/>
                  </a:prstGeom>
                  <a:ln w="28575">
                    <a:solidFill>
                      <a:srgbClr val="FF0000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25" name="TextBox 24"/>
                      <p:cNvSpPr txBox="1"/>
                      <p:nvPr/>
                    </p:nvSpPr>
                    <p:spPr>
                      <a:xfrm>
                        <a:off x="4586951" y="4277929"/>
                        <a:ext cx="277316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he-IL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oMath>
                          </m:oMathPara>
                        </a14:m>
                        <a:endParaRPr lang="en-US" sz="2000" dirty="0"/>
                      </a:p>
                    </p:txBody>
                  </p:sp>
                </mc:Choice>
                <mc:Fallback xmlns="">
                  <p:sp>
                    <p:nvSpPr>
                      <p:cNvPr id="25" name="TextBox 24"/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4586951" y="4277929"/>
                        <a:ext cx="277316" cy="307777"/>
                      </a:xfrm>
                      <a:prstGeom prst="rect">
                        <a:avLst/>
                      </a:prstGeom>
                      <a:blipFill>
                        <a:blip r:embed="rId22"/>
                        <a:stretch>
                          <a:fillRect l="-6522" r="-6522" b="-5882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n-US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</p:grpSp>
          <p:grpSp>
            <p:nvGrpSpPr>
              <p:cNvPr id="13" name="Group 12"/>
              <p:cNvGrpSpPr/>
              <p:nvPr/>
            </p:nvGrpSpPr>
            <p:grpSpPr>
              <a:xfrm>
                <a:off x="5008854" y="4377668"/>
                <a:ext cx="651857" cy="1193727"/>
                <a:chOff x="3963777" y="3096992"/>
                <a:chExt cx="651857" cy="1193727"/>
              </a:xfrm>
            </p:grpSpPr>
            <p:cxnSp>
              <p:nvCxnSpPr>
                <p:cNvPr id="15" name="Straight Arrow Connector 14"/>
                <p:cNvCxnSpPr>
                  <a:stCxn id="58" idx="0"/>
                  <a:endCxn id="61" idx="4"/>
                </p:cNvCxnSpPr>
                <p:nvPr/>
              </p:nvCxnSpPr>
              <p:spPr>
                <a:xfrm flipH="1" flipV="1">
                  <a:off x="4386462" y="3186627"/>
                  <a:ext cx="8313" cy="1014457"/>
                </a:xfrm>
                <a:prstGeom prst="straightConnector1">
                  <a:avLst/>
                </a:prstGeom>
                <a:ln w="28575">
                  <a:solidFill>
                    <a:srgbClr val="0000FF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5"/>
                <p:cNvCxnSpPr>
                  <a:stCxn id="61" idx="3"/>
                  <a:endCxn id="58" idx="1"/>
                </p:cNvCxnSpPr>
                <p:nvPr/>
              </p:nvCxnSpPr>
              <p:spPr>
                <a:xfrm>
                  <a:off x="4171892" y="3096992"/>
                  <a:ext cx="8313" cy="1193727"/>
                </a:xfrm>
                <a:prstGeom prst="straightConnector1">
                  <a:avLst/>
                </a:prstGeom>
                <a:ln w="28575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" name="TextBox 16"/>
                    <p:cNvSpPr txBox="1"/>
                    <p:nvPr/>
                  </p:nvSpPr>
                  <p:spPr>
                    <a:xfrm>
                      <a:off x="3963777" y="3577423"/>
                      <a:ext cx="200376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e-IL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7" name="TextBox 1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963777" y="3577423"/>
                      <a:ext cx="200376" cy="307777"/>
                    </a:xfrm>
                    <a:prstGeom prst="rect">
                      <a:avLst/>
                    </a:prstGeom>
                    <a:blipFill>
                      <a:blip r:embed="rId23"/>
                      <a:stretch>
                        <a:fillRect l="-30303" r="-27273" b="-588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" name="TextBox 17"/>
                    <p:cNvSpPr txBox="1"/>
                    <p:nvPr/>
                  </p:nvSpPr>
                  <p:spPr>
                    <a:xfrm>
                      <a:off x="4415259" y="3590753"/>
                      <a:ext cx="200375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he-IL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8" name="TextBox 1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415259" y="3590753"/>
                      <a:ext cx="200375" cy="307777"/>
                    </a:xfrm>
                    <a:prstGeom prst="rect">
                      <a:avLst/>
                    </a:prstGeom>
                    <a:blipFill>
                      <a:blip r:embed="rId24"/>
                      <a:stretch>
                        <a:fillRect l="-30303" r="-27273" b="-588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p:grpSp>
          <p:nvGrpSpPr>
            <p:cNvPr id="73" name="Group 72"/>
            <p:cNvGrpSpPr/>
            <p:nvPr/>
          </p:nvGrpSpPr>
          <p:grpSpPr>
            <a:xfrm>
              <a:off x="5403973" y="1191607"/>
              <a:ext cx="4418718" cy="1410126"/>
              <a:chOff x="3931080" y="2393013"/>
              <a:chExt cx="4418718" cy="1410126"/>
            </a:xfrm>
          </p:grpSpPr>
          <p:cxnSp>
            <p:nvCxnSpPr>
              <p:cNvPr id="64" name="Straight Connector 63"/>
              <p:cNvCxnSpPr>
                <a:stCxn id="57" idx="6"/>
                <a:endCxn id="58" idx="1"/>
              </p:cNvCxnSpPr>
              <p:nvPr/>
            </p:nvCxnSpPr>
            <p:spPr>
              <a:xfrm>
                <a:off x="3931080" y="3203165"/>
                <a:ext cx="1113227" cy="599974"/>
              </a:xfrm>
              <a:prstGeom prst="line">
                <a:avLst/>
              </a:prstGeom>
              <a:ln w="152400">
                <a:solidFill>
                  <a:schemeClr val="tx1">
                    <a:lumMod val="65000"/>
                    <a:lumOff val="35000"/>
                    <a:alpha val="50196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>
                <a:stCxn id="62" idx="6"/>
                <a:endCxn id="60" idx="1"/>
              </p:cNvCxnSpPr>
              <p:nvPr/>
            </p:nvCxnSpPr>
            <p:spPr>
              <a:xfrm>
                <a:off x="7187768" y="2393013"/>
                <a:ext cx="1162030" cy="593753"/>
              </a:xfrm>
              <a:prstGeom prst="line">
                <a:avLst/>
              </a:prstGeom>
              <a:ln w="152400">
                <a:solidFill>
                  <a:schemeClr val="tx1">
                    <a:lumMod val="65000"/>
                    <a:lumOff val="35000"/>
                    <a:alpha val="50196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>
                <a:stCxn id="58" idx="0"/>
                <a:endCxn id="62" idx="3"/>
              </p:cNvCxnSpPr>
              <p:nvPr/>
            </p:nvCxnSpPr>
            <p:spPr>
              <a:xfrm flipV="1">
                <a:off x="5258877" y="2609412"/>
                <a:ext cx="1410873" cy="1104092"/>
              </a:xfrm>
              <a:prstGeom prst="line">
                <a:avLst/>
              </a:prstGeom>
              <a:ln w="152400">
                <a:solidFill>
                  <a:schemeClr val="tx1">
                    <a:lumMod val="65000"/>
                    <a:lumOff val="35000"/>
                    <a:alpha val="50196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Rectangle 64"/>
                <p:cNvSpPr/>
                <p:nvPr/>
              </p:nvSpPr>
              <p:spPr>
                <a:xfrm>
                  <a:off x="3077053" y="1709551"/>
                  <a:ext cx="1660638" cy="55207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8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5" name="Rectangle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7053" y="1709551"/>
                  <a:ext cx="1660638" cy="552074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 rot="1674474">
                  <a:off x="5007854" y="2707055"/>
                  <a:ext cx="132555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8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13</m:t>
                            </m:r>
                            <m:r>
                              <m:rPr>
                                <m:nor/>
                              </m:rPr>
                              <a:rPr lang="en-US" sz="2000" dirty="0"/>
                              <m:t> </m:t>
                            </m:r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74474">
                  <a:off x="5007854" y="2707055"/>
                  <a:ext cx="1325553" cy="400110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 rot="1674474">
                  <a:off x="8865129" y="962084"/>
                  <a:ext cx="132555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15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20</m:t>
                            </m:r>
                            <m:r>
                              <m:rPr>
                                <m:nor/>
                              </m:rPr>
                              <a:rPr lang="en-US" sz="2000" dirty="0"/>
                              <m:t> </m:t>
                            </m:r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74474">
                  <a:off x="8865129" y="962084"/>
                  <a:ext cx="1325553" cy="400110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 rot="19255485">
                  <a:off x="6818327" y="1429139"/>
                  <a:ext cx="93276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m:rPr>
                                <m:nor/>
                              </m:rPr>
                              <a:rPr lang="en-US" sz="2000" dirty="0"/>
                              <m:t> </m:t>
                            </m:r>
                          </m:e>
                        </m:d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9255485">
                  <a:off x="6818327" y="1429139"/>
                  <a:ext cx="932764" cy="400110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2" name="Group 71"/>
          <p:cNvGrpSpPr/>
          <p:nvPr/>
        </p:nvGrpSpPr>
        <p:grpSpPr>
          <a:xfrm>
            <a:off x="2233136" y="3669311"/>
            <a:ext cx="8632864" cy="2372483"/>
            <a:chOff x="2233136" y="3669311"/>
            <a:chExt cx="8632864" cy="2372483"/>
          </a:xfrm>
        </p:grpSpPr>
        <p:grpSp>
          <p:nvGrpSpPr>
            <p:cNvPr id="75" name="Group 74"/>
            <p:cNvGrpSpPr/>
            <p:nvPr/>
          </p:nvGrpSpPr>
          <p:grpSpPr>
            <a:xfrm>
              <a:off x="2233136" y="3669311"/>
              <a:ext cx="8632864" cy="2372483"/>
              <a:chOff x="1912753" y="3701707"/>
              <a:chExt cx="8632864" cy="237248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Rectangle 4"/>
                  <p:cNvSpPr/>
                  <p:nvPr/>
                </p:nvSpPr>
                <p:spPr>
                  <a:xfrm>
                    <a:off x="1912753" y="4860822"/>
                    <a:ext cx="3034030" cy="108106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nor/>
                                    </m:rPr>
                                    <a:rPr lang="en-US" sz="28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&gt;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oMath>
                      </m:oMathPara>
                    </a14:m>
                    <a:endParaRPr lang="en-US" sz="2800" i="1" dirty="0"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  <a:p>
                    <a:r>
                      <a:rPr lang="en-US" sz="2800" b="0" dirty="0">
                        <a:ea typeface="Cambria Math" panose="020405030504060302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23</m:t>
                        </m:r>
                      </m:oMath>
                    </a14:m>
                    <a:endParaRPr lang="en-US" sz="2800" i="1" dirty="0">
                      <a:latin typeface="Cambria Math" panose="02040503050406030204" pitchFamily="18" charset="0"/>
                      <a:ea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" name="Rectangle 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12753" y="4860822"/>
                    <a:ext cx="3034030" cy="1081065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74" name="Picture 73"/>
              <p:cNvPicPr>
                <a:picLocks noChangeAspect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844951" y="3701707"/>
                <a:ext cx="5700666" cy="2372483"/>
              </a:xfrm>
              <a:prstGeom prst="rect">
                <a:avLst/>
              </a:prstGeom>
            </p:spPr>
          </p:pic>
        </p:grpSp>
        <p:grpSp>
          <p:nvGrpSpPr>
            <p:cNvPr id="76" name="Group 75"/>
            <p:cNvGrpSpPr/>
            <p:nvPr/>
          </p:nvGrpSpPr>
          <p:grpSpPr>
            <a:xfrm>
              <a:off x="5817282" y="4138623"/>
              <a:ext cx="4418718" cy="1410126"/>
              <a:chOff x="3931080" y="2393013"/>
              <a:chExt cx="4418718" cy="1410126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>
                <a:off x="3931080" y="3203165"/>
                <a:ext cx="1113227" cy="599974"/>
              </a:xfrm>
              <a:prstGeom prst="line">
                <a:avLst/>
              </a:prstGeom>
              <a:ln w="152400">
                <a:solidFill>
                  <a:schemeClr val="tx1">
                    <a:lumMod val="65000"/>
                    <a:lumOff val="35000"/>
                    <a:alpha val="50196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7187768" y="2393013"/>
                <a:ext cx="1162030" cy="593753"/>
              </a:xfrm>
              <a:prstGeom prst="line">
                <a:avLst/>
              </a:prstGeom>
              <a:ln w="152400">
                <a:solidFill>
                  <a:schemeClr val="tx1">
                    <a:lumMod val="65000"/>
                    <a:lumOff val="35000"/>
                    <a:alpha val="50196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V="1">
                <a:off x="5583930" y="2480209"/>
                <a:ext cx="1167623" cy="1170265"/>
              </a:xfrm>
              <a:prstGeom prst="line">
                <a:avLst/>
              </a:prstGeom>
              <a:ln w="152400">
                <a:solidFill>
                  <a:schemeClr val="tx1">
                    <a:lumMod val="65000"/>
                    <a:lumOff val="35000"/>
                    <a:alpha val="50196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82" name="Picture 81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57437" y="2740552"/>
            <a:ext cx="3447424" cy="145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54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Network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65430" y="577669"/>
            <a:ext cx="1026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Cuts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5430" y="1516837"/>
                <a:ext cx="10261140" cy="43871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 s.t.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The </a:t>
                </a:r>
                <a:r>
                  <a:rPr lang="en-US" sz="2800" b="1" i="1" dirty="0">
                    <a:ea typeface="Cambria Math" panose="02040503050406030204" pitchFamily="18" charset="0"/>
                  </a:rPr>
                  <a:t>cut</a:t>
                </a:r>
                <a:r>
                  <a:rPr lang="en-US" sz="2800" dirty="0">
                    <a:ea typeface="Cambria Math" panose="02040503050406030204" pitchFamily="18" charset="0"/>
                  </a:rPr>
                  <a:t> between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i="1" dirty="0">
                    <a:ea typeface="Cambria Math" panose="02040503050406030204" pitchFamily="18" charset="0"/>
                  </a:rPr>
                  <a:t>Net flow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across the cut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: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  <m:sup/>
                          <m:e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e>
                        </m:nary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  <m:sup/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e>
                        </m:nary>
                      </m:e>
                    </m:nary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i="1" dirty="0">
                    <a:ea typeface="Cambria Math" panose="02040503050406030204" pitchFamily="18" charset="0"/>
                  </a:rPr>
                  <a:t>Capacity</a:t>
                </a:r>
                <a:r>
                  <a:rPr lang="en-US" sz="2800" dirty="0"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of cut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  <m:sup/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e>
                        </m:nary>
                      </m:e>
                    </m:nary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i="1" dirty="0">
                    <a:ea typeface="Cambria Math" panose="02040503050406030204" pitchFamily="18" charset="0"/>
                  </a:rPr>
                  <a:t>Minimum cut </a:t>
                </a:r>
                <a:r>
                  <a:rPr lang="en-US" sz="2800" dirty="0">
                    <a:ea typeface="Cambria Math" panose="02040503050406030204" pitchFamily="18" charset="0"/>
                  </a:rPr>
                  <a:t>of network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: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min</m:t>
                            </m:r>
                          </m:e>
                          <m: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d>
                          </m:sub>
                        </m:sSub>
                      </m:fName>
                      <m:e>
                        <m:r>
                          <m:rPr>
                            <m:nor/>
                          </m:rPr>
                          <a:rPr lang="en-US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516837"/>
                <a:ext cx="10261140" cy="4387163"/>
              </a:xfrm>
              <a:prstGeom prst="rect">
                <a:avLst/>
              </a:prstGeom>
              <a:blipFill>
                <a:blip r:embed="rId2"/>
                <a:stretch>
                  <a:fillRect l="-1188" t="-278" b="-1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270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Network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16</a:t>
            </a:fld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1006890" y="774000"/>
            <a:ext cx="10231260" cy="2495550"/>
            <a:chOff x="1276995" y="3690821"/>
            <a:chExt cx="10231260" cy="2495550"/>
          </a:xfrm>
        </p:grpSpPr>
        <p:grpSp>
          <p:nvGrpSpPr>
            <p:cNvPr id="35" name="Group 34"/>
            <p:cNvGrpSpPr/>
            <p:nvPr/>
          </p:nvGrpSpPr>
          <p:grpSpPr>
            <a:xfrm>
              <a:off x="5736105" y="3690821"/>
              <a:ext cx="5772150" cy="2495550"/>
              <a:chOff x="4042641" y="3690821"/>
              <a:chExt cx="5772150" cy="2495550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042641" y="3690821"/>
                <a:ext cx="5772150" cy="2495550"/>
              </a:xfrm>
              <a:prstGeom prst="rect">
                <a:avLst/>
              </a:prstGeom>
            </p:spPr>
          </p:pic>
          <p:cxnSp>
            <p:nvCxnSpPr>
              <p:cNvPr id="30" name="Straight Connector 29"/>
              <p:cNvCxnSpPr>
                <a:stCxn id="26" idx="0"/>
                <a:endCxn id="26" idx="2"/>
              </p:cNvCxnSpPr>
              <p:nvPr/>
            </p:nvCxnSpPr>
            <p:spPr>
              <a:xfrm>
                <a:off x="6928716" y="3690821"/>
                <a:ext cx="0" cy="2495550"/>
              </a:xfrm>
              <a:prstGeom prst="line">
                <a:avLst/>
              </a:prstGeom>
              <a:ln w="28575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Rectangle 32"/>
                  <p:cNvSpPr/>
                  <p:nvPr/>
                </p:nvSpPr>
                <p:spPr>
                  <a:xfrm>
                    <a:off x="5279328" y="4676986"/>
                    <a:ext cx="464165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3" name="Rectangle 3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79328" y="4676986"/>
                    <a:ext cx="464165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Rectangle 33"/>
                  <p:cNvSpPr/>
                  <p:nvPr/>
                </p:nvSpPr>
                <p:spPr>
                  <a:xfrm>
                    <a:off x="8156737" y="4676986"/>
                    <a:ext cx="487506" cy="52322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4" name="Rectangle 3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56737" y="4676986"/>
                    <a:ext cx="487506" cy="5232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1276995" y="4399705"/>
                  <a:ext cx="4467777" cy="109087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19</m:t>
                        </m:r>
                      </m:oMath>
                    </m:oMathPara>
                  </a14:m>
                  <a:endParaRPr lang="en-US" sz="2800" b="0" dirty="0">
                    <a:ea typeface="Cambria Math" panose="02040503050406030204" pitchFamily="18" charset="0"/>
                  </a:endParaRPr>
                </a:p>
                <a:p>
                  <a:pPr algn="just">
                    <a:lnSpc>
                      <a:spcPct val="120000"/>
                    </a:lnSpc>
                    <a:spcAft>
                      <a:spcPts val="1800"/>
                    </a:spcAft>
                  </a:pPr>
                  <a:r>
                    <a:rPr lang="en-US" sz="2800" b="0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14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26</m:t>
                      </m:r>
                    </m:oMath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6995" y="4399705"/>
                  <a:ext cx="4467777" cy="109087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IL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65430" y="3663808"/>
                <a:ext cx="10261140" cy="210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>
                    <a:ea typeface="Cambria Math" panose="02040503050406030204" pitchFamily="18" charset="0"/>
                  </a:rPr>
                  <a:t>Lemma</a:t>
                </a:r>
                <a:r>
                  <a:rPr lang="en-US" sz="2800" dirty="0">
                    <a:ea typeface="Cambria Math" panose="02040503050406030204" pitchFamily="18" charset="0"/>
                  </a:rPr>
                  <a:t> 4: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∀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s.t.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there is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  <m:sup/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e>
                        </m:nary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  <m:sup/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e>
                        </m:nary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>
                    <a:ea typeface="Cambria Math" panose="02040503050406030204" pitchFamily="18" charset="0"/>
                  </a:rPr>
                  <a:t>Proof</a:t>
                </a:r>
                <a:r>
                  <a:rPr lang="en-US" sz="2800" dirty="0">
                    <a:ea typeface="Cambria Math" panose="02040503050406030204" pitchFamily="18" charset="0"/>
                  </a:rPr>
                  <a:t>: By vertex flow conservation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there is</a:t>
                </a: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3663808"/>
                <a:ext cx="10261140" cy="2105192"/>
              </a:xfrm>
              <a:prstGeom prst="rect">
                <a:avLst/>
              </a:prstGeom>
              <a:blipFill>
                <a:blip r:embed="rId7"/>
                <a:stretch>
                  <a:fillRect l="-1188" t="-1159"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364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65430" y="906376"/>
                <a:ext cx="10261140" cy="5169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(1)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, and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,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endParaRPr lang="en-US" sz="2800" dirty="0"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(2)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0" dirty="0">
                    <a:ea typeface="Cambria Math" panose="02040503050406030204" pitchFamily="18" charset="0"/>
                  </a:rPr>
                  <a:t>Since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we can add r.h.s of (1) (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) to (2)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0" dirty="0">
                    <a:ea typeface="Cambria Math" panose="02040503050406030204" pitchFamily="18" charset="0"/>
                  </a:rPr>
                  <a:t>(3)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nary>
                  </m:oMath>
                </a14:m>
                <a:endParaRPr lang="en-US" sz="28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4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\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sub>
                      <m:sup/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𝑉</m:t>
                                </m:r>
                              </m:sub>
                              <m:sup/>
                              <m:e>
                                <m:r>
                                  <m:rPr>
                                    <m:nor/>
                                  </m:rPr>
                                  <a:rPr lang="en-US" sz="2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f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d>
                              </m:e>
                            </m:nary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𝑉</m:t>
                                </m:r>
                              </m:sub>
                              <m:sup/>
                              <m:e>
                                <m:r>
                                  <m:rPr>
                                    <m:nor/>
                                  </m:rPr>
                                  <a:rPr lang="en-US" sz="2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f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d>
                              </m:e>
                            </m:nary>
                          </m:e>
                        </m:d>
                      </m:e>
                    </m:nary>
                  </m:oMath>
                </a14:m>
                <a:endParaRPr lang="en-US" sz="28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4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sub>
                          <m:sup/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e>
                        </m:nary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sub>
                          <m:sup/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e>
                        </m:nary>
                      </m:e>
                    </m:nary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  <a:r>
                  <a:rPr lang="en-US" sz="28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US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906376"/>
                <a:ext cx="10261140" cy="5169941"/>
              </a:xfrm>
              <a:prstGeom prst="rect">
                <a:avLst/>
              </a:prstGeom>
              <a:blipFill>
                <a:blip r:embed="rId3"/>
                <a:stretch>
                  <a:fillRect l="-1188" t="-236" b="-1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Network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17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38200" y="4824000"/>
            <a:ext cx="2010630" cy="534743"/>
            <a:chOff x="6519966" y="3924000"/>
            <a:chExt cx="2642005" cy="534743"/>
          </a:xfrm>
        </p:grpSpPr>
        <p:sp>
          <p:nvSpPr>
            <p:cNvPr id="7" name="Rectangular Callout 6"/>
            <p:cNvSpPr/>
            <p:nvPr/>
          </p:nvSpPr>
          <p:spPr>
            <a:xfrm>
              <a:off x="6687149" y="3954092"/>
              <a:ext cx="2474822" cy="504651"/>
            </a:xfrm>
            <a:prstGeom prst="wedgeRectCallout">
              <a:avLst>
                <a:gd name="adj1" fmla="val 54299"/>
                <a:gd name="adj2" fmla="val 120604"/>
              </a:avLst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6519966" y="3924000"/>
                  <a:ext cx="264200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\</m:t>
                        </m:r>
                        <m:r>
                          <m:rPr>
                            <m:sty m:val="p"/>
                          </m:r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19966" y="3924000"/>
                  <a:ext cx="2642005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/>
          <p:cNvGrpSpPr/>
          <p:nvPr/>
        </p:nvGrpSpPr>
        <p:grpSpPr>
          <a:xfrm>
            <a:off x="2450998" y="1764000"/>
            <a:ext cx="2792733" cy="523220"/>
            <a:chOff x="2270998" y="1764000"/>
            <a:chExt cx="2792733" cy="523220"/>
          </a:xfrm>
        </p:grpSpPr>
        <p:sp>
          <p:nvSpPr>
            <p:cNvPr id="14" name="Rectangular Callout 13"/>
            <p:cNvSpPr/>
            <p:nvPr/>
          </p:nvSpPr>
          <p:spPr>
            <a:xfrm>
              <a:off x="2668831" y="1773284"/>
              <a:ext cx="2394900" cy="504651"/>
            </a:xfrm>
            <a:prstGeom prst="wedgeRectCallout">
              <a:avLst>
                <a:gd name="adj1" fmla="val 33019"/>
                <a:gd name="adj2" fmla="val 139958"/>
              </a:avLst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ular Callout 11"/>
            <p:cNvSpPr/>
            <p:nvPr/>
          </p:nvSpPr>
          <p:spPr>
            <a:xfrm>
              <a:off x="2270998" y="1773284"/>
              <a:ext cx="1595283" cy="504651"/>
            </a:xfrm>
            <a:prstGeom prst="wedgeRectCallout">
              <a:avLst>
                <a:gd name="adj1" fmla="val -34359"/>
                <a:gd name="adj2" fmla="val 141430"/>
              </a:avLst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270999" y="1764000"/>
                  <a:ext cx="274500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r>
                          <m:rPr>
                            <m:nor/>
                          </m:rPr>
                          <a:rPr lang="en-US" sz="2800" dirty="0"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r>
                          <m:rPr>
                            <m:nor/>
                          </m:rPr>
                          <a:rPr lang="en-US" sz="2800" dirty="0"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</m:d>
                        <m: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70999" y="1764000"/>
                  <a:ext cx="2745001" cy="5232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0787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65430" y="1330117"/>
                <a:ext cx="10261140" cy="4348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0" dirty="0">
                    <a:ea typeface="Cambria Math" panose="02040503050406030204" pitchFamily="18" charset="0"/>
                  </a:rPr>
                  <a:t>(4)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acc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⇒ 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sub>
                          <m:sup/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  <m:d>
                              <m:d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</m:d>
                          </m:e>
                        </m:nary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sub>
                          <m:sup/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</m:d>
                          </m:e>
                        </m:nary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  <m:sup/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</m:d>
                          </m:e>
                        </m:nary>
                      </m:e>
                    </m:nary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Substitute (4) in (3),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sub>
                          <m:sup/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∙</m:t>
                                </m:r>
                              </m:e>
                            </m:d>
                          </m:e>
                        </m:nary>
                      </m:e>
                    </m:nary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appear both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  <m:sup/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e>
                        </m:nary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  <m:sup/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e>
                        </m:nary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sz="2800" dirty="0"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endParaRPr lang="en-US" sz="2800" dirty="0"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>
                    <a:ea typeface="Cambria Math" panose="02040503050406030204" pitchFamily="18" charset="0"/>
                  </a:rPr>
                  <a:t>Corollary</a:t>
                </a:r>
                <a:r>
                  <a:rPr lang="en-US" sz="2800" dirty="0">
                    <a:ea typeface="Cambria Math" panose="02040503050406030204" pitchFamily="18" charset="0"/>
                  </a:rPr>
                  <a:t> 5: Any flow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is upper bounded by any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>
                    <a:ea typeface="Cambria Math" panose="02040503050406030204" pitchFamily="18" charset="0"/>
                  </a:rPr>
                  <a:t>Proof</a:t>
                </a:r>
                <a:r>
                  <a:rPr lang="en-US" sz="2800" dirty="0">
                    <a:ea typeface="Cambria Math" panose="02040503050406030204" pitchFamily="18" charset="0"/>
                  </a:rPr>
                  <a:t>: Let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be any cut. Lemma 4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endParaRPr lang="en-US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330117"/>
                <a:ext cx="10261140" cy="4348883"/>
              </a:xfrm>
              <a:prstGeom prst="rect">
                <a:avLst/>
              </a:prstGeom>
              <a:blipFill>
                <a:blip r:embed="rId3"/>
                <a:stretch>
                  <a:fillRect l="-1188" t="-560" b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Network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18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042074" y="3506896"/>
            <a:ext cx="5773926" cy="523221"/>
            <a:chOff x="1042074" y="2013064"/>
            <a:chExt cx="5773926" cy="523221"/>
          </a:xfrm>
        </p:grpSpPr>
        <p:grpSp>
          <p:nvGrpSpPr>
            <p:cNvPr id="6" name="Group 5"/>
            <p:cNvGrpSpPr/>
            <p:nvPr/>
          </p:nvGrpSpPr>
          <p:grpSpPr>
            <a:xfrm>
              <a:off x="1042074" y="2013065"/>
              <a:ext cx="2038926" cy="523220"/>
              <a:chOff x="6366000" y="2664000"/>
              <a:chExt cx="2038926" cy="523220"/>
            </a:xfrm>
          </p:grpSpPr>
          <p:sp>
            <p:nvSpPr>
              <p:cNvPr id="7" name="Rectangular Callout 6"/>
              <p:cNvSpPr/>
              <p:nvPr/>
            </p:nvSpPr>
            <p:spPr>
              <a:xfrm>
                <a:off x="6366000" y="2714641"/>
                <a:ext cx="2038926" cy="375294"/>
              </a:xfrm>
              <a:prstGeom prst="wedgeRectCallout">
                <a:avLst>
                  <a:gd name="adj1" fmla="val 22756"/>
                  <a:gd name="adj2" fmla="val -81071"/>
                </a:avLst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6366000" y="2664000"/>
                <a:ext cx="203892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ea typeface="Cambria Math" panose="02040503050406030204" pitchFamily="18" charset="0"/>
                  </a:rPr>
                  <a:t>forward flow</a:t>
                </a:r>
                <a:endParaRPr lang="en-US" sz="2800" dirty="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431000" y="2013064"/>
              <a:ext cx="2385000" cy="523220"/>
              <a:chOff x="6366000" y="2664000"/>
              <a:chExt cx="2385000" cy="523220"/>
            </a:xfrm>
          </p:grpSpPr>
          <p:sp>
            <p:nvSpPr>
              <p:cNvPr id="10" name="Rectangular Callout 9"/>
              <p:cNvSpPr/>
              <p:nvPr/>
            </p:nvSpPr>
            <p:spPr>
              <a:xfrm>
                <a:off x="6366000" y="2714641"/>
                <a:ext cx="2295000" cy="375295"/>
              </a:xfrm>
              <a:prstGeom prst="wedgeRectCallout">
                <a:avLst>
                  <a:gd name="adj1" fmla="val -14239"/>
                  <a:gd name="adj2" fmla="val -77370"/>
                </a:avLst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366000" y="2664000"/>
                <a:ext cx="23850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ea typeface="Cambria Math" panose="02040503050406030204" pitchFamily="18" charset="0"/>
                  </a:rPr>
                  <a:t>backward flow</a:t>
                </a:r>
                <a:endParaRPr lang="en-US" sz="28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8283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65430" y="897195"/>
                <a:ext cx="10261140" cy="5186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  <m:sup/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e>
                        </m:nary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  <m:sup/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e>
                        </m:nary>
                      </m:e>
                    </m:nary>
                  </m:oMath>
                </a14:m>
                <a:endParaRPr lang="en-US" sz="28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  <m:sup/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e>
                        </m:nary>
                      </m:e>
                    </m:nary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  <m:sup/>
                          <m:e>
                            <m:r>
                              <m:rPr>
                                <m:nor/>
                              </m:rPr>
                              <a:rPr lang="en-US" sz="2800" i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e>
                        </m:nary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sz="2800" dirty="0"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Corollary 5 holds in particular for the smallest cut.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:r>
                  <a:rPr lang="en-US" sz="2800" b="1" i="1" dirty="0">
                    <a:ea typeface="Cambria Math" panose="02040503050406030204" pitchFamily="18" charset="0"/>
                  </a:rPr>
                  <a:t>Max flow </a:t>
                </a:r>
                <a:r>
                  <a:rPr lang="en-US" sz="2800" dirty="0">
                    <a:ea typeface="Cambria Math" panose="02040503050406030204" pitchFamily="18" charset="0"/>
                  </a:rPr>
                  <a:t>is bounded from above by </a:t>
                </a:r>
                <a:r>
                  <a:rPr lang="en-US" sz="2800" b="1" i="1" dirty="0">
                    <a:ea typeface="Cambria Math" panose="02040503050406030204" pitchFamily="18" charset="0"/>
                  </a:rPr>
                  <a:t>min cut</a:t>
                </a:r>
                <a:r>
                  <a:rPr lang="en-US" sz="2800" dirty="0">
                    <a:ea typeface="Cambria Math" panose="02040503050406030204" pitchFamily="18" charset="0"/>
                  </a:rPr>
                  <a:t>. Moreover,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800" b="1" dirty="0">
                    <a:ea typeface="Cambria Math" panose="02040503050406030204" pitchFamily="18" charset="0"/>
                  </a:rPr>
                  <a:t>Theorem</a:t>
                </a:r>
                <a:r>
                  <a:rPr lang="en-US" sz="2800" dirty="0">
                    <a:ea typeface="Cambria Math" panose="02040503050406030204" pitchFamily="18" charset="0"/>
                  </a:rPr>
                  <a:t> 6: Following conditions are equivalent: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>
                    <a:ea typeface="Cambria Math" panose="02040503050406030204" pitchFamily="18" charset="0"/>
                  </a:rPr>
                  <a:t>1.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is max flow in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>
                    <a:ea typeface="Cambria Math" panose="02040503050406030204" pitchFamily="18" charset="0"/>
                  </a:rPr>
                  <a:t>2.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∄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augmentation in the 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>
                    <a:ea typeface="Cambria Math" panose="02040503050406030204" pitchFamily="18" charset="0"/>
                  </a:rPr>
                  <a:t>3.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 s.t.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97195"/>
                <a:ext cx="10261140" cy="5186805"/>
              </a:xfrm>
              <a:prstGeom prst="rect">
                <a:avLst/>
              </a:prstGeom>
              <a:blipFill>
                <a:blip r:embed="rId3"/>
                <a:stretch>
                  <a:fillRect l="-1188" b="-17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Network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65430" y="1124744"/>
                <a:ext cx="10261140" cy="4751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0" dirty="0"/>
                  <a:t>A </a:t>
                </a:r>
                <a:r>
                  <a:rPr lang="en-US" sz="2800" b="1" i="1" dirty="0"/>
                  <a:t>network</a:t>
                </a:r>
                <a:r>
                  <a:rPr lang="en-US" sz="2800" b="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is a digraph w/o anti-parallel and self-loop arcs.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Two specified vertices: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called </a:t>
                </a:r>
                <a:r>
                  <a:rPr lang="en-US" sz="2800" b="1" i="1" dirty="0">
                    <a:ea typeface="Cambria Math" panose="02040503050406030204" pitchFamily="18" charset="0"/>
                  </a:rPr>
                  <a:t>source</a:t>
                </a:r>
                <a:r>
                  <a:rPr lang="en-US" sz="2800" dirty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called </a:t>
                </a:r>
                <a:r>
                  <a:rPr lang="en-US" sz="2800" b="1" i="1" dirty="0">
                    <a:ea typeface="Cambria Math" panose="02040503050406030204" pitchFamily="18" charset="0"/>
                  </a:rPr>
                  <a:t>sink</a:t>
                </a:r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directed paths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s.t.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A nonnegative </a:t>
                </a:r>
                <a:r>
                  <a:rPr lang="en-US" sz="2800" b="1" i="1" dirty="0">
                    <a:ea typeface="Cambria Math" panose="02040503050406030204" pitchFamily="18" charset="0"/>
                  </a:rPr>
                  <a:t>capacity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A </a:t>
                </a:r>
                <a:r>
                  <a:rPr lang="en-US" sz="2800" b="1" i="1" dirty="0">
                    <a:ea typeface="Cambria Math" panose="02040503050406030204" pitchFamily="18" charset="0"/>
                  </a:rPr>
                  <a:t>flow</a:t>
                </a:r>
                <a:r>
                  <a:rPr lang="en-US" sz="2800" dirty="0">
                    <a:ea typeface="Cambria Math" panose="02040503050406030204" pitchFamily="18" charset="0"/>
                  </a:rPr>
                  <a:t> function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≥0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, satisfying</a:t>
                </a:r>
              </a:p>
              <a:p>
                <a:pPr marL="514350" indent="-514350" algn="just">
                  <a:lnSpc>
                    <a:spcPct val="120000"/>
                  </a:lnSpc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800" dirty="0">
                    <a:ea typeface="Cambria Math" panose="02040503050406030204" pitchFamily="18" charset="0"/>
                  </a:rPr>
                  <a:t>Capacity constraint: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,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0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m:rPr>
                        <m:nor/>
                      </m:rPr>
                      <a:rPr lang="en-US" sz="28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m:rPr>
                        <m:nor/>
                      </m:rPr>
                      <a:rPr lang="en-US" sz="2800"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he-IL" sz="2800" dirty="0">
                  <a:ea typeface="Cambria Math" panose="02040503050406030204" pitchFamily="18" charset="0"/>
                </a:endParaRPr>
              </a:p>
              <a:p>
                <a:pPr marL="514350" indent="-514350" algn="just">
                  <a:lnSpc>
                    <a:spcPct val="120000"/>
                  </a:lnSpc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US" sz="2800" dirty="0">
                    <a:ea typeface="Cambria Math" panose="02040503050406030204" pitchFamily="18" charset="0"/>
                  </a:rPr>
                  <a:t>Flow conservation: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he-IL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nary>
                  </m:oMath>
                </a14:m>
                <a:endParaRPr lang="en-US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124744"/>
                <a:ext cx="10261140" cy="4751750"/>
              </a:xfrm>
              <a:prstGeom prst="rect">
                <a:avLst/>
              </a:prstGeom>
              <a:blipFill>
                <a:blip r:embed="rId3"/>
                <a:stretch>
                  <a:fillRect l="-1247" t="-257" b="-2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Network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65430" y="512676"/>
            <a:ext cx="1026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Definitions</a:t>
            </a:r>
          </a:p>
        </p:txBody>
      </p:sp>
    </p:spTree>
    <p:extLst>
      <p:ext uri="{BB962C8B-B14F-4D97-AF65-F5344CB8AC3E}">
        <p14:creationId xmlns:p14="http://schemas.microsoft.com/office/powerpoint/2010/main" val="133820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65430" y="729000"/>
                <a:ext cx="10261140" cy="5425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>
                    <a:ea typeface="Cambria Math" panose="02040503050406030204" pitchFamily="18" charset="0"/>
                  </a:rPr>
                  <a:t>Proof</a:t>
                </a:r>
                <a:r>
                  <a:rPr lang="en-US" sz="2800" dirty="0">
                    <a:ea typeface="Cambria Math" panose="02040503050406030204" pitchFamily="18" charset="0"/>
                  </a:rPr>
                  <a:t>: (1)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:r>
                  <a:rPr lang="en-US" sz="2800" dirty="0">
                    <a:ea typeface="Cambria Math" panose="02040503050406030204" pitchFamily="18" charset="0"/>
                  </a:rPr>
                  <a:t>(2)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: </a:t>
                </a:r>
                <a:r>
                  <a:rPr lang="en-US" sz="2800" dirty="0"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be augmentation path. By corollary 3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is flow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↑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sub>
                        </m:sSub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, contradicting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is max flow.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(2)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:r>
                  <a:rPr lang="en-US" sz="2800" dirty="0">
                    <a:ea typeface="Cambria Math" panose="02040503050406030204" pitchFamily="18" charset="0"/>
                  </a:rPr>
                  <a:t>(3): Define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| 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\</m:t>
                    </m:r>
                    <m:r>
                      <m:rPr>
                        <m:sty m:val="p"/>
                      </m:rP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∄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marL="514350" indent="-514350" algn="just">
                  <a:lnSpc>
                    <a:spcPct val="120000"/>
                  </a:lnSpc>
                  <a:buAutoNum type="alphaLcParenBoth"/>
                </a:pPr>
                <a:r>
                  <a:rPr lang="en-US" sz="2800" dirty="0"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 </a:t>
                </a:r>
              </a:p>
              <a:p>
                <a:pPr lvl="1"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 Otherwise,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 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:r>
                  <a:rPr lang="he-IL" sz="2800" dirty="0"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marL="514350" indent="-514350" algn="just">
                  <a:lnSpc>
                    <a:spcPct val="120000"/>
                  </a:lnSpc>
                  <a:buFontTx/>
                  <a:buAutoNum type="alphaLcParenBoth"/>
                </a:pPr>
                <a:r>
                  <a:rPr lang="en-US" sz="2800" dirty="0">
                    <a:ea typeface="Cambria Math" panose="02040503050406030204" pitchFamily="18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 </a:t>
                </a:r>
              </a:p>
              <a:p>
                <a:pPr lvl="1"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Otherwise,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⇒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729000"/>
                <a:ext cx="10261140" cy="5425203"/>
              </a:xfrm>
              <a:prstGeom prst="rect">
                <a:avLst/>
              </a:prstGeom>
              <a:blipFill>
                <a:blip r:embed="rId3"/>
                <a:stretch>
                  <a:fillRect l="-1247" t="-562" r="-1188" b="-146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Network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44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65430" y="934538"/>
                <a:ext cx="10261140" cy="5096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(c) If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 Hence,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  <m:sup/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e>
                        </m:nary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  <m:sup/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</m:e>
                        </m:nary>
                      </m:e>
                    </m:nary>
                  </m:oMath>
                </a14:m>
                <a:endParaRPr lang="en-US" sz="2800" dirty="0"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  <m:sup/>
                          <m:e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</m:e>
                        </m:nary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</m:sub>
                      <m:sup/>
                      <m:e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  <m:sup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nary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endParaRPr lang="en-US" sz="2800" dirty="0"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By Lemma 4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(3)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:r>
                  <a:rPr lang="en-US" sz="2800" dirty="0">
                    <a:ea typeface="Cambria Math" panose="02040503050406030204" pitchFamily="18" charset="0"/>
                  </a:rPr>
                  <a:t>(1):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for some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By corollary (5)  </a:t>
                </a:r>
                <a14:m>
                  <m:oMath xmlns:m="http://schemas.openxmlformats.org/officeDocument/2006/math"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is max flow.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934538"/>
                <a:ext cx="10261140" cy="5096780"/>
              </a:xfrm>
              <a:prstGeom prst="rect">
                <a:avLst/>
              </a:prstGeom>
              <a:blipFill>
                <a:blip r:embed="rId3"/>
                <a:stretch>
                  <a:fillRect l="-1188" t="-478" b="-1794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Network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21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441000" y="3134450"/>
            <a:ext cx="4132648" cy="564550"/>
            <a:chOff x="3441000" y="2369450"/>
            <a:chExt cx="4132648" cy="564550"/>
          </a:xfrm>
        </p:grpSpPr>
        <p:grpSp>
          <p:nvGrpSpPr>
            <p:cNvPr id="6" name="Group 5"/>
            <p:cNvGrpSpPr/>
            <p:nvPr/>
          </p:nvGrpSpPr>
          <p:grpSpPr>
            <a:xfrm>
              <a:off x="3441000" y="2369450"/>
              <a:ext cx="1104719" cy="544584"/>
              <a:chOff x="6546000" y="3924000"/>
              <a:chExt cx="1104719" cy="544584"/>
            </a:xfrm>
          </p:grpSpPr>
          <p:sp>
            <p:nvSpPr>
              <p:cNvPr id="8" name="Rectangular Callout 7"/>
              <p:cNvSpPr/>
              <p:nvPr/>
            </p:nvSpPr>
            <p:spPr>
              <a:xfrm>
                <a:off x="6615719" y="3963933"/>
                <a:ext cx="965282" cy="504651"/>
              </a:xfrm>
              <a:prstGeom prst="wedgeRectCallout">
                <a:avLst>
                  <a:gd name="adj1" fmla="val 18827"/>
                  <a:gd name="adj2" fmla="val -95250"/>
                </a:avLst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546000" y="3924000"/>
                <a:ext cx="11047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by (a)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6468929" y="2389416"/>
              <a:ext cx="1104719" cy="544584"/>
              <a:chOff x="6546000" y="3924000"/>
              <a:chExt cx="1104719" cy="544584"/>
            </a:xfrm>
          </p:grpSpPr>
          <p:sp>
            <p:nvSpPr>
              <p:cNvPr id="11" name="Rectangular Callout 10"/>
              <p:cNvSpPr/>
              <p:nvPr/>
            </p:nvSpPr>
            <p:spPr>
              <a:xfrm>
                <a:off x="6615719" y="3963933"/>
                <a:ext cx="965282" cy="504651"/>
              </a:xfrm>
              <a:prstGeom prst="wedgeRectCallout">
                <a:avLst>
                  <a:gd name="adj1" fmla="val -14103"/>
                  <a:gd name="adj2" fmla="val -98569"/>
                </a:avLst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546000" y="3924000"/>
                <a:ext cx="110471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by (b)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874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176059" y="1802477"/>
            <a:ext cx="2385000" cy="544584"/>
            <a:chOff x="6546000" y="3924000"/>
            <a:chExt cx="2385000" cy="544584"/>
          </a:xfrm>
        </p:grpSpPr>
        <p:sp>
          <p:nvSpPr>
            <p:cNvPr id="9" name="Rectangular Callout 8"/>
            <p:cNvSpPr/>
            <p:nvPr/>
          </p:nvSpPr>
          <p:spPr>
            <a:xfrm>
              <a:off x="6615718" y="3963933"/>
              <a:ext cx="2270281" cy="504651"/>
            </a:xfrm>
            <a:prstGeom prst="wedgeRectCallout">
              <a:avLst>
                <a:gd name="adj1" fmla="val -14515"/>
                <a:gd name="adj2" fmla="val 211457"/>
              </a:avLst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46000" y="3924000"/>
              <a:ext cx="2385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runtime critical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Network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65430" y="414000"/>
            <a:ext cx="1026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Ford-Fulkerson Algorithm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5430" y="1044185"/>
            <a:ext cx="10261140" cy="573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1800"/>
              </a:spcAft>
            </a:pPr>
            <a:r>
              <a:rPr lang="en-US" sz="2800" dirty="0">
                <a:ea typeface="Cambria Math" panose="02040503050406030204" pitchFamily="18" charset="0"/>
              </a:rPr>
              <a:t>The min-cut max-flow Theorem 6 is translated into an algorithm.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134465" y="1668437"/>
                <a:ext cx="9923070" cy="4583371"/>
              </a:xfrm>
              <a:prstGeom prst="rect">
                <a:avLst/>
              </a:prstGeom>
              <a:noFill/>
              <a:ln w="28575">
                <a:solidFill>
                  <a:schemeClr val="bg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Ford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Fulkerson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sz="2800" dirty="0"/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/>
                  <a:t>   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; Construct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009900"/>
                    </a:solidFill>
                  </a:rPr>
                  <a:t>// initialization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/>
                  <a:t>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i="0" dirty="0" smtClean="0">
                        <a:latin typeface="Cambria Math" panose="02040503050406030204" pitchFamily="18" charset="0"/>
                      </a:rPr>
                      <m:t>while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009900"/>
                    </a:solidFill>
                  </a:rPr>
                  <a:t>// find augmentation path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>
                    <a:ea typeface="Cambria Math" panose="02040503050406030204" pitchFamily="18" charset="0"/>
                  </a:rPr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nor/>
                                  </m:rPr>
                                  <a:rPr lang="en-US" sz="2800" i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c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sz="2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f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|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009900"/>
                    </a:solidFill>
                  </a:rPr>
                  <a:t>// get min arc’s flow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/>
                  <a:t>       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009900"/>
                    </a:solidFill>
                  </a:rPr>
                  <a:t>// modify flow through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99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>
                    <a:solidFill>
                      <a:srgbClr val="009900"/>
                    </a:solidFill>
                  </a:rPr>
                  <a:t>’s arcs in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009900"/>
                        </a:solidFill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800" i="1" dirty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 dirty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 dirty="0">
                            <a:solidFill>
                              <a:srgbClr val="009900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endParaRPr lang="en-US" sz="2800" dirty="0"/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/>
                  <a:t>       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i="0" dirty="0" smtClean="0">
                        <a:latin typeface="Cambria Math" panose="02040503050406030204" pitchFamily="18" charset="0"/>
                      </a:rPr>
                      <m:t>if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i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009900"/>
                    </a:solidFill>
                  </a:rPr>
                  <a:t>// flow increase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>
                    <a:solidFill>
                      <a:srgbClr val="009900"/>
                    </a:solidFill>
                  </a:rPr>
                  <a:t>       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1" i="0" dirty="0" smtClean="0">
                        <a:latin typeface="Cambria Math" panose="02040503050406030204" pitchFamily="18" charset="0"/>
                      </a:rPr>
                      <m:t>else</m:t>
                    </m:r>
                  </m:oMath>
                </a14:m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solidFill>
                      <a:srgbClr val="009900"/>
                    </a:solidFill>
                  </a:rPr>
                  <a:t>// flow decrease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>
                    <a:solidFill>
                      <a:srgbClr val="009900"/>
                    </a:solidFill>
                  </a:rPr>
                  <a:t>             </a:t>
                </a:r>
                <a:r>
                  <a:rPr lang="en-US" sz="2800" dirty="0"/>
                  <a:t>Update</a:t>
                </a:r>
                <a:r>
                  <a:rPr lang="en-US" sz="2800" dirty="0">
                    <a:solidFill>
                      <a:srgbClr val="0099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465" y="1668437"/>
                <a:ext cx="9923070" cy="4583371"/>
              </a:xfrm>
              <a:prstGeom prst="rect">
                <a:avLst/>
              </a:prstGeom>
              <a:blipFill>
                <a:blip r:embed="rId2"/>
                <a:stretch>
                  <a:fillRect b="-1321"/>
                </a:stretch>
              </a:blipFill>
              <a:ln w="28575">
                <a:solidFill>
                  <a:schemeClr val="bg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860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roup 99"/>
          <p:cNvGrpSpPr/>
          <p:nvPr/>
        </p:nvGrpSpPr>
        <p:grpSpPr>
          <a:xfrm>
            <a:off x="7988432" y="4263765"/>
            <a:ext cx="2754220" cy="1632029"/>
            <a:chOff x="1582451" y="4269784"/>
            <a:chExt cx="2754220" cy="1632029"/>
          </a:xfrm>
        </p:grpSpPr>
        <p:cxnSp>
          <p:nvCxnSpPr>
            <p:cNvPr id="103" name="Straight Connector 102"/>
            <p:cNvCxnSpPr/>
            <p:nvPr/>
          </p:nvCxnSpPr>
          <p:spPr>
            <a:xfrm flipV="1">
              <a:off x="2960917" y="4570273"/>
              <a:ext cx="0" cy="1063727"/>
            </a:xfrm>
            <a:prstGeom prst="line">
              <a:avLst/>
            </a:prstGeom>
            <a:ln w="152400">
              <a:solidFill>
                <a:schemeClr val="bg1">
                  <a:lumMod val="50000"/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 flipV="1">
              <a:off x="1582451" y="4269784"/>
              <a:ext cx="1085966" cy="610973"/>
            </a:xfrm>
            <a:prstGeom prst="line">
              <a:avLst/>
            </a:prstGeom>
            <a:ln w="152400">
              <a:solidFill>
                <a:schemeClr val="bg1">
                  <a:lumMod val="50000"/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V="1">
              <a:off x="3250705" y="5290840"/>
              <a:ext cx="1085966" cy="610973"/>
            </a:xfrm>
            <a:prstGeom prst="line">
              <a:avLst/>
            </a:prstGeom>
            <a:ln w="152400">
              <a:solidFill>
                <a:schemeClr val="bg1">
                  <a:lumMod val="50000"/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65430" y="729000"/>
                <a:ext cx="10261140" cy="10908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For integral capacities (rational), Ford-Fulkerson terminates (why?), but convergence rate may be very poor,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d>
                      <m:dPr>
                        <m:ctrlPr>
                          <a:rPr lang="el-GR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is max flow.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729000"/>
                <a:ext cx="10261140" cy="1090876"/>
              </a:xfrm>
              <a:prstGeom prst="rect">
                <a:avLst/>
              </a:prstGeom>
              <a:blipFill>
                <a:blip r:embed="rId3"/>
                <a:stretch>
                  <a:fillRect l="-1188" t="-1117" r="-1188" b="-15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Network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23</a:t>
            </a:fld>
            <a:endParaRPr lang="en-US" dirty="0"/>
          </a:p>
        </p:txBody>
      </p:sp>
      <p:grpSp>
        <p:nvGrpSpPr>
          <p:cNvPr id="74" name="Group 73"/>
          <p:cNvGrpSpPr/>
          <p:nvPr/>
        </p:nvGrpSpPr>
        <p:grpSpPr>
          <a:xfrm>
            <a:off x="1083122" y="3985273"/>
            <a:ext cx="3752878" cy="2233727"/>
            <a:chOff x="1083122" y="3985273"/>
            <a:chExt cx="3752878" cy="2233727"/>
          </a:xfrm>
        </p:grpSpPr>
        <p:sp>
          <p:nvSpPr>
            <p:cNvPr id="9" name="Oval 8"/>
            <p:cNvSpPr/>
            <p:nvPr/>
          </p:nvSpPr>
          <p:spPr>
            <a:xfrm>
              <a:off x="2668417" y="5634000"/>
              <a:ext cx="585000" cy="585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1" name="Oval 10"/>
            <p:cNvSpPr/>
            <p:nvPr/>
          </p:nvSpPr>
          <p:spPr>
            <a:xfrm>
              <a:off x="2668417" y="3985273"/>
              <a:ext cx="585000" cy="585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3253417" y="4277773"/>
              <a:ext cx="1582583" cy="1648727"/>
              <a:chOff x="3253417" y="4277773"/>
              <a:chExt cx="1582583" cy="1648727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4251000" y="4803075"/>
                <a:ext cx="585000" cy="5850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13" name="Straight Arrow Connector 12"/>
              <p:cNvCxnSpPr>
                <a:stCxn id="11" idx="6"/>
                <a:endCxn id="12" idx="1"/>
              </p:cNvCxnSpPr>
              <p:nvPr/>
            </p:nvCxnSpPr>
            <p:spPr>
              <a:xfrm>
                <a:off x="3253417" y="4277773"/>
                <a:ext cx="1083254" cy="61097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>
                <a:stCxn id="9" idx="6"/>
                <a:endCxn id="12" idx="3"/>
              </p:cNvCxnSpPr>
              <p:nvPr/>
            </p:nvCxnSpPr>
            <p:spPr>
              <a:xfrm flipV="1">
                <a:off x="3253417" y="5302404"/>
                <a:ext cx="1083254" cy="624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/>
            <p:nvPr/>
          </p:nvGrpSpPr>
          <p:grpSpPr>
            <a:xfrm flipH="1">
              <a:off x="1083122" y="4271211"/>
              <a:ext cx="1582583" cy="1648727"/>
              <a:chOff x="3253417" y="4277773"/>
              <a:chExt cx="1582583" cy="1648727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4251000" y="4803075"/>
                <a:ext cx="585000" cy="5850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  <p:cxnSp>
            <p:nvCxnSpPr>
              <p:cNvPr id="23" name="Straight Arrow Connector 22"/>
              <p:cNvCxnSpPr>
                <a:endCxn id="22" idx="1"/>
              </p:cNvCxnSpPr>
              <p:nvPr/>
            </p:nvCxnSpPr>
            <p:spPr>
              <a:xfrm>
                <a:off x="3253417" y="4277773"/>
                <a:ext cx="1083254" cy="610973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>
                <a:endCxn id="22" idx="3"/>
              </p:cNvCxnSpPr>
              <p:nvPr/>
            </p:nvCxnSpPr>
            <p:spPr>
              <a:xfrm flipV="1">
                <a:off x="3253417" y="5302404"/>
                <a:ext cx="1083254" cy="624096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1853264" y="4081448"/>
                  <a:ext cx="54162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53264" y="4081448"/>
                  <a:ext cx="541627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1877125" y="5646609"/>
                  <a:ext cx="54162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7125" y="5646609"/>
                  <a:ext cx="541627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/>
                <p:cNvSpPr txBox="1"/>
                <p:nvPr/>
              </p:nvSpPr>
              <p:spPr>
                <a:xfrm>
                  <a:off x="3443743" y="4084161"/>
                  <a:ext cx="54162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7" name="TextBox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3743" y="4084161"/>
                  <a:ext cx="541627" cy="46166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3419013" y="5655073"/>
                  <a:ext cx="54162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9013" y="5655073"/>
                  <a:ext cx="541627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1104808" y="4832167"/>
                  <a:ext cx="54162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4808" y="4832167"/>
                  <a:ext cx="541627" cy="46166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4272686" y="4818170"/>
                  <a:ext cx="54162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2686" y="4818170"/>
                  <a:ext cx="541627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Straight Arrow Connector 30"/>
            <p:cNvCxnSpPr>
              <a:stCxn id="11" idx="4"/>
              <a:endCxn id="9" idx="0"/>
            </p:cNvCxnSpPr>
            <p:nvPr/>
          </p:nvCxnSpPr>
          <p:spPr>
            <a:xfrm>
              <a:off x="2960917" y="4570273"/>
              <a:ext cx="0" cy="1063727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/>
                <p:cNvSpPr txBox="1"/>
                <p:nvPr/>
              </p:nvSpPr>
              <p:spPr>
                <a:xfrm>
                  <a:off x="2906435" y="4833965"/>
                  <a:ext cx="54162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4" name="TextBox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6435" y="4833965"/>
                  <a:ext cx="541627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/>
          <p:cNvGrpSpPr/>
          <p:nvPr/>
        </p:nvGrpSpPr>
        <p:grpSpPr>
          <a:xfrm>
            <a:off x="1582451" y="4277773"/>
            <a:ext cx="2754220" cy="1632029"/>
            <a:chOff x="1582451" y="4269784"/>
            <a:chExt cx="2754220" cy="1632029"/>
          </a:xfrm>
        </p:grpSpPr>
        <p:cxnSp>
          <p:nvCxnSpPr>
            <p:cNvPr id="35" name="Straight Connector 34"/>
            <p:cNvCxnSpPr/>
            <p:nvPr/>
          </p:nvCxnSpPr>
          <p:spPr>
            <a:xfrm flipV="1">
              <a:off x="1582451" y="4269784"/>
              <a:ext cx="1085966" cy="610973"/>
            </a:xfrm>
            <a:prstGeom prst="line">
              <a:avLst/>
            </a:prstGeom>
            <a:ln w="152400">
              <a:solidFill>
                <a:schemeClr val="bg1">
                  <a:lumMod val="50000"/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3250705" y="5290840"/>
              <a:ext cx="1085966" cy="610973"/>
            </a:xfrm>
            <a:prstGeom prst="line">
              <a:avLst/>
            </a:prstGeom>
            <a:ln w="152400">
              <a:solidFill>
                <a:schemeClr val="bg1">
                  <a:lumMod val="50000"/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9" idx="0"/>
              <a:endCxn id="11" idx="4"/>
            </p:cNvCxnSpPr>
            <p:nvPr/>
          </p:nvCxnSpPr>
          <p:spPr>
            <a:xfrm flipV="1">
              <a:off x="2960917" y="4570273"/>
              <a:ext cx="0" cy="1063727"/>
            </a:xfrm>
            <a:prstGeom prst="line">
              <a:avLst/>
            </a:prstGeom>
            <a:ln w="152400">
              <a:solidFill>
                <a:schemeClr val="bg1">
                  <a:lumMod val="50000"/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/>
          <p:cNvGrpSpPr/>
          <p:nvPr/>
        </p:nvGrpSpPr>
        <p:grpSpPr>
          <a:xfrm>
            <a:off x="4224745" y="2175925"/>
            <a:ext cx="3752878" cy="2233727"/>
            <a:chOff x="4219561" y="2717936"/>
            <a:chExt cx="3752878" cy="2233727"/>
          </a:xfrm>
        </p:grpSpPr>
        <p:sp>
          <p:nvSpPr>
            <p:cNvPr id="43" name="Oval 42"/>
            <p:cNvSpPr/>
            <p:nvPr/>
          </p:nvSpPr>
          <p:spPr>
            <a:xfrm>
              <a:off x="5804856" y="4366663"/>
              <a:ext cx="585000" cy="585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5804856" y="2717936"/>
              <a:ext cx="585000" cy="585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7387439" y="3535738"/>
              <a:ext cx="585000" cy="585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Arrow Connector 58"/>
            <p:cNvCxnSpPr>
              <a:stCxn id="44" idx="6"/>
              <a:endCxn id="58" idx="1"/>
            </p:cNvCxnSpPr>
            <p:nvPr/>
          </p:nvCxnSpPr>
          <p:spPr>
            <a:xfrm>
              <a:off x="6389856" y="3010436"/>
              <a:ext cx="1083254" cy="610973"/>
            </a:xfrm>
            <a:prstGeom prst="straightConnector1">
              <a:avLst/>
            </a:prstGeom>
            <a:ln w="28575">
              <a:solidFill>
                <a:srgbClr val="0000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43" idx="6"/>
              <a:endCxn id="58" idx="3"/>
            </p:cNvCxnSpPr>
            <p:nvPr/>
          </p:nvCxnSpPr>
          <p:spPr>
            <a:xfrm flipV="1">
              <a:off x="6389856" y="4035067"/>
              <a:ext cx="1083254" cy="624096"/>
            </a:xfrm>
            <a:prstGeom prst="straightConnector1">
              <a:avLst/>
            </a:prstGeom>
            <a:ln w="28575">
              <a:solidFill>
                <a:srgbClr val="0000FF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 flipH="1">
              <a:off x="4219561" y="3529176"/>
              <a:ext cx="585000" cy="585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Arrow Connector 55"/>
            <p:cNvCxnSpPr>
              <a:endCxn id="55" idx="1"/>
            </p:cNvCxnSpPr>
            <p:nvPr/>
          </p:nvCxnSpPr>
          <p:spPr>
            <a:xfrm flipH="1">
              <a:off x="4718890" y="3003874"/>
              <a:ext cx="1083254" cy="610973"/>
            </a:xfrm>
            <a:prstGeom prst="straightConnector1">
              <a:avLst/>
            </a:prstGeom>
            <a:ln w="28575">
              <a:solidFill>
                <a:srgbClr val="0000FF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>
              <a:endCxn id="55" idx="3"/>
            </p:cNvCxnSpPr>
            <p:nvPr/>
          </p:nvCxnSpPr>
          <p:spPr>
            <a:xfrm flipH="1" flipV="1">
              <a:off x="4718890" y="4028505"/>
              <a:ext cx="1083254" cy="624096"/>
            </a:xfrm>
            <a:prstGeom prst="straightConnector1">
              <a:avLst/>
            </a:prstGeom>
            <a:ln w="28575">
              <a:solidFill>
                <a:srgbClr val="0000FF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4625014" y="2778183"/>
                  <a:ext cx="101265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25014" y="2778183"/>
                  <a:ext cx="1012658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/>
                <p:cNvSpPr txBox="1"/>
                <p:nvPr/>
              </p:nvSpPr>
              <p:spPr>
                <a:xfrm>
                  <a:off x="5075624" y="4441470"/>
                  <a:ext cx="54162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8" name="TextBox 4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5624" y="4441470"/>
                  <a:ext cx="541627" cy="4616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/>
                <p:cNvSpPr txBox="1"/>
                <p:nvPr/>
              </p:nvSpPr>
              <p:spPr>
                <a:xfrm>
                  <a:off x="6659100" y="2817825"/>
                  <a:ext cx="54162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49" name="TextBox 4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9100" y="2817825"/>
                  <a:ext cx="541627" cy="461665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/>
                <p:cNvSpPr txBox="1"/>
                <p:nvPr/>
              </p:nvSpPr>
              <p:spPr>
                <a:xfrm>
                  <a:off x="6556878" y="4422489"/>
                  <a:ext cx="99849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0" name="TextBox 4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56878" y="4422489"/>
                  <a:ext cx="998496" cy="461665"/>
                </a:xfrm>
                <a:prstGeom prst="rect">
                  <a:avLst/>
                </a:prstGeom>
                <a:blipFill>
                  <a:blip r:embed="rId14"/>
                  <a:stretch>
                    <a:fillRect l="-610" r="-122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4241247" y="3564830"/>
                  <a:ext cx="54162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41247" y="3564830"/>
                  <a:ext cx="541627" cy="523220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7409125" y="3550833"/>
                  <a:ext cx="541627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9125" y="3550833"/>
                  <a:ext cx="541627" cy="52322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3" name="Straight Arrow Connector 52"/>
            <p:cNvCxnSpPr>
              <a:stCxn id="44" idx="4"/>
              <a:endCxn id="43" idx="0"/>
            </p:cNvCxnSpPr>
            <p:nvPr/>
          </p:nvCxnSpPr>
          <p:spPr>
            <a:xfrm>
              <a:off x="6097356" y="3302936"/>
              <a:ext cx="0" cy="1063727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6129471" y="3549481"/>
                  <a:ext cx="42183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9471" y="3549481"/>
                  <a:ext cx="421838" cy="461665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1" name="Straight Arrow Connector 60"/>
            <p:cNvCxnSpPr>
              <a:stCxn id="44" idx="3"/>
              <a:endCxn id="55" idx="2"/>
            </p:cNvCxnSpPr>
            <p:nvPr/>
          </p:nvCxnSpPr>
          <p:spPr>
            <a:xfrm flipH="1">
              <a:off x="4804561" y="3217265"/>
              <a:ext cx="1085966" cy="604411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5239639" y="3427675"/>
                  <a:ext cx="39086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39639" y="3427675"/>
                  <a:ext cx="390862" cy="461665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5" name="Straight Arrow Connector 64"/>
            <p:cNvCxnSpPr>
              <a:stCxn id="43" idx="7"/>
              <a:endCxn id="52" idx="1"/>
            </p:cNvCxnSpPr>
            <p:nvPr/>
          </p:nvCxnSpPr>
          <p:spPr>
            <a:xfrm flipV="1">
              <a:off x="6304185" y="3812443"/>
              <a:ext cx="1104940" cy="639891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TextBox 67"/>
                <p:cNvSpPr txBox="1"/>
                <p:nvPr/>
              </p:nvSpPr>
              <p:spPr>
                <a:xfrm>
                  <a:off x="6726901" y="3668324"/>
                  <a:ext cx="391726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68" name="TextBox 6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6901" y="3668324"/>
                  <a:ext cx="391726" cy="461665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9" name="Group 68"/>
          <p:cNvGrpSpPr/>
          <p:nvPr/>
        </p:nvGrpSpPr>
        <p:grpSpPr>
          <a:xfrm>
            <a:off x="4739198" y="2483749"/>
            <a:ext cx="2770486" cy="1632344"/>
            <a:chOff x="1574320" y="4274152"/>
            <a:chExt cx="2770486" cy="1632344"/>
          </a:xfrm>
        </p:grpSpPr>
        <p:cxnSp>
          <p:nvCxnSpPr>
            <p:cNvPr id="70" name="Straight Connector 69"/>
            <p:cNvCxnSpPr/>
            <p:nvPr/>
          </p:nvCxnSpPr>
          <p:spPr>
            <a:xfrm flipH="1" flipV="1">
              <a:off x="1574320" y="5295523"/>
              <a:ext cx="1085966" cy="610973"/>
            </a:xfrm>
            <a:prstGeom prst="line">
              <a:avLst/>
            </a:prstGeom>
            <a:ln w="152400">
              <a:solidFill>
                <a:schemeClr val="bg1">
                  <a:lumMod val="50000"/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3258840" y="4274152"/>
              <a:ext cx="1085966" cy="610973"/>
            </a:xfrm>
            <a:prstGeom prst="line">
              <a:avLst/>
            </a:prstGeom>
            <a:ln w="152400">
              <a:solidFill>
                <a:schemeClr val="bg1">
                  <a:lumMod val="50000"/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flipV="1">
              <a:off x="2954508" y="4564314"/>
              <a:ext cx="0" cy="1063727"/>
            </a:xfrm>
            <a:prstGeom prst="line">
              <a:avLst/>
            </a:prstGeom>
            <a:ln w="152400">
              <a:solidFill>
                <a:schemeClr val="bg1">
                  <a:lumMod val="50000"/>
                  <a:alpha val="50196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" name="Group 103"/>
          <p:cNvGrpSpPr/>
          <p:nvPr/>
        </p:nvGrpSpPr>
        <p:grpSpPr>
          <a:xfrm>
            <a:off x="7481006" y="3985273"/>
            <a:ext cx="3752878" cy="2233727"/>
            <a:chOff x="7481006" y="3985273"/>
            <a:chExt cx="3752878" cy="2233727"/>
          </a:xfrm>
        </p:grpSpPr>
        <p:grpSp>
          <p:nvGrpSpPr>
            <p:cNvPr id="75" name="Group 74"/>
            <p:cNvGrpSpPr/>
            <p:nvPr/>
          </p:nvGrpSpPr>
          <p:grpSpPr>
            <a:xfrm>
              <a:off x="7481006" y="3985273"/>
              <a:ext cx="3752878" cy="2233727"/>
              <a:chOff x="4219561" y="2717936"/>
              <a:chExt cx="3752878" cy="2233727"/>
            </a:xfrm>
          </p:grpSpPr>
          <p:sp>
            <p:nvSpPr>
              <p:cNvPr id="76" name="Oval 75"/>
              <p:cNvSpPr/>
              <p:nvPr/>
            </p:nvSpPr>
            <p:spPr>
              <a:xfrm>
                <a:off x="5804856" y="4366663"/>
                <a:ext cx="585000" cy="5850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5804856" y="2717936"/>
                <a:ext cx="585000" cy="5850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7387439" y="3535738"/>
                <a:ext cx="585000" cy="5850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9" name="Straight Arrow Connector 78"/>
              <p:cNvCxnSpPr>
                <a:stCxn id="77" idx="6"/>
                <a:endCxn id="78" idx="1"/>
              </p:cNvCxnSpPr>
              <p:nvPr/>
            </p:nvCxnSpPr>
            <p:spPr>
              <a:xfrm>
                <a:off x="6389856" y="3010436"/>
                <a:ext cx="1083254" cy="610973"/>
              </a:xfrm>
              <a:prstGeom prst="straightConnector1">
                <a:avLst/>
              </a:prstGeom>
              <a:ln w="28575">
                <a:solidFill>
                  <a:srgbClr val="0000FF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>
                <a:stCxn id="76" idx="6"/>
                <a:endCxn id="78" idx="3"/>
              </p:cNvCxnSpPr>
              <p:nvPr/>
            </p:nvCxnSpPr>
            <p:spPr>
              <a:xfrm flipV="1">
                <a:off x="6389856" y="4035067"/>
                <a:ext cx="1083254" cy="624096"/>
              </a:xfrm>
              <a:prstGeom prst="straightConnector1">
                <a:avLst/>
              </a:prstGeom>
              <a:ln w="28575">
                <a:solidFill>
                  <a:srgbClr val="0000FF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1" name="Oval 80"/>
              <p:cNvSpPr/>
              <p:nvPr/>
            </p:nvSpPr>
            <p:spPr>
              <a:xfrm flipH="1">
                <a:off x="4219561" y="3529176"/>
                <a:ext cx="585000" cy="5850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2" name="Straight Arrow Connector 81"/>
              <p:cNvCxnSpPr>
                <a:endCxn id="81" idx="1"/>
              </p:cNvCxnSpPr>
              <p:nvPr/>
            </p:nvCxnSpPr>
            <p:spPr>
              <a:xfrm flipH="1">
                <a:off x="4718890" y="3003874"/>
                <a:ext cx="1083254" cy="610973"/>
              </a:xfrm>
              <a:prstGeom prst="straightConnector1">
                <a:avLst/>
              </a:prstGeom>
              <a:ln w="28575">
                <a:solidFill>
                  <a:srgbClr val="0000FF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>
                <a:endCxn id="81" idx="3"/>
              </p:cNvCxnSpPr>
              <p:nvPr/>
            </p:nvCxnSpPr>
            <p:spPr>
              <a:xfrm flipH="1" flipV="1">
                <a:off x="4718890" y="4028505"/>
                <a:ext cx="1083254" cy="624096"/>
              </a:xfrm>
              <a:prstGeom prst="straightConnector1">
                <a:avLst/>
              </a:prstGeom>
              <a:ln w="28575">
                <a:solidFill>
                  <a:srgbClr val="0000FF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TextBox 83"/>
                  <p:cNvSpPr txBox="1"/>
                  <p:nvPr/>
                </p:nvSpPr>
                <p:spPr>
                  <a:xfrm>
                    <a:off x="4613166" y="2785253"/>
                    <a:ext cx="1020555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84" name="TextBox 8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13166" y="2785253"/>
                    <a:ext cx="1020555" cy="461665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" name="TextBox 84"/>
                  <p:cNvSpPr txBox="1"/>
                  <p:nvPr/>
                </p:nvSpPr>
                <p:spPr>
                  <a:xfrm>
                    <a:off x="4611730" y="4387736"/>
                    <a:ext cx="1021991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85" name="TextBox 8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11730" y="4387736"/>
                    <a:ext cx="1021991" cy="461665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6" name="TextBox 85"/>
                  <p:cNvSpPr txBox="1"/>
                  <p:nvPr/>
                </p:nvSpPr>
                <p:spPr>
                  <a:xfrm>
                    <a:off x="6557959" y="2792531"/>
                    <a:ext cx="1000129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86" name="TextBox 8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57959" y="2792531"/>
                    <a:ext cx="1000129" cy="461665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l="-610" r="-61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TextBox 86"/>
                  <p:cNvSpPr txBox="1"/>
                  <p:nvPr/>
                </p:nvSpPr>
                <p:spPr>
                  <a:xfrm>
                    <a:off x="6617478" y="4367752"/>
                    <a:ext cx="997356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i="1" dirty="0" smtClean="0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87" name="TextBox 8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17478" y="4367752"/>
                    <a:ext cx="997356" cy="461665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l="-1227" r="-122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TextBox 87"/>
                  <p:cNvSpPr txBox="1"/>
                  <p:nvPr/>
                </p:nvSpPr>
                <p:spPr>
                  <a:xfrm>
                    <a:off x="4241247" y="3564830"/>
                    <a:ext cx="541627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8" name="TextBox 8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41247" y="3564830"/>
                    <a:ext cx="541627" cy="523220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TextBox 88"/>
                  <p:cNvSpPr txBox="1"/>
                  <p:nvPr/>
                </p:nvSpPr>
                <p:spPr>
                  <a:xfrm>
                    <a:off x="7409125" y="3550833"/>
                    <a:ext cx="541627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89" name="TextBox 8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09125" y="3550833"/>
                    <a:ext cx="541627" cy="523220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0" name="Straight Arrow Connector 89"/>
              <p:cNvCxnSpPr>
                <a:stCxn id="77" idx="4"/>
                <a:endCxn id="76" idx="0"/>
              </p:cNvCxnSpPr>
              <p:nvPr/>
            </p:nvCxnSpPr>
            <p:spPr>
              <a:xfrm>
                <a:off x="6097356" y="3302936"/>
                <a:ext cx="0" cy="1063727"/>
              </a:xfrm>
              <a:prstGeom prst="straightConnector1">
                <a:avLst/>
              </a:prstGeom>
              <a:ln w="28575">
                <a:solidFill>
                  <a:srgbClr val="0000FF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TextBox 90"/>
                  <p:cNvSpPr txBox="1"/>
                  <p:nvPr/>
                </p:nvSpPr>
                <p:spPr>
                  <a:xfrm>
                    <a:off x="6051272" y="3603966"/>
                    <a:ext cx="32609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91" name="TextBox 9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51272" y="3603966"/>
                    <a:ext cx="326092" cy="461665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l="-5660" r="-1320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2" name="Straight Arrow Connector 91"/>
              <p:cNvCxnSpPr>
                <a:stCxn id="77" idx="3"/>
                <a:endCxn id="81" idx="2"/>
              </p:cNvCxnSpPr>
              <p:nvPr/>
            </p:nvCxnSpPr>
            <p:spPr>
              <a:xfrm flipH="1">
                <a:off x="4804561" y="3217265"/>
                <a:ext cx="1085966" cy="60441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TextBox 92"/>
                  <p:cNvSpPr txBox="1"/>
                  <p:nvPr/>
                </p:nvSpPr>
                <p:spPr>
                  <a:xfrm>
                    <a:off x="5191232" y="3450959"/>
                    <a:ext cx="401469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93" name="TextBox 9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91232" y="3450959"/>
                    <a:ext cx="401469" cy="461665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4" name="Straight Arrow Connector 93"/>
              <p:cNvCxnSpPr>
                <a:stCxn id="76" idx="7"/>
                <a:endCxn id="89" idx="1"/>
              </p:cNvCxnSpPr>
              <p:nvPr/>
            </p:nvCxnSpPr>
            <p:spPr>
              <a:xfrm flipV="1">
                <a:off x="6304185" y="3812443"/>
                <a:ext cx="1104940" cy="639891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" name="TextBox 94"/>
                  <p:cNvSpPr txBox="1"/>
                  <p:nvPr/>
                </p:nvSpPr>
                <p:spPr>
                  <a:xfrm>
                    <a:off x="6629531" y="3755898"/>
                    <a:ext cx="343206" cy="46801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oMath>
                      </m:oMathPara>
                    </a14:m>
                    <a:endParaRPr lang="en-US" sz="1600" dirty="0"/>
                  </a:p>
                </p:txBody>
              </p:sp>
            </mc:Choice>
            <mc:Fallback xmlns="">
              <p:sp>
                <p:nvSpPr>
                  <p:cNvPr id="95" name="TextBox 9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29531" y="3755898"/>
                    <a:ext cx="343206" cy="468011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 l="-5357" r="-714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96" name="Straight Arrow Connector 95"/>
            <p:cNvCxnSpPr/>
            <p:nvPr/>
          </p:nvCxnSpPr>
          <p:spPr>
            <a:xfrm flipH="1" flipV="1">
              <a:off x="8074018" y="5081018"/>
              <a:ext cx="1083254" cy="62409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8467632" y="5025000"/>
                  <a:ext cx="401469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67632" y="5025000"/>
                  <a:ext cx="401469" cy="461665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9883710" y="4687829"/>
                  <a:ext cx="30921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83710" y="4687829"/>
                  <a:ext cx="309218" cy="461665"/>
                </a:xfrm>
                <a:prstGeom prst="rect">
                  <a:avLst/>
                </a:prstGeom>
                <a:blipFill>
                  <a:blip r:embed="rId30"/>
                  <a:stretch>
                    <a:fillRect l="-3922" r="-196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9" name="Straight Arrow Connector 98"/>
            <p:cNvCxnSpPr/>
            <p:nvPr/>
          </p:nvCxnSpPr>
          <p:spPr>
            <a:xfrm flipH="1" flipV="1">
              <a:off x="9568793" y="4439215"/>
              <a:ext cx="1083254" cy="62409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Rectangle 104"/>
              <p:cNvSpPr/>
              <p:nvPr/>
            </p:nvSpPr>
            <p:spPr>
              <a:xfrm>
                <a:off x="5014293" y="5542765"/>
                <a:ext cx="216341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 dirty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800" dirty="0"/>
                  <a:t> iterations</a:t>
                </a:r>
              </a:p>
            </p:txBody>
          </p:sp>
        </mc:Choice>
        <mc:Fallback xmlns="">
          <p:sp>
            <p:nvSpPr>
              <p:cNvPr id="105" name="Rectangle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293" y="5542765"/>
                <a:ext cx="2163413" cy="523220"/>
              </a:xfrm>
              <a:prstGeom prst="rect">
                <a:avLst/>
              </a:prstGeom>
              <a:blipFill>
                <a:blip r:embed="rId31"/>
                <a:stretch>
                  <a:fillRect t="-10465" r="-395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790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Network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65430" y="667669"/>
            <a:ext cx="1026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Edmonds-Karp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5430" y="1404000"/>
                <a:ext cx="10261140" cy="46543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runtime by augmenting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’s </a:t>
                </a:r>
                <a:r>
                  <a:rPr lang="en-US" sz="2800" b="1" i="1" dirty="0">
                    <a:ea typeface="Cambria Math" panose="02040503050406030204" pitchFamily="18" charset="0"/>
                  </a:rPr>
                  <a:t>unweighted shortest path</a:t>
                </a:r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be the shortest path length in unweighted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 Then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>
                    <a:ea typeface="Cambria Math" panose="02040503050406030204" pitchFamily="18" charset="0"/>
                  </a:rPr>
                  <a:t>Lemma</a:t>
                </a:r>
                <a:r>
                  <a:rPr lang="en-US" sz="2800" dirty="0">
                    <a:ea typeface="Cambria Math" panose="02040503050406030204" pitchFamily="18" charset="0"/>
                  </a:rPr>
                  <a:t> 7: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∀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is non decreasing in unweighted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b="1" dirty="0">
                    <a:ea typeface="Cambria Math" panose="02040503050406030204" pitchFamily="18" charset="0"/>
                  </a:rPr>
                  <a:t>Proof</a:t>
                </a:r>
                <a:r>
                  <a:rPr lang="en-US" sz="2800" dirty="0">
                    <a:ea typeface="Cambria Math" panose="02040503050406030204" pitchFamily="18" charset="0"/>
                  </a:rPr>
                  <a:t>: By contradiction.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be the first successive residual networks s.t.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(a)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be first along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yielding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s.t. contradiction occurs.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404000"/>
                <a:ext cx="10261140" cy="4654351"/>
              </a:xfrm>
              <a:prstGeom prst="rect">
                <a:avLst/>
              </a:prstGeom>
              <a:blipFill>
                <a:blip r:embed="rId2"/>
                <a:stretch>
                  <a:fillRect l="-1188" r="-1188" b="-2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093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Network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5430" y="999000"/>
                <a:ext cx="10261140" cy="42488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be along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yielding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, then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(b)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By the choice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be first along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yielding contradiction,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endParaRPr lang="en-US" sz="2800" dirty="0"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(c)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It follows that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, as if it does then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, contradicting (a).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999000"/>
                <a:ext cx="10261140" cy="4248855"/>
              </a:xfrm>
              <a:prstGeom prst="rect">
                <a:avLst/>
              </a:prstGeom>
              <a:blipFill>
                <a:blip r:embed="rId2"/>
                <a:stretch>
                  <a:fillRect l="-1188" r="-475" b="-20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978180" y="5172222"/>
            <a:ext cx="6647820" cy="1046778"/>
            <a:chOff x="978180" y="5172222"/>
            <a:chExt cx="6647820" cy="1046778"/>
          </a:xfrm>
        </p:grpSpPr>
        <p:grpSp>
          <p:nvGrpSpPr>
            <p:cNvPr id="16" name="Group 15"/>
            <p:cNvGrpSpPr/>
            <p:nvPr/>
          </p:nvGrpSpPr>
          <p:grpSpPr>
            <a:xfrm>
              <a:off x="978180" y="5695780"/>
              <a:ext cx="5265570" cy="523220"/>
              <a:chOff x="6546000" y="3924000"/>
              <a:chExt cx="5265570" cy="523220"/>
            </a:xfrm>
          </p:grpSpPr>
          <p:sp>
            <p:nvSpPr>
              <p:cNvPr id="17" name="Rectangular Callout 16"/>
              <p:cNvSpPr/>
              <p:nvPr/>
            </p:nvSpPr>
            <p:spPr>
              <a:xfrm>
                <a:off x="6615718" y="3963934"/>
                <a:ext cx="5195852" cy="430888"/>
              </a:xfrm>
              <a:prstGeom prst="wedgeRectCallout">
                <a:avLst>
                  <a:gd name="adj1" fmla="val -23174"/>
                  <a:gd name="adj2" fmla="val -178304"/>
                </a:avLst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546000" y="3924000"/>
                <a:ext cx="526557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by shortest path triangle inequality</a:t>
                </a:r>
              </a:p>
            </p:txBody>
          </p:sp>
        </p:grpSp>
        <p:grpSp>
          <p:nvGrpSpPr>
            <p:cNvPr id="19" name="Group 18"/>
            <p:cNvGrpSpPr/>
            <p:nvPr/>
          </p:nvGrpSpPr>
          <p:grpSpPr>
            <a:xfrm>
              <a:off x="4206000" y="5172222"/>
              <a:ext cx="1080000" cy="564178"/>
              <a:chOff x="6546000" y="3924000"/>
              <a:chExt cx="1080000" cy="523220"/>
            </a:xfrm>
          </p:grpSpPr>
          <p:sp>
            <p:nvSpPr>
              <p:cNvPr id="20" name="Rectangular Callout 19"/>
              <p:cNvSpPr/>
              <p:nvPr/>
            </p:nvSpPr>
            <p:spPr>
              <a:xfrm>
                <a:off x="6620003" y="4012922"/>
                <a:ext cx="965282" cy="359278"/>
              </a:xfrm>
              <a:prstGeom prst="wedgeRectCallout">
                <a:avLst>
                  <a:gd name="adj1" fmla="val -9853"/>
                  <a:gd name="adj2" fmla="val -106420"/>
                </a:avLst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546000" y="3924000"/>
                <a:ext cx="108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by (c)</a:t>
                </a: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6546000" y="5172222"/>
              <a:ext cx="1080000" cy="523220"/>
              <a:chOff x="6546000" y="3924000"/>
              <a:chExt cx="1080000" cy="523220"/>
            </a:xfrm>
          </p:grpSpPr>
          <p:sp>
            <p:nvSpPr>
              <p:cNvPr id="23" name="Rectangular Callout 22"/>
              <p:cNvSpPr/>
              <p:nvPr/>
            </p:nvSpPr>
            <p:spPr>
              <a:xfrm>
                <a:off x="6644388" y="3999633"/>
                <a:ext cx="965282" cy="407652"/>
              </a:xfrm>
              <a:prstGeom prst="wedgeRectCallout">
                <a:avLst>
                  <a:gd name="adj1" fmla="val -12942"/>
                  <a:gd name="adj2" fmla="val -119766"/>
                </a:avLst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546000" y="3924000"/>
                <a:ext cx="108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by (b)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4058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Network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5430" y="909000"/>
                <a:ext cx="10261140" cy="516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 (assuming (a))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, whereas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flow through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decreased</a:t>
                </a:r>
                <a:r>
                  <a:rPr lang="en-US" sz="2800" dirty="0">
                    <a:ea typeface="Cambria Math" panose="02040503050406030204" pitchFamily="18" charset="0"/>
                  </a:rPr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is on augmentation path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, also shortest by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Edmonds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Karp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,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 is last on shortest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,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endParaRPr lang="en-US" sz="2800" dirty="0"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(d)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 Hence</a:t>
                </a:r>
              </a:p>
              <a:p>
                <a:pPr algn="just">
                  <a:lnSpc>
                    <a:spcPct val="120000"/>
                  </a:lnSpc>
                  <a:spcAft>
                    <a:spcPts val="42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, </a:t>
                </a:r>
              </a:p>
              <a:p>
                <a:pPr algn="just">
                  <a:lnSpc>
                    <a:spcPct val="120000"/>
                  </a:lnSpc>
                  <a:spcAft>
                    <a:spcPts val="4200"/>
                  </a:spcAft>
                </a:pPr>
                <a:r>
                  <a:rPr lang="en-US" sz="2800" dirty="0">
                    <a:latin typeface="Calibri" panose="020F0502020204030204" pitchFamily="34" charset="0"/>
                    <a:ea typeface="Cambria Math" panose="02040503050406030204" pitchFamily="18" charset="0"/>
                    <a:cs typeface="Calibri" panose="020F0502020204030204" pitchFamily="34" charset="0"/>
                  </a:rPr>
                  <a:t>But (a) assumed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⇒ </a:t>
                </a:r>
                <a:r>
                  <a:rPr lang="en-US" sz="2800" dirty="0">
                    <a:ea typeface="Cambria Math" panose="02040503050406030204" pitchFamily="18" charset="0"/>
                  </a:rPr>
                  <a:t>(a) incorrect.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909000"/>
                <a:ext cx="10261140" cy="5162311"/>
              </a:xfrm>
              <a:prstGeom prst="rect">
                <a:avLst/>
              </a:prstGeom>
              <a:blipFill>
                <a:blip r:embed="rId2"/>
                <a:stretch>
                  <a:fillRect l="-1188" r="-1188" b="-2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/>
          <p:cNvGrpSpPr/>
          <p:nvPr/>
        </p:nvGrpSpPr>
        <p:grpSpPr>
          <a:xfrm>
            <a:off x="1956000" y="4869000"/>
            <a:ext cx="5653149" cy="564179"/>
            <a:chOff x="1937408" y="4115510"/>
            <a:chExt cx="5653149" cy="564179"/>
          </a:xfrm>
        </p:grpSpPr>
        <p:grpSp>
          <p:nvGrpSpPr>
            <p:cNvPr id="26" name="Group 25"/>
            <p:cNvGrpSpPr/>
            <p:nvPr/>
          </p:nvGrpSpPr>
          <p:grpSpPr>
            <a:xfrm>
              <a:off x="1937408" y="4156469"/>
              <a:ext cx="1078845" cy="523220"/>
              <a:chOff x="6493492" y="4262349"/>
              <a:chExt cx="1078845" cy="523220"/>
            </a:xfrm>
          </p:grpSpPr>
          <p:sp>
            <p:nvSpPr>
              <p:cNvPr id="33" name="Rectangular Callout 32"/>
              <p:cNvSpPr/>
              <p:nvPr/>
            </p:nvSpPr>
            <p:spPr>
              <a:xfrm>
                <a:off x="6528351" y="4347385"/>
                <a:ext cx="1009128" cy="362440"/>
              </a:xfrm>
              <a:prstGeom prst="wedgeRectCallout">
                <a:avLst>
                  <a:gd name="adj1" fmla="val -9115"/>
                  <a:gd name="adj2" fmla="val -105891"/>
                </a:avLst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493492" y="4262349"/>
                <a:ext cx="107884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By (d)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4191071" y="4115510"/>
              <a:ext cx="1080000" cy="564179"/>
              <a:chOff x="6546000" y="3823419"/>
              <a:chExt cx="1080000" cy="523220"/>
            </a:xfrm>
          </p:grpSpPr>
          <p:sp>
            <p:nvSpPr>
              <p:cNvPr id="31" name="Rectangular Callout 30"/>
              <p:cNvSpPr/>
              <p:nvPr/>
            </p:nvSpPr>
            <p:spPr>
              <a:xfrm>
                <a:off x="6615718" y="3904689"/>
                <a:ext cx="965282" cy="359278"/>
              </a:xfrm>
              <a:prstGeom prst="wedgeRectCallout">
                <a:avLst>
                  <a:gd name="adj1" fmla="val -16717"/>
                  <a:gd name="adj2" fmla="val -95088"/>
                </a:avLst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6546000" y="3823419"/>
                <a:ext cx="108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by (c)</a:t>
                </a: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6510557" y="4133346"/>
              <a:ext cx="1080000" cy="523220"/>
              <a:chOff x="6546000" y="3924000"/>
              <a:chExt cx="1080000" cy="523220"/>
            </a:xfrm>
          </p:grpSpPr>
          <p:sp>
            <p:nvSpPr>
              <p:cNvPr id="29" name="Rectangular Callout 28"/>
              <p:cNvSpPr/>
              <p:nvPr/>
            </p:nvSpPr>
            <p:spPr>
              <a:xfrm>
                <a:off x="6615718" y="4022868"/>
                <a:ext cx="965282" cy="371730"/>
              </a:xfrm>
              <a:prstGeom prst="wedgeRectCallout">
                <a:avLst>
                  <a:gd name="adj1" fmla="val -11783"/>
                  <a:gd name="adj2" fmla="val -113839"/>
                </a:avLst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546000" y="3924000"/>
                <a:ext cx="108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by (b)</a:t>
                </a:r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6771000" y="3732641"/>
            <a:ext cx="4050000" cy="528794"/>
            <a:chOff x="4341000" y="5448658"/>
            <a:chExt cx="4050000" cy="528794"/>
          </a:xfrm>
        </p:grpSpPr>
        <p:grpSp>
          <p:nvGrpSpPr>
            <p:cNvPr id="12" name="Group 11"/>
            <p:cNvGrpSpPr/>
            <p:nvPr/>
          </p:nvGrpSpPr>
          <p:grpSpPr>
            <a:xfrm>
              <a:off x="4341000" y="5454232"/>
              <a:ext cx="413987" cy="523220"/>
              <a:chOff x="2540999" y="5913565"/>
              <a:chExt cx="413987" cy="523220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2540999" y="5994000"/>
                <a:ext cx="413987" cy="4050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2563499" y="5913565"/>
                    <a:ext cx="368986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63499" y="5913565"/>
                    <a:ext cx="368986" cy="52322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6" name="Group 35"/>
            <p:cNvGrpSpPr/>
            <p:nvPr/>
          </p:nvGrpSpPr>
          <p:grpSpPr>
            <a:xfrm>
              <a:off x="6880731" y="5448658"/>
              <a:ext cx="413987" cy="523220"/>
              <a:chOff x="2540999" y="5913565"/>
              <a:chExt cx="413987" cy="523220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2540999" y="5994000"/>
                <a:ext cx="413987" cy="4050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2563499" y="5913565"/>
                    <a:ext cx="368986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38" name="TextBox 3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63499" y="5913565"/>
                    <a:ext cx="368986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9" name="Group 38"/>
            <p:cNvGrpSpPr/>
            <p:nvPr/>
          </p:nvGrpSpPr>
          <p:grpSpPr>
            <a:xfrm>
              <a:off x="7977013" y="5448658"/>
              <a:ext cx="413987" cy="523220"/>
              <a:chOff x="2540999" y="5913565"/>
              <a:chExt cx="413987" cy="523220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2540999" y="5994000"/>
                <a:ext cx="413987" cy="405000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2563499" y="5913565"/>
                    <a:ext cx="368986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oMath>
                      </m:oMathPara>
                    </a14:m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41" name="TextBox 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63499" y="5913565"/>
                    <a:ext cx="368986" cy="5232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4" name="Straight Arrow Connector 13"/>
            <p:cNvCxnSpPr>
              <a:stCxn id="37" idx="6"/>
              <a:endCxn id="40" idx="2"/>
            </p:cNvCxnSpPr>
            <p:nvPr/>
          </p:nvCxnSpPr>
          <p:spPr>
            <a:xfrm>
              <a:off x="7294718" y="5731593"/>
              <a:ext cx="682295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Freeform 47"/>
            <p:cNvSpPr/>
            <p:nvPr/>
          </p:nvSpPr>
          <p:spPr>
            <a:xfrm>
              <a:off x="4763729" y="5596983"/>
              <a:ext cx="2109019" cy="358154"/>
            </a:xfrm>
            <a:custGeom>
              <a:avLst/>
              <a:gdLst>
                <a:gd name="connsiteX0" fmla="*/ 0 w 2109019"/>
                <a:gd name="connsiteY0" fmla="*/ 154888 h 358154"/>
                <a:gd name="connsiteX1" fmla="*/ 353961 w 2109019"/>
                <a:gd name="connsiteY1" fmla="*/ 44275 h 358154"/>
                <a:gd name="connsiteX2" fmla="*/ 759542 w 2109019"/>
                <a:gd name="connsiteY2" fmla="*/ 331869 h 358154"/>
                <a:gd name="connsiteX3" fmla="*/ 1349477 w 2109019"/>
                <a:gd name="connsiteY3" fmla="*/ 30 h 358154"/>
                <a:gd name="connsiteX4" fmla="*/ 1828800 w 2109019"/>
                <a:gd name="connsiteY4" fmla="*/ 353991 h 358154"/>
                <a:gd name="connsiteX5" fmla="*/ 2109019 w 2109019"/>
                <a:gd name="connsiteY5" fmla="*/ 162262 h 358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9019" h="358154">
                  <a:moveTo>
                    <a:pt x="0" y="154888"/>
                  </a:moveTo>
                  <a:cubicBezTo>
                    <a:pt x="113685" y="84833"/>
                    <a:pt x="227371" y="14778"/>
                    <a:pt x="353961" y="44275"/>
                  </a:cubicBezTo>
                  <a:cubicBezTo>
                    <a:pt x="480551" y="73772"/>
                    <a:pt x="593623" y="339243"/>
                    <a:pt x="759542" y="331869"/>
                  </a:cubicBezTo>
                  <a:cubicBezTo>
                    <a:pt x="925461" y="324495"/>
                    <a:pt x="1171267" y="-3657"/>
                    <a:pt x="1349477" y="30"/>
                  </a:cubicBezTo>
                  <a:cubicBezTo>
                    <a:pt x="1527687" y="3717"/>
                    <a:pt x="1702210" y="326952"/>
                    <a:pt x="1828800" y="353991"/>
                  </a:cubicBezTo>
                  <a:cubicBezTo>
                    <a:pt x="1955390" y="381030"/>
                    <a:pt x="2032204" y="271646"/>
                    <a:pt x="2109019" y="16226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prstDash val="sysDash"/>
              <a:headEnd type="none" w="med" len="med"/>
              <a:tailEnd type="arrow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37289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Network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5430" y="1224000"/>
                <a:ext cx="10261140" cy="4509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>
                    <a:ea typeface="Cambria Math" panose="02040503050406030204" pitchFamily="18" charset="0"/>
                  </a:rPr>
                  <a:t>Theorem</a:t>
                </a:r>
                <a:r>
                  <a:rPr lang="en-US" sz="2800" dirty="0">
                    <a:ea typeface="Cambria Math" panose="02040503050406030204" pitchFamily="18" charset="0"/>
                  </a:rPr>
                  <a:t> 8: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Edmonds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Karp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executes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augmentations.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>
                    <a:ea typeface="Cambria Math" panose="02040503050406030204" pitchFamily="18" charset="0"/>
                  </a:rPr>
                  <a:t>Proof</a:t>
                </a:r>
                <a:r>
                  <a:rPr lang="en-US" sz="2800" dirty="0">
                    <a:ea typeface="Cambria Math" panose="02040503050406030204" pitchFamily="18" charset="0"/>
                  </a:rPr>
                  <a:t>: 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be augmentation path of Edmonds-Karp algorithm and </a:t>
                </a:r>
                <a:r>
                  <a:rPr lang="en-US" sz="2800" dirty="0"/>
                  <a:t>call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b="1" i="1" dirty="0">
                    <a:ea typeface="Cambria Math" panose="02040503050406030204" pitchFamily="18" charset="0"/>
                  </a:rPr>
                  <a:t>critical</a:t>
                </a:r>
                <a:r>
                  <a:rPr lang="en-US" sz="2800" dirty="0">
                    <a:ea typeface="Cambria Math" panose="02040503050406030204" pitchFamily="18" charset="0"/>
                  </a:rPr>
                  <a:t> arc </a:t>
                </a:r>
                <a:r>
                  <a:rPr lang="en-US" sz="28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, i.e., it is smallest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Flow augmentation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disappears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 from next residual network, and there is always at least one such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We show that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/>
                  <a:t> can turn into critical at most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times, yielding the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𝑉𝐸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result.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224000"/>
                <a:ext cx="10261140" cy="4509311"/>
              </a:xfrm>
              <a:prstGeom prst="rect">
                <a:avLst/>
              </a:prstGeom>
              <a:blipFill>
                <a:blip r:embed="rId2"/>
                <a:stretch>
                  <a:fillRect l="-1188" t="-270" r="-1188" b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895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Network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5430" y="864000"/>
                <a:ext cx="10261140" cy="502522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be critical for the first time.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shortest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</a:p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(a)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Augmentation disappears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from next residual network, and rather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appears (with capacity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).</a:t>
                </a:r>
              </a:p>
              <a:p>
                <a:pPr algn="just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be first flow when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augmentation path, also shortest by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Edmonds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Karp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endParaRPr lang="en-US" sz="2800" dirty="0"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(b)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earlier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later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endParaRPr lang="en-US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64000"/>
                <a:ext cx="10261140" cy="5025222"/>
              </a:xfrm>
              <a:prstGeom prst="rect">
                <a:avLst/>
              </a:prstGeom>
              <a:blipFill>
                <a:blip r:embed="rId2"/>
                <a:stretch>
                  <a:fillRect l="-1188" t="-121" r="-1188" b="-182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135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Network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29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5430" y="819000"/>
                <a:ext cx="10261140" cy="5259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endParaRPr lang="en-US" sz="2800" dirty="0"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Consequently, upon two successive times when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becomes critical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d>
                          <m:d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in the residual network increases by at least 2.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</m:e>
                        </m:d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cannot exceed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can be critical at most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times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Edmonds-Karp</a:t>
                </a:r>
                <a:r>
                  <a:rPr lang="en-US" sz="2800" dirty="0">
                    <a:ea typeface="Cambria Math" panose="02040503050406030204" pitchFamily="18" charset="0"/>
                  </a:rPr>
                  <a:t> executes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𝑉𝐸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augmentations.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∎</m:t>
                    </m:r>
                  </m:oMath>
                </a14:m>
                <a:endParaRPr lang="en-US" sz="2800" dirty="0"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Since an augmentation employs a shortest path which requires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time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Edmonds-Karp </a:t>
                </a:r>
                <a:r>
                  <a:rPr lang="en-US" sz="2800" dirty="0">
                    <a:ea typeface="Cambria Math" panose="02040503050406030204" pitchFamily="18" charset="0"/>
                  </a:rPr>
                  <a:t>runs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l-GR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sSup>
                          <m:sSupPr>
                            <m:ctrlP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time.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19000"/>
                <a:ext cx="10261140" cy="5259645"/>
              </a:xfrm>
              <a:prstGeom prst="rect">
                <a:avLst/>
              </a:prstGeom>
              <a:blipFill>
                <a:blip r:embed="rId2"/>
                <a:stretch>
                  <a:fillRect l="-1188" r="-1188" b="-1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1713870" y="1583853"/>
            <a:ext cx="6632130" cy="540147"/>
            <a:chOff x="1713870" y="826125"/>
            <a:chExt cx="6632130" cy="540147"/>
          </a:xfrm>
        </p:grpSpPr>
        <p:grpSp>
          <p:nvGrpSpPr>
            <p:cNvPr id="8" name="Group 7"/>
            <p:cNvGrpSpPr/>
            <p:nvPr/>
          </p:nvGrpSpPr>
          <p:grpSpPr>
            <a:xfrm>
              <a:off x="3076229" y="826125"/>
              <a:ext cx="4054771" cy="523220"/>
              <a:chOff x="6676229" y="3976125"/>
              <a:chExt cx="4054771" cy="523220"/>
            </a:xfrm>
          </p:grpSpPr>
          <p:sp>
            <p:nvSpPr>
              <p:cNvPr id="15" name="Rectangular Callout 14"/>
              <p:cNvSpPr/>
              <p:nvPr/>
            </p:nvSpPr>
            <p:spPr>
              <a:xfrm>
                <a:off x="6726000" y="4044034"/>
                <a:ext cx="4005000" cy="432040"/>
              </a:xfrm>
              <a:prstGeom prst="wedgeRectCallout">
                <a:avLst>
                  <a:gd name="adj1" fmla="val -6868"/>
                  <a:gd name="adj2" fmla="val -131192"/>
                </a:avLst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6676229" y="3976125"/>
                    <a:ext cx="4054771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oMath>
                    </a14:m>
                    <a:r>
                      <a:rPr lang="en-US" sz="2800" dirty="0">
                        <a:ea typeface="Cambria Math" panose="02040503050406030204" pitchFamily="18" charset="0"/>
                      </a:rPr>
                      <a:t> earlier than </a:t>
                    </a:r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a14:m>
                    <a:r>
                      <a:rPr lang="en-US" sz="2800" dirty="0"/>
                      <a:t> (Lemma 7)</a:t>
                    </a:r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76229" y="3976125"/>
                    <a:ext cx="4054771" cy="52322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11628" r="-2406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" name="Group 8"/>
            <p:cNvGrpSpPr/>
            <p:nvPr/>
          </p:nvGrpSpPr>
          <p:grpSpPr>
            <a:xfrm>
              <a:off x="7266000" y="843052"/>
              <a:ext cx="1080000" cy="523220"/>
              <a:chOff x="6366000" y="3988040"/>
              <a:chExt cx="1080000" cy="485235"/>
            </a:xfrm>
          </p:grpSpPr>
          <p:sp>
            <p:nvSpPr>
              <p:cNvPr id="13" name="Rectangular Callout 12"/>
              <p:cNvSpPr/>
              <p:nvPr/>
            </p:nvSpPr>
            <p:spPr>
              <a:xfrm>
                <a:off x="6423359" y="4035320"/>
                <a:ext cx="965282" cy="400676"/>
              </a:xfrm>
              <a:prstGeom prst="wedgeRectCallout">
                <a:avLst>
                  <a:gd name="adj1" fmla="val -71976"/>
                  <a:gd name="adj2" fmla="val -147782"/>
                </a:avLst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366000" y="3988040"/>
                <a:ext cx="1080000" cy="485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by (a)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1713870" y="826125"/>
              <a:ext cx="1080000" cy="523220"/>
              <a:chOff x="6546000" y="3924000"/>
              <a:chExt cx="1080000" cy="523220"/>
            </a:xfrm>
          </p:grpSpPr>
          <p:sp>
            <p:nvSpPr>
              <p:cNvPr id="11" name="Rectangular Callout 10"/>
              <p:cNvSpPr/>
              <p:nvPr/>
            </p:nvSpPr>
            <p:spPr>
              <a:xfrm>
                <a:off x="6615718" y="3991909"/>
                <a:ext cx="965282" cy="432040"/>
              </a:xfrm>
              <a:prstGeom prst="wedgeRectCallout">
                <a:avLst>
                  <a:gd name="adj1" fmla="val 30648"/>
                  <a:gd name="adj2" fmla="val -152622"/>
                </a:avLst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546000" y="3924000"/>
                <a:ext cx="1080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by (b)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1061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65430" y="693808"/>
                <a:ext cx="10261140" cy="2105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i="1" dirty="0"/>
                  <a:t>Total flow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</a:rPr>
                      <m:t>F</m:t>
                    </m:r>
                  </m:oMath>
                </a14:m>
                <a:r>
                  <a:rPr lang="en-US" sz="2800" b="0" dirty="0"/>
                  <a:t>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defined by (w.l.o.g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)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e>
                    </m:nary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(net flow from source)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The interest is to </a:t>
                </a:r>
                <a:r>
                  <a:rPr lang="en-US" sz="2800" b="1" dirty="0">
                    <a:ea typeface="Cambria Math" panose="02040503050406030204" pitchFamily="18" charset="0"/>
                  </a:rPr>
                  <a:t>maximize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693808"/>
                <a:ext cx="10261140" cy="2105192"/>
              </a:xfrm>
              <a:prstGeom prst="rect">
                <a:avLst/>
              </a:prstGeom>
              <a:blipFill>
                <a:blip r:embed="rId3"/>
                <a:stretch>
                  <a:fillRect l="-1188" t="-1449" r="-416"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Network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3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521162" y="3274686"/>
            <a:ext cx="7149675" cy="2645812"/>
            <a:chOff x="1737150" y="3387891"/>
            <a:chExt cx="7149675" cy="264581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05175" y="3681028"/>
              <a:ext cx="5581650" cy="2352675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3467708" y="3387891"/>
              <a:ext cx="1422673" cy="523220"/>
              <a:chOff x="7572164" y="2930578"/>
              <a:chExt cx="1422673" cy="523220"/>
            </a:xfrm>
          </p:grpSpPr>
          <p:sp>
            <p:nvSpPr>
              <p:cNvPr id="8" name="Rectangular Callout 7"/>
              <p:cNvSpPr/>
              <p:nvPr/>
            </p:nvSpPr>
            <p:spPr>
              <a:xfrm>
                <a:off x="7635428" y="2989564"/>
                <a:ext cx="1296144" cy="432048"/>
              </a:xfrm>
              <a:prstGeom prst="wedgeRectCallout">
                <a:avLst>
                  <a:gd name="adj1" fmla="val 28158"/>
                  <a:gd name="adj2" fmla="val 108552"/>
                </a:avLst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7572164" y="2930578"/>
                <a:ext cx="142267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capacity</a:t>
                </a:r>
              </a:p>
            </p:txBody>
          </p:sp>
        </p:grpSp>
        <p:grpSp>
          <p:nvGrpSpPr>
            <p:cNvPr id="10" name="Group 9"/>
            <p:cNvGrpSpPr/>
            <p:nvPr/>
          </p:nvGrpSpPr>
          <p:grpSpPr>
            <a:xfrm>
              <a:off x="2513501" y="3387891"/>
              <a:ext cx="890942" cy="523220"/>
              <a:chOff x="9566944" y="3355705"/>
              <a:chExt cx="890942" cy="523220"/>
            </a:xfrm>
          </p:grpSpPr>
          <p:sp>
            <p:nvSpPr>
              <p:cNvPr id="13" name="Rectangular Callout 12"/>
              <p:cNvSpPr/>
              <p:nvPr/>
            </p:nvSpPr>
            <p:spPr>
              <a:xfrm>
                <a:off x="9588388" y="3414691"/>
                <a:ext cx="807250" cy="432048"/>
              </a:xfrm>
              <a:prstGeom prst="wedgeRectCallout">
                <a:avLst>
                  <a:gd name="adj1" fmla="val 154284"/>
                  <a:gd name="adj2" fmla="val 155583"/>
                </a:avLst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9566944" y="3355705"/>
                <a:ext cx="89094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flow</a:t>
                </a: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1737150" y="5286521"/>
              <a:ext cx="2344289" cy="523220"/>
              <a:chOff x="1737150" y="5286521"/>
              <a:chExt cx="2344289" cy="523220"/>
            </a:xfrm>
          </p:grpSpPr>
          <p:sp>
            <p:nvSpPr>
              <p:cNvPr id="17" name="Rectangular Callout 16"/>
              <p:cNvSpPr/>
              <p:nvPr/>
            </p:nvSpPr>
            <p:spPr>
              <a:xfrm>
                <a:off x="1737150" y="5332107"/>
                <a:ext cx="2336127" cy="432048"/>
              </a:xfrm>
              <a:prstGeom prst="wedgeRectCallout">
                <a:avLst>
                  <a:gd name="adj1" fmla="val 28265"/>
                  <a:gd name="adj2" fmla="val -94313"/>
                </a:avLst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1795700" y="5286521"/>
                    <a:ext cx="2285739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 i="0" dirty="0" smtClean="0">
                            <a:latin typeface="Cambria Math" panose="02040503050406030204" pitchFamily="18" charset="0"/>
                          </a:rPr>
                          <m:t>Total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800" i="0" dirty="0" smtClean="0">
                            <a:latin typeface="Cambria Math" panose="02040503050406030204" pitchFamily="18" charset="0"/>
                          </a:rPr>
                          <m:t>flow</m:t>
                        </m:r>
                        <m:r>
                          <a:rPr lang="en-US" sz="2800" b="0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i="1" dirty="0" smtClean="0">
                            <a:latin typeface="Cambria Math" panose="02040503050406030204" pitchFamily="18" charset="0"/>
                          </a:rPr>
                          <m:t>19</m:t>
                        </m:r>
                      </m:oMath>
                    </a14:m>
                    <a:r>
                      <a:rPr lang="en-US" sz="2800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95700" y="5286521"/>
                    <a:ext cx="2285739" cy="52322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03307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Algorithms and DS I: Network Flow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65430" y="512676"/>
            <a:ext cx="10261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Residual networks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5430" y="1379595"/>
                <a:ext cx="10261140" cy="4614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/>
                  <a:t>To increase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dirty="0" smtClean="0">
                        <a:latin typeface="Cambria Math" panose="02040503050406030204" pitchFamily="18" charset="0"/>
                      </a:rPr>
                      <m:t>F</m:t>
                    </m:r>
                  </m:oMath>
                </a14:m>
                <a:r>
                  <a:rPr lang="en-US" sz="2800" dirty="0"/>
                  <a:t>, arcs which flow can be changed are examined.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i="1" dirty="0">
                    <a:ea typeface="Cambria Math" panose="02040503050406030204" pitchFamily="18" charset="0"/>
                  </a:rPr>
                  <a:t>Residual network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with two arc types is defined:</a:t>
                </a:r>
              </a:p>
              <a:p>
                <a:pPr marL="514350" indent="-514350" algn="just">
                  <a:lnSpc>
                    <a:spcPct val="120000"/>
                  </a:lnSpc>
                  <a:spcAft>
                    <a:spcPts val="1800"/>
                  </a:spcAft>
                  <a:buFont typeface="+mj-lt"/>
                  <a:buAutoNum type="arabicPeriod"/>
                </a:pPr>
                <a:r>
                  <a:rPr lang="en-US" sz="28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sz="2800" b="1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Direct arc</a:t>
                </a:r>
                <a:r>
                  <a:rPr lang="en-US" sz="2800" dirty="0">
                    <a:ea typeface="Cambria Math" panose="02040503050406030204" pitchFamily="18" charset="0"/>
                  </a:rPr>
                  <a:t>:</a:t>
                </a:r>
                <a:r>
                  <a:rPr lang="en-US" sz="28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ea typeface="Cambria Math" panose="02040503050406030204" pitchFamily="18" charset="0"/>
                  </a:rPr>
                  <a:t>if</a:t>
                </a:r>
                <a:r>
                  <a:rPr lang="en-US" sz="2800" dirty="0">
                    <a:solidFill>
                      <a:srgbClr val="0000FF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⇒</a:t>
                </a: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 with capacity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marL="514350" indent="-514350" algn="just">
                  <a:lnSpc>
                    <a:spcPct val="120000"/>
                  </a:lnSpc>
                  <a:spcAft>
                    <a:spcPts val="1800"/>
                  </a:spcAft>
                  <a:buFont typeface="+mj-lt"/>
                  <a:buAutoNum type="arabicPeriod"/>
                </a:pP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:r>
                  <a:rPr lang="en-US" sz="2800" b="1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Opposite arc</a:t>
                </a:r>
                <a:r>
                  <a:rPr lang="en-US" sz="28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: </a:t>
                </a:r>
                <a:r>
                  <a:rPr lang="en-US" sz="2800" dirty="0">
                    <a:ea typeface="Cambria Math" panose="02040503050406030204" pitchFamily="18" charset="0"/>
                  </a:rPr>
                  <a:t>an</a:t>
                </a:r>
                <a:r>
                  <a:rPr lang="en-US" sz="28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ea typeface="Cambria Math" panose="02040503050406030204" pitchFamily="18" charset="0"/>
                  </a:rPr>
                  <a:t>arc</a:t>
                </a:r>
                <a:r>
                  <a:rPr lang="en-US" sz="28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∄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, used to decrease flow, which may be required for increase in other arcs.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 with capacity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is defined.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379595"/>
                <a:ext cx="10261140" cy="4614405"/>
              </a:xfrm>
              <a:prstGeom prst="rect">
                <a:avLst/>
              </a:prstGeom>
              <a:blipFill>
                <a:blip r:embed="rId2"/>
                <a:stretch>
                  <a:fillRect l="-1247" t="-132" r="-1188" b="-1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912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Network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5430" y="1044656"/>
                <a:ext cx="10261140" cy="4859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solidFill>
                      <a:srgbClr val="FF0000"/>
                    </a:solidFill>
                    <a:ea typeface="Cambria Math" panose="02040503050406030204" pitchFamily="18" charset="0"/>
                  </a:rPr>
                  <a:t>Opposite arc </a:t>
                </a:r>
                <a:r>
                  <a:rPr lang="en-US" sz="2800" dirty="0">
                    <a:ea typeface="Cambria Math" panose="02040503050406030204" pitchFamily="18" charset="0"/>
                  </a:rPr>
                  <a:t>enables to decrease at most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 Edges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do not exist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>
                    <a:ea typeface="Cambria Math" panose="02040503050406030204" pitchFamily="18" charset="0"/>
                  </a:rPr>
                  <a:t>In summary: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sz="2800" i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sz="28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lang="en-US" sz="280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28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nor/>
                                </m:rPr>
                                <a:rPr lang="en-US" sz="280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      </m:t>
                              </m:r>
                            </m:e>
                            <m:e>
                              <m:r>
                                <a:rPr lang="en-US" sz="28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                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m:rPr>
                                  <m:nor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otherwise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.     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800" dirty="0"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is well defined (one an only one case exists)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∀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because no anti-parallel arcs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044656"/>
                <a:ext cx="10261140" cy="4859344"/>
              </a:xfrm>
              <a:prstGeom prst="rect">
                <a:avLst/>
              </a:prstGeom>
              <a:blipFill>
                <a:blip r:embed="rId2"/>
                <a:stretch>
                  <a:fillRect l="-1188" t="-125" r="-1188" b="-1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7908046" y="3879000"/>
            <a:ext cx="3322313" cy="523220"/>
            <a:chOff x="2047875" y="5657850"/>
            <a:chExt cx="3322313" cy="523220"/>
          </a:xfrm>
        </p:grpSpPr>
        <p:sp>
          <p:nvSpPr>
            <p:cNvPr id="8" name="Rectangular Callout 7"/>
            <p:cNvSpPr/>
            <p:nvPr/>
          </p:nvSpPr>
          <p:spPr>
            <a:xfrm>
              <a:off x="2128836" y="5719009"/>
              <a:ext cx="3241351" cy="432048"/>
            </a:xfrm>
            <a:prstGeom prst="wedgeRectCallout">
              <a:avLst>
                <a:gd name="adj1" fmla="val -60570"/>
                <a:gd name="adj2" fmla="val -56983"/>
              </a:avLst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047875" y="5657850"/>
              <a:ext cx="33223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Decrease flow from u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908046" y="3063591"/>
            <a:ext cx="3322313" cy="523220"/>
            <a:chOff x="2047875" y="5657850"/>
            <a:chExt cx="3322313" cy="523220"/>
          </a:xfrm>
        </p:grpSpPr>
        <p:sp>
          <p:nvSpPr>
            <p:cNvPr id="11" name="Rectangular Callout 10"/>
            <p:cNvSpPr/>
            <p:nvPr/>
          </p:nvSpPr>
          <p:spPr>
            <a:xfrm>
              <a:off x="2128836" y="5719009"/>
              <a:ext cx="3241351" cy="432048"/>
            </a:xfrm>
            <a:prstGeom prst="wedgeRectCallout">
              <a:avLst>
                <a:gd name="adj1" fmla="val -60570"/>
                <a:gd name="adj2" fmla="val 26429"/>
              </a:avLst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47875" y="5657850"/>
              <a:ext cx="33223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Increase flow from 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184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Algorithms and DS I: Network Flow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175" y="836712"/>
            <a:ext cx="5581650" cy="235267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605319" y="2523388"/>
            <a:ext cx="606896" cy="612068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grpSp>
        <p:nvGrpSpPr>
          <p:cNvPr id="104" name="Group 103"/>
          <p:cNvGrpSpPr/>
          <p:nvPr/>
        </p:nvGrpSpPr>
        <p:grpSpPr>
          <a:xfrm>
            <a:off x="3352759" y="3702835"/>
            <a:ext cx="5543632" cy="2238593"/>
            <a:chOff x="3352759" y="3702835"/>
            <a:chExt cx="5543632" cy="2238593"/>
          </a:xfrm>
        </p:grpSpPr>
        <p:grpSp>
          <p:nvGrpSpPr>
            <p:cNvPr id="13" name="Group 12"/>
            <p:cNvGrpSpPr/>
            <p:nvPr/>
          </p:nvGrpSpPr>
          <p:grpSpPr>
            <a:xfrm>
              <a:off x="3352759" y="3702835"/>
              <a:ext cx="5543632" cy="2238593"/>
              <a:chOff x="3340318" y="896863"/>
              <a:chExt cx="5543632" cy="2238593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3340318" y="1707015"/>
                <a:ext cx="606896" cy="61206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4971563" y="2523388"/>
                <a:ext cx="606896" cy="61206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6588693" y="2523388"/>
                <a:ext cx="606896" cy="61206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8277054" y="1707015"/>
                <a:ext cx="606896" cy="61206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4963250" y="896863"/>
                <a:ext cx="606896" cy="61206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6597006" y="896863"/>
                <a:ext cx="606896" cy="612068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3521990" y="4572813"/>
                  <a:ext cx="25076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1990" y="4572813"/>
                  <a:ext cx="250768" cy="461665"/>
                </a:xfrm>
                <a:prstGeom prst="rect">
                  <a:avLst/>
                </a:prstGeom>
                <a:blipFill>
                  <a:blip r:embed="rId3"/>
                  <a:stretch>
                    <a:fillRect r="-219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8436986" y="4572813"/>
                  <a:ext cx="25076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6986" y="4572813"/>
                  <a:ext cx="250768" cy="461665"/>
                </a:xfrm>
                <a:prstGeom prst="rect">
                  <a:avLst/>
                </a:prstGeom>
                <a:blipFill>
                  <a:blip r:embed="rId4"/>
                  <a:stretch>
                    <a:fillRect r="-243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5133080" y="3824203"/>
                  <a:ext cx="36811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3080" y="3824203"/>
                  <a:ext cx="368114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11667" r="-8333"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6728838" y="3806032"/>
                  <a:ext cx="37523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8838" y="3806032"/>
                  <a:ext cx="375231" cy="369332"/>
                </a:xfrm>
                <a:prstGeom prst="rect">
                  <a:avLst/>
                </a:prstGeom>
                <a:blipFill>
                  <a:blip r:embed="rId6"/>
                  <a:stretch>
                    <a:fillRect l="-11475" r="-8197"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5133080" y="5456269"/>
                  <a:ext cx="37523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3080" y="5456269"/>
                  <a:ext cx="375231" cy="369332"/>
                </a:xfrm>
                <a:prstGeom prst="rect">
                  <a:avLst/>
                </a:prstGeom>
                <a:blipFill>
                  <a:blip r:embed="rId7"/>
                  <a:stretch>
                    <a:fillRect l="-11290" r="-6452"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6758523" y="5438098"/>
                  <a:ext cx="37523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8523" y="5438098"/>
                  <a:ext cx="375231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9836" r="-6557" b="-131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oup 32"/>
          <p:cNvGrpSpPr/>
          <p:nvPr/>
        </p:nvGrpSpPr>
        <p:grpSpPr>
          <a:xfrm>
            <a:off x="3870777" y="4008869"/>
            <a:ext cx="1193792" cy="810152"/>
            <a:chOff x="3870777" y="4008869"/>
            <a:chExt cx="1193792" cy="810152"/>
          </a:xfrm>
        </p:grpSpPr>
        <p:cxnSp>
          <p:nvCxnSpPr>
            <p:cNvPr id="21" name="Straight Arrow Connector 20"/>
            <p:cNvCxnSpPr>
              <a:stCxn id="6" idx="7"/>
              <a:endCxn id="11" idx="2"/>
            </p:cNvCxnSpPr>
            <p:nvPr/>
          </p:nvCxnSpPr>
          <p:spPr>
            <a:xfrm flipV="1">
              <a:off x="3870777" y="4008869"/>
              <a:ext cx="1104914" cy="593753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1" idx="3"/>
              <a:endCxn id="6" idx="6"/>
            </p:cNvCxnSpPr>
            <p:nvPr/>
          </p:nvCxnSpPr>
          <p:spPr>
            <a:xfrm flipH="1">
              <a:off x="3959655" y="4225268"/>
              <a:ext cx="1104914" cy="59375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/>
                <p:cNvSpPr txBox="1"/>
                <p:nvPr/>
              </p:nvSpPr>
              <p:spPr>
                <a:xfrm>
                  <a:off x="4259585" y="4038490"/>
                  <a:ext cx="20037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e-IL" sz="2000" i="1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1" name="TextBox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59585" y="4038490"/>
                  <a:ext cx="200376" cy="307777"/>
                </a:xfrm>
                <a:prstGeom prst="rect">
                  <a:avLst/>
                </a:prstGeom>
                <a:blipFill>
                  <a:blip r:embed="rId9"/>
                  <a:stretch>
                    <a:fillRect l="-30303" r="-30303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4433820" y="4503454"/>
                  <a:ext cx="343043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e-IL" sz="20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3820" y="4503454"/>
                  <a:ext cx="343043" cy="307777"/>
                </a:xfrm>
                <a:prstGeom prst="rect">
                  <a:avLst/>
                </a:prstGeom>
                <a:blipFill>
                  <a:blip r:embed="rId10"/>
                  <a:stretch>
                    <a:fillRect l="-15789" r="-15789" b="-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/>
          <p:cNvGrpSpPr/>
          <p:nvPr/>
        </p:nvGrpSpPr>
        <p:grpSpPr>
          <a:xfrm>
            <a:off x="5582587" y="3701092"/>
            <a:ext cx="1026860" cy="307777"/>
            <a:chOff x="5582587" y="3701092"/>
            <a:chExt cx="1026860" cy="307777"/>
          </a:xfrm>
        </p:grpSpPr>
        <p:cxnSp>
          <p:nvCxnSpPr>
            <p:cNvPr id="34" name="Straight Arrow Connector 33"/>
            <p:cNvCxnSpPr>
              <a:stCxn id="12" idx="2"/>
              <a:endCxn id="11" idx="6"/>
            </p:cNvCxnSpPr>
            <p:nvPr/>
          </p:nvCxnSpPr>
          <p:spPr>
            <a:xfrm flipH="1">
              <a:off x="5582587" y="4008869"/>
              <a:ext cx="102686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5924478" y="3701092"/>
                  <a:ext cx="343043" cy="3077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e-IL" sz="20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4478" y="3701092"/>
                  <a:ext cx="343043" cy="307777"/>
                </a:xfrm>
                <a:prstGeom prst="rect">
                  <a:avLst/>
                </a:prstGeom>
                <a:blipFill>
                  <a:blip r:embed="rId11"/>
                  <a:stretch>
                    <a:fillRect l="-17857" r="-16071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/>
          <p:cNvGrpSpPr/>
          <p:nvPr/>
        </p:nvGrpSpPr>
        <p:grpSpPr>
          <a:xfrm>
            <a:off x="3870777" y="4819021"/>
            <a:ext cx="1202105" cy="824163"/>
            <a:chOff x="4159974" y="3366343"/>
            <a:chExt cx="1202105" cy="824163"/>
          </a:xfrm>
        </p:grpSpPr>
        <p:cxnSp>
          <p:nvCxnSpPr>
            <p:cNvPr id="40" name="Straight Arrow Connector 39"/>
            <p:cNvCxnSpPr>
              <a:stCxn id="6" idx="6"/>
              <a:endCxn id="7" idx="1"/>
            </p:cNvCxnSpPr>
            <p:nvPr/>
          </p:nvCxnSpPr>
          <p:spPr>
            <a:xfrm>
              <a:off x="4248852" y="3366343"/>
              <a:ext cx="1113227" cy="599974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7" idx="2"/>
              <a:endCxn id="6" idx="5"/>
            </p:cNvCxnSpPr>
            <p:nvPr/>
          </p:nvCxnSpPr>
          <p:spPr>
            <a:xfrm flipH="1" flipV="1">
              <a:off x="4159974" y="3582742"/>
              <a:ext cx="1113227" cy="59997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4849769" y="3445211"/>
                  <a:ext cx="20037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e-IL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49769" y="3445211"/>
                  <a:ext cx="200376" cy="307777"/>
                </a:xfrm>
                <a:prstGeom prst="rect">
                  <a:avLst/>
                </a:prstGeom>
                <a:blipFill>
                  <a:blip r:embed="rId12"/>
                  <a:stretch>
                    <a:fillRect l="-30303" r="-30303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567709" y="3882729"/>
                  <a:ext cx="200375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e-IL" sz="20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67709" y="3882729"/>
                  <a:ext cx="200375" cy="307777"/>
                </a:xfrm>
                <a:prstGeom prst="rect">
                  <a:avLst/>
                </a:prstGeom>
                <a:blipFill>
                  <a:blip r:embed="rId13"/>
                  <a:stretch>
                    <a:fillRect l="-30303" r="-27273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5" name="Group 114"/>
          <p:cNvGrpSpPr/>
          <p:nvPr/>
        </p:nvGrpSpPr>
        <p:grpSpPr>
          <a:xfrm>
            <a:off x="5287452" y="4008869"/>
            <a:ext cx="3090921" cy="2163146"/>
            <a:chOff x="5287452" y="4008869"/>
            <a:chExt cx="3090921" cy="2163146"/>
          </a:xfrm>
        </p:grpSpPr>
        <p:grpSp>
          <p:nvGrpSpPr>
            <p:cNvPr id="48" name="Group 47"/>
            <p:cNvGrpSpPr/>
            <p:nvPr/>
          </p:nvGrpSpPr>
          <p:grpSpPr>
            <a:xfrm>
              <a:off x="7127465" y="4008869"/>
              <a:ext cx="1250908" cy="871721"/>
              <a:chOff x="4120424" y="3280896"/>
              <a:chExt cx="1250908" cy="871721"/>
            </a:xfrm>
          </p:grpSpPr>
          <p:cxnSp>
            <p:nvCxnSpPr>
              <p:cNvPr id="49" name="Straight Arrow Connector 48"/>
              <p:cNvCxnSpPr>
                <a:stCxn id="12" idx="6"/>
                <a:endCxn id="9" idx="1"/>
              </p:cNvCxnSpPr>
              <p:nvPr/>
            </p:nvCxnSpPr>
            <p:spPr>
              <a:xfrm>
                <a:off x="4209302" y="3280896"/>
                <a:ext cx="1162030" cy="593753"/>
              </a:xfrm>
              <a:prstGeom prst="straightConnector1">
                <a:avLst/>
              </a:prstGeom>
              <a:ln w="28575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/>
              <p:cNvCxnSpPr>
                <a:stCxn id="9" idx="2"/>
                <a:endCxn id="12" idx="5"/>
              </p:cNvCxnSpPr>
              <p:nvPr/>
            </p:nvCxnSpPr>
            <p:spPr>
              <a:xfrm flipH="1" flipV="1">
                <a:off x="4120424" y="3497295"/>
                <a:ext cx="1162030" cy="593753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4825220" y="3311673"/>
                    <a:ext cx="200376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e-IL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1" name="TextBox 5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825220" y="3311673"/>
                    <a:ext cx="200376" cy="307777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30303" r="-30303" b="-8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4482177" y="3844840"/>
                    <a:ext cx="343043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e-IL" sz="20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52" name="TextBox 5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82177" y="3844840"/>
                    <a:ext cx="343043" cy="307777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17857" r="-17857" b="-588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7" name="Group 56"/>
            <p:cNvGrpSpPr/>
            <p:nvPr/>
          </p:nvGrpSpPr>
          <p:grpSpPr>
            <a:xfrm>
              <a:off x="5287452" y="4225268"/>
              <a:ext cx="1625443" cy="1193727"/>
              <a:chOff x="3612668" y="3461269"/>
              <a:chExt cx="1569971" cy="1193727"/>
            </a:xfrm>
          </p:grpSpPr>
          <p:cxnSp>
            <p:nvCxnSpPr>
              <p:cNvPr id="58" name="Straight Arrow Connector 57"/>
              <p:cNvCxnSpPr>
                <a:stCxn id="7" idx="0"/>
                <a:endCxn id="12" idx="3"/>
              </p:cNvCxnSpPr>
              <p:nvPr/>
            </p:nvCxnSpPr>
            <p:spPr>
              <a:xfrm flipV="1">
                <a:off x="3612668" y="3461269"/>
                <a:ext cx="1362724" cy="1104092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/>
              <p:cNvCxnSpPr>
                <a:stCxn id="12" idx="4"/>
                <a:endCxn id="7" idx="7"/>
              </p:cNvCxnSpPr>
              <p:nvPr/>
            </p:nvCxnSpPr>
            <p:spPr>
              <a:xfrm flipH="1">
                <a:off x="3819915" y="3550904"/>
                <a:ext cx="1362724" cy="1104092"/>
              </a:xfrm>
              <a:prstGeom prst="straightConnector1">
                <a:avLst/>
              </a:prstGeom>
              <a:ln w="28575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4193177" y="3684797"/>
                    <a:ext cx="200376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e-IL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60" name="TextBox 5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93177" y="3684797"/>
                    <a:ext cx="200376" cy="307777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29412" r="-23529" b="-6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4397974" y="4125079"/>
                    <a:ext cx="295967" cy="3077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e-IL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61" name="TextBox 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397974" y="4125079"/>
                    <a:ext cx="295967" cy="307777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2000" r="-4000" b="-588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0" name="Group 89"/>
            <p:cNvGrpSpPr/>
            <p:nvPr/>
          </p:nvGrpSpPr>
          <p:grpSpPr>
            <a:xfrm>
              <a:off x="6904582" y="4314903"/>
              <a:ext cx="260202" cy="1014457"/>
              <a:chOff x="6904582" y="4314903"/>
              <a:chExt cx="260202" cy="1014457"/>
            </a:xfrm>
          </p:grpSpPr>
          <p:cxnSp>
            <p:nvCxnSpPr>
              <p:cNvPr id="73" name="Straight Arrow Connector 72"/>
              <p:cNvCxnSpPr>
                <a:stCxn id="12" idx="4"/>
                <a:endCxn id="8" idx="0"/>
              </p:cNvCxnSpPr>
              <p:nvPr/>
            </p:nvCxnSpPr>
            <p:spPr>
              <a:xfrm flipH="1">
                <a:off x="6904582" y="4314903"/>
                <a:ext cx="8313" cy="1014457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73"/>
                  <p:cNvSpPr txBox="1"/>
                  <p:nvPr/>
                </p:nvSpPr>
                <p:spPr>
                  <a:xfrm>
                    <a:off x="6940949" y="4719029"/>
                    <a:ext cx="223835" cy="3077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e-IL" sz="2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74" name="TextBox 7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40949" y="4719029"/>
                    <a:ext cx="223835" cy="307777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22222" r="-22222" b="-588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4" name="Group 113"/>
            <p:cNvGrpSpPr/>
            <p:nvPr/>
          </p:nvGrpSpPr>
          <p:grpSpPr>
            <a:xfrm>
              <a:off x="5502022" y="5349000"/>
              <a:ext cx="1187990" cy="823015"/>
              <a:chOff x="5502022" y="5349000"/>
              <a:chExt cx="1187990" cy="823015"/>
            </a:xfrm>
          </p:grpSpPr>
          <p:cxnSp>
            <p:nvCxnSpPr>
              <p:cNvPr id="88" name="Straight Arrow Connector 87"/>
              <p:cNvCxnSpPr>
                <a:stCxn id="8" idx="3"/>
                <a:endCxn id="7" idx="5"/>
              </p:cNvCxnSpPr>
              <p:nvPr/>
            </p:nvCxnSpPr>
            <p:spPr>
              <a:xfrm flipH="1">
                <a:off x="5502022" y="5851793"/>
                <a:ext cx="1187990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9" name="TextBox 88"/>
                  <p:cNvSpPr txBox="1"/>
                  <p:nvPr/>
                </p:nvSpPr>
                <p:spPr>
                  <a:xfrm>
                    <a:off x="5924478" y="5864238"/>
                    <a:ext cx="343043" cy="3077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e-IL" sz="20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89" name="TextBox 8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24478" y="5864238"/>
                    <a:ext cx="343043" cy="307777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17857" r="-16071" b="-6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4" name="Straight Arrow Connector 93"/>
              <p:cNvCxnSpPr>
                <a:stCxn id="7" idx="6"/>
                <a:endCxn id="8" idx="2"/>
              </p:cNvCxnSpPr>
              <p:nvPr/>
            </p:nvCxnSpPr>
            <p:spPr>
              <a:xfrm>
                <a:off x="5590900" y="5635394"/>
                <a:ext cx="1010234" cy="0"/>
              </a:xfrm>
              <a:prstGeom prst="straightConnector1">
                <a:avLst/>
              </a:prstGeom>
              <a:ln w="28575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" name="TextBox 94"/>
                  <p:cNvSpPr txBox="1"/>
                  <p:nvPr/>
                </p:nvSpPr>
                <p:spPr>
                  <a:xfrm>
                    <a:off x="5931768" y="5349000"/>
                    <a:ext cx="343043" cy="3077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e-IL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95" name="TextBox 9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31768" y="5349000"/>
                    <a:ext cx="343043" cy="307777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b="-588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1" name="Group 100"/>
            <p:cNvGrpSpPr/>
            <p:nvPr/>
          </p:nvGrpSpPr>
          <p:grpSpPr>
            <a:xfrm>
              <a:off x="7119152" y="4819021"/>
              <a:ext cx="1170343" cy="791136"/>
              <a:chOff x="3891177" y="3794570"/>
              <a:chExt cx="1170343" cy="791136"/>
            </a:xfrm>
          </p:grpSpPr>
          <p:cxnSp>
            <p:nvCxnSpPr>
              <p:cNvPr id="99" name="Straight Arrow Connector 98"/>
              <p:cNvCxnSpPr>
                <a:stCxn id="9" idx="2"/>
                <a:endCxn id="8" idx="7"/>
              </p:cNvCxnSpPr>
              <p:nvPr/>
            </p:nvCxnSpPr>
            <p:spPr>
              <a:xfrm flipH="1">
                <a:off x="3891177" y="3794570"/>
                <a:ext cx="1170343" cy="599974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TextBox 99"/>
                  <p:cNvSpPr txBox="1"/>
                  <p:nvPr/>
                </p:nvSpPr>
                <p:spPr>
                  <a:xfrm>
                    <a:off x="4586951" y="4277929"/>
                    <a:ext cx="277316" cy="30777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he-IL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00" name="TextBox 9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86951" y="4277929"/>
                    <a:ext cx="277316" cy="307777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l="-8889" r="-6667" b="-6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05" name="Group 104"/>
          <p:cNvGrpSpPr/>
          <p:nvPr/>
        </p:nvGrpSpPr>
        <p:grpSpPr>
          <a:xfrm>
            <a:off x="4856454" y="4225268"/>
            <a:ext cx="651857" cy="1193727"/>
            <a:chOff x="3963777" y="3096992"/>
            <a:chExt cx="651857" cy="1193727"/>
          </a:xfrm>
        </p:grpSpPr>
        <p:cxnSp>
          <p:nvCxnSpPr>
            <p:cNvPr id="106" name="Straight Arrow Connector 105"/>
            <p:cNvCxnSpPr>
              <a:stCxn id="7" idx="0"/>
              <a:endCxn id="11" idx="4"/>
            </p:cNvCxnSpPr>
            <p:nvPr/>
          </p:nvCxnSpPr>
          <p:spPr>
            <a:xfrm flipH="1" flipV="1">
              <a:off x="4386462" y="3186627"/>
              <a:ext cx="8313" cy="1014457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/>
            <p:cNvCxnSpPr>
              <a:stCxn id="11" idx="3"/>
              <a:endCxn id="7" idx="1"/>
            </p:cNvCxnSpPr>
            <p:nvPr/>
          </p:nvCxnSpPr>
          <p:spPr>
            <a:xfrm>
              <a:off x="4171892" y="3096992"/>
              <a:ext cx="8313" cy="1193727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/>
                <p:cNvSpPr txBox="1"/>
                <p:nvPr/>
              </p:nvSpPr>
              <p:spPr>
                <a:xfrm>
                  <a:off x="3963777" y="3577423"/>
                  <a:ext cx="200376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e-IL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8" name="TextBox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63777" y="3577423"/>
                  <a:ext cx="200376" cy="307777"/>
                </a:xfrm>
                <a:prstGeom prst="rect">
                  <a:avLst/>
                </a:prstGeom>
                <a:blipFill>
                  <a:blip r:embed="rId22"/>
                  <a:stretch>
                    <a:fillRect l="-30303" r="-27273" b="-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/>
                <p:cNvSpPr txBox="1"/>
                <p:nvPr/>
              </p:nvSpPr>
              <p:spPr>
                <a:xfrm>
                  <a:off x="4415259" y="3590753"/>
                  <a:ext cx="200375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e-IL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109" name="TextBox 1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15259" y="3590753"/>
                  <a:ext cx="200375" cy="307777"/>
                </a:xfrm>
                <a:prstGeom prst="rect">
                  <a:avLst/>
                </a:prstGeom>
                <a:blipFill>
                  <a:blip r:embed="rId23"/>
                  <a:stretch>
                    <a:fillRect l="-30303" r="-27273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Rectangle 115"/>
              <p:cNvSpPr/>
              <p:nvPr/>
            </p:nvSpPr>
            <p:spPr>
              <a:xfrm>
                <a:off x="1309731" y="1705913"/>
                <a:ext cx="141410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6" name="Rectangle 1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731" y="1705913"/>
                <a:ext cx="1414105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Rectangle 116"/>
              <p:cNvSpPr/>
              <p:nvPr/>
            </p:nvSpPr>
            <p:spPr>
              <a:xfrm>
                <a:off x="1309731" y="4470178"/>
                <a:ext cx="1656671" cy="5829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7" name="Rectangle 1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731" y="4470178"/>
                <a:ext cx="1656671" cy="582916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149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5430" y="1081570"/>
                <a:ext cx="10261140" cy="4098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is not a network because anti-parallel arcs exit. Other than that a flow w.r.t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can be defined as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Let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be flows. An </a:t>
                </a:r>
                <a:r>
                  <a:rPr lang="en-US" sz="2800" b="1" i="1" dirty="0">
                    <a:ea typeface="Cambria Math" panose="02040503050406030204" pitchFamily="18" charset="0"/>
                  </a:rPr>
                  <a:t>augmentation</a:t>
                </a:r>
                <a:r>
                  <a:rPr lang="en-US" sz="2800" dirty="0">
                    <a:ea typeface="Cambria Math" panose="02040503050406030204" pitchFamily="18" charset="0"/>
                  </a:rPr>
                  <a:t>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is a function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↑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800" dirty="0"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(1)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↑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nor/>
                                  <m:brk m:alnAt="7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f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i="1" smtClean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280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nor/>
                                    </m:rPr>
                                    <a:rPr lang="en-US" sz="280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f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sz="2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d>
                            </m:e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  <m:r>
                                <a:rPr lang="en-US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   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                                             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8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otherwise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.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  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1081570"/>
                <a:ext cx="10261140" cy="4098366"/>
              </a:xfrm>
              <a:prstGeom prst="rect">
                <a:avLst/>
              </a:prstGeom>
              <a:blipFill>
                <a:blip r:embed="rId2"/>
                <a:stretch>
                  <a:fillRect l="-1188" r="-1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6501000" y="5095207"/>
            <a:ext cx="3019425" cy="523220"/>
            <a:chOff x="2047875" y="5657850"/>
            <a:chExt cx="3019425" cy="523220"/>
          </a:xfrm>
        </p:grpSpPr>
        <p:sp>
          <p:nvSpPr>
            <p:cNvPr id="11" name="Rectangular Callout 10"/>
            <p:cNvSpPr/>
            <p:nvPr/>
          </p:nvSpPr>
          <p:spPr>
            <a:xfrm>
              <a:off x="2128837" y="5719009"/>
              <a:ext cx="2857500" cy="432048"/>
            </a:xfrm>
            <a:prstGeom prst="wedgeRectCallout">
              <a:avLst>
                <a:gd name="adj1" fmla="val -28166"/>
                <a:gd name="adj2" fmla="val -199515"/>
              </a:avLst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047875" y="5657850"/>
                  <a:ext cx="301942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rgbClr val="FF0000"/>
                      </a:solidFill>
                    </a:rPr>
                    <a:t>Decrease flow in </a:t>
                  </a:r>
                  <a14:m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endParaRPr lang="en-US" sz="28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7875" y="5657850"/>
                  <a:ext cx="3019425" cy="523220"/>
                </a:xfrm>
                <a:prstGeom prst="rect">
                  <a:avLst/>
                </a:prstGeom>
                <a:blipFill>
                  <a:blip r:embed="rId3"/>
                  <a:stretch>
                    <a:fillRect l="-2016" t="-11628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Algorithms and DS I: Network Flow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7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171000" y="5110780"/>
            <a:ext cx="3019425" cy="523220"/>
            <a:chOff x="2047875" y="5657850"/>
            <a:chExt cx="3019425" cy="523220"/>
          </a:xfrm>
        </p:grpSpPr>
        <p:sp>
          <p:nvSpPr>
            <p:cNvPr id="7" name="Rectangular Callout 6"/>
            <p:cNvSpPr/>
            <p:nvPr/>
          </p:nvSpPr>
          <p:spPr>
            <a:xfrm>
              <a:off x="2209800" y="5703436"/>
              <a:ext cx="2857500" cy="432048"/>
            </a:xfrm>
            <a:prstGeom prst="wedgeRectCallout">
              <a:avLst>
                <a:gd name="adj1" fmla="val 31782"/>
                <a:gd name="adj2" fmla="val -209201"/>
              </a:avLst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2047875" y="5657850"/>
                  <a:ext cx="3019425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800" dirty="0">
                      <a:solidFill>
                        <a:srgbClr val="0000FF"/>
                      </a:solidFill>
                    </a:rPr>
                    <a:t>Increase flow in </a:t>
                  </a:r>
                  <a14:m>
                    <m:oMath xmlns:m="http://schemas.openxmlformats.org/officeDocument/2006/math">
                      <m:r>
                        <a:rPr lang="en-US" sz="280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</m:oMath>
                  </a14:m>
                  <a:endParaRPr lang="en-US" sz="2800" dirty="0">
                    <a:solidFill>
                      <a:srgbClr val="0000FF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7875" y="5657850"/>
                  <a:ext cx="3019425" cy="523220"/>
                </a:xfrm>
                <a:prstGeom prst="rect">
                  <a:avLst/>
                </a:prstGeom>
                <a:blipFill>
                  <a:blip r:embed="rId4"/>
                  <a:stretch>
                    <a:fillRect t="-10465" b="-325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5036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Network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5430" y="909000"/>
                <a:ext cx="10261140" cy="45475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b="1" dirty="0">
                    <a:ea typeface="Cambria Math" panose="02040503050406030204" pitchFamily="18" charset="0"/>
                  </a:rPr>
                  <a:t>Lemma</a:t>
                </a:r>
                <a:r>
                  <a:rPr lang="en-US" sz="2800" dirty="0">
                    <a:ea typeface="Cambria Math" panose="02040503050406030204" pitchFamily="18" charset="0"/>
                  </a:rPr>
                  <a:t> 1: Let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be flows with total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, resp.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is a flow in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with total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↑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800" b="1" dirty="0">
                    <a:ea typeface="Cambria Math" panose="02040503050406030204" pitchFamily="18" charset="0"/>
                  </a:rPr>
                  <a:t>Proof</a:t>
                </a:r>
                <a:r>
                  <a:rPr lang="en-US" sz="2800" dirty="0">
                    <a:ea typeface="Cambria Math" panose="02040503050406030204" pitchFamily="18" charset="0"/>
                  </a:rPr>
                  <a:t>: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1. Showing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↑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∀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capacity constraints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 </a:t>
                </a:r>
              </a:p>
              <a:p>
                <a:pPr algn="just">
                  <a:lnSpc>
                    <a:spcPct val="120000"/>
                  </a:lnSpc>
                </a:pPr>
                <a:r>
                  <a:rPr lang="en-US" sz="2800" dirty="0">
                    <a:ea typeface="Cambria Math" panose="02040503050406030204" pitchFamily="18" charset="0"/>
                  </a:rPr>
                  <a:t>Substitution into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definition (1)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 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↑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m:rPr>
                        <m:nor/>
                        <m:brk m:alnAt="7"/>
                      </m:rPr>
                      <a:rPr lang="en-US" sz="28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  <m:brk m:alnAt="7"/>
                      </m:rPr>
                      <a:rPr lang="en-US" sz="28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909000"/>
                <a:ext cx="10261140" cy="4547592"/>
              </a:xfrm>
              <a:prstGeom prst="rect">
                <a:avLst/>
              </a:prstGeom>
              <a:blipFill>
                <a:blip r:embed="rId2"/>
                <a:stretch>
                  <a:fillRect l="-1188" r="-1188" b="-21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7118400" y="4149000"/>
            <a:ext cx="2070000" cy="552074"/>
            <a:chOff x="2047875" y="5657850"/>
            <a:chExt cx="3743930" cy="552074"/>
          </a:xfrm>
        </p:grpSpPr>
        <p:sp>
          <p:nvSpPr>
            <p:cNvPr id="8" name="Rectangular Callout 7"/>
            <p:cNvSpPr/>
            <p:nvPr/>
          </p:nvSpPr>
          <p:spPr>
            <a:xfrm>
              <a:off x="2128836" y="5719009"/>
              <a:ext cx="3662969" cy="432048"/>
            </a:xfrm>
            <a:prstGeom prst="wedgeRectCallout">
              <a:avLst>
                <a:gd name="adj1" fmla="val -23904"/>
                <a:gd name="adj2" fmla="val -113907"/>
              </a:avLst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2047875" y="5657850"/>
                  <a:ext cx="3743930" cy="5520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8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f</m:t>
                          </m:r>
                        </m:sub>
                      </m:sSub>
                    </m:oMath>
                  </a14:m>
                  <a:r>
                    <a:rPr lang="en-US" sz="2800" dirty="0"/>
                    <a:t> definition</a:t>
                  </a:r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7875" y="5657850"/>
                  <a:ext cx="3743930" cy="552074"/>
                </a:xfrm>
                <a:prstGeom prst="rect">
                  <a:avLst/>
                </a:prstGeom>
                <a:blipFill>
                  <a:blip r:embed="rId3"/>
                  <a:stretch>
                    <a:fillRect t="-9890" r="-2065" b="-252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/>
          <p:cNvGrpSpPr/>
          <p:nvPr/>
        </p:nvGrpSpPr>
        <p:grpSpPr>
          <a:xfrm>
            <a:off x="1022956" y="4824000"/>
            <a:ext cx="8628044" cy="588145"/>
            <a:chOff x="1022956" y="5429537"/>
            <a:chExt cx="8628044" cy="588145"/>
          </a:xfrm>
        </p:grpSpPr>
        <p:sp>
          <p:nvSpPr>
            <p:cNvPr id="5" name="Rectangle 4"/>
            <p:cNvSpPr/>
            <p:nvPr/>
          </p:nvSpPr>
          <p:spPr>
            <a:xfrm>
              <a:off x="1022956" y="5474537"/>
              <a:ext cx="1968044" cy="543145"/>
            </a:xfrm>
            <a:prstGeom prst="rect">
              <a:avLst/>
            </a:prstGeom>
            <a:noFill/>
            <a:ln w="28575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845660" y="5429537"/>
              <a:ext cx="805340" cy="543145"/>
            </a:xfrm>
            <a:prstGeom prst="rect">
              <a:avLst/>
            </a:prstGeom>
            <a:noFill/>
            <a:ln w="28575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196000" y="5474230"/>
            <a:ext cx="4514184" cy="552074"/>
            <a:chOff x="4734146" y="5786638"/>
            <a:chExt cx="4514184" cy="552074"/>
          </a:xfrm>
        </p:grpSpPr>
        <p:sp>
          <p:nvSpPr>
            <p:cNvPr id="13" name="Rectangular Callout 12"/>
            <p:cNvSpPr/>
            <p:nvPr/>
          </p:nvSpPr>
          <p:spPr>
            <a:xfrm>
              <a:off x="4836000" y="5846650"/>
              <a:ext cx="4275000" cy="492061"/>
            </a:xfrm>
            <a:prstGeom prst="wedgeRectCallout">
              <a:avLst>
                <a:gd name="adj1" fmla="val -17044"/>
                <a:gd name="adj2" fmla="val -98129"/>
              </a:avLst>
            </a:pr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4734146" y="5786638"/>
                  <a:ext cx="4514184" cy="55207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c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sub>
                        </m:sSub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34146" y="5786638"/>
                  <a:ext cx="4514184" cy="55207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9381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5430" y="865436"/>
                <a:ext cx="10261140" cy="5322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Substitution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into (1)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⇒</a:t>
                </a:r>
                <a:endParaRPr lang="en-US" sz="2800" dirty="0"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↑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m:rPr>
                        <m:nor/>
                        <m:brk m:alnAt="7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p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m:rPr>
                        <m:nor/>
                        <m:brk m:alnAt="7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  <m:brk m:alnAt="7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  <m:brk m:alnAt="7"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c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2. Showing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↑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 conservation </a:t>
                </a:r>
                <a:r>
                  <a:rPr lang="en-US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∀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800" dirty="0">
                    <a:ea typeface="Cambria Math" panose="020405030504060302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Aft>
                    <a:spcPts val="1800"/>
                  </a:spcAft>
                </a:pPr>
                <a:r>
                  <a:rPr lang="en-US" sz="28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↑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en-US" sz="2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f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nary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nary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800"/>
                  </a:spcAft>
                </a:pPr>
                <a:r>
                  <a:rPr lang="en-US" sz="2800" b="0" dirty="0">
                    <a:ea typeface="Cambria Math" panose="02040503050406030204" pitchFamily="18" charset="0"/>
                  </a:rPr>
                  <a:t>              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8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nary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</m:nary>
                  </m:oMath>
                </a14:m>
                <a:endParaRPr lang="en-US" sz="28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1800"/>
                  </a:spcAft>
                </a:pPr>
                <a:r>
                  <a:rPr lang="en-US" sz="2800" b="0" dirty="0">
                    <a:ea typeface="Cambria Math" panose="02040503050406030204" pitchFamily="18" charset="0"/>
                  </a:rPr>
                  <a:t>                                 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↑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nor/>
                                  </m:rPr>
                                  <a:rPr lang="en-US" sz="28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f</m:t>
                                </m:r>
                              </m:e>
                              <m:sup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nary>
                  </m:oMath>
                </a14:m>
                <a:endParaRPr lang="en-US" sz="280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30" y="865436"/>
                <a:ext cx="10261140" cy="5322996"/>
              </a:xfrm>
              <a:prstGeom prst="rect">
                <a:avLst/>
              </a:prstGeom>
              <a:blipFill>
                <a:blip r:embed="rId2"/>
                <a:stretch>
                  <a:fillRect l="-1188" t="-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2022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Algorithms and DS I: Network 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56EA-883B-491A-9A56-90F6CDBF6EC4}" type="slidenum">
              <a:rPr lang="en-US" smtClean="0"/>
              <a:t>9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005770" y="1695317"/>
            <a:ext cx="4325230" cy="1080445"/>
            <a:chOff x="1018296" y="5495854"/>
            <a:chExt cx="4325230" cy="1080445"/>
          </a:xfrm>
        </p:grpSpPr>
        <p:sp>
          <p:nvSpPr>
            <p:cNvPr id="11" name="Rectangle 10"/>
            <p:cNvSpPr/>
            <p:nvPr/>
          </p:nvSpPr>
          <p:spPr>
            <a:xfrm>
              <a:off x="1018296" y="5495854"/>
              <a:ext cx="2345230" cy="543145"/>
            </a:xfrm>
            <a:prstGeom prst="rect">
              <a:avLst/>
            </a:prstGeom>
            <a:noFill/>
            <a:ln w="28575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218526" y="6033154"/>
              <a:ext cx="1125000" cy="543145"/>
            </a:xfrm>
            <a:prstGeom prst="rect">
              <a:avLst/>
            </a:prstGeom>
            <a:noFill/>
            <a:ln w="28575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25442" y="4482555"/>
            <a:ext cx="8445558" cy="1539665"/>
            <a:chOff x="1025442" y="4482555"/>
            <a:chExt cx="8445558" cy="1539665"/>
          </a:xfrm>
        </p:grpSpPr>
        <p:grpSp>
          <p:nvGrpSpPr>
            <p:cNvPr id="7" name="Group 6"/>
            <p:cNvGrpSpPr/>
            <p:nvPr/>
          </p:nvGrpSpPr>
          <p:grpSpPr>
            <a:xfrm>
              <a:off x="1025442" y="5244592"/>
              <a:ext cx="2368716" cy="523220"/>
              <a:chOff x="2047875" y="5657850"/>
              <a:chExt cx="2368716" cy="523220"/>
            </a:xfrm>
          </p:grpSpPr>
          <p:sp>
            <p:nvSpPr>
              <p:cNvPr id="8" name="Rectangular Callout 7"/>
              <p:cNvSpPr/>
              <p:nvPr/>
            </p:nvSpPr>
            <p:spPr>
              <a:xfrm>
                <a:off x="2114549" y="5703435"/>
                <a:ext cx="2302041" cy="477635"/>
              </a:xfrm>
              <a:prstGeom prst="wedgeRectCallout">
                <a:avLst>
                  <a:gd name="adj1" fmla="val 91976"/>
                  <a:gd name="adj2" fmla="val -76661"/>
                </a:avLst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/>
                  <p:cNvSpPr txBox="1"/>
                  <p:nvPr/>
                </p:nvSpPr>
                <p:spPr>
                  <a:xfrm>
                    <a:off x="2047875" y="5657850"/>
                    <a:ext cx="2368716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sz="28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f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en-US" sz="2800" dirty="0">
                        <a:ea typeface="Cambria Math" panose="02040503050406030204" pitchFamily="18" charset="0"/>
                      </a:rPr>
                      <a:t> conservation</a:t>
                    </a:r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47875" y="5657850"/>
                    <a:ext cx="2368716" cy="52322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t="-10465" r="-3599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0" name="Group 19"/>
            <p:cNvGrpSpPr/>
            <p:nvPr/>
          </p:nvGrpSpPr>
          <p:grpSpPr>
            <a:xfrm>
              <a:off x="7086000" y="5499000"/>
              <a:ext cx="2385000" cy="523220"/>
              <a:chOff x="6912012" y="5238128"/>
              <a:chExt cx="2385000" cy="523220"/>
            </a:xfrm>
          </p:grpSpPr>
          <p:sp>
            <p:nvSpPr>
              <p:cNvPr id="19" name="Rectangular Callout 18"/>
              <p:cNvSpPr/>
              <p:nvPr/>
            </p:nvSpPr>
            <p:spPr>
              <a:xfrm>
                <a:off x="6945350" y="5268683"/>
                <a:ext cx="2261662" cy="454260"/>
              </a:xfrm>
              <a:prstGeom prst="wedgeRectCallout">
                <a:avLst>
                  <a:gd name="adj1" fmla="val 43866"/>
                  <a:gd name="adj2" fmla="val -141576"/>
                </a:avLst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ular Callout 13"/>
              <p:cNvSpPr/>
              <p:nvPr/>
            </p:nvSpPr>
            <p:spPr>
              <a:xfrm>
                <a:off x="6945350" y="5270936"/>
                <a:ext cx="2171700" cy="454260"/>
              </a:xfrm>
              <a:prstGeom prst="wedgeRectCallout">
                <a:avLst>
                  <a:gd name="adj1" fmla="val -53504"/>
                  <a:gd name="adj2" fmla="val -136240"/>
                </a:avLst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6912012" y="5238128"/>
                    <a:ext cx="2385000" cy="523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 xmlns:m="http://schemas.openxmlformats.org/officeDocument/2006/math"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sz="28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f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oMath>
                    </a14:m>
                    <a:r>
                      <a:rPr lang="en-US" sz="2800" dirty="0">
                        <a:ea typeface="Cambria Math" panose="02040503050406030204" pitchFamily="18" charset="0"/>
                      </a:rPr>
                      <a:t>conservation</a:t>
                    </a:r>
                    <a:endParaRPr lang="en-US" sz="2800" dirty="0"/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12012" y="5238128"/>
                    <a:ext cx="2385000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10465" r="-3061" b="-325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6" name="Group 15"/>
            <p:cNvGrpSpPr/>
            <p:nvPr/>
          </p:nvGrpSpPr>
          <p:grpSpPr>
            <a:xfrm>
              <a:off x="1338598" y="4482555"/>
              <a:ext cx="2055559" cy="523220"/>
              <a:chOff x="2047875" y="5657850"/>
              <a:chExt cx="2055559" cy="523220"/>
            </a:xfrm>
          </p:grpSpPr>
          <p:sp>
            <p:nvSpPr>
              <p:cNvPr id="17" name="Rectangular Callout 16"/>
              <p:cNvSpPr/>
              <p:nvPr/>
            </p:nvSpPr>
            <p:spPr>
              <a:xfrm>
                <a:off x="2114549" y="5703435"/>
                <a:ext cx="1988885" cy="477635"/>
              </a:xfrm>
              <a:prstGeom prst="wedgeRectCallout">
                <a:avLst>
                  <a:gd name="adj1" fmla="val 79578"/>
                  <a:gd name="adj2" fmla="val -121833"/>
                </a:avLst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047875" y="5657850"/>
                <a:ext cx="205555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ea typeface="Cambria Math" panose="02040503050406030204" pitchFamily="18" charset="0"/>
                  </a:rPr>
                  <a:t>definition (1)</a:t>
                </a:r>
                <a:endParaRPr lang="en-US" sz="28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6881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58092</TotalTime>
  <Words>2580</Words>
  <Application>Microsoft Office PowerPoint</Application>
  <PresentationFormat>Widescreen</PresentationFormat>
  <Paragraphs>380</Paragraphs>
  <Slides>29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Cambria</vt:lpstr>
      <vt:lpstr>Cambria Math</vt:lpstr>
      <vt:lpstr>Office Theme</vt:lpstr>
      <vt:lpstr>Network 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Dynamic Programming</dc:title>
  <dc:creator>USER</dc:creator>
  <cp:lastModifiedBy>Shmuel Wimer</cp:lastModifiedBy>
  <cp:revision>1258</cp:revision>
  <dcterms:created xsi:type="dcterms:W3CDTF">2021-10-08T01:25:47Z</dcterms:created>
  <dcterms:modified xsi:type="dcterms:W3CDTF">2023-06-26T15:46:52Z</dcterms:modified>
</cp:coreProperties>
</file>