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304" r:id="rId10"/>
    <p:sldId id="288" r:id="rId11"/>
    <p:sldId id="289" r:id="rId12"/>
    <p:sldId id="290" r:id="rId13"/>
    <p:sldId id="291" r:id="rId14"/>
    <p:sldId id="305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301" r:id="rId24"/>
    <p:sldId id="302" r:id="rId25"/>
    <p:sldId id="3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205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>
      <p:cViewPr varScale="1">
        <p:scale>
          <a:sx n="114" d="100"/>
          <a:sy n="114" d="100"/>
        </p:scale>
        <p:origin x="414" y="84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03" d="100"/>
          <a:sy n="103" d="100"/>
        </p:scale>
        <p:origin x="4241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B977-A81E-4356-BBF0-6088A1BEF76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312B9-F9E2-4E54-B9F7-D43A5754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6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9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3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7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39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0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5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09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3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2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00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9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0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9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1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68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4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6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Hashing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9.png"/><Relationship Id="rId7" Type="http://schemas.openxmlformats.org/officeDocument/2006/relationships/image" Target="../media/image43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65.png"/><Relationship Id="rId21" Type="http://schemas.openxmlformats.org/officeDocument/2006/relationships/image" Target="../media/image23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3.png"/><Relationship Id="rId20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Hashing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8" y="2955177"/>
            <a:ext cx="2869418" cy="3216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66008" y="1771071"/>
            <a:ext cx="5859982" cy="8650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98433"/>
                <a:ext cx="10261139" cy="488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Should be uniform, where keys likely hashed into any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slots independently. Not realistic since key distribution usually unknown.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However,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randomly, uniformly and independently,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</m:d>
                  </m:oMath>
                </a14:m>
                <a:r>
                  <a:rPr lang="en-US" sz="2800" dirty="0"/>
                  <a:t> is uniform.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Keys universe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can be ASCII strings (e.g., symbol tables of compilers), but can be mapped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Division hashing </a:t>
                </a:r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 Computationally efficient, requires careful selection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98433"/>
                <a:ext cx="10261139" cy="4886851"/>
              </a:xfrm>
              <a:prstGeom prst="rect">
                <a:avLst/>
              </a:prstGeom>
              <a:blipFill>
                <a:blip r:embed="rId3"/>
                <a:stretch>
                  <a:fillRect l="-1188" t="-125" r="-1188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60748"/>
                <a:ext cx="10261139" cy="4760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be character string interpreted in radix (base)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sz="2800" dirty="0"/>
                  <a:t> for ASCII).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is mapped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e-IL" sz="28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Any string of length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derived by permuting the characters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(there are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such) is hashed to the same value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60748"/>
                <a:ext cx="10261139" cy="4760406"/>
              </a:xfrm>
              <a:prstGeom prst="rect">
                <a:avLst/>
              </a:prstGeom>
              <a:blipFill>
                <a:blip r:embed="rId3"/>
                <a:stretch>
                  <a:fillRect l="-1188" t="-128" r="-1188" b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28700"/>
                <a:ext cx="10261139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Radix 2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returns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LSBs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Poor, unless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 LSBs values occur likely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r>
                  <a:rPr lang="en-US" sz="2800" dirty="0"/>
                  <a:t>.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Good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choice is prime not too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en-US" sz="2800" dirty="0"/>
                  <a:t> strings of 8-bit characters (ASCII). Let an average of 3 comparisons per search be tolerated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prime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sz="2800" dirty="0"/>
                  <a:t> close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, but far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512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1024</m:t>
                    </m:r>
                  </m:oMath>
                </a14:m>
                <a:r>
                  <a:rPr lang="en-US" sz="2800" dirty="0"/>
                  <a:t> is good choice.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more hashing functions see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CLRS</m:t>
                    </m:r>
                  </m:oMath>
                </a14:m>
                <a:r>
                  <a:rPr lang="en-US" sz="2800" dirty="0"/>
                  <a:t> 11.3.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39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3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54121"/>
              </p:ext>
            </p:extLst>
          </p:nvPr>
        </p:nvGraphicFramePr>
        <p:xfrm>
          <a:off x="9120336" y="2738478"/>
          <a:ext cx="684076" cy="3528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2360013928"/>
                    </a:ext>
                  </a:extLst>
                </a:gridCol>
              </a:tblGrid>
              <a:tr h="441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03877"/>
                  </a:ext>
                </a:extLst>
              </a:tr>
              <a:tr h="4410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936336"/>
                  </a:ext>
                </a:extLst>
              </a:tr>
              <a:tr h="4410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210214"/>
                  </a:ext>
                </a:extLst>
              </a:tr>
              <a:tr h="4410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30208"/>
                  </a:ext>
                </a:extLst>
              </a:tr>
              <a:tr h="4410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469646"/>
                  </a:ext>
                </a:extLst>
              </a:tr>
              <a:tr h="441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257413"/>
                  </a:ext>
                </a:extLst>
              </a:tr>
              <a:tr h="441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1112"/>
                  </a:ext>
                </a:extLst>
              </a:tr>
              <a:tr h="441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69688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192344" y="2727121"/>
            <a:ext cx="546089" cy="3539693"/>
            <a:chOff x="8225408" y="2727121"/>
            <a:chExt cx="546089" cy="353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225408" y="3145699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08" y="3145699"/>
                  <a:ext cx="54006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231437" y="5805149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1437" y="5805149"/>
                  <a:ext cx="54006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225408" y="4476251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08" y="4476251"/>
                  <a:ext cx="54006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225408" y="4050544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08" y="4050544"/>
                  <a:ext cx="540060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225408" y="5313408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08" y="5313408"/>
                  <a:ext cx="540060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225408" y="2727121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08" y="2727121"/>
                  <a:ext cx="540060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225408" y="3577937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08" y="3577937"/>
                  <a:ext cx="540060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225408" y="4894830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408" y="4894830"/>
                  <a:ext cx="540060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2868324" y="406405"/>
            <a:ext cx="645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Open Addressing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350169"/>
                <a:ext cx="10261139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Unlike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which slots point to list of keys, open addressing stores the keys themselves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 thus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50169"/>
                <a:ext cx="10261139" cy="1090876"/>
              </a:xfrm>
              <a:prstGeom prst="rect">
                <a:avLst/>
              </a:prstGeom>
              <a:blipFill>
                <a:blip r:embed="rId12"/>
                <a:stretch>
                  <a:fillRect l="-1188" t="-559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1685" y="2606373"/>
            <a:ext cx="5224475" cy="36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0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52736"/>
                <a:ext cx="10261139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Key insertion </a:t>
                </a:r>
                <a:r>
                  <a:rPr lang="en-US" sz="2800" b="1" i="1" dirty="0"/>
                  <a:t>probes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successively until a vacant slot is found.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Probing uses two arguments: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the probe number (initially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). Thus,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0,1,…,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0,1,…,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To ensure that probing eventually finds vacant slot the </a:t>
                </a:r>
                <a:r>
                  <a:rPr lang="en-US" sz="2800" b="1" i="1" dirty="0"/>
                  <a:t>probe sequence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must be a permutation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52736"/>
                <a:ext cx="10261139" cy="4635115"/>
              </a:xfrm>
              <a:prstGeom prst="rect">
                <a:avLst/>
              </a:prstGeom>
              <a:blipFill>
                <a:blip r:embed="rId3"/>
                <a:stretch>
                  <a:fillRect l="-1188" t="-263" r="-1188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81654" y="1448780"/>
            <a:ext cx="6228692" cy="4176464"/>
            <a:chOff x="911424" y="1952836"/>
            <a:chExt cx="6228692" cy="4176464"/>
          </a:xfrm>
        </p:grpSpPr>
        <p:grpSp>
          <p:nvGrpSpPr>
            <p:cNvPr id="10" name="Group 9"/>
            <p:cNvGrpSpPr/>
            <p:nvPr/>
          </p:nvGrpSpPr>
          <p:grpSpPr>
            <a:xfrm>
              <a:off x="965430" y="1995539"/>
              <a:ext cx="6174686" cy="4133761"/>
              <a:chOff x="965430" y="1995539"/>
              <a:chExt cx="6174686" cy="413376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430" y="1995539"/>
                <a:ext cx="4346008" cy="4133761"/>
              </a:xfrm>
              <a:prstGeom prst="rect">
                <a:avLst/>
              </a:prstGeom>
              <a:ln w="28575">
                <a:noFill/>
              </a:ln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803033" y="3229675"/>
                <a:ext cx="3337083" cy="2099117"/>
                <a:chOff x="3803033" y="3229675"/>
                <a:chExt cx="3337083" cy="209911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4087302" y="4005064"/>
                  <a:ext cx="305281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vacant slot found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141308" y="4805572"/>
                  <a:ext cx="25307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slot occupied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803033" y="3229675"/>
                  <a:ext cx="21849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next probe</a:t>
                  </a:r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>
              <a:off x="911424" y="1952836"/>
              <a:ext cx="6228692" cy="4176463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685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4966416"/>
                <a:ext cx="10261139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if inserted,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HASH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SEARCH</m:t>
                    </m:r>
                  </m:oMath>
                </a14:m>
                <a:r>
                  <a:rPr lang="en-US" sz="2800" dirty="0"/>
                  <a:t> must probe </a:t>
                </a:r>
                <a:r>
                  <a:rPr lang="en-US" sz="2800" b="1" dirty="0"/>
                  <a:t>same sequence </a:t>
                </a: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HASH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INSERT</m:t>
                    </m:r>
                  </m:oMath>
                </a14:m>
                <a:r>
                  <a:rPr lang="en-US" sz="2800" dirty="0"/>
                  <a:t> did (assuming keys are not deleted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966416"/>
                <a:ext cx="10261139" cy="1090876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516240" y="908719"/>
            <a:ext cx="7159520" cy="3744417"/>
            <a:chOff x="1240736" y="2060849"/>
            <a:chExt cx="7159520" cy="3744417"/>
          </a:xfrm>
        </p:grpSpPr>
        <p:grpSp>
          <p:nvGrpSpPr>
            <p:cNvPr id="21" name="Group 20"/>
            <p:cNvGrpSpPr/>
            <p:nvPr/>
          </p:nvGrpSpPr>
          <p:grpSpPr>
            <a:xfrm>
              <a:off x="1242636" y="2060849"/>
              <a:ext cx="7157620" cy="3744416"/>
              <a:chOff x="1242636" y="2060849"/>
              <a:chExt cx="7157620" cy="374441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636" y="2060849"/>
                <a:ext cx="4468644" cy="3744416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3827748" y="3314842"/>
                <a:ext cx="4572508" cy="2146088"/>
                <a:chOff x="3827748" y="3314842"/>
                <a:chExt cx="4572508" cy="214608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205982" y="4140784"/>
                  <a:ext cx="19958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key found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633592" y="4937710"/>
                  <a:ext cx="27666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key not in table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142717" y="3314842"/>
                  <a:ext cx="21849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next probe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827748" y="4537472"/>
                  <a:ext cx="29163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probe continues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1240736" y="2060850"/>
              <a:ext cx="7159520" cy="3744416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07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44724"/>
                <a:ext cx="10261139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Uniform hashing</a:t>
                </a:r>
                <a:r>
                  <a:rPr lang="en-US" sz="2800" dirty="0"/>
                  <a:t>: Probing sequence of each key is likely any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0, 1,…,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/>
                  <a:t> permutations (difficult to implement).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Linear probing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Auxiliary hash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1, 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/>
                  <a:t> defines the initial slot of probe sequence.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 1, 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Probing sequence progresses linearly, wrapping around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Exactly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distinct sequences, far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/>
                  <a:t> desirable </a:t>
                </a:r>
                <a:r>
                  <a:rPr lang="en-US" sz="2800" dirty="0">
                    <a:sym typeface="Wingdings" panose="05000000000000000000" pitchFamily="2" charset="2"/>
                  </a:rPr>
                  <a:t>.</a:t>
                </a:r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44724"/>
                <a:ext cx="10261139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10048"/>
                <a:ext cx="10261139" cy="511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Easy to implement but suffers from </a:t>
                </a:r>
                <a:r>
                  <a:rPr lang="en-US" sz="2800" b="1" i="1" dirty="0"/>
                  <a:t>clustering</a:t>
                </a:r>
                <a:r>
                  <a:rPr lang="en-US" sz="2800" dirty="0"/>
                  <a:t>, increasing average search 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Vacant slot preceded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contiguously occupied filled next with probability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/>
                  <a:t>, harming average search time.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why and how?)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Quadratic Probing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Quadratic offset avoids the clustering of linear probing.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10048"/>
                <a:ext cx="10261139" cy="5115311"/>
              </a:xfrm>
              <a:prstGeom prst="rect">
                <a:avLst/>
              </a:prstGeom>
              <a:blipFill>
                <a:blip r:embed="rId3"/>
                <a:stretch>
                  <a:fillRect l="-1188" t="-119" r="-1188" b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97198"/>
                <a:ext cx="10261139" cy="526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Although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that must be resolved to ensure traversal over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slots.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 in linear probing , quadratic yields exactly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distinct sequences </a:t>
                </a:r>
                <a:r>
                  <a:rPr lang="en-US" sz="2800" dirty="0">
                    <a:sym typeface="Wingdings" panose="05000000000000000000" pitchFamily="2" charset="2"/>
                  </a:rPr>
                  <a:t>.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Double Hashing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are auxiliary hash functions.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probe is offset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 To search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slots,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must be relatively prime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(number theory).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97198"/>
                <a:ext cx="10261139" cy="5260094"/>
              </a:xfrm>
              <a:prstGeom prst="rect">
                <a:avLst/>
              </a:prstGeom>
              <a:blipFill>
                <a:blip r:embed="rId4"/>
                <a:stretch>
                  <a:fillRect l="-1188" t="-579" r="-416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442409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Hash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292969"/>
                <a:ext cx="10261139" cy="440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Stores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-keys dictionaries, keys belong to universe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requires only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INSERT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SEARCH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DELETE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800" dirty="0"/>
                  <a:t>-array indexed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keys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time for all operations but is very memory wasteful.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Hash table memory could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Worst-case hash table search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but average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insertion and deletion are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92969"/>
                <a:ext cx="10261139" cy="4404283"/>
              </a:xfrm>
              <a:prstGeom prst="rect">
                <a:avLst/>
              </a:prstGeom>
              <a:blipFill>
                <a:blip r:embed="rId3"/>
                <a:stretch>
                  <a:fillRect l="-1188" t="-138" r="-1188" b="-2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2696"/>
                <a:ext cx="10261139" cy="239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Linear and quadratic probing depend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only 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, so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the probing sequences are identical.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Sequences identity in double hashing requires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very unlikely.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39" cy="2391424"/>
              </a:xfrm>
              <a:prstGeom prst="rect">
                <a:avLst/>
              </a:prstGeom>
              <a:blipFill>
                <a:blip r:embed="rId12"/>
                <a:stretch>
                  <a:fillRect l="-1188" t="-510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79108"/>
              </p:ext>
            </p:extLst>
          </p:nvPr>
        </p:nvGraphicFramePr>
        <p:xfrm>
          <a:off x="1271464" y="5215096"/>
          <a:ext cx="812800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59335651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72731408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32079353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85257230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4368043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43763495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460327866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7039517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74984456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28278134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6516377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45325752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93091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</a:t>
                      </a:r>
                      <a:endPara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261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64559"/>
              </p:ext>
            </p:extLst>
          </p:nvPr>
        </p:nvGraphicFramePr>
        <p:xfrm>
          <a:off x="1274416" y="4761148"/>
          <a:ext cx="8128003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59335651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72731408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32079353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85257230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4368043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43763495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460327866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7039517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74984456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28278134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6516377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45325752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93091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261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82139" y="5229200"/>
                <a:ext cx="6120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139" y="5229200"/>
                <a:ext cx="61206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399467" y="5210036"/>
                <a:ext cx="14387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467" y="5210036"/>
                <a:ext cx="143872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343472" y="4081868"/>
            <a:ext cx="2016224" cy="523220"/>
            <a:chOff x="1343472" y="4097516"/>
            <a:chExt cx="201622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343472" y="4097516"/>
                  <a:ext cx="2016224" cy="523220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472" y="4097516"/>
                  <a:ext cx="2016224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ular Callout 21"/>
            <p:cNvSpPr/>
            <p:nvPr/>
          </p:nvSpPr>
          <p:spPr>
            <a:xfrm>
              <a:off x="1399710" y="4184552"/>
              <a:ext cx="1959986" cy="380218"/>
            </a:xfrm>
            <a:prstGeom prst="wedgeRectCallout">
              <a:avLst>
                <a:gd name="adj1" fmla="val -9123"/>
                <a:gd name="adj2" fmla="val 136874"/>
              </a:avLst>
            </a:prstGeom>
            <a:solidFill>
              <a:schemeClr val="tx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27748" y="4077072"/>
            <a:ext cx="2016224" cy="523220"/>
            <a:chOff x="1343472" y="4097516"/>
            <a:chExt cx="2016224" cy="523220"/>
          </a:xfrm>
        </p:grpSpPr>
        <p:sp>
          <p:nvSpPr>
            <p:cNvPr id="28" name="Rectangular Callout 27"/>
            <p:cNvSpPr/>
            <p:nvPr/>
          </p:nvSpPr>
          <p:spPr>
            <a:xfrm>
              <a:off x="1399710" y="4184552"/>
              <a:ext cx="1959986" cy="380218"/>
            </a:xfrm>
            <a:prstGeom prst="wedgeRectCallout">
              <a:avLst>
                <a:gd name="adj1" fmla="val -9123"/>
                <a:gd name="adj2" fmla="val 136874"/>
              </a:avLst>
            </a:prstGeom>
            <a:solidFill>
              <a:schemeClr val="tx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343472" y="4097516"/>
                  <a:ext cx="2016224" cy="523220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472" y="4097516"/>
                  <a:ext cx="2016224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6312024" y="4077072"/>
            <a:ext cx="2016224" cy="523220"/>
            <a:chOff x="1343472" y="4097516"/>
            <a:chExt cx="2016224" cy="523220"/>
          </a:xfrm>
        </p:grpSpPr>
        <p:sp>
          <p:nvSpPr>
            <p:cNvPr id="30" name="Rectangular Callout 29"/>
            <p:cNvSpPr/>
            <p:nvPr/>
          </p:nvSpPr>
          <p:spPr>
            <a:xfrm>
              <a:off x="1399710" y="4184552"/>
              <a:ext cx="1959986" cy="380218"/>
            </a:xfrm>
            <a:prstGeom prst="wedgeRectCallout">
              <a:avLst>
                <a:gd name="adj1" fmla="val -9123"/>
                <a:gd name="adj2" fmla="val 136874"/>
              </a:avLst>
            </a:prstGeom>
            <a:solidFill>
              <a:schemeClr val="tx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343472" y="4097516"/>
                  <a:ext cx="2016224" cy="523220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472" y="4097516"/>
                  <a:ext cx="2016224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431" y="3274142"/>
                <a:ext cx="102611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Insertion example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1" y="3274142"/>
                <a:ext cx="10261138" cy="523220"/>
              </a:xfrm>
              <a:prstGeom prst="rect">
                <a:avLst/>
              </a:prstGeom>
              <a:blipFill>
                <a:blip r:embed="rId20"/>
                <a:stretch>
                  <a:fillRect l="-118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562273" y="4090493"/>
            <a:ext cx="2664296" cy="523220"/>
            <a:chOff x="1993749" y="1974354"/>
            <a:chExt cx="2664296" cy="523220"/>
          </a:xfrm>
        </p:grpSpPr>
        <p:sp>
          <p:nvSpPr>
            <p:cNvPr id="21" name="Rectangular Callout 20"/>
            <p:cNvSpPr/>
            <p:nvPr/>
          </p:nvSpPr>
          <p:spPr>
            <a:xfrm>
              <a:off x="2093876" y="2043014"/>
              <a:ext cx="2464042" cy="380218"/>
            </a:xfrm>
            <a:prstGeom prst="wedgeRectCallout">
              <a:avLst>
                <a:gd name="adj1" fmla="val -45417"/>
                <a:gd name="adj2" fmla="val -161761"/>
              </a:avLst>
            </a:prstGeom>
            <a:solidFill>
              <a:schemeClr val="tx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993749" y="1974354"/>
                  <a:ext cx="2664296" cy="523220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749" y="1974354"/>
                  <a:ext cx="2664296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52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2696"/>
                <a:ext cx="10261139" cy="5612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Relatively prime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he-IL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 yields distinct probe sequence.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Thus double hashing yields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distinct sequences, performing closely to ideal uniform hashing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/>
                  <a:t> distinct sequences.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Open-address hashing analysis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uniform hashing: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likely be any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0, 1,…,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/>
                  <a:t> permutations.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3: 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. The expected number of probes in </a:t>
                </a:r>
                <a:r>
                  <a:rPr lang="en-US" sz="2800" b="1" dirty="0"/>
                  <a:t>unsuccessful</a:t>
                </a:r>
                <a:r>
                  <a:rPr lang="en-US" sz="2800" dirty="0"/>
                  <a:t> search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39" cy="5612883"/>
              </a:xfrm>
              <a:prstGeom prst="rect">
                <a:avLst/>
              </a:prstGeom>
              <a:blipFill>
                <a:blip r:embed="rId3"/>
                <a:stretch>
                  <a:fillRect l="-1188" r="-1188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72716"/>
                <a:ext cx="10261139" cy="5277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random variable counting the number of probes in unsuccessful search.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 unsuccessful search all probes hit occupied slots except the last that is empty.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implies sequence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probed occupied slots.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Probe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seeks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yet un-probed keys, in remaining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 which size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uniformity, probe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probability to hit any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out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72716"/>
                <a:ext cx="10261139" cy="5277022"/>
              </a:xfrm>
              <a:prstGeom prst="rect">
                <a:avLst/>
              </a:prstGeom>
              <a:blipFill>
                <a:blip r:embed="rId3"/>
                <a:stretch>
                  <a:fillRect l="-1188" t="-115" r="-1188" b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65430" y="692696"/>
            <a:ext cx="10261139" cy="1260140"/>
            <a:chOff x="965430" y="692696"/>
            <a:chExt cx="10261139" cy="1260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965430" y="859780"/>
                  <a:ext cx="10261139" cy="10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800" b="0" dirty="0"/>
                    <a:t> (1)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nary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859780"/>
                  <a:ext cx="10261139" cy="1093056"/>
                </a:xfrm>
                <a:prstGeom prst="rect">
                  <a:avLst/>
                </a:prstGeom>
                <a:blipFill>
                  <a:blip r:embed="rId3"/>
                  <a:stretch>
                    <a:fillRect l="-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1991544" y="692696"/>
              <a:ext cx="3814192" cy="523220"/>
              <a:chOff x="1644253" y="4410447"/>
              <a:chExt cx="3920140" cy="523220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644253" y="4457190"/>
                <a:ext cx="3920140" cy="392843"/>
              </a:xfrm>
              <a:prstGeom prst="wedgeRectCallout">
                <a:avLst>
                  <a:gd name="adj1" fmla="val -16627"/>
                  <a:gd name="adj2" fmla="val 103058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644253" y="4410447"/>
                    <a:ext cx="392014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all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800" dirty="0"/>
                      <a:t> probes occurred </a:t>
                    </a: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4253" y="4410447"/>
                    <a:ext cx="392014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80" t="-11765" r="-4960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5430" y="4869160"/>
                <a:ext cx="10261139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Insertion follows same probe sequence as unsuccessful search. Assuming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average insertion time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869160"/>
                <a:ext cx="10261139" cy="1126462"/>
              </a:xfrm>
              <a:prstGeom prst="rect">
                <a:avLst/>
              </a:prstGeom>
              <a:blipFill>
                <a:blip r:embed="rId5"/>
                <a:stretch>
                  <a:fillRect l="-1188" t="-1081" r="-1188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65430" y="2132856"/>
            <a:ext cx="10261139" cy="2600199"/>
            <a:chOff x="965430" y="2132856"/>
            <a:chExt cx="10261139" cy="2600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65430" y="2132856"/>
                  <a:ext cx="10261139" cy="2600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3000"/>
                    </a:spcAft>
                  </a:pPr>
                  <a:r>
                    <a:rPr lang="en-US" sz="28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3000"/>
                    </a:spcAft>
                  </a:pP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3000"/>
                    </a:spcAft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a14:m>
                  <a:r>
                    <a:rPr lang="en-US" sz="2800" dirty="0"/>
                    <a:t>.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132856"/>
                  <a:ext cx="10261139" cy="2600199"/>
                </a:xfrm>
                <a:prstGeom prst="rect">
                  <a:avLst/>
                </a:prstGeom>
                <a:blipFill>
                  <a:blip r:embed="rId6"/>
                  <a:stretch>
                    <a:fillRect b="-25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5825570" y="3569096"/>
              <a:ext cx="2356375" cy="509523"/>
              <a:chOff x="1374380" y="6097546"/>
              <a:chExt cx="2421829" cy="617043"/>
            </a:xfrm>
          </p:grpSpPr>
          <p:sp>
            <p:nvSpPr>
              <p:cNvPr id="16" name="Rectangular Callout 15"/>
              <p:cNvSpPr/>
              <p:nvPr/>
            </p:nvSpPr>
            <p:spPr>
              <a:xfrm>
                <a:off x="1374380" y="6204152"/>
                <a:ext cx="2421829" cy="510437"/>
              </a:xfrm>
              <a:prstGeom prst="wedgeRectCallout">
                <a:avLst>
                  <a:gd name="adj1" fmla="val -25017"/>
                  <a:gd name="adj2" fmla="val -105551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90455" y="6097546"/>
                <a:ext cx="2405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telescopic sum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263954" y="3606262"/>
              <a:ext cx="648072" cy="523220"/>
              <a:chOff x="7525074" y="1969822"/>
              <a:chExt cx="648072" cy="523220"/>
            </a:xfrm>
          </p:grpSpPr>
          <p:sp>
            <p:nvSpPr>
              <p:cNvPr id="19" name="Rectangular Callout 18"/>
              <p:cNvSpPr/>
              <p:nvPr/>
            </p:nvSpPr>
            <p:spPr>
              <a:xfrm>
                <a:off x="7584812" y="2041142"/>
                <a:ext cx="540060" cy="421493"/>
              </a:xfrm>
              <a:prstGeom prst="wedgeRectCallout">
                <a:avLst>
                  <a:gd name="adj1" fmla="val -18851"/>
                  <a:gd name="adj2" fmla="val 89090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25074" y="1969822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(1)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21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36712"/>
                <a:ext cx="10261139" cy="53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Expected successful search 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4: Assuming no deletions,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. The expected number of probes in successful search is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dirty="0"/>
                  <a:t>. 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Successful search of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follows same probe sequence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insertion.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be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inserted key. Upon insertion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’s load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Finding it takes same average time as insert, 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6712"/>
                <a:ext cx="10261139" cy="5369099"/>
              </a:xfrm>
              <a:prstGeom prst="rect">
                <a:avLst/>
              </a:prstGeom>
              <a:blipFill>
                <a:blip r:embed="rId3"/>
                <a:stretch>
                  <a:fillRect l="-1188" t="-114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00708"/>
                <a:ext cx="10261139" cy="541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Averaging over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yields</a:t>
                </a:r>
              </a:p>
              <a:p>
                <a:pPr algn="just">
                  <a:lnSpc>
                    <a:spcPct val="15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Example</a:t>
                </a:r>
                <a:r>
                  <a:rPr lang="en-US" sz="2800" dirty="0">
                    <a:ea typeface="Cambria Math" panose="02040503050406030204" pitchFamily="18" charset="0"/>
                  </a:rPr>
                  <a:t>: For 50% loaded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 the average probes of unsuccessful search is less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1.4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for successful search.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these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2.6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respectively, and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=0.99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4.7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respectively.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00708"/>
                <a:ext cx="10261139" cy="5412251"/>
              </a:xfrm>
              <a:prstGeom prst="rect">
                <a:avLst/>
              </a:prstGeom>
              <a:blipFill>
                <a:blip r:embed="rId3"/>
                <a:stretch>
                  <a:fillRect l="-1188" t="-113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636060" y="1033572"/>
            <a:ext cx="3870430" cy="523220"/>
            <a:chOff x="7356139" y="4653136"/>
            <a:chExt cx="3870430" cy="523220"/>
          </a:xfrm>
        </p:grpSpPr>
        <p:sp>
          <p:nvSpPr>
            <p:cNvPr id="9" name="Rectangular Callout 8"/>
            <p:cNvSpPr/>
            <p:nvPr/>
          </p:nvSpPr>
          <p:spPr>
            <a:xfrm>
              <a:off x="7392143" y="4709962"/>
              <a:ext cx="3834425" cy="421532"/>
            </a:xfrm>
            <a:prstGeom prst="wedgeRectCallout">
              <a:avLst>
                <a:gd name="adj1" fmla="val -19591"/>
                <a:gd name="adj2" fmla="val 172049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356139" y="4653136"/>
                  <a:ext cx="38704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substitute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39" y="4653136"/>
                  <a:ext cx="387043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3150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40216" y="2636912"/>
            <a:ext cx="2304257" cy="523220"/>
            <a:chOff x="7356139" y="4653136"/>
            <a:chExt cx="2304257" cy="523220"/>
          </a:xfrm>
        </p:grpSpPr>
        <p:sp>
          <p:nvSpPr>
            <p:cNvPr id="12" name="Rectangular Callout 11"/>
            <p:cNvSpPr/>
            <p:nvPr/>
          </p:nvSpPr>
          <p:spPr>
            <a:xfrm>
              <a:off x="7392144" y="4748596"/>
              <a:ext cx="2268252" cy="399795"/>
            </a:xfrm>
            <a:prstGeom prst="wedgeRectCallout">
              <a:avLst>
                <a:gd name="adj1" fmla="val 34429"/>
                <a:gd name="adj2" fmla="val -121368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6139" y="4653136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harmonic 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9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76194" y="656692"/>
            <a:ext cx="9039611" cy="4226979"/>
            <a:chOff x="2348977" y="1124744"/>
            <a:chExt cx="9039611" cy="42269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8977" y="1124744"/>
              <a:ext cx="7494046" cy="42269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569928" y="1160748"/>
                  <a:ext cx="17281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928" y="1160748"/>
                  <a:ext cx="172819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660396" y="3238233"/>
                  <a:ext cx="17281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ollision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0396" y="3238233"/>
                  <a:ext cx="172819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430" y="4966416"/>
                <a:ext cx="10261139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i="1" dirty="0"/>
                  <a:t>Hashing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uniform</a:t>
                </a:r>
                <a:r>
                  <a:rPr lang="en-US" sz="2800" dirty="0"/>
                  <a:t>. Every key is likely hashed into any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slots independently of other keys.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966416"/>
                <a:ext cx="10261139" cy="1090876"/>
              </a:xfrm>
              <a:prstGeom prst="rect">
                <a:avLst/>
              </a:prstGeom>
              <a:blipFill>
                <a:blip r:embed="rId6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89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39716" y="62068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Collision resolution by chaining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12776"/>
            <a:ext cx="9906000" cy="4019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3433" y="1340768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33" y="1340768"/>
                <a:ext cx="17281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3802" y="5697252"/>
                <a:ext cx="3564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0,1,…,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02" y="5697252"/>
                <a:ext cx="35643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30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4293096"/>
                <a:ext cx="10261139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e>
                    </m:d>
                  </m:oMath>
                </a14:m>
                <a:r>
                  <a:rPr lang="en-US" sz="2800" dirty="0"/>
                  <a:t> computation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time.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INSERT</m:t>
                    </m:r>
                  </m:oMath>
                </a14:m>
                <a:r>
                  <a:rPr lang="en-US" sz="2800" dirty="0"/>
                  <a:t> to linked list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DELETE</m:t>
                    </m:r>
                  </m:oMath>
                </a14:m>
                <a:r>
                  <a:rPr lang="en-US" sz="2800" dirty="0"/>
                  <a:t>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the object (pointer) not the key.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293096"/>
                <a:ext cx="10261139" cy="2105192"/>
              </a:xfrm>
              <a:prstGeom prst="rect">
                <a:avLst/>
              </a:prstGeom>
              <a:blipFill>
                <a:blip r:embed="rId3"/>
                <a:stretch>
                  <a:fillRect l="-1188" t="-289" b="-5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241" y="620688"/>
            <a:ext cx="7671175" cy="3587463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6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53991"/>
                <a:ext cx="10261139" cy="4723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Worst-case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search time occurs when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keys are hashed to same index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linked list length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load factor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the average number of objects in a chain. Can be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&lt;1,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and to access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What time takes searching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?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may exists or not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) 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53991"/>
                <a:ext cx="10261139" cy="4723281"/>
              </a:xfrm>
              <a:prstGeom prst="rect">
                <a:avLst/>
              </a:prstGeom>
              <a:blipFill>
                <a:blip r:embed="rId3"/>
                <a:stretch>
                  <a:fillRect l="-1188" t="-129" r="-1188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80882"/>
                <a:ext cx="10261139" cy="5456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1: It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/>
                  <a:t> average search time to discover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stems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computation.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assertion requires comparison to all keys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list, hence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2: It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/>
                  <a:t> average search time to discover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Keys are inserted in front of the linked lists.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 before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found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it must first be compared to all list’s keys inserted after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then with itself.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80882"/>
                <a:ext cx="10261139" cy="5456430"/>
              </a:xfrm>
              <a:prstGeom prst="rect">
                <a:avLst/>
              </a:prstGeom>
              <a:blipFill>
                <a:blip r:embed="rId3"/>
                <a:stretch>
                  <a:fillRect l="-1188" t="-112" r="-1188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965430" y="667423"/>
                <a:ext cx="10261139" cy="564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any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likely searched,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th key inserted into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Define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.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uniform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likely hashed independently into any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slots,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Expected comparisons in successful search sums over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keys, each is likely searched with probability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67423"/>
                <a:ext cx="10261139" cy="5642314"/>
              </a:xfrm>
              <a:prstGeom prst="rect">
                <a:avLst/>
              </a:prstGeom>
              <a:blipFill>
                <a:blip r:embed="rId3"/>
                <a:stretch>
                  <a:fillRect l="-1188" t="-108" r="-1188" b="-20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Hashing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65430" y="3214188"/>
                <a:ext cx="10261139" cy="169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25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nary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3600"/>
                  </a:spcAft>
                </a:pPr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214188"/>
                <a:ext cx="10261139" cy="1690976"/>
              </a:xfrm>
              <a:prstGeom prst="rect">
                <a:avLst/>
              </a:prstGeom>
              <a:blipFill>
                <a:blip r:embed="rId3"/>
                <a:stretch>
                  <a:fillRect l="-1188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5430" y="4880017"/>
                <a:ext cx="10261139" cy="135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 </a:t>
                </a:r>
                <a:r>
                  <a:rPr lang="en-US" sz="28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b="0" dirty="0"/>
                  <a:t> average search.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Deletion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b="0" dirty="0"/>
                  <a:t> (after search).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880017"/>
                <a:ext cx="10261139" cy="1357295"/>
              </a:xfrm>
              <a:prstGeom prst="rect">
                <a:avLst/>
              </a:prstGeom>
              <a:blipFill>
                <a:blip r:embed="rId4"/>
                <a:stretch>
                  <a:fillRect l="-1188" t="-2252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7408" y="584684"/>
            <a:ext cx="10459161" cy="2646295"/>
            <a:chOff x="767408" y="584684"/>
            <a:chExt cx="10459161" cy="2646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965430" y="1266496"/>
                  <a:ext cx="10261139" cy="830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3600"/>
                    </a:spcAft>
                  </a:pPr>
                  <a:r>
                    <a:rPr lang="en-US" sz="28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brk m:alnAt="25"/>
                                        </m:r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25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266496"/>
                  <a:ext cx="10261139" cy="8303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811524" y="656692"/>
              <a:ext cx="1656184" cy="523220"/>
              <a:chOff x="2315580" y="4329100"/>
              <a:chExt cx="1656184" cy="523220"/>
            </a:xfrm>
          </p:grpSpPr>
          <p:sp>
            <p:nvSpPr>
              <p:cNvPr id="9" name="Rectangular Callout 8"/>
              <p:cNvSpPr/>
              <p:nvPr/>
            </p:nvSpPr>
            <p:spPr>
              <a:xfrm>
                <a:off x="2351584" y="4365104"/>
                <a:ext cx="1620180" cy="439639"/>
              </a:xfrm>
              <a:prstGeom prst="wedgeRectCallout">
                <a:avLst>
                  <a:gd name="adj1" fmla="val 7280"/>
                  <a:gd name="adj2" fmla="val 172452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315580" y="4329100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key found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115780" y="584684"/>
              <a:ext cx="3483301" cy="588751"/>
              <a:chOff x="4772938" y="3717032"/>
              <a:chExt cx="3483301" cy="588751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4772938" y="3825044"/>
                <a:ext cx="3380462" cy="439640"/>
              </a:xfrm>
              <a:prstGeom prst="wedgeRectCallout">
                <a:avLst>
                  <a:gd name="adj1" fmla="val -36898"/>
                  <a:gd name="adj2" fmla="val 100530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772938" y="3717032"/>
                    <a:ext cx="3483301" cy="5887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2800" dirty="0"/>
                      <a:t> for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2938" y="3717032"/>
                    <a:ext cx="3483301" cy="58875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5208" b="-239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7464152" y="2276872"/>
              <a:ext cx="3240360" cy="523220"/>
              <a:chOff x="5263231" y="6414096"/>
              <a:chExt cx="3240360" cy="523220"/>
            </a:xfrm>
          </p:grpSpPr>
          <p:sp>
            <p:nvSpPr>
              <p:cNvPr id="15" name="Rectangular Callout 14"/>
              <p:cNvSpPr/>
              <p:nvPr/>
            </p:nvSpPr>
            <p:spPr>
              <a:xfrm>
                <a:off x="5290149" y="6508705"/>
                <a:ext cx="3186525" cy="406011"/>
              </a:xfrm>
              <a:prstGeom prst="wedgeRectCallout">
                <a:avLst>
                  <a:gd name="adj1" fmla="val -20692"/>
                  <a:gd name="adj2" fmla="val -145110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63231" y="6414096"/>
                <a:ext cx="3240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expectation linearity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927648" y="2276872"/>
              <a:ext cx="3852429" cy="954107"/>
              <a:chOff x="6377926" y="6414097"/>
              <a:chExt cx="4229376" cy="954107"/>
            </a:xfrm>
          </p:grpSpPr>
          <p:sp>
            <p:nvSpPr>
              <p:cNvPr id="20" name="Rectangular Callout 19"/>
              <p:cNvSpPr/>
              <p:nvPr/>
            </p:nvSpPr>
            <p:spPr>
              <a:xfrm>
                <a:off x="6417454" y="6522109"/>
                <a:ext cx="4189848" cy="792088"/>
              </a:xfrm>
              <a:prstGeom prst="wedgeRectCallout">
                <a:avLst>
                  <a:gd name="adj1" fmla="val -38573"/>
                  <a:gd name="adj2" fmla="val -90498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377926" y="6414097"/>
                    <a:ext cx="4229375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search only over elements inserted after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7926" y="6414097"/>
                    <a:ext cx="4229375" cy="95410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57" t="-6410" b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767408" y="2258869"/>
              <a:ext cx="2196244" cy="954107"/>
              <a:chOff x="371364" y="6453336"/>
              <a:chExt cx="2196244" cy="954107"/>
            </a:xfrm>
          </p:grpSpPr>
          <p:sp>
            <p:nvSpPr>
              <p:cNvPr id="29" name="Rectangular Callout 28"/>
              <p:cNvSpPr/>
              <p:nvPr/>
            </p:nvSpPr>
            <p:spPr>
              <a:xfrm>
                <a:off x="443372" y="6579351"/>
                <a:ext cx="1980220" cy="781676"/>
              </a:xfrm>
              <a:prstGeom prst="wedgeRectCallout">
                <a:avLst>
                  <a:gd name="adj1" fmla="val -8208"/>
                  <a:gd name="adj2" fmla="val -90851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71364" y="6453336"/>
                    <a:ext cx="2196244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average over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800" dirty="0"/>
                      <a:t> elements</a:t>
                    </a: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364" y="6453336"/>
                    <a:ext cx="2196244" cy="954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22" t="-6410" r="-5278" b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914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17546</TotalTime>
  <Words>2021</Words>
  <Application>Microsoft Office PowerPoint</Application>
  <PresentationFormat>Widescreen</PresentationFormat>
  <Paragraphs>252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Hashing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474</cp:revision>
  <dcterms:created xsi:type="dcterms:W3CDTF">2021-10-08T01:25:47Z</dcterms:created>
  <dcterms:modified xsi:type="dcterms:W3CDTF">2023-05-03T05:10:08Z</dcterms:modified>
</cp:coreProperties>
</file>