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39" r:id="rId19"/>
    <p:sldId id="340" r:id="rId20"/>
    <p:sldId id="341" r:id="rId21"/>
    <p:sldId id="342" r:id="rId22"/>
    <p:sldId id="316" r:id="rId23"/>
    <p:sldId id="317" r:id="rId24"/>
    <p:sldId id="318" r:id="rId25"/>
    <p:sldId id="319" r:id="rId26"/>
    <p:sldId id="322" r:id="rId27"/>
    <p:sldId id="320" r:id="rId28"/>
    <p:sldId id="321" r:id="rId29"/>
    <p:sldId id="323" r:id="rId30"/>
    <p:sldId id="324" r:id="rId31"/>
    <p:sldId id="326" r:id="rId32"/>
    <p:sldId id="327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FF00"/>
    <a:srgbClr val="FF0000"/>
    <a:srgbClr val="FF3300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29" autoAdjust="0"/>
  </p:normalViewPr>
  <p:slideViewPr>
    <p:cSldViewPr snapToObjects="1">
      <p:cViewPr>
        <p:scale>
          <a:sx n="90" d="100"/>
          <a:sy n="90" d="100"/>
        </p:scale>
        <p:origin x="-232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91B809-24AE-485C-AE94-235CAB0EE403}" type="datetimeFigureOut">
              <a:rPr lang="he-IL" smtClean="0"/>
              <a:t>ח'/אייר/תשפ"א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96B39-D736-4ED3-8FFC-3C16E7EC8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2122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701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12166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Virtual Memory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594030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</a:t>
            </a:r>
            <a:r>
              <a:rPr lang="en-US" sz="2400" smtClean="0"/>
              <a:t>and instructed </a:t>
            </a:r>
            <a:r>
              <a:rPr lang="en-US" sz="2400" dirty="0" smtClean="0"/>
              <a:t>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99" y="3199492"/>
            <a:ext cx="2480896" cy="29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3203973"/>
            <a:ext cx="2400631" cy="29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5" y="548680"/>
            <a:ext cx="79658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process’s address space, and hence all the data it can access in memory, </a:t>
            </a:r>
            <a:r>
              <a:rPr lang="en-US" sz="2800" dirty="0" smtClean="0"/>
              <a:t>is defined </a:t>
            </a:r>
            <a:r>
              <a:rPr lang="en-US" sz="2800" dirty="0"/>
              <a:t>by its page </a:t>
            </a:r>
            <a:r>
              <a:rPr lang="en-US" sz="2800" dirty="0" smtClean="0"/>
              <a:t>table, residing in the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OS needs to load only </a:t>
            </a:r>
            <a:r>
              <a:rPr lang="en-US" sz="2800" dirty="0"/>
              <a:t>the page table </a:t>
            </a:r>
            <a:r>
              <a:rPr lang="en-US" sz="2800" dirty="0" smtClean="0"/>
              <a:t>register with the pointer to the table of the process to be run.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process has its own </a:t>
            </a:r>
            <a:r>
              <a:rPr lang="en-US" sz="2800" dirty="0" smtClean="0"/>
              <a:t>page table (+register), </a:t>
            </a:r>
            <a:r>
              <a:rPr lang="en-US" sz="2800" dirty="0"/>
              <a:t>since different processes use the same virtual addresses.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OS</a:t>
            </a:r>
            <a:r>
              <a:rPr lang="en-US" sz="2800" dirty="0"/>
              <a:t> </a:t>
            </a:r>
            <a:r>
              <a:rPr lang="en-US" sz="2800" dirty="0" smtClean="0"/>
              <a:t>allocates </a:t>
            </a:r>
            <a:r>
              <a:rPr lang="en-US" sz="2800" dirty="0"/>
              <a:t>the physical memory and </a:t>
            </a:r>
            <a:r>
              <a:rPr lang="en-US" sz="2800" dirty="0" smtClean="0"/>
              <a:t>updates </a:t>
            </a:r>
            <a:r>
              <a:rPr lang="en-US" sz="2800" dirty="0"/>
              <a:t>the </a:t>
            </a:r>
            <a:r>
              <a:rPr lang="en-US" sz="2800" dirty="0" smtClean="0"/>
              <a:t>page tables</a:t>
            </a:r>
            <a:r>
              <a:rPr lang="en-US" sz="2800" dirty="0"/>
              <a:t>, </a:t>
            </a:r>
            <a:r>
              <a:rPr lang="en-US" sz="2800" dirty="0" smtClean="0"/>
              <a:t>to avoid </a:t>
            </a:r>
            <a:r>
              <a:rPr lang="en-US" sz="2800" b="1" dirty="0" smtClean="0"/>
              <a:t>collision</a:t>
            </a:r>
            <a:r>
              <a:rPr lang="en-US" sz="2800" dirty="0" smtClean="0"/>
              <a:t> of the </a:t>
            </a:r>
            <a:r>
              <a:rPr lang="en-US" sz="2800" dirty="0"/>
              <a:t>virtual address spaces of different </a:t>
            </a:r>
            <a:r>
              <a:rPr lang="en-US" sz="2800" dirty="0" smtClean="0"/>
              <a:t>processes.</a:t>
            </a:r>
          </a:p>
          <a:p>
            <a:pPr algn="just"/>
            <a:r>
              <a:rPr lang="en-US" sz="2800" dirty="0" smtClean="0"/>
              <a:t>Separate </a:t>
            </a:r>
            <a:r>
              <a:rPr lang="en-US" sz="2800" dirty="0"/>
              <a:t>page tables </a:t>
            </a:r>
            <a:r>
              <a:rPr lang="en-US" sz="2800" dirty="0" smtClean="0"/>
              <a:t>provide </a:t>
            </a:r>
            <a:r>
              <a:rPr lang="en-US" sz="2800" b="1" dirty="0" smtClean="0"/>
              <a:t>protection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one process </a:t>
            </a:r>
            <a:r>
              <a:rPr lang="en-US" sz="2800" dirty="0"/>
              <a:t>from another.</a:t>
            </a:r>
          </a:p>
        </p:txBody>
      </p:sp>
    </p:spTree>
    <p:extLst>
      <p:ext uri="{BB962C8B-B14F-4D97-AF65-F5344CB8AC3E}">
        <p14:creationId xmlns:p14="http://schemas.microsoft.com/office/powerpoint/2010/main" val="1475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990587"/>
            <a:ext cx="5989536" cy="522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6867254" y="2663915"/>
            <a:ext cx="1620179" cy="1246784"/>
          </a:xfrm>
          <a:prstGeom prst="wedgeRectCallout">
            <a:avLst>
              <a:gd name="adj1" fmla="val -115305"/>
              <a:gd name="adj2" fmla="val 19965"/>
            </a:avLst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67255" y="2663915"/>
            <a:ext cx="1620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OS algorithm determines the physical page number.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6814" y="278650"/>
            <a:ext cx="3150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The page table</a:t>
            </a:r>
            <a:endParaRPr lang="he-IL" sz="3200" dirty="0"/>
          </a:p>
        </p:txBody>
      </p:sp>
      <p:sp>
        <p:nvSpPr>
          <p:cNvPr id="10" name="Rectangular Callout 9"/>
          <p:cNvSpPr/>
          <p:nvPr/>
        </p:nvSpPr>
        <p:spPr>
          <a:xfrm>
            <a:off x="611560" y="2663915"/>
            <a:ext cx="1620179" cy="1015663"/>
          </a:xfrm>
          <a:prstGeom prst="wedgeRectCallout">
            <a:avLst>
              <a:gd name="adj1" fmla="val 43203"/>
              <a:gd name="adj2" fmla="val -196027"/>
            </a:avLst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1560" y="2663914"/>
            <a:ext cx="1620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Each process has such register.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31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5" y="2244057"/>
            <a:ext cx="796588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 OS creates </a:t>
            </a:r>
            <a:r>
              <a:rPr lang="en-US" sz="2800" dirty="0"/>
              <a:t>the space on </a:t>
            </a:r>
            <a:r>
              <a:rPr lang="en-US" sz="2800" b="1" dirty="0">
                <a:solidFill>
                  <a:srgbClr val="0000FF"/>
                </a:solidFill>
              </a:rPr>
              <a:t>disk</a:t>
            </a:r>
            <a:r>
              <a:rPr lang="en-US" sz="2800" dirty="0"/>
              <a:t> for all </a:t>
            </a:r>
            <a:r>
              <a:rPr lang="en-US" sz="2800" dirty="0" smtClean="0"/>
              <a:t>the pages </a:t>
            </a:r>
            <a:r>
              <a:rPr lang="en-US" sz="2800" dirty="0"/>
              <a:t>of a process when it creates the process.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This </a:t>
            </a:r>
            <a:r>
              <a:rPr lang="en-US" sz="2800" dirty="0"/>
              <a:t>disk space is called the </a:t>
            </a:r>
            <a:r>
              <a:rPr lang="en-US" sz="2800" b="1" dirty="0" smtClean="0">
                <a:solidFill>
                  <a:srgbClr val="0000FF"/>
                </a:solidFill>
              </a:rPr>
              <a:t>swap space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OS also </a:t>
            </a:r>
            <a:r>
              <a:rPr lang="en-US" sz="2800" dirty="0"/>
              <a:t>creates a data structure to record where each </a:t>
            </a:r>
            <a:r>
              <a:rPr lang="en-US" sz="2800" dirty="0" smtClean="0"/>
              <a:t>virtual page </a:t>
            </a:r>
            <a:r>
              <a:rPr lang="en-US" sz="2800" dirty="0"/>
              <a:t>is stored on disk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may </a:t>
            </a:r>
            <a:r>
              <a:rPr lang="en-US" sz="2800" dirty="0"/>
              <a:t>be part of the page table or </a:t>
            </a:r>
            <a:r>
              <a:rPr lang="en-US" sz="2800" dirty="0" smtClean="0"/>
              <a:t>an </a:t>
            </a:r>
            <a:r>
              <a:rPr lang="en-US" sz="2800" dirty="0"/>
              <a:t>auxiliary data structure indexed in the same way as the page table.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554" y="683695"/>
            <a:ext cx="7965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physical page bit-width is extended to </a:t>
            </a:r>
            <a:r>
              <a:rPr lang="en-US" sz="2800" dirty="0"/>
              <a:t>32 </a:t>
            </a:r>
            <a:r>
              <a:rPr lang="en-US" sz="2800" dirty="0" smtClean="0"/>
              <a:t>for </a:t>
            </a:r>
            <a:r>
              <a:rPr lang="en-US" sz="2800" dirty="0"/>
              <a:t>ease of </a:t>
            </a:r>
            <a:r>
              <a:rPr lang="en-US" sz="2800" dirty="0" smtClean="0"/>
              <a:t>indexing. The extra bits are used </a:t>
            </a:r>
            <a:r>
              <a:rPr lang="en-US" sz="2800" dirty="0"/>
              <a:t>to store additional </a:t>
            </a:r>
            <a:r>
              <a:rPr lang="en-US" sz="2800" dirty="0" smtClean="0"/>
              <a:t>information.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68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9887" y="323655"/>
            <a:ext cx="7012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page table maps each </a:t>
            </a:r>
            <a:r>
              <a:rPr lang="en-US" sz="2400" dirty="0" smtClean="0"/>
              <a:t>VM page to </a:t>
            </a:r>
            <a:r>
              <a:rPr lang="en-US" sz="2400" dirty="0"/>
              <a:t>either a page </a:t>
            </a:r>
            <a:r>
              <a:rPr lang="en-US" sz="2400" dirty="0" smtClean="0"/>
              <a:t>in main </a:t>
            </a:r>
            <a:r>
              <a:rPr lang="en-US" sz="2400" dirty="0"/>
              <a:t>memory or a page stored on </a:t>
            </a:r>
            <a:r>
              <a:rPr lang="en-US" sz="2400" dirty="0" smtClean="0"/>
              <a:t>disk.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546775" y="1222987"/>
            <a:ext cx="5985665" cy="4591278"/>
            <a:chOff x="2546775" y="1222987"/>
            <a:chExt cx="5985665" cy="459127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775" y="1222987"/>
              <a:ext cx="5985665" cy="459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7182290" y="2055331"/>
              <a:ext cx="765085" cy="902133"/>
              <a:chOff x="7182290" y="2055331"/>
              <a:chExt cx="765085" cy="90213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182290" y="2055331"/>
                <a:ext cx="765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frame</a:t>
                </a:r>
                <a:endParaRPr lang="en-US" sz="16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182290" y="2235351"/>
                <a:ext cx="765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frame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82290" y="2438890"/>
                <a:ext cx="765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frame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82290" y="2618910"/>
                <a:ext cx="7650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frame</a:t>
                </a:r>
                <a:endParaRPr lang="en-US" sz="1600" dirty="0"/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521550" y="2078850"/>
            <a:ext cx="216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Virtual page </a:t>
            </a:r>
            <a:r>
              <a:rPr lang="en-US" sz="2400" dirty="0"/>
              <a:t>number is used to </a:t>
            </a:r>
            <a:r>
              <a:rPr lang="en-US" sz="2400" dirty="0" smtClean="0"/>
              <a:t>index the </a:t>
            </a:r>
            <a:r>
              <a:rPr lang="en-US" sz="2400" dirty="0"/>
              <a:t>page table.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549" y="4149080"/>
            <a:ext cx="2925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Valid </a:t>
            </a:r>
            <a:r>
              <a:rPr lang="en-US" sz="2400" dirty="0"/>
              <a:t>bit </a:t>
            </a:r>
            <a:r>
              <a:rPr lang="en-US" sz="2400" dirty="0" smtClean="0"/>
              <a:t>0: </a:t>
            </a:r>
            <a:r>
              <a:rPr lang="en-US" sz="2400" dirty="0"/>
              <a:t>the page currently resides only on disk, at a specified disk address.</a:t>
            </a:r>
          </a:p>
        </p:txBody>
      </p:sp>
    </p:spTree>
    <p:extLst>
      <p:ext uri="{BB962C8B-B14F-4D97-AF65-F5344CB8AC3E}">
        <p14:creationId xmlns:p14="http://schemas.microsoft.com/office/powerpoint/2010/main" val="20798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6565" y="548680"/>
            <a:ext cx="7785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OS handles data </a:t>
            </a:r>
            <a:r>
              <a:rPr lang="en-US" sz="2800" dirty="0"/>
              <a:t>structure </a:t>
            </a:r>
            <a:r>
              <a:rPr lang="en-US" sz="2800" dirty="0" smtClean="0"/>
              <a:t>to track which processes and </a:t>
            </a:r>
            <a:r>
              <a:rPr lang="en-US" sz="2800" dirty="0"/>
              <a:t>which </a:t>
            </a:r>
            <a:r>
              <a:rPr lang="en-US" sz="2800" dirty="0" smtClean="0"/>
              <a:t>virtual addresses </a:t>
            </a:r>
            <a:r>
              <a:rPr lang="en-US" sz="2800" dirty="0"/>
              <a:t>use each physical </a:t>
            </a:r>
            <a:r>
              <a:rPr lang="en-US" sz="2800" dirty="0" smtClean="0"/>
              <a:t>page.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 OS is another process, and these tables controlling memory </a:t>
            </a:r>
            <a:r>
              <a:rPr lang="en-US" sz="2800" dirty="0" smtClean="0"/>
              <a:t>reside in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When all the </a:t>
            </a:r>
            <a:r>
              <a:rPr lang="en-US" sz="2800" dirty="0"/>
              <a:t>pages in main memory are in use, the </a:t>
            </a:r>
            <a:r>
              <a:rPr lang="en-US" sz="2800" dirty="0" smtClean="0"/>
              <a:t>OS chooses </a:t>
            </a:r>
            <a:r>
              <a:rPr lang="en-US" sz="2800" dirty="0"/>
              <a:t>a page </a:t>
            </a:r>
            <a:r>
              <a:rPr lang="en-US" sz="2800" dirty="0" smtClean="0"/>
              <a:t>to replace. Replaced </a:t>
            </a:r>
            <a:r>
              <a:rPr lang="en-US" sz="2800" dirty="0"/>
              <a:t>pages are written to swap </a:t>
            </a:r>
            <a:r>
              <a:rPr lang="en-US" sz="2800" dirty="0" smtClean="0"/>
              <a:t>space </a:t>
            </a:r>
            <a:r>
              <a:rPr lang="en-US" sz="2800" dirty="0"/>
              <a:t>on the disk.</a:t>
            </a:r>
            <a:r>
              <a:rPr lang="en-US" sz="2800" dirty="0" smtClean="0"/>
              <a:t>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To </a:t>
            </a:r>
            <a:r>
              <a:rPr lang="en-US" sz="2800" dirty="0"/>
              <a:t>minimize the number of page </a:t>
            </a:r>
            <a:r>
              <a:rPr lang="en-US" sz="2800" dirty="0" smtClean="0"/>
              <a:t>faults </a:t>
            </a:r>
            <a:r>
              <a:rPr lang="en-US" sz="2800" b="1" dirty="0" smtClean="0"/>
              <a:t>LRU</a:t>
            </a:r>
            <a:r>
              <a:rPr lang="en-US" sz="2800" dirty="0" smtClean="0"/>
              <a:t> is used. But it is </a:t>
            </a:r>
            <a:r>
              <a:rPr lang="en-US" sz="2800" dirty="0"/>
              <a:t>too expensive, </a:t>
            </a:r>
            <a:r>
              <a:rPr lang="en-US" sz="2800" dirty="0" smtClean="0"/>
              <a:t>requiring </a:t>
            </a:r>
            <a:r>
              <a:rPr lang="en-US" sz="2800" dirty="0"/>
              <a:t>updating a data structure on </a:t>
            </a:r>
            <a:r>
              <a:rPr lang="en-US" sz="2800" b="1" dirty="0"/>
              <a:t>every</a:t>
            </a:r>
            <a:r>
              <a:rPr lang="en-US" sz="2800" i="1" dirty="0"/>
              <a:t> </a:t>
            </a:r>
            <a:r>
              <a:rPr lang="en-US" sz="2800" dirty="0"/>
              <a:t>memory </a:t>
            </a:r>
            <a:r>
              <a:rPr lang="en-US" sz="2800" dirty="0" smtClean="0"/>
              <a:t>reference. Instead, an approximation is used.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1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6565" y="638690"/>
            <a:ext cx="783087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Some </a:t>
            </a:r>
            <a:r>
              <a:rPr lang="en-US" sz="2800" dirty="0"/>
              <a:t>computers provide a </a:t>
            </a:r>
            <a:r>
              <a:rPr lang="en-US" sz="2800" b="1" dirty="0">
                <a:solidFill>
                  <a:srgbClr val="0000FF"/>
                </a:solidFill>
              </a:rPr>
              <a:t>use bit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0000FF"/>
                </a:solidFill>
              </a:rPr>
              <a:t>reference bit</a:t>
            </a:r>
            <a:r>
              <a:rPr lang="en-US" sz="2800" dirty="0"/>
              <a:t>, </a:t>
            </a:r>
            <a:r>
              <a:rPr lang="en-US" sz="2800" dirty="0" smtClean="0"/>
              <a:t>(in HW) which </a:t>
            </a:r>
            <a:r>
              <a:rPr lang="en-US" sz="2800" dirty="0"/>
              <a:t>is set whenever a page is </a:t>
            </a:r>
            <a:r>
              <a:rPr lang="en-US" sz="2800" dirty="0" smtClean="0"/>
              <a:t>accessed.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OS </a:t>
            </a:r>
            <a:r>
              <a:rPr lang="en-US" sz="2800" dirty="0"/>
              <a:t>periodically clears the </a:t>
            </a:r>
            <a:r>
              <a:rPr lang="en-US" sz="2800" dirty="0" smtClean="0"/>
              <a:t>use </a:t>
            </a:r>
            <a:r>
              <a:rPr lang="en-US" sz="2800" dirty="0"/>
              <a:t>bits and </a:t>
            </a:r>
            <a:r>
              <a:rPr lang="en-US" sz="2800" dirty="0" smtClean="0"/>
              <a:t>records them. It </a:t>
            </a:r>
            <a:r>
              <a:rPr lang="en-US" sz="2800" dirty="0"/>
              <a:t>can determine which pages were </a:t>
            </a:r>
            <a:r>
              <a:rPr lang="en-US" sz="2800" dirty="0" smtClean="0"/>
              <a:t>touched during </a:t>
            </a:r>
            <a:r>
              <a:rPr lang="en-US" sz="2800" dirty="0"/>
              <a:t>a </a:t>
            </a:r>
            <a:r>
              <a:rPr lang="en-US" sz="2800" dirty="0" smtClean="0"/>
              <a:t>certain </a:t>
            </a:r>
            <a:r>
              <a:rPr lang="en-US" sz="2800" dirty="0"/>
              <a:t>time period.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OS then evicts a </a:t>
            </a:r>
            <a:r>
              <a:rPr lang="en-US" sz="2800" dirty="0"/>
              <a:t>page </a:t>
            </a:r>
            <a:r>
              <a:rPr lang="en-US" sz="2800" dirty="0" smtClean="0"/>
              <a:t>whose reference </a:t>
            </a:r>
            <a:r>
              <a:rPr lang="en-US" sz="2800" dirty="0"/>
              <a:t>bit </a:t>
            </a:r>
            <a:r>
              <a:rPr lang="en-US" sz="2800" dirty="0" smtClean="0"/>
              <a:t>is off.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56565" y="3654025"/>
            <a:ext cx="78308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With </a:t>
            </a:r>
            <a:r>
              <a:rPr lang="en-US" sz="2800" dirty="0" smtClean="0"/>
              <a:t>32-bit </a:t>
            </a:r>
            <a:r>
              <a:rPr lang="en-US" sz="2800" dirty="0"/>
              <a:t>virtual address, 4 KB </a:t>
            </a:r>
            <a:r>
              <a:rPr lang="en-US" sz="2800" dirty="0" smtClean="0"/>
              <a:t>page size, </a:t>
            </a:r>
            <a:r>
              <a:rPr lang="en-US" sz="2800" dirty="0"/>
              <a:t>and 4 bytes per page </a:t>
            </a:r>
            <a:r>
              <a:rPr lang="en-US" sz="2800" dirty="0" smtClean="0"/>
              <a:t>table entry</a:t>
            </a:r>
            <a:r>
              <a:rPr lang="en-US" sz="2800" dirty="0"/>
              <a:t>, </a:t>
            </a:r>
            <a:r>
              <a:rPr lang="en-US" sz="2800" dirty="0" smtClean="0"/>
              <a:t>the </a:t>
            </a:r>
            <a:r>
              <a:rPr lang="en-US" sz="2800" dirty="0"/>
              <a:t>total page table </a:t>
            </a:r>
            <a:r>
              <a:rPr lang="en-US" sz="2800" dirty="0" smtClean="0"/>
              <a:t>size is: # page </a:t>
            </a:r>
            <a:r>
              <a:rPr lang="en-US" sz="2800" dirty="0"/>
              <a:t>table </a:t>
            </a:r>
            <a:r>
              <a:rPr lang="en-US" sz="2800" dirty="0" smtClean="0"/>
              <a:t>entries = 2</a:t>
            </a:r>
            <a:r>
              <a:rPr lang="en-US" sz="3200" baseline="30000" dirty="0" smtClean="0"/>
              <a:t>32</a:t>
            </a:r>
            <a:r>
              <a:rPr lang="en-US" sz="2800" dirty="0" smtClean="0"/>
              <a:t> / 2</a:t>
            </a:r>
            <a:r>
              <a:rPr lang="en-US" sz="3200" baseline="30000" dirty="0" smtClean="0"/>
              <a:t>12</a:t>
            </a:r>
            <a:r>
              <a:rPr lang="en-US" sz="3200" dirty="0" smtClean="0"/>
              <a:t> = </a:t>
            </a:r>
            <a:r>
              <a:rPr lang="en-US" sz="2800" dirty="0" smtClean="0"/>
              <a:t>2</a:t>
            </a:r>
            <a:r>
              <a:rPr lang="en-US" sz="3200" baseline="30000" dirty="0" smtClean="0"/>
              <a:t>20</a:t>
            </a:r>
            <a:r>
              <a:rPr lang="en-US" sz="32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Size of </a:t>
            </a:r>
            <a:r>
              <a:rPr lang="en-US" sz="2800" dirty="0" smtClean="0"/>
              <a:t>page table = </a:t>
            </a:r>
            <a:r>
              <a:rPr lang="en-US" sz="2400" dirty="0" smtClean="0"/>
              <a:t>2</a:t>
            </a:r>
            <a:r>
              <a:rPr lang="en-US" sz="2800" baseline="30000" dirty="0" smtClean="0"/>
              <a:t>20 </a:t>
            </a:r>
            <a:r>
              <a:rPr lang="en-US" sz="2800" dirty="0" smtClean="0"/>
              <a:t>x 4bytes = 4MB </a:t>
            </a:r>
            <a:r>
              <a:rPr lang="en-US" sz="2800" b="1" dirty="0" smtClean="0"/>
              <a:t>(for every process! There may be 100’s!)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53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Writes in Virtual Memory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1559" y="908720"/>
            <a:ext cx="792088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Access </a:t>
            </a:r>
            <a:r>
              <a:rPr lang="en-US" sz="2800" dirty="0"/>
              <a:t>time </a:t>
            </a:r>
            <a:r>
              <a:rPr lang="en-US" sz="2800" dirty="0" smtClean="0"/>
              <a:t>difference between cache and main memory is 10’s – 100’s cycles. Write-through with a write buffer </a:t>
            </a:r>
            <a:r>
              <a:rPr lang="en-US" sz="2800" dirty="0"/>
              <a:t>to hide the latency of the write from the processor </a:t>
            </a:r>
            <a:r>
              <a:rPr lang="en-US" sz="2800" dirty="0" smtClean="0"/>
              <a:t>worked.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a </a:t>
            </a:r>
            <a:r>
              <a:rPr lang="en-US" sz="2800" dirty="0" smtClean="0"/>
              <a:t>VM</a:t>
            </a:r>
            <a:r>
              <a:rPr lang="en-US" sz="2800" dirty="0"/>
              <a:t> </a:t>
            </a:r>
            <a:r>
              <a:rPr lang="en-US" sz="2800" dirty="0" smtClean="0"/>
              <a:t>system</a:t>
            </a:r>
            <a:r>
              <a:rPr lang="en-US" sz="2800" dirty="0"/>
              <a:t>, writes </a:t>
            </a:r>
            <a:r>
              <a:rPr lang="en-US" sz="2800" dirty="0" smtClean="0"/>
              <a:t>to disk take </a:t>
            </a:r>
            <a:r>
              <a:rPr lang="en-US" sz="2800" dirty="0"/>
              <a:t>millions </a:t>
            </a:r>
            <a:r>
              <a:rPr lang="en-US" sz="2800" dirty="0" smtClean="0"/>
              <a:t>processor cycles, so write-through is impractical.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Write-back</a:t>
            </a:r>
            <a:r>
              <a:rPr lang="en-US" sz="2800" dirty="0"/>
              <a:t>, </a:t>
            </a:r>
            <a:r>
              <a:rPr lang="en-US" sz="2800" dirty="0" smtClean="0"/>
              <a:t>called </a:t>
            </a:r>
            <a:r>
              <a:rPr lang="en-US" sz="2800" b="1" dirty="0" smtClean="0">
                <a:solidFill>
                  <a:srgbClr val="0000FF"/>
                </a:solidFill>
              </a:rPr>
              <a:t>copy back</a:t>
            </a:r>
            <a:r>
              <a:rPr lang="en-US" sz="2800" dirty="0" smtClean="0"/>
              <a:t>, is copying </a:t>
            </a:r>
            <a:r>
              <a:rPr lang="en-US" sz="2800" dirty="0"/>
              <a:t>the page back to disk when it is replaced in the memory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/>
              <a:t>Disk </a:t>
            </a:r>
            <a:r>
              <a:rPr lang="en-US" sz="2800" b="1" dirty="0"/>
              <a:t>transfer time </a:t>
            </a:r>
            <a:r>
              <a:rPr lang="en-US" sz="2800" dirty="0"/>
              <a:t>is small compared </a:t>
            </a:r>
            <a:r>
              <a:rPr lang="en-US" sz="2800" dirty="0" smtClean="0"/>
              <a:t>to </a:t>
            </a:r>
            <a:r>
              <a:rPr lang="en-US" sz="2800" b="1" dirty="0" smtClean="0"/>
              <a:t>access </a:t>
            </a:r>
            <a:r>
              <a:rPr lang="en-US" sz="2800" b="1" dirty="0"/>
              <a:t>time</a:t>
            </a:r>
            <a:r>
              <a:rPr lang="en-US" sz="2800" dirty="0"/>
              <a:t>, </a:t>
            </a:r>
            <a:r>
              <a:rPr lang="en-US" sz="2800" dirty="0" smtClean="0"/>
              <a:t>so copy back is far </a:t>
            </a:r>
            <a:r>
              <a:rPr lang="en-US" sz="2800" dirty="0"/>
              <a:t>more efficient than </a:t>
            </a:r>
            <a:r>
              <a:rPr lang="en-US" sz="2800" dirty="0" smtClean="0"/>
              <a:t>write-through.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1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6565" y="612845"/>
            <a:ext cx="783087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write-back </a:t>
            </a:r>
            <a:r>
              <a:rPr lang="en-US" sz="2800" dirty="0" smtClean="0"/>
              <a:t>is </a:t>
            </a:r>
            <a:r>
              <a:rPr lang="en-US" sz="2800" dirty="0"/>
              <a:t>still </a:t>
            </a:r>
            <a:r>
              <a:rPr lang="en-US" sz="2800" dirty="0" smtClean="0"/>
              <a:t>costly.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We </a:t>
            </a:r>
            <a:r>
              <a:rPr lang="en-US" sz="2800" dirty="0"/>
              <a:t>would like to know whether </a:t>
            </a:r>
            <a:r>
              <a:rPr lang="en-US" sz="2800" dirty="0" smtClean="0"/>
              <a:t>at a replacement the </a:t>
            </a:r>
            <a:r>
              <a:rPr lang="en-US" sz="2800" dirty="0"/>
              <a:t>page needs</a:t>
            </a:r>
            <a:r>
              <a:rPr lang="en-US" sz="2800" i="1" dirty="0"/>
              <a:t> </a:t>
            </a:r>
            <a:r>
              <a:rPr lang="en-US" sz="2800" dirty="0" smtClean="0"/>
              <a:t>to be </a:t>
            </a:r>
            <a:r>
              <a:rPr lang="en-US" sz="2800" dirty="0"/>
              <a:t>copied </a:t>
            </a:r>
            <a:r>
              <a:rPr lang="en-US" sz="2800" dirty="0" smtClean="0"/>
              <a:t>back.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dirty </a:t>
            </a:r>
            <a:r>
              <a:rPr lang="en-US" sz="2800" b="1" dirty="0">
                <a:solidFill>
                  <a:srgbClr val="0000FF"/>
                </a:solidFill>
              </a:rPr>
              <a:t>bit </a:t>
            </a:r>
            <a:r>
              <a:rPr lang="en-US" sz="2800" dirty="0"/>
              <a:t>is added to the page </a:t>
            </a:r>
            <a:r>
              <a:rPr lang="en-US" sz="2800" dirty="0" smtClean="0"/>
              <a:t>table, being set </a:t>
            </a:r>
            <a:r>
              <a:rPr lang="en-US" sz="2800" dirty="0"/>
              <a:t>when any word in a page is </a:t>
            </a:r>
            <a:r>
              <a:rPr lang="en-US" sz="2800" dirty="0" smtClean="0"/>
              <a:t>written.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dirty bit indicates whether the page needs to </a:t>
            </a:r>
            <a:r>
              <a:rPr lang="en-US" sz="2800" dirty="0" smtClean="0"/>
              <a:t>be written </a:t>
            </a:r>
            <a:r>
              <a:rPr lang="en-US" sz="2800" dirty="0"/>
              <a:t>out before its location in memory can be given to another page.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0158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Hierarchical Paging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1223755"/>
                <a:ext cx="8382000" cy="443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Modern </a:t>
                </a:r>
                <a:r>
                  <a:rPr lang="en-US" sz="2800" dirty="0"/>
                  <a:t>computer </a:t>
                </a:r>
                <a:r>
                  <a:rPr lang="en-US" sz="2800" dirty="0" smtClean="0"/>
                  <a:t>support logical </a:t>
                </a:r>
                <a:r>
                  <a:rPr lang="en-US" sz="2800" dirty="0"/>
                  <a:t>address </a:t>
                </a:r>
                <a:r>
                  <a:rPr lang="en-US" sz="2800" dirty="0" smtClean="0"/>
                  <a:t>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sz="2800" dirty="0" smtClean="0"/>
                  <a:t>, making page </a:t>
                </a:r>
                <a:r>
                  <a:rPr lang="en-US" sz="2800" dirty="0"/>
                  <a:t>table </a:t>
                </a:r>
                <a:r>
                  <a:rPr lang="en-US" sz="2800" dirty="0" smtClean="0"/>
                  <a:t>excessively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large.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In 32-bit address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4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KB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)</a:t>
                </a:r>
                <a:r>
                  <a:rPr lang="en-US" sz="2800" dirty="0" smtClean="0"/>
                  <a:t> page size, page </a:t>
                </a:r>
                <a:r>
                  <a:rPr lang="en-US" sz="2800" dirty="0"/>
                  <a:t>table may </a:t>
                </a:r>
                <a:r>
                  <a:rPr lang="en-US" sz="2800" dirty="0" smtClean="0"/>
                  <a:t>have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M</m:t>
                    </m:r>
                  </m:oMath>
                </a14:m>
                <a:r>
                  <a:rPr lang="en-US" sz="2800" dirty="0" smtClean="0"/>
                  <a:t> entries, 4byte each, yielding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4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MB</m:t>
                    </m:r>
                  </m:oMath>
                </a14:m>
                <a:r>
                  <a:rPr lang="en-US" sz="2800" dirty="0" smtClean="0"/>
                  <a:t> physical space </a:t>
                </a:r>
                <a:r>
                  <a:rPr lang="en-US" sz="2800" dirty="0"/>
                  <a:t>for </a:t>
                </a:r>
                <a:r>
                  <a:rPr lang="en-US" sz="2800" dirty="0" smtClean="0"/>
                  <a:t>a </a:t>
                </a:r>
                <a:r>
                  <a:rPr lang="en-US" sz="2800" dirty="0"/>
                  <a:t>page </a:t>
                </a:r>
                <a:r>
                  <a:rPr lang="en-US" sz="2800" dirty="0" smtClean="0"/>
                  <a:t>table.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We do not </a:t>
                </a:r>
                <a:r>
                  <a:rPr lang="en-US" sz="2800" dirty="0"/>
                  <a:t>want to allocate the page table </a:t>
                </a:r>
                <a:r>
                  <a:rPr lang="en-US" sz="2800" b="1" dirty="0"/>
                  <a:t>contiguously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in main memory.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 solution is </a:t>
                </a:r>
                <a:r>
                  <a:rPr lang="en-US" sz="2800" dirty="0"/>
                  <a:t>to use a two-level paging algorithm, in which the page </a:t>
                </a:r>
                <a:r>
                  <a:rPr lang="en-US" sz="2800" dirty="0" smtClean="0"/>
                  <a:t>table itself </a:t>
                </a:r>
                <a:r>
                  <a:rPr lang="en-US" sz="2800" dirty="0"/>
                  <a:t>is also </a:t>
                </a:r>
                <a:r>
                  <a:rPr lang="en-US" sz="2800" dirty="0" smtClean="0"/>
                  <a:t>paged.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23755"/>
                <a:ext cx="8382000" cy="4431983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238" r="-1455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2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683695"/>
                <a:ext cx="8382000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32-bit </a:t>
                </a:r>
                <a:r>
                  <a:rPr lang="en-US" sz="2800" dirty="0" smtClean="0"/>
                  <a:t>logical </a:t>
                </a:r>
                <a:r>
                  <a:rPr lang="en-US" sz="2800" dirty="0"/>
                  <a:t>address </a:t>
                </a:r>
                <a:r>
                  <a:rPr lang="en-US" sz="2800" dirty="0" smtClean="0"/>
                  <a:t>and 4KB </a:t>
                </a:r>
                <a:r>
                  <a:rPr lang="en-US" sz="2800" dirty="0"/>
                  <a:t>page </a:t>
                </a:r>
                <a:r>
                  <a:rPr lang="en-US" sz="2800" dirty="0" smtClean="0"/>
                  <a:t>size. Logical </a:t>
                </a:r>
                <a:r>
                  <a:rPr lang="en-US" sz="2800" dirty="0"/>
                  <a:t>address </a:t>
                </a:r>
                <a:r>
                  <a:rPr lang="en-US" sz="2800" dirty="0" smtClean="0"/>
                  <a:t>is divided </a:t>
                </a:r>
                <a:r>
                  <a:rPr lang="en-US" sz="2800" dirty="0"/>
                  <a:t>into </a:t>
                </a:r>
                <a:r>
                  <a:rPr lang="en-US" sz="2800" dirty="0" smtClean="0"/>
                  <a:t>20-bit page # and 12-bit </a:t>
                </a:r>
                <a:r>
                  <a:rPr lang="en-US" sz="2800" dirty="0"/>
                  <a:t>page </a:t>
                </a:r>
                <a:r>
                  <a:rPr lang="en-US" sz="2800" dirty="0" smtClean="0"/>
                  <a:t>offset.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 </a:t>
                </a:r>
                <a:r>
                  <a:rPr lang="en-US" sz="2800" dirty="0"/>
                  <a:t>page number is further </a:t>
                </a:r>
                <a:r>
                  <a:rPr lang="en-US" sz="2800" dirty="0" smtClean="0"/>
                  <a:t>divided into 10-bit </a:t>
                </a:r>
                <a:r>
                  <a:rPr lang="en-US" sz="2800" b="1" dirty="0" smtClean="0"/>
                  <a:t>outer index </a:t>
                </a:r>
                <a:r>
                  <a:rPr lang="en-US" sz="2800" dirty="0" smtClean="0"/>
                  <a:t>and 10-bit </a:t>
                </a:r>
                <a:r>
                  <a:rPr lang="en-US" sz="2800" b="1" smtClean="0"/>
                  <a:t>inner index</a:t>
                </a:r>
                <a:r>
                  <a:rPr lang="en-US" sz="2800" smtClean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83695"/>
                <a:ext cx="8382000" cy="2400657"/>
              </a:xfrm>
              <a:prstGeom prst="rect">
                <a:avLst/>
              </a:prstGeom>
              <a:blipFill rotWithShape="1">
                <a:blip r:embed="rId2"/>
                <a:stretch>
                  <a:fillRect l="-1527" t="-2284" r="-1455" b="-6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50" y="3292540"/>
            <a:ext cx="5429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36585" y="4824154"/>
            <a:ext cx="2340260" cy="830997"/>
            <a:chOff x="836585" y="4824154"/>
            <a:chExt cx="2340260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870431" y="4824154"/>
              <a:ext cx="22725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index into the outer page table</a:t>
              </a:r>
              <a:endParaRPr lang="en-US" sz="2400" b="1" dirty="0"/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836585" y="4833992"/>
              <a:ext cx="2340260" cy="821159"/>
            </a:xfrm>
            <a:prstGeom prst="wedgeRectCallout">
              <a:avLst>
                <a:gd name="adj1" fmla="val 12815"/>
                <a:gd name="adj2" fmla="val -143335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91880" y="4871677"/>
            <a:ext cx="2790310" cy="1200329"/>
            <a:chOff x="836585" y="4824154"/>
            <a:chExt cx="2790310" cy="1200329"/>
          </a:xfrm>
        </p:grpSpPr>
        <p:sp>
          <p:nvSpPr>
            <p:cNvPr id="14" name="TextBox 13"/>
            <p:cNvSpPr txBox="1"/>
            <p:nvPr/>
          </p:nvSpPr>
          <p:spPr>
            <a:xfrm>
              <a:off x="870431" y="4824154"/>
              <a:ext cx="27564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displacement within </a:t>
              </a:r>
              <a:r>
                <a:rPr lang="en-US" sz="2400" dirty="0"/>
                <a:t>the page of the inner page table</a:t>
              </a:r>
              <a:endParaRPr lang="en-US" sz="2400" b="1" dirty="0"/>
            </a:p>
          </p:txBody>
        </p:sp>
        <p:sp>
          <p:nvSpPr>
            <p:cNvPr id="15" name="Rectangular Callout 14"/>
            <p:cNvSpPr/>
            <p:nvPr/>
          </p:nvSpPr>
          <p:spPr>
            <a:xfrm>
              <a:off x="836585" y="4833992"/>
              <a:ext cx="2790310" cy="1190491"/>
            </a:xfrm>
            <a:prstGeom prst="wedgeRectCallout">
              <a:avLst>
                <a:gd name="adj1" fmla="val -9535"/>
                <a:gd name="adj2" fmla="val -116943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05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Motivation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99873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Virtual memory (VM)</a:t>
            </a:r>
            <a:r>
              <a:rPr lang="en-US" sz="2800" dirty="0" smtClean="0"/>
              <a:t>: </a:t>
            </a:r>
            <a:r>
              <a:rPr lang="en-US" sz="2800" dirty="0"/>
              <a:t>A </a:t>
            </a:r>
            <a:r>
              <a:rPr lang="en-US" sz="2800" dirty="0" smtClean="0"/>
              <a:t>technique using main </a:t>
            </a:r>
            <a:r>
              <a:rPr lang="en-US" sz="2800" dirty="0"/>
              <a:t>memory as </a:t>
            </a:r>
            <a:r>
              <a:rPr lang="en-US" sz="2800" dirty="0" smtClean="0"/>
              <a:t>a “cache</a:t>
            </a:r>
            <a:r>
              <a:rPr lang="en-US" sz="2800" dirty="0"/>
              <a:t>” for secondary </a:t>
            </a:r>
            <a:r>
              <a:rPr lang="en-US" sz="2800" dirty="0" smtClean="0"/>
              <a:t>storage (disk).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" y="2078850"/>
            <a:ext cx="8229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Consider a </a:t>
            </a:r>
            <a:r>
              <a:rPr lang="en-US" sz="2800" dirty="0"/>
              <a:t>collection of programs </a:t>
            </a:r>
            <a:r>
              <a:rPr lang="en-US" sz="2800" dirty="0" smtClean="0"/>
              <a:t>is simultaneously running on </a:t>
            </a:r>
            <a:r>
              <a:rPr lang="en-US" sz="2800" dirty="0"/>
              <a:t>a </a:t>
            </a:r>
            <a:r>
              <a:rPr lang="en-US" sz="2800" dirty="0" smtClean="0"/>
              <a:t>computer.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total required memory is much </a:t>
            </a:r>
            <a:r>
              <a:rPr lang="en-US" sz="2800" dirty="0"/>
              <a:t>larger than the amount </a:t>
            </a:r>
            <a:r>
              <a:rPr lang="en-US" sz="2800" dirty="0" smtClean="0"/>
              <a:t>of main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Main </a:t>
            </a:r>
            <a:r>
              <a:rPr lang="en-US" sz="2800" dirty="0"/>
              <a:t>memory </a:t>
            </a:r>
            <a:r>
              <a:rPr lang="en-US" sz="2800" dirty="0" smtClean="0"/>
              <a:t>needs to contain </a:t>
            </a:r>
            <a:r>
              <a:rPr lang="en-US" sz="2800" dirty="0"/>
              <a:t>only </a:t>
            </a:r>
            <a:r>
              <a:rPr lang="en-US" sz="2800" dirty="0" smtClean="0"/>
              <a:t>the active </a:t>
            </a:r>
            <a:r>
              <a:rPr lang="en-US" sz="2800" dirty="0"/>
              <a:t>portions of the </a:t>
            </a:r>
            <a:r>
              <a:rPr lang="en-US" sz="2800" dirty="0" smtClean="0"/>
              <a:t>programs.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principle of locality </a:t>
            </a:r>
            <a:r>
              <a:rPr lang="en-US" sz="2800" dirty="0" smtClean="0"/>
              <a:t>applies.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9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7" y="998730"/>
            <a:ext cx="8136543" cy="3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1552" y="5679250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/>
              <a:t>Address translation for a two-level 32-bit </a:t>
            </a:r>
            <a:r>
              <a:rPr lang="en-US" sz="2800" b="1" dirty="0" smtClean="0"/>
              <a:t>paging.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061610" y="3338990"/>
            <a:ext cx="2340260" cy="1540607"/>
            <a:chOff x="1061610" y="3338990"/>
            <a:chExt cx="2340260" cy="1540607"/>
          </a:xfrm>
        </p:grpSpPr>
        <p:grpSp>
          <p:nvGrpSpPr>
            <p:cNvPr id="10" name="Group 9"/>
            <p:cNvGrpSpPr/>
            <p:nvPr/>
          </p:nvGrpSpPr>
          <p:grpSpPr>
            <a:xfrm>
              <a:off x="2072288" y="4472498"/>
              <a:ext cx="1329582" cy="407099"/>
              <a:chOff x="763499" y="4806650"/>
              <a:chExt cx="1329582" cy="4070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763499" y="4806650"/>
                    <a:ext cx="1329582" cy="407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oMath>
                    </a14:m>
                    <a:r>
                      <a:rPr lang="en-US" sz="2000" b="1" dirty="0" smtClean="0"/>
                      <a:t>entries</a:t>
                    </a:r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3499" y="4806650"/>
                    <a:ext cx="1329582" cy="40709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4545" r="-3211" b="-287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ular Callout 11"/>
              <p:cNvSpPr/>
              <p:nvPr/>
            </p:nvSpPr>
            <p:spPr>
              <a:xfrm>
                <a:off x="763499" y="4824823"/>
                <a:ext cx="1329582" cy="357379"/>
              </a:xfrm>
              <a:prstGeom prst="wedgeRectCallout">
                <a:avLst>
                  <a:gd name="adj1" fmla="val 40688"/>
                  <a:gd name="adj2" fmla="val -25952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061610" y="3338990"/>
              <a:ext cx="1412349" cy="707886"/>
              <a:chOff x="836585" y="4833992"/>
              <a:chExt cx="1412349" cy="70788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53508" y="4833992"/>
                <a:ext cx="1395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32-bit base</a:t>
                </a:r>
              </a:p>
              <a:p>
                <a:r>
                  <a:rPr lang="en-US" sz="2000" b="1" dirty="0" smtClean="0"/>
                  <a:t>address</a:t>
                </a:r>
                <a:endParaRPr lang="en-US" sz="2000" b="1" dirty="0"/>
              </a:p>
            </p:txBody>
          </p:sp>
          <p:sp>
            <p:nvSpPr>
              <p:cNvPr id="24" name="Rectangular Callout 23"/>
              <p:cNvSpPr/>
              <p:nvPr/>
            </p:nvSpPr>
            <p:spPr>
              <a:xfrm>
                <a:off x="836585" y="4833993"/>
                <a:ext cx="1412349" cy="669304"/>
              </a:xfrm>
              <a:prstGeom prst="wedgeRectCallout">
                <a:avLst>
                  <a:gd name="adj1" fmla="val 109169"/>
                  <a:gd name="adj2" fmla="val -163496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121949" y="1482650"/>
            <a:ext cx="2115236" cy="3672178"/>
            <a:chOff x="4121949" y="1482650"/>
            <a:chExt cx="2115236" cy="3672178"/>
          </a:xfrm>
        </p:grpSpPr>
        <p:grpSp>
          <p:nvGrpSpPr>
            <p:cNvPr id="25" name="Group 24"/>
            <p:cNvGrpSpPr/>
            <p:nvPr/>
          </p:nvGrpSpPr>
          <p:grpSpPr>
            <a:xfrm>
              <a:off x="4842030" y="1482650"/>
              <a:ext cx="1395155" cy="707886"/>
              <a:chOff x="836585" y="4833992"/>
              <a:chExt cx="1395155" cy="70788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853508" y="4833992"/>
                <a:ext cx="137823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32-bit base</a:t>
                </a:r>
              </a:p>
              <a:p>
                <a:r>
                  <a:rPr lang="en-US" sz="2000" b="1" dirty="0" smtClean="0"/>
                  <a:t>address</a:t>
                </a:r>
                <a:endParaRPr lang="en-US" sz="2000" b="1" dirty="0"/>
              </a:p>
            </p:txBody>
          </p:sp>
          <p:sp>
            <p:nvSpPr>
              <p:cNvPr id="27" name="Rectangular Callout 26"/>
              <p:cNvSpPr/>
              <p:nvPr/>
            </p:nvSpPr>
            <p:spPr>
              <a:xfrm>
                <a:off x="836585" y="4833993"/>
                <a:ext cx="1395155" cy="669304"/>
              </a:xfrm>
              <a:prstGeom prst="wedgeRectCallout">
                <a:avLst>
                  <a:gd name="adj1" fmla="val 6152"/>
                  <a:gd name="adj2" fmla="val 207159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121949" y="4747729"/>
              <a:ext cx="1305145" cy="407099"/>
              <a:chOff x="779474" y="4806650"/>
              <a:chExt cx="1305145" cy="4070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779474" y="4806650"/>
                    <a:ext cx="1305145" cy="407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oMath>
                    </a14:m>
                    <a:r>
                      <a:rPr lang="en-US" sz="2000" b="1" dirty="0" smtClean="0"/>
                      <a:t>entries</a:t>
                    </a:r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9474" y="4806650"/>
                    <a:ext cx="1305145" cy="40709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4478" r="-5140" b="-268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ular Callout 29"/>
              <p:cNvSpPr/>
              <p:nvPr/>
            </p:nvSpPr>
            <p:spPr>
              <a:xfrm>
                <a:off x="779474" y="4824823"/>
                <a:ext cx="1305145" cy="357379"/>
              </a:xfrm>
              <a:prstGeom prst="wedgeRectCallout">
                <a:avLst>
                  <a:gd name="adj1" fmla="val 55123"/>
                  <a:gd name="adj2" fmla="val -16043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5832140" y="1640994"/>
            <a:ext cx="2835315" cy="3813231"/>
            <a:chOff x="5832140" y="1640994"/>
            <a:chExt cx="2835315" cy="3813231"/>
          </a:xfrm>
        </p:grpSpPr>
        <p:grpSp>
          <p:nvGrpSpPr>
            <p:cNvPr id="16" name="Group 15"/>
            <p:cNvGrpSpPr/>
            <p:nvPr/>
          </p:nvGrpSpPr>
          <p:grpSpPr>
            <a:xfrm>
              <a:off x="6822250" y="5047125"/>
              <a:ext cx="1710191" cy="407100"/>
              <a:chOff x="157866" y="4806650"/>
              <a:chExt cx="1710191" cy="4071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7867" y="4806650"/>
                    <a:ext cx="1710190" cy="407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000" b="1" dirty="0" smtClean="0"/>
                      <a:t>frame size</a:t>
                    </a:r>
                    <a:endParaRPr lang="en-US" sz="2000" b="1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867" y="4806650"/>
                    <a:ext cx="1710190" cy="40709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t="-4478" r="-2847" b="-268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ular Callout 17"/>
              <p:cNvSpPr/>
              <p:nvPr/>
            </p:nvSpPr>
            <p:spPr>
              <a:xfrm>
                <a:off x="157866" y="4806652"/>
                <a:ext cx="1710191" cy="407098"/>
              </a:xfrm>
              <a:prstGeom prst="wedgeRectCallout">
                <a:avLst>
                  <a:gd name="adj1" fmla="val 25359"/>
                  <a:gd name="adj2" fmla="val -21511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832140" y="4424045"/>
              <a:ext cx="1620180" cy="400110"/>
              <a:chOff x="157866" y="4806650"/>
              <a:chExt cx="1620180" cy="40011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7866" y="4806650"/>
                <a:ext cx="16201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displacement</a:t>
                </a:r>
                <a:endParaRPr lang="en-US" sz="2000" b="1" dirty="0"/>
              </a:p>
            </p:txBody>
          </p:sp>
          <p:sp>
            <p:nvSpPr>
              <p:cNvPr id="21" name="Rectangular Callout 20"/>
              <p:cNvSpPr/>
              <p:nvPr/>
            </p:nvSpPr>
            <p:spPr>
              <a:xfrm>
                <a:off x="157866" y="4806650"/>
                <a:ext cx="1620180" cy="400110"/>
              </a:xfrm>
              <a:prstGeom prst="wedgeRectCallout">
                <a:avLst>
                  <a:gd name="adj1" fmla="val 31815"/>
                  <a:gd name="adj2" fmla="val -25914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317305" y="1640994"/>
              <a:ext cx="1350150" cy="707886"/>
              <a:chOff x="157866" y="4806650"/>
              <a:chExt cx="1350150" cy="70788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57866" y="4806650"/>
                <a:ext cx="13501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Instruction or data</a:t>
                </a:r>
                <a:endParaRPr lang="en-US" sz="2000" b="1" dirty="0"/>
              </a:p>
            </p:txBody>
          </p:sp>
          <p:sp>
            <p:nvSpPr>
              <p:cNvPr id="35" name="Rectangular Callout 34"/>
              <p:cNvSpPr/>
              <p:nvPr/>
            </p:nvSpPr>
            <p:spPr>
              <a:xfrm>
                <a:off x="157866" y="4869829"/>
                <a:ext cx="1305145" cy="620795"/>
              </a:xfrm>
              <a:prstGeom prst="wedgeRectCallout">
                <a:avLst>
                  <a:gd name="adj1" fmla="val 321"/>
                  <a:gd name="adj2" fmla="val 293714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180784" y="459826"/>
            <a:ext cx="3410451" cy="1133302"/>
            <a:chOff x="1180784" y="459826"/>
            <a:chExt cx="3410451" cy="1133302"/>
          </a:xfrm>
        </p:grpSpPr>
        <p:grpSp>
          <p:nvGrpSpPr>
            <p:cNvPr id="7" name="Group 6"/>
            <p:cNvGrpSpPr/>
            <p:nvPr/>
          </p:nvGrpSpPr>
          <p:grpSpPr>
            <a:xfrm>
              <a:off x="1180784" y="459826"/>
              <a:ext cx="1783007" cy="400111"/>
              <a:chOff x="836585" y="4833992"/>
              <a:chExt cx="1783007" cy="40011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53508" y="4833992"/>
                <a:ext cx="1766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CPU generated</a:t>
                </a:r>
                <a:endParaRPr lang="en-US" sz="2000" b="1" dirty="0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836585" y="4833993"/>
                <a:ext cx="1783007" cy="400110"/>
              </a:xfrm>
              <a:prstGeom prst="wedgeRectCallout">
                <a:avLst>
                  <a:gd name="adj1" fmla="val -21148"/>
                  <a:gd name="adj2" fmla="val 104821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016061" y="885242"/>
              <a:ext cx="1575174" cy="707886"/>
              <a:chOff x="836586" y="4833992"/>
              <a:chExt cx="1575174" cy="70788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853508" y="4833992"/>
                <a:ext cx="1558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per-process base register</a:t>
                </a:r>
                <a:endParaRPr lang="en-US" sz="2000" b="1" dirty="0"/>
              </a:p>
            </p:txBody>
          </p:sp>
          <p:sp>
            <p:nvSpPr>
              <p:cNvPr id="39" name="Rectangular Callout 38"/>
              <p:cNvSpPr/>
              <p:nvPr/>
            </p:nvSpPr>
            <p:spPr>
              <a:xfrm>
                <a:off x="836586" y="4833992"/>
                <a:ext cx="1575174" cy="707885"/>
              </a:xfrm>
              <a:prstGeom prst="wedgeRectCallout">
                <a:avLst>
                  <a:gd name="adj1" fmla="val -21148"/>
                  <a:gd name="adj2" fmla="val 104821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45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77" y="593685"/>
            <a:ext cx="4671883" cy="48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869" y="5677891"/>
            <a:ext cx="810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/>
              <a:t>Two-level page-table (</a:t>
            </a:r>
            <a:r>
              <a:rPr lang="en-US" sz="2800" b="1" dirty="0" smtClean="0">
                <a:solidFill>
                  <a:srgbClr val="0000FF"/>
                </a:solidFill>
              </a:rPr>
              <a:t>forward-mapped </a:t>
            </a:r>
            <a:r>
              <a:rPr lang="en-US" sz="2800" b="1" dirty="0">
                <a:solidFill>
                  <a:srgbClr val="0000FF"/>
                </a:solidFill>
              </a:rPr>
              <a:t>page </a:t>
            </a:r>
            <a:r>
              <a:rPr lang="en-US" sz="2800" b="1" dirty="0" smtClean="0">
                <a:solidFill>
                  <a:srgbClr val="0000FF"/>
                </a:solidFill>
              </a:rPr>
              <a:t>table</a:t>
            </a:r>
            <a:r>
              <a:rPr lang="en-US" sz="2800" b="1" dirty="0" smtClean="0"/>
              <a:t>).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398909" y="707793"/>
            <a:ext cx="1665185" cy="830997"/>
            <a:chOff x="836585" y="4824154"/>
            <a:chExt cx="1665185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70430" y="4824154"/>
                  <a:ext cx="163134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sz="2400" b="1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b="1" i="1" dirty="0" smtClean="0">
                          <a:latin typeface="Cambria Math"/>
                        </a:rPr>
                        <m:t>𝟑𝟐</m:t>
                      </m:r>
                    </m:oMath>
                  </a14:m>
                  <a:r>
                    <a:rPr lang="en-US" sz="2400" b="1" dirty="0" smtClean="0"/>
                    <a:t>-bit entries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430" y="4824154"/>
                  <a:ext cx="1631340" cy="83099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597" t="-5882" r="-2239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ular Callout 8"/>
            <p:cNvSpPr/>
            <p:nvPr/>
          </p:nvSpPr>
          <p:spPr>
            <a:xfrm>
              <a:off x="836585" y="4864737"/>
              <a:ext cx="1665185" cy="745409"/>
            </a:xfrm>
            <a:prstGeom prst="wedgeRectCallout">
              <a:avLst>
                <a:gd name="adj1" fmla="val 32210"/>
                <a:gd name="adj2" fmla="val 99042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46575" y="4362490"/>
            <a:ext cx="3645405" cy="1244185"/>
            <a:chOff x="746575" y="4362490"/>
            <a:chExt cx="3645405" cy="1244185"/>
          </a:xfrm>
        </p:grpSpPr>
        <p:grpSp>
          <p:nvGrpSpPr>
            <p:cNvPr id="10" name="Group 9"/>
            <p:cNvGrpSpPr/>
            <p:nvPr/>
          </p:nvGrpSpPr>
          <p:grpSpPr>
            <a:xfrm>
              <a:off x="746575" y="5145010"/>
              <a:ext cx="3645405" cy="461665"/>
              <a:chOff x="183774" y="4824154"/>
              <a:chExt cx="3645405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83774" y="4824154"/>
                    <a:ext cx="364540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sup>
                        </m:sSup>
                      </m:oMath>
                    </a14:m>
                    <a:r>
                      <a:rPr lang="en-US" sz="2400" b="1" dirty="0"/>
                      <a:t> </a:t>
                    </a:r>
                    <a:r>
                      <a:rPr lang="en-US" sz="2400" b="1" dirty="0" smtClean="0"/>
                      <a:t>pages in main memory</a:t>
                    </a:r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774" y="4824154"/>
                    <a:ext cx="3645405" cy="46166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334" t="-10526" r="-1003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ectangular Callout 11"/>
              <p:cNvSpPr/>
              <p:nvPr/>
            </p:nvSpPr>
            <p:spPr>
              <a:xfrm>
                <a:off x="217620" y="4833992"/>
                <a:ext cx="3544289" cy="451827"/>
              </a:xfrm>
              <a:prstGeom prst="wedgeRectCallout">
                <a:avLst>
                  <a:gd name="adj1" fmla="val 45506"/>
                  <a:gd name="adj2" fmla="val -155100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91580" y="4362490"/>
              <a:ext cx="2835315" cy="461665"/>
              <a:chOff x="302344" y="4824154"/>
              <a:chExt cx="2835315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02344" y="4824154"/>
                    <a:ext cx="283531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</m:sup>
                        </m:sSup>
                      </m:oMath>
                    </a14:m>
                    <a:r>
                      <a:rPr lang="en-US" sz="2400" b="1" dirty="0" smtClean="0"/>
                      <a:t> entries per page</a:t>
                    </a:r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344" y="4824154"/>
                    <a:ext cx="2835315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645" t="-10667" r="-430" b="-3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ectangular Callout 14"/>
              <p:cNvSpPr/>
              <p:nvPr/>
            </p:nvSpPr>
            <p:spPr>
              <a:xfrm>
                <a:off x="302345" y="4833992"/>
                <a:ext cx="2835314" cy="451827"/>
              </a:xfrm>
              <a:prstGeom prst="wedgeRectCallout">
                <a:avLst>
                  <a:gd name="adj1" fmla="val 77099"/>
                  <a:gd name="adj2" fmla="val -376306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7092280" y="2794866"/>
            <a:ext cx="1440162" cy="1214243"/>
            <a:chOff x="183774" y="4824154"/>
            <a:chExt cx="1440162" cy="1214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3774" y="4824154"/>
                  <a:ext cx="1440162" cy="12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𝒅</m:t>
                          </m:r>
                        </m:sup>
                      </m:sSup>
                    </m:oMath>
                  </a14:m>
                  <a:r>
                    <a:rPr lang="en-US" sz="2400" b="1" dirty="0"/>
                    <a:t> </a:t>
                  </a:r>
                  <a:r>
                    <a:rPr lang="en-US" sz="2400" b="1" dirty="0" smtClean="0"/>
                    <a:t>words </a:t>
                  </a:r>
                  <a:r>
                    <a:rPr lang="en-US" sz="2400" b="1" dirty="0"/>
                    <a:t>in </a:t>
                  </a:r>
                  <a:r>
                    <a:rPr lang="en-US" sz="2400" b="1" dirty="0" smtClean="0"/>
                    <a:t>main memory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774" y="4824154"/>
                  <a:ext cx="1440162" cy="12142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329" t="-3000" r="-590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ular Callout 17"/>
            <p:cNvSpPr/>
            <p:nvPr/>
          </p:nvSpPr>
          <p:spPr>
            <a:xfrm>
              <a:off x="217621" y="4833992"/>
              <a:ext cx="1406314" cy="1204405"/>
            </a:xfrm>
            <a:prstGeom prst="wedgeRectCallout">
              <a:avLst>
                <a:gd name="adj1" fmla="val -70171"/>
                <a:gd name="adj2" fmla="val -120930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54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1"/>
          </a:xfrm>
        </p:spPr>
        <p:txBody>
          <a:bodyPr>
            <a:normAutofit/>
          </a:bodyPr>
          <a:lstStyle/>
          <a:p>
            <a:r>
              <a:rPr lang="en-US" sz="3600" dirty="0"/>
              <a:t>Fast</a:t>
            </a:r>
            <a:r>
              <a:rPr lang="en-US" sz="3600" dirty="0" smtClean="0"/>
              <a:t> </a:t>
            </a:r>
            <a:r>
              <a:rPr lang="en-US" sz="3600" dirty="0"/>
              <a:t>Address </a:t>
            </a:r>
            <a:r>
              <a:rPr lang="en-US" sz="3600" dirty="0" smtClean="0"/>
              <a:t>Translation: </a:t>
            </a:r>
            <a:r>
              <a:rPr lang="en-US" sz="3600" dirty="0"/>
              <a:t>The </a:t>
            </a:r>
            <a:r>
              <a:rPr lang="en-US" sz="3600" b="1" dirty="0">
                <a:solidFill>
                  <a:srgbClr val="0000FF"/>
                </a:solidFill>
              </a:rPr>
              <a:t>TLB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555" y="998730"/>
            <a:ext cx="796588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page tables are stored in main </a:t>
            </a:r>
            <a:r>
              <a:rPr lang="en-US" sz="2800" dirty="0" smtClean="0"/>
              <a:t>memory. Every </a:t>
            </a:r>
            <a:r>
              <a:rPr lang="en-US" sz="2800" dirty="0"/>
              <a:t>memory access by a </a:t>
            </a:r>
            <a:r>
              <a:rPr lang="en-US" sz="2800" dirty="0" smtClean="0"/>
              <a:t>program is thus twice long: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One access </a:t>
            </a:r>
            <a:r>
              <a:rPr lang="en-US" sz="2400" dirty="0"/>
              <a:t>to obtain the physical </a:t>
            </a:r>
            <a:r>
              <a:rPr lang="en-US" sz="2400" dirty="0" smtClean="0"/>
              <a:t>address (from page table),</a:t>
            </a:r>
            <a:endParaRPr lang="en-US" sz="2400" dirty="0"/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second </a:t>
            </a:r>
            <a:r>
              <a:rPr lang="en-US" sz="2400" dirty="0" smtClean="0"/>
              <a:t>access </a:t>
            </a:r>
            <a:r>
              <a:rPr lang="en-US" sz="2400" dirty="0"/>
              <a:t>to get the </a:t>
            </a:r>
            <a:r>
              <a:rPr lang="en-US" sz="2400" dirty="0" smtClean="0"/>
              <a:t>data (elsewhere in memory). </a:t>
            </a:r>
          </a:p>
          <a:p>
            <a:pPr algn="just"/>
            <a:r>
              <a:rPr lang="en-US" sz="2800" dirty="0" smtClean="0"/>
              <a:t>Locality </a:t>
            </a:r>
            <a:r>
              <a:rPr lang="en-US" sz="2800" dirty="0"/>
              <a:t>of reference to the page </a:t>
            </a:r>
            <a:r>
              <a:rPr lang="en-US" sz="2800" dirty="0" smtClean="0"/>
              <a:t>table can help: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translation for a virtual page number </a:t>
            </a:r>
            <a:r>
              <a:rPr lang="en-US" sz="2400" dirty="0" smtClean="0"/>
              <a:t>will </a:t>
            </a:r>
            <a:r>
              <a:rPr lang="en-US" sz="2400" dirty="0"/>
              <a:t>probably be needed again </a:t>
            </a:r>
            <a:r>
              <a:rPr lang="en-US" sz="2400" dirty="0" smtClean="0"/>
              <a:t>soon, because references </a:t>
            </a:r>
            <a:r>
              <a:rPr lang="en-US" sz="2400" dirty="0"/>
              <a:t>to </a:t>
            </a:r>
            <a:r>
              <a:rPr lang="en-US" sz="2400" dirty="0" smtClean="0"/>
              <a:t>the words </a:t>
            </a:r>
            <a:r>
              <a:rPr lang="en-US" sz="2400" dirty="0"/>
              <a:t>on that page have both </a:t>
            </a:r>
            <a:r>
              <a:rPr lang="en-US" sz="2400" b="1" dirty="0"/>
              <a:t>temporal</a:t>
            </a:r>
            <a:r>
              <a:rPr lang="en-US" sz="2400" dirty="0"/>
              <a:t> and </a:t>
            </a:r>
            <a:r>
              <a:rPr lang="en-US" sz="2400" b="1" dirty="0"/>
              <a:t>spatial</a:t>
            </a:r>
            <a:r>
              <a:rPr lang="en-US" sz="2400" dirty="0"/>
              <a:t> locality.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554" y="4686638"/>
            <a:ext cx="7965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A special </a:t>
            </a:r>
            <a:r>
              <a:rPr lang="en-US" sz="2800" b="1" dirty="0" smtClean="0"/>
              <a:t>cache</a:t>
            </a:r>
            <a:r>
              <a:rPr lang="en-US" sz="2800" dirty="0" smtClean="0"/>
              <a:t>, called </a:t>
            </a:r>
            <a:r>
              <a:rPr lang="en-US" sz="2800" b="1" dirty="0" smtClean="0">
                <a:solidFill>
                  <a:srgbClr val="0000FF"/>
                </a:solidFill>
              </a:rPr>
              <a:t>Translation Look-aside Buffer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0000FF"/>
                </a:solidFill>
              </a:rPr>
              <a:t>TLB</a:t>
            </a:r>
            <a:r>
              <a:rPr lang="en-US" sz="2800" dirty="0"/>
              <a:t>), </a:t>
            </a:r>
            <a:r>
              <a:rPr lang="en-US" sz="2800" dirty="0" smtClean="0"/>
              <a:t>keeps </a:t>
            </a:r>
            <a:r>
              <a:rPr lang="en-US" sz="2800" dirty="0"/>
              <a:t>track </a:t>
            </a:r>
            <a:r>
              <a:rPr lang="en-US" sz="2800" dirty="0" smtClean="0"/>
              <a:t>of recently </a:t>
            </a:r>
            <a:r>
              <a:rPr lang="en-US" sz="2800" dirty="0"/>
              <a:t>used translations. </a:t>
            </a:r>
          </a:p>
        </p:txBody>
      </p:sp>
    </p:spTree>
    <p:extLst>
      <p:ext uri="{BB962C8B-B14F-4D97-AF65-F5344CB8AC3E}">
        <p14:creationId xmlns:p14="http://schemas.microsoft.com/office/powerpoint/2010/main" val="33721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548680"/>
            <a:ext cx="6896938" cy="46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57200" y="683695"/>
            <a:ext cx="8345270" cy="5490610"/>
            <a:chOff x="457200" y="683695"/>
            <a:chExt cx="8345270" cy="5490610"/>
          </a:xfrm>
        </p:grpSpPr>
        <p:sp>
          <p:nvSpPr>
            <p:cNvPr id="5" name="Rectangle 4"/>
            <p:cNvSpPr/>
            <p:nvPr/>
          </p:nvSpPr>
          <p:spPr>
            <a:xfrm>
              <a:off x="457200" y="5343308"/>
              <a:ext cx="83452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We access </a:t>
              </a:r>
              <a:r>
                <a:rPr lang="en-US" sz="2400" dirty="0"/>
                <a:t>the TLB </a:t>
              </a:r>
              <a:r>
                <a:rPr lang="en-US" sz="2400" dirty="0" smtClean="0"/>
                <a:t>on </a:t>
              </a:r>
              <a:r>
                <a:rPr lang="en-US" sz="2400" dirty="0"/>
                <a:t>every </a:t>
              </a:r>
              <a:r>
                <a:rPr lang="en-US" sz="2400" dirty="0" smtClean="0"/>
                <a:t>reference instead of the </a:t>
              </a:r>
              <a:r>
                <a:rPr lang="en-US" sz="2400" dirty="0"/>
                <a:t>page </a:t>
              </a:r>
              <a:r>
                <a:rPr lang="en-US" sz="2400" dirty="0" smtClean="0"/>
                <a:t>table. TLB must therefore include the </a:t>
              </a:r>
              <a:r>
                <a:rPr lang="en-US" sz="2400" b="1" dirty="0" smtClean="0"/>
                <a:t>valid</a:t>
              </a:r>
              <a:r>
                <a:rPr lang="en-US" sz="2400" dirty="0" smtClean="0"/>
                <a:t>, </a:t>
              </a:r>
              <a:r>
                <a:rPr lang="en-US" sz="2400" b="1" dirty="0" smtClean="0"/>
                <a:t>dirty</a:t>
              </a:r>
              <a:r>
                <a:rPr lang="en-US" sz="2400" dirty="0" smtClean="0"/>
                <a:t> and the </a:t>
              </a:r>
              <a:r>
                <a:rPr lang="en-US" sz="2400" b="1" dirty="0" smtClean="0"/>
                <a:t>reference</a:t>
              </a:r>
              <a:r>
                <a:rPr lang="en-US" sz="2400" dirty="0" smtClean="0"/>
                <a:t> bits.</a:t>
              </a:r>
              <a:endParaRPr lang="en-US" sz="24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961710" y="683695"/>
              <a:ext cx="990110" cy="1575175"/>
            </a:xfrm>
            <a:prstGeom prst="roundRect">
              <a:avLst/>
            </a:prstGeom>
            <a:noFill/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1850" y="1358770"/>
            <a:ext cx="630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TLB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809352" y="1448780"/>
            <a:ext cx="765085" cy="857128"/>
            <a:chOff x="7182290" y="2100336"/>
            <a:chExt cx="765085" cy="857128"/>
          </a:xfrm>
        </p:grpSpPr>
        <p:sp>
          <p:nvSpPr>
            <p:cNvPr id="10" name="TextBox 9"/>
            <p:cNvSpPr txBox="1"/>
            <p:nvPr/>
          </p:nvSpPr>
          <p:spPr>
            <a:xfrm>
              <a:off x="7182290" y="2100336"/>
              <a:ext cx="7650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frame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82290" y="2256837"/>
              <a:ext cx="7650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frame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82290" y="2438890"/>
              <a:ext cx="7650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frame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82290" y="2618910"/>
              <a:ext cx="7650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frame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105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773705"/>
            <a:ext cx="3906762" cy="262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4062" y="3699030"/>
            <a:ext cx="7875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 TLB miss can be either a </a:t>
            </a:r>
            <a:r>
              <a:rPr lang="en-US" sz="2400" b="1" dirty="0" smtClean="0"/>
              <a:t>true</a:t>
            </a:r>
            <a:r>
              <a:rPr lang="en-US" sz="2400" dirty="0" smtClean="0"/>
              <a:t> page </a:t>
            </a:r>
            <a:r>
              <a:rPr lang="en-US" sz="2400" dirty="0"/>
              <a:t>fault or </a:t>
            </a:r>
            <a:r>
              <a:rPr lang="en-US" sz="2400" dirty="0" smtClean="0"/>
              <a:t>just a </a:t>
            </a:r>
            <a:r>
              <a:rPr lang="en-US" sz="2400" dirty="0"/>
              <a:t>TLB miss. If the page exists in memory, </a:t>
            </a:r>
            <a:r>
              <a:rPr lang="en-US" sz="2400" dirty="0" smtClean="0"/>
              <a:t>the </a:t>
            </a:r>
            <a:r>
              <a:rPr lang="en-US" sz="2400" dirty="0"/>
              <a:t>processor </a:t>
            </a:r>
            <a:r>
              <a:rPr lang="en-US" sz="2400" dirty="0" smtClean="0"/>
              <a:t>loads </a:t>
            </a:r>
            <a:r>
              <a:rPr lang="en-US" sz="2400" dirty="0"/>
              <a:t>the translation from the page table into the </a:t>
            </a:r>
            <a:r>
              <a:rPr lang="en-US" sz="2400" dirty="0" smtClean="0"/>
              <a:t>TLB and tries </a:t>
            </a:r>
            <a:r>
              <a:rPr lang="en-US" sz="2400" dirty="0"/>
              <a:t>the reference again. 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887034" y="503675"/>
            <a:ext cx="3622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Every </a:t>
            </a:r>
            <a:r>
              <a:rPr lang="en-US" sz="2400" dirty="0"/>
              <a:t>reference looks up the virtual page </a:t>
            </a:r>
            <a:r>
              <a:rPr lang="en-US" sz="2400" dirty="0" smtClean="0"/>
              <a:t># in TLB</a:t>
            </a:r>
            <a:r>
              <a:rPr lang="en-US" sz="24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7035" y="1448780"/>
            <a:ext cx="3622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TLB hit</a:t>
            </a:r>
            <a:r>
              <a:rPr lang="en-US" sz="2400" dirty="0"/>
              <a:t> </a:t>
            </a:r>
            <a:r>
              <a:rPr lang="en-US" sz="2400" dirty="0" smtClean="0"/>
              <a:t>uses the physical </a:t>
            </a:r>
            <a:r>
              <a:rPr lang="en-US" sz="2400" dirty="0"/>
              <a:t>page </a:t>
            </a:r>
            <a:r>
              <a:rPr lang="en-US" sz="2400" dirty="0" smtClean="0"/>
              <a:t># to </a:t>
            </a:r>
            <a:r>
              <a:rPr lang="en-US" sz="2400" dirty="0"/>
              <a:t>form </a:t>
            </a:r>
            <a:r>
              <a:rPr lang="en-US" sz="2400" dirty="0" smtClean="0"/>
              <a:t>the address </a:t>
            </a:r>
            <a:r>
              <a:rPr lang="en-US" sz="2400" dirty="0"/>
              <a:t>and turns on the </a:t>
            </a:r>
            <a:r>
              <a:rPr lang="en-US" sz="2400" dirty="0" smtClean="0"/>
              <a:t>reference bit. </a:t>
            </a:r>
            <a:r>
              <a:rPr lang="en-US" sz="2400" dirty="0"/>
              <a:t>Write turns on the dirty bit </a:t>
            </a:r>
            <a:r>
              <a:rPr lang="en-US" sz="2400" dirty="0" smtClean="0"/>
              <a:t>too.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34062" y="4959170"/>
            <a:ext cx="787587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/>
              <a:t>In a </a:t>
            </a:r>
            <a:r>
              <a:rPr lang="en-US" sz="2400" b="1" dirty="0"/>
              <a:t>true</a:t>
            </a:r>
            <a:r>
              <a:rPr lang="en-US" sz="2400" dirty="0"/>
              <a:t> page </a:t>
            </a:r>
            <a:r>
              <a:rPr lang="en-US" sz="2400" dirty="0" smtClean="0"/>
              <a:t>fault the </a:t>
            </a:r>
            <a:r>
              <a:rPr lang="en-US" sz="2400" dirty="0"/>
              <a:t>processor invokes the </a:t>
            </a:r>
            <a:r>
              <a:rPr lang="en-US" sz="2400" dirty="0" smtClean="0"/>
              <a:t>OS (exception).</a:t>
            </a:r>
          </a:p>
          <a:p>
            <a:pPr algn="just"/>
            <a:r>
              <a:rPr lang="en-US" sz="2400" dirty="0" smtClean="0"/>
              <a:t>TLB </a:t>
            </a:r>
            <a:r>
              <a:rPr lang="en-US" sz="2400" dirty="0"/>
              <a:t>has much fewer entries than pages in main memory. TLB misses </a:t>
            </a:r>
            <a:r>
              <a:rPr lang="en-US" sz="2400" dirty="0" smtClean="0"/>
              <a:t>are therefore much </a:t>
            </a:r>
            <a:r>
              <a:rPr lang="en-US" sz="2400" dirty="0"/>
              <a:t>more frequent than </a:t>
            </a:r>
            <a:r>
              <a:rPr lang="en-US" sz="2400" dirty="0" smtClean="0"/>
              <a:t>page </a:t>
            </a:r>
            <a:r>
              <a:rPr lang="en-US" sz="2400" dirty="0"/>
              <a:t>faults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889" y="1266001"/>
            <a:ext cx="765086" cy="542819"/>
            <a:chOff x="7182289" y="2158843"/>
            <a:chExt cx="765086" cy="542819"/>
          </a:xfrm>
        </p:grpSpPr>
        <p:sp>
          <p:nvSpPr>
            <p:cNvPr id="11" name="TextBox 10"/>
            <p:cNvSpPr txBox="1"/>
            <p:nvPr/>
          </p:nvSpPr>
          <p:spPr>
            <a:xfrm>
              <a:off x="7182290" y="2158843"/>
              <a:ext cx="765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frame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82289" y="2251612"/>
              <a:ext cx="765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frame</a:t>
              </a:r>
              <a:endParaRPr lang="en-US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82290" y="2341791"/>
              <a:ext cx="765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frame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82290" y="2440052"/>
              <a:ext cx="7650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frame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846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6565" y="548680"/>
            <a:ext cx="7830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/>
              <a:t>At </a:t>
            </a:r>
            <a:r>
              <a:rPr lang="en-US" sz="2400" dirty="0"/>
              <a:t>TLB miss </a:t>
            </a:r>
            <a:r>
              <a:rPr lang="en-US" sz="2400" dirty="0" smtClean="0"/>
              <a:t>we need </a:t>
            </a:r>
            <a:r>
              <a:rPr lang="en-US" sz="2400" dirty="0"/>
              <a:t>to select a TLB entry to </a:t>
            </a:r>
            <a:r>
              <a:rPr lang="en-US" sz="2400" dirty="0" smtClean="0"/>
              <a:t>replace and copy the </a:t>
            </a:r>
            <a:r>
              <a:rPr lang="en-US" sz="2400" b="1" dirty="0" smtClean="0"/>
              <a:t>reference</a:t>
            </a:r>
            <a:r>
              <a:rPr lang="en-US" sz="2400" dirty="0" smtClean="0"/>
              <a:t> and </a:t>
            </a:r>
            <a:r>
              <a:rPr lang="en-US" sz="2400" b="1" dirty="0"/>
              <a:t>dirty</a:t>
            </a:r>
            <a:r>
              <a:rPr lang="en-US" sz="2400" dirty="0"/>
              <a:t> bits </a:t>
            </a:r>
            <a:r>
              <a:rPr lang="en-US" sz="2400" dirty="0" smtClean="0"/>
              <a:t>back to the </a:t>
            </a:r>
            <a:r>
              <a:rPr lang="en-US" sz="2400" dirty="0"/>
              <a:t>page table </a:t>
            </a:r>
            <a:r>
              <a:rPr lang="en-US" sz="2400" dirty="0" smtClean="0"/>
              <a:t>entry. Those are </a:t>
            </a:r>
            <a:r>
              <a:rPr lang="en-US" sz="2400" dirty="0"/>
              <a:t>the only </a:t>
            </a:r>
            <a:r>
              <a:rPr lang="en-US" sz="2400" dirty="0" smtClean="0"/>
              <a:t>TLB entry portion that </a:t>
            </a:r>
            <a:r>
              <a:rPr lang="en-US" sz="2400" dirty="0"/>
              <a:t>can be </a:t>
            </a:r>
            <a:r>
              <a:rPr lang="en-US" sz="2400" dirty="0" smtClean="0"/>
              <a:t>changed.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565" y="3158970"/>
            <a:ext cx="783087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/>
              <a:t>Typical </a:t>
            </a:r>
            <a:r>
              <a:rPr lang="en-US" sz="2400" dirty="0"/>
              <a:t>values for a </a:t>
            </a:r>
            <a:r>
              <a:rPr lang="en-US" sz="2400" dirty="0" smtClean="0"/>
              <a:t>TLB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TLB </a:t>
            </a:r>
            <a:r>
              <a:rPr lang="en-US" sz="2400" dirty="0"/>
              <a:t>size: 16–512 entries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Block size: 1–2 page table entries (typically 4–8 bytes each)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Hit </a:t>
            </a:r>
            <a:r>
              <a:rPr lang="en-US" sz="2400" dirty="0"/>
              <a:t>time: 0.5–1 clock cycle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Miss </a:t>
            </a:r>
            <a:r>
              <a:rPr lang="en-US" sz="2400" dirty="0"/>
              <a:t>penalty: </a:t>
            </a:r>
            <a:r>
              <a:rPr lang="en-US" sz="2400" dirty="0" smtClean="0"/>
              <a:t>10s–100s </a:t>
            </a:r>
            <a:r>
              <a:rPr lang="en-US" sz="2400" dirty="0"/>
              <a:t>clock cycles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Miss </a:t>
            </a:r>
            <a:r>
              <a:rPr lang="en-US" sz="2400" dirty="0"/>
              <a:t>rate: 0.01%–1%</a:t>
            </a:r>
          </a:p>
        </p:txBody>
      </p:sp>
      <p:sp>
        <p:nvSpPr>
          <p:cNvPr id="7" name="Rectangle 6"/>
          <p:cNvSpPr/>
          <p:nvPr/>
        </p:nvSpPr>
        <p:spPr>
          <a:xfrm>
            <a:off x="656565" y="1808820"/>
            <a:ext cx="7830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/>
              <a:t>Write-back copies entries back </a:t>
            </a:r>
            <a:r>
              <a:rPr lang="en-US" sz="2400" dirty="0" smtClean="0"/>
              <a:t>from TLB at </a:t>
            </a:r>
            <a:r>
              <a:rPr lang="en-US" sz="2400" dirty="0"/>
              <a:t>miss time rather than when they are written </a:t>
            </a:r>
            <a:r>
              <a:rPr lang="en-US" sz="2400" dirty="0" smtClean="0"/>
              <a:t>(</a:t>
            </a:r>
            <a:r>
              <a:rPr lang="en-US" sz="2400" b="1" dirty="0" smtClean="0"/>
              <a:t>dirty</a:t>
            </a:r>
            <a:r>
              <a:rPr lang="en-US" sz="2400" dirty="0"/>
              <a:t>, </a:t>
            </a:r>
            <a:r>
              <a:rPr lang="en-US" sz="2400" b="1" dirty="0" smtClean="0"/>
              <a:t>reference</a:t>
            </a:r>
            <a:r>
              <a:rPr lang="en-US" sz="2400" dirty="0" smtClean="0"/>
              <a:t>). </a:t>
            </a:r>
            <a:r>
              <a:rPr lang="en-US" sz="2400" dirty="0"/>
              <a:t>It is very efficient since TLB miss rate is small. </a:t>
            </a:r>
          </a:p>
        </p:txBody>
      </p:sp>
    </p:spTree>
    <p:extLst>
      <p:ext uri="{BB962C8B-B14F-4D97-AF65-F5344CB8AC3E}">
        <p14:creationId xmlns:p14="http://schemas.microsoft.com/office/powerpoint/2010/main" val="34281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41530" y="368660"/>
            <a:ext cx="8556342" cy="5911669"/>
            <a:chOff x="341530" y="368660"/>
            <a:chExt cx="8556342" cy="591166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30" y="413665"/>
              <a:ext cx="5760640" cy="58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102170" y="3105834"/>
              <a:ext cx="27957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Real TLB Read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372200" y="773705"/>
              <a:ext cx="910848" cy="1575175"/>
              <a:chOff x="6372200" y="773705"/>
              <a:chExt cx="910848" cy="1575175"/>
            </a:xfrm>
          </p:grpSpPr>
          <p:sp>
            <p:nvSpPr>
              <p:cNvPr id="5" name="Right Brace 4"/>
              <p:cNvSpPr/>
              <p:nvPr/>
            </p:nvSpPr>
            <p:spPr>
              <a:xfrm>
                <a:off x="6372200" y="773705"/>
                <a:ext cx="270030" cy="1575175"/>
              </a:xfrm>
              <a:prstGeom prst="rightBrac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651144" y="1313765"/>
                <a:ext cx="631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TLB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372200" y="4014065"/>
              <a:ext cx="1184000" cy="1755195"/>
              <a:chOff x="6372200" y="773705"/>
              <a:chExt cx="1184000" cy="1575175"/>
            </a:xfrm>
          </p:grpSpPr>
          <p:sp>
            <p:nvSpPr>
              <p:cNvPr id="12" name="Right Brace 11"/>
              <p:cNvSpPr/>
              <p:nvPr/>
            </p:nvSpPr>
            <p:spPr>
              <a:xfrm>
                <a:off x="6372200" y="773705"/>
                <a:ext cx="270030" cy="1575175"/>
              </a:xfrm>
              <a:prstGeom prst="rightBrac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651144" y="1313765"/>
                <a:ext cx="905056" cy="4143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</a:rPr>
                  <a:t>cache</a:t>
                </a:r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457200" y="2607295"/>
              <a:ext cx="22132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Physical address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95521" y="368660"/>
              <a:ext cx="2057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Virtual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6" y="1929250"/>
            <a:ext cx="6632584" cy="382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876297" y="1542508"/>
            <a:ext cx="1485163" cy="1065662"/>
            <a:chOff x="4452987" y="1238214"/>
            <a:chExt cx="1485163" cy="1065662"/>
          </a:xfrm>
        </p:grpSpPr>
        <p:sp>
          <p:nvSpPr>
            <p:cNvPr id="13" name="Rectangle 12"/>
            <p:cNvSpPr/>
            <p:nvPr/>
          </p:nvSpPr>
          <p:spPr>
            <a:xfrm>
              <a:off x="4510276" y="1238214"/>
              <a:ext cx="1370584" cy="338554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4 </a:t>
              </a:r>
              <a:r>
                <a:rPr lang="en-US" sz="1600" dirty="0"/>
                <a:t>KB </a:t>
              </a:r>
              <a:r>
                <a:rPr lang="en-US" sz="1600" dirty="0" smtClean="0"/>
                <a:t>page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52987" y="2019386"/>
              <a:ext cx="1485163" cy="28449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11011" y="1542509"/>
            <a:ext cx="2565286" cy="1065661"/>
            <a:chOff x="2141730" y="1297680"/>
            <a:chExt cx="2565286" cy="1065661"/>
          </a:xfrm>
        </p:grpSpPr>
        <p:sp>
          <p:nvSpPr>
            <p:cNvPr id="7" name="Rectangle 6"/>
            <p:cNvSpPr/>
            <p:nvPr/>
          </p:nvSpPr>
          <p:spPr>
            <a:xfrm>
              <a:off x="2556568" y="1297680"/>
              <a:ext cx="1735610" cy="338554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20 </a:t>
              </a:r>
              <a:r>
                <a:rPr lang="en-US" sz="1400" dirty="0" smtClean="0"/>
                <a:t>bit </a:t>
              </a:r>
              <a:r>
                <a:rPr lang="en-US" sz="1600" dirty="0" smtClean="0"/>
                <a:t>virtual</a:t>
              </a:r>
              <a:r>
                <a:rPr lang="en-US" sz="1400" dirty="0" smtClean="0"/>
                <a:t> </a:t>
              </a:r>
              <a:r>
                <a:rPr lang="en-US" sz="1400" dirty="0"/>
                <a:t>page </a:t>
              </a:r>
              <a:r>
                <a:rPr lang="en-US" sz="1400" dirty="0" smtClean="0"/>
                <a:t>#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41730" y="2078851"/>
              <a:ext cx="2565286" cy="28449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49226" y="939210"/>
            <a:ext cx="3879049" cy="338554"/>
            <a:chOff x="2269106" y="634916"/>
            <a:chExt cx="3879049" cy="338554"/>
          </a:xfrm>
        </p:grpSpPr>
        <p:sp>
          <p:nvSpPr>
            <p:cNvPr id="5" name="Rectangle 4"/>
            <p:cNvSpPr/>
            <p:nvPr/>
          </p:nvSpPr>
          <p:spPr>
            <a:xfrm>
              <a:off x="3311860" y="634916"/>
              <a:ext cx="19802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/>
                <a:t>32 bit address Space</a:t>
              </a:r>
              <a:endParaRPr lang="en-US" sz="1600" dirty="0"/>
            </a:p>
          </p:txBody>
        </p:sp>
        <p:cxnSp>
          <p:nvCxnSpPr>
            <p:cNvPr id="22" name="Straight Arrow Connector 21"/>
            <p:cNvCxnSpPr>
              <a:stCxn id="5" idx="3"/>
            </p:cNvCxnSpPr>
            <p:nvPr/>
          </p:nvCxnSpPr>
          <p:spPr>
            <a:xfrm>
              <a:off x="5292080" y="804193"/>
              <a:ext cx="856075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5" idx="1"/>
            </p:cNvCxnSpPr>
            <p:nvPr/>
          </p:nvCxnSpPr>
          <p:spPr>
            <a:xfrm flipH="1">
              <a:off x="2269106" y="804193"/>
              <a:ext cx="104275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476545" y="368660"/>
            <a:ext cx="265529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TLB entry </a:t>
            </a:r>
            <a:r>
              <a:rPr lang="en-US" sz="2000" dirty="0"/>
              <a:t>is 64 </a:t>
            </a:r>
            <a:r>
              <a:rPr lang="en-US" sz="2000" dirty="0" smtClean="0"/>
              <a:t>bits:</a:t>
            </a:r>
          </a:p>
          <a:p>
            <a:pPr algn="just">
              <a:spcBef>
                <a:spcPts val="600"/>
              </a:spcBef>
            </a:pPr>
            <a:r>
              <a:rPr lang="en-US" sz="2000" dirty="0" smtClean="0"/>
              <a:t>20-bit </a:t>
            </a:r>
            <a:r>
              <a:rPr lang="en-US" sz="2000" dirty="0"/>
              <a:t>tag </a:t>
            </a:r>
            <a:r>
              <a:rPr lang="en-US" sz="2000" dirty="0" smtClean="0"/>
              <a:t>(virtual page # for </a:t>
            </a:r>
            <a:r>
              <a:rPr lang="en-US" sz="2000" dirty="0"/>
              <a:t>that TLB entry</a:t>
            </a:r>
            <a:r>
              <a:rPr lang="en-US" sz="2000" dirty="0" smtClean="0"/>
              <a:t>),  corresponding </a:t>
            </a:r>
            <a:r>
              <a:rPr lang="en-US" sz="2000" dirty="0"/>
              <a:t>physical page </a:t>
            </a:r>
            <a:r>
              <a:rPr lang="en-US" sz="2000" dirty="0" smtClean="0"/>
              <a:t># (also 20 bits), valid bit, dirty </a:t>
            </a:r>
            <a:r>
              <a:rPr lang="en-US" sz="2000" dirty="0"/>
              <a:t>bit, </a:t>
            </a:r>
            <a:r>
              <a:rPr lang="en-US" sz="2000" dirty="0" smtClean="0"/>
              <a:t>and other </a:t>
            </a:r>
            <a:r>
              <a:rPr lang="en-US" sz="2000" dirty="0"/>
              <a:t>bookkeeping bits.</a:t>
            </a:r>
          </a:p>
        </p:txBody>
      </p:sp>
      <p:grpSp>
        <p:nvGrpSpPr>
          <p:cNvPr id="2072" name="Group 2071"/>
          <p:cNvGrpSpPr/>
          <p:nvPr/>
        </p:nvGrpSpPr>
        <p:grpSpPr>
          <a:xfrm>
            <a:off x="4458999" y="2589774"/>
            <a:ext cx="3848416" cy="3745872"/>
            <a:chOff x="4458999" y="2589774"/>
            <a:chExt cx="3848416" cy="3745872"/>
          </a:xfrm>
        </p:grpSpPr>
        <p:grpSp>
          <p:nvGrpSpPr>
            <p:cNvPr id="2070" name="Group 2069"/>
            <p:cNvGrpSpPr/>
            <p:nvPr/>
          </p:nvGrpSpPr>
          <p:grpSpPr>
            <a:xfrm>
              <a:off x="4458999" y="3556178"/>
              <a:ext cx="2363251" cy="1376979"/>
              <a:chOff x="4458999" y="3791943"/>
              <a:chExt cx="2363251" cy="137697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458999" y="4884432"/>
                <a:ext cx="2363251" cy="284490"/>
              </a:xfrm>
              <a:prstGeom prst="rect">
                <a:avLst/>
              </a:prstGeom>
              <a:solidFill>
                <a:srgbClr val="FFFF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6" name="Freeform 2065"/>
              <p:cNvSpPr/>
              <p:nvPr/>
            </p:nvSpPr>
            <p:spPr>
              <a:xfrm>
                <a:off x="5659746" y="3791943"/>
                <a:ext cx="1105081" cy="1074745"/>
              </a:xfrm>
              <a:custGeom>
                <a:avLst/>
                <a:gdLst>
                  <a:gd name="connsiteX0" fmla="*/ 1100747 w 1105081"/>
                  <a:gd name="connsiteY0" fmla="*/ 0 h 1074745"/>
                  <a:gd name="connsiteX1" fmla="*/ 1105081 w 1105081"/>
                  <a:gd name="connsiteY1" fmla="*/ 797392 h 1074745"/>
                  <a:gd name="connsiteX2" fmla="*/ 0 w 1105081"/>
                  <a:gd name="connsiteY2" fmla="*/ 797392 h 1074745"/>
                  <a:gd name="connsiteX3" fmla="*/ 4334 w 1105081"/>
                  <a:gd name="connsiteY3" fmla="*/ 1074745 h 107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5081" h="1074745">
                    <a:moveTo>
                      <a:pt x="1100747" y="0"/>
                    </a:moveTo>
                    <a:cubicBezTo>
                      <a:pt x="1102192" y="265797"/>
                      <a:pt x="1103636" y="531595"/>
                      <a:pt x="1105081" y="797392"/>
                    </a:cubicBezTo>
                    <a:lnTo>
                      <a:pt x="0" y="797392"/>
                    </a:lnTo>
                    <a:cubicBezTo>
                      <a:pt x="1445" y="889843"/>
                      <a:pt x="2889" y="982294"/>
                      <a:pt x="4334" y="1074745"/>
                    </a:cubicBezTo>
                  </a:path>
                </a:pathLst>
              </a:custGeom>
              <a:noFill/>
              <a:ln w="76200">
                <a:solidFill>
                  <a:srgbClr val="FFFF0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9" name="Group 2068"/>
            <p:cNvGrpSpPr/>
            <p:nvPr/>
          </p:nvGrpSpPr>
          <p:grpSpPr>
            <a:xfrm>
              <a:off x="6822252" y="2589774"/>
              <a:ext cx="1485163" cy="2328111"/>
              <a:chOff x="6822252" y="2825539"/>
              <a:chExt cx="1485163" cy="2328111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6822252" y="4869160"/>
                <a:ext cx="1485163" cy="284490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8" name="Freeform 2067"/>
              <p:cNvSpPr/>
              <p:nvPr/>
            </p:nvSpPr>
            <p:spPr>
              <a:xfrm>
                <a:off x="6903503" y="2825539"/>
                <a:ext cx="1313096" cy="2049816"/>
              </a:xfrm>
              <a:custGeom>
                <a:avLst/>
                <a:gdLst>
                  <a:gd name="connsiteX0" fmla="*/ 0 w 1313096"/>
                  <a:gd name="connsiteY0" fmla="*/ 0 h 2049816"/>
                  <a:gd name="connsiteX1" fmla="*/ 0 w 1313096"/>
                  <a:gd name="connsiteY1" fmla="*/ 251352 h 2049816"/>
                  <a:gd name="connsiteX2" fmla="*/ 1313096 w 1313096"/>
                  <a:gd name="connsiteY2" fmla="*/ 255686 h 2049816"/>
                  <a:gd name="connsiteX3" fmla="*/ 1313096 w 1313096"/>
                  <a:gd name="connsiteY3" fmla="*/ 1763796 h 2049816"/>
                  <a:gd name="connsiteX4" fmla="*/ 654381 w 1313096"/>
                  <a:gd name="connsiteY4" fmla="*/ 1763796 h 2049816"/>
                  <a:gd name="connsiteX5" fmla="*/ 654381 w 1313096"/>
                  <a:gd name="connsiteY5" fmla="*/ 2049816 h 204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3096" h="2049816">
                    <a:moveTo>
                      <a:pt x="0" y="0"/>
                    </a:moveTo>
                    <a:lnTo>
                      <a:pt x="0" y="251352"/>
                    </a:lnTo>
                    <a:lnTo>
                      <a:pt x="1313096" y="255686"/>
                    </a:lnTo>
                    <a:lnTo>
                      <a:pt x="1313096" y="1763796"/>
                    </a:lnTo>
                    <a:lnTo>
                      <a:pt x="654381" y="1763796"/>
                    </a:lnTo>
                    <a:lnTo>
                      <a:pt x="654381" y="2049816"/>
                    </a:lnTo>
                  </a:path>
                </a:pathLst>
              </a:custGeom>
              <a:noFill/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71" name="TextBox 2070"/>
            <p:cNvSpPr txBox="1"/>
            <p:nvPr/>
          </p:nvSpPr>
          <p:spPr>
            <a:xfrm>
              <a:off x="5157065" y="5935536"/>
              <a:ext cx="3150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physical address generation</a:t>
              </a:r>
              <a:endParaRPr lang="en-US" sz="2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21650" y="3148229"/>
            <a:ext cx="6569879" cy="1956122"/>
            <a:chOff x="1421650" y="3148229"/>
            <a:chExt cx="6569879" cy="1956122"/>
          </a:xfrm>
        </p:grpSpPr>
        <p:sp>
          <p:nvSpPr>
            <p:cNvPr id="18" name="Rectangle 17"/>
            <p:cNvSpPr/>
            <p:nvPr/>
          </p:nvSpPr>
          <p:spPr>
            <a:xfrm>
              <a:off x="1421650" y="4273354"/>
              <a:ext cx="2895471" cy="830997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Fully </a:t>
              </a:r>
              <a:r>
                <a:rPr lang="en-US" sz="1600" dirty="0"/>
                <a:t>associative </a:t>
              </a:r>
              <a:r>
                <a:rPr lang="en-US" sz="1600" dirty="0" smtClean="0"/>
                <a:t>16-entries TLB, shared </a:t>
              </a:r>
              <a:r>
                <a:rPr lang="en-US" sz="1600" dirty="0"/>
                <a:t>between </a:t>
              </a:r>
              <a:r>
                <a:rPr lang="en-US" sz="1600" dirty="0" smtClean="0"/>
                <a:t>instruction </a:t>
              </a:r>
              <a:r>
                <a:rPr lang="en-US" sz="1600" dirty="0"/>
                <a:t>and data references.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17104" y="3148229"/>
              <a:ext cx="2474425" cy="990110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124200" y="3148229"/>
              <a:ext cx="2392904" cy="990110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53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0" y="728700"/>
            <a:ext cx="7216570" cy="476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3383995"/>
            <a:ext cx="16201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16KB cache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30906" y="1223756"/>
            <a:ext cx="5371363" cy="3960439"/>
            <a:chOff x="1630906" y="998731"/>
            <a:chExt cx="5371363" cy="3960439"/>
          </a:xfrm>
        </p:grpSpPr>
        <p:grpSp>
          <p:nvGrpSpPr>
            <p:cNvPr id="9" name="Group 8"/>
            <p:cNvGrpSpPr/>
            <p:nvPr/>
          </p:nvGrpSpPr>
          <p:grpSpPr>
            <a:xfrm>
              <a:off x="1661823" y="998731"/>
              <a:ext cx="5340446" cy="2857652"/>
              <a:chOff x="1661823" y="998731"/>
              <a:chExt cx="5340446" cy="2857652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661823" y="1304014"/>
                <a:ext cx="2321780" cy="2552369"/>
              </a:xfrm>
              <a:custGeom>
                <a:avLst/>
                <a:gdLst>
                  <a:gd name="connsiteX0" fmla="*/ 2313829 w 2321780"/>
                  <a:gd name="connsiteY0" fmla="*/ 0 h 2552369"/>
                  <a:gd name="connsiteX1" fmla="*/ 2321780 w 2321780"/>
                  <a:gd name="connsiteY1" fmla="*/ 270344 h 2552369"/>
                  <a:gd name="connsiteX2" fmla="*/ 0 w 2321780"/>
                  <a:gd name="connsiteY2" fmla="*/ 270344 h 2552369"/>
                  <a:gd name="connsiteX3" fmla="*/ 0 w 2321780"/>
                  <a:gd name="connsiteY3" fmla="*/ 2552369 h 2552369"/>
                  <a:gd name="connsiteX4" fmla="*/ 1280160 w 2321780"/>
                  <a:gd name="connsiteY4" fmla="*/ 2544417 h 255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1780" h="2552369">
                    <a:moveTo>
                      <a:pt x="2313829" y="0"/>
                    </a:moveTo>
                    <a:lnTo>
                      <a:pt x="2321780" y="270344"/>
                    </a:lnTo>
                    <a:lnTo>
                      <a:pt x="0" y="270344"/>
                    </a:lnTo>
                    <a:lnTo>
                      <a:pt x="0" y="2552369"/>
                    </a:lnTo>
                    <a:lnTo>
                      <a:pt x="1280160" y="2544417"/>
                    </a:lnTo>
                  </a:path>
                </a:pathLst>
              </a:custGeom>
              <a:noFill/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773141" y="1296063"/>
                <a:ext cx="4738977" cy="1836751"/>
              </a:xfrm>
              <a:custGeom>
                <a:avLst/>
                <a:gdLst>
                  <a:gd name="connsiteX0" fmla="*/ 4731026 w 4738977"/>
                  <a:gd name="connsiteY0" fmla="*/ 0 h 1836751"/>
                  <a:gd name="connsiteX1" fmla="*/ 4738977 w 4738977"/>
                  <a:gd name="connsiteY1" fmla="*/ 405516 h 1836751"/>
                  <a:gd name="connsiteX2" fmla="*/ 7951 w 4738977"/>
                  <a:gd name="connsiteY2" fmla="*/ 405516 h 1836751"/>
                  <a:gd name="connsiteX3" fmla="*/ 0 w 4738977"/>
                  <a:gd name="connsiteY3" fmla="*/ 1836751 h 1836751"/>
                  <a:gd name="connsiteX4" fmla="*/ 206734 w 4738977"/>
                  <a:gd name="connsiteY4" fmla="*/ 1828800 h 183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8977" h="1836751">
                    <a:moveTo>
                      <a:pt x="4731026" y="0"/>
                    </a:moveTo>
                    <a:lnTo>
                      <a:pt x="4738977" y="405516"/>
                    </a:lnTo>
                    <a:lnTo>
                      <a:pt x="7951" y="405516"/>
                    </a:lnTo>
                    <a:cubicBezTo>
                      <a:pt x="5301" y="882594"/>
                      <a:pt x="2650" y="1359673"/>
                      <a:pt x="0" y="1836751"/>
                    </a:cubicBezTo>
                    <a:lnTo>
                      <a:pt x="206734" y="1828800"/>
                    </a:lnTo>
                  </a:path>
                </a:pathLst>
              </a:custGeom>
              <a:noFill/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61710" y="2580198"/>
                <a:ext cx="1980220" cy="983817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06914" y="998731"/>
                <a:ext cx="3195355" cy="305284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30906" y="4497505"/>
              <a:ext cx="2536049" cy="461665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Detected cache hit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93704" y="1223756"/>
            <a:ext cx="3383640" cy="4815534"/>
            <a:chOff x="4293704" y="998731"/>
            <a:chExt cx="3383640" cy="4815534"/>
          </a:xfrm>
        </p:grpSpPr>
        <p:sp>
          <p:nvSpPr>
            <p:cNvPr id="21" name="TextBox 20"/>
            <p:cNvSpPr txBox="1"/>
            <p:nvPr/>
          </p:nvSpPr>
          <p:spPr>
            <a:xfrm>
              <a:off x="4887035" y="5352600"/>
              <a:ext cx="2429635" cy="46166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read from cache</a:t>
              </a:r>
              <a:endParaRPr lang="en-US" sz="2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293704" y="998731"/>
              <a:ext cx="3383640" cy="3729606"/>
              <a:chOff x="4293704" y="998731"/>
              <a:chExt cx="3383640" cy="372960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349363" y="1296063"/>
                <a:ext cx="2894275" cy="803081"/>
              </a:xfrm>
              <a:custGeom>
                <a:avLst/>
                <a:gdLst>
                  <a:gd name="connsiteX0" fmla="*/ 2894275 w 2894275"/>
                  <a:gd name="connsiteY0" fmla="*/ 0 h 803081"/>
                  <a:gd name="connsiteX1" fmla="*/ 2894275 w 2894275"/>
                  <a:gd name="connsiteY1" fmla="*/ 803081 h 803081"/>
                  <a:gd name="connsiteX2" fmla="*/ 0 w 2894275"/>
                  <a:gd name="connsiteY2" fmla="*/ 803081 h 80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94275" h="803081">
                    <a:moveTo>
                      <a:pt x="2894275" y="0"/>
                    </a:moveTo>
                    <a:lnTo>
                      <a:pt x="2894275" y="803081"/>
                    </a:lnTo>
                    <a:lnTo>
                      <a:pt x="0" y="803081"/>
                    </a:lnTo>
                  </a:path>
                </a:pathLst>
              </a:custGeom>
              <a:noFill/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72979" y="2405985"/>
                <a:ext cx="3104365" cy="2322352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301656" y="1296063"/>
                <a:ext cx="2210462" cy="763325"/>
              </a:xfrm>
              <a:custGeom>
                <a:avLst/>
                <a:gdLst>
                  <a:gd name="connsiteX0" fmla="*/ 2202511 w 2210462"/>
                  <a:gd name="connsiteY0" fmla="*/ 0 h 763325"/>
                  <a:gd name="connsiteX1" fmla="*/ 2210462 w 2210462"/>
                  <a:gd name="connsiteY1" fmla="*/ 405516 h 763325"/>
                  <a:gd name="connsiteX2" fmla="*/ 0 w 2210462"/>
                  <a:gd name="connsiteY2" fmla="*/ 405516 h 763325"/>
                  <a:gd name="connsiteX3" fmla="*/ 0 w 2210462"/>
                  <a:gd name="connsiteY3" fmla="*/ 763325 h 76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10462" h="763325">
                    <a:moveTo>
                      <a:pt x="2202511" y="0"/>
                    </a:moveTo>
                    <a:lnTo>
                      <a:pt x="2210462" y="405516"/>
                    </a:lnTo>
                    <a:lnTo>
                      <a:pt x="0" y="405516"/>
                    </a:lnTo>
                    <a:lnTo>
                      <a:pt x="0" y="763325"/>
                    </a:lnTo>
                  </a:path>
                </a:pathLst>
              </a:custGeom>
              <a:noFill/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45143" y="998731"/>
                <a:ext cx="1552182" cy="305283"/>
              </a:xfrm>
              <a:prstGeom prst="rect">
                <a:avLst/>
              </a:prstGeom>
              <a:solidFill>
                <a:srgbClr val="FF0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4293704" y="2130950"/>
                <a:ext cx="270345" cy="2170706"/>
              </a:xfrm>
              <a:custGeom>
                <a:avLst/>
                <a:gdLst>
                  <a:gd name="connsiteX0" fmla="*/ 0 w 270345"/>
                  <a:gd name="connsiteY0" fmla="*/ 0 h 2170706"/>
                  <a:gd name="connsiteX1" fmla="*/ 7952 w 270345"/>
                  <a:gd name="connsiteY1" fmla="*/ 2170706 h 2170706"/>
                  <a:gd name="connsiteX2" fmla="*/ 270345 w 270345"/>
                  <a:gd name="connsiteY2" fmla="*/ 2170706 h 217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0345" h="2170706">
                    <a:moveTo>
                      <a:pt x="0" y="0"/>
                    </a:moveTo>
                    <a:cubicBezTo>
                      <a:pt x="2651" y="723569"/>
                      <a:pt x="5301" y="1447137"/>
                      <a:pt x="7952" y="2170706"/>
                    </a:cubicBezTo>
                    <a:lnTo>
                      <a:pt x="270345" y="2170706"/>
                    </a:lnTo>
                  </a:path>
                </a:pathLst>
              </a:custGeom>
              <a:noFill/>
              <a:ln w="76200">
                <a:solidFill>
                  <a:srgbClr val="FF0000">
                    <a:alpha val="30196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90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79087"/>
          </a:xfrm>
        </p:spPr>
        <p:txBody>
          <a:bodyPr>
            <a:noAutofit/>
          </a:bodyPr>
          <a:lstStyle/>
          <a:p>
            <a:r>
              <a:rPr lang="en-US" sz="3600" dirty="0" smtClean="0"/>
              <a:t>Read and Cache Write-Through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998730"/>
            <a:ext cx="5921957" cy="532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922150" y="4914165"/>
            <a:ext cx="2865458" cy="1620180"/>
            <a:chOff x="5922150" y="4914165"/>
            <a:chExt cx="2865458" cy="1620180"/>
          </a:xfrm>
        </p:grpSpPr>
        <p:sp>
          <p:nvSpPr>
            <p:cNvPr id="6" name="Oval 5"/>
            <p:cNvSpPr/>
            <p:nvPr/>
          </p:nvSpPr>
          <p:spPr>
            <a:xfrm>
              <a:off x="5922150" y="5409220"/>
              <a:ext cx="1747555" cy="11251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82290" y="4914165"/>
              <a:ext cx="1605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Cache</a:t>
              </a:r>
            </a:p>
            <a:p>
              <a:r>
                <a:rPr lang="en-US" b="1" dirty="0" smtClean="0"/>
                <a:t>write-through</a:t>
              </a:r>
              <a:endParaRPr lang="en-US" b="1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2861810" y="1313765"/>
            <a:ext cx="900100" cy="675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26795" y="2033845"/>
            <a:ext cx="1215135" cy="810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26895" y="2753925"/>
            <a:ext cx="1215135" cy="810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71800" y="3293985"/>
            <a:ext cx="1125125" cy="675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26795" y="4059070"/>
            <a:ext cx="1215135" cy="810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11660" y="4149080"/>
            <a:ext cx="1125125" cy="675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26995" y="3429000"/>
            <a:ext cx="1215135" cy="810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316766" y="1178061"/>
            <a:ext cx="1210229" cy="3758577"/>
            <a:chOff x="3316766" y="1178061"/>
            <a:chExt cx="1210229" cy="3758577"/>
          </a:xfrm>
        </p:grpSpPr>
        <p:sp>
          <p:nvSpPr>
            <p:cNvPr id="19" name="TextBox 18"/>
            <p:cNvSpPr txBox="1"/>
            <p:nvPr/>
          </p:nvSpPr>
          <p:spPr>
            <a:xfrm>
              <a:off x="3416732" y="1723456"/>
              <a:ext cx="111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Best case</a:t>
              </a:r>
              <a:endParaRPr lang="en-US" b="1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16766" y="1178061"/>
              <a:ext cx="936054" cy="3758577"/>
            </a:xfrm>
            <a:custGeom>
              <a:avLst/>
              <a:gdLst>
                <a:gd name="connsiteX0" fmla="*/ 9855 w 936054"/>
                <a:gd name="connsiteY0" fmla="*/ 0 h 3758577"/>
                <a:gd name="connsiteX1" fmla="*/ 15465 w 936054"/>
                <a:gd name="connsiteY1" fmla="*/ 987328 h 3758577"/>
                <a:gd name="connsiteX2" fmla="*/ 155710 w 936054"/>
                <a:gd name="connsiteY2" fmla="*/ 1301478 h 3758577"/>
                <a:gd name="connsiteX3" fmla="*/ 767180 w 936054"/>
                <a:gd name="connsiteY3" fmla="*/ 1581968 h 3758577"/>
                <a:gd name="connsiteX4" fmla="*/ 918645 w 936054"/>
                <a:gd name="connsiteY4" fmla="*/ 1828800 h 3758577"/>
                <a:gd name="connsiteX5" fmla="*/ 441811 w 936054"/>
                <a:gd name="connsiteY5" fmla="*/ 2114901 h 3758577"/>
                <a:gd name="connsiteX6" fmla="*/ 133271 w 936054"/>
                <a:gd name="connsiteY6" fmla="*/ 2294415 h 3758577"/>
                <a:gd name="connsiteX7" fmla="*/ 37904 w 936054"/>
                <a:gd name="connsiteY7" fmla="*/ 2496368 h 3758577"/>
                <a:gd name="connsiteX8" fmla="*/ 15465 w 936054"/>
                <a:gd name="connsiteY8" fmla="*/ 2933934 h 3758577"/>
                <a:gd name="connsiteX9" fmla="*/ 127661 w 936054"/>
                <a:gd name="connsiteY9" fmla="*/ 3152717 h 3758577"/>
                <a:gd name="connsiteX10" fmla="*/ 357663 w 936054"/>
                <a:gd name="connsiteY10" fmla="*/ 3309792 h 3758577"/>
                <a:gd name="connsiteX11" fmla="*/ 604495 w 936054"/>
                <a:gd name="connsiteY11" fmla="*/ 3388329 h 3758577"/>
                <a:gd name="connsiteX12" fmla="*/ 699862 w 936054"/>
                <a:gd name="connsiteY12" fmla="*/ 3478086 h 3758577"/>
                <a:gd name="connsiteX13" fmla="*/ 722301 w 936054"/>
                <a:gd name="connsiteY13" fmla="*/ 3623941 h 3758577"/>
                <a:gd name="connsiteX14" fmla="*/ 716692 w 936054"/>
                <a:gd name="connsiteY14" fmla="*/ 3758577 h 375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6054" h="3758577">
                  <a:moveTo>
                    <a:pt x="9855" y="0"/>
                  </a:moveTo>
                  <a:cubicBezTo>
                    <a:pt x="505" y="385207"/>
                    <a:pt x="-8844" y="770415"/>
                    <a:pt x="15465" y="987328"/>
                  </a:cubicBezTo>
                  <a:cubicBezTo>
                    <a:pt x="39774" y="1204241"/>
                    <a:pt x="30424" y="1202371"/>
                    <a:pt x="155710" y="1301478"/>
                  </a:cubicBezTo>
                  <a:cubicBezTo>
                    <a:pt x="280996" y="1400585"/>
                    <a:pt x="640024" y="1494081"/>
                    <a:pt x="767180" y="1581968"/>
                  </a:cubicBezTo>
                  <a:cubicBezTo>
                    <a:pt x="894336" y="1669855"/>
                    <a:pt x="972873" y="1739978"/>
                    <a:pt x="918645" y="1828800"/>
                  </a:cubicBezTo>
                  <a:cubicBezTo>
                    <a:pt x="864417" y="1917622"/>
                    <a:pt x="572707" y="2037299"/>
                    <a:pt x="441811" y="2114901"/>
                  </a:cubicBezTo>
                  <a:cubicBezTo>
                    <a:pt x="310915" y="2192503"/>
                    <a:pt x="200589" y="2230837"/>
                    <a:pt x="133271" y="2294415"/>
                  </a:cubicBezTo>
                  <a:cubicBezTo>
                    <a:pt x="65953" y="2357993"/>
                    <a:pt x="57538" y="2389782"/>
                    <a:pt x="37904" y="2496368"/>
                  </a:cubicBezTo>
                  <a:cubicBezTo>
                    <a:pt x="18270" y="2602954"/>
                    <a:pt x="506" y="2824543"/>
                    <a:pt x="15465" y="2933934"/>
                  </a:cubicBezTo>
                  <a:cubicBezTo>
                    <a:pt x="30424" y="3043325"/>
                    <a:pt x="70628" y="3090074"/>
                    <a:pt x="127661" y="3152717"/>
                  </a:cubicBezTo>
                  <a:cubicBezTo>
                    <a:pt x="184694" y="3215360"/>
                    <a:pt x="278191" y="3270523"/>
                    <a:pt x="357663" y="3309792"/>
                  </a:cubicBezTo>
                  <a:cubicBezTo>
                    <a:pt x="437135" y="3349061"/>
                    <a:pt x="547462" y="3360280"/>
                    <a:pt x="604495" y="3388329"/>
                  </a:cubicBezTo>
                  <a:cubicBezTo>
                    <a:pt x="661528" y="3416378"/>
                    <a:pt x="680228" y="3438817"/>
                    <a:pt x="699862" y="3478086"/>
                  </a:cubicBezTo>
                  <a:cubicBezTo>
                    <a:pt x="719496" y="3517355"/>
                    <a:pt x="719496" y="3577193"/>
                    <a:pt x="722301" y="3623941"/>
                  </a:cubicBezTo>
                  <a:cubicBezTo>
                    <a:pt x="725106" y="3670689"/>
                    <a:pt x="720899" y="3714633"/>
                    <a:pt x="716692" y="37585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19564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95337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Virtual memory</a:t>
            </a:r>
            <a:r>
              <a:rPr lang="en-US" sz="2800" dirty="0" smtClean="0"/>
              <a:t>: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Allows </a:t>
            </a:r>
            <a:r>
              <a:rPr lang="en-US" sz="2400" dirty="0"/>
              <a:t>efficient and safe sharing of memory </a:t>
            </a:r>
            <a:r>
              <a:rPr lang="en-US" sz="2400" dirty="0" smtClean="0"/>
              <a:t>among multiple programs.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Removes </a:t>
            </a:r>
            <a:r>
              <a:rPr lang="en-US" sz="2400" dirty="0"/>
              <a:t>the programming burdens of a small, </a:t>
            </a:r>
            <a:r>
              <a:rPr lang="en-US" sz="2400" dirty="0" smtClean="0"/>
              <a:t>limited amount </a:t>
            </a:r>
            <a:r>
              <a:rPr lang="en-US" sz="2400" dirty="0"/>
              <a:t>of main </a:t>
            </a:r>
            <a:r>
              <a:rPr lang="en-US" sz="2400" dirty="0" smtClean="0"/>
              <a:t>memory (past, less relevant today).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7200" y="713597"/>
            <a:ext cx="8229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VM allows to efficiently </a:t>
            </a:r>
            <a:r>
              <a:rPr lang="en-US" sz="2800" dirty="0"/>
              <a:t>share the processor and the main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We </a:t>
            </a:r>
            <a:r>
              <a:rPr lang="en-US" sz="2800" dirty="0"/>
              <a:t>must be able to protect the programs from each </a:t>
            </a:r>
            <a:r>
              <a:rPr lang="en-US" sz="2800" dirty="0" smtClean="0"/>
              <a:t>other.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program can only read and write the portions of main memory that have </a:t>
            </a:r>
            <a:r>
              <a:rPr lang="en-US" sz="2800" dirty="0" smtClean="0"/>
              <a:t>been assigned </a:t>
            </a:r>
            <a:r>
              <a:rPr lang="en-US" sz="2800" dirty="0"/>
              <a:t>to it.</a:t>
            </a:r>
          </a:p>
        </p:txBody>
      </p:sp>
    </p:spTree>
    <p:extLst>
      <p:ext uri="{BB962C8B-B14F-4D97-AF65-F5344CB8AC3E}">
        <p14:creationId xmlns:p14="http://schemas.microsoft.com/office/powerpoint/2010/main" val="37367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60" y="683695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 smtClean="0"/>
              <a:t>What happens at MIPS TLB miss? </a:t>
            </a:r>
            <a:r>
              <a:rPr lang="en-US" sz="2400" dirty="0" smtClean="0"/>
              <a:t>First, the </a:t>
            </a:r>
            <a:r>
              <a:rPr lang="en-US" sz="2400" b="1" dirty="0" smtClean="0"/>
              <a:t>virtual page # </a:t>
            </a:r>
            <a:r>
              <a:rPr lang="en-US" sz="2400" dirty="0" smtClean="0"/>
              <a:t>of </a:t>
            </a:r>
            <a:r>
              <a:rPr lang="en-US" sz="2400" dirty="0"/>
              <a:t>the reference </a:t>
            </a:r>
            <a:r>
              <a:rPr lang="en-US" sz="2400" dirty="0" smtClean="0"/>
              <a:t>is saved </a:t>
            </a:r>
            <a:r>
              <a:rPr lang="en-US" sz="2400" dirty="0"/>
              <a:t>in a special register </a:t>
            </a:r>
            <a:r>
              <a:rPr lang="en-US" sz="2400" dirty="0" smtClean="0"/>
              <a:t>(for the OS).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/>
              <a:t>The OS handles </a:t>
            </a:r>
            <a:r>
              <a:rPr lang="en-US" sz="2400" dirty="0"/>
              <a:t>the </a:t>
            </a:r>
            <a:r>
              <a:rPr lang="en-US" sz="2400" dirty="0" smtClean="0"/>
              <a:t>miss in SW (exception). The routine indexes </a:t>
            </a:r>
            <a:r>
              <a:rPr lang="en-US" sz="2400" dirty="0"/>
              <a:t>the page table using the </a:t>
            </a:r>
            <a:r>
              <a:rPr lang="en-US" sz="2400" b="1" dirty="0"/>
              <a:t>virtual</a:t>
            </a:r>
            <a:r>
              <a:rPr lang="en-US" sz="2400" dirty="0"/>
              <a:t> page </a:t>
            </a:r>
            <a:r>
              <a:rPr lang="en-US" sz="2400" dirty="0" smtClean="0"/>
              <a:t># and the </a:t>
            </a:r>
            <a:r>
              <a:rPr lang="en-US" sz="2400" b="1" dirty="0" smtClean="0"/>
              <a:t>page </a:t>
            </a:r>
            <a:r>
              <a:rPr lang="en-US" sz="2400" b="1" dirty="0"/>
              <a:t>table </a:t>
            </a:r>
            <a:r>
              <a:rPr lang="en-US" sz="2400" b="1" dirty="0" smtClean="0"/>
              <a:t>register</a:t>
            </a:r>
            <a:r>
              <a:rPr lang="en-US" sz="2400" dirty="0" smtClean="0"/>
              <a:t> (stores the </a:t>
            </a:r>
            <a:r>
              <a:rPr lang="en-US" sz="2400" dirty="0"/>
              <a:t>starting address of the active process </a:t>
            </a:r>
            <a:r>
              <a:rPr lang="en-US" sz="2400" dirty="0" smtClean="0"/>
              <a:t>page table).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/>
              <a:t>Using </a:t>
            </a:r>
            <a:r>
              <a:rPr lang="en-US" sz="2400" dirty="0"/>
              <a:t>a special set of system instructions that can update the TLB, </a:t>
            </a:r>
            <a:r>
              <a:rPr lang="en-US" sz="2400" dirty="0" smtClean="0"/>
              <a:t>the OS places </a:t>
            </a:r>
            <a:r>
              <a:rPr lang="en-US" sz="2400" dirty="0"/>
              <a:t>the physical address from the page table into the </a:t>
            </a:r>
            <a:r>
              <a:rPr lang="en-US" sz="2400" dirty="0" smtClean="0"/>
              <a:t>TLB.</a:t>
            </a:r>
          </a:p>
          <a:p>
            <a:pPr algn="just">
              <a:spcAft>
                <a:spcPts val="1200"/>
              </a:spcAft>
            </a:pPr>
            <a:r>
              <a:rPr lang="en-US" sz="2400" dirty="0"/>
              <a:t>TLB miss takes 13 clock </a:t>
            </a:r>
            <a:r>
              <a:rPr lang="en-US" sz="2400" dirty="0" smtClean="0"/>
              <a:t>cycles, assuming the OS code </a:t>
            </a:r>
            <a:r>
              <a:rPr lang="en-US" sz="2400" dirty="0"/>
              <a:t>and the page table entry are in the instruction </a:t>
            </a:r>
            <a:r>
              <a:rPr lang="en-US" sz="2400" dirty="0" smtClean="0"/>
              <a:t>and </a:t>
            </a:r>
            <a:r>
              <a:rPr lang="en-US" sz="2400" dirty="0"/>
              <a:t>data </a:t>
            </a:r>
            <a:r>
              <a:rPr lang="en-US" sz="2400" dirty="0" smtClean="0"/>
              <a:t>caches.</a:t>
            </a:r>
          </a:p>
          <a:p>
            <a:pPr algn="just">
              <a:spcAft>
                <a:spcPts val="1200"/>
              </a:spcAft>
            </a:pPr>
            <a:r>
              <a:rPr lang="en-US" sz="2400" dirty="0" smtClean="0"/>
              <a:t>A </a:t>
            </a:r>
            <a:r>
              <a:rPr lang="en-US" sz="2400" b="1" dirty="0"/>
              <a:t>true</a:t>
            </a:r>
            <a:r>
              <a:rPr lang="en-US" sz="2400" dirty="0"/>
              <a:t> page fault occurs if the page table entry does not have a valid physical address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29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Autofit/>
          </a:bodyPr>
          <a:lstStyle/>
          <a:p>
            <a:r>
              <a:rPr lang="en-US" sz="3600" dirty="0" smtClean="0"/>
              <a:t>VM, TLBs </a:t>
            </a:r>
            <a:r>
              <a:rPr lang="en-US" sz="3600" dirty="0"/>
              <a:t>and </a:t>
            </a:r>
            <a:r>
              <a:rPr lang="en-US" sz="3600" dirty="0" smtClean="0"/>
              <a:t>Caches Integration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555" y="1088740"/>
            <a:ext cx="796588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VM and </a:t>
            </a:r>
            <a:r>
              <a:rPr lang="en-US" sz="2800" dirty="0"/>
              <a:t>cache </a:t>
            </a:r>
            <a:r>
              <a:rPr lang="en-US" sz="2800" dirty="0" smtClean="0"/>
              <a:t>work </a:t>
            </a:r>
            <a:r>
              <a:rPr lang="en-US" sz="2800" dirty="0"/>
              <a:t>together as a </a:t>
            </a:r>
            <a:r>
              <a:rPr lang="en-US" sz="2800" dirty="0" smtClean="0"/>
              <a:t>hierarchy. Data must be in </a:t>
            </a:r>
            <a:r>
              <a:rPr lang="en-US" sz="2800" dirty="0"/>
              <a:t>main memory</a:t>
            </a:r>
            <a:r>
              <a:rPr lang="en-US" sz="2800" dirty="0" smtClean="0"/>
              <a:t> if it is in the cache.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OS maintains </a:t>
            </a:r>
            <a:r>
              <a:rPr lang="en-US" sz="2800" dirty="0"/>
              <a:t>this hierarchy by flushing the contents </a:t>
            </a:r>
            <a:r>
              <a:rPr lang="en-US" sz="2800" dirty="0" smtClean="0"/>
              <a:t>of any </a:t>
            </a:r>
            <a:r>
              <a:rPr lang="en-US" sz="2800" dirty="0"/>
              <a:t>page from the </a:t>
            </a:r>
            <a:r>
              <a:rPr lang="en-US" sz="2800" dirty="0" smtClean="0"/>
              <a:t>cache upon deciding </a:t>
            </a:r>
            <a:r>
              <a:rPr lang="en-US" sz="2800" dirty="0"/>
              <a:t>to migrate that page to </a:t>
            </a:r>
            <a:r>
              <a:rPr lang="en-US" sz="2800" dirty="0" smtClean="0"/>
              <a:t>disk.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OS modifies the page tables and </a:t>
            </a:r>
            <a:r>
              <a:rPr lang="en-US" sz="2800" dirty="0" smtClean="0"/>
              <a:t>TLB accordingly. An </a:t>
            </a:r>
            <a:r>
              <a:rPr lang="en-US" sz="2800" dirty="0"/>
              <a:t>attempt to access </a:t>
            </a:r>
            <a:r>
              <a:rPr lang="en-US" sz="2800" dirty="0" smtClean="0"/>
              <a:t>any data </a:t>
            </a:r>
            <a:r>
              <a:rPr lang="en-US" sz="2800" dirty="0"/>
              <a:t>on the page </a:t>
            </a:r>
            <a:r>
              <a:rPr lang="en-US" sz="2800" dirty="0" smtClean="0"/>
              <a:t>generates </a:t>
            </a:r>
            <a:r>
              <a:rPr lang="en-US" sz="2800" dirty="0"/>
              <a:t>a page fault.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555" y="4869160"/>
            <a:ext cx="7965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 </a:t>
            </a:r>
            <a:r>
              <a:rPr lang="en-US" sz="2800" b="1" dirty="0" smtClean="0"/>
              <a:t>best case</a:t>
            </a:r>
            <a:r>
              <a:rPr lang="en-US" sz="2800" dirty="0" smtClean="0"/>
              <a:t>, </a:t>
            </a:r>
            <a:r>
              <a:rPr lang="en-US" sz="2800" dirty="0"/>
              <a:t>a virtual address is translated by the TLB </a:t>
            </a:r>
            <a:r>
              <a:rPr lang="en-US" sz="2800" dirty="0" smtClean="0"/>
              <a:t>and sent </a:t>
            </a:r>
            <a:r>
              <a:rPr lang="en-US" sz="2800" dirty="0"/>
              <a:t>to the cache where the appropriate data is found, retrieved, and sent back </a:t>
            </a:r>
            <a:r>
              <a:rPr lang="en-US" sz="2800" dirty="0" smtClean="0"/>
              <a:t>to the </a:t>
            </a:r>
            <a:r>
              <a:rPr lang="en-US" sz="2800" dirty="0"/>
              <a:t>processor.</a:t>
            </a:r>
          </a:p>
        </p:txBody>
      </p:sp>
    </p:spTree>
    <p:extLst>
      <p:ext uri="{BB962C8B-B14F-4D97-AF65-F5344CB8AC3E}">
        <p14:creationId xmlns:p14="http://schemas.microsoft.com/office/powerpoint/2010/main" val="9324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5" y="674693"/>
            <a:ext cx="8010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In the </a:t>
            </a:r>
            <a:r>
              <a:rPr lang="en-US" sz="2800" b="1" dirty="0"/>
              <a:t>worst case</a:t>
            </a:r>
            <a:r>
              <a:rPr lang="en-US" sz="2800" dirty="0"/>
              <a:t>, a reference can miss </a:t>
            </a:r>
            <a:r>
              <a:rPr lang="en-US" sz="2800" dirty="0" smtClean="0"/>
              <a:t>all: the </a:t>
            </a:r>
            <a:r>
              <a:rPr lang="en-US" sz="2800" dirty="0"/>
              <a:t>TLB, the page table, and the cache.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3474005"/>
            <a:ext cx="8010889" cy="25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6555" y="1818980"/>
            <a:ext cx="8010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Consider all </a:t>
            </a:r>
            <a:r>
              <a:rPr lang="en-US" sz="2800" dirty="0" smtClean="0"/>
              <a:t>the seven combinations </a:t>
            </a:r>
            <a:r>
              <a:rPr lang="en-US" sz="2800" dirty="0"/>
              <a:t>of </a:t>
            </a:r>
            <a:r>
              <a:rPr lang="en-US" sz="2800" dirty="0" smtClean="0"/>
              <a:t>the three events. State for each whether it can </a:t>
            </a:r>
            <a:r>
              <a:rPr lang="en-US" sz="2800" dirty="0"/>
              <a:t>actually occur </a:t>
            </a:r>
            <a:r>
              <a:rPr lang="en-US" sz="2800" dirty="0" smtClean="0"/>
              <a:t>and under </a:t>
            </a:r>
            <a:r>
              <a:rPr lang="en-US" sz="2800" dirty="0"/>
              <a:t>what circumstances.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6765" y="4094330"/>
            <a:ext cx="6120679" cy="3150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6765" y="4364360"/>
            <a:ext cx="6120679" cy="3150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6765" y="4634390"/>
            <a:ext cx="6120679" cy="3150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56765" y="4904420"/>
            <a:ext cx="6120679" cy="3150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56765" y="5174450"/>
            <a:ext cx="6120679" cy="3150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56765" y="5444480"/>
            <a:ext cx="6120679" cy="3150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56765" y="5689401"/>
            <a:ext cx="6120679" cy="3150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Virtual Caches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March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555" y="908720"/>
            <a:ext cx="8010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Memory </a:t>
            </a:r>
            <a:r>
              <a:rPr lang="en-US" sz="2800" dirty="0"/>
              <a:t>addresses </a:t>
            </a:r>
            <a:r>
              <a:rPr lang="en-US" sz="2800" dirty="0" smtClean="0"/>
              <a:t>translated to physical </a:t>
            </a:r>
            <a:r>
              <a:rPr lang="en-US" sz="2800" dirty="0"/>
              <a:t>addresses before </a:t>
            </a:r>
            <a:r>
              <a:rPr lang="en-US" sz="2800" dirty="0" smtClean="0"/>
              <a:t>cache accessed implying </a:t>
            </a:r>
            <a:r>
              <a:rPr lang="en-US" sz="2800" b="1" dirty="0" smtClean="0">
                <a:solidFill>
                  <a:srgbClr val="0000FF"/>
                </a:solidFill>
              </a:rPr>
              <a:t>physically </a:t>
            </a:r>
            <a:r>
              <a:rPr lang="en-US" sz="2800" b="1" dirty="0">
                <a:solidFill>
                  <a:srgbClr val="0000FF"/>
                </a:solidFill>
              </a:rPr>
              <a:t>indexed </a:t>
            </a:r>
            <a:r>
              <a:rPr lang="en-US" sz="2800" dirty="0"/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physically tagged</a:t>
            </a:r>
            <a:r>
              <a:rPr lang="en-US" sz="2800" dirty="0" smtClean="0"/>
              <a:t>, called also </a:t>
            </a:r>
            <a:r>
              <a:rPr lang="en-US" sz="2800" b="1" dirty="0" smtClean="0">
                <a:solidFill>
                  <a:srgbClr val="0000FF"/>
                </a:solidFill>
              </a:rPr>
              <a:t>transparent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cache.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555" y="2438890"/>
            <a:ext cx="801089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Pro</a:t>
            </a:r>
            <a:r>
              <a:rPr lang="en-US" sz="2800" dirty="0" smtClean="0"/>
              <a:t>: Since the cache and the physical </a:t>
            </a:r>
            <a:r>
              <a:rPr lang="en-US" sz="2800" dirty="0"/>
              <a:t>memory </a:t>
            </a:r>
            <a:r>
              <a:rPr lang="en-US" sz="2800" dirty="0" smtClean="0"/>
              <a:t>use </a:t>
            </a:r>
            <a:r>
              <a:rPr lang="en-US" sz="2800" dirty="0"/>
              <a:t>the same </a:t>
            </a:r>
            <a:r>
              <a:rPr lang="en-US" sz="2800" dirty="0" smtClean="0"/>
              <a:t>namespace, it </a:t>
            </a:r>
            <a:r>
              <a:rPr lang="en-US" sz="2800" dirty="0"/>
              <a:t>can be entirely controlled by </a:t>
            </a:r>
            <a:r>
              <a:rPr lang="en-US" sz="2800" dirty="0" smtClean="0"/>
              <a:t>HW, and the OS needs no intervene.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Con</a:t>
            </a:r>
            <a:r>
              <a:rPr lang="en-US" sz="2800" dirty="0" smtClean="0"/>
              <a:t>: Address </a:t>
            </a:r>
            <a:r>
              <a:rPr lang="en-US" sz="2800" dirty="0"/>
              <a:t>translation is </a:t>
            </a:r>
            <a:r>
              <a:rPr lang="en-US" sz="2800" dirty="0" smtClean="0"/>
              <a:t>on critical path</a:t>
            </a:r>
            <a:r>
              <a:rPr lang="en-US" sz="2800" dirty="0"/>
              <a:t>. </a:t>
            </a:r>
            <a:r>
              <a:rPr lang="en-US" sz="2800" dirty="0" smtClean="0"/>
              <a:t>Problem for high clock speed, large application </a:t>
            </a:r>
            <a:r>
              <a:rPr lang="en-US" sz="2800" dirty="0"/>
              <a:t>data </a:t>
            </a:r>
            <a:r>
              <a:rPr lang="en-US" sz="2800" dirty="0" smtClean="0"/>
              <a:t>(memory size), larger TLB needed.</a:t>
            </a:r>
            <a:r>
              <a:rPr lang="en-US" sz="2800" dirty="0"/>
              <a:t> </a:t>
            </a:r>
            <a:endParaRPr lang="en-US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66556" y="5364215"/>
            <a:ext cx="8010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Virtual </a:t>
            </a:r>
            <a:r>
              <a:rPr lang="en-US" sz="2800" dirty="0" smtClean="0"/>
              <a:t>caches require </a:t>
            </a:r>
            <a:r>
              <a:rPr lang="en-US" sz="2800" b="1" dirty="0">
                <a:solidFill>
                  <a:srgbClr val="0000FF"/>
                </a:solidFill>
              </a:rPr>
              <a:t>address-space </a:t>
            </a:r>
            <a:r>
              <a:rPr lang="en-US" sz="2800" b="1" dirty="0" smtClean="0">
                <a:solidFill>
                  <a:srgbClr val="0000FF"/>
                </a:solidFill>
              </a:rPr>
              <a:t>identifiers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0000FF"/>
                </a:solidFill>
              </a:rPr>
              <a:t>ASIDs</a:t>
            </a:r>
            <a:r>
              <a:rPr lang="en-US" sz="2800" dirty="0"/>
              <a:t>), and/or </a:t>
            </a:r>
            <a:r>
              <a:rPr lang="en-US" sz="2800" b="1" dirty="0">
                <a:solidFill>
                  <a:srgbClr val="0000FF"/>
                </a:solidFill>
              </a:rPr>
              <a:t>protection bits </a:t>
            </a:r>
            <a:r>
              <a:rPr lang="en-US" sz="2800" dirty="0" smtClean="0"/>
              <a:t>(not elaborated)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16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56565" y="728700"/>
            <a:ext cx="4837146" cy="5126323"/>
            <a:chOff x="656565" y="728700"/>
            <a:chExt cx="4837146" cy="51263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65" y="728700"/>
              <a:ext cx="4837146" cy="5126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701570" y="4734145"/>
              <a:ext cx="765085" cy="523220"/>
              <a:chOff x="-1049798" y="4134997"/>
              <a:chExt cx="765085" cy="52322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-918610" y="4149080"/>
                <a:ext cx="495055" cy="4950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-1049798" y="4134997"/>
                    <a:ext cx="76508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49798" y="4134997"/>
                    <a:ext cx="765085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77145" y="4489863"/>
            <a:ext cx="26102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Can the TLB be  eliminated from the critical path?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43539" y="815009"/>
            <a:ext cx="6243896" cy="5198165"/>
            <a:chOff x="2243539" y="815009"/>
            <a:chExt cx="6243896" cy="5198165"/>
          </a:xfrm>
        </p:grpSpPr>
        <p:sp>
          <p:nvSpPr>
            <p:cNvPr id="7" name="Rectangle 6"/>
            <p:cNvSpPr/>
            <p:nvPr/>
          </p:nvSpPr>
          <p:spPr>
            <a:xfrm>
              <a:off x="5877145" y="1246399"/>
              <a:ext cx="2610290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US" sz="2800" dirty="0" smtClean="0"/>
                <a:t>At </a:t>
              </a:r>
              <a:r>
                <a:rPr lang="en-US" sz="2800" dirty="0"/>
                <a:t>hit, </a:t>
              </a:r>
              <a:r>
                <a:rPr lang="en-US" sz="2800" dirty="0" smtClean="0"/>
                <a:t>time </a:t>
              </a:r>
              <a:r>
                <a:rPr lang="en-US" sz="2800" dirty="0"/>
                <a:t>to access memory </a:t>
              </a:r>
              <a:r>
                <a:rPr lang="en-US" sz="2800" dirty="0" smtClean="0"/>
                <a:t>includes TLB </a:t>
              </a:r>
              <a:r>
                <a:rPr lang="en-US" sz="2800" dirty="0"/>
                <a:t>and </a:t>
              </a:r>
              <a:r>
                <a:rPr lang="en-US" sz="2800" dirty="0" smtClean="0"/>
                <a:t>cache </a:t>
              </a:r>
              <a:r>
                <a:rPr lang="en-US" sz="2800" dirty="0"/>
                <a:t>accesses. </a:t>
              </a:r>
              <a:r>
                <a:rPr lang="en-US" sz="2800" dirty="0" smtClean="0"/>
                <a:t>The </a:t>
              </a:r>
              <a:r>
                <a:rPr lang="en-US" sz="2800" dirty="0"/>
                <a:t>two </a:t>
              </a:r>
              <a:r>
                <a:rPr lang="en-US" sz="2800" dirty="0" smtClean="0"/>
                <a:t>can be </a:t>
              </a:r>
              <a:r>
                <a:rPr lang="en-US" sz="2800" b="1" dirty="0">
                  <a:solidFill>
                    <a:srgbClr val="0000FF"/>
                  </a:solidFill>
                </a:rPr>
                <a:t>pipelined</a:t>
              </a:r>
              <a:r>
                <a:rPr lang="en-US" sz="2800" dirty="0"/>
                <a:t>.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43539" y="815009"/>
              <a:ext cx="2958532" cy="5198165"/>
              <a:chOff x="2243539" y="815009"/>
              <a:chExt cx="2958532" cy="5198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041831" y="2978950"/>
                <a:ext cx="2160240" cy="484122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243539" y="815009"/>
                <a:ext cx="2078564" cy="5198165"/>
              </a:xfrm>
              <a:custGeom>
                <a:avLst/>
                <a:gdLst>
                  <a:gd name="connsiteX0" fmla="*/ 131913 w 2078564"/>
                  <a:gd name="connsiteY0" fmla="*/ 0 h 5198165"/>
                  <a:gd name="connsiteX1" fmla="*/ 131913 w 2078564"/>
                  <a:gd name="connsiteY1" fmla="*/ 983974 h 5198165"/>
                  <a:gd name="connsiteX2" fmla="*/ 231304 w 2078564"/>
                  <a:gd name="connsiteY2" fmla="*/ 1510748 h 5198165"/>
                  <a:gd name="connsiteX3" fmla="*/ 728261 w 2078564"/>
                  <a:gd name="connsiteY3" fmla="*/ 1669774 h 5198165"/>
                  <a:gd name="connsiteX4" fmla="*/ 1602904 w 2078564"/>
                  <a:gd name="connsiteY4" fmla="*/ 1749287 h 5198165"/>
                  <a:gd name="connsiteX5" fmla="*/ 1990531 w 2078564"/>
                  <a:gd name="connsiteY5" fmla="*/ 2166730 h 5198165"/>
                  <a:gd name="connsiteX6" fmla="*/ 2070044 w 2078564"/>
                  <a:gd name="connsiteY6" fmla="*/ 3031434 h 5198165"/>
                  <a:gd name="connsiteX7" fmla="*/ 2030287 w 2078564"/>
                  <a:gd name="connsiteY7" fmla="*/ 3707295 h 5198165"/>
                  <a:gd name="connsiteX8" fmla="*/ 1662539 w 2078564"/>
                  <a:gd name="connsiteY8" fmla="*/ 4075043 h 5198165"/>
                  <a:gd name="connsiteX9" fmla="*/ 1016496 w 2078564"/>
                  <a:gd name="connsiteY9" fmla="*/ 4184374 h 5198165"/>
                  <a:gd name="connsiteX10" fmla="*/ 479783 w 2078564"/>
                  <a:gd name="connsiteY10" fmla="*/ 4224130 h 5198165"/>
                  <a:gd name="connsiteX11" fmla="*/ 102096 w 2078564"/>
                  <a:gd name="connsiteY11" fmla="*/ 4343400 h 5198165"/>
                  <a:gd name="connsiteX12" fmla="*/ 12644 w 2078564"/>
                  <a:gd name="connsiteY12" fmla="*/ 4661452 h 5198165"/>
                  <a:gd name="connsiteX13" fmla="*/ 2704 w 2078564"/>
                  <a:gd name="connsiteY13" fmla="*/ 5198165 h 519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78564" h="5198165">
                    <a:moveTo>
                      <a:pt x="131913" y="0"/>
                    </a:moveTo>
                    <a:cubicBezTo>
                      <a:pt x="123630" y="366091"/>
                      <a:pt x="115348" y="732183"/>
                      <a:pt x="131913" y="983974"/>
                    </a:cubicBezTo>
                    <a:cubicBezTo>
                      <a:pt x="148478" y="1235765"/>
                      <a:pt x="131913" y="1396448"/>
                      <a:pt x="231304" y="1510748"/>
                    </a:cubicBezTo>
                    <a:cubicBezTo>
                      <a:pt x="330695" y="1625048"/>
                      <a:pt x="499661" y="1630018"/>
                      <a:pt x="728261" y="1669774"/>
                    </a:cubicBezTo>
                    <a:cubicBezTo>
                      <a:pt x="956861" y="1709530"/>
                      <a:pt x="1392526" y="1666461"/>
                      <a:pt x="1602904" y="1749287"/>
                    </a:cubicBezTo>
                    <a:cubicBezTo>
                      <a:pt x="1813282" y="1832113"/>
                      <a:pt x="1912674" y="1953039"/>
                      <a:pt x="1990531" y="2166730"/>
                    </a:cubicBezTo>
                    <a:cubicBezTo>
                      <a:pt x="2068388" y="2380421"/>
                      <a:pt x="2063418" y="2774673"/>
                      <a:pt x="2070044" y="3031434"/>
                    </a:cubicBezTo>
                    <a:cubicBezTo>
                      <a:pt x="2076670" y="3288195"/>
                      <a:pt x="2098205" y="3533360"/>
                      <a:pt x="2030287" y="3707295"/>
                    </a:cubicBezTo>
                    <a:cubicBezTo>
                      <a:pt x="1962369" y="3881230"/>
                      <a:pt x="1831504" y="3995530"/>
                      <a:pt x="1662539" y="4075043"/>
                    </a:cubicBezTo>
                    <a:cubicBezTo>
                      <a:pt x="1493574" y="4154556"/>
                      <a:pt x="1213622" y="4159526"/>
                      <a:pt x="1016496" y="4184374"/>
                    </a:cubicBezTo>
                    <a:cubicBezTo>
                      <a:pt x="819370" y="4209222"/>
                      <a:pt x="632183" y="4197626"/>
                      <a:pt x="479783" y="4224130"/>
                    </a:cubicBezTo>
                    <a:cubicBezTo>
                      <a:pt x="327383" y="4250634"/>
                      <a:pt x="179953" y="4270513"/>
                      <a:pt x="102096" y="4343400"/>
                    </a:cubicBezTo>
                    <a:cubicBezTo>
                      <a:pt x="24239" y="4416287"/>
                      <a:pt x="29209" y="4518991"/>
                      <a:pt x="12644" y="4661452"/>
                    </a:cubicBezTo>
                    <a:cubicBezTo>
                      <a:pt x="-3921" y="4803913"/>
                      <a:pt x="-609" y="5001039"/>
                      <a:pt x="2704" y="519816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36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29688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Note that the cache index involves both page offset and frame number bits, but page bits are not translated.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7165" y="2487376"/>
            <a:ext cx="26296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If cache index uses only page offset bits, TLB is eliminated from the critical path. </a:t>
            </a:r>
            <a:endParaRPr lang="en-US" sz="28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7200" y="1739330"/>
            <a:ext cx="5063062" cy="4434975"/>
            <a:chOff x="457200" y="1739330"/>
            <a:chExt cx="5063062" cy="4434975"/>
          </a:xfrm>
        </p:grpSpPr>
        <p:grpSp>
          <p:nvGrpSpPr>
            <p:cNvPr id="26" name="Group 25"/>
            <p:cNvGrpSpPr/>
            <p:nvPr/>
          </p:nvGrpSpPr>
          <p:grpSpPr>
            <a:xfrm>
              <a:off x="457200" y="1754290"/>
              <a:ext cx="5063062" cy="4231642"/>
              <a:chOff x="457200" y="1754290"/>
              <a:chExt cx="5063062" cy="4231642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754290"/>
                <a:ext cx="5063062" cy="4231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791051" y="1888253"/>
                <a:ext cx="1526376" cy="484122"/>
              </a:xfrm>
              <a:prstGeom prst="rect">
                <a:avLst/>
              </a:prstGeom>
              <a:solidFill>
                <a:srgbClr val="0000FF">
                  <a:alpha val="30196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462400" y="4644135"/>
                <a:ext cx="765085" cy="523220"/>
                <a:chOff x="462400" y="4644135"/>
                <a:chExt cx="765085" cy="523220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93588" y="4658218"/>
                  <a:ext cx="495055" cy="4950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462400" y="4644135"/>
                      <a:ext cx="76508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/>
                              </a:rPr>
                              <m:t>=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2400" y="4644135"/>
                      <a:ext cx="765085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1" name="Straight Arrow Connector 10"/>
            <p:cNvCxnSpPr/>
            <p:nvPr/>
          </p:nvCxnSpPr>
          <p:spPr>
            <a:xfrm>
              <a:off x="1466655" y="1739330"/>
              <a:ext cx="0" cy="44349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2436911" y="1759226"/>
              <a:ext cx="2021709" cy="4415079"/>
            </a:xfrm>
            <a:custGeom>
              <a:avLst/>
              <a:gdLst>
                <a:gd name="connsiteX0" fmla="*/ 8115 w 2021709"/>
                <a:gd name="connsiteY0" fmla="*/ 0 h 4383157"/>
                <a:gd name="connsiteX1" fmla="*/ 37932 w 2021709"/>
                <a:gd name="connsiteY1" fmla="*/ 1063487 h 4383157"/>
                <a:gd name="connsiteX2" fmla="*/ 306289 w 2021709"/>
                <a:gd name="connsiteY2" fmla="*/ 1391478 h 4383157"/>
                <a:gd name="connsiteX3" fmla="*/ 1190872 w 2021709"/>
                <a:gd name="connsiteY3" fmla="*/ 1461052 h 4383157"/>
                <a:gd name="connsiteX4" fmla="*/ 1697767 w 2021709"/>
                <a:gd name="connsiteY4" fmla="*/ 1570383 h 4383157"/>
                <a:gd name="connsiteX5" fmla="*/ 1976063 w 2021709"/>
                <a:gd name="connsiteY5" fmla="*/ 1888435 h 4383157"/>
                <a:gd name="connsiteX6" fmla="*/ 2015819 w 2021709"/>
                <a:gd name="connsiteY6" fmla="*/ 2425148 h 4383157"/>
                <a:gd name="connsiteX7" fmla="*/ 1916428 w 2021709"/>
                <a:gd name="connsiteY7" fmla="*/ 2892287 h 4383157"/>
                <a:gd name="connsiteX8" fmla="*/ 1449289 w 2021709"/>
                <a:gd name="connsiteY8" fmla="*/ 3091070 h 4383157"/>
                <a:gd name="connsiteX9" fmla="*/ 505072 w 2021709"/>
                <a:gd name="connsiteY9" fmla="*/ 3170583 h 4383157"/>
                <a:gd name="connsiteX10" fmla="*/ 147263 w 2021709"/>
                <a:gd name="connsiteY10" fmla="*/ 3349487 h 4383157"/>
                <a:gd name="connsiteX11" fmla="*/ 77689 w 2021709"/>
                <a:gd name="connsiteY11" fmla="*/ 3796748 h 4383157"/>
                <a:gd name="connsiteX12" fmla="*/ 87628 w 2021709"/>
                <a:gd name="connsiteY12" fmla="*/ 4383157 h 438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709" h="4383157">
                  <a:moveTo>
                    <a:pt x="8115" y="0"/>
                  </a:moveTo>
                  <a:cubicBezTo>
                    <a:pt x="-1825" y="415787"/>
                    <a:pt x="-11764" y="831574"/>
                    <a:pt x="37932" y="1063487"/>
                  </a:cubicBezTo>
                  <a:cubicBezTo>
                    <a:pt x="87628" y="1295400"/>
                    <a:pt x="114132" y="1325217"/>
                    <a:pt x="306289" y="1391478"/>
                  </a:cubicBezTo>
                  <a:cubicBezTo>
                    <a:pt x="498446" y="1457739"/>
                    <a:pt x="958959" y="1431235"/>
                    <a:pt x="1190872" y="1461052"/>
                  </a:cubicBezTo>
                  <a:cubicBezTo>
                    <a:pt x="1422785" y="1490869"/>
                    <a:pt x="1566902" y="1499153"/>
                    <a:pt x="1697767" y="1570383"/>
                  </a:cubicBezTo>
                  <a:cubicBezTo>
                    <a:pt x="1828632" y="1641613"/>
                    <a:pt x="1923054" y="1745974"/>
                    <a:pt x="1976063" y="1888435"/>
                  </a:cubicBezTo>
                  <a:cubicBezTo>
                    <a:pt x="2029072" y="2030896"/>
                    <a:pt x="2025758" y="2257839"/>
                    <a:pt x="2015819" y="2425148"/>
                  </a:cubicBezTo>
                  <a:cubicBezTo>
                    <a:pt x="2005880" y="2592457"/>
                    <a:pt x="2010850" y="2781300"/>
                    <a:pt x="1916428" y="2892287"/>
                  </a:cubicBezTo>
                  <a:cubicBezTo>
                    <a:pt x="1822006" y="3003274"/>
                    <a:pt x="1684515" y="3044687"/>
                    <a:pt x="1449289" y="3091070"/>
                  </a:cubicBezTo>
                  <a:cubicBezTo>
                    <a:pt x="1214063" y="3137453"/>
                    <a:pt x="722076" y="3127514"/>
                    <a:pt x="505072" y="3170583"/>
                  </a:cubicBezTo>
                  <a:cubicBezTo>
                    <a:pt x="288068" y="3213652"/>
                    <a:pt x="218493" y="3245126"/>
                    <a:pt x="147263" y="3349487"/>
                  </a:cubicBezTo>
                  <a:cubicBezTo>
                    <a:pt x="76033" y="3453848"/>
                    <a:pt x="87628" y="3624470"/>
                    <a:pt x="77689" y="3796748"/>
                  </a:cubicBezTo>
                  <a:cubicBezTo>
                    <a:pt x="67750" y="3969026"/>
                    <a:pt x="77689" y="4176091"/>
                    <a:pt x="87628" y="438315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54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555" y="629688"/>
            <a:ext cx="8010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Con</a:t>
            </a:r>
            <a:r>
              <a:rPr lang="en-US" sz="2800" dirty="0" smtClean="0"/>
              <a:t>: Cache index cannot grow, same cache and frame size.</a:t>
            </a:r>
            <a:r>
              <a:rPr lang="en-US" sz="2800" dirty="0"/>
              <a:t> </a:t>
            </a:r>
            <a:r>
              <a:rPr lang="en-US" sz="2800" dirty="0" smtClean="0"/>
              <a:t>Cache </a:t>
            </a:r>
            <a:r>
              <a:rPr lang="en-US" sz="2800" dirty="0"/>
              <a:t>c</a:t>
            </a:r>
            <a:r>
              <a:rPr lang="en-US" sz="2800" dirty="0" smtClean="0"/>
              <a:t>apacity </a:t>
            </a:r>
            <a:r>
              <a:rPr lang="en-US" sz="2800" dirty="0"/>
              <a:t>can </a:t>
            </a:r>
            <a:r>
              <a:rPr lang="en-US" sz="2800" dirty="0" smtClean="0"/>
              <a:t>grow only by increasing block size and/or associativity.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18956" y="2231250"/>
            <a:ext cx="8010888" cy="4141842"/>
            <a:chOff x="566556" y="2078850"/>
            <a:chExt cx="8010888" cy="4141842"/>
          </a:xfrm>
        </p:grpSpPr>
        <p:sp>
          <p:nvSpPr>
            <p:cNvPr id="24" name="Rectangle 23"/>
            <p:cNvSpPr/>
            <p:nvPr/>
          </p:nvSpPr>
          <p:spPr>
            <a:xfrm>
              <a:off x="566556" y="2078850"/>
              <a:ext cx="80108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dirty="0" smtClean="0">
                  <a:solidFill>
                    <a:srgbClr val="0000FF"/>
                  </a:solidFill>
                </a:rPr>
                <a:t>Physically indexed virtually </a:t>
              </a:r>
              <a:r>
                <a:rPr lang="en-US" sz="2800" b="1" dirty="0">
                  <a:solidFill>
                    <a:srgbClr val="0000FF"/>
                  </a:solidFill>
                </a:rPr>
                <a:t>tagged </a:t>
              </a:r>
              <a:r>
                <a:rPr lang="en-US" sz="2800" dirty="0" smtClean="0"/>
                <a:t>eliminate TLB.</a:t>
              </a:r>
              <a:endParaRPr lang="en-US" sz="28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296311" y="2933945"/>
              <a:ext cx="5281133" cy="3286747"/>
              <a:chOff x="3296311" y="2933945"/>
              <a:chExt cx="5281133" cy="328674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296311" y="2933945"/>
                <a:ext cx="5281133" cy="3286747"/>
                <a:chOff x="3296311" y="2933945"/>
                <a:chExt cx="5281133" cy="3286747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6311" y="2933945"/>
                  <a:ext cx="5281133" cy="32867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6687235" y="3079893"/>
                  <a:ext cx="1575174" cy="484122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3323103" y="5049180"/>
                <a:ext cx="765085" cy="523220"/>
                <a:chOff x="9455125" y="5992990"/>
                <a:chExt cx="765085" cy="52322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9586313" y="6007073"/>
                  <a:ext cx="495055" cy="4950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9455125" y="5992990"/>
                      <a:ext cx="76508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/>
                              </a:rPr>
                              <m:t>=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55125" y="5992990"/>
                      <a:ext cx="765085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6" name="Rectangle 15"/>
          <p:cNvSpPr/>
          <p:nvPr/>
        </p:nvSpPr>
        <p:spPr>
          <a:xfrm>
            <a:off x="566556" y="4075910"/>
            <a:ext cx="3521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Index still cannot grow.</a:t>
            </a:r>
          </a:p>
        </p:txBody>
      </p:sp>
    </p:spTree>
    <p:extLst>
      <p:ext uri="{BB962C8B-B14F-4D97-AF65-F5344CB8AC3E}">
        <p14:creationId xmlns:p14="http://schemas.microsoft.com/office/powerpoint/2010/main" val="15026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5906" y="548680"/>
            <a:ext cx="8001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Solved by translating a TLB slice (MIPS R6000). </a:t>
            </a:r>
            <a:endParaRPr lang="en-US" sz="2800" dirty="0"/>
          </a:p>
        </p:txBody>
      </p:sp>
      <p:grpSp>
        <p:nvGrpSpPr>
          <p:cNvPr id="2049" name="Group 2048"/>
          <p:cNvGrpSpPr/>
          <p:nvPr/>
        </p:nvGrpSpPr>
        <p:grpSpPr>
          <a:xfrm>
            <a:off x="1883705" y="1196888"/>
            <a:ext cx="5096062" cy="5112432"/>
            <a:chOff x="1883705" y="1196888"/>
            <a:chExt cx="5096062" cy="5112432"/>
          </a:xfrm>
        </p:grpSpPr>
        <p:grpSp>
          <p:nvGrpSpPr>
            <p:cNvPr id="26" name="Group 25"/>
            <p:cNvGrpSpPr/>
            <p:nvPr/>
          </p:nvGrpSpPr>
          <p:grpSpPr>
            <a:xfrm>
              <a:off x="2164233" y="1196888"/>
              <a:ext cx="4815534" cy="5112432"/>
              <a:chOff x="2164233" y="1196888"/>
              <a:chExt cx="4815534" cy="5112432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164233" y="1196888"/>
                <a:ext cx="4815534" cy="5112432"/>
                <a:chOff x="2164233" y="1196888"/>
                <a:chExt cx="4815534" cy="5112432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4233" y="1196888"/>
                  <a:ext cx="4815534" cy="5112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5247076" y="1394483"/>
                  <a:ext cx="1417641" cy="369332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4436986" y="1394483"/>
                  <a:ext cx="810090" cy="369332"/>
                </a:xfrm>
                <a:prstGeom prst="rect">
                  <a:avLst/>
                </a:prstGeom>
                <a:solidFill>
                  <a:srgbClr val="FF0000">
                    <a:alpha val="30196"/>
                  </a:srgb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321750" y="5184195"/>
                <a:ext cx="765085" cy="523220"/>
                <a:chOff x="9455125" y="5992990"/>
                <a:chExt cx="765085" cy="52322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9586313" y="6007073"/>
                  <a:ext cx="495055" cy="4950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9455125" y="5992990"/>
                      <a:ext cx="765085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/>
                              </a:rPr>
                              <m:t>=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55125" y="5992990"/>
                      <a:ext cx="765085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24" name="Group 23"/>
            <p:cNvGrpSpPr/>
            <p:nvPr/>
          </p:nvGrpSpPr>
          <p:grpSpPr>
            <a:xfrm>
              <a:off x="1883705" y="2764466"/>
              <a:ext cx="2553281" cy="889559"/>
              <a:chOff x="1883705" y="2764466"/>
              <a:chExt cx="2553281" cy="88955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883705" y="2764466"/>
                <a:ext cx="16201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partial frame number bits </a:t>
                </a:r>
                <a:endParaRPr lang="en-US" sz="2000" dirty="0"/>
              </a:p>
            </p:txBody>
          </p:sp>
          <p:cxnSp>
            <p:nvCxnSpPr>
              <p:cNvPr id="21" name="Straight Arrow Connector 20"/>
              <p:cNvCxnSpPr>
                <a:stCxn id="18" idx="3"/>
              </p:cNvCxnSpPr>
              <p:nvPr/>
            </p:nvCxnSpPr>
            <p:spPr>
              <a:xfrm>
                <a:off x="3503885" y="3118409"/>
                <a:ext cx="933101" cy="535616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" name="Group 2047"/>
          <p:cNvGrpSpPr/>
          <p:nvPr/>
        </p:nvGrpSpPr>
        <p:grpSpPr>
          <a:xfrm>
            <a:off x="575906" y="1196888"/>
            <a:ext cx="5090910" cy="5292452"/>
            <a:chOff x="575906" y="1196888"/>
            <a:chExt cx="5090910" cy="5292452"/>
          </a:xfrm>
        </p:grpSpPr>
        <p:sp>
          <p:nvSpPr>
            <p:cNvPr id="25" name="Freeform 24"/>
            <p:cNvSpPr/>
            <p:nvPr/>
          </p:nvSpPr>
          <p:spPr>
            <a:xfrm>
              <a:off x="3896925" y="1196888"/>
              <a:ext cx="1769891" cy="5292452"/>
            </a:xfrm>
            <a:custGeom>
              <a:avLst/>
              <a:gdLst>
                <a:gd name="connsiteX0" fmla="*/ 1077931 w 2129931"/>
                <a:gd name="connsiteY0" fmla="*/ 0 h 5152446"/>
                <a:gd name="connsiteX1" fmla="*/ 1069980 w 2129931"/>
                <a:gd name="connsiteY1" fmla="*/ 1645920 h 5152446"/>
                <a:gd name="connsiteX2" fmla="*/ 1197201 w 2129931"/>
                <a:gd name="connsiteY2" fmla="*/ 2178658 h 5152446"/>
                <a:gd name="connsiteX3" fmla="*/ 1411886 w 2129931"/>
                <a:gd name="connsiteY3" fmla="*/ 2449002 h 5152446"/>
                <a:gd name="connsiteX4" fmla="*/ 1960526 w 2129931"/>
                <a:gd name="connsiteY4" fmla="*/ 2639833 h 5152446"/>
                <a:gd name="connsiteX5" fmla="*/ 2095698 w 2129931"/>
                <a:gd name="connsiteY5" fmla="*/ 2965837 h 5152446"/>
                <a:gd name="connsiteX6" fmla="*/ 2119552 w 2129931"/>
                <a:gd name="connsiteY6" fmla="*/ 3681454 h 5152446"/>
                <a:gd name="connsiteX7" fmla="*/ 1952575 w 2129931"/>
                <a:gd name="connsiteY7" fmla="*/ 4079020 h 5152446"/>
                <a:gd name="connsiteX8" fmla="*/ 1475497 w 2129931"/>
                <a:gd name="connsiteY8" fmla="*/ 4389120 h 5152446"/>
                <a:gd name="connsiteX9" fmla="*/ 584950 w 2129931"/>
                <a:gd name="connsiteY9" fmla="*/ 4468633 h 5152446"/>
                <a:gd name="connsiteX10" fmla="*/ 203288 w 2129931"/>
                <a:gd name="connsiteY10" fmla="*/ 4564049 h 5152446"/>
                <a:gd name="connsiteX11" fmla="*/ 20408 w 2129931"/>
                <a:gd name="connsiteY11" fmla="*/ 4802588 h 5152446"/>
                <a:gd name="connsiteX12" fmla="*/ 12457 w 2129931"/>
                <a:gd name="connsiteY12" fmla="*/ 5152446 h 515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9931" h="5152446">
                  <a:moveTo>
                    <a:pt x="1077931" y="0"/>
                  </a:moveTo>
                  <a:cubicBezTo>
                    <a:pt x="1064016" y="641405"/>
                    <a:pt x="1050102" y="1282810"/>
                    <a:pt x="1069980" y="1645920"/>
                  </a:cubicBezTo>
                  <a:cubicBezTo>
                    <a:pt x="1089858" y="2009030"/>
                    <a:pt x="1140217" y="2044811"/>
                    <a:pt x="1197201" y="2178658"/>
                  </a:cubicBezTo>
                  <a:cubicBezTo>
                    <a:pt x="1254185" y="2312505"/>
                    <a:pt x="1284665" y="2372140"/>
                    <a:pt x="1411886" y="2449002"/>
                  </a:cubicBezTo>
                  <a:cubicBezTo>
                    <a:pt x="1539107" y="2525864"/>
                    <a:pt x="1846557" y="2553694"/>
                    <a:pt x="1960526" y="2639833"/>
                  </a:cubicBezTo>
                  <a:cubicBezTo>
                    <a:pt x="2074495" y="2725972"/>
                    <a:pt x="2069194" y="2792234"/>
                    <a:pt x="2095698" y="2965837"/>
                  </a:cubicBezTo>
                  <a:cubicBezTo>
                    <a:pt x="2122202" y="3139440"/>
                    <a:pt x="2143406" y="3495924"/>
                    <a:pt x="2119552" y="3681454"/>
                  </a:cubicBezTo>
                  <a:cubicBezTo>
                    <a:pt x="2095698" y="3866984"/>
                    <a:pt x="2059917" y="3961076"/>
                    <a:pt x="1952575" y="4079020"/>
                  </a:cubicBezTo>
                  <a:cubicBezTo>
                    <a:pt x="1845233" y="4196964"/>
                    <a:pt x="1703434" y="4324185"/>
                    <a:pt x="1475497" y="4389120"/>
                  </a:cubicBezTo>
                  <a:cubicBezTo>
                    <a:pt x="1247560" y="4454055"/>
                    <a:pt x="796985" y="4439478"/>
                    <a:pt x="584950" y="4468633"/>
                  </a:cubicBezTo>
                  <a:cubicBezTo>
                    <a:pt x="372915" y="4497788"/>
                    <a:pt x="297378" y="4508390"/>
                    <a:pt x="203288" y="4564049"/>
                  </a:cubicBezTo>
                  <a:cubicBezTo>
                    <a:pt x="109198" y="4619708"/>
                    <a:pt x="52213" y="4704522"/>
                    <a:pt x="20408" y="4802588"/>
                  </a:cubicBezTo>
                  <a:cubicBezTo>
                    <a:pt x="-11397" y="4900654"/>
                    <a:pt x="530" y="5026550"/>
                    <a:pt x="12457" y="515244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5906" y="3750007"/>
              <a:ext cx="27533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/>
                <a:t>TLB less expensive but on critical path.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14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555" y="638690"/>
            <a:ext cx="8010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In </a:t>
            </a:r>
            <a:r>
              <a:rPr lang="en-US" sz="2800" b="1" dirty="0" smtClean="0">
                <a:solidFill>
                  <a:srgbClr val="0000FF"/>
                </a:solidFill>
              </a:rPr>
              <a:t>virtually indexed virtually tagged </a:t>
            </a:r>
            <a:r>
              <a:rPr lang="en-US" sz="2800" dirty="0" smtClean="0"/>
              <a:t>translation (TLB) is </a:t>
            </a:r>
            <a:r>
              <a:rPr lang="en-US" sz="2800" dirty="0"/>
              <a:t>not needed </a:t>
            </a:r>
            <a:r>
              <a:rPr lang="en-US" sz="2800" dirty="0" smtClean="0"/>
              <a:t>anywhere.</a:t>
            </a:r>
            <a:endParaRPr lang="en-US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110705"/>
            <a:ext cx="62198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21650" y="4599130"/>
            <a:ext cx="765085" cy="523220"/>
            <a:chOff x="9455125" y="5992990"/>
            <a:chExt cx="765085" cy="523220"/>
          </a:xfrm>
        </p:grpSpPr>
        <p:sp>
          <p:nvSpPr>
            <p:cNvPr id="8" name="Oval 7"/>
            <p:cNvSpPr/>
            <p:nvPr/>
          </p:nvSpPr>
          <p:spPr>
            <a:xfrm>
              <a:off x="9586313" y="6007073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55125" y="5992990"/>
                  <a:ext cx="7650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5125" y="5992990"/>
                  <a:ext cx="76508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740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6555" y="623298"/>
            <a:ext cx="80108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TLB is needed on a </a:t>
            </a:r>
            <a:r>
              <a:rPr lang="en-US" sz="2800" b="1" dirty="0"/>
              <a:t>cache </a:t>
            </a:r>
            <a:r>
              <a:rPr lang="en-US" sz="2800" b="1" dirty="0" smtClean="0"/>
              <a:t>miss</a:t>
            </a:r>
            <a:r>
              <a:rPr lang="en-US" sz="2800" dirty="0" smtClean="0"/>
              <a:t>. OS must translate </a:t>
            </a:r>
            <a:r>
              <a:rPr lang="en-US" sz="2800" dirty="0"/>
              <a:t>the virtual address and load the </a:t>
            </a:r>
            <a:r>
              <a:rPr lang="en-US" sz="2800" dirty="0" smtClean="0"/>
              <a:t>datum from the main (physical) memory.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On a cache hit </a:t>
            </a:r>
            <a:r>
              <a:rPr lang="en-US" sz="2800" dirty="0"/>
              <a:t>the TLB is not </a:t>
            </a:r>
            <a:r>
              <a:rPr lang="en-US" sz="2800" dirty="0" smtClean="0"/>
              <a:t>on the critical path and hence it </a:t>
            </a:r>
            <a:r>
              <a:rPr lang="en-US" sz="2800" dirty="0"/>
              <a:t>could be </a:t>
            </a:r>
            <a:r>
              <a:rPr lang="en-US" sz="2800" dirty="0" smtClean="0"/>
              <a:t>large.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199" y="3248980"/>
            <a:ext cx="822959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Virtual tagging may cause a page to be shared </a:t>
            </a:r>
            <a:r>
              <a:rPr lang="en-US" sz="2800" dirty="0"/>
              <a:t>between </a:t>
            </a:r>
            <a:r>
              <a:rPr lang="en-US" sz="2800" dirty="0" smtClean="0"/>
              <a:t>programs. </a:t>
            </a:r>
            <a:r>
              <a:rPr lang="en-US" sz="2800" b="1" dirty="0" smtClean="0">
                <a:solidFill>
                  <a:srgbClr val="0000FF"/>
                </a:solidFill>
              </a:rPr>
              <a:t>Aliasing </a:t>
            </a:r>
            <a:r>
              <a:rPr lang="en-US" sz="2800" dirty="0"/>
              <a:t>may occur by two virtual addresses for the same </a:t>
            </a:r>
            <a:r>
              <a:rPr lang="en-US" sz="2800" dirty="0" smtClean="0"/>
              <a:t>frame.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word </a:t>
            </a:r>
            <a:r>
              <a:rPr lang="en-US" sz="2800" dirty="0" smtClean="0"/>
              <a:t>may </a:t>
            </a:r>
            <a:r>
              <a:rPr lang="en-US" sz="2800" dirty="0"/>
              <a:t>be cached by </a:t>
            </a:r>
            <a:r>
              <a:rPr lang="en-US" sz="2800" dirty="0" smtClean="0"/>
              <a:t>two different programs, </a:t>
            </a:r>
            <a:r>
              <a:rPr lang="en-US" sz="2800" dirty="0"/>
              <a:t>allowing one </a:t>
            </a:r>
            <a:r>
              <a:rPr lang="en-US" sz="2800" dirty="0" smtClean="0"/>
              <a:t>to </a:t>
            </a:r>
            <a:r>
              <a:rPr lang="en-US" sz="2800" dirty="0"/>
              <a:t>write </a:t>
            </a:r>
            <a:r>
              <a:rPr lang="en-US" sz="2800" dirty="0" smtClean="0"/>
              <a:t>data </a:t>
            </a:r>
            <a:r>
              <a:rPr lang="en-US" sz="2800" dirty="0"/>
              <a:t>without the </a:t>
            </a:r>
            <a:r>
              <a:rPr lang="en-US" sz="2800" dirty="0" smtClean="0"/>
              <a:t>other being </a:t>
            </a:r>
            <a:r>
              <a:rPr lang="en-US" sz="2800" dirty="0"/>
              <a:t>aware of it. </a:t>
            </a:r>
          </a:p>
        </p:txBody>
      </p:sp>
    </p:spTree>
    <p:extLst>
      <p:ext uri="{BB962C8B-B14F-4D97-AF65-F5344CB8AC3E}">
        <p14:creationId xmlns:p14="http://schemas.microsoft.com/office/powerpoint/2010/main" val="6240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6535" y="593685"/>
            <a:ext cx="8300265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programs sharing the </a:t>
            </a:r>
            <a:r>
              <a:rPr lang="en-US" sz="2800" dirty="0" smtClean="0"/>
              <a:t>memory change </a:t>
            </a:r>
            <a:r>
              <a:rPr lang="en-US" sz="2800" dirty="0"/>
              <a:t>dynamically while the programs are running. </a:t>
            </a:r>
            <a:r>
              <a:rPr lang="en-US" sz="2800" dirty="0" smtClean="0"/>
              <a:t>The compiler sets each </a:t>
            </a:r>
            <a:r>
              <a:rPr lang="en-US" sz="2800" dirty="0"/>
              <a:t>program into its own </a:t>
            </a:r>
            <a:r>
              <a:rPr lang="en-US" sz="2800" b="1" dirty="0">
                <a:solidFill>
                  <a:srgbClr val="0000FF"/>
                </a:solidFill>
              </a:rPr>
              <a:t>address </a:t>
            </a:r>
            <a:r>
              <a:rPr lang="en-US" sz="2800" b="1" dirty="0" smtClean="0">
                <a:solidFill>
                  <a:srgbClr val="0000FF"/>
                </a:solidFill>
              </a:rPr>
              <a:t>space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VM translates the </a:t>
            </a:r>
            <a:r>
              <a:rPr lang="en-US" sz="2800" dirty="0"/>
              <a:t>program’s address space to </a:t>
            </a:r>
            <a:r>
              <a:rPr lang="en-US" sz="2800" b="1" dirty="0" smtClean="0">
                <a:solidFill>
                  <a:srgbClr val="0000FF"/>
                </a:solidFill>
              </a:rPr>
              <a:t>physical addresses</a:t>
            </a:r>
            <a:r>
              <a:rPr lang="en-US" sz="2800" dirty="0" smtClean="0"/>
              <a:t>, enforcing </a:t>
            </a:r>
            <a:r>
              <a:rPr lang="en-US" sz="2800" b="1" dirty="0" smtClean="0">
                <a:solidFill>
                  <a:srgbClr val="0000FF"/>
                </a:solidFill>
              </a:rPr>
              <a:t>protection</a:t>
            </a:r>
            <a:r>
              <a:rPr lang="en-US" sz="2800" b="1" dirty="0" smtClean="0"/>
              <a:t> </a:t>
            </a:r>
            <a:r>
              <a:rPr lang="en-US" sz="2800" dirty="0"/>
              <a:t>of a program’s </a:t>
            </a:r>
            <a:r>
              <a:rPr lang="en-US" sz="2800" dirty="0" smtClean="0"/>
              <a:t>address space </a:t>
            </a:r>
            <a:r>
              <a:rPr lang="en-US" sz="2800" dirty="0"/>
              <a:t>from other programs.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6535" y="3338990"/>
            <a:ext cx="8300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VM allows a single user </a:t>
            </a:r>
            <a:r>
              <a:rPr lang="en-US" sz="2800" dirty="0"/>
              <a:t>program </a:t>
            </a:r>
            <a:r>
              <a:rPr lang="en-US" sz="2800" dirty="0" smtClean="0"/>
              <a:t>to exceed </a:t>
            </a:r>
            <a:r>
              <a:rPr lang="en-US" sz="2800" dirty="0"/>
              <a:t>the size of primary memory.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535" y="4419110"/>
            <a:ext cx="830026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/>
              <a:t>A </a:t>
            </a:r>
            <a:r>
              <a:rPr lang="en-US" sz="2800" dirty="0" smtClean="0"/>
              <a:t>VM block </a:t>
            </a:r>
            <a:r>
              <a:rPr lang="en-US" sz="2800" dirty="0"/>
              <a:t>is called a </a:t>
            </a:r>
            <a:r>
              <a:rPr lang="en-US" sz="2800" b="1" dirty="0">
                <a:solidFill>
                  <a:srgbClr val="0000FF"/>
                </a:solidFill>
              </a:rPr>
              <a:t>page</a:t>
            </a:r>
            <a:r>
              <a:rPr lang="en-US" sz="2800" dirty="0"/>
              <a:t>, and a virtual memory miss </a:t>
            </a:r>
            <a:r>
              <a:rPr lang="en-US" sz="2800" dirty="0" smtClean="0"/>
              <a:t>is called </a:t>
            </a:r>
            <a:r>
              <a:rPr lang="en-US" sz="2800" dirty="0"/>
              <a:t>a </a:t>
            </a:r>
            <a:r>
              <a:rPr lang="en-US" sz="2800" b="1" dirty="0">
                <a:solidFill>
                  <a:srgbClr val="0000FF"/>
                </a:solidFill>
              </a:rPr>
              <a:t>page </a:t>
            </a:r>
            <a:r>
              <a:rPr lang="en-US" sz="2800" b="1" dirty="0" smtClean="0">
                <a:solidFill>
                  <a:srgbClr val="0000FF"/>
                </a:solidFill>
              </a:rPr>
              <a:t>fault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VM produces </a:t>
            </a:r>
            <a:r>
              <a:rPr lang="en-US" sz="2800" dirty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virtual address</a:t>
            </a:r>
            <a:r>
              <a:rPr lang="en-US" sz="2800" dirty="0"/>
              <a:t>, </a:t>
            </a:r>
            <a:r>
              <a:rPr lang="en-US" sz="2800" dirty="0" smtClean="0"/>
              <a:t>translated </a:t>
            </a:r>
            <a:r>
              <a:rPr lang="en-US" sz="2800" dirty="0"/>
              <a:t>by </a:t>
            </a:r>
            <a:r>
              <a:rPr lang="en-US" sz="2800" dirty="0" smtClean="0"/>
              <a:t>a SW and HW </a:t>
            </a:r>
            <a:r>
              <a:rPr lang="en-US" sz="2800" dirty="0"/>
              <a:t>combination </a:t>
            </a:r>
            <a:r>
              <a:rPr lang="en-US" sz="2800" dirty="0" smtClean="0"/>
              <a:t>to a </a:t>
            </a:r>
            <a:r>
              <a:rPr lang="en-US" sz="2800" b="1" dirty="0" smtClean="0">
                <a:solidFill>
                  <a:srgbClr val="0000FF"/>
                </a:solidFill>
              </a:rPr>
              <a:t>physical address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08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34" y="1763815"/>
            <a:ext cx="4892606" cy="42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5" y="548680"/>
            <a:ext cx="7965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 </a:t>
            </a:r>
            <a:r>
              <a:rPr lang="en-US" sz="2800" dirty="0" smtClean="0"/>
              <a:t>compromise is by </a:t>
            </a:r>
            <a:r>
              <a:rPr lang="en-US" sz="2800" b="1" dirty="0">
                <a:solidFill>
                  <a:srgbClr val="0000FF"/>
                </a:solidFill>
              </a:rPr>
              <a:t>virtually indexed </a:t>
            </a:r>
            <a:r>
              <a:rPr lang="en-US" sz="2800" b="1" dirty="0" smtClean="0">
                <a:solidFill>
                  <a:srgbClr val="0000FF"/>
                </a:solidFill>
              </a:rPr>
              <a:t>physically </a:t>
            </a:r>
            <a:r>
              <a:rPr lang="en-US" sz="2800" b="1" dirty="0">
                <a:solidFill>
                  <a:srgbClr val="0000FF"/>
                </a:solidFill>
              </a:rPr>
              <a:t>tagged </a:t>
            </a:r>
            <a:r>
              <a:rPr lang="en-US" sz="2800" dirty="0" smtClean="0"/>
              <a:t>cache.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6555" y="2303875"/>
            <a:ext cx="2970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Tag extraction by cache indexing and tag translation of </a:t>
            </a:r>
            <a:r>
              <a:rPr lang="en-US" sz="2800" dirty="0" smtClean="0"/>
              <a:t>virtual </a:t>
            </a:r>
            <a:r>
              <a:rPr lang="en-US" sz="2800" dirty="0"/>
              <a:t>address </a:t>
            </a:r>
            <a:r>
              <a:rPr lang="en-US" sz="2800" dirty="0" smtClean="0"/>
              <a:t>are done </a:t>
            </a:r>
            <a:r>
              <a:rPr lang="en-US" sz="2800" dirty="0"/>
              <a:t>in parallel.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78210" y="4689140"/>
            <a:ext cx="765085" cy="523220"/>
            <a:chOff x="9455125" y="5992990"/>
            <a:chExt cx="765085" cy="523220"/>
          </a:xfrm>
        </p:grpSpPr>
        <p:sp>
          <p:nvSpPr>
            <p:cNvPr id="11" name="Oval 10"/>
            <p:cNvSpPr/>
            <p:nvPr/>
          </p:nvSpPr>
          <p:spPr>
            <a:xfrm>
              <a:off x="9586313" y="6007073"/>
              <a:ext cx="495055" cy="4950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55125" y="5992990"/>
                  <a:ext cx="7650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5125" y="5992990"/>
                  <a:ext cx="765085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95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5" y="548680"/>
            <a:ext cx="79658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It attempts </a:t>
            </a:r>
            <a:r>
              <a:rPr lang="en-US" sz="2800" dirty="0"/>
              <a:t>to achieve the performance </a:t>
            </a:r>
            <a:r>
              <a:rPr lang="en-US" sz="2800" dirty="0" smtClean="0"/>
              <a:t>of </a:t>
            </a:r>
            <a:r>
              <a:rPr lang="en-US" sz="2800" dirty="0"/>
              <a:t>virtually indexed caches with the architecturally simpler </a:t>
            </a:r>
            <a:r>
              <a:rPr lang="en-US" sz="2800" dirty="0" smtClean="0"/>
              <a:t>physically</a:t>
            </a:r>
            <a:r>
              <a:rPr lang="en-US" sz="2800" dirty="0"/>
              <a:t> </a:t>
            </a:r>
            <a:r>
              <a:rPr lang="en-US" sz="2800" dirty="0" smtClean="0"/>
              <a:t>tagged cache.</a:t>
            </a:r>
          </a:p>
          <a:p>
            <a:pPr algn="just">
              <a:spcAft>
                <a:spcPts val="1200"/>
              </a:spcAft>
            </a:pPr>
            <a:r>
              <a:rPr lang="en-US" sz="2800" smtClean="0"/>
              <a:t>Unlike </a:t>
            </a:r>
            <a:r>
              <a:rPr lang="en-US" sz="2800" dirty="0" smtClean="0"/>
              <a:t>physically </a:t>
            </a:r>
            <a:r>
              <a:rPr lang="en-US" sz="2800" dirty="0"/>
              <a:t>indexed </a:t>
            </a:r>
            <a:r>
              <a:rPr lang="en-US" sz="2800" dirty="0" smtClean="0"/>
              <a:t>caches, management is </a:t>
            </a:r>
            <a:r>
              <a:rPr lang="en-US" sz="2800" dirty="0"/>
              <a:t>still necessary, </a:t>
            </a:r>
            <a:r>
              <a:rPr lang="en-US" sz="2800" dirty="0" smtClean="0"/>
              <a:t>because </a:t>
            </a:r>
            <a:r>
              <a:rPr lang="en-US" sz="2800" dirty="0"/>
              <a:t>the cache is </a:t>
            </a:r>
            <a:r>
              <a:rPr lang="en-US" sz="2800" dirty="0" smtClean="0"/>
              <a:t>virtually indexed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0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48" y="1403774"/>
            <a:ext cx="6577617" cy="44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54939" y="1808819"/>
            <a:ext cx="724810" cy="3195355"/>
            <a:chOff x="307992" y="1763814"/>
            <a:chExt cx="724810" cy="3195355"/>
          </a:xfrm>
        </p:grpSpPr>
        <p:sp>
          <p:nvSpPr>
            <p:cNvPr id="6" name="TextBox 5"/>
            <p:cNvSpPr txBox="1"/>
            <p:nvPr/>
          </p:nvSpPr>
          <p:spPr>
            <a:xfrm rot="5400000">
              <a:off x="-451285" y="3108158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FF"/>
                  </a:solidFill>
                </a:rPr>
                <a:t>v</a:t>
              </a:r>
              <a:r>
                <a:rPr lang="en-US" sz="2400" dirty="0" smtClean="0">
                  <a:solidFill>
                    <a:srgbClr val="0000FF"/>
                  </a:solidFill>
                </a:rPr>
                <a:t>irtual pages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>
              <a:off x="701570" y="1763814"/>
              <a:ext cx="331232" cy="3195355"/>
            </a:xfrm>
            <a:prstGeom prst="leftBrac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7677344" y="1808819"/>
            <a:ext cx="720081" cy="2385266"/>
            <a:chOff x="319610" y="2302943"/>
            <a:chExt cx="720081" cy="2385266"/>
          </a:xfrm>
        </p:grpSpPr>
        <p:sp>
          <p:nvSpPr>
            <p:cNvPr id="11" name="TextBox 10"/>
            <p:cNvSpPr txBox="1"/>
            <p:nvPr/>
          </p:nvSpPr>
          <p:spPr>
            <a:xfrm rot="16200000" flipH="1">
              <a:off x="-439667" y="3242242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FF"/>
                  </a:solidFill>
                </a:rPr>
                <a:t>physical pages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701572" y="2302943"/>
              <a:ext cx="338119" cy="2385266"/>
            </a:xfrm>
            <a:prstGeom prst="leftBrac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78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724092"/>
          </a:xfrm>
        </p:spPr>
        <p:txBody>
          <a:bodyPr>
            <a:noAutofit/>
          </a:bodyPr>
          <a:lstStyle/>
          <a:p>
            <a:r>
              <a:rPr lang="en-US" sz="3600" dirty="0" smtClean="0"/>
              <a:t>Virtual </a:t>
            </a:r>
            <a:r>
              <a:rPr lang="en-US" sz="3600" dirty="0"/>
              <a:t>to </a:t>
            </a:r>
            <a:r>
              <a:rPr lang="en-US" sz="3600" dirty="0" smtClean="0"/>
              <a:t>Physical Address Mapping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83806"/>
            <a:ext cx="6442915" cy="453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376645" y="998730"/>
            <a:ext cx="6299726" cy="2014783"/>
            <a:chOff x="1376645" y="1363704"/>
            <a:chExt cx="6299726" cy="2014783"/>
          </a:xfrm>
        </p:grpSpPr>
        <p:sp>
          <p:nvSpPr>
            <p:cNvPr id="8" name="TextBox 7"/>
            <p:cNvSpPr txBox="1"/>
            <p:nvPr/>
          </p:nvSpPr>
          <p:spPr>
            <a:xfrm>
              <a:off x="6057165" y="2668850"/>
              <a:ext cx="1619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4KB page size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6645" y="2670601"/>
              <a:ext cx="14851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2</a:t>
              </a:r>
              <a:r>
                <a:rPr lang="en-US" sz="2400" baseline="30000" dirty="0" smtClean="0">
                  <a:solidFill>
                    <a:srgbClr val="0000FF"/>
                  </a:solidFill>
                </a:rPr>
                <a:t>20</a:t>
              </a:r>
              <a:r>
                <a:rPr lang="en-US" sz="2000" dirty="0" smtClean="0">
                  <a:solidFill>
                    <a:srgbClr val="0000FF"/>
                  </a:solidFill>
                </a:rPr>
                <a:t> virtual pages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16200000" flipH="1">
              <a:off x="4213942" y="-1428586"/>
              <a:ext cx="670139" cy="6254719"/>
              <a:chOff x="369552" y="2302944"/>
              <a:chExt cx="670139" cy="6254719"/>
            </a:xfrm>
          </p:grpSpPr>
          <p:sp>
            <p:nvSpPr>
              <p:cNvPr id="12" name="TextBox 11"/>
              <p:cNvSpPr txBox="1"/>
              <p:nvPr/>
            </p:nvSpPr>
            <p:spPr>
              <a:xfrm rot="5400000" flipV="1">
                <a:off x="228252" y="7010584"/>
                <a:ext cx="682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FF"/>
                    </a:solidFill>
                  </a:rPr>
                  <a:t>4GB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Left Brace 12"/>
              <p:cNvSpPr/>
              <p:nvPr/>
            </p:nvSpPr>
            <p:spPr>
              <a:xfrm>
                <a:off x="701572" y="2302944"/>
                <a:ext cx="338119" cy="6254719"/>
              </a:xfrm>
              <a:prstGeom prst="leftBrace">
                <a:avLst>
                  <a:gd name="adj1" fmla="val 8333"/>
                  <a:gd name="adj2" fmla="val 78173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691681" y="3699033"/>
            <a:ext cx="6165684" cy="2148044"/>
            <a:chOff x="1691681" y="4064007"/>
            <a:chExt cx="6165684" cy="2148044"/>
          </a:xfrm>
        </p:grpSpPr>
        <p:sp>
          <p:nvSpPr>
            <p:cNvPr id="6" name="TextBox 5"/>
            <p:cNvSpPr txBox="1"/>
            <p:nvPr/>
          </p:nvSpPr>
          <p:spPr>
            <a:xfrm>
              <a:off x="5337084" y="5454225"/>
              <a:ext cx="2520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4KB page size (frame)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91681" y="5504165"/>
              <a:ext cx="1845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2</a:t>
              </a:r>
              <a:r>
                <a:rPr lang="en-US" sz="2400" baseline="30000" dirty="0" smtClean="0">
                  <a:solidFill>
                    <a:srgbClr val="0000FF"/>
                  </a:solidFill>
                </a:rPr>
                <a:t>18</a:t>
              </a:r>
              <a:r>
                <a:rPr lang="en-US" sz="2000" dirty="0" smtClean="0">
                  <a:solidFill>
                    <a:srgbClr val="0000FF"/>
                  </a:solidFill>
                </a:rPr>
                <a:t> physical pages (frames)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 rot="16200000" flipH="1">
              <a:off x="4422103" y="1513604"/>
              <a:ext cx="704842" cy="5805647"/>
              <a:chOff x="334850" y="2212932"/>
              <a:chExt cx="704842" cy="5805647"/>
            </a:xfrm>
          </p:grpSpPr>
          <p:sp>
            <p:nvSpPr>
              <p:cNvPr id="15" name="TextBox 14"/>
              <p:cNvSpPr txBox="1"/>
              <p:nvPr/>
            </p:nvSpPr>
            <p:spPr>
              <a:xfrm rot="5400000" flipV="1">
                <a:off x="152364" y="5995818"/>
                <a:ext cx="7650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FF"/>
                    </a:solidFill>
                  </a:rPr>
                  <a:t>1GB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Left Brace 15"/>
              <p:cNvSpPr/>
              <p:nvPr/>
            </p:nvSpPr>
            <p:spPr>
              <a:xfrm>
                <a:off x="701573" y="2212932"/>
                <a:ext cx="338119" cy="5805647"/>
              </a:xfrm>
              <a:prstGeom prst="leftBrace">
                <a:avLst>
                  <a:gd name="adj1" fmla="val 8333"/>
                  <a:gd name="adj2" fmla="val 68657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656565" y="5814265"/>
            <a:ext cx="7875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</a:t>
            </a:r>
            <a:r>
              <a:rPr lang="en-US" sz="2800" dirty="0" smtClean="0"/>
              <a:t>llusion </a:t>
            </a:r>
            <a:r>
              <a:rPr lang="en-US" sz="2800" dirty="0"/>
              <a:t>of an </a:t>
            </a:r>
            <a:r>
              <a:rPr lang="en-US" sz="2800" dirty="0" smtClean="0"/>
              <a:t>unbounded amount </a:t>
            </a:r>
            <a:r>
              <a:rPr lang="en-US" sz="2800" dirty="0"/>
              <a:t>of virtual memory.</a:t>
            </a:r>
          </a:p>
        </p:txBody>
      </p:sp>
    </p:spTree>
    <p:extLst>
      <p:ext uri="{BB962C8B-B14F-4D97-AF65-F5344CB8AC3E}">
        <p14:creationId xmlns:p14="http://schemas.microsoft.com/office/powerpoint/2010/main" val="32227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5" y="503958"/>
            <a:ext cx="7965885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Design </a:t>
            </a:r>
            <a:r>
              <a:rPr lang="en-US" sz="2800" dirty="0"/>
              <a:t>choices in </a:t>
            </a:r>
            <a:r>
              <a:rPr lang="en-US" sz="2800" dirty="0" smtClean="0"/>
              <a:t>VM systems </a:t>
            </a:r>
            <a:r>
              <a:rPr lang="en-US" sz="2800" dirty="0"/>
              <a:t>are motivated by </a:t>
            </a:r>
            <a:r>
              <a:rPr lang="en-US" sz="2800" dirty="0" smtClean="0"/>
              <a:t>the high cost of page fault, taking </a:t>
            </a:r>
            <a:r>
              <a:rPr lang="en-US" sz="2800" b="1" dirty="0" smtClean="0">
                <a:solidFill>
                  <a:srgbClr val="0000FF"/>
                </a:solidFill>
              </a:rPr>
              <a:t>millions</a:t>
            </a:r>
            <a:r>
              <a:rPr lang="en-US" sz="2800" dirty="0" smtClean="0"/>
              <a:t> </a:t>
            </a:r>
            <a:r>
              <a:rPr lang="en-US" sz="2800" dirty="0"/>
              <a:t>of clock cycles to process. </a:t>
            </a:r>
            <a:endParaRPr lang="en-US" sz="28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Pages </a:t>
            </a:r>
            <a:r>
              <a:rPr lang="en-US" sz="2400" dirty="0"/>
              <a:t>should be large enough to </a:t>
            </a:r>
            <a:r>
              <a:rPr lang="en-US" sz="2400" dirty="0" smtClean="0"/>
              <a:t>amortize </a:t>
            </a:r>
            <a:r>
              <a:rPr lang="en-US" sz="2400" dirty="0"/>
              <a:t>the high access time. </a:t>
            </a:r>
            <a:r>
              <a:rPr lang="en-US" sz="2400" dirty="0" smtClean="0"/>
              <a:t>Size ranges from 1 </a:t>
            </a:r>
            <a:r>
              <a:rPr lang="en-US" sz="2400" dirty="0"/>
              <a:t>KB </a:t>
            </a:r>
            <a:r>
              <a:rPr lang="en-US" sz="2400" dirty="0" smtClean="0"/>
              <a:t>(embedded), 16 </a:t>
            </a:r>
            <a:r>
              <a:rPr lang="en-US" sz="2400" dirty="0"/>
              <a:t>KB </a:t>
            </a:r>
            <a:r>
              <a:rPr lang="en-US" sz="2400" dirty="0" smtClean="0"/>
              <a:t>(PC) to 64 </a:t>
            </a:r>
            <a:r>
              <a:rPr lang="en-US" sz="2400" dirty="0"/>
              <a:t>KB </a:t>
            </a:r>
            <a:r>
              <a:rPr lang="en-US" sz="2400" smtClean="0"/>
              <a:t>(servers</a:t>
            </a:r>
            <a:r>
              <a:rPr lang="en-US" sz="2400" dirty="0" smtClean="0"/>
              <a:t>).</a:t>
            </a:r>
            <a:endParaRPr lang="en-US" sz="2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Organizations </a:t>
            </a:r>
            <a:r>
              <a:rPr lang="en-US" sz="2400" dirty="0"/>
              <a:t>that reduce the page fault </a:t>
            </a:r>
            <a:r>
              <a:rPr lang="en-US" sz="2400" dirty="0" smtClean="0"/>
              <a:t>rate, e.g., fully </a:t>
            </a:r>
            <a:r>
              <a:rPr lang="en-US" sz="2400" dirty="0"/>
              <a:t>associative placement of pages in memory.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Page </a:t>
            </a:r>
            <a:r>
              <a:rPr lang="en-US" sz="2400" dirty="0"/>
              <a:t>faults can be handled in </a:t>
            </a:r>
            <a:r>
              <a:rPr lang="en-US" sz="2400" dirty="0" smtClean="0"/>
              <a:t>SW </a:t>
            </a:r>
            <a:r>
              <a:rPr lang="en-US" sz="2400" dirty="0"/>
              <a:t>because the overhead will be </a:t>
            </a:r>
            <a:r>
              <a:rPr lang="en-US" sz="2400" dirty="0" smtClean="0"/>
              <a:t>small compared </a:t>
            </a:r>
            <a:r>
              <a:rPr lang="en-US" sz="2400" dirty="0"/>
              <a:t>to the disk access time. </a:t>
            </a:r>
            <a:r>
              <a:rPr lang="en-US" sz="2400" dirty="0" smtClean="0"/>
              <a:t>SW can use</a:t>
            </a:r>
            <a:r>
              <a:rPr lang="en-US" sz="2400" dirty="0"/>
              <a:t> </a:t>
            </a:r>
            <a:r>
              <a:rPr lang="en-US" sz="2400" dirty="0" smtClean="0"/>
              <a:t>smart algorithms </a:t>
            </a:r>
            <a:r>
              <a:rPr lang="en-US" sz="2400" dirty="0"/>
              <a:t>for </a:t>
            </a:r>
            <a:r>
              <a:rPr lang="en-US" sz="2400" dirty="0" smtClean="0"/>
              <a:t>page placement.</a:t>
            </a:r>
            <a:endParaRPr lang="en-US" sz="2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Write-through </a:t>
            </a:r>
            <a:r>
              <a:rPr lang="en-US" sz="2400" dirty="0"/>
              <a:t>will not work for </a:t>
            </a:r>
            <a:r>
              <a:rPr lang="en-US" sz="2400" dirty="0" smtClean="0"/>
              <a:t>VM, </a:t>
            </a:r>
            <a:r>
              <a:rPr lang="en-US" sz="2400" dirty="0"/>
              <a:t>since writes take too </a:t>
            </a:r>
            <a:r>
              <a:rPr lang="en-US" sz="2400" dirty="0" smtClean="0"/>
              <a:t>long. VM uses </a:t>
            </a:r>
            <a:r>
              <a:rPr lang="en-US" sz="2400" b="1" dirty="0">
                <a:solidFill>
                  <a:srgbClr val="0000FF"/>
                </a:solidFill>
              </a:rPr>
              <a:t>write-back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63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Placing a Page and Finding </a:t>
            </a:r>
            <a:r>
              <a:rPr lang="en-US" sz="3600" dirty="0" smtClean="0"/>
              <a:t>it </a:t>
            </a:r>
            <a:r>
              <a:rPr lang="en-US" sz="3600" dirty="0"/>
              <a:t>Again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555" y="953725"/>
            <a:ext cx="796588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Reducing page fault frequency is critical due to the high page fault penalty.</a:t>
            </a:r>
          </a:p>
          <a:p>
            <a:pPr algn="just">
              <a:spcAft>
                <a:spcPts val="600"/>
              </a:spcAft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operating system </a:t>
            </a:r>
            <a:r>
              <a:rPr lang="en-US" sz="2800" dirty="0" smtClean="0"/>
              <a:t>(OS) maps the virtual to </a:t>
            </a:r>
            <a:r>
              <a:rPr lang="en-US" sz="2800" dirty="0"/>
              <a:t>any physical </a:t>
            </a:r>
            <a:r>
              <a:rPr lang="en-US" sz="2800" dirty="0" smtClean="0"/>
              <a:t>page (</a:t>
            </a:r>
            <a:r>
              <a:rPr lang="en-US" sz="2800" dirty="0"/>
              <a:t>associative placement of </a:t>
            </a:r>
            <a:r>
              <a:rPr lang="en-US" sz="2800" dirty="0" smtClean="0"/>
              <a:t>pages).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The OS can </a:t>
            </a:r>
            <a:r>
              <a:rPr lang="en-US" sz="2800" dirty="0"/>
              <a:t>use </a:t>
            </a:r>
            <a:r>
              <a:rPr lang="en-US" sz="2800" dirty="0" smtClean="0"/>
              <a:t>smart algorithms </a:t>
            </a:r>
            <a:r>
              <a:rPr lang="en-US" sz="2800" dirty="0"/>
              <a:t>and complex data </a:t>
            </a:r>
            <a:r>
              <a:rPr lang="en-US" sz="2800" dirty="0" smtClean="0"/>
              <a:t>structures to track </a:t>
            </a:r>
            <a:r>
              <a:rPr lang="en-US" sz="2800" dirty="0"/>
              <a:t>page </a:t>
            </a:r>
            <a:r>
              <a:rPr lang="en-US" sz="2800" dirty="0" smtClean="0"/>
              <a:t>usage.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66555" y="3744035"/>
            <a:ext cx="796588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00FF"/>
                </a:solidFill>
              </a:rPr>
              <a:t>page </a:t>
            </a:r>
            <a:r>
              <a:rPr lang="en-US" sz="2800" b="1" dirty="0">
                <a:solidFill>
                  <a:srgbClr val="0000FF"/>
                </a:solidFill>
              </a:rPr>
              <a:t>table </a:t>
            </a:r>
            <a:r>
              <a:rPr lang="en-US" sz="2800" dirty="0"/>
              <a:t>stored </a:t>
            </a:r>
            <a:r>
              <a:rPr lang="en-US" sz="2800" b="1" dirty="0">
                <a:solidFill>
                  <a:srgbClr val="0000FF"/>
                </a:solidFill>
              </a:rPr>
              <a:t>in </a:t>
            </a:r>
            <a:r>
              <a:rPr lang="en-US" sz="2800" b="1" dirty="0" smtClean="0">
                <a:solidFill>
                  <a:srgbClr val="0000FF"/>
                </a:solidFill>
              </a:rPr>
              <a:t>memory</a:t>
            </a:r>
            <a:r>
              <a:rPr lang="en-US" sz="2800" dirty="0" smtClean="0"/>
              <a:t>, </a:t>
            </a:r>
            <a:r>
              <a:rPr lang="en-US" sz="2800" dirty="0"/>
              <a:t>indexed by the virtual page </a:t>
            </a:r>
            <a:r>
              <a:rPr lang="en-US" sz="2800" dirty="0" smtClean="0"/>
              <a:t>number, contains the </a:t>
            </a:r>
            <a:r>
              <a:rPr lang="en-US" sz="2800" dirty="0"/>
              <a:t>virtual to </a:t>
            </a:r>
            <a:r>
              <a:rPr lang="en-US" sz="2800" dirty="0" smtClean="0"/>
              <a:t>physical address translations.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An entry contains </a:t>
            </a:r>
            <a:r>
              <a:rPr lang="en-US" sz="2800" dirty="0"/>
              <a:t>the physical </a:t>
            </a:r>
            <a:r>
              <a:rPr lang="en-US" sz="2800" dirty="0" smtClean="0"/>
              <a:t>page number </a:t>
            </a:r>
            <a:r>
              <a:rPr lang="en-US" sz="2800" dirty="0"/>
              <a:t>for that virtual page </a:t>
            </a:r>
            <a:r>
              <a:rPr lang="en-US" sz="2800" b="1" dirty="0" smtClean="0"/>
              <a:t>if the </a:t>
            </a:r>
            <a:r>
              <a:rPr lang="en-US" sz="2800" b="1" dirty="0"/>
              <a:t>page is currently in memory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6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1549" y="593685"/>
            <a:ext cx="80558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indicate the location of the page table in </a:t>
            </a:r>
            <a:r>
              <a:rPr lang="en-US" sz="2800" dirty="0" smtClean="0"/>
              <a:t>memory, the </a:t>
            </a:r>
            <a:r>
              <a:rPr lang="en-US" sz="2800" dirty="0"/>
              <a:t>hardware includes a </a:t>
            </a:r>
            <a:r>
              <a:rPr lang="en-US" sz="2800" b="1" dirty="0">
                <a:solidFill>
                  <a:srgbClr val="0000FF"/>
                </a:solidFill>
              </a:rPr>
              <a:t>page table </a:t>
            </a:r>
            <a:r>
              <a:rPr lang="en-US" sz="2800" b="1" dirty="0" smtClean="0">
                <a:solidFill>
                  <a:srgbClr val="0000FF"/>
                </a:solidFill>
              </a:rPr>
              <a:t>register</a:t>
            </a:r>
            <a:r>
              <a:rPr lang="en-US" sz="2800" i="1" dirty="0" smtClean="0"/>
              <a:t>, </a:t>
            </a:r>
            <a:r>
              <a:rPr lang="en-US" sz="2800" dirty="0" smtClean="0"/>
              <a:t>pointing </a:t>
            </a:r>
            <a:r>
              <a:rPr lang="en-US" sz="2800" dirty="0"/>
              <a:t>to the start of the page </a:t>
            </a:r>
            <a:r>
              <a:rPr lang="en-US" sz="2800" dirty="0" smtClean="0"/>
              <a:t>table.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21549" y="2078850"/>
            <a:ext cx="805589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page </a:t>
            </a:r>
            <a:r>
              <a:rPr lang="en-US" sz="2800" dirty="0" smtClean="0"/>
              <a:t>table + PC + registers specify the </a:t>
            </a:r>
            <a:r>
              <a:rPr lang="en-US" sz="2800" b="1" dirty="0" smtClean="0">
                <a:solidFill>
                  <a:srgbClr val="0000FF"/>
                </a:solidFill>
              </a:rPr>
              <a:t>state</a:t>
            </a:r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of </a:t>
            </a:r>
            <a:r>
              <a:rPr lang="en-US" sz="2800" dirty="0"/>
              <a:t>a </a:t>
            </a:r>
            <a:r>
              <a:rPr lang="en-US" sz="2800" dirty="0" smtClean="0"/>
              <a:t>program (process). To allow </a:t>
            </a:r>
            <a:r>
              <a:rPr lang="en-US" sz="2800" dirty="0"/>
              <a:t>another program to use the processor, this state </a:t>
            </a:r>
            <a:r>
              <a:rPr lang="en-US" sz="2800" dirty="0" smtClean="0"/>
              <a:t>is saved. Restoration of this state enables </a:t>
            </a:r>
            <a:r>
              <a:rPr lang="en-US" sz="2800" dirty="0"/>
              <a:t>the program </a:t>
            </a:r>
            <a:r>
              <a:rPr lang="en-US" sz="2800" dirty="0" smtClean="0"/>
              <a:t>to continue</a:t>
            </a:r>
            <a:r>
              <a:rPr lang="en-US" sz="2800" dirty="0"/>
              <a:t> </a:t>
            </a:r>
            <a:r>
              <a:rPr lang="en-US" sz="2800" dirty="0" smtClean="0"/>
              <a:t>execution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process </a:t>
            </a:r>
            <a:r>
              <a:rPr lang="en-US" sz="2800" dirty="0"/>
              <a:t>is </a:t>
            </a:r>
            <a:r>
              <a:rPr lang="en-US" sz="2800" b="1" dirty="0" smtClean="0">
                <a:solidFill>
                  <a:srgbClr val="0000FF"/>
                </a:solidFill>
              </a:rPr>
              <a:t>active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when </a:t>
            </a:r>
            <a:r>
              <a:rPr lang="en-US" sz="2800" dirty="0"/>
              <a:t>it is in possession of the </a:t>
            </a:r>
            <a:r>
              <a:rPr lang="en-US" sz="2800" dirty="0" smtClean="0"/>
              <a:t>processor. Otherwise </a:t>
            </a:r>
            <a:r>
              <a:rPr lang="en-US" sz="2800" dirty="0"/>
              <a:t>it is </a:t>
            </a:r>
            <a:r>
              <a:rPr lang="en-US" sz="2800" b="1" dirty="0" smtClean="0">
                <a:solidFill>
                  <a:srgbClr val="0000FF"/>
                </a:solidFill>
              </a:rPr>
              <a:t>inactive</a:t>
            </a:r>
            <a:r>
              <a:rPr lang="en-US" sz="28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OS activates a </a:t>
            </a:r>
            <a:r>
              <a:rPr lang="en-US" sz="2800" dirty="0"/>
              <a:t>process </a:t>
            </a:r>
            <a:r>
              <a:rPr lang="en-US" sz="2800" dirty="0" smtClean="0"/>
              <a:t>by </a:t>
            </a:r>
            <a:r>
              <a:rPr lang="en-US" sz="2800" dirty="0"/>
              <a:t>loading the </a:t>
            </a:r>
            <a:r>
              <a:rPr lang="en-US" sz="2800" dirty="0" smtClean="0"/>
              <a:t>process's </a:t>
            </a:r>
            <a:r>
              <a:rPr lang="en-US" sz="2800" dirty="0"/>
              <a:t>state, </a:t>
            </a:r>
            <a:r>
              <a:rPr lang="en-US" sz="2800" dirty="0" smtClean="0"/>
              <a:t>including the PC.</a:t>
            </a:r>
          </a:p>
        </p:txBody>
      </p:sp>
    </p:spTree>
    <p:extLst>
      <p:ext uri="{BB962C8B-B14F-4D97-AF65-F5344CB8AC3E}">
        <p14:creationId xmlns:p14="http://schemas.microsoft.com/office/powerpoint/2010/main" val="8078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18390</TotalTime>
  <Words>2837</Words>
  <Application>Microsoft Office PowerPoint</Application>
  <PresentationFormat>On-screen Show (4:3)</PresentationFormat>
  <Paragraphs>326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Virtual Memory</vt:lpstr>
      <vt:lpstr>Motivation</vt:lpstr>
      <vt:lpstr>PowerPoint Presentation</vt:lpstr>
      <vt:lpstr>PowerPoint Presentation</vt:lpstr>
      <vt:lpstr>PowerPoint Presentation</vt:lpstr>
      <vt:lpstr>Virtual to Physical Address Mapping</vt:lpstr>
      <vt:lpstr>PowerPoint Presentation</vt:lpstr>
      <vt:lpstr>Placing a Page and Finding it Again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Writes in Virtual Memory</vt:lpstr>
      <vt:lpstr>PowerPoint Presentation</vt:lpstr>
      <vt:lpstr>Hierarchical Paging</vt:lpstr>
      <vt:lpstr>PowerPoint Presentation</vt:lpstr>
      <vt:lpstr>PowerPoint Presentation</vt:lpstr>
      <vt:lpstr>PowerPoint Presentation</vt:lpstr>
      <vt:lpstr>Fast Address Translation: The TLB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and Cache Write-Through</vt:lpstr>
      <vt:lpstr>PowerPoint Presentation</vt:lpstr>
      <vt:lpstr>VM, TLBs and Caches Integration </vt:lpstr>
      <vt:lpstr>PowerPoint Presentation</vt:lpstr>
      <vt:lpstr>Virtual Caches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ENG</cp:lastModifiedBy>
  <cp:revision>352</cp:revision>
  <dcterms:created xsi:type="dcterms:W3CDTF">2006-08-16T00:00:00Z</dcterms:created>
  <dcterms:modified xsi:type="dcterms:W3CDTF">2021-04-20T09:45:04Z</dcterms:modified>
</cp:coreProperties>
</file>