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9" r:id="rId2"/>
    <p:sldId id="320" r:id="rId3"/>
    <p:sldId id="321" r:id="rId4"/>
    <p:sldId id="336" r:id="rId5"/>
    <p:sldId id="323" r:id="rId6"/>
    <p:sldId id="333" r:id="rId7"/>
    <p:sldId id="344" r:id="rId8"/>
    <p:sldId id="326" r:id="rId9"/>
    <p:sldId id="343" r:id="rId10"/>
    <p:sldId id="345" r:id="rId11"/>
    <p:sldId id="346" r:id="rId12"/>
    <p:sldId id="332" r:id="rId13"/>
    <p:sldId id="337" r:id="rId14"/>
    <p:sldId id="338" r:id="rId15"/>
    <p:sldId id="339" r:id="rId16"/>
    <p:sldId id="341" r:id="rId17"/>
    <p:sldId id="342" r:id="rId18"/>
    <p:sldId id="307" r:id="rId19"/>
    <p:sldId id="309" r:id="rId20"/>
    <p:sldId id="310" r:id="rId21"/>
    <p:sldId id="312" r:id="rId22"/>
    <p:sldId id="311" r:id="rId23"/>
    <p:sldId id="313" r:id="rId24"/>
    <p:sldId id="347" r:id="rId25"/>
    <p:sldId id="348" r:id="rId26"/>
    <p:sldId id="349" r:id="rId27"/>
    <p:sldId id="314" r:id="rId28"/>
    <p:sldId id="315" r:id="rId29"/>
    <p:sldId id="316" r:id="rId30"/>
    <p:sldId id="350" r:id="rId31"/>
    <p:sldId id="351" r:id="rId32"/>
    <p:sldId id="317" r:id="rId33"/>
    <p:sldId id="318" r:id="rId34"/>
    <p:sldId id="31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0000FF"/>
    <a:srgbClr val="FF0000"/>
    <a:srgbClr val="777777"/>
    <a:srgbClr val="0099FF"/>
    <a:srgbClr val="0066FF"/>
    <a:srgbClr val="FF3300"/>
    <a:srgbClr val="FFFFFF"/>
    <a:srgbClr val="4F81B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3" autoAdjust="0"/>
    <p:restoredTop sz="94582" autoAdjust="0"/>
  </p:normalViewPr>
  <p:slideViewPr>
    <p:cSldViewPr>
      <p:cViewPr>
        <p:scale>
          <a:sx n="106" d="100"/>
          <a:sy n="106" d="100"/>
        </p:scale>
        <p:origin x="-190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B91B809-24AE-485C-AE94-235CAB0EE403}" type="datetimeFigureOut">
              <a:rPr lang="he-IL" smtClean="0"/>
              <a:t>ט"ו/אייר/תש"פ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1696B39-D736-4ED3-8FFC-3C16E7EC8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146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96B39-D736-4ED3-8FFC-3C16E7EC87B1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669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96B39-D736-4ED3-8FFC-3C16E7EC87B1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2896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MIPS Extensions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May 2015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MIPS Extensions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MIPS Extensions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MIPS Extensions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35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MIPS Extensions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MIPS Extensions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MIPS Extensions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May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MIPS Extensions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MIPS Extensions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MIPS Extensions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MIPS Extensions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MIPS Extensions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35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1.png"/><Relationship Id="rId4" Type="http://schemas.openxmlformats.org/officeDocument/2006/relationships/image" Target="../media/image25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4" Type="http://schemas.openxmlformats.org/officeDocument/2006/relationships/image" Target="../media/image2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48680"/>
            <a:ext cx="7772400" cy="121660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Pipeline Extensions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6555" y="1594030"/>
            <a:ext cx="6400800" cy="115989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 smtClean="0"/>
              <a:t>prepared </a:t>
            </a:r>
            <a:r>
              <a:rPr lang="en-US" sz="2400" smtClean="0"/>
              <a:t>and instructed </a:t>
            </a:r>
            <a:r>
              <a:rPr lang="en-US" sz="2400" dirty="0" smtClean="0"/>
              <a:t>by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dirty="0" smtClean="0"/>
              <a:t> Shmuel Wimer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 smtClean="0"/>
              <a:t>Eng. Faculty, Bar-Ilan University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MIPS Extensions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z="1600" smtClean="0"/>
              <a:t>May 2015</a:t>
            </a:r>
            <a:endParaRPr lang="en-US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99" y="3199492"/>
            <a:ext cx="2480896" cy="29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05" y="3203973"/>
            <a:ext cx="2400631" cy="29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92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09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Sequential Bit-at-a-time Division</a:t>
            </a:r>
            <a:endParaRPr lang="he-IL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2667" y="962924"/>
                <a:ext cx="8210252" cy="10066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 smtClean="0"/>
                  <a:t>It is performed by initializing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sz="2800" dirty="0" smtClean="0"/>
                  <a:t>, and successively  subtracting from it the properly shifted 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b="0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 smtClean="0"/>
                  <a:t>.</a:t>
                </a:r>
                <a:endParaRPr lang="he-IL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67" y="962924"/>
                <a:ext cx="8210252" cy="1006686"/>
              </a:xfrm>
              <a:prstGeom prst="rect">
                <a:avLst/>
              </a:prstGeom>
              <a:blipFill rotWithShape="1">
                <a:blip r:embed="rId2"/>
                <a:stretch>
                  <a:fillRect l="-1559" t="-3636" r="-1485" b="-13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2667" y="2008015"/>
                <a:ext cx="8210252" cy="14273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 smtClean="0"/>
                  <a:t>Rather than shifting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𝑘</m:t>
                        </m:r>
                        <m:r>
                          <a:rPr lang="en-US" sz="2800" i="1" dirty="0">
                            <a:latin typeface="Cambria Math"/>
                          </a:rPr>
                          <m:t>−</m:t>
                        </m:r>
                        <m:r>
                          <a:rPr lang="en-US" sz="2800" i="1" dirty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 smtClean="0"/>
                  <a:t>rightward, the partial reminder is shifted leftward, yielding left-shift division algorithm.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/>
                  <a:t> pre multiplies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for proper </a:t>
                </a:r>
                <a:r>
                  <a:rPr lang="en-US" sz="2800" dirty="0"/>
                  <a:t>alignment.</a:t>
                </a:r>
                <a:endParaRPr lang="he-IL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67" y="2008015"/>
                <a:ext cx="8210252" cy="1427378"/>
              </a:xfrm>
              <a:prstGeom prst="rect">
                <a:avLst/>
              </a:prstGeom>
              <a:blipFill rotWithShape="1">
                <a:blip r:embed="rId3"/>
                <a:stretch>
                  <a:fillRect l="-1559" t="-3830" r="-1485" b="-1106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MIPS Extensions</a:t>
            </a:r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462665" y="3466600"/>
            <a:ext cx="8210252" cy="1601732"/>
            <a:chOff x="462665" y="3466600"/>
            <a:chExt cx="8210252" cy="16017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62665" y="3599917"/>
                  <a:ext cx="8210252" cy="146841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just"/>
                  <a:endParaRPr lang="en-US" sz="2800" dirty="0" smtClean="0"/>
                </a:p>
                <a:p>
                  <a:pPr algn="just"/>
                  <a14:m>
                    <m:oMath xmlns:m="http://schemas.openxmlformats.org/officeDocument/2006/math">
                      <m:sSup>
                        <m:sSupPr>
                          <m:ctrlPr>
                            <a:rPr lang="he-IL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he-IL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800" i="1" dirty="0">
                              <a:latin typeface="Cambria Math"/>
                            </a:rPr>
                            <m:t>𝑘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−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2800" i="1" dirty="0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sz="2800" i="1" dirty="0">
                              <a:latin typeface="Cambria Math"/>
                            </a:rPr>
                            <m:t>𝑑</m:t>
                          </m:r>
                        </m:e>
                      </m:d>
                    </m:oMath>
                  </a14:m>
                  <a:r>
                    <a:rPr lang="en-US" sz="2800" dirty="0" smtClean="0"/>
                    <a:t> with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𝑧</m:t>
                      </m:r>
                    </m:oMath>
                  </a14:m>
                  <a:r>
                    <a:rPr lang="en-US" sz="2800" dirty="0" smtClean="0"/>
                    <a:t> and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i="1" dirty="0">
                              <a:latin typeface="Cambria Math"/>
                            </a:rPr>
                            <m:t>𝑘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/>
                        </a:rPr>
                        <m:t>𝑠</m:t>
                      </m:r>
                    </m:oMath>
                  </a14:m>
                  <a:r>
                    <a:rPr lang="en-US" sz="2800" dirty="0" smtClean="0"/>
                    <a:t> (subtraction happens at the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𝑘</m:t>
                      </m:r>
                    </m:oMath>
                  </a14:m>
                  <a:r>
                    <a:rPr lang="en-US" sz="2800" dirty="0" smtClean="0"/>
                    <a:t> MSBs).</a:t>
                  </a:r>
                  <a:endParaRPr lang="he-IL" sz="28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665" y="3599917"/>
                  <a:ext cx="8210252" cy="146841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1485" b="-1166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/>
            <p:cNvGrpSpPr/>
            <p:nvPr/>
          </p:nvGrpSpPr>
          <p:grpSpPr>
            <a:xfrm>
              <a:off x="945008" y="3466600"/>
              <a:ext cx="1440160" cy="704791"/>
              <a:chOff x="1401362" y="4977000"/>
              <a:chExt cx="1440160" cy="704791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401362" y="4977000"/>
                <a:ext cx="144016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 smtClean="0"/>
                  <a:t>shift left</a:t>
                </a:r>
                <a:endParaRPr lang="he-IL" sz="2400" dirty="0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1879144" y="5344115"/>
                <a:ext cx="384050" cy="33767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1538005" y="3467002"/>
              <a:ext cx="3149208" cy="704389"/>
              <a:chOff x="1538005" y="3198167"/>
              <a:chExt cx="3149208" cy="704389"/>
            </a:xfrm>
          </p:grpSpPr>
          <p:sp>
            <p:nvSpPr>
              <p:cNvPr id="18" name="Left Brace 17"/>
              <p:cNvSpPr/>
              <p:nvPr/>
            </p:nvSpPr>
            <p:spPr>
              <a:xfrm rot="5400000" flipV="1">
                <a:off x="2978192" y="2193535"/>
                <a:ext cx="268834" cy="3149208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395545" y="3198167"/>
                <a:ext cx="1485165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 smtClean="0"/>
                  <a:t>subtract</a:t>
                </a:r>
                <a:endParaRPr lang="he-IL" sz="2400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4260" y="5157225"/>
                <a:ext cx="8210252" cy="11634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After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 iterations </a:t>
                </a:r>
                <a:r>
                  <a:rPr lang="en-US" sz="2800" dirty="0" smtClean="0"/>
                  <a:t>the above recurrence leads to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𝑞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800" dirty="0" smtClean="0"/>
                  <a:t>.</a:t>
                </a:r>
                <a:endParaRPr lang="he-IL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60" y="5157225"/>
                <a:ext cx="8210252" cy="1163460"/>
              </a:xfrm>
              <a:prstGeom prst="rect">
                <a:avLst/>
              </a:prstGeom>
              <a:blipFill rotWithShape="1">
                <a:blip r:embed="rId5"/>
                <a:stretch>
                  <a:fillRect l="-1560" t="-4712" b="-120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674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2665" y="2560135"/>
            <a:ext cx="82102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Subtractions can be performed by 2’s complements.</a:t>
            </a:r>
            <a:endParaRPr lang="he-IL" sz="2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MIPS Extensions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2665" y="3275380"/>
            <a:ext cx="8210253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Unlike </a:t>
            </a:r>
            <a:r>
              <a:rPr lang="en-US" sz="2800" dirty="0" smtClean="0"/>
              <a:t>MULT that </a:t>
            </a:r>
            <a:r>
              <a:rPr lang="en-US" sz="2800" dirty="0"/>
              <a:t>can be </a:t>
            </a:r>
            <a:r>
              <a:rPr lang="en-US" sz="2800" dirty="0" smtClean="0"/>
              <a:t>performed </a:t>
            </a:r>
            <a:r>
              <a:rPr lang="en-US" sz="2800" dirty="0"/>
              <a:t>by right and left shifts, </a:t>
            </a:r>
            <a:r>
              <a:rPr lang="en-US" sz="2800" dirty="0" smtClean="0"/>
              <a:t>DIV can </a:t>
            </a:r>
            <a:r>
              <a:rPr lang="en-US" sz="2800" dirty="0"/>
              <a:t>be done only by left shift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That </a:t>
            </a:r>
            <a:r>
              <a:rPr lang="en-US" sz="2800" dirty="0"/>
              <a:t>follows from the bit of the quotient that are </a:t>
            </a:r>
            <a:r>
              <a:rPr lang="en-US" sz="2800" dirty="0" smtClean="0"/>
              <a:t>discovered progressively</a:t>
            </a:r>
            <a:r>
              <a:rPr lang="en-US" sz="2800" dirty="0"/>
              <a:t>, starting from MSB. In </a:t>
            </a:r>
            <a:r>
              <a:rPr lang="en-US" sz="2800" dirty="0" smtClean="0"/>
              <a:t>MULT the multiplier’s </a:t>
            </a:r>
            <a:r>
              <a:rPr lang="en-US" sz="2800" dirty="0"/>
              <a:t>bits are known </a:t>
            </a:r>
            <a:r>
              <a:rPr lang="en-US" sz="2800" dirty="0" smtClean="0"/>
              <a:t>in </a:t>
            </a:r>
            <a:r>
              <a:rPr lang="en-US" sz="2800" dirty="0"/>
              <a:t>the outset</a:t>
            </a:r>
            <a:r>
              <a:rPr lang="en-US" sz="2800" dirty="0" smtClean="0"/>
              <a:t>.</a:t>
            </a:r>
            <a:endParaRPr lang="he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2665" y="731356"/>
                <a:ext cx="8210253" cy="162230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The fractional version of the DIV recurrence is</a:t>
                </a:r>
              </a:p>
              <a:p>
                <a:pPr algn="just">
                  <a:spcAft>
                    <a:spcPts val="12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  <m:r>
                          <m:rPr>
                            <m:sty m:val="p"/>
                          </m:rPr>
                          <a:rPr lang="en-US" sz="2800" b="0" i="0" baseline="-25000" smtClean="0">
                            <a:latin typeface="Cambria Math"/>
                          </a:rPr>
                          <m:t>frac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  <m:r>
                          <m:rPr>
                            <m:sty m:val="p"/>
                          </m:rPr>
                          <a:rPr lang="en-US" sz="2800" baseline="-25000">
                            <a:latin typeface="Cambria Math"/>
                          </a:rPr>
                          <m:t>frac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−</m:t>
                        </m:r>
                        <m:r>
                          <a:rPr lang="en-US" sz="2800" i="1" dirty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𝑑</m:t>
                    </m:r>
                    <m:r>
                      <m:rPr>
                        <m:sty m:val="p"/>
                      </m:rPr>
                      <a:rPr lang="en-US" sz="2800" baseline="-25000">
                        <a:latin typeface="Cambria Math"/>
                      </a:rPr>
                      <m:t>frac</m:t>
                    </m:r>
                  </m:oMath>
                </a14:m>
                <a:r>
                  <a:rPr lang="en-US" sz="2800" dirty="0"/>
                  <a:t>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  <m:r>
                          <m:rPr>
                            <m:sty m:val="p"/>
                          </m:rPr>
                          <a:rPr lang="en-US" sz="2800" baseline="-25000">
                            <a:latin typeface="Cambria Math"/>
                          </a:rPr>
                          <m:t>frac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𝑧</m:t>
                    </m:r>
                  </m:oMath>
                </a14:m>
                <a:r>
                  <a:rPr lang="en-US" sz="2800" dirty="0" smtClean="0"/>
                  <a:t>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  <m:r>
                          <m:rPr>
                            <m:sty m:val="p"/>
                          </m:rPr>
                          <a:rPr lang="en-US" sz="2800" baseline="-25000">
                            <a:latin typeface="Cambria Math"/>
                          </a:rPr>
                          <m:t>frac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𝑠</m:t>
                    </m:r>
                    <m:r>
                      <m:rPr>
                        <m:sty m:val="p"/>
                      </m:rPr>
                      <a:rPr lang="en-US" sz="2800" baseline="-25000">
                        <a:latin typeface="Cambria Math"/>
                      </a:rPr>
                      <m:t>frac</m:t>
                    </m:r>
                  </m:oMath>
                </a14:m>
                <a:endParaRPr lang="he-IL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65" y="731356"/>
                <a:ext cx="8210253" cy="1622304"/>
              </a:xfrm>
              <a:prstGeom prst="rect">
                <a:avLst/>
              </a:prstGeom>
              <a:blipFill rotWithShape="1">
                <a:blip r:embed="rId2"/>
                <a:stretch>
                  <a:fillRect l="-1559" t="-3383" r="-148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04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MIPS Extensions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957807" y="1009485"/>
                <a:ext cx="3728992" cy="183377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 smtClean="0"/>
                  <a:t>The partial reminder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 smtClean="0"/>
                  <a:t> is left shifted and its MSB  is loaded into a special FF.</a:t>
                </a:r>
                <a:endParaRPr lang="he-IL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807" y="1009485"/>
                <a:ext cx="3728992" cy="1833772"/>
              </a:xfrm>
              <a:prstGeom prst="rect">
                <a:avLst/>
              </a:prstGeom>
              <a:blipFill rotWithShape="1">
                <a:blip r:embed="rId3"/>
                <a:stretch>
                  <a:fillRect l="-3268" t="-3000" r="-3268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"/>
          <p:cNvSpPr txBox="1">
            <a:spLocks/>
          </p:cNvSpPr>
          <p:nvPr/>
        </p:nvSpPr>
        <p:spPr>
          <a:xfrm>
            <a:off x="457200" y="274638"/>
            <a:ext cx="8229600" cy="69644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Restoring Sequential Unsigned Divider</a:t>
            </a:r>
            <a:endParaRPr lang="he-IL" sz="3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961929" y="1811592"/>
            <a:ext cx="3302830" cy="844910"/>
            <a:chOff x="2365959" y="2046420"/>
            <a:chExt cx="3901718" cy="958904"/>
          </a:xfrm>
        </p:grpSpPr>
        <p:sp>
          <p:nvSpPr>
            <p:cNvPr id="5" name="Rectangle 4"/>
            <p:cNvSpPr/>
            <p:nvPr/>
          </p:nvSpPr>
          <p:spPr>
            <a:xfrm>
              <a:off x="2651749" y="2046420"/>
              <a:ext cx="3187615" cy="38405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68664" y="2814519"/>
              <a:ext cx="199013" cy="190805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365959" y="2251146"/>
              <a:ext cx="3702705" cy="717579"/>
            </a:xfrm>
            <a:custGeom>
              <a:avLst/>
              <a:gdLst>
                <a:gd name="connsiteX0" fmla="*/ 282931 w 3702705"/>
                <a:gd name="connsiteY0" fmla="*/ 0 h 717579"/>
                <a:gd name="connsiteX1" fmla="*/ 0 w 3702705"/>
                <a:gd name="connsiteY1" fmla="*/ 4101 h 717579"/>
                <a:gd name="connsiteX2" fmla="*/ 4100 w 3702705"/>
                <a:gd name="connsiteY2" fmla="*/ 717579 h 717579"/>
                <a:gd name="connsiteX3" fmla="*/ 3702705 w 3702705"/>
                <a:gd name="connsiteY3" fmla="*/ 672474 h 71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2705" h="717579">
                  <a:moveTo>
                    <a:pt x="282931" y="0"/>
                  </a:moveTo>
                  <a:lnTo>
                    <a:pt x="0" y="4101"/>
                  </a:lnTo>
                  <a:cubicBezTo>
                    <a:pt x="1367" y="241927"/>
                    <a:pt x="2733" y="479753"/>
                    <a:pt x="4100" y="717579"/>
                  </a:cubicBezTo>
                  <a:lnTo>
                    <a:pt x="3702705" y="672474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headEnd type="none" w="med" len="med"/>
              <a:tailEnd type="arrow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57806" y="2852925"/>
                <a:ext cx="3728993" cy="1889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 smtClean="0"/>
                  <a:t> is tried.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 smtClean="0"/>
                  <a:t> ensures the alignment with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smtClean="0"/>
                  <a:t>MSBs of </a:t>
                </a:r>
                <a:r>
                  <a:rPr lang="en-US" sz="2800" dirty="0" smtClean="0"/>
                  <a:t>the reminder.</a:t>
                </a:r>
                <a:endParaRPr lang="he-IL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806" y="2852925"/>
                <a:ext cx="3728993" cy="1889107"/>
              </a:xfrm>
              <a:prstGeom prst="rect">
                <a:avLst/>
              </a:prstGeom>
              <a:blipFill rotWithShape="1">
                <a:blip r:embed="rId4"/>
                <a:stretch>
                  <a:fillRect l="-3268" t="-1290" r="-3268" b="-838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2664" y="4811580"/>
                <a:ext cx="8224135" cy="143757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If the MSB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is 1 or the trial diff is nonnegative,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a:rPr lang="en-US" sz="2800" b="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 smtClean="0"/>
                  <a:t> applies and the diff is loaded to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MSBs of the reminder.</a:t>
                </a:r>
                <a:endParaRPr lang="he-IL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64" y="4811580"/>
                <a:ext cx="8224135" cy="1437573"/>
              </a:xfrm>
              <a:prstGeom prst="rect">
                <a:avLst/>
              </a:prstGeom>
              <a:blipFill rotWithShape="1">
                <a:blip r:embed="rId5"/>
                <a:stretch>
                  <a:fillRect l="-1557" t="-2542" r="-1483" b="-11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17"/>
          <p:cNvSpPr/>
          <p:nvPr/>
        </p:nvSpPr>
        <p:spPr>
          <a:xfrm>
            <a:off x="1186004" y="2743200"/>
            <a:ext cx="1810693" cy="1533053"/>
          </a:xfrm>
          <a:custGeom>
            <a:avLst/>
            <a:gdLst>
              <a:gd name="connsiteX0" fmla="*/ 0 w 1810693"/>
              <a:gd name="connsiteY0" fmla="*/ 9053 h 1533053"/>
              <a:gd name="connsiteX1" fmla="*/ 6036 w 1810693"/>
              <a:gd name="connsiteY1" fmla="*/ 1152808 h 1533053"/>
              <a:gd name="connsiteX2" fmla="*/ 380246 w 1810693"/>
              <a:gd name="connsiteY2" fmla="*/ 1533053 h 1533053"/>
              <a:gd name="connsiteX3" fmla="*/ 1433465 w 1810693"/>
              <a:gd name="connsiteY3" fmla="*/ 1527018 h 1533053"/>
              <a:gd name="connsiteX4" fmla="*/ 1810693 w 1810693"/>
              <a:gd name="connsiteY4" fmla="*/ 1131683 h 1533053"/>
              <a:gd name="connsiteX5" fmla="*/ 1795604 w 1810693"/>
              <a:gd name="connsiteY5" fmla="*/ 0 h 1533053"/>
              <a:gd name="connsiteX6" fmla="*/ 0 w 1810693"/>
              <a:gd name="connsiteY6" fmla="*/ 9053 h 153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0693" h="1533053">
                <a:moveTo>
                  <a:pt x="0" y="9053"/>
                </a:moveTo>
                <a:lnTo>
                  <a:pt x="6036" y="1152808"/>
                </a:lnTo>
                <a:lnTo>
                  <a:pt x="380246" y="1533053"/>
                </a:lnTo>
                <a:lnTo>
                  <a:pt x="1433465" y="1527018"/>
                </a:lnTo>
                <a:lnTo>
                  <a:pt x="1810693" y="1131683"/>
                </a:lnTo>
                <a:lnTo>
                  <a:pt x="1795604" y="0"/>
                </a:lnTo>
                <a:lnTo>
                  <a:pt x="0" y="9053"/>
                </a:lnTo>
                <a:close/>
              </a:path>
            </a:pathLst>
          </a:cu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733586" y="1467173"/>
            <a:ext cx="1436177" cy="3115159"/>
          </a:xfrm>
          <a:custGeom>
            <a:avLst/>
            <a:gdLst>
              <a:gd name="connsiteX0" fmla="*/ 1431011 w 1436177"/>
              <a:gd name="connsiteY0" fmla="*/ 2800027 h 3115159"/>
              <a:gd name="connsiteX1" fmla="*/ 1436177 w 1436177"/>
              <a:gd name="connsiteY1" fmla="*/ 3104827 h 3115159"/>
              <a:gd name="connsiteX2" fmla="*/ 0 w 1436177"/>
              <a:gd name="connsiteY2" fmla="*/ 3115159 h 3115159"/>
              <a:gd name="connsiteX3" fmla="*/ 0 w 1436177"/>
              <a:gd name="connsiteY3" fmla="*/ 10332 h 3115159"/>
              <a:gd name="connsiteX4" fmla="*/ 1141709 w 1436177"/>
              <a:gd name="connsiteY4" fmla="*/ 0 h 3115159"/>
              <a:gd name="connsiteX5" fmla="*/ 1141709 w 1436177"/>
              <a:gd name="connsiteY5" fmla="*/ 289302 h 311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6177" h="3115159">
                <a:moveTo>
                  <a:pt x="1431011" y="2800027"/>
                </a:moveTo>
                <a:lnTo>
                  <a:pt x="1436177" y="3104827"/>
                </a:lnTo>
                <a:lnTo>
                  <a:pt x="0" y="3115159"/>
                </a:lnTo>
                <a:lnTo>
                  <a:pt x="0" y="10332"/>
                </a:lnTo>
                <a:lnTo>
                  <a:pt x="1141709" y="0"/>
                </a:lnTo>
                <a:lnTo>
                  <a:pt x="1141709" y="289302"/>
                </a:lnTo>
              </a:path>
            </a:pathLst>
          </a:custGeom>
          <a:noFill/>
          <a:ln w="28575">
            <a:solidFill>
              <a:srgbClr val="0000FF"/>
            </a:solidFill>
            <a:headEnd type="none" w="med" len="med"/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529111" y="1393534"/>
            <a:ext cx="1373078" cy="299989"/>
          </a:xfrm>
          <a:prstGeom prst="rect">
            <a:avLst/>
          </a:prstGeom>
          <a:solidFill>
            <a:srgbClr val="0000FF">
              <a:alpha val="30196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9" name="Group 28"/>
          <p:cNvGrpSpPr/>
          <p:nvPr/>
        </p:nvGrpSpPr>
        <p:grpSpPr>
          <a:xfrm>
            <a:off x="3910739" y="1534332"/>
            <a:ext cx="346129" cy="604434"/>
            <a:chOff x="3910739" y="1534332"/>
            <a:chExt cx="346129" cy="604434"/>
          </a:xfrm>
        </p:grpSpPr>
        <p:sp>
          <p:nvSpPr>
            <p:cNvPr id="25" name="Freeform 24"/>
            <p:cNvSpPr/>
            <p:nvPr/>
          </p:nvSpPr>
          <p:spPr>
            <a:xfrm>
              <a:off x="3910739" y="1534332"/>
              <a:ext cx="346129" cy="604434"/>
            </a:xfrm>
            <a:custGeom>
              <a:avLst/>
              <a:gdLst>
                <a:gd name="connsiteX0" fmla="*/ 346129 w 346129"/>
                <a:gd name="connsiteY0" fmla="*/ 604434 h 604434"/>
                <a:gd name="connsiteX1" fmla="*/ 346129 w 346129"/>
                <a:gd name="connsiteY1" fmla="*/ 0 h 604434"/>
                <a:gd name="connsiteX2" fmla="*/ 0 w 346129"/>
                <a:gd name="connsiteY2" fmla="*/ 0 h 60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129" h="604434">
                  <a:moveTo>
                    <a:pt x="346129" y="604434"/>
                  </a:moveTo>
                  <a:lnTo>
                    <a:pt x="346129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headEnd type="none" w="med" len="med"/>
              <a:tailEnd type="arrow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>
              <a:off x="3910739" y="1980789"/>
              <a:ext cx="346129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654690" y="1120302"/>
            <a:ext cx="4303116" cy="3537658"/>
            <a:chOff x="654690" y="1120302"/>
            <a:chExt cx="4303116" cy="353765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690" y="1120302"/>
              <a:ext cx="4303116" cy="3537658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  <a:extLst/>
          </p:spPr>
        </p:pic>
        <p:sp>
          <p:nvSpPr>
            <p:cNvPr id="4" name="Oval 3"/>
            <p:cNvSpPr/>
            <p:nvPr/>
          </p:nvSpPr>
          <p:spPr>
            <a:xfrm>
              <a:off x="4303165" y="2392065"/>
              <a:ext cx="76810" cy="7681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177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1" grpId="0"/>
      <p:bldP spid="18" grpId="0" animBg="1"/>
      <p:bldP spid="2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MIPS Extensions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69644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Floating Point </a:t>
            </a:r>
            <a:endParaRPr lang="he-IL" sz="36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085850"/>
            <a:ext cx="8153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462665" y="2057400"/>
            <a:ext cx="8210254" cy="2440922"/>
            <a:chOff x="462665" y="2057400"/>
            <a:chExt cx="8210254" cy="2440922"/>
          </a:xfrm>
        </p:grpSpPr>
        <p:sp>
          <p:nvSpPr>
            <p:cNvPr id="23" name="TextBox 22"/>
            <p:cNvSpPr txBox="1"/>
            <p:nvPr/>
          </p:nvSpPr>
          <p:spPr>
            <a:xfrm>
              <a:off x="462665" y="3544215"/>
              <a:ext cx="8210254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just"/>
              <a:r>
                <a:rPr lang="en-US" sz="2800" dirty="0" smtClean="0"/>
                <a:t>In </a:t>
              </a:r>
              <a:r>
                <a:rPr lang="en-US" sz="2800" b="1" dirty="0" smtClean="0"/>
                <a:t>scientific notation</a:t>
              </a:r>
              <a:r>
                <a:rPr lang="en-US" sz="2800" dirty="0" smtClean="0"/>
                <a:t> there is a single digit to the left of the decimal point.</a:t>
              </a:r>
              <a:endParaRPr lang="he-IL" sz="2800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805370" y="2057400"/>
              <a:ext cx="1536200" cy="488285"/>
            </a:xfrm>
            <a:prstGeom prst="round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920585" y="2633475"/>
              <a:ext cx="2073870" cy="488285"/>
            </a:xfrm>
            <a:prstGeom prst="round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62665" y="4542745"/>
                <a:ext cx="8210254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 smtClean="0"/>
                  <a:t>In scientific notation </a:t>
                </a:r>
                <a:r>
                  <a:rPr lang="en-US" sz="2800" b="1" dirty="0" smtClean="0"/>
                  <a:t>normalized form</a:t>
                </a:r>
                <a:r>
                  <a:rPr lang="en-US" sz="2800" dirty="0" smtClean="0"/>
                  <a:t> there are no leading zeros.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  <m:r>
                      <a:rPr lang="en-US" sz="2800" b="0" i="1" smtClean="0">
                        <a:latin typeface="Cambria Math"/>
                      </a:rPr>
                      <m:t>0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2800" dirty="0" smtClean="0"/>
                  <a:t> is normalized whereas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1</m:t>
                    </m:r>
                    <m:r>
                      <a:rPr lang="en-US" sz="2800" b="0" i="1" smtClean="0">
                        <a:latin typeface="Cambria Math"/>
                      </a:rPr>
                      <m:t>0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  <m:r>
                      <a:rPr lang="en-US" sz="2800" i="1">
                        <a:latin typeface="Cambria Math"/>
                      </a:rPr>
                      <m:t>0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2800" dirty="0" smtClean="0"/>
                  <a:t>  and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0</m:t>
                    </m:r>
                    <m:r>
                      <a:rPr lang="en-US" sz="2800" b="0" i="0" smtClean="0">
                        <a:latin typeface="Cambria Math"/>
                      </a:rPr>
                      <m:t>.</m:t>
                    </m:r>
                    <m:r>
                      <a:rPr lang="en-US" sz="2800" i="1">
                        <a:latin typeface="Cambria Math"/>
                      </a:rPr>
                      <m:t>1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2800" dirty="0" smtClean="0"/>
                  <a:t> are not.</a:t>
                </a:r>
                <a:endParaRPr lang="he-IL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65" y="4542745"/>
                <a:ext cx="8210254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559" t="-3965" r="-148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361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MIPS Extensions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2665" y="4378010"/>
                <a:ext cx="8210254" cy="196977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To pack more bits into the significand the leading 1 bit is implicit. </a:t>
                </a:r>
                <a:r>
                  <a:rPr lang="en-US" sz="2800" dirty="0"/>
                  <a:t>Since 0 has no leading 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00</m:t>
                        </m:r>
                        <m:r>
                          <a:rPr lang="en-US" sz="2800" i="1">
                            <a:latin typeface="Cambria Math"/>
                          </a:rPr>
                          <m:t>…</m:t>
                        </m:r>
                        <m:r>
                          <a:rPr lang="en-US" sz="2800" i="1">
                            <a:latin typeface="Cambria Math"/>
                          </a:rPr>
                          <m:t>00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two</m:t>
                        </m:r>
                      </m:sub>
                    </m:sSub>
                  </m:oMath>
                </a14:m>
                <a:r>
                  <a:rPr lang="en-US" sz="2800" dirty="0"/>
                  <a:t> is interpreted by the HW as </a:t>
                </a:r>
                <a:r>
                  <a:rPr lang="en-US" sz="2800" dirty="0" smtClean="0"/>
                  <a:t>zero. The rest is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</a:rPr>
                          <m:t>(−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</a:rPr>
                          <m:t>𝒔</m:t>
                        </m:r>
                      </m:sup>
                    </m:sSup>
                    <m:r>
                      <a:rPr lang="en-US" sz="2800" b="1" i="1" smtClean="0">
                        <a:latin typeface="Cambria Math"/>
                        <a:ea typeface="Cambria Math"/>
                      </a:rPr>
                      <m:t>×(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1" i="0" smtClean="0">
                        <a:latin typeface="Cambria Math"/>
                        <a:ea typeface="Cambria Math"/>
                      </a:rPr>
                      <m:t>𝐟𝐫𝐚𝐜𝐭𝐢𝐨𝐧</m:t>
                    </m:r>
                    <m:r>
                      <a:rPr lang="en-US" sz="2800" b="1" i="0" smtClean="0">
                        <a:latin typeface="Cambria Math"/>
                        <a:ea typeface="Cambria Math"/>
                      </a:rPr>
                      <m:t>)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  <m:sup>
                        <m:r>
                          <a:rPr lang="en-US" sz="2800" b="1" i="0" smtClean="0">
                            <a:latin typeface="Cambria Math"/>
                            <a:ea typeface="Cambria Math"/>
                          </a:rPr>
                          <m:t>𝐞𝐱𝐩𝐨𝐧𝐞𝐧𝐭</m:t>
                        </m:r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  <a:endParaRPr lang="he-IL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65" y="4378010"/>
                <a:ext cx="8210254" cy="1969770"/>
              </a:xfrm>
              <a:prstGeom prst="rect">
                <a:avLst/>
              </a:prstGeom>
              <a:blipFill rotWithShape="1">
                <a:blip r:embed="rId2"/>
                <a:stretch>
                  <a:fillRect l="-1559" t="-2786" r="-148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62665" y="2705323"/>
            <a:ext cx="8210255" cy="1722207"/>
            <a:chOff x="462665" y="2457760"/>
            <a:chExt cx="8210255" cy="1722207"/>
          </a:xfrm>
        </p:grpSpPr>
        <p:sp>
          <p:nvSpPr>
            <p:cNvPr id="6" name="TextBox 5"/>
            <p:cNvSpPr txBox="1"/>
            <p:nvPr/>
          </p:nvSpPr>
          <p:spPr>
            <a:xfrm>
              <a:off x="462665" y="3225860"/>
              <a:ext cx="8210254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en-US" sz="2800" b="1" dirty="0" smtClean="0"/>
                <a:t>IEEE754 </a:t>
              </a:r>
              <a:r>
                <a:rPr lang="en-US" sz="2800" dirty="0" smtClean="0"/>
                <a:t>is a FP representation standard supported by all computers. 32-bit FP is called </a:t>
              </a:r>
              <a:r>
                <a:rPr lang="en-US" sz="2800" b="1" dirty="0" smtClean="0"/>
                <a:t>single precision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65" y="2457760"/>
              <a:ext cx="8210255" cy="815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2997395" y="2507280"/>
              <a:ext cx="5645535" cy="537670"/>
            </a:xfrm>
            <a:prstGeom prst="rect">
              <a:avLst/>
            </a:prstGeom>
            <a:solidFill>
              <a:srgbClr val="00B05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9905" y="2507280"/>
              <a:ext cx="2227490" cy="53767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01070" y="2509368"/>
              <a:ext cx="268835" cy="537670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2665" y="557248"/>
            <a:ext cx="8210254" cy="2103786"/>
            <a:chOff x="462665" y="557248"/>
            <a:chExt cx="8210254" cy="21037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62665" y="691264"/>
                  <a:ext cx="8210254" cy="196977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just"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en-US" sz="2800" b="1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en-US" sz="2800" b="1" i="1" smtClean="0">
                                <a:latin typeface="Cambria Math"/>
                              </a:rPr>
                              <m:t>𝒙𝒙𝒙𝒙𝒙𝒙𝒙𝒙𝒙</m:t>
                            </m:r>
                          </m:e>
                          <m:sub>
                            <m:r>
                              <a:rPr lang="en-US" sz="2800" b="1" i="0" smtClean="0">
                                <a:latin typeface="Cambria Math"/>
                              </a:rPr>
                              <m:t>𝐭𝐰𝐨</m:t>
                            </m:r>
                          </m:sub>
                        </m:sSub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𝒚𝒚𝒚𝒚</m:t>
                            </m:r>
                          </m:sup>
                        </m:sSup>
                      </m:oMath>
                    </m:oMathPara>
                  </a14:m>
                  <a:endParaRPr lang="en-US" sz="2800" b="1" dirty="0" smtClean="0"/>
                </a:p>
                <a:p>
                  <a:pPr algn="just"/>
                  <a:r>
                    <a:rPr lang="en-US" sz="2800" b="1" dirty="0" smtClean="0"/>
                    <a:t>Floating point</a:t>
                  </a:r>
                  <a:r>
                    <a:rPr lang="en-US" sz="2800" dirty="0" smtClean="0"/>
                    <a:t>  (</a:t>
                  </a:r>
                  <a:r>
                    <a:rPr lang="en-US" sz="2800" b="1" dirty="0" smtClean="0"/>
                    <a:t>FP</a:t>
                  </a:r>
                  <a:r>
                    <a:rPr lang="en-US" sz="2800" dirty="0" smtClean="0"/>
                    <a:t>) is a computer arithmetic representing numbers in which the binary point is not fixed (as it is for integers).</a:t>
                  </a:r>
                  <a:endParaRPr lang="he-IL" sz="28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665" y="691264"/>
                  <a:ext cx="8210254" cy="196977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559" r="-1485" b="-7716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923525" y="739845"/>
              <a:ext cx="168982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dirty="0" smtClean="0"/>
                <a:t>significand</a:t>
              </a:r>
              <a:endParaRPr lang="he-IL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69060" y="691264"/>
              <a:ext cx="168982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dirty="0" smtClean="0"/>
                <a:t>exponent</a:t>
              </a:r>
              <a:endParaRPr lang="he-IL" sz="24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923525" y="587030"/>
              <a:ext cx="4416575" cy="729695"/>
            </a:xfrm>
            <a:prstGeom prst="roundRect">
              <a:avLst/>
            </a:prstGeom>
            <a:solidFill>
              <a:srgbClr val="777777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608935" y="557248"/>
              <a:ext cx="2573135" cy="729695"/>
            </a:xfrm>
            <a:prstGeom prst="roundRect">
              <a:avLst/>
            </a:prstGeom>
            <a:solidFill>
              <a:srgbClr val="777777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18722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MIPS Extensions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2665" y="499105"/>
                <a:ext cx="8210254" cy="14218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FP allows to represent real numbers in the range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×(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38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)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÷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.</m:t>
                        </m:r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38</m:t>
                        </m:r>
                      </m:sup>
                    </m:sSup>
                  </m:oMath>
                </a14:m>
                <a:r>
                  <a:rPr lang="en-US" sz="2800" dirty="0" smtClean="0"/>
                  <a:t> compared to fixed point numbers in the range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31</m:t>
                        </m:r>
                      </m:sup>
                    </m:sSup>
                    <m:r>
                      <a:rPr lang="en-US" sz="2800" i="1" smtClean="0">
                        <a:latin typeface="Cambria Math"/>
                        <a:ea typeface="Cambria Math"/>
                      </a:rPr>
                      <m:t>÷</m:t>
                    </m:r>
                    <m:sSup>
                      <m:sSup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31</m:t>
                        </m:r>
                      </m:sup>
                    </m:sSup>
                    <m:r>
                      <a:rPr lang="en-US" sz="2800" i="1" smtClean="0">
                        <a:latin typeface="Cambria Math"/>
                        <a:ea typeface="Cambria Math"/>
                      </a:rPr>
                      <m:t>≅</m:t>
                    </m:r>
                    <m:sSup>
                      <m:sSup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sup>
                    </m:sSup>
                    <m:r>
                      <a:rPr lang="en-US" sz="2800" i="1" smtClean="0">
                        <a:latin typeface="Cambria Math"/>
                        <a:ea typeface="Cambria Math"/>
                      </a:rPr>
                      <m:t>÷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2800" dirty="0" smtClean="0"/>
                  <a:t>.</a:t>
                </a:r>
                <a:endParaRPr lang="he-IL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65" y="499105"/>
                <a:ext cx="8210254" cy="1421864"/>
              </a:xfrm>
              <a:prstGeom prst="rect">
                <a:avLst/>
              </a:prstGeom>
              <a:blipFill rotWithShape="1">
                <a:blip r:embed="rId2"/>
                <a:stretch>
                  <a:fillRect l="-1559" t="-3863" r="-1485" b="-9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66873" y="1930326"/>
            <a:ext cx="8210254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Unlike fixed point, the </a:t>
            </a:r>
            <a:r>
              <a:rPr lang="en-US" sz="2800" dirty="0"/>
              <a:t>FP </a:t>
            </a:r>
            <a:r>
              <a:rPr lang="en-US" sz="2800" dirty="0" smtClean="0"/>
              <a:t>numbers </a:t>
            </a:r>
            <a:r>
              <a:rPr lang="en-US" sz="2800" dirty="0"/>
              <a:t>are non uniformly </a:t>
            </a:r>
            <a:r>
              <a:rPr lang="en-US" sz="2800" dirty="0" smtClean="0"/>
              <a:t>distributed. 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Overflow</a:t>
            </a:r>
            <a:r>
              <a:rPr lang="en-US" sz="2800" dirty="0" smtClean="0"/>
              <a:t> – the exponent is too large (positive or negative) to be represented. </a:t>
            </a:r>
            <a:r>
              <a:rPr lang="en-US" sz="2800" b="1" dirty="0" smtClean="0"/>
              <a:t>Underflow</a:t>
            </a:r>
            <a:r>
              <a:rPr lang="en-US" sz="2800" dirty="0"/>
              <a:t> </a:t>
            </a:r>
            <a:r>
              <a:rPr lang="en-US" sz="2800" dirty="0" smtClean="0"/>
              <a:t>– the fraction is too small to be represented.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85855" y="4288360"/>
            <a:ext cx="8287064" cy="2021015"/>
            <a:chOff x="385855" y="4288360"/>
            <a:chExt cx="8287064" cy="2021015"/>
          </a:xfrm>
        </p:grpSpPr>
        <p:grpSp>
          <p:nvGrpSpPr>
            <p:cNvPr id="7" name="Group 6"/>
            <p:cNvGrpSpPr/>
            <p:nvPr/>
          </p:nvGrpSpPr>
          <p:grpSpPr>
            <a:xfrm>
              <a:off x="462665" y="4725507"/>
              <a:ext cx="8210254" cy="1583868"/>
              <a:chOff x="462665" y="4427530"/>
              <a:chExt cx="8210254" cy="1583868"/>
            </a:xfrm>
          </p:grpSpPr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665" y="4427530"/>
                <a:ext cx="8210254" cy="15838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3842304" y="4468023"/>
                <a:ext cx="4800625" cy="650797"/>
              </a:xfrm>
              <a:prstGeom prst="rect">
                <a:avLst/>
              </a:prstGeom>
              <a:solidFill>
                <a:srgbClr val="00B05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69904" y="4468023"/>
                <a:ext cx="3072400" cy="650797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01070" y="4465935"/>
                <a:ext cx="268835" cy="652885"/>
              </a:xfrm>
              <a:prstGeom prst="rect">
                <a:avLst/>
              </a:prstGeom>
              <a:solidFill>
                <a:srgbClr val="FF00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01070" y="5442398"/>
                <a:ext cx="8141860" cy="325399"/>
              </a:xfrm>
              <a:prstGeom prst="rect">
                <a:avLst/>
              </a:prstGeom>
              <a:solidFill>
                <a:srgbClr val="00B05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85855" y="4288360"/>
              <a:ext cx="268835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en-US" sz="2800" b="1" dirty="0" smtClean="0"/>
                <a:t>Double precision</a:t>
              </a:r>
              <a:endParaRPr lang="en-US" sz="28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409121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MIPS Extensions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88242" y="433410"/>
            <a:ext cx="3630138" cy="5956035"/>
            <a:chOff x="788242" y="433410"/>
            <a:chExt cx="3630138" cy="5956035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39" y="433410"/>
              <a:ext cx="3129141" cy="595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88242" y="486265"/>
              <a:ext cx="14794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FP ADD</a:t>
              </a:r>
              <a:endParaRPr lang="en-US" sz="28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48810" y="433410"/>
            <a:ext cx="3418045" cy="5966710"/>
            <a:chOff x="4648810" y="433410"/>
            <a:chExt cx="3418045" cy="596671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810" y="433410"/>
              <a:ext cx="2744686" cy="5966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530655" y="471815"/>
              <a:ext cx="1536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FP MULT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70416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MIPS Extensions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39" y="1047890"/>
            <a:ext cx="5554421" cy="533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74206" y="447860"/>
            <a:ext cx="299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FP ADD hardware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5532125" y="1047891"/>
            <a:ext cx="1571424" cy="325397"/>
          </a:xfrm>
          <a:prstGeom prst="rect">
            <a:avLst/>
          </a:prstGeom>
          <a:solidFill>
            <a:srgbClr val="00B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14080" y="1047891"/>
            <a:ext cx="691290" cy="325398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40835" y="1047890"/>
            <a:ext cx="691290" cy="325398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29294" y="1700774"/>
            <a:ext cx="1190555" cy="422455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05370" y="1047890"/>
            <a:ext cx="1571424" cy="325397"/>
          </a:xfrm>
          <a:prstGeom prst="rect">
            <a:avLst/>
          </a:prstGeom>
          <a:solidFill>
            <a:srgbClr val="00B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70285" y="3717038"/>
            <a:ext cx="1571424" cy="556872"/>
          </a:xfrm>
          <a:prstGeom prst="rect">
            <a:avLst/>
          </a:prstGeom>
          <a:solidFill>
            <a:srgbClr val="00B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97740" y="6078946"/>
            <a:ext cx="1571424" cy="325397"/>
          </a:xfrm>
          <a:prstGeom prst="rect">
            <a:avLst/>
          </a:prstGeom>
          <a:solidFill>
            <a:srgbClr val="00B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58255" y="6078945"/>
            <a:ext cx="639485" cy="325398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4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532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Pipeline Extension – Multicycle Operations</a:t>
            </a:r>
            <a:endParaRPr lang="he-IL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MIPS Extensions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8189" y="1268760"/>
            <a:ext cx="83242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MIPS Pipeline should support floating point (FP) operations which may take few clock cycles (rounding mantissa may change exponent, DIV, etc.).</a:t>
            </a:r>
            <a:endParaRPr lang="he-IL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8189" y="2809090"/>
            <a:ext cx="832427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Dictating  single cycle for FP operation would mean slow clock or enormous hardware, both undesired.</a:t>
            </a:r>
          </a:p>
          <a:p>
            <a:pPr algn="just"/>
            <a:r>
              <a:rPr lang="en-US" sz="2800" dirty="0" smtClean="0"/>
              <a:t>We rather allow the EX cycle repeat many time as needed. Number of repetitions may vary for different operations.  </a:t>
            </a:r>
            <a:endParaRPr lang="he-IL" sz="2800" dirty="0"/>
          </a:p>
        </p:txBody>
      </p:sp>
      <p:sp>
        <p:nvSpPr>
          <p:cNvPr id="9" name="Rectangle 8"/>
          <p:cNvSpPr/>
          <p:nvPr/>
        </p:nvSpPr>
        <p:spPr>
          <a:xfrm>
            <a:off x="388189" y="5213808"/>
            <a:ext cx="83242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There may be multiple FP functional units (FPUs) working simultaneously.  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76601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MIPS Extensions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4068" y="890378"/>
            <a:ext cx="829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A stall will occur if the issued instruction cause either a </a:t>
            </a:r>
            <a:r>
              <a:rPr lang="en-US" sz="2800" b="1" dirty="0" smtClean="0"/>
              <a:t>structural</a:t>
            </a:r>
            <a:r>
              <a:rPr lang="en-US" sz="2800" dirty="0" smtClean="0"/>
              <a:t> hazard or a </a:t>
            </a:r>
            <a:r>
              <a:rPr lang="en-US" sz="2800" b="1" dirty="0" smtClean="0"/>
              <a:t>data</a:t>
            </a:r>
            <a:r>
              <a:rPr lang="en-US" sz="2800" dirty="0" smtClean="0"/>
              <a:t> hazard.</a:t>
            </a:r>
            <a:endParaRPr lang="he-IL" sz="2800" dirty="0"/>
          </a:p>
        </p:txBody>
      </p:sp>
      <p:sp>
        <p:nvSpPr>
          <p:cNvPr id="6" name="Rectangle 5"/>
          <p:cNvSpPr/>
          <p:nvPr/>
        </p:nvSpPr>
        <p:spPr>
          <a:xfrm>
            <a:off x="414068" y="2231297"/>
            <a:ext cx="8298391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Assume four separate functional units that can be operated in parallel.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/>
              <a:t>The main integer unit, handling ordinary integer ALU, loads stores, and branches.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/>
              <a:t>FP and integer multiplier.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/>
              <a:t>FP adder handling FP add, subtract and conversion.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/>
              <a:t>FP and integer divider.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4560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Multiplication</a:t>
            </a:r>
            <a:endParaRPr lang="he-IL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MIPS Extensions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11" y="1016747"/>
            <a:ext cx="4006048" cy="5287736"/>
          </a:xfrm>
          <a:prstGeom prst="rect">
            <a:avLst/>
          </a:prstGeom>
          <a:solidFill>
            <a:srgbClr val="0099FF"/>
          </a:solidFill>
          <a:ln w="19050">
            <a:solidFill>
              <a:srgbClr val="0099FF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537415" y="3494505"/>
            <a:ext cx="4484635" cy="2635754"/>
            <a:chOff x="537415" y="3583556"/>
            <a:chExt cx="4484635" cy="263575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415" y="3583556"/>
              <a:ext cx="4484635" cy="2635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2996824" y="5383755"/>
              <a:ext cx="1035115" cy="540061"/>
            </a:xfrm>
            <a:prstGeom prst="ellipse">
              <a:avLst/>
            </a:prstGeom>
            <a:solidFill>
              <a:srgbClr val="0099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71999" y="2483895"/>
            <a:ext cx="3735415" cy="2160240"/>
            <a:chOff x="4571999" y="2483895"/>
            <a:chExt cx="3735415" cy="2160240"/>
          </a:xfrm>
        </p:grpSpPr>
        <p:sp>
          <p:nvSpPr>
            <p:cNvPr id="16" name="Rounded Rectangle 15"/>
            <p:cNvSpPr/>
            <p:nvPr/>
          </p:nvSpPr>
          <p:spPr>
            <a:xfrm>
              <a:off x="4571999" y="2483895"/>
              <a:ext cx="3735415" cy="216024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92280" y="2528900"/>
              <a:ext cx="1215134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one clock cycle</a:t>
              </a:r>
              <a:endParaRPr lang="he-IL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1560" y="910695"/>
            <a:ext cx="3066538" cy="2247474"/>
            <a:chOff x="611560" y="910695"/>
            <a:chExt cx="3066538" cy="2247474"/>
          </a:xfrm>
        </p:grpSpPr>
        <p:grpSp>
          <p:nvGrpSpPr>
            <p:cNvPr id="7" name="Group 6"/>
            <p:cNvGrpSpPr/>
            <p:nvPr/>
          </p:nvGrpSpPr>
          <p:grpSpPr>
            <a:xfrm>
              <a:off x="701545" y="953725"/>
              <a:ext cx="2976553" cy="2204444"/>
              <a:chOff x="521550" y="1201847"/>
              <a:chExt cx="3195380" cy="2546033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6705" y="1223755"/>
                <a:ext cx="1800225" cy="2524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550" y="1201847"/>
                <a:ext cx="1581150" cy="2486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2231740" y="1358770"/>
                    <a:ext cx="41389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</m:oMath>
                      </m:oMathPara>
                    </a14:m>
                    <a:endParaRPr lang="he-IL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31740" y="1358770"/>
                    <a:ext cx="413895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3846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Rounded Rectangle 22"/>
            <p:cNvSpPr/>
            <p:nvPr/>
          </p:nvSpPr>
          <p:spPr>
            <a:xfrm>
              <a:off x="611560" y="910695"/>
              <a:ext cx="2925325" cy="360041"/>
            </a:xfrm>
            <a:prstGeom prst="roundRect">
              <a:avLst/>
            </a:prstGeom>
            <a:solidFill>
              <a:srgbClr val="777777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11560" y="1285577"/>
              <a:ext cx="2925325" cy="270779"/>
            </a:xfrm>
            <a:prstGeom prst="roundRect">
              <a:avLst/>
            </a:prstGeom>
            <a:solidFill>
              <a:srgbClr val="777777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36456" y="2836824"/>
              <a:ext cx="2925325" cy="270779"/>
            </a:xfrm>
            <a:prstGeom prst="roundRect">
              <a:avLst/>
            </a:prstGeom>
            <a:solidFill>
              <a:srgbClr val="777777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421520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MIPS Extensions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62" y="1007304"/>
            <a:ext cx="6018011" cy="518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684156" y="4515964"/>
            <a:ext cx="3976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If an instruction cannot proceed to EX, the entire pipeline behind is stalled.</a:t>
            </a:r>
            <a:endParaRPr lang="he-IL" sz="2800" dirty="0"/>
          </a:p>
        </p:txBody>
      </p:sp>
      <p:sp>
        <p:nvSpPr>
          <p:cNvPr id="14" name="Rectangle 13"/>
          <p:cNvSpPr/>
          <p:nvPr/>
        </p:nvSpPr>
        <p:spPr>
          <a:xfrm>
            <a:off x="4572000" y="590110"/>
            <a:ext cx="40889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The instructions executed in the functional units are </a:t>
            </a:r>
            <a:r>
              <a:rPr lang="en-US" sz="2800" b="1" dirty="0" smtClean="0"/>
              <a:t>not pipelined</a:t>
            </a:r>
            <a:r>
              <a:rPr lang="en-US" sz="2800" dirty="0" smtClean="0"/>
              <a:t>, so no two instructions can reside in a functional unit.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55379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MIPS Extensions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4068" y="623020"/>
            <a:ext cx="82983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We can generalize the structure of the FP </a:t>
            </a:r>
            <a:r>
              <a:rPr lang="en-US" sz="2800" dirty="0" smtClean="0"/>
              <a:t>pipeline to allow </a:t>
            </a:r>
            <a:r>
              <a:rPr lang="en-US" sz="2800" dirty="0"/>
              <a:t>pipelining of some stages and multiple </a:t>
            </a:r>
            <a:r>
              <a:rPr lang="en-US" sz="2800" dirty="0" smtClean="0"/>
              <a:t>ongoing operations</a:t>
            </a:r>
            <a:r>
              <a:rPr lang="en-US" sz="2800" dirty="0"/>
              <a:t>.</a:t>
            </a:r>
            <a:endParaRPr lang="he-IL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3263770" y="3685474"/>
            <a:ext cx="5234930" cy="2115658"/>
            <a:chOff x="520080" y="908296"/>
            <a:chExt cx="5234930" cy="2115658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80" y="908720"/>
              <a:ext cx="2971800" cy="210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7070" y="909404"/>
              <a:ext cx="819150" cy="21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908296"/>
              <a:ext cx="1543050" cy="210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414068" y="2044005"/>
            <a:ext cx="8298392" cy="3958130"/>
            <a:chOff x="414068" y="2044005"/>
            <a:chExt cx="8298392" cy="3958130"/>
          </a:xfrm>
        </p:grpSpPr>
        <p:sp>
          <p:nvSpPr>
            <p:cNvPr id="8" name="Rectangle 7"/>
            <p:cNvSpPr/>
            <p:nvPr/>
          </p:nvSpPr>
          <p:spPr>
            <a:xfrm>
              <a:off x="414068" y="2044005"/>
              <a:ext cx="829839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en-US" sz="2800" b="1" dirty="0" smtClean="0"/>
                <a:t>Latency</a:t>
              </a:r>
              <a:r>
                <a:rPr lang="en-US" sz="2800" dirty="0" smtClean="0"/>
                <a:t> : the number </a:t>
              </a:r>
              <a:r>
                <a:rPr lang="en-US" sz="2800" dirty="0"/>
                <a:t>of </a:t>
              </a:r>
              <a:r>
                <a:rPr lang="en-US" sz="2800" b="1" dirty="0">
                  <a:solidFill>
                    <a:srgbClr val="0000FF"/>
                  </a:solidFill>
                </a:rPr>
                <a:t>intervening</a:t>
              </a:r>
              <a:r>
                <a:rPr lang="en-US" sz="2800" dirty="0"/>
                <a:t> </a:t>
              </a:r>
              <a:r>
                <a:rPr lang="en-US" sz="2800" dirty="0" smtClean="0"/>
                <a:t>cycles between </a:t>
              </a:r>
              <a:r>
                <a:rPr lang="en-US" sz="2800" dirty="0"/>
                <a:t>an instruction that produces a result and an instruction that uses </a:t>
              </a:r>
              <a:r>
                <a:rPr lang="en-US" sz="2800" dirty="0" smtClean="0"/>
                <a:t>it. 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150760" y="3554909"/>
              <a:ext cx="802350" cy="2447226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4068" y="3544215"/>
            <a:ext cx="8084632" cy="2688350"/>
            <a:chOff x="414068" y="3544215"/>
            <a:chExt cx="8084632" cy="2688350"/>
          </a:xfrm>
        </p:grpSpPr>
        <p:sp>
          <p:nvSpPr>
            <p:cNvPr id="13" name="Rectangle 12"/>
            <p:cNvSpPr/>
            <p:nvPr/>
          </p:nvSpPr>
          <p:spPr>
            <a:xfrm>
              <a:off x="414068" y="3554909"/>
              <a:ext cx="2648309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b="1" dirty="0" smtClean="0"/>
                <a:t>Initiation</a:t>
              </a:r>
              <a:r>
                <a:rPr lang="en-US" sz="2800" dirty="0" smtClean="0"/>
                <a:t>: the number </a:t>
              </a:r>
              <a:r>
                <a:rPr lang="en-US" sz="2800" dirty="0"/>
                <a:t>of cycles that must </a:t>
              </a:r>
              <a:r>
                <a:rPr lang="en-US" sz="2800" b="1" dirty="0" smtClean="0">
                  <a:solidFill>
                    <a:srgbClr val="0000FF"/>
                  </a:solidFill>
                </a:rPr>
                <a:t>elapse</a:t>
              </a:r>
              <a:r>
                <a:rPr lang="en-US" sz="2800" dirty="0" smtClean="0"/>
                <a:t> between </a:t>
              </a:r>
              <a:r>
                <a:rPr lang="en-US" sz="2800" dirty="0"/>
                <a:t>issuing two operations of a given </a:t>
              </a:r>
              <a:r>
                <a:rPr lang="en-US" sz="2800" dirty="0" smtClean="0"/>
                <a:t>type.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953110" y="3544215"/>
              <a:ext cx="1545590" cy="2447226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19492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48907" y="2561022"/>
            <a:ext cx="7220310" cy="3726612"/>
            <a:chOff x="948907" y="2561022"/>
            <a:chExt cx="7220310" cy="3726612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907" y="2561022"/>
              <a:ext cx="7220310" cy="3726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496880" y="5733300"/>
              <a:ext cx="199706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DIV not pipelined</a:t>
              </a:r>
              <a:endParaRPr lang="he-IL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MIPS Extensions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4068" y="507316"/>
            <a:ext cx="829839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/>
              <a:t>Integer </a:t>
            </a:r>
            <a:r>
              <a:rPr lang="en-US" sz="2800" b="1" dirty="0"/>
              <a:t>ALU </a:t>
            </a:r>
            <a:r>
              <a:rPr lang="en-US" sz="2800" dirty="0" smtClean="0"/>
              <a:t>has </a:t>
            </a:r>
            <a:r>
              <a:rPr lang="en-US" sz="2800" dirty="0"/>
              <a:t>a latency of </a:t>
            </a:r>
            <a:r>
              <a:rPr lang="en-US" sz="2800" dirty="0" smtClean="0"/>
              <a:t>0, since </a:t>
            </a:r>
            <a:r>
              <a:rPr lang="en-US" sz="2800" dirty="0"/>
              <a:t>the results can be used on the next clock </a:t>
            </a:r>
            <a:r>
              <a:rPr lang="en-US" sz="2800" dirty="0" smtClean="0"/>
              <a:t>cycle.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4068" y="1483594"/>
            <a:ext cx="829839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/>
              <a:t>Loads</a:t>
            </a:r>
            <a:r>
              <a:rPr lang="en-US" sz="2800" dirty="0" smtClean="0"/>
              <a:t> </a:t>
            </a:r>
            <a:r>
              <a:rPr lang="en-US" sz="2800" dirty="0"/>
              <a:t>have a latency </a:t>
            </a:r>
            <a:r>
              <a:rPr lang="en-US" sz="2800" dirty="0" smtClean="0"/>
              <a:t>of 1</a:t>
            </a:r>
            <a:r>
              <a:rPr lang="en-US" sz="2800" dirty="0"/>
              <a:t>, since their results can be used after one intervening </a:t>
            </a:r>
            <a:r>
              <a:rPr lang="en-US" sz="2800" dirty="0" smtClean="0"/>
              <a:t>cycle.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613804" y="2570369"/>
            <a:ext cx="5764602" cy="1915368"/>
            <a:chOff x="2613804" y="2570369"/>
            <a:chExt cx="5764602" cy="1915368"/>
          </a:xfrm>
        </p:grpSpPr>
        <p:sp>
          <p:nvSpPr>
            <p:cNvPr id="15" name="TextBox 14"/>
            <p:cNvSpPr txBox="1"/>
            <p:nvPr/>
          </p:nvSpPr>
          <p:spPr>
            <a:xfrm>
              <a:off x="6752325" y="2570369"/>
              <a:ext cx="1626081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en-US" b="1" dirty="0" smtClean="0">
                  <a:solidFill>
                    <a:srgbClr val="0000FF"/>
                  </a:solidFill>
                </a:rPr>
                <a:t>Up to 7 FP/</a:t>
              </a:r>
              <a:r>
                <a:rPr lang="en-US" b="1" dirty="0" err="1" smtClean="0">
                  <a:solidFill>
                    <a:srgbClr val="0000FF"/>
                  </a:solidFill>
                </a:rPr>
                <a:t>int</a:t>
              </a:r>
              <a:r>
                <a:rPr lang="en-US" b="1" dirty="0" smtClean="0">
                  <a:solidFill>
                    <a:srgbClr val="0000FF"/>
                  </a:solidFill>
                </a:rPr>
                <a:t> outstanding multiplications</a:t>
              </a:r>
              <a:endParaRPr lang="en-US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613804" y="3493699"/>
              <a:ext cx="3398807" cy="992038"/>
            </a:xfrm>
            <a:prstGeom prst="round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63504" y="4525980"/>
            <a:ext cx="4914901" cy="1761654"/>
            <a:chOff x="2613804" y="3493699"/>
            <a:chExt cx="4914901" cy="1761654"/>
          </a:xfrm>
        </p:grpSpPr>
        <p:sp>
          <p:nvSpPr>
            <p:cNvPr id="19" name="TextBox 18"/>
            <p:cNvSpPr txBox="1"/>
            <p:nvPr/>
          </p:nvSpPr>
          <p:spPr>
            <a:xfrm>
              <a:off x="5902624" y="4332023"/>
              <a:ext cx="1626081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en-US" b="1" dirty="0" smtClean="0">
                  <a:solidFill>
                    <a:srgbClr val="0000FF"/>
                  </a:solidFill>
                </a:rPr>
                <a:t>Up to 4 FP/</a:t>
              </a:r>
              <a:r>
                <a:rPr lang="en-US" b="1" dirty="0" err="1" smtClean="0">
                  <a:solidFill>
                    <a:srgbClr val="0000FF"/>
                  </a:solidFill>
                </a:rPr>
                <a:t>int</a:t>
              </a:r>
              <a:r>
                <a:rPr lang="en-US" b="1" dirty="0" smtClean="0">
                  <a:solidFill>
                    <a:srgbClr val="0000FF"/>
                  </a:solidFill>
                </a:rPr>
                <a:t> outstanding additions</a:t>
              </a:r>
              <a:endParaRPr lang="en-US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613804" y="3493699"/>
              <a:ext cx="2048775" cy="992038"/>
            </a:xfrm>
            <a:prstGeom prst="round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23458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MIPS Extensions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90" y="4825114"/>
            <a:ext cx="8082950" cy="124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90" y="569333"/>
            <a:ext cx="4026012" cy="207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84144" y="542381"/>
            <a:ext cx="34333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New </a:t>
            </a:r>
            <a:r>
              <a:rPr lang="en-US" sz="2800" dirty="0"/>
              <a:t>pipeline registers </a:t>
            </a:r>
            <a:r>
              <a:rPr lang="en-US" sz="2800" dirty="0" smtClean="0"/>
              <a:t>(A1/A2,…, </a:t>
            </a:r>
            <a:r>
              <a:rPr lang="en-US" sz="2800" dirty="0"/>
              <a:t>A3/A4</a:t>
            </a:r>
            <a:r>
              <a:rPr lang="en-US" sz="2800" dirty="0" smtClean="0"/>
              <a:t>), (M1/M2</a:t>
            </a:r>
            <a:r>
              <a:rPr lang="en-US" sz="2800" dirty="0"/>
              <a:t>,…, </a:t>
            </a:r>
            <a:r>
              <a:rPr lang="en-US" sz="2800" dirty="0" smtClean="0"/>
              <a:t>M6/M7)</a:t>
            </a:r>
            <a:endParaRPr lang="he-IL" sz="2800" dirty="0"/>
          </a:p>
        </p:txBody>
      </p:sp>
      <p:sp>
        <p:nvSpPr>
          <p:cNvPr id="7" name="Rectangle 6"/>
          <p:cNvSpPr/>
          <p:nvPr/>
        </p:nvSpPr>
        <p:spPr>
          <a:xfrm>
            <a:off x="3554083" y="2404705"/>
            <a:ext cx="50550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ID/EX register </a:t>
            </a:r>
            <a:r>
              <a:rPr lang="en-US" sz="2800" dirty="0" smtClean="0"/>
              <a:t>is replaced by ID/EX</a:t>
            </a:r>
            <a:r>
              <a:rPr lang="en-US" sz="2800" dirty="0"/>
              <a:t>, ID/DIV, ID/M1, </a:t>
            </a:r>
            <a:r>
              <a:rPr lang="en-US" sz="2800" dirty="0" smtClean="0"/>
              <a:t>and ID/A1</a:t>
            </a:r>
            <a:r>
              <a:rPr lang="en-US" sz="2800" dirty="0"/>
              <a:t>.</a:t>
            </a:r>
            <a:endParaRPr lang="he-IL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53670" y="3541767"/>
            <a:ext cx="5098212" cy="2660625"/>
            <a:chOff x="353670" y="3541767"/>
            <a:chExt cx="5098212" cy="2660625"/>
          </a:xfrm>
        </p:grpSpPr>
        <p:sp>
          <p:nvSpPr>
            <p:cNvPr id="10" name="Rectangle 9"/>
            <p:cNvSpPr/>
            <p:nvPr/>
          </p:nvSpPr>
          <p:spPr>
            <a:xfrm>
              <a:off x="353670" y="3541767"/>
              <a:ext cx="509821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dirty="0"/>
                <a:t>The “.D” extension on </a:t>
              </a:r>
              <a:r>
                <a:rPr lang="en-US" sz="2400" dirty="0" smtClean="0"/>
                <a:t>the instruction mnemonic indicates </a:t>
              </a:r>
              <a:r>
                <a:rPr lang="en-US" sz="2400" b="1" dirty="0"/>
                <a:t>double-precision</a:t>
              </a:r>
              <a:r>
                <a:rPr lang="en-US" sz="2400" dirty="0"/>
                <a:t> (64-bit) floating-point operations</a:t>
              </a:r>
              <a:endParaRPr lang="he-IL" sz="24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31321" y="4753155"/>
              <a:ext cx="672860" cy="1449237"/>
            </a:xfrm>
            <a:prstGeom prst="round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84144" y="3589723"/>
            <a:ext cx="3666225" cy="2181625"/>
            <a:chOff x="4684144" y="3589723"/>
            <a:chExt cx="3666225" cy="2181625"/>
          </a:xfrm>
        </p:grpSpPr>
        <p:sp>
          <p:nvSpPr>
            <p:cNvPr id="9" name="Rectangle 8"/>
            <p:cNvSpPr/>
            <p:nvPr/>
          </p:nvSpPr>
          <p:spPr>
            <a:xfrm>
              <a:off x="7019238" y="3589723"/>
              <a:ext cx="133113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result </a:t>
              </a:r>
              <a:r>
                <a:rPr lang="en-US" sz="2400" dirty="0" smtClean="0">
                  <a:solidFill>
                    <a:srgbClr val="0000FF"/>
                  </a:solidFill>
                </a:rPr>
                <a:t>available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924136" y="4825113"/>
              <a:ext cx="379562" cy="385241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FF0000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405874" y="5092532"/>
              <a:ext cx="379562" cy="385241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FF0000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684144" y="5386107"/>
              <a:ext cx="625720" cy="385241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700067" y="3580295"/>
            <a:ext cx="4137828" cy="2444056"/>
            <a:chOff x="2700067" y="3580295"/>
            <a:chExt cx="4137828" cy="2444056"/>
          </a:xfrm>
        </p:grpSpPr>
        <p:grpSp>
          <p:nvGrpSpPr>
            <p:cNvPr id="14" name="Group 13"/>
            <p:cNvGrpSpPr/>
            <p:nvPr/>
          </p:nvGrpSpPr>
          <p:grpSpPr>
            <a:xfrm>
              <a:off x="2700067" y="3580295"/>
              <a:ext cx="4137828" cy="2444056"/>
              <a:chOff x="2700067" y="3580295"/>
              <a:chExt cx="4137828" cy="2444056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546225" y="3580295"/>
                <a:ext cx="129167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data needed</a:t>
                </a:r>
                <a:endParaRPr lang="he-IL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700067" y="4825114"/>
                <a:ext cx="379562" cy="385241"/>
              </a:xfrm>
              <a:prstGeom prst="ellipse">
                <a:avLst/>
              </a:prstGeom>
              <a:solidFill>
                <a:srgbClr val="FF00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364302" y="5092532"/>
                <a:ext cx="379562" cy="385241"/>
              </a:xfrm>
              <a:prstGeom prst="ellipse">
                <a:avLst/>
              </a:prstGeom>
              <a:solidFill>
                <a:srgbClr val="FF00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008407" y="5386108"/>
                <a:ext cx="379562" cy="385241"/>
              </a:xfrm>
              <a:prstGeom prst="ellipse">
                <a:avLst/>
              </a:prstGeom>
              <a:solidFill>
                <a:srgbClr val="FF00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684144" y="5639110"/>
                <a:ext cx="379562" cy="385241"/>
              </a:xfrm>
              <a:prstGeom prst="ellipse">
                <a:avLst/>
              </a:prstGeom>
              <a:solidFill>
                <a:srgbClr val="FF00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4" name="Oval 23"/>
            <p:cNvSpPr/>
            <p:nvPr/>
          </p:nvSpPr>
          <p:spPr>
            <a:xfrm>
              <a:off x="5438835" y="5639110"/>
              <a:ext cx="530643" cy="385241"/>
            </a:xfrm>
            <a:prstGeom prst="ellipse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723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92"/>
          </a:xfrm>
        </p:spPr>
        <p:txBody>
          <a:bodyPr>
            <a:normAutofit/>
          </a:bodyPr>
          <a:lstStyle/>
          <a:p>
            <a:r>
              <a:rPr lang="en-US" sz="3600" dirty="0"/>
              <a:t>Data Hazards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March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02205" y="988852"/>
                <a:ext cx="8120245" cy="5016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/>
                  <a:t>A hazard is created whenever </a:t>
                </a:r>
                <a:r>
                  <a:rPr lang="en-US" sz="2800" dirty="0" smtClean="0"/>
                  <a:t>a dependence between instructions is </a:t>
                </a:r>
                <a:r>
                  <a:rPr lang="en-US" sz="2800" dirty="0"/>
                  <a:t>close </a:t>
                </a:r>
                <a:r>
                  <a:rPr lang="en-US" sz="2800" dirty="0" smtClean="0"/>
                  <a:t>enough.</a:t>
                </a:r>
              </a:p>
              <a:p>
                <a:pPr marL="457200" indent="-4572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1" dirty="0" smtClean="0">
                    <a:solidFill>
                      <a:srgbClr val="0000FF"/>
                    </a:solidFill>
                  </a:rPr>
                  <a:t>Program 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order</a:t>
                </a:r>
                <a:r>
                  <a:rPr lang="en-US" sz="2400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/>
                  <a:t>must </a:t>
                </a:r>
                <a:r>
                  <a:rPr lang="en-US" sz="2400" dirty="0" smtClean="0"/>
                  <a:t>be preserved</a:t>
                </a:r>
                <a:r>
                  <a:rPr lang="en-US" sz="2800" dirty="0" smtClean="0"/>
                  <a:t>.</a:t>
                </a:r>
              </a:p>
              <a:p>
                <a:pPr algn="just"/>
                <a:r>
                  <a:rPr lang="en-US" sz="2800" dirty="0" smtClean="0"/>
                  <a:t>The </a:t>
                </a:r>
                <a:r>
                  <a:rPr lang="en-US" sz="2800" dirty="0"/>
                  <a:t>goal of both </a:t>
                </a:r>
                <a:r>
                  <a:rPr lang="en-US" sz="2800" dirty="0" smtClean="0"/>
                  <a:t>SW and HW techniques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is </a:t>
                </a:r>
                <a:r>
                  <a:rPr lang="en-US" sz="2800" dirty="0"/>
                  <a:t>to exploit parallelism by preserving program </a:t>
                </a:r>
                <a:r>
                  <a:rPr lang="en-US" sz="2800" dirty="0" smtClean="0"/>
                  <a:t>order </a:t>
                </a:r>
                <a:r>
                  <a:rPr lang="en-US" sz="2800" b="1" dirty="0" smtClean="0"/>
                  <a:t>only </a:t>
                </a:r>
                <a:r>
                  <a:rPr lang="en-US" sz="2800" b="1" dirty="0"/>
                  <a:t>where it affects the </a:t>
                </a:r>
                <a:r>
                  <a:rPr lang="en-US" sz="2800" b="1" dirty="0" smtClean="0"/>
                  <a:t>outcome of </a:t>
                </a:r>
                <a:r>
                  <a:rPr lang="en-US" sz="2800" b="1" dirty="0"/>
                  <a:t>the program</a:t>
                </a:r>
                <a:r>
                  <a:rPr lang="en-US" sz="2800" i="1" dirty="0"/>
                  <a:t>.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/>
                  <a:t>Detecting and avoiding hazards ensures that necessary </a:t>
                </a:r>
                <a:r>
                  <a:rPr lang="en-US" sz="2400" dirty="0" smtClean="0"/>
                  <a:t>program order is preserved.</a:t>
                </a:r>
              </a:p>
              <a:p>
                <a:pPr algn="just"/>
                <a:r>
                  <a:rPr lang="en-US" sz="2800" dirty="0"/>
                  <a:t>Data </a:t>
                </a:r>
                <a:r>
                  <a:rPr lang="en-US" sz="2800" dirty="0" smtClean="0"/>
                  <a:t>hazards are classified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depending </a:t>
                </a:r>
                <a:r>
                  <a:rPr lang="en-US" sz="2800" dirty="0"/>
                  <a:t>on the order of read and write accesses </a:t>
                </a:r>
                <a:r>
                  <a:rPr lang="en-US" sz="2800" dirty="0" smtClean="0"/>
                  <a:t>in the </a:t>
                </a:r>
                <a:r>
                  <a:rPr lang="en-US" sz="2800" dirty="0"/>
                  <a:t>instructions. </a:t>
                </a:r>
                <a:r>
                  <a:rPr lang="en-US" sz="2800" dirty="0" smtClean="0"/>
                  <a:t>Consider </a:t>
                </a:r>
                <a:r>
                  <a:rPr lang="en-US" sz="2800" dirty="0"/>
                  <a:t>two </a:t>
                </a:r>
                <a:r>
                  <a:rPr lang="en-US" sz="2800" dirty="0" smtClean="0"/>
                  <a:t>instructions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800" i="1" dirty="0" smtClean="0"/>
                  <a:t> </a:t>
                </a:r>
                <a:r>
                  <a:rPr lang="en-US" sz="2800" dirty="0" smtClean="0"/>
                  <a:t>and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𝒋</m:t>
                    </m:r>
                  </m:oMath>
                </a14:m>
                <a:r>
                  <a:rPr lang="en-US" sz="2800" i="1" dirty="0" smtClean="0"/>
                  <a:t>, </a:t>
                </a:r>
                <a:r>
                  <a:rPr lang="en-US" sz="2800" dirty="0" smtClean="0"/>
                  <a:t>with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800" i="1" dirty="0" smtClean="0"/>
                  <a:t> </a:t>
                </a:r>
                <a:r>
                  <a:rPr lang="en-US" sz="2800" dirty="0" smtClean="0"/>
                  <a:t>preceding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𝒋</m:t>
                    </m:r>
                  </m:oMath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05" y="988852"/>
                <a:ext cx="8120245" cy="5016758"/>
              </a:xfrm>
              <a:prstGeom prst="rect">
                <a:avLst/>
              </a:prstGeom>
              <a:blipFill rotWithShape="1">
                <a:blip r:embed="rId2"/>
                <a:stretch>
                  <a:fillRect l="-1502" t="-1094" r="-1577" b="-2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85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March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45867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possible data hazards </a:t>
            </a:r>
            <a:r>
              <a:rPr lang="en-US" sz="2800" dirty="0" smtClean="0"/>
              <a:t>are: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7200" y="3008941"/>
                <a:ext cx="8229600" cy="30315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800" b="1" dirty="0">
                    <a:solidFill>
                      <a:srgbClr val="0000FF"/>
                    </a:solidFill>
                  </a:rPr>
                  <a:t>WAW</a:t>
                </a:r>
                <a:r>
                  <a:rPr lang="en-US" sz="2800" dirty="0"/>
                  <a:t> (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write after write</a:t>
                </a:r>
                <a:r>
                  <a:rPr lang="en-US" sz="2800" dirty="0" smtClean="0"/>
                  <a:t>).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𝒋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tries to </a:t>
                </a:r>
                <a:r>
                  <a:rPr lang="en-US" sz="2800" dirty="0" smtClean="0"/>
                  <a:t>write </a:t>
                </a:r>
                <a:r>
                  <a:rPr lang="en-US" sz="2800" dirty="0"/>
                  <a:t>an operand </a:t>
                </a:r>
                <a:r>
                  <a:rPr lang="en-US" sz="2800" b="1" dirty="0"/>
                  <a:t>before</a:t>
                </a:r>
                <a:r>
                  <a:rPr lang="en-US" sz="2800" dirty="0"/>
                  <a:t> it is written by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  <a:p>
                <a:pPr marL="457200" indent="-45720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Writes are performed </a:t>
                </a:r>
                <a:r>
                  <a:rPr lang="en-US" sz="2400" dirty="0"/>
                  <a:t>in the </a:t>
                </a:r>
                <a:r>
                  <a:rPr lang="en-US" sz="2400" b="1" dirty="0"/>
                  <a:t>wrong order</a:t>
                </a:r>
                <a:r>
                  <a:rPr lang="en-US" sz="2400" dirty="0"/>
                  <a:t>, leaving the value </a:t>
                </a:r>
                <a:r>
                  <a:rPr lang="en-US" sz="2400" dirty="0" smtClean="0"/>
                  <a:t>written by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rather than </a:t>
                </a:r>
                <a:r>
                  <a:rPr lang="en-US" sz="2400" dirty="0" smtClean="0"/>
                  <a:t>by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𝒋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457200" indent="-45720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Corresponds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to </a:t>
                </a:r>
                <a:r>
                  <a:rPr lang="en-US" sz="2400" dirty="0"/>
                  <a:t>an output dependence. </a:t>
                </a:r>
                <a:endParaRPr lang="en-US" sz="2400" dirty="0" smtClean="0"/>
              </a:p>
              <a:p>
                <a:pPr marL="457200" indent="-45720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Exists in pipelines writing </a:t>
                </a:r>
                <a:r>
                  <a:rPr lang="en-US" sz="2400" dirty="0"/>
                  <a:t>in </a:t>
                </a:r>
                <a:r>
                  <a:rPr lang="en-US" sz="2400" b="1" dirty="0"/>
                  <a:t>more than one pipe </a:t>
                </a:r>
                <a:r>
                  <a:rPr lang="en-US" sz="2400" dirty="0"/>
                  <a:t>stage or allow </a:t>
                </a:r>
                <a:r>
                  <a:rPr lang="en-US" sz="2400" dirty="0" smtClean="0"/>
                  <a:t>instruction </a:t>
                </a:r>
                <a:r>
                  <a:rPr lang="en-US" sz="2400" dirty="0"/>
                  <a:t>to proceed </a:t>
                </a:r>
                <a:r>
                  <a:rPr lang="en-US" sz="2400" dirty="0" smtClean="0"/>
                  <a:t>when previous one is </a:t>
                </a:r>
                <a:r>
                  <a:rPr lang="en-US" sz="2400" dirty="0"/>
                  <a:t>stalled.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08941"/>
                <a:ext cx="8229600" cy="3031599"/>
              </a:xfrm>
              <a:prstGeom prst="rect">
                <a:avLst/>
              </a:prstGeom>
              <a:blipFill rotWithShape="1">
                <a:blip r:embed="rId2"/>
                <a:stretch>
                  <a:fillRect l="-1481" t="-1811" r="-1481" b="-3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7199" y="1043735"/>
                <a:ext cx="8248945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800" b="1" dirty="0" smtClean="0">
                    <a:solidFill>
                      <a:srgbClr val="0000FF"/>
                    </a:solidFill>
                  </a:rPr>
                  <a:t>RAW</a:t>
                </a:r>
                <a:r>
                  <a:rPr lang="en-US" sz="2800" dirty="0" smtClean="0"/>
                  <a:t> (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read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after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write</a:t>
                </a:r>
                <a:r>
                  <a:rPr lang="en-US" sz="2800" dirty="0" smtClean="0"/>
                  <a:t>)</a:t>
                </a:r>
                <a:r>
                  <a:rPr lang="en-US" sz="2800" i="1" dirty="0" smtClean="0"/>
                  <a:t>.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𝒋</m:t>
                    </m:r>
                  </m:oMath>
                </a14:m>
                <a:r>
                  <a:rPr lang="en-US" sz="2800" i="1" dirty="0" smtClean="0"/>
                  <a:t> </a:t>
                </a:r>
                <a:r>
                  <a:rPr lang="en-US" sz="2800" dirty="0" smtClean="0"/>
                  <a:t>tries </a:t>
                </a:r>
                <a:r>
                  <a:rPr lang="en-US" sz="2800" dirty="0"/>
                  <a:t>to read a source before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writes </a:t>
                </a:r>
                <a:r>
                  <a:rPr lang="en-US" sz="2800" dirty="0" smtClean="0"/>
                  <a:t>it. </a:t>
                </a:r>
              </a:p>
              <a:p>
                <a:pPr marL="342900" indent="-34290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Most common, corresponds to </a:t>
                </a:r>
                <a:r>
                  <a:rPr lang="en-US" sz="2400" dirty="0"/>
                  <a:t>a true data </a:t>
                </a:r>
                <a:r>
                  <a:rPr lang="en-US" sz="2400" dirty="0" smtClean="0"/>
                  <a:t>dependence.</a:t>
                </a:r>
              </a:p>
              <a:p>
                <a:pPr marL="342900" indent="-34290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Program </a:t>
                </a:r>
                <a:r>
                  <a:rPr lang="en-US" sz="2400" dirty="0"/>
                  <a:t>order must be </a:t>
                </a:r>
                <a:r>
                  <a:rPr lang="en-US" sz="2400" dirty="0" smtClean="0"/>
                  <a:t>preserved.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043735"/>
                <a:ext cx="8248945" cy="1846659"/>
              </a:xfrm>
              <a:prstGeom prst="rect">
                <a:avLst/>
              </a:prstGeom>
              <a:blipFill rotWithShape="1">
                <a:blip r:embed="rId3"/>
                <a:stretch>
                  <a:fillRect l="-1478" t="-2970" b="-6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441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March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66555" y="493797"/>
                <a:ext cx="8010890" cy="5139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800" b="1" dirty="0">
                    <a:solidFill>
                      <a:srgbClr val="0000FF"/>
                    </a:solidFill>
                    <a:latin typeface="+mj-lt"/>
                  </a:rPr>
                  <a:t>WAR</a:t>
                </a:r>
                <a:r>
                  <a:rPr lang="en-US" sz="2800" dirty="0">
                    <a:latin typeface="+mj-lt"/>
                  </a:rPr>
                  <a:t> (</a:t>
                </a:r>
                <a:r>
                  <a:rPr lang="en-US" sz="2800" b="1" dirty="0">
                    <a:solidFill>
                      <a:srgbClr val="0000FF"/>
                    </a:solidFill>
                    <a:latin typeface="+mj-lt"/>
                  </a:rPr>
                  <a:t>write after read</a:t>
                </a:r>
                <a:r>
                  <a:rPr lang="en-US" sz="2800" dirty="0" smtClean="0">
                    <a:latin typeface="+mj-lt"/>
                  </a:rPr>
                  <a:t>).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𝒋</m:t>
                    </m:r>
                  </m:oMath>
                </a14:m>
                <a:r>
                  <a:rPr lang="en-US" sz="2800" i="1" dirty="0" smtClean="0">
                    <a:latin typeface="+mj-lt"/>
                  </a:rPr>
                  <a:t> </a:t>
                </a:r>
                <a:r>
                  <a:rPr lang="en-US" sz="2800" dirty="0">
                    <a:latin typeface="+mj-lt"/>
                  </a:rPr>
                  <a:t>tries to write a destination before it is read by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800" i="1" dirty="0">
                    <a:latin typeface="+mj-lt"/>
                  </a:rPr>
                  <a:t>, </a:t>
                </a:r>
                <a:r>
                  <a:rPr lang="en-US" sz="2800" dirty="0" smtClean="0">
                    <a:latin typeface="+mj-lt"/>
                  </a:rPr>
                  <a:t>so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800" b="1" i="1" dirty="0">
                    <a:latin typeface="+mj-lt"/>
                  </a:rPr>
                  <a:t> </a:t>
                </a:r>
                <a:r>
                  <a:rPr lang="en-US" sz="2800" dirty="0" smtClean="0">
                    <a:latin typeface="+mj-lt"/>
                  </a:rPr>
                  <a:t>incorrectly </a:t>
                </a:r>
                <a:r>
                  <a:rPr lang="en-US" sz="2800" dirty="0">
                    <a:latin typeface="+mj-lt"/>
                  </a:rPr>
                  <a:t>gets the new value. </a:t>
                </a:r>
                <a:endParaRPr lang="en-US" sz="2800" dirty="0" smtClean="0">
                  <a:latin typeface="+mj-lt"/>
                </a:endParaRPr>
              </a:p>
              <a:p>
                <a:pPr marL="457200" indent="-45720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+mj-lt"/>
                  </a:rPr>
                  <a:t>Arises </a:t>
                </a:r>
                <a:r>
                  <a:rPr lang="en-US" sz="2800" dirty="0">
                    <a:latin typeface="+mj-lt"/>
                  </a:rPr>
                  <a:t>from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+mj-lt"/>
                  </a:rPr>
                  <a:t>anti dependence</a:t>
                </a:r>
                <a:r>
                  <a:rPr lang="en-US" sz="2800" dirty="0">
                    <a:latin typeface="+mj-lt"/>
                  </a:rPr>
                  <a:t>.</a:t>
                </a:r>
              </a:p>
              <a:p>
                <a:pPr marL="457200" indent="-45720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+mj-lt"/>
                  </a:rPr>
                  <a:t>Cannot </a:t>
                </a:r>
                <a:r>
                  <a:rPr lang="en-US" sz="2800" dirty="0">
                    <a:latin typeface="+mj-lt"/>
                  </a:rPr>
                  <a:t>occur in most static issue </a:t>
                </a:r>
                <a:r>
                  <a:rPr lang="en-US" sz="2800" dirty="0" smtClean="0">
                    <a:latin typeface="+mj-lt"/>
                  </a:rPr>
                  <a:t>pipelines because all reads </a:t>
                </a:r>
                <a:r>
                  <a:rPr lang="en-US" sz="2800" dirty="0">
                    <a:latin typeface="+mj-lt"/>
                  </a:rPr>
                  <a:t>are early (in ID) and </a:t>
                </a:r>
                <a:r>
                  <a:rPr lang="en-US" sz="2800" dirty="0" smtClean="0">
                    <a:latin typeface="+mj-lt"/>
                  </a:rPr>
                  <a:t>all writes </a:t>
                </a:r>
                <a:r>
                  <a:rPr lang="en-US" sz="2800" dirty="0">
                    <a:latin typeface="+mj-lt"/>
                  </a:rPr>
                  <a:t>are late (in WB). </a:t>
                </a:r>
              </a:p>
              <a:p>
                <a:pPr marL="457200" indent="-45720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+mj-lt"/>
                  </a:rPr>
                  <a:t>Occurs when </a:t>
                </a:r>
                <a:r>
                  <a:rPr lang="en-US" sz="2800" dirty="0">
                    <a:latin typeface="+mj-lt"/>
                  </a:rPr>
                  <a:t>there are some instructions that write results early </a:t>
                </a:r>
                <a:r>
                  <a:rPr lang="en-US" sz="2800" dirty="0" smtClean="0">
                    <a:latin typeface="+mj-lt"/>
                  </a:rPr>
                  <a:t>in the pipeline </a:t>
                </a:r>
                <a:r>
                  <a:rPr lang="en-US" sz="2800" dirty="0">
                    <a:latin typeface="+mj-lt"/>
                  </a:rPr>
                  <a:t>and</a:t>
                </a:r>
                <a:r>
                  <a:rPr lang="en-US" sz="2800" i="1" dirty="0">
                    <a:latin typeface="+mj-lt"/>
                  </a:rPr>
                  <a:t> </a:t>
                </a:r>
                <a:r>
                  <a:rPr lang="en-US" sz="2800" dirty="0">
                    <a:latin typeface="+mj-lt"/>
                  </a:rPr>
                  <a:t>other instructions that read </a:t>
                </a:r>
                <a:r>
                  <a:rPr lang="en-US" sz="2800" dirty="0" smtClean="0">
                    <a:latin typeface="+mj-lt"/>
                  </a:rPr>
                  <a:t>a source </a:t>
                </a:r>
                <a:r>
                  <a:rPr lang="en-US" sz="2800" dirty="0">
                    <a:latin typeface="+mj-lt"/>
                  </a:rPr>
                  <a:t>late in </a:t>
                </a:r>
                <a:r>
                  <a:rPr lang="en-US" sz="2800" dirty="0" smtClean="0">
                    <a:latin typeface="+mj-lt"/>
                  </a:rPr>
                  <a:t>the pipeline.</a:t>
                </a:r>
              </a:p>
              <a:p>
                <a:pPr marL="457200" indent="-45720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+mj-lt"/>
                  </a:rPr>
                  <a:t>Occurs also when instructions </a:t>
                </a:r>
                <a:r>
                  <a:rPr lang="en-US" sz="2800" dirty="0">
                    <a:latin typeface="+mj-lt"/>
                  </a:rPr>
                  <a:t>are </a:t>
                </a:r>
                <a:r>
                  <a:rPr lang="en-US" sz="2800" dirty="0" smtClean="0">
                    <a:latin typeface="+mj-lt"/>
                  </a:rPr>
                  <a:t>reordered.</a:t>
                </a:r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55" y="493797"/>
                <a:ext cx="8010890" cy="5139869"/>
              </a:xfrm>
              <a:prstGeom prst="rect">
                <a:avLst/>
              </a:prstGeom>
              <a:blipFill rotWithShape="1">
                <a:blip r:embed="rId3"/>
                <a:stretch>
                  <a:fillRect l="-1598" t="-1068" r="-1522" b="-2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39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190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Hazards and Forwarding</a:t>
            </a:r>
            <a:endParaRPr lang="he-IL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MIPS Extensions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4068" y="959386"/>
            <a:ext cx="82983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Because the </a:t>
            </a:r>
            <a:r>
              <a:rPr lang="en-US" sz="2800" b="1" dirty="0"/>
              <a:t>divide</a:t>
            </a:r>
            <a:r>
              <a:rPr lang="en-US" sz="2800" dirty="0"/>
              <a:t> unit is </a:t>
            </a:r>
            <a:r>
              <a:rPr lang="en-US" sz="2800" b="1" dirty="0"/>
              <a:t>not </a:t>
            </a:r>
            <a:r>
              <a:rPr lang="en-US" sz="2800" b="1" dirty="0" smtClean="0"/>
              <a:t>pipelined</a:t>
            </a:r>
            <a:r>
              <a:rPr lang="en-US" sz="2800" dirty="0"/>
              <a:t>, </a:t>
            </a:r>
            <a:r>
              <a:rPr lang="en-US" sz="2800" b="1" dirty="0">
                <a:solidFill>
                  <a:srgbClr val="0000FF"/>
                </a:solidFill>
              </a:rPr>
              <a:t>structural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0000FF"/>
                </a:solidFill>
              </a:rPr>
              <a:t>hazards</a:t>
            </a:r>
            <a:r>
              <a:rPr lang="en-US" sz="2800" dirty="0"/>
              <a:t> can </a:t>
            </a:r>
            <a:r>
              <a:rPr lang="en-US" sz="2800" dirty="0" smtClean="0"/>
              <a:t>occur. Must be </a:t>
            </a:r>
            <a:r>
              <a:rPr lang="en-US" sz="2800" dirty="0"/>
              <a:t>detected and </a:t>
            </a:r>
            <a:r>
              <a:rPr lang="en-US" sz="2800" dirty="0" smtClean="0"/>
              <a:t>instructions issue be </a:t>
            </a:r>
            <a:r>
              <a:rPr lang="en-US" sz="2800" dirty="0"/>
              <a:t>stalled.</a:t>
            </a:r>
            <a:endParaRPr lang="he-IL" sz="2800" dirty="0"/>
          </a:p>
        </p:txBody>
      </p:sp>
      <p:sp>
        <p:nvSpPr>
          <p:cNvPr id="8" name="Rectangle 7"/>
          <p:cNvSpPr/>
          <p:nvPr/>
        </p:nvSpPr>
        <p:spPr>
          <a:xfrm>
            <a:off x="414068" y="2474893"/>
            <a:ext cx="829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The varying </a:t>
            </a:r>
            <a:r>
              <a:rPr lang="en-US" sz="2800" dirty="0"/>
              <a:t>running </a:t>
            </a:r>
            <a:r>
              <a:rPr lang="en-US" sz="2800" dirty="0" smtClean="0"/>
              <a:t>times of instruction may result in a few register writes in </a:t>
            </a:r>
            <a:r>
              <a:rPr lang="en-US" sz="2800" dirty="0"/>
              <a:t>a </a:t>
            </a:r>
            <a:r>
              <a:rPr lang="en-US" sz="2800" dirty="0" smtClean="0"/>
              <a:t>cycle.</a:t>
            </a:r>
            <a:endParaRPr lang="he-IL" sz="2800" dirty="0"/>
          </a:p>
        </p:txBody>
      </p:sp>
      <p:sp>
        <p:nvSpPr>
          <p:cNvPr id="9" name="Rectangle 8"/>
          <p:cNvSpPr/>
          <p:nvPr/>
        </p:nvSpPr>
        <p:spPr>
          <a:xfrm>
            <a:off x="414068" y="3664185"/>
            <a:ext cx="82983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WAW hazards </a:t>
            </a:r>
            <a:r>
              <a:rPr lang="en-US" sz="2800" dirty="0" smtClean="0"/>
              <a:t>are possible, since instructions no longer reach WB in order. </a:t>
            </a:r>
            <a:r>
              <a:rPr lang="en-US" sz="2800" b="1" dirty="0" smtClean="0">
                <a:solidFill>
                  <a:srgbClr val="0000FF"/>
                </a:solidFill>
              </a:rPr>
              <a:t>WAR hazards </a:t>
            </a:r>
            <a:r>
              <a:rPr lang="en-US" sz="2800" dirty="0" smtClean="0"/>
              <a:t>are not possible, since the register reads always occur in ID.</a:t>
            </a:r>
            <a:endParaRPr lang="he-IL" sz="2800" dirty="0"/>
          </a:p>
        </p:txBody>
      </p:sp>
      <p:sp>
        <p:nvSpPr>
          <p:cNvPr id="13" name="Rectangle 12"/>
          <p:cNvSpPr/>
          <p:nvPr/>
        </p:nvSpPr>
        <p:spPr>
          <a:xfrm>
            <a:off x="416958" y="5130188"/>
            <a:ext cx="829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Instructions can complete in a different order than they were issued, </a:t>
            </a:r>
            <a:r>
              <a:rPr lang="en-US" sz="2800" dirty="0" smtClean="0"/>
              <a:t>causing problems </a:t>
            </a:r>
            <a:r>
              <a:rPr lang="en-US" sz="2800" dirty="0"/>
              <a:t>with </a:t>
            </a:r>
            <a:r>
              <a:rPr lang="en-US" sz="2800" b="1" dirty="0" smtClean="0"/>
              <a:t>exceptions</a:t>
            </a:r>
            <a:r>
              <a:rPr lang="en-US" sz="2800" dirty="0" smtClean="0"/>
              <a:t>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78726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MIPS Extensions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4068" y="631453"/>
            <a:ext cx="829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Because of longer latency of operations, stalls for </a:t>
            </a:r>
            <a:r>
              <a:rPr lang="en-US" sz="2800" b="1" dirty="0">
                <a:solidFill>
                  <a:srgbClr val="0000FF"/>
                </a:solidFill>
              </a:rPr>
              <a:t>RAW hazards</a:t>
            </a:r>
            <a:r>
              <a:rPr lang="en-US" sz="2800" dirty="0"/>
              <a:t> will be </a:t>
            </a:r>
            <a:r>
              <a:rPr lang="en-US" sz="2800" dirty="0" smtClean="0"/>
              <a:t>more frequent</a:t>
            </a:r>
            <a:r>
              <a:rPr lang="en-US" sz="2800" dirty="0"/>
              <a:t>.</a:t>
            </a:r>
            <a:endParaRPr lang="he-IL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341530" y="1583795"/>
            <a:ext cx="8460940" cy="3420380"/>
            <a:chOff x="341530" y="233645"/>
            <a:chExt cx="8460940" cy="342038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30" y="1652785"/>
              <a:ext cx="8460940" cy="2001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14068" y="233645"/>
              <a:ext cx="829839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/>
                <a:t>Each instruction </a:t>
              </a:r>
              <a:r>
                <a:rPr lang="en-US" sz="2800" dirty="0" smtClean="0"/>
                <a:t>below depends </a:t>
              </a:r>
              <a:r>
                <a:rPr lang="en-US" sz="2800" dirty="0"/>
                <a:t>on the previous and proceeds as soon as data are available, </a:t>
              </a:r>
              <a:r>
                <a:rPr lang="en-US" sz="2800" dirty="0" smtClean="0"/>
                <a:t>assuming that the </a:t>
              </a:r>
              <a:r>
                <a:rPr lang="en-US" sz="2800" dirty="0"/>
                <a:t>pipeline has full </a:t>
              </a:r>
              <a:r>
                <a:rPr lang="en-US" sz="2800" dirty="0" smtClean="0"/>
                <a:t>bypassing and </a:t>
              </a:r>
              <a:r>
                <a:rPr lang="en-US" sz="2800" dirty="0"/>
                <a:t>forwarding.</a:t>
              </a:r>
              <a:endParaRPr lang="he-IL" sz="28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16605" y="3834046"/>
            <a:ext cx="2070229" cy="814790"/>
            <a:chOff x="1016605" y="2483896"/>
            <a:chExt cx="2070229" cy="81479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016605" y="2653405"/>
              <a:ext cx="225025" cy="235535"/>
            </a:xfrm>
            <a:prstGeom prst="straightConnector1">
              <a:avLst/>
            </a:prstGeom>
            <a:ln w="44450">
              <a:solidFill>
                <a:srgbClr val="FF0000">
                  <a:alpha val="50196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15"/>
            <p:cNvSpPr/>
            <p:nvPr/>
          </p:nvSpPr>
          <p:spPr>
            <a:xfrm>
              <a:off x="2591779" y="2483896"/>
              <a:ext cx="495055" cy="814790"/>
            </a:xfrm>
            <a:prstGeom prst="round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16604" y="3955938"/>
            <a:ext cx="4966380" cy="945104"/>
            <a:chOff x="1016604" y="2605788"/>
            <a:chExt cx="4966380" cy="945104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1016604" y="2896784"/>
              <a:ext cx="225025" cy="235535"/>
            </a:xfrm>
            <a:prstGeom prst="straightConnector1">
              <a:avLst/>
            </a:prstGeom>
            <a:ln w="44450">
              <a:solidFill>
                <a:srgbClr val="FF0000">
                  <a:alpha val="50196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ed Rectangle 18"/>
            <p:cNvSpPr/>
            <p:nvPr/>
          </p:nvSpPr>
          <p:spPr>
            <a:xfrm>
              <a:off x="3491879" y="3020236"/>
              <a:ext cx="2475275" cy="530656"/>
            </a:xfrm>
            <a:prstGeom prst="round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487929" y="2605788"/>
              <a:ext cx="495055" cy="414448"/>
            </a:xfrm>
            <a:prstGeom prst="round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14068" y="4229687"/>
            <a:ext cx="8486682" cy="2041597"/>
            <a:chOff x="414068" y="4229687"/>
            <a:chExt cx="8486682" cy="2041597"/>
          </a:xfrm>
        </p:grpSpPr>
        <p:grpSp>
          <p:nvGrpSpPr>
            <p:cNvPr id="25" name="Group 24"/>
            <p:cNvGrpSpPr/>
            <p:nvPr/>
          </p:nvGrpSpPr>
          <p:grpSpPr>
            <a:xfrm>
              <a:off x="414068" y="4229687"/>
              <a:ext cx="8298392" cy="2041597"/>
              <a:chOff x="414068" y="4229687"/>
              <a:chExt cx="8298392" cy="2041597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016603" y="4229687"/>
                <a:ext cx="7290812" cy="684477"/>
                <a:chOff x="1016603" y="2879537"/>
                <a:chExt cx="7290812" cy="684477"/>
              </a:xfrm>
            </p:grpSpPr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1016603" y="3142128"/>
                  <a:ext cx="2" cy="286872"/>
                </a:xfrm>
                <a:prstGeom prst="straightConnector1">
                  <a:avLst/>
                </a:prstGeom>
                <a:ln w="44450">
                  <a:solidFill>
                    <a:srgbClr val="FF0000">
                      <a:alpha val="50196"/>
                    </a:srgb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Rounded Rectangle 21"/>
                <p:cNvSpPr/>
                <p:nvPr/>
              </p:nvSpPr>
              <p:spPr>
                <a:xfrm>
                  <a:off x="6912260" y="3298686"/>
                  <a:ext cx="1379325" cy="265328"/>
                </a:xfrm>
                <a:prstGeom prst="roundRect">
                  <a:avLst/>
                </a:prstGeom>
                <a:solidFill>
                  <a:srgbClr val="FF0000">
                    <a:alpha val="3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7722350" y="2879537"/>
                  <a:ext cx="585065" cy="414448"/>
                </a:xfrm>
                <a:prstGeom prst="roundRect">
                  <a:avLst/>
                </a:prstGeom>
                <a:solidFill>
                  <a:srgbClr val="FF0000">
                    <a:alpha val="3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sp>
            <p:nvSpPr>
              <p:cNvPr id="24" name="Rectangle 23"/>
              <p:cNvSpPr/>
              <p:nvPr/>
            </p:nvSpPr>
            <p:spPr>
              <a:xfrm>
                <a:off x="414068" y="5070955"/>
                <a:ext cx="829839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/>
                  <a:t>The S.D </a:t>
                </a:r>
                <a:r>
                  <a:rPr lang="en-US" sz="2400" dirty="0" smtClean="0"/>
                  <a:t>is stalled </a:t>
                </a:r>
                <a:r>
                  <a:rPr lang="en-US" sz="2400" dirty="0"/>
                  <a:t>an extra cycle so that its MEM does not conflict with </a:t>
                </a:r>
                <a:r>
                  <a:rPr lang="en-US" sz="2400" dirty="0" smtClean="0"/>
                  <a:t>the MEM of  </a:t>
                </a:r>
                <a:r>
                  <a:rPr lang="en-US" sz="2400" dirty="0"/>
                  <a:t>ADD.D. </a:t>
                </a:r>
                <a:r>
                  <a:rPr lang="en-US" sz="2400" dirty="0" smtClean="0"/>
                  <a:t>Extra hardware </a:t>
                </a:r>
                <a:r>
                  <a:rPr lang="en-US" sz="2400" dirty="0"/>
                  <a:t>could easily handle this case.</a:t>
                </a:r>
                <a:endParaRPr lang="he-IL" sz="2400" dirty="0"/>
              </a:p>
            </p:txBody>
          </p:sp>
        </p:grpSp>
        <p:sp>
          <p:nvSpPr>
            <p:cNvPr id="6" name="Oval 5"/>
            <p:cNvSpPr/>
            <p:nvPr/>
          </p:nvSpPr>
          <p:spPr>
            <a:xfrm rot="1573666">
              <a:off x="7628912" y="4419867"/>
              <a:ext cx="1271838" cy="4726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23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MIPS Extensions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698696"/>
            <a:ext cx="8460940" cy="282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4068" y="3690028"/>
            <a:ext cx="829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Three instructions in MEM. Is it a </a:t>
            </a:r>
            <a:r>
              <a:rPr lang="en-US" sz="2800" b="1" dirty="0" smtClean="0"/>
              <a:t>structural</a:t>
            </a:r>
            <a:r>
              <a:rPr lang="en-US" sz="2800" dirty="0" smtClean="0"/>
              <a:t> hazard?</a:t>
            </a:r>
            <a:endParaRPr lang="he-IL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7722350" y="1448780"/>
            <a:ext cx="586007" cy="2070230"/>
            <a:chOff x="7722350" y="1448780"/>
            <a:chExt cx="586007" cy="2070230"/>
          </a:xfrm>
        </p:grpSpPr>
        <p:sp>
          <p:nvSpPr>
            <p:cNvPr id="8" name="Rounded Rectangle 7"/>
            <p:cNvSpPr/>
            <p:nvPr/>
          </p:nvSpPr>
          <p:spPr>
            <a:xfrm>
              <a:off x="7723292" y="1448780"/>
              <a:ext cx="585065" cy="414448"/>
            </a:xfrm>
            <a:prstGeom prst="round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722350" y="2249467"/>
              <a:ext cx="585065" cy="414448"/>
            </a:xfrm>
            <a:prstGeom prst="round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722350" y="3104562"/>
              <a:ext cx="585065" cy="414448"/>
            </a:xfrm>
            <a:prstGeom prst="round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414068" y="4120915"/>
            <a:ext cx="829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No. The first two MEM do not write to MEM.</a:t>
            </a:r>
            <a:endParaRPr lang="he-IL" sz="2800" dirty="0"/>
          </a:p>
        </p:txBody>
      </p:sp>
      <p:sp>
        <p:nvSpPr>
          <p:cNvPr id="11" name="Rectangle 10"/>
          <p:cNvSpPr/>
          <p:nvPr/>
        </p:nvSpPr>
        <p:spPr>
          <a:xfrm>
            <a:off x="414068" y="4644135"/>
            <a:ext cx="82983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Instructions are in WB, resulting in a structural hazard</a:t>
            </a:r>
            <a:r>
              <a:rPr lang="en-US" sz="2800" dirty="0"/>
              <a:t>.</a:t>
            </a:r>
            <a:r>
              <a:rPr lang="en-US" sz="2800" dirty="0" smtClean="0"/>
              <a:t> </a:t>
            </a: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processor must serialize </a:t>
            </a:r>
            <a:r>
              <a:rPr lang="en-US" sz="2800" dirty="0" smtClean="0"/>
              <a:t>the WB. Write </a:t>
            </a:r>
            <a:r>
              <a:rPr lang="en-US" sz="2800" dirty="0"/>
              <a:t>ports </a:t>
            </a:r>
            <a:r>
              <a:rPr lang="en-US" sz="2800" dirty="0" smtClean="0"/>
              <a:t>could be increased, but it may not pay (only rarely used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).</a:t>
            </a:r>
            <a:endParaRPr lang="he-IL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8352420" y="1448780"/>
            <a:ext cx="586007" cy="2070230"/>
            <a:chOff x="8352420" y="1448780"/>
            <a:chExt cx="586007" cy="2070230"/>
          </a:xfrm>
        </p:grpSpPr>
        <p:sp>
          <p:nvSpPr>
            <p:cNvPr id="14" name="Rounded Rectangle 13"/>
            <p:cNvSpPr/>
            <p:nvPr/>
          </p:nvSpPr>
          <p:spPr>
            <a:xfrm>
              <a:off x="8353362" y="1448780"/>
              <a:ext cx="585065" cy="414448"/>
            </a:xfrm>
            <a:prstGeom prst="round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352420" y="2249467"/>
              <a:ext cx="585065" cy="414448"/>
            </a:xfrm>
            <a:prstGeom prst="round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352420" y="3104562"/>
              <a:ext cx="585065" cy="414448"/>
            </a:xfrm>
            <a:prstGeom prst="round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135238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MIPS Extensions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76545" y="818710"/>
            <a:ext cx="4143619" cy="4800805"/>
            <a:chOff x="476545" y="818710"/>
            <a:chExt cx="4143619" cy="480080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545" y="818710"/>
              <a:ext cx="4143619" cy="216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476545" y="3158970"/>
                  <a:ext cx="3645405" cy="246054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sz="2400" dirty="0" smtClean="0"/>
                    <a:t>Optimized </a:t>
                  </a:r>
                  <a:r>
                    <a:rPr lang="en-US" sz="2400" dirty="0"/>
                    <a:t>to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400" dirty="0" smtClean="0"/>
                    <a:t> the </a:t>
                  </a:r>
                  <a:r>
                    <a:rPr lang="en-US" sz="2400" dirty="0"/>
                    <a:t>width of the adder and </a:t>
                  </a:r>
                  <a:r>
                    <a:rPr lang="en-US" sz="2400" dirty="0" smtClean="0"/>
                    <a:t>registers. only </a:t>
                  </a:r>
                  <a:r>
                    <a:rPr lang="en-US" sz="2400" dirty="0"/>
                    <a:t>the </a:t>
                  </a:r>
                  <a:r>
                    <a:rPr lang="en-US" sz="2400" dirty="0" smtClean="0"/>
                    <a:t>Product register is 64 </a:t>
                  </a:r>
                  <a:r>
                    <a:rPr lang="en-US" sz="2400" dirty="0"/>
                    <a:t>bits. </a:t>
                  </a:r>
                  <a:r>
                    <a:rPr lang="en-US" sz="2400" dirty="0" smtClean="0"/>
                    <a:t>The multiplier </a:t>
                  </a:r>
                  <a:r>
                    <a:rPr lang="en-US" sz="2400" dirty="0"/>
                    <a:t>is placed </a:t>
                  </a:r>
                  <a:r>
                    <a:rPr lang="en-US" sz="2400" dirty="0" smtClean="0"/>
                    <a:t>in </a:t>
                  </a:r>
                  <a:r>
                    <a:rPr lang="en-US" sz="2400" dirty="0"/>
                    <a:t>the right half of the p</a:t>
                  </a:r>
                  <a:r>
                    <a:rPr lang="en-US" sz="2400" dirty="0" smtClean="0"/>
                    <a:t>roduct </a:t>
                  </a:r>
                  <a:r>
                    <a:rPr lang="en-US" sz="2400" dirty="0"/>
                    <a:t>register. </a:t>
                  </a:r>
                  <a:endParaRPr lang="he-IL" sz="24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545" y="3158970"/>
                  <a:ext cx="3645405" cy="246054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508" r="-2676" b="-4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4031940" y="527773"/>
            <a:ext cx="4275475" cy="5813780"/>
            <a:chOff x="4031940" y="527773"/>
            <a:chExt cx="4275475" cy="581378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7035" y="837327"/>
              <a:ext cx="3420380" cy="5504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031940" y="527773"/>
              <a:ext cx="27003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/>
                <a:t>Fast </a:t>
              </a:r>
              <a:r>
                <a:rPr lang="en-US" sz="2400" dirty="0" smtClean="0"/>
                <a:t>multiplication</a:t>
              </a:r>
            </a:p>
            <a:p>
              <a:r>
                <a:rPr lang="en-US" sz="2400" dirty="0" smtClean="0"/>
                <a:t>hardware (concept)</a:t>
              </a:r>
              <a:endParaRPr lang="he-IL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0228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MIPS Extensions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309045" y="1009485"/>
            <a:ext cx="7296950" cy="1267365"/>
            <a:chOff x="309045" y="1047890"/>
            <a:chExt cx="7296950" cy="1267365"/>
          </a:xfrm>
        </p:grpSpPr>
        <p:grpSp>
          <p:nvGrpSpPr>
            <p:cNvPr id="30" name="Group 29"/>
            <p:cNvGrpSpPr/>
            <p:nvPr/>
          </p:nvGrpSpPr>
          <p:grpSpPr>
            <a:xfrm>
              <a:off x="1153955" y="1777585"/>
              <a:ext cx="6452040" cy="537670"/>
              <a:chOff x="923525" y="1777585"/>
              <a:chExt cx="6452040" cy="53767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923525" y="1777585"/>
                <a:ext cx="6452040" cy="53767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1461195" y="1777585"/>
                <a:ext cx="2688350" cy="537670"/>
                <a:chOff x="1461195" y="1777585"/>
                <a:chExt cx="2688350" cy="537670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1461195" y="1777585"/>
                  <a:ext cx="1075340" cy="537670"/>
                  <a:chOff x="1461195" y="1777585"/>
                  <a:chExt cx="1075340" cy="537670"/>
                </a:xfrm>
              </p:grpSpPr>
              <p:cxnSp>
                <p:nvCxnSpPr>
                  <p:cNvPr id="7" name="Straight Connector 6"/>
                  <p:cNvCxnSpPr/>
                  <p:nvPr/>
                </p:nvCxnSpPr>
                <p:spPr>
                  <a:xfrm>
                    <a:off x="1461195" y="1777585"/>
                    <a:ext cx="0" cy="53767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11"/>
                  <p:cNvCxnSpPr/>
                  <p:nvPr/>
                </p:nvCxnSpPr>
                <p:spPr>
                  <a:xfrm>
                    <a:off x="1998865" y="1777585"/>
                    <a:ext cx="0" cy="53767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2536535" y="1777585"/>
                    <a:ext cx="0" cy="53767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3074205" y="1777585"/>
                  <a:ext cx="1075340" cy="537670"/>
                  <a:chOff x="1461195" y="1777585"/>
                  <a:chExt cx="1075340" cy="537670"/>
                </a:xfrm>
              </p:grpSpPr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1461195" y="1777585"/>
                    <a:ext cx="0" cy="53767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1998865" y="1777585"/>
                    <a:ext cx="0" cy="53767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2536535" y="1777585"/>
                    <a:ext cx="0" cy="53767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1" name="Group 20"/>
              <p:cNvGrpSpPr/>
              <p:nvPr/>
            </p:nvGrpSpPr>
            <p:grpSpPr>
              <a:xfrm>
                <a:off x="4687215" y="1777585"/>
                <a:ext cx="2688350" cy="537670"/>
                <a:chOff x="1461195" y="1777585"/>
                <a:chExt cx="2688350" cy="537670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1461195" y="1777585"/>
                  <a:ext cx="1075340" cy="537670"/>
                  <a:chOff x="1461195" y="1777585"/>
                  <a:chExt cx="1075340" cy="537670"/>
                </a:xfrm>
              </p:grpSpPr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1461195" y="1777585"/>
                    <a:ext cx="0" cy="53767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1998865" y="1777585"/>
                    <a:ext cx="0" cy="53767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2536535" y="1777585"/>
                    <a:ext cx="0" cy="53767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3074205" y="1777585"/>
                  <a:ext cx="1075340" cy="537670"/>
                  <a:chOff x="1461195" y="1777585"/>
                  <a:chExt cx="1075340" cy="537670"/>
                </a:xfrm>
              </p:grpSpPr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1461195" y="1777585"/>
                    <a:ext cx="0" cy="53767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>
                    <a:off x="1998865" y="1777585"/>
                    <a:ext cx="0" cy="53767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2536535" y="1777585"/>
                    <a:ext cx="0" cy="53767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5" name="Group 34"/>
            <p:cNvGrpSpPr/>
            <p:nvPr/>
          </p:nvGrpSpPr>
          <p:grpSpPr>
            <a:xfrm>
              <a:off x="309045" y="1183466"/>
              <a:ext cx="1680219" cy="576075"/>
              <a:chOff x="3016597" y="810923"/>
              <a:chExt cx="1680219" cy="5760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3016597" y="810923"/>
                    <a:ext cx="1680219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2000" dirty="0" smtClean="0"/>
                      <a:t>ID: MULT</a:t>
                    </a:r>
                    <a14:m>
                      <m:oMath xmlns:m="http://schemas.openxmlformats.org/officeDocument/2006/math"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→</m:t>
                        </m:r>
                      </m:oMath>
                    </a14:m>
                    <a:r>
                      <a:rPr lang="en-US" sz="2000" dirty="0" smtClean="0"/>
                      <a:t>R2</a:t>
                    </a:r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16597" y="810923"/>
                    <a:ext cx="1680219" cy="400110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t="-7692" r="-4000" b="-2769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4" name="Straight Arrow Connector 33"/>
              <p:cNvCxnSpPr/>
              <p:nvPr/>
            </p:nvCxnSpPr>
            <p:spPr>
              <a:xfrm>
                <a:off x="3856706" y="1211033"/>
                <a:ext cx="0" cy="17596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5416910" y="1815587"/>
              <a:ext cx="614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4042808" y="1047890"/>
              <a:ext cx="674333" cy="400110"/>
              <a:chOff x="3470972" y="983411"/>
              <a:chExt cx="674333" cy="400110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 flipH="1">
                <a:off x="3573470" y="1383521"/>
                <a:ext cx="469338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3470972" y="983411"/>
                <a:ext cx="6743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 smtClean="0"/>
                  <a:t>shift</a:t>
                </a:r>
                <a:endParaRPr lang="en-US" sz="2000" dirty="0"/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309045" y="2430470"/>
            <a:ext cx="7296950" cy="1267365"/>
            <a:chOff x="309045" y="2468875"/>
            <a:chExt cx="7296950" cy="1267365"/>
          </a:xfrm>
        </p:grpSpPr>
        <p:grpSp>
          <p:nvGrpSpPr>
            <p:cNvPr id="45" name="Group 44"/>
            <p:cNvGrpSpPr/>
            <p:nvPr/>
          </p:nvGrpSpPr>
          <p:grpSpPr>
            <a:xfrm>
              <a:off x="309045" y="2468875"/>
              <a:ext cx="7296950" cy="1267365"/>
              <a:chOff x="309045" y="1047890"/>
              <a:chExt cx="7296950" cy="1267365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1153955" y="1777585"/>
                <a:ext cx="6452040" cy="537670"/>
                <a:chOff x="923525" y="1777585"/>
                <a:chExt cx="6452040" cy="537670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923525" y="1777585"/>
                  <a:ext cx="6452040" cy="53767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5" name="Group 54"/>
                <p:cNvGrpSpPr/>
                <p:nvPr/>
              </p:nvGrpSpPr>
              <p:grpSpPr>
                <a:xfrm>
                  <a:off x="1461195" y="1777585"/>
                  <a:ext cx="2688350" cy="537670"/>
                  <a:chOff x="1461195" y="1777585"/>
                  <a:chExt cx="2688350" cy="537670"/>
                </a:xfrm>
              </p:grpSpPr>
              <p:grpSp>
                <p:nvGrpSpPr>
                  <p:cNvPr id="65" name="Group 64"/>
                  <p:cNvGrpSpPr/>
                  <p:nvPr/>
                </p:nvGrpSpPr>
                <p:grpSpPr>
                  <a:xfrm>
                    <a:off x="1461195" y="1777585"/>
                    <a:ext cx="1075340" cy="537670"/>
                    <a:chOff x="1461195" y="1777585"/>
                    <a:chExt cx="1075340" cy="537670"/>
                  </a:xfrm>
                </p:grpSpPr>
                <p:cxnSp>
                  <p:nvCxnSpPr>
                    <p:cNvPr id="70" name="Straight Connector 69"/>
                    <p:cNvCxnSpPr/>
                    <p:nvPr/>
                  </p:nvCxnSpPr>
                  <p:spPr>
                    <a:xfrm>
                      <a:off x="1461195" y="1777585"/>
                      <a:ext cx="0" cy="53767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Straight Connector 70"/>
                    <p:cNvCxnSpPr/>
                    <p:nvPr/>
                  </p:nvCxnSpPr>
                  <p:spPr>
                    <a:xfrm>
                      <a:off x="1998865" y="1777585"/>
                      <a:ext cx="0" cy="53767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Connector 71"/>
                    <p:cNvCxnSpPr/>
                    <p:nvPr/>
                  </p:nvCxnSpPr>
                  <p:spPr>
                    <a:xfrm>
                      <a:off x="2536535" y="1777585"/>
                      <a:ext cx="0" cy="53767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6" name="Group 65"/>
                  <p:cNvGrpSpPr/>
                  <p:nvPr/>
                </p:nvGrpSpPr>
                <p:grpSpPr>
                  <a:xfrm>
                    <a:off x="3074205" y="1777585"/>
                    <a:ext cx="1075340" cy="537670"/>
                    <a:chOff x="1461195" y="1777585"/>
                    <a:chExt cx="1075340" cy="537670"/>
                  </a:xfrm>
                </p:grpSpPr>
                <p:cxnSp>
                  <p:nvCxnSpPr>
                    <p:cNvPr id="67" name="Straight Connector 66"/>
                    <p:cNvCxnSpPr/>
                    <p:nvPr/>
                  </p:nvCxnSpPr>
                  <p:spPr>
                    <a:xfrm>
                      <a:off x="1461195" y="1777585"/>
                      <a:ext cx="0" cy="53767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/>
                    <p:cNvCxnSpPr/>
                    <p:nvPr/>
                  </p:nvCxnSpPr>
                  <p:spPr>
                    <a:xfrm>
                      <a:off x="1998865" y="1777585"/>
                      <a:ext cx="0" cy="53767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/>
                    <p:cNvCxnSpPr/>
                    <p:nvPr/>
                  </p:nvCxnSpPr>
                  <p:spPr>
                    <a:xfrm>
                      <a:off x="2536535" y="1777585"/>
                      <a:ext cx="0" cy="53767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4687215" y="1777585"/>
                  <a:ext cx="2688350" cy="537670"/>
                  <a:chOff x="1461195" y="1777585"/>
                  <a:chExt cx="2688350" cy="537670"/>
                </a:xfrm>
              </p:grpSpPr>
              <p:grpSp>
                <p:nvGrpSpPr>
                  <p:cNvPr id="57" name="Group 56"/>
                  <p:cNvGrpSpPr/>
                  <p:nvPr/>
                </p:nvGrpSpPr>
                <p:grpSpPr>
                  <a:xfrm>
                    <a:off x="1461195" y="1777585"/>
                    <a:ext cx="1075340" cy="537670"/>
                    <a:chOff x="1461195" y="1777585"/>
                    <a:chExt cx="1075340" cy="537670"/>
                  </a:xfrm>
                </p:grpSpPr>
                <p:cxnSp>
                  <p:nvCxnSpPr>
                    <p:cNvPr id="62" name="Straight Connector 61"/>
                    <p:cNvCxnSpPr/>
                    <p:nvPr/>
                  </p:nvCxnSpPr>
                  <p:spPr>
                    <a:xfrm>
                      <a:off x="1461195" y="1777585"/>
                      <a:ext cx="0" cy="53767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/>
                    <p:cNvCxnSpPr/>
                    <p:nvPr/>
                  </p:nvCxnSpPr>
                  <p:spPr>
                    <a:xfrm>
                      <a:off x="1998865" y="1777585"/>
                      <a:ext cx="0" cy="53767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Connector 63"/>
                    <p:cNvCxnSpPr/>
                    <p:nvPr/>
                  </p:nvCxnSpPr>
                  <p:spPr>
                    <a:xfrm>
                      <a:off x="2536535" y="1777585"/>
                      <a:ext cx="0" cy="53767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8" name="Group 57"/>
                  <p:cNvGrpSpPr/>
                  <p:nvPr/>
                </p:nvGrpSpPr>
                <p:grpSpPr>
                  <a:xfrm>
                    <a:off x="3074205" y="1777585"/>
                    <a:ext cx="1075340" cy="537670"/>
                    <a:chOff x="1461195" y="1777585"/>
                    <a:chExt cx="1075340" cy="537670"/>
                  </a:xfrm>
                </p:grpSpPr>
                <p:cxnSp>
                  <p:nvCxnSpPr>
                    <p:cNvPr id="59" name="Straight Connector 58"/>
                    <p:cNvCxnSpPr/>
                    <p:nvPr/>
                  </p:nvCxnSpPr>
                  <p:spPr>
                    <a:xfrm>
                      <a:off x="1461195" y="1777585"/>
                      <a:ext cx="0" cy="53767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/>
                    <p:cNvCxnSpPr/>
                    <p:nvPr/>
                  </p:nvCxnSpPr>
                  <p:spPr>
                    <a:xfrm>
                      <a:off x="1998865" y="1777585"/>
                      <a:ext cx="0" cy="53767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Connector 60"/>
                    <p:cNvCxnSpPr/>
                    <p:nvPr/>
                  </p:nvCxnSpPr>
                  <p:spPr>
                    <a:xfrm>
                      <a:off x="2536535" y="1777585"/>
                      <a:ext cx="0" cy="53767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47" name="Group 46"/>
              <p:cNvGrpSpPr/>
              <p:nvPr/>
            </p:nvGrpSpPr>
            <p:grpSpPr>
              <a:xfrm>
                <a:off x="309045" y="1183466"/>
                <a:ext cx="1680219" cy="576075"/>
                <a:chOff x="3016597" y="810923"/>
                <a:chExt cx="1680219" cy="5760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Box 51"/>
                    <p:cNvSpPr txBox="1"/>
                    <p:nvPr/>
                  </p:nvSpPr>
                  <p:spPr>
                    <a:xfrm>
                      <a:off x="3016597" y="810923"/>
                      <a:ext cx="1680219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sz="2000" dirty="0" smtClean="0"/>
                        <a:t>ID: MULT</a:t>
                      </a:r>
                      <a14:m>
                        <m:oMath xmlns:m="http://schemas.openxmlformats.org/officeDocument/2006/math"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</m:oMath>
                      </a14:m>
                      <a:r>
                        <a:rPr lang="en-US" sz="2000" dirty="0" smtClean="0"/>
                        <a:t>R6</a:t>
                      </a:r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52" name="TextBox 5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16597" y="810923"/>
                      <a:ext cx="1680219" cy="400110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t="-7692" r="-4000" b="-2769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3" name="Straight Arrow Connector 52"/>
                <p:cNvCxnSpPr/>
                <p:nvPr/>
              </p:nvCxnSpPr>
              <p:spPr>
                <a:xfrm>
                  <a:off x="3856706" y="1211033"/>
                  <a:ext cx="0" cy="17596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TextBox 47"/>
              <p:cNvSpPr txBox="1"/>
              <p:nvPr/>
            </p:nvSpPr>
            <p:spPr>
              <a:xfrm>
                <a:off x="5416910" y="1815587"/>
                <a:ext cx="6144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1</a:t>
                </a:r>
                <a:endParaRPr lang="en-US" sz="2400" dirty="0"/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4042808" y="1047890"/>
                <a:ext cx="674333" cy="400110"/>
                <a:chOff x="3470972" y="983411"/>
                <a:chExt cx="674333" cy="400110"/>
              </a:xfrm>
            </p:grpSpPr>
            <p:cxnSp>
              <p:nvCxnSpPr>
                <p:cNvPr id="50" name="Straight Arrow Connector 49"/>
                <p:cNvCxnSpPr/>
                <p:nvPr/>
              </p:nvCxnSpPr>
              <p:spPr>
                <a:xfrm flipH="1">
                  <a:off x="3573470" y="1383521"/>
                  <a:ext cx="469338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Box 50"/>
                <p:cNvSpPr txBox="1"/>
                <p:nvPr/>
              </p:nvSpPr>
              <p:spPr>
                <a:xfrm>
                  <a:off x="3470972" y="983411"/>
                  <a:ext cx="67433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000" dirty="0" smtClean="0"/>
                    <a:t>shift</a:t>
                  </a:r>
                  <a:endParaRPr lang="en-US" sz="2000" dirty="0"/>
                </a:p>
              </p:txBody>
            </p:sp>
          </p:grpSp>
        </p:grpSp>
        <p:sp>
          <p:nvSpPr>
            <p:cNvPr id="73" name="TextBox 72"/>
            <p:cNvSpPr txBox="1"/>
            <p:nvPr/>
          </p:nvSpPr>
          <p:spPr>
            <a:xfrm>
              <a:off x="4879240" y="3236572"/>
              <a:ext cx="614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117669" y="2253163"/>
            <a:ext cx="4606481" cy="369332"/>
            <a:chOff x="1117669" y="1400893"/>
            <a:chExt cx="4606481" cy="369332"/>
          </a:xfrm>
        </p:grpSpPr>
        <p:sp>
          <p:nvSpPr>
            <p:cNvPr id="111" name="TextBox 110"/>
            <p:cNvSpPr txBox="1"/>
            <p:nvPr/>
          </p:nvSpPr>
          <p:spPr>
            <a:xfrm>
              <a:off x="2421320" y="1400893"/>
              <a:ext cx="1728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969696"/>
                  </a:solidFill>
                </a:rPr>
                <a:t>EXE+MEM+WB</a:t>
              </a:r>
              <a:endParaRPr lang="en-US" dirty="0">
                <a:solidFill>
                  <a:srgbClr val="969696"/>
                </a:solidFill>
              </a:endParaRPr>
            </a:p>
          </p:txBody>
        </p:sp>
        <p:cxnSp>
          <p:nvCxnSpPr>
            <p:cNvPr id="113" name="Straight Arrow Connector 112"/>
            <p:cNvCxnSpPr>
              <a:stCxn id="111" idx="3"/>
            </p:cNvCxnSpPr>
            <p:nvPr/>
          </p:nvCxnSpPr>
          <p:spPr>
            <a:xfrm>
              <a:off x="4149545" y="1585559"/>
              <a:ext cx="1574605" cy="1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111" idx="1"/>
            </p:cNvCxnSpPr>
            <p:nvPr/>
          </p:nvCxnSpPr>
          <p:spPr>
            <a:xfrm flipH="1">
              <a:off x="1117669" y="1585559"/>
              <a:ext cx="1303651" cy="1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309045" y="3715613"/>
            <a:ext cx="7296950" cy="2555357"/>
            <a:chOff x="309045" y="3433347"/>
            <a:chExt cx="7296950" cy="2555357"/>
          </a:xfrm>
        </p:grpSpPr>
        <p:grpSp>
          <p:nvGrpSpPr>
            <p:cNvPr id="110" name="Group 109"/>
            <p:cNvGrpSpPr/>
            <p:nvPr/>
          </p:nvGrpSpPr>
          <p:grpSpPr>
            <a:xfrm>
              <a:off x="309045" y="3433347"/>
              <a:ext cx="7296950" cy="2184738"/>
              <a:chOff x="309045" y="3433347"/>
              <a:chExt cx="7296950" cy="2184738"/>
            </a:xfrm>
          </p:grpSpPr>
          <p:grpSp>
            <p:nvGrpSpPr>
              <p:cNvPr id="109" name="Group 108"/>
              <p:cNvGrpSpPr/>
              <p:nvPr/>
            </p:nvGrpSpPr>
            <p:grpSpPr>
              <a:xfrm>
                <a:off x="309045" y="3433347"/>
                <a:ext cx="7296950" cy="2184738"/>
                <a:chOff x="309045" y="3433347"/>
                <a:chExt cx="7296950" cy="2184738"/>
              </a:xfrm>
            </p:grpSpPr>
            <p:grpSp>
              <p:nvGrpSpPr>
                <p:cNvPr id="75" name="Group 74"/>
                <p:cNvGrpSpPr/>
                <p:nvPr/>
              </p:nvGrpSpPr>
              <p:grpSpPr>
                <a:xfrm>
                  <a:off x="309045" y="4350720"/>
                  <a:ext cx="7296950" cy="1267365"/>
                  <a:chOff x="309045" y="2468875"/>
                  <a:chExt cx="7296950" cy="1267365"/>
                </a:xfrm>
              </p:grpSpPr>
              <p:grpSp>
                <p:nvGrpSpPr>
                  <p:cNvPr id="76" name="Group 75"/>
                  <p:cNvGrpSpPr/>
                  <p:nvPr/>
                </p:nvGrpSpPr>
                <p:grpSpPr>
                  <a:xfrm>
                    <a:off x="309045" y="2468875"/>
                    <a:ext cx="7296950" cy="1267365"/>
                    <a:chOff x="309045" y="1047890"/>
                    <a:chExt cx="7296950" cy="1267365"/>
                  </a:xfrm>
                </p:grpSpPr>
                <p:grpSp>
                  <p:nvGrpSpPr>
                    <p:cNvPr id="78" name="Group 77"/>
                    <p:cNvGrpSpPr/>
                    <p:nvPr/>
                  </p:nvGrpSpPr>
                  <p:grpSpPr>
                    <a:xfrm>
                      <a:off x="1153955" y="1777585"/>
                      <a:ext cx="6452040" cy="537670"/>
                      <a:chOff x="923525" y="1777585"/>
                      <a:chExt cx="6452040" cy="537670"/>
                    </a:xfrm>
                  </p:grpSpPr>
                  <p:sp>
                    <p:nvSpPr>
                      <p:cNvPr id="86" name="Rectangle 85"/>
                      <p:cNvSpPr/>
                      <p:nvPr/>
                    </p:nvSpPr>
                    <p:spPr>
                      <a:xfrm>
                        <a:off x="923525" y="1777585"/>
                        <a:ext cx="6452040" cy="53767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87" name="Group 86"/>
                      <p:cNvGrpSpPr/>
                      <p:nvPr/>
                    </p:nvGrpSpPr>
                    <p:grpSpPr>
                      <a:xfrm>
                        <a:off x="1461195" y="1777585"/>
                        <a:ext cx="2688350" cy="537670"/>
                        <a:chOff x="1461195" y="1777585"/>
                        <a:chExt cx="2688350" cy="537670"/>
                      </a:xfrm>
                    </p:grpSpPr>
                    <p:grpSp>
                      <p:nvGrpSpPr>
                        <p:cNvPr id="97" name="Group 96"/>
                        <p:cNvGrpSpPr/>
                        <p:nvPr/>
                      </p:nvGrpSpPr>
                      <p:grpSpPr>
                        <a:xfrm>
                          <a:off x="1461195" y="1777585"/>
                          <a:ext cx="1075340" cy="537670"/>
                          <a:chOff x="1461195" y="1777585"/>
                          <a:chExt cx="1075340" cy="537670"/>
                        </a:xfrm>
                      </p:grpSpPr>
                      <p:cxnSp>
                        <p:nvCxnSpPr>
                          <p:cNvPr id="102" name="Straight Connector 101"/>
                          <p:cNvCxnSpPr/>
                          <p:nvPr/>
                        </p:nvCxnSpPr>
                        <p:spPr>
                          <a:xfrm>
                            <a:off x="1461195" y="1777585"/>
                            <a:ext cx="0" cy="53767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3" name="Straight Connector 102"/>
                          <p:cNvCxnSpPr/>
                          <p:nvPr/>
                        </p:nvCxnSpPr>
                        <p:spPr>
                          <a:xfrm>
                            <a:off x="1998865" y="1777585"/>
                            <a:ext cx="0" cy="53767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4" name="Straight Connector 103"/>
                          <p:cNvCxnSpPr/>
                          <p:nvPr/>
                        </p:nvCxnSpPr>
                        <p:spPr>
                          <a:xfrm>
                            <a:off x="2536535" y="1777585"/>
                            <a:ext cx="0" cy="53767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98" name="Group 97"/>
                        <p:cNvGrpSpPr/>
                        <p:nvPr/>
                      </p:nvGrpSpPr>
                      <p:grpSpPr>
                        <a:xfrm>
                          <a:off x="3074205" y="1777585"/>
                          <a:ext cx="1075340" cy="537670"/>
                          <a:chOff x="1461195" y="1777585"/>
                          <a:chExt cx="1075340" cy="537670"/>
                        </a:xfrm>
                      </p:grpSpPr>
                      <p:cxnSp>
                        <p:nvCxnSpPr>
                          <p:cNvPr id="99" name="Straight Connector 98"/>
                          <p:cNvCxnSpPr/>
                          <p:nvPr/>
                        </p:nvCxnSpPr>
                        <p:spPr>
                          <a:xfrm>
                            <a:off x="1461195" y="1777585"/>
                            <a:ext cx="0" cy="53767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0" name="Straight Connector 99"/>
                          <p:cNvCxnSpPr/>
                          <p:nvPr/>
                        </p:nvCxnSpPr>
                        <p:spPr>
                          <a:xfrm>
                            <a:off x="1998865" y="1777585"/>
                            <a:ext cx="0" cy="53767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1" name="Straight Connector 100"/>
                          <p:cNvCxnSpPr/>
                          <p:nvPr/>
                        </p:nvCxnSpPr>
                        <p:spPr>
                          <a:xfrm>
                            <a:off x="2536535" y="1777585"/>
                            <a:ext cx="0" cy="53767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grpSp>
                    <p:nvGrpSpPr>
                      <p:cNvPr id="88" name="Group 87"/>
                      <p:cNvGrpSpPr/>
                      <p:nvPr/>
                    </p:nvGrpSpPr>
                    <p:grpSpPr>
                      <a:xfrm>
                        <a:off x="4687215" y="1777585"/>
                        <a:ext cx="2688350" cy="537670"/>
                        <a:chOff x="1461195" y="1777585"/>
                        <a:chExt cx="2688350" cy="537670"/>
                      </a:xfrm>
                    </p:grpSpPr>
                    <p:grpSp>
                      <p:nvGrpSpPr>
                        <p:cNvPr id="89" name="Group 88"/>
                        <p:cNvGrpSpPr/>
                        <p:nvPr/>
                      </p:nvGrpSpPr>
                      <p:grpSpPr>
                        <a:xfrm>
                          <a:off x="1461195" y="1777585"/>
                          <a:ext cx="1075340" cy="537670"/>
                          <a:chOff x="1461195" y="1777585"/>
                          <a:chExt cx="1075340" cy="537670"/>
                        </a:xfrm>
                      </p:grpSpPr>
                      <p:cxnSp>
                        <p:nvCxnSpPr>
                          <p:cNvPr id="94" name="Straight Connector 93"/>
                          <p:cNvCxnSpPr/>
                          <p:nvPr/>
                        </p:nvCxnSpPr>
                        <p:spPr>
                          <a:xfrm>
                            <a:off x="1461195" y="1777585"/>
                            <a:ext cx="0" cy="53767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95" name="Straight Connector 94"/>
                          <p:cNvCxnSpPr/>
                          <p:nvPr/>
                        </p:nvCxnSpPr>
                        <p:spPr>
                          <a:xfrm>
                            <a:off x="1998865" y="1777585"/>
                            <a:ext cx="0" cy="53767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96" name="Straight Connector 95"/>
                          <p:cNvCxnSpPr/>
                          <p:nvPr/>
                        </p:nvCxnSpPr>
                        <p:spPr>
                          <a:xfrm>
                            <a:off x="2536535" y="1777585"/>
                            <a:ext cx="0" cy="53767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90" name="Group 89"/>
                        <p:cNvGrpSpPr/>
                        <p:nvPr/>
                      </p:nvGrpSpPr>
                      <p:grpSpPr>
                        <a:xfrm>
                          <a:off x="3074205" y="1777585"/>
                          <a:ext cx="1075340" cy="537670"/>
                          <a:chOff x="1461195" y="1777585"/>
                          <a:chExt cx="1075340" cy="537670"/>
                        </a:xfrm>
                      </p:grpSpPr>
                      <p:cxnSp>
                        <p:nvCxnSpPr>
                          <p:cNvPr id="91" name="Straight Connector 90"/>
                          <p:cNvCxnSpPr/>
                          <p:nvPr/>
                        </p:nvCxnSpPr>
                        <p:spPr>
                          <a:xfrm>
                            <a:off x="1461195" y="1777585"/>
                            <a:ext cx="0" cy="53767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92" name="Straight Connector 91"/>
                          <p:cNvCxnSpPr/>
                          <p:nvPr/>
                        </p:nvCxnSpPr>
                        <p:spPr>
                          <a:xfrm>
                            <a:off x="1998865" y="1777585"/>
                            <a:ext cx="0" cy="53767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93" name="Straight Connector 92"/>
                          <p:cNvCxnSpPr/>
                          <p:nvPr/>
                        </p:nvCxnSpPr>
                        <p:spPr>
                          <a:xfrm>
                            <a:off x="2536535" y="1777585"/>
                            <a:ext cx="0" cy="53767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  <p:grpSp>
                  <p:nvGrpSpPr>
                    <p:cNvPr id="79" name="Group 78"/>
                    <p:cNvGrpSpPr/>
                    <p:nvPr/>
                  </p:nvGrpSpPr>
                  <p:grpSpPr>
                    <a:xfrm>
                      <a:off x="309045" y="1183466"/>
                      <a:ext cx="1680219" cy="576075"/>
                      <a:chOff x="3016597" y="810923"/>
                      <a:chExt cx="1680219" cy="576075"/>
                    </a:xfrm>
                  </p:grpSpPr>
                  <mc:AlternateContent xmlns:mc="http://schemas.openxmlformats.org/markup-compatibility/2006">
                    <mc:Choice xmlns:a14="http://schemas.microsoft.com/office/drawing/2010/main" Requires="a14">
                      <p:sp>
                        <p:nvSpPr>
                          <p:cNvPr id="84" name="TextBox 83"/>
                          <p:cNvSpPr txBox="1"/>
                          <p:nvPr/>
                        </p:nvSpPr>
                        <p:spPr>
                          <a:xfrm>
                            <a:off x="3016597" y="810923"/>
                            <a:ext cx="1680219" cy="40011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r"/>
                            <a:r>
                              <a:rPr lang="en-US" sz="2000" dirty="0" smtClean="0"/>
                              <a:t>ID: ADD </a:t>
                            </a:r>
                            <a14:m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/>
                                    <a:ea typeface="Cambria Math"/>
                                  </a:rPr>
                                  <m:t>→</m:t>
                                </m:r>
                              </m:oMath>
                            </a14:m>
                            <a:r>
                              <a:rPr lang="en-US" sz="2000" dirty="0" smtClean="0"/>
                              <a:t>R8</a:t>
                            </a:r>
                            <a:endParaRPr lang="en-US" sz="2000" dirty="0"/>
                          </a:p>
                        </p:txBody>
                      </p:sp>
                    </mc:Choice>
                    <mc:Fallback>
                      <p:sp>
                        <p:nvSpPr>
                          <p:cNvPr id="84" name="TextBox 83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016597" y="810923"/>
                            <a:ext cx="1680219" cy="400110"/>
                          </a:xfrm>
                          <a:prstGeom prst="rect">
                            <a:avLst/>
                          </a:prstGeom>
                          <a:blipFill rotWithShape="1">
                            <a:blip r:embed="rId4"/>
                            <a:stretch>
                              <a:fillRect t="-7576" r="-4000" b="-25758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cxnSp>
                    <p:nvCxnSpPr>
                      <p:cNvPr id="85" name="Straight Arrow Connector 84"/>
                      <p:cNvCxnSpPr/>
                      <p:nvPr/>
                    </p:nvCxnSpPr>
                    <p:spPr>
                      <a:xfrm>
                        <a:off x="3856706" y="1211033"/>
                        <a:ext cx="0" cy="175965"/>
                      </a:xfrm>
                      <a:prstGeom prst="straightConnector1">
                        <a:avLst/>
                      </a:prstGeom>
                      <a:ln w="28575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3842305" y="1815587"/>
                      <a:ext cx="61448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p:txBody>
                </p:sp>
                <p:grpSp>
                  <p:nvGrpSpPr>
                    <p:cNvPr id="81" name="Group 80"/>
                    <p:cNvGrpSpPr/>
                    <p:nvPr/>
                  </p:nvGrpSpPr>
                  <p:grpSpPr>
                    <a:xfrm>
                      <a:off x="4042808" y="1047890"/>
                      <a:ext cx="674333" cy="400110"/>
                      <a:chOff x="3470972" y="983411"/>
                      <a:chExt cx="674333" cy="400110"/>
                    </a:xfrm>
                  </p:grpSpPr>
                  <p:cxnSp>
                    <p:nvCxnSpPr>
                      <p:cNvPr id="82" name="Straight Arrow Connector 81"/>
                      <p:cNvCxnSpPr/>
                      <p:nvPr/>
                    </p:nvCxnSpPr>
                    <p:spPr>
                      <a:xfrm flipH="1">
                        <a:off x="3573470" y="1383521"/>
                        <a:ext cx="469338" cy="0"/>
                      </a:xfrm>
                      <a:prstGeom prst="straightConnector1">
                        <a:avLst/>
                      </a:prstGeom>
                      <a:ln w="28575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3" name="TextBox 82"/>
                      <p:cNvSpPr txBox="1"/>
                      <p:nvPr/>
                    </p:nvSpPr>
                    <p:spPr>
                      <a:xfrm>
                        <a:off x="3470972" y="983411"/>
                        <a:ext cx="674333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r"/>
                        <a:r>
                          <a:rPr lang="en-US" sz="2000" dirty="0" smtClean="0"/>
                          <a:t>shift</a:t>
                        </a:r>
                        <a:endParaRPr lang="en-US" sz="2000" dirty="0"/>
                      </a:p>
                    </p:txBody>
                  </p:sp>
                </p:grpSp>
              </p:grpSp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3304635" y="3236572"/>
                    <a:ext cx="61448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 smtClean="0"/>
                      <a:t>1</a:t>
                    </a:r>
                    <a:endParaRPr lang="en-US" sz="2400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TextBox 104"/>
                    <p:cNvSpPr txBox="1"/>
                    <p:nvPr/>
                  </p:nvSpPr>
                  <p:spPr>
                    <a:xfrm rot="16200000">
                      <a:off x="3918309" y="3673604"/>
                      <a:ext cx="923330" cy="442816"/>
                    </a:xfrm>
                    <a:prstGeom prst="rect">
                      <a:avLst/>
                    </a:prstGeom>
                    <a:noFill/>
                  </p:spPr>
                  <p:txBody>
                    <a:bodyPr vert="eaVert"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4800" i="1" smtClean="0">
                                <a:latin typeface="Cambria Math"/>
                                <a:ea typeface="Cambria Math"/>
                              </a:rPr>
                              <m:t>⋮</m:t>
                            </m:r>
                          </m:oMath>
                        </m:oMathPara>
                      </a14:m>
                      <a:endParaRPr lang="en-US" sz="4800" dirty="0"/>
                    </a:p>
                  </p:txBody>
                </p:sp>
              </mc:Choice>
              <mc:Fallback xmlns="">
                <p:sp>
                  <p:nvSpPr>
                    <p:cNvPr id="105" name="TextBox 10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6200000">
                      <a:off x="3918309" y="3673604"/>
                      <a:ext cx="923330" cy="442816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08" name="Group 107"/>
              <p:cNvGrpSpPr/>
              <p:nvPr/>
            </p:nvGrpSpPr>
            <p:grpSpPr>
              <a:xfrm>
                <a:off x="2065272" y="3563425"/>
                <a:ext cx="2045868" cy="979320"/>
                <a:chOff x="6328227" y="3456241"/>
                <a:chExt cx="2045868" cy="979320"/>
              </a:xfrm>
            </p:grpSpPr>
            <p:sp>
              <p:nvSpPr>
                <p:cNvPr id="106" name="TextBox 105"/>
                <p:cNvSpPr txBox="1"/>
                <p:nvPr/>
              </p:nvSpPr>
              <p:spPr>
                <a:xfrm>
                  <a:off x="6328227" y="3456241"/>
                  <a:ext cx="1958655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>
                      <a:solidFill>
                        <a:srgbClr val="FF0000"/>
                      </a:solidFill>
                    </a:rPr>
                    <a:t>Stall</a:t>
                  </a:r>
                </a:p>
                <a:p>
                  <a:pPr algn="ctr"/>
                  <a:r>
                    <a:rPr lang="en-US" sz="2800" b="1" dirty="0" smtClean="0">
                      <a:solidFill>
                        <a:srgbClr val="FF0000"/>
                      </a:solidFill>
                    </a:rPr>
                    <a:t>required</a:t>
                  </a:r>
                  <a:endParaRPr lang="en-US" sz="28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7" name="Oval Callout 106"/>
                <p:cNvSpPr/>
                <p:nvPr/>
              </p:nvSpPr>
              <p:spPr>
                <a:xfrm>
                  <a:off x="6338630" y="3505811"/>
                  <a:ext cx="2035465" cy="929750"/>
                </a:xfrm>
                <a:prstGeom prst="wedgeEllipseCallout">
                  <a:avLst>
                    <a:gd name="adj1" fmla="val -89785"/>
                    <a:gd name="adj2" fmla="val 52990"/>
                  </a:avLst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7" name="Group 116"/>
            <p:cNvGrpSpPr/>
            <p:nvPr/>
          </p:nvGrpSpPr>
          <p:grpSpPr>
            <a:xfrm>
              <a:off x="1117669" y="5619372"/>
              <a:ext cx="3040897" cy="369332"/>
              <a:chOff x="1606128" y="1402180"/>
              <a:chExt cx="3040897" cy="369332"/>
            </a:xfrm>
          </p:grpSpPr>
          <p:sp>
            <p:nvSpPr>
              <p:cNvPr id="118" name="TextBox 117"/>
              <p:cNvSpPr txBox="1"/>
              <p:nvPr/>
            </p:nvSpPr>
            <p:spPr>
              <a:xfrm>
                <a:off x="2026464" y="1402180"/>
                <a:ext cx="1728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969696"/>
                    </a:solidFill>
                  </a:rPr>
                  <a:t>EXE+MEM+WB</a:t>
                </a:r>
                <a:endParaRPr lang="en-US" dirty="0">
                  <a:solidFill>
                    <a:srgbClr val="969696"/>
                  </a:solidFill>
                </a:endParaRPr>
              </a:p>
            </p:txBody>
          </p:sp>
          <p:cxnSp>
            <p:nvCxnSpPr>
              <p:cNvPr id="119" name="Straight Arrow Connector 118"/>
              <p:cNvCxnSpPr>
                <a:stCxn id="118" idx="3"/>
              </p:cNvCxnSpPr>
              <p:nvPr/>
            </p:nvCxnSpPr>
            <p:spPr>
              <a:xfrm>
                <a:off x="3754689" y="1586846"/>
                <a:ext cx="892336" cy="0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/>
              <p:cNvCxnSpPr>
                <a:stCxn id="118" idx="1"/>
              </p:cNvCxnSpPr>
              <p:nvPr/>
            </p:nvCxnSpPr>
            <p:spPr>
              <a:xfrm flipH="1">
                <a:off x="1606128" y="1586846"/>
                <a:ext cx="420336" cy="1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TextBox 5"/>
          <p:cNvSpPr txBox="1"/>
          <p:nvPr/>
        </p:nvSpPr>
        <p:spPr>
          <a:xfrm>
            <a:off x="2056472" y="410025"/>
            <a:ext cx="5031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single port RF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663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MIPS Extensions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309045" y="1009485"/>
            <a:ext cx="7296950" cy="1267365"/>
            <a:chOff x="309045" y="1047890"/>
            <a:chExt cx="7296950" cy="1267365"/>
          </a:xfrm>
        </p:grpSpPr>
        <p:grpSp>
          <p:nvGrpSpPr>
            <p:cNvPr id="30" name="Group 29"/>
            <p:cNvGrpSpPr/>
            <p:nvPr/>
          </p:nvGrpSpPr>
          <p:grpSpPr>
            <a:xfrm>
              <a:off x="1153955" y="1777585"/>
              <a:ext cx="6452040" cy="537670"/>
              <a:chOff x="923525" y="1777585"/>
              <a:chExt cx="6452040" cy="53767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923525" y="1777585"/>
                <a:ext cx="6452040" cy="53767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1461195" y="1777585"/>
                <a:ext cx="2688350" cy="537670"/>
                <a:chOff x="1461195" y="1777585"/>
                <a:chExt cx="2688350" cy="537670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1461195" y="1777585"/>
                  <a:ext cx="1075340" cy="537670"/>
                  <a:chOff x="1461195" y="1777585"/>
                  <a:chExt cx="1075340" cy="537670"/>
                </a:xfrm>
              </p:grpSpPr>
              <p:cxnSp>
                <p:nvCxnSpPr>
                  <p:cNvPr id="7" name="Straight Connector 6"/>
                  <p:cNvCxnSpPr/>
                  <p:nvPr/>
                </p:nvCxnSpPr>
                <p:spPr>
                  <a:xfrm>
                    <a:off x="1461195" y="1777585"/>
                    <a:ext cx="0" cy="53767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11"/>
                  <p:cNvCxnSpPr/>
                  <p:nvPr/>
                </p:nvCxnSpPr>
                <p:spPr>
                  <a:xfrm>
                    <a:off x="1998865" y="1777585"/>
                    <a:ext cx="0" cy="53767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2536535" y="1777585"/>
                    <a:ext cx="0" cy="53767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3074205" y="1777585"/>
                  <a:ext cx="1075340" cy="537670"/>
                  <a:chOff x="1461195" y="1777585"/>
                  <a:chExt cx="1075340" cy="537670"/>
                </a:xfrm>
              </p:grpSpPr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1461195" y="1777585"/>
                    <a:ext cx="0" cy="53767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1998865" y="1777585"/>
                    <a:ext cx="0" cy="53767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2536535" y="1777585"/>
                    <a:ext cx="0" cy="53767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1" name="Group 20"/>
              <p:cNvGrpSpPr/>
              <p:nvPr/>
            </p:nvGrpSpPr>
            <p:grpSpPr>
              <a:xfrm>
                <a:off x="4687215" y="1777585"/>
                <a:ext cx="2688350" cy="537670"/>
                <a:chOff x="1461195" y="1777585"/>
                <a:chExt cx="2688350" cy="537670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1461195" y="1777585"/>
                  <a:ext cx="1075340" cy="537670"/>
                  <a:chOff x="1461195" y="1777585"/>
                  <a:chExt cx="1075340" cy="537670"/>
                </a:xfrm>
              </p:grpSpPr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1461195" y="1777585"/>
                    <a:ext cx="0" cy="53767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1998865" y="1777585"/>
                    <a:ext cx="0" cy="53767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2536535" y="1777585"/>
                    <a:ext cx="0" cy="53767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3074205" y="1777585"/>
                  <a:ext cx="1075340" cy="537670"/>
                  <a:chOff x="1461195" y="1777585"/>
                  <a:chExt cx="1075340" cy="537670"/>
                </a:xfrm>
              </p:grpSpPr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1461195" y="1777585"/>
                    <a:ext cx="0" cy="53767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>
                    <a:off x="1998865" y="1777585"/>
                    <a:ext cx="0" cy="53767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2536535" y="1777585"/>
                    <a:ext cx="0" cy="53767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5" name="Group 34"/>
            <p:cNvGrpSpPr/>
            <p:nvPr/>
          </p:nvGrpSpPr>
          <p:grpSpPr>
            <a:xfrm>
              <a:off x="309045" y="1183466"/>
              <a:ext cx="1680219" cy="576075"/>
              <a:chOff x="3016597" y="810923"/>
              <a:chExt cx="1680219" cy="5760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3016597" y="810923"/>
                    <a:ext cx="1680219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2000" dirty="0" smtClean="0"/>
                      <a:t>ID: MULT</a:t>
                    </a:r>
                    <a14:m>
                      <m:oMath xmlns:m="http://schemas.openxmlformats.org/officeDocument/2006/math"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→</m:t>
                        </m:r>
                      </m:oMath>
                    </a14:m>
                    <a:r>
                      <a:rPr lang="en-US" sz="2000" dirty="0" smtClean="0"/>
                      <a:t>R2</a:t>
                    </a:r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16597" y="810923"/>
                    <a:ext cx="1680219" cy="400110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t="-7692" r="-4000" b="-2769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4" name="Straight Arrow Connector 33"/>
              <p:cNvCxnSpPr/>
              <p:nvPr/>
            </p:nvCxnSpPr>
            <p:spPr>
              <a:xfrm>
                <a:off x="3856706" y="1211033"/>
                <a:ext cx="0" cy="17596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5416910" y="1815587"/>
              <a:ext cx="614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R2</a:t>
              </a:r>
              <a:endParaRPr lang="en-US" sz="2400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4042808" y="1047890"/>
              <a:ext cx="674333" cy="400110"/>
              <a:chOff x="3470972" y="983411"/>
              <a:chExt cx="674333" cy="400110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 flipH="1">
                <a:off x="3573470" y="1383521"/>
                <a:ext cx="469338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3470972" y="983411"/>
                <a:ext cx="6743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 smtClean="0"/>
                  <a:t>shift</a:t>
                </a:r>
                <a:endParaRPr lang="en-US" sz="2000" dirty="0"/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309045" y="2430470"/>
            <a:ext cx="7296950" cy="1267365"/>
            <a:chOff x="309045" y="2468875"/>
            <a:chExt cx="7296950" cy="1267365"/>
          </a:xfrm>
        </p:grpSpPr>
        <p:grpSp>
          <p:nvGrpSpPr>
            <p:cNvPr id="45" name="Group 44"/>
            <p:cNvGrpSpPr/>
            <p:nvPr/>
          </p:nvGrpSpPr>
          <p:grpSpPr>
            <a:xfrm>
              <a:off x="309045" y="2468875"/>
              <a:ext cx="7296950" cy="1267365"/>
              <a:chOff x="309045" y="1047890"/>
              <a:chExt cx="7296950" cy="1267365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1153955" y="1777585"/>
                <a:ext cx="6452040" cy="537670"/>
                <a:chOff x="923525" y="1777585"/>
                <a:chExt cx="6452040" cy="537670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923525" y="1777585"/>
                  <a:ext cx="6452040" cy="53767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5" name="Group 54"/>
                <p:cNvGrpSpPr/>
                <p:nvPr/>
              </p:nvGrpSpPr>
              <p:grpSpPr>
                <a:xfrm>
                  <a:off x="1461195" y="1777585"/>
                  <a:ext cx="2688350" cy="537670"/>
                  <a:chOff x="1461195" y="1777585"/>
                  <a:chExt cx="2688350" cy="537670"/>
                </a:xfrm>
              </p:grpSpPr>
              <p:grpSp>
                <p:nvGrpSpPr>
                  <p:cNvPr id="65" name="Group 64"/>
                  <p:cNvGrpSpPr/>
                  <p:nvPr/>
                </p:nvGrpSpPr>
                <p:grpSpPr>
                  <a:xfrm>
                    <a:off x="1461195" y="1777585"/>
                    <a:ext cx="1075340" cy="537670"/>
                    <a:chOff x="1461195" y="1777585"/>
                    <a:chExt cx="1075340" cy="537670"/>
                  </a:xfrm>
                </p:grpSpPr>
                <p:cxnSp>
                  <p:nvCxnSpPr>
                    <p:cNvPr id="70" name="Straight Connector 69"/>
                    <p:cNvCxnSpPr/>
                    <p:nvPr/>
                  </p:nvCxnSpPr>
                  <p:spPr>
                    <a:xfrm>
                      <a:off x="1461195" y="1777585"/>
                      <a:ext cx="0" cy="53767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Straight Connector 70"/>
                    <p:cNvCxnSpPr/>
                    <p:nvPr/>
                  </p:nvCxnSpPr>
                  <p:spPr>
                    <a:xfrm>
                      <a:off x="1998865" y="1777585"/>
                      <a:ext cx="0" cy="53767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Connector 71"/>
                    <p:cNvCxnSpPr/>
                    <p:nvPr/>
                  </p:nvCxnSpPr>
                  <p:spPr>
                    <a:xfrm>
                      <a:off x="2536535" y="1777585"/>
                      <a:ext cx="0" cy="53767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6" name="Group 65"/>
                  <p:cNvGrpSpPr/>
                  <p:nvPr/>
                </p:nvGrpSpPr>
                <p:grpSpPr>
                  <a:xfrm>
                    <a:off x="3074205" y="1777585"/>
                    <a:ext cx="1075340" cy="537670"/>
                    <a:chOff x="1461195" y="1777585"/>
                    <a:chExt cx="1075340" cy="537670"/>
                  </a:xfrm>
                </p:grpSpPr>
                <p:cxnSp>
                  <p:nvCxnSpPr>
                    <p:cNvPr id="67" name="Straight Connector 66"/>
                    <p:cNvCxnSpPr/>
                    <p:nvPr/>
                  </p:nvCxnSpPr>
                  <p:spPr>
                    <a:xfrm>
                      <a:off x="1461195" y="1777585"/>
                      <a:ext cx="0" cy="53767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/>
                    <p:cNvCxnSpPr/>
                    <p:nvPr/>
                  </p:nvCxnSpPr>
                  <p:spPr>
                    <a:xfrm>
                      <a:off x="1998865" y="1777585"/>
                      <a:ext cx="0" cy="53767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/>
                    <p:cNvCxnSpPr/>
                    <p:nvPr/>
                  </p:nvCxnSpPr>
                  <p:spPr>
                    <a:xfrm>
                      <a:off x="2536535" y="1777585"/>
                      <a:ext cx="0" cy="53767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4687215" y="1777585"/>
                  <a:ext cx="2688350" cy="537670"/>
                  <a:chOff x="1461195" y="1777585"/>
                  <a:chExt cx="2688350" cy="537670"/>
                </a:xfrm>
              </p:grpSpPr>
              <p:grpSp>
                <p:nvGrpSpPr>
                  <p:cNvPr id="57" name="Group 56"/>
                  <p:cNvGrpSpPr/>
                  <p:nvPr/>
                </p:nvGrpSpPr>
                <p:grpSpPr>
                  <a:xfrm>
                    <a:off x="1461195" y="1777585"/>
                    <a:ext cx="1075340" cy="537670"/>
                    <a:chOff x="1461195" y="1777585"/>
                    <a:chExt cx="1075340" cy="537670"/>
                  </a:xfrm>
                </p:grpSpPr>
                <p:cxnSp>
                  <p:nvCxnSpPr>
                    <p:cNvPr id="62" name="Straight Connector 61"/>
                    <p:cNvCxnSpPr/>
                    <p:nvPr/>
                  </p:nvCxnSpPr>
                  <p:spPr>
                    <a:xfrm>
                      <a:off x="1461195" y="1777585"/>
                      <a:ext cx="0" cy="53767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/>
                    <p:cNvCxnSpPr/>
                    <p:nvPr/>
                  </p:nvCxnSpPr>
                  <p:spPr>
                    <a:xfrm>
                      <a:off x="1998865" y="1777585"/>
                      <a:ext cx="0" cy="53767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Connector 63"/>
                    <p:cNvCxnSpPr/>
                    <p:nvPr/>
                  </p:nvCxnSpPr>
                  <p:spPr>
                    <a:xfrm>
                      <a:off x="2536535" y="1777585"/>
                      <a:ext cx="0" cy="53767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8" name="Group 57"/>
                  <p:cNvGrpSpPr/>
                  <p:nvPr/>
                </p:nvGrpSpPr>
                <p:grpSpPr>
                  <a:xfrm>
                    <a:off x="3074205" y="1777585"/>
                    <a:ext cx="1075340" cy="537670"/>
                    <a:chOff x="1461195" y="1777585"/>
                    <a:chExt cx="1075340" cy="537670"/>
                  </a:xfrm>
                </p:grpSpPr>
                <p:cxnSp>
                  <p:nvCxnSpPr>
                    <p:cNvPr id="59" name="Straight Connector 58"/>
                    <p:cNvCxnSpPr/>
                    <p:nvPr/>
                  </p:nvCxnSpPr>
                  <p:spPr>
                    <a:xfrm>
                      <a:off x="1461195" y="1777585"/>
                      <a:ext cx="0" cy="53767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/>
                    <p:cNvCxnSpPr/>
                    <p:nvPr/>
                  </p:nvCxnSpPr>
                  <p:spPr>
                    <a:xfrm>
                      <a:off x="1998865" y="1777585"/>
                      <a:ext cx="0" cy="53767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Connector 60"/>
                    <p:cNvCxnSpPr/>
                    <p:nvPr/>
                  </p:nvCxnSpPr>
                  <p:spPr>
                    <a:xfrm>
                      <a:off x="2536535" y="1777585"/>
                      <a:ext cx="0" cy="53767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47" name="Group 46"/>
              <p:cNvGrpSpPr/>
              <p:nvPr/>
            </p:nvGrpSpPr>
            <p:grpSpPr>
              <a:xfrm>
                <a:off x="309045" y="1183466"/>
                <a:ext cx="1680219" cy="576075"/>
                <a:chOff x="3016597" y="810923"/>
                <a:chExt cx="1680219" cy="5760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Box 51"/>
                    <p:cNvSpPr txBox="1"/>
                    <p:nvPr/>
                  </p:nvSpPr>
                  <p:spPr>
                    <a:xfrm>
                      <a:off x="3016597" y="810923"/>
                      <a:ext cx="1680219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sz="2000" dirty="0" smtClean="0"/>
                        <a:t>ID: MULT</a:t>
                      </a:r>
                      <a14:m>
                        <m:oMath xmlns:m="http://schemas.openxmlformats.org/officeDocument/2006/math"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</m:oMath>
                      </a14:m>
                      <a:r>
                        <a:rPr lang="en-US" sz="2000" dirty="0" smtClean="0"/>
                        <a:t>R6</a:t>
                      </a:r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52" name="TextBox 5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16597" y="810923"/>
                      <a:ext cx="1680219" cy="400110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t="-7692" r="-4000" b="-2769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3" name="Straight Arrow Connector 52"/>
                <p:cNvCxnSpPr/>
                <p:nvPr/>
              </p:nvCxnSpPr>
              <p:spPr>
                <a:xfrm>
                  <a:off x="3856706" y="1211033"/>
                  <a:ext cx="0" cy="17596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TextBox 47"/>
              <p:cNvSpPr txBox="1"/>
              <p:nvPr/>
            </p:nvSpPr>
            <p:spPr>
              <a:xfrm>
                <a:off x="5416910" y="1815587"/>
                <a:ext cx="6144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R6</a:t>
                </a:r>
                <a:endParaRPr lang="en-US" sz="2400" dirty="0"/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4042808" y="1047890"/>
                <a:ext cx="674333" cy="400110"/>
                <a:chOff x="3470972" y="983411"/>
                <a:chExt cx="674333" cy="400110"/>
              </a:xfrm>
            </p:grpSpPr>
            <p:cxnSp>
              <p:nvCxnSpPr>
                <p:cNvPr id="50" name="Straight Arrow Connector 49"/>
                <p:cNvCxnSpPr/>
                <p:nvPr/>
              </p:nvCxnSpPr>
              <p:spPr>
                <a:xfrm flipH="1">
                  <a:off x="3573470" y="1383521"/>
                  <a:ext cx="469338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Box 50"/>
                <p:cNvSpPr txBox="1"/>
                <p:nvPr/>
              </p:nvSpPr>
              <p:spPr>
                <a:xfrm>
                  <a:off x="3470972" y="983411"/>
                  <a:ext cx="67433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000" dirty="0" smtClean="0"/>
                    <a:t>shift</a:t>
                  </a:r>
                  <a:endParaRPr lang="en-US" sz="2000" dirty="0"/>
                </a:p>
              </p:txBody>
            </p:sp>
          </p:grpSp>
        </p:grpSp>
        <p:sp>
          <p:nvSpPr>
            <p:cNvPr id="73" name="TextBox 72"/>
            <p:cNvSpPr txBox="1"/>
            <p:nvPr/>
          </p:nvSpPr>
          <p:spPr>
            <a:xfrm>
              <a:off x="4879240" y="3236572"/>
              <a:ext cx="614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R2</a:t>
              </a:r>
              <a:endParaRPr lang="en-US" sz="2400" dirty="0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117669" y="2253163"/>
            <a:ext cx="4606481" cy="369332"/>
            <a:chOff x="1117669" y="1400893"/>
            <a:chExt cx="4606481" cy="369332"/>
          </a:xfrm>
        </p:grpSpPr>
        <p:sp>
          <p:nvSpPr>
            <p:cNvPr id="111" name="TextBox 110"/>
            <p:cNvSpPr txBox="1"/>
            <p:nvPr/>
          </p:nvSpPr>
          <p:spPr>
            <a:xfrm>
              <a:off x="2421320" y="1400893"/>
              <a:ext cx="1728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969696"/>
                  </a:solidFill>
                </a:rPr>
                <a:t>EXE+MEM+WB</a:t>
              </a:r>
              <a:endParaRPr lang="en-US" dirty="0">
                <a:solidFill>
                  <a:srgbClr val="969696"/>
                </a:solidFill>
              </a:endParaRPr>
            </a:p>
          </p:txBody>
        </p:sp>
        <p:cxnSp>
          <p:nvCxnSpPr>
            <p:cNvPr id="113" name="Straight Arrow Connector 112"/>
            <p:cNvCxnSpPr>
              <a:stCxn id="111" idx="3"/>
            </p:cNvCxnSpPr>
            <p:nvPr/>
          </p:nvCxnSpPr>
          <p:spPr>
            <a:xfrm>
              <a:off x="4149545" y="1585559"/>
              <a:ext cx="1574605" cy="1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111" idx="1"/>
            </p:cNvCxnSpPr>
            <p:nvPr/>
          </p:nvCxnSpPr>
          <p:spPr>
            <a:xfrm flipH="1">
              <a:off x="1117669" y="1585559"/>
              <a:ext cx="1303651" cy="1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309045" y="3715613"/>
            <a:ext cx="7296950" cy="2555357"/>
            <a:chOff x="309045" y="3433347"/>
            <a:chExt cx="7296950" cy="2555357"/>
          </a:xfrm>
        </p:grpSpPr>
        <p:grpSp>
          <p:nvGrpSpPr>
            <p:cNvPr id="110" name="Group 109"/>
            <p:cNvGrpSpPr/>
            <p:nvPr/>
          </p:nvGrpSpPr>
          <p:grpSpPr>
            <a:xfrm>
              <a:off x="309045" y="3433347"/>
              <a:ext cx="7296950" cy="2184738"/>
              <a:chOff x="309045" y="3433347"/>
              <a:chExt cx="7296950" cy="2184738"/>
            </a:xfrm>
          </p:grpSpPr>
          <p:grpSp>
            <p:nvGrpSpPr>
              <p:cNvPr id="109" name="Group 108"/>
              <p:cNvGrpSpPr/>
              <p:nvPr/>
            </p:nvGrpSpPr>
            <p:grpSpPr>
              <a:xfrm>
                <a:off x="309045" y="3433347"/>
                <a:ext cx="7296950" cy="2184738"/>
                <a:chOff x="309045" y="3433347"/>
                <a:chExt cx="7296950" cy="2184738"/>
              </a:xfrm>
            </p:grpSpPr>
            <p:grpSp>
              <p:nvGrpSpPr>
                <p:cNvPr id="75" name="Group 74"/>
                <p:cNvGrpSpPr/>
                <p:nvPr/>
              </p:nvGrpSpPr>
              <p:grpSpPr>
                <a:xfrm>
                  <a:off x="309045" y="4350720"/>
                  <a:ext cx="7296950" cy="1267365"/>
                  <a:chOff x="309045" y="2468875"/>
                  <a:chExt cx="7296950" cy="1267365"/>
                </a:xfrm>
              </p:grpSpPr>
              <p:grpSp>
                <p:nvGrpSpPr>
                  <p:cNvPr id="76" name="Group 75"/>
                  <p:cNvGrpSpPr/>
                  <p:nvPr/>
                </p:nvGrpSpPr>
                <p:grpSpPr>
                  <a:xfrm>
                    <a:off x="309045" y="2468875"/>
                    <a:ext cx="7296950" cy="1267365"/>
                    <a:chOff x="309045" y="1047890"/>
                    <a:chExt cx="7296950" cy="1267365"/>
                  </a:xfrm>
                </p:grpSpPr>
                <p:grpSp>
                  <p:nvGrpSpPr>
                    <p:cNvPr id="78" name="Group 77"/>
                    <p:cNvGrpSpPr/>
                    <p:nvPr/>
                  </p:nvGrpSpPr>
                  <p:grpSpPr>
                    <a:xfrm>
                      <a:off x="1153955" y="1777585"/>
                      <a:ext cx="6452040" cy="537670"/>
                      <a:chOff x="923525" y="1777585"/>
                      <a:chExt cx="6452040" cy="537670"/>
                    </a:xfrm>
                  </p:grpSpPr>
                  <p:sp>
                    <p:nvSpPr>
                      <p:cNvPr id="86" name="Rectangle 85"/>
                      <p:cNvSpPr/>
                      <p:nvPr/>
                    </p:nvSpPr>
                    <p:spPr>
                      <a:xfrm>
                        <a:off x="923525" y="1777585"/>
                        <a:ext cx="6452040" cy="53767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87" name="Group 86"/>
                      <p:cNvGrpSpPr/>
                      <p:nvPr/>
                    </p:nvGrpSpPr>
                    <p:grpSpPr>
                      <a:xfrm>
                        <a:off x="1461195" y="1777585"/>
                        <a:ext cx="2688350" cy="537670"/>
                        <a:chOff x="1461195" y="1777585"/>
                        <a:chExt cx="2688350" cy="537670"/>
                      </a:xfrm>
                    </p:grpSpPr>
                    <p:grpSp>
                      <p:nvGrpSpPr>
                        <p:cNvPr id="97" name="Group 96"/>
                        <p:cNvGrpSpPr/>
                        <p:nvPr/>
                      </p:nvGrpSpPr>
                      <p:grpSpPr>
                        <a:xfrm>
                          <a:off x="1461195" y="1777585"/>
                          <a:ext cx="1075340" cy="537670"/>
                          <a:chOff x="1461195" y="1777585"/>
                          <a:chExt cx="1075340" cy="537670"/>
                        </a:xfrm>
                      </p:grpSpPr>
                      <p:cxnSp>
                        <p:nvCxnSpPr>
                          <p:cNvPr id="102" name="Straight Connector 101"/>
                          <p:cNvCxnSpPr/>
                          <p:nvPr/>
                        </p:nvCxnSpPr>
                        <p:spPr>
                          <a:xfrm>
                            <a:off x="1461195" y="1777585"/>
                            <a:ext cx="0" cy="53767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3" name="Straight Connector 102"/>
                          <p:cNvCxnSpPr/>
                          <p:nvPr/>
                        </p:nvCxnSpPr>
                        <p:spPr>
                          <a:xfrm>
                            <a:off x="1998865" y="1777585"/>
                            <a:ext cx="0" cy="53767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4" name="Straight Connector 103"/>
                          <p:cNvCxnSpPr/>
                          <p:nvPr/>
                        </p:nvCxnSpPr>
                        <p:spPr>
                          <a:xfrm>
                            <a:off x="2536535" y="1777585"/>
                            <a:ext cx="0" cy="53767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98" name="Group 97"/>
                        <p:cNvGrpSpPr/>
                        <p:nvPr/>
                      </p:nvGrpSpPr>
                      <p:grpSpPr>
                        <a:xfrm>
                          <a:off x="3074205" y="1777585"/>
                          <a:ext cx="1075340" cy="537670"/>
                          <a:chOff x="1461195" y="1777585"/>
                          <a:chExt cx="1075340" cy="537670"/>
                        </a:xfrm>
                      </p:grpSpPr>
                      <p:cxnSp>
                        <p:nvCxnSpPr>
                          <p:cNvPr id="99" name="Straight Connector 98"/>
                          <p:cNvCxnSpPr/>
                          <p:nvPr/>
                        </p:nvCxnSpPr>
                        <p:spPr>
                          <a:xfrm>
                            <a:off x="1461195" y="1777585"/>
                            <a:ext cx="0" cy="53767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0" name="Straight Connector 99"/>
                          <p:cNvCxnSpPr/>
                          <p:nvPr/>
                        </p:nvCxnSpPr>
                        <p:spPr>
                          <a:xfrm>
                            <a:off x="1998865" y="1777585"/>
                            <a:ext cx="0" cy="53767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1" name="Straight Connector 100"/>
                          <p:cNvCxnSpPr/>
                          <p:nvPr/>
                        </p:nvCxnSpPr>
                        <p:spPr>
                          <a:xfrm>
                            <a:off x="2536535" y="1777585"/>
                            <a:ext cx="0" cy="53767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grpSp>
                    <p:nvGrpSpPr>
                      <p:cNvPr id="88" name="Group 87"/>
                      <p:cNvGrpSpPr/>
                      <p:nvPr/>
                    </p:nvGrpSpPr>
                    <p:grpSpPr>
                      <a:xfrm>
                        <a:off x="4687215" y="1777585"/>
                        <a:ext cx="2688350" cy="537670"/>
                        <a:chOff x="1461195" y="1777585"/>
                        <a:chExt cx="2688350" cy="537670"/>
                      </a:xfrm>
                    </p:grpSpPr>
                    <p:grpSp>
                      <p:nvGrpSpPr>
                        <p:cNvPr id="89" name="Group 88"/>
                        <p:cNvGrpSpPr/>
                        <p:nvPr/>
                      </p:nvGrpSpPr>
                      <p:grpSpPr>
                        <a:xfrm>
                          <a:off x="1461195" y="1777585"/>
                          <a:ext cx="1075340" cy="537670"/>
                          <a:chOff x="1461195" y="1777585"/>
                          <a:chExt cx="1075340" cy="537670"/>
                        </a:xfrm>
                      </p:grpSpPr>
                      <p:cxnSp>
                        <p:nvCxnSpPr>
                          <p:cNvPr id="94" name="Straight Connector 93"/>
                          <p:cNvCxnSpPr/>
                          <p:nvPr/>
                        </p:nvCxnSpPr>
                        <p:spPr>
                          <a:xfrm>
                            <a:off x="1461195" y="1777585"/>
                            <a:ext cx="0" cy="53767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95" name="Straight Connector 94"/>
                          <p:cNvCxnSpPr/>
                          <p:nvPr/>
                        </p:nvCxnSpPr>
                        <p:spPr>
                          <a:xfrm>
                            <a:off x="1998865" y="1777585"/>
                            <a:ext cx="0" cy="53767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96" name="Straight Connector 95"/>
                          <p:cNvCxnSpPr/>
                          <p:nvPr/>
                        </p:nvCxnSpPr>
                        <p:spPr>
                          <a:xfrm>
                            <a:off x="2536535" y="1777585"/>
                            <a:ext cx="0" cy="53767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90" name="Group 89"/>
                        <p:cNvGrpSpPr/>
                        <p:nvPr/>
                      </p:nvGrpSpPr>
                      <p:grpSpPr>
                        <a:xfrm>
                          <a:off x="3074205" y="1777585"/>
                          <a:ext cx="1075340" cy="537670"/>
                          <a:chOff x="1461195" y="1777585"/>
                          <a:chExt cx="1075340" cy="537670"/>
                        </a:xfrm>
                      </p:grpSpPr>
                      <p:cxnSp>
                        <p:nvCxnSpPr>
                          <p:cNvPr id="91" name="Straight Connector 90"/>
                          <p:cNvCxnSpPr/>
                          <p:nvPr/>
                        </p:nvCxnSpPr>
                        <p:spPr>
                          <a:xfrm>
                            <a:off x="1461195" y="1777585"/>
                            <a:ext cx="0" cy="53767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92" name="Straight Connector 91"/>
                          <p:cNvCxnSpPr/>
                          <p:nvPr/>
                        </p:nvCxnSpPr>
                        <p:spPr>
                          <a:xfrm>
                            <a:off x="1998865" y="1777585"/>
                            <a:ext cx="0" cy="53767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93" name="Straight Connector 92"/>
                          <p:cNvCxnSpPr/>
                          <p:nvPr/>
                        </p:nvCxnSpPr>
                        <p:spPr>
                          <a:xfrm>
                            <a:off x="2536535" y="1777585"/>
                            <a:ext cx="0" cy="53767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  <p:grpSp>
                  <p:nvGrpSpPr>
                    <p:cNvPr id="79" name="Group 78"/>
                    <p:cNvGrpSpPr/>
                    <p:nvPr/>
                  </p:nvGrpSpPr>
                  <p:grpSpPr>
                    <a:xfrm>
                      <a:off x="309045" y="1183466"/>
                      <a:ext cx="1680219" cy="576075"/>
                      <a:chOff x="3016597" y="810923"/>
                      <a:chExt cx="1680219" cy="576075"/>
                    </a:xfrm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4" name="TextBox 83"/>
                          <p:cNvSpPr txBox="1"/>
                          <p:nvPr/>
                        </p:nvSpPr>
                        <p:spPr>
                          <a:xfrm>
                            <a:off x="3016597" y="810923"/>
                            <a:ext cx="1680219" cy="40011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r"/>
                            <a:r>
                              <a:rPr lang="en-US" sz="2000" dirty="0" smtClean="0"/>
                              <a:t>ID: ADD </a:t>
                            </a:r>
                            <a14:m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/>
                                    <a:ea typeface="Cambria Math"/>
                                  </a:rPr>
                                  <m:t>→</m:t>
                                </m:r>
                              </m:oMath>
                            </a14:m>
                            <a:r>
                              <a:rPr lang="en-US" sz="2000" dirty="0" smtClean="0"/>
                              <a:t>R6</a:t>
                            </a:r>
                            <a:endParaRPr lang="en-US" sz="20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4" name="TextBox 83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016597" y="810923"/>
                            <a:ext cx="1680219" cy="400110"/>
                          </a:xfrm>
                          <a:prstGeom prst="rect">
                            <a:avLst/>
                          </a:prstGeom>
                          <a:blipFill rotWithShape="1">
                            <a:blip r:embed="rId4"/>
                            <a:stretch>
                              <a:fillRect t="-7576" r="-4000" b="-25758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cxnSp>
                    <p:nvCxnSpPr>
                      <p:cNvPr id="85" name="Straight Arrow Connector 84"/>
                      <p:cNvCxnSpPr/>
                      <p:nvPr/>
                    </p:nvCxnSpPr>
                    <p:spPr>
                      <a:xfrm>
                        <a:off x="3856706" y="1211033"/>
                        <a:ext cx="0" cy="175965"/>
                      </a:xfrm>
                      <a:prstGeom prst="straightConnector1">
                        <a:avLst/>
                      </a:prstGeom>
                      <a:ln w="28575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3842305" y="1815587"/>
                      <a:ext cx="61448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400" dirty="0" smtClean="0"/>
                        <a:t>R6</a:t>
                      </a:r>
                      <a:endParaRPr lang="en-US" sz="2400" dirty="0"/>
                    </a:p>
                  </p:txBody>
                </p:sp>
                <p:grpSp>
                  <p:nvGrpSpPr>
                    <p:cNvPr id="81" name="Group 80"/>
                    <p:cNvGrpSpPr/>
                    <p:nvPr/>
                  </p:nvGrpSpPr>
                  <p:grpSpPr>
                    <a:xfrm>
                      <a:off x="4042808" y="1047890"/>
                      <a:ext cx="674333" cy="400110"/>
                      <a:chOff x="3470972" y="983411"/>
                      <a:chExt cx="674333" cy="400110"/>
                    </a:xfrm>
                  </p:grpSpPr>
                  <p:cxnSp>
                    <p:nvCxnSpPr>
                      <p:cNvPr id="82" name="Straight Arrow Connector 81"/>
                      <p:cNvCxnSpPr/>
                      <p:nvPr/>
                    </p:nvCxnSpPr>
                    <p:spPr>
                      <a:xfrm flipH="1">
                        <a:off x="3573470" y="1383521"/>
                        <a:ext cx="469338" cy="0"/>
                      </a:xfrm>
                      <a:prstGeom prst="straightConnector1">
                        <a:avLst/>
                      </a:prstGeom>
                      <a:ln w="28575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3" name="TextBox 82"/>
                      <p:cNvSpPr txBox="1"/>
                      <p:nvPr/>
                    </p:nvSpPr>
                    <p:spPr>
                      <a:xfrm>
                        <a:off x="3470972" y="983411"/>
                        <a:ext cx="674333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r"/>
                        <a:r>
                          <a:rPr lang="en-US" sz="2000" dirty="0" smtClean="0"/>
                          <a:t>shift</a:t>
                        </a:r>
                        <a:endParaRPr lang="en-US" sz="2000" dirty="0"/>
                      </a:p>
                    </p:txBody>
                  </p:sp>
                </p:grpSp>
              </p:grpSp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3304635" y="3236572"/>
                    <a:ext cx="61448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 smtClean="0"/>
                      <a:t>R2</a:t>
                    </a:r>
                    <a:endParaRPr lang="en-US" sz="2400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TextBox 104"/>
                    <p:cNvSpPr txBox="1"/>
                    <p:nvPr/>
                  </p:nvSpPr>
                  <p:spPr>
                    <a:xfrm rot="16200000">
                      <a:off x="3918309" y="3673604"/>
                      <a:ext cx="923330" cy="442816"/>
                    </a:xfrm>
                    <a:prstGeom prst="rect">
                      <a:avLst/>
                    </a:prstGeom>
                    <a:noFill/>
                  </p:spPr>
                  <p:txBody>
                    <a:bodyPr vert="eaVert"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4800" i="1" smtClean="0">
                                <a:latin typeface="Cambria Math"/>
                                <a:ea typeface="Cambria Math"/>
                              </a:rPr>
                              <m:t>⋮</m:t>
                            </m:r>
                          </m:oMath>
                        </m:oMathPara>
                      </a14:m>
                      <a:endParaRPr lang="en-US" sz="4800" dirty="0"/>
                    </a:p>
                  </p:txBody>
                </p:sp>
              </mc:Choice>
              <mc:Fallback xmlns="">
                <p:sp>
                  <p:nvSpPr>
                    <p:cNvPr id="105" name="TextBox 10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6200000">
                      <a:off x="3918309" y="3673604"/>
                      <a:ext cx="923330" cy="442816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08" name="Group 107"/>
              <p:cNvGrpSpPr/>
              <p:nvPr/>
            </p:nvGrpSpPr>
            <p:grpSpPr>
              <a:xfrm>
                <a:off x="2065272" y="3563425"/>
                <a:ext cx="2045868" cy="979320"/>
                <a:chOff x="6328227" y="3456241"/>
                <a:chExt cx="2045868" cy="979320"/>
              </a:xfrm>
            </p:grpSpPr>
            <p:sp>
              <p:nvSpPr>
                <p:cNvPr id="106" name="TextBox 105"/>
                <p:cNvSpPr txBox="1"/>
                <p:nvPr/>
              </p:nvSpPr>
              <p:spPr>
                <a:xfrm>
                  <a:off x="6328227" y="3456241"/>
                  <a:ext cx="1958655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>
                      <a:solidFill>
                        <a:srgbClr val="FF0000"/>
                      </a:solidFill>
                    </a:rPr>
                    <a:t>Stall</a:t>
                  </a:r>
                </a:p>
                <a:p>
                  <a:pPr algn="ctr"/>
                  <a:r>
                    <a:rPr lang="en-US" sz="2800" b="1" dirty="0" smtClean="0">
                      <a:solidFill>
                        <a:srgbClr val="FF0000"/>
                      </a:solidFill>
                    </a:rPr>
                    <a:t>required</a:t>
                  </a:r>
                  <a:endParaRPr lang="en-US" sz="28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7" name="Oval Callout 106"/>
                <p:cNvSpPr/>
                <p:nvPr/>
              </p:nvSpPr>
              <p:spPr>
                <a:xfrm>
                  <a:off x="6338630" y="3505811"/>
                  <a:ext cx="2035465" cy="929750"/>
                </a:xfrm>
                <a:prstGeom prst="wedgeEllipseCallout">
                  <a:avLst>
                    <a:gd name="adj1" fmla="val -89785"/>
                    <a:gd name="adj2" fmla="val 52990"/>
                  </a:avLst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7" name="Group 116"/>
            <p:cNvGrpSpPr/>
            <p:nvPr/>
          </p:nvGrpSpPr>
          <p:grpSpPr>
            <a:xfrm>
              <a:off x="1117669" y="5619372"/>
              <a:ext cx="3040897" cy="369332"/>
              <a:chOff x="1606128" y="1402180"/>
              <a:chExt cx="3040897" cy="369332"/>
            </a:xfrm>
          </p:grpSpPr>
          <p:sp>
            <p:nvSpPr>
              <p:cNvPr id="118" name="TextBox 117"/>
              <p:cNvSpPr txBox="1"/>
              <p:nvPr/>
            </p:nvSpPr>
            <p:spPr>
              <a:xfrm>
                <a:off x="2026464" y="1402180"/>
                <a:ext cx="1728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969696"/>
                    </a:solidFill>
                  </a:rPr>
                  <a:t>EXE+MEM+WB</a:t>
                </a:r>
                <a:endParaRPr lang="en-US" dirty="0">
                  <a:solidFill>
                    <a:srgbClr val="969696"/>
                  </a:solidFill>
                </a:endParaRPr>
              </a:p>
            </p:txBody>
          </p:sp>
          <p:cxnSp>
            <p:nvCxnSpPr>
              <p:cNvPr id="119" name="Straight Arrow Connector 118"/>
              <p:cNvCxnSpPr>
                <a:stCxn id="118" idx="3"/>
              </p:cNvCxnSpPr>
              <p:nvPr/>
            </p:nvCxnSpPr>
            <p:spPr>
              <a:xfrm>
                <a:off x="3754689" y="1586846"/>
                <a:ext cx="892336" cy="0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/>
              <p:cNvCxnSpPr>
                <a:stCxn id="118" idx="1"/>
              </p:cNvCxnSpPr>
              <p:nvPr/>
            </p:nvCxnSpPr>
            <p:spPr>
              <a:xfrm flipH="1">
                <a:off x="1606128" y="1586846"/>
                <a:ext cx="420336" cy="1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2" name="TextBox 111"/>
          <p:cNvSpPr txBox="1"/>
          <p:nvPr/>
        </p:nvSpPr>
        <p:spPr>
          <a:xfrm>
            <a:off x="2056472" y="410025"/>
            <a:ext cx="5031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dual port RF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908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MIPS Extensions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4068" y="593685"/>
            <a:ext cx="829839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 solution to the </a:t>
            </a:r>
            <a:r>
              <a:rPr lang="en-US" sz="2800" b="1" dirty="0" smtClean="0"/>
              <a:t>WB</a:t>
            </a:r>
            <a:r>
              <a:rPr lang="en-US" sz="2800" dirty="0" smtClean="0"/>
              <a:t> </a:t>
            </a:r>
            <a:r>
              <a:rPr lang="en-US" sz="2800" b="1" dirty="0" smtClean="0"/>
              <a:t>interlock</a:t>
            </a:r>
            <a:r>
              <a:rPr lang="en-US" sz="2800" dirty="0" smtClean="0"/>
              <a:t> is to track</a:t>
            </a:r>
            <a:r>
              <a:rPr lang="en-US" sz="2800" dirty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use of the write port in the </a:t>
            </a:r>
            <a:r>
              <a:rPr lang="en-US" sz="2800" b="1" dirty="0"/>
              <a:t>ID</a:t>
            </a:r>
            <a:r>
              <a:rPr lang="en-US" sz="2800" dirty="0"/>
              <a:t> </a:t>
            </a:r>
            <a:r>
              <a:rPr lang="en-US" sz="2800" dirty="0" smtClean="0"/>
              <a:t>with </a:t>
            </a:r>
            <a:r>
              <a:rPr lang="en-US" sz="2800" dirty="0"/>
              <a:t>a </a:t>
            </a:r>
            <a:r>
              <a:rPr lang="en-US" sz="2800" b="1" dirty="0"/>
              <a:t>shift register </a:t>
            </a:r>
            <a:r>
              <a:rPr lang="en-US" sz="2800" dirty="0" smtClean="0"/>
              <a:t>indicating </a:t>
            </a:r>
            <a:r>
              <a:rPr lang="en-US" sz="2800" dirty="0"/>
              <a:t>when already-issued instructions will use the </a:t>
            </a:r>
            <a:r>
              <a:rPr lang="en-US" sz="2800" b="1" dirty="0" smtClean="0"/>
              <a:t>RF</a:t>
            </a:r>
            <a:r>
              <a:rPr lang="en-US" sz="2800" dirty="0" smtClean="0"/>
              <a:t>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If </a:t>
            </a:r>
            <a:r>
              <a:rPr lang="en-US" sz="2800" dirty="0"/>
              <a:t>the instruction in </a:t>
            </a:r>
            <a:r>
              <a:rPr lang="en-US" sz="2800" b="1" dirty="0"/>
              <a:t>ID</a:t>
            </a:r>
            <a:r>
              <a:rPr lang="en-US" sz="2800" dirty="0"/>
              <a:t> needs to use the </a:t>
            </a:r>
            <a:r>
              <a:rPr lang="en-US" sz="2800" b="1" dirty="0" smtClean="0"/>
              <a:t>RF</a:t>
            </a:r>
            <a:r>
              <a:rPr lang="en-US" sz="2800" dirty="0"/>
              <a:t> </a:t>
            </a:r>
            <a:r>
              <a:rPr lang="en-US" sz="2800" dirty="0" smtClean="0"/>
              <a:t>at </a:t>
            </a:r>
            <a:r>
              <a:rPr lang="en-US" sz="2800" dirty="0"/>
              <a:t>the same time as an instruction already issued, the instruction in </a:t>
            </a:r>
            <a:r>
              <a:rPr lang="en-US" sz="2800" b="1" dirty="0"/>
              <a:t>ID</a:t>
            </a:r>
            <a:r>
              <a:rPr lang="en-US" sz="2800" dirty="0"/>
              <a:t> is </a:t>
            </a:r>
            <a:r>
              <a:rPr lang="en-US" sz="2800" dirty="0" smtClean="0"/>
              <a:t>stalled for </a:t>
            </a:r>
            <a:r>
              <a:rPr lang="en-US" sz="2800" dirty="0"/>
              <a:t>a cycle.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On </a:t>
            </a:r>
            <a:r>
              <a:rPr lang="en-US" sz="2800" dirty="0"/>
              <a:t>each clock the </a:t>
            </a:r>
            <a:r>
              <a:rPr lang="en-US" sz="2800" b="1" dirty="0" smtClean="0"/>
              <a:t>WB</a:t>
            </a:r>
            <a:r>
              <a:rPr lang="en-US" sz="2800" dirty="0" smtClean="0"/>
              <a:t> reservation </a:t>
            </a:r>
            <a:r>
              <a:rPr lang="en-US" sz="2800" dirty="0"/>
              <a:t>register </a:t>
            </a:r>
            <a:r>
              <a:rPr lang="en-US" sz="2800" dirty="0" smtClean="0"/>
              <a:t>shifts </a:t>
            </a:r>
            <a:r>
              <a:rPr lang="en-US" sz="2800" dirty="0"/>
              <a:t>1 </a:t>
            </a:r>
            <a:r>
              <a:rPr lang="en-US" sz="2800" dirty="0" smtClean="0"/>
              <a:t>bit. Advantage is that </a:t>
            </a:r>
            <a:r>
              <a:rPr lang="en-US" sz="2800" dirty="0"/>
              <a:t>all interlock detection </a:t>
            </a:r>
            <a:r>
              <a:rPr lang="en-US" sz="2800" dirty="0" smtClean="0"/>
              <a:t>and stalls occur </a:t>
            </a:r>
            <a:r>
              <a:rPr lang="en-US" sz="2800" dirty="0"/>
              <a:t>in </a:t>
            </a:r>
            <a:r>
              <a:rPr lang="en-US" sz="2800" b="1" dirty="0" smtClean="0"/>
              <a:t>ID </a:t>
            </a:r>
            <a:r>
              <a:rPr lang="en-US" sz="2800" dirty="0" smtClean="0"/>
              <a:t>(centralized).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b="1" dirty="0"/>
              <a:t>cost</a:t>
            </a:r>
            <a:r>
              <a:rPr lang="en-US" sz="2800" dirty="0"/>
              <a:t> is the addition of the shift </a:t>
            </a:r>
            <a:r>
              <a:rPr lang="en-US" sz="2800" dirty="0" smtClean="0"/>
              <a:t>register and </a:t>
            </a:r>
            <a:r>
              <a:rPr lang="en-US" sz="2800" dirty="0"/>
              <a:t>write conflict logic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455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MIPS Extensions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4068" y="593685"/>
            <a:ext cx="829839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An alternative </a:t>
            </a:r>
            <a:r>
              <a:rPr lang="en-US" sz="2800" dirty="0" smtClean="0"/>
              <a:t>solution is to detect conflicts at </a:t>
            </a:r>
            <a:r>
              <a:rPr lang="en-US" sz="2800" b="1" dirty="0" smtClean="0"/>
              <a:t>MEM</a:t>
            </a:r>
            <a:r>
              <a:rPr lang="en-US" sz="2800" dirty="0" smtClean="0"/>
              <a:t> </a:t>
            </a:r>
            <a:r>
              <a:rPr lang="en-US" sz="2800" dirty="0"/>
              <a:t>or </a:t>
            </a:r>
            <a:r>
              <a:rPr lang="en-US" sz="2800" b="1" dirty="0"/>
              <a:t>WB</a:t>
            </a:r>
            <a:r>
              <a:rPr lang="en-US" sz="2800" dirty="0"/>
              <a:t> </a:t>
            </a:r>
            <a:r>
              <a:rPr lang="en-US" sz="2800" dirty="0" smtClean="0"/>
              <a:t>stage, a case where either instruction can be stalled.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/>
              <a:t>A </a:t>
            </a:r>
            <a:r>
              <a:rPr lang="en-US" sz="2800" dirty="0" smtClean="0"/>
              <a:t>simple heuristic </a:t>
            </a:r>
            <a:r>
              <a:rPr lang="en-US" sz="2800" dirty="0"/>
              <a:t>is to give priority to </a:t>
            </a:r>
            <a:r>
              <a:rPr lang="en-US" sz="2800" dirty="0" smtClean="0"/>
              <a:t>the unit </a:t>
            </a:r>
            <a:r>
              <a:rPr lang="en-US" sz="2800" dirty="0"/>
              <a:t>with the longest latency, since that is the one most likely </a:t>
            </a:r>
            <a:r>
              <a:rPr lang="en-US" sz="2800" dirty="0" smtClean="0"/>
              <a:t>to cause other stalls due to </a:t>
            </a:r>
            <a:r>
              <a:rPr lang="en-US" sz="2800" b="1" dirty="0" smtClean="0"/>
              <a:t>RAW hazards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advantage </a:t>
            </a:r>
            <a:r>
              <a:rPr lang="en-US" sz="2800" dirty="0" smtClean="0"/>
              <a:t>is the simple implementation.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disadvantage is that it complicates </a:t>
            </a:r>
            <a:r>
              <a:rPr lang="en-US" sz="2800" dirty="0" smtClean="0"/>
              <a:t>pipeline control</a:t>
            </a:r>
            <a:r>
              <a:rPr lang="en-US" sz="2800" dirty="0"/>
              <a:t>, as </a:t>
            </a:r>
            <a:r>
              <a:rPr lang="en-US" sz="2800" b="1" dirty="0"/>
              <a:t>stalls</a:t>
            </a:r>
            <a:r>
              <a:rPr lang="en-US" sz="2800" dirty="0"/>
              <a:t> can now arise from </a:t>
            </a:r>
            <a:r>
              <a:rPr lang="en-US" sz="2800" b="1" dirty="0"/>
              <a:t>two places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We subsequently assume that WB interlock are resolved in </a:t>
            </a:r>
            <a:r>
              <a:rPr lang="en-US" sz="2800" b="1" dirty="0" smtClean="0"/>
              <a:t>ID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471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MIPS Extensions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659470"/>
            <a:ext cx="8460940" cy="250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14068" y="2213865"/>
            <a:ext cx="8523417" cy="2484915"/>
            <a:chOff x="414068" y="2213865"/>
            <a:chExt cx="8523417" cy="2484915"/>
          </a:xfrm>
        </p:grpSpPr>
        <p:sp>
          <p:nvSpPr>
            <p:cNvPr id="11" name="Rectangle 10"/>
            <p:cNvSpPr/>
            <p:nvPr/>
          </p:nvSpPr>
          <p:spPr>
            <a:xfrm>
              <a:off x="414068" y="3313785"/>
              <a:ext cx="829839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en-US" sz="2800" dirty="0" smtClean="0"/>
                <a:t>The above code has a </a:t>
              </a:r>
              <a:r>
                <a:rPr lang="en-US" sz="2800" b="1" dirty="0" smtClean="0"/>
                <a:t>WAW hazard</a:t>
              </a:r>
              <a:r>
                <a:rPr lang="en-US" sz="2800" dirty="0" smtClean="0"/>
                <a:t>.</a:t>
              </a:r>
              <a:r>
                <a:rPr lang="en-US" sz="2800" b="1" dirty="0" smtClean="0"/>
                <a:t> </a:t>
              </a:r>
              <a:r>
                <a:rPr lang="en-US" sz="2800" dirty="0" smtClean="0"/>
                <a:t>It occurs </a:t>
              </a:r>
              <a:r>
                <a:rPr lang="en-US" sz="2800" dirty="0"/>
                <a:t>only </a:t>
              </a:r>
              <a:r>
                <a:rPr lang="en-US" sz="2800" dirty="0" smtClean="0"/>
                <a:t>when </a:t>
              </a:r>
              <a:r>
                <a:rPr lang="en-US" sz="2800" dirty="0"/>
                <a:t>the </a:t>
              </a:r>
              <a:r>
                <a:rPr lang="en-US" sz="2800" dirty="0" smtClean="0"/>
                <a:t>code overwrites the result </a:t>
              </a:r>
              <a:r>
                <a:rPr lang="en-US" sz="2800" dirty="0"/>
                <a:t>of </a:t>
              </a:r>
              <a:r>
                <a:rPr lang="en-US" sz="2800" dirty="0" smtClean="0"/>
                <a:t>ADD.D </a:t>
              </a:r>
              <a:r>
                <a:rPr lang="en-US" sz="2800" b="1" dirty="0" smtClean="0"/>
                <a:t>without </a:t>
              </a:r>
              <a:r>
                <a:rPr lang="en-US" sz="2800" dirty="0"/>
                <a:t>any instruction </a:t>
              </a:r>
              <a:r>
                <a:rPr lang="en-US" sz="2800" dirty="0" smtClean="0"/>
                <a:t>ever using </a:t>
              </a:r>
              <a:r>
                <a:rPr lang="en-US" sz="2800" dirty="0"/>
                <a:t>it</a:t>
              </a:r>
              <a:r>
                <a:rPr lang="en-US" sz="2800" dirty="0" smtClean="0"/>
                <a:t>! ADD.D is useless. (Why?)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677345" y="2789527"/>
              <a:ext cx="585065" cy="414448"/>
            </a:xfrm>
            <a:prstGeom prst="round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352420" y="2213865"/>
              <a:ext cx="585065" cy="414448"/>
            </a:xfrm>
            <a:prstGeom prst="round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14068" y="4811580"/>
            <a:ext cx="82983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If F2 is used between </a:t>
            </a:r>
            <a:r>
              <a:rPr lang="en-US" sz="2800" dirty="0"/>
              <a:t>the ADD.D and the L.D, the </a:t>
            </a:r>
            <a:r>
              <a:rPr lang="en-US" sz="2800" dirty="0" smtClean="0"/>
              <a:t>pipeline is stalled </a:t>
            </a:r>
            <a:r>
              <a:rPr lang="en-US" sz="2800" dirty="0"/>
              <a:t>for a </a:t>
            </a:r>
            <a:r>
              <a:rPr lang="en-US" sz="2800" b="1" dirty="0"/>
              <a:t>RAW hazard</a:t>
            </a:r>
            <a:r>
              <a:rPr lang="en-US" sz="2800" dirty="0"/>
              <a:t>, and the L.D would not </a:t>
            </a:r>
            <a:r>
              <a:rPr lang="en-US" sz="2800" dirty="0" smtClean="0"/>
              <a:t>be issued </a:t>
            </a:r>
            <a:r>
              <a:rPr lang="en-US" sz="2800" dirty="0"/>
              <a:t>until </a:t>
            </a:r>
            <a:r>
              <a:rPr lang="en-US" sz="2800" dirty="0" smtClean="0"/>
              <a:t>the ADD.D is completed.</a:t>
            </a:r>
          </a:p>
        </p:txBody>
      </p:sp>
    </p:spTree>
    <p:extLst>
      <p:ext uri="{BB962C8B-B14F-4D97-AF65-F5344CB8AC3E}">
        <p14:creationId xmlns:p14="http://schemas.microsoft.com/office/powerpoint/2010/main" val="417397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MIPS Extensions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67908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Division</a:t>
            </a:r>
            <a:endParaRPr lang="he-IL" sz="3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55396" y="2008015"/>
            <a:ext cx="3617339" cy="2844556"/>
            <a:chOff x="752825" y="1623965"/>
            <a:chExt cx="3617339" cy="284455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905" y="1623965"/>
              <a:ext cx="2304036" cy="2844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610" y="1662370"/>
              <a:ext cx="1257553" cy="2761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>
              <a:off x="1691625" y="2005509"/>
              <a:ext cx="2678539" cy="360041"/>
            </a:xfrm>
            <a:prstGeom prst="roundRect">
              <a:avLst/>
            </a:prstGeom>
            <a:solidFill>
              <a:srgbClr val="777777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691626" y="4152739"/>
              <a:ext cx="2678538" cy="270779"/>
            </a:xfrm>
            <a:prstGeom prst="roundRect">
              <a:avLst/>
            </a:prstGeom>
            <a:solidFill>
              <a:srgbClr val="777777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691625" y="1693124"/>
              <a:ext cx="2678539" cy="270779"/>
            </a:xfrm>
            <a:prstGeom prst="roundRect">
              <a:avLst/>
            </a:prstGeom>
            <a:solidFill>
              <a:srgbClr val="777777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905" y="1693124"/>
              <a:ext cx="842545" cy="265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ounded Rectangle 16"/>
            <p:cNvSpPr/>
            <p:nvPr/>
          </p:nvSpPr>
          <p:spPr>
            <a:xfrm>
              <a:off x="752825" y="1693124"/>
              <a:ext cx="859625" cy="672425"/>
            </a:xfrm>
            <a:prstGeom prst="roundRect">
              <a:avLst/>
            </a:prstGeom>
            <a:solidFill>
              <a:srgbClr val="777777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760" y="817459"/>
            <a:ext cx="4147740" cy="546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01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2665" y="3160165"/>
                <a:ext cx="8210255" cy="18158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>
                  <a:spcAft>
                    <a:spcPts val="1800"/>
                  </a:spcAft>
                </a:pPr>
                <a:r>
                  <a:rPr lang="en-US" sz="2800" dirty="0" smtClean="0"/>
                  <a:t>Like sequential MULT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-bit operands yielding a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-bit product, the division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-bit dividend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-bit divisor can be realized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 cycles of shift and subtraction.</a:t>
                </a:r>
                <a:endParaRPr lang="he-IL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65" y="3160165"/>
                <a:ext cx="8210255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1559" t="-3020" r="-1485" b="-872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MIPS Extensions</a:t>
            </a:r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67908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Unsigned Division</a:t>
            </a:r>
            <a:endParaRPr lang="he-IL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2665" y="5003605"/>
                <a:ext cx="8210255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>
                  <a:spcAft>
                    <a:spcPts val="1800"/>
                  </a:spcAft>
                </a:pPr>
                <a:r>
                  <a:rPr lang="en-US" sz="2800" b="1" dirty="0" smtClean="0"/>
                  <a:t>Hazard!</a:t>
                </a:r>
                <a:r>
                  <a:rPr lang="en-US" sz="2800" dirty="0" smtClean="0"/>
                  <a:t> While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-bit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-bit MULT results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-bit at most,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-bit DIV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-bit may result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  <m:r>
                      <a:rPr lang="en-US" sz="2800" i="1" dirty="0" smtClean="0">
                        <a:latin typeface="Cambria Math"/>
                      </a:rPr>
                      <m:t>+</m:t>
                    </m:r>
                    <m:r>
                      <a:rPr lang="en-US" sz="2800" i="1" dirty="0" smtClean="0">
                        <a:latin typeface="Cambria Math"/>
                      </a:rPr>
                      <m:t>1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-bit quotient.</a:t>
                </a:r>
                <a:endParaRPr lang="he-IL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65" y="5003605"/>
                <a:ext cx="8210255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559" t="-3965" r="-1485" b="-1189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2665" y="971080"/>
                <a:ext cx="8210255" cy="204671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𝑧</m:t>
                    </m:r>
                    <m:r>
                      <a:rPr lang="en-US" sz="280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/>
                  <a:t>    Dividend</a:t>
                </a:r>
              </a:p>
              <a:p>
                <a:pPr algn="just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b="0" dirty="0" smtClean="0"/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/>
                  <a:t>      Divisor</a:t>
                </a:r>
              </a:p>
              <a:p>
                <a:pPr algn="just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𝑞</m:t>
                    </m:r>
                  </m:oMath>
                </a14:m>
                <a:r>
                  <a:rPr lang="en-US" sz="2800" b="0" dirty="0" smtClean="0"/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/>
                  <a:t>       Quotient</a:t>
                </a:r>
              </a:p>
              <a:p>
                <a:pPr algn="just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−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𝑞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b="0" dirty="0" smtClean="0">
                    <a:ea typeface="Cambria Math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2800" dirty="0"/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𝑠</m:t>
                    </m:r>
                    <m:r>
                      <a:rPr lang="en-US" sz="2800" b="0" i="1" dirty="0" smtClean="0">
                        <a:latin typeface="Cambria Math"/>
                      </a:rPr>
                      <m:t>&lt;</m:t>
                    </m:r>
                    <m:r>
                      <a:rPr lang="en-US" sz="2800" b="0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 smtClean="0"/>
                  <a:t>    Reminder</a:t>
                </a:r>
                <a:endParaRPr lang="he-IL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65" y="971080"/>
                <a:ext cx="8210255" cy="2046714"/>
              </a:xfrm>
              <a:prstGeom prst="rect">
                <a:avLst/>
              </a:prstGeom>
              <a:blipFill rotWithShape="1">
                <a:blip r:embed="rId4"/>
                <a:stretch>
                  <a:fillRect t="-2679" b="-773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55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6555" y="623020"/>
                <a:ext cx="7830871" cy="14481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 smtClean="0"/>
                  <a:t>Since for unsigned division there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𝑞</m:t>
                    </m:r>
                    <m:r>
                      <a:rPr lang="en-US" sz="2800" b="0" i="1" smtClean="0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𝑠</m:t>
                    </m:r>
                    <m:r>
                      <a:rPr lang="en-US" sz="2800" b="0" i="1" smtClean="0">
                        <a:latin typeface="Cambria Math"/>
                      </a:rPr>
                      <m:t>&lt;</m:t>
                    </m:r>
                    <m:r>
                      <a:rPr lang="en-US" sz="28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 smtClean="0"/>
                  <a:t>, to avoid overflow there must be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𝑧</m:t>
                    </m:r>
                    <m:r>
                      <a:rPr lang="en-US" sz="2800" b="0" i="1" smtClean="0">
                        <a:latin typeface="Cambria Math"/>
                      </a:rPr>
                      <m:t>&lt;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𝑑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𝑑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 smtClean="0"/>
                  <a:t>.</a:t>
                </a:r>
                <a:endParaRPr lang="he-IL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55" y="623020"/>
                <a:ext cx="7830871" cy="1448153"/>
              </a:xfrm>
              <a:prstGeom prst="rect">
                <a:avLst/>
              </a:prstGeom>
              <a:blipFill rotWithShape="1">
                <a:blip r:embed="rId2"/>
                <a:stretch>
                  <a:fillRect l="-1634" t="-3361" r="-1479" b="-9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6555" y="2200040"/>
                <a:ext cx="7920880" cy="24006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i="1" dirty="0" smtClean="0"/>
                  <a:t> </a:t>
                </a:r>
                <a:r>
                  <a:rPr lang="en-US" sz="2800" dirty="0" smtClean="0"/>
                  <a:t>must therefore be strictly greater than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 MSBs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sz="2800" dirty="0" smtClean="0"/>
                  <a:t>, as otherwise the quotient would have more than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 bit.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An overflow detection is done prior to division and can also be used to detect division by zero.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55" y="2200040"/>
                <a:ext cx="7920880" cy="2400657"/>
              </a:xfrm>
              <a:prstGeom prst="rect">
                <a:avLst/>
              </a:prstGeom>
              <a:blipFill rotWithShape="1">
                <a:blip r:embed="rId3"/>
                <a:stretch>
                  <a:fillRect l="-1617" t="-2284" r="-1540" b="-6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MIPS Extensions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2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7924800" cy="316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57200" y="638245"/>
            <a:ext cx="4724400" cy="1561795"/>
            <a:chOff x="457200" y="609600"/>
            <a:chExt cx="4724400" cy="1561795"/>
          </a:xfrm>
        </p:grpSpPr>
        <p:grpSp>
          <p:nvGrpSpPr>
            <p:cNvPr id="18" name="Group 17"/>
            <p:cNvGrpSpPr/>
            <p:nvPr/>
          </p:nvGrpSpPr>
          <p:grpSpPr>
            <a:xfrm>
              <a:off x="2362200" y="609600"/>
              <a:ext cx="2819400" cy="1561795"/>
              <a:chOff x="2362200" y="609600"/>
              <a:chExt cx="2819400" cy="156179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2590800" y="609600"/>
                    <a:ext cx="10668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oMath>
                    </a14:m>
                    <a:r>
                      <a:rPr lang="en-US" sz="2400" dirty="0" smtClean="0"/>
                      <a:t> bits</a:t>
                    </a:r>
                    <a:endParaRPr lang="he-IL" sz="2400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90800" y="609600"/>
                    <a:ext cx="1066800" cy="46166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571" t="-10667" r="-8000" b="-30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Rounded Rectangle 14"/>
              <p:cNvSpPr/>
              <p:nvPr/>
            </p:nvSpPr>
            <p:spPr>
              <a:xfrm>
                <a:off x="2362200" y="1787345"/>
                <a:ext cx="2819400" cy="384050"/>
              </a:xfrm>
              <a:prstGeom prst="round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16" name="Straight Arrow Connector 15"/>
              <p:cNvCxnSpPr>
                <a:stCxn id="13" idx="2"/>
                <a:endCxn id="15" idx="0"/>
              </p:cNvCxnSpPr>
              <p:nvPr/>
            </p:nvCxnSpPr>
            <p:spPr>
              <a:xfrm>
                <a:off x="3124200" y="1071265"/>
                <a:ext cx="647700" cy="716080"/>
              </a:xfrm>
              <a:prstGeom prst="straightConnector1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457200" y="609600"/>
              <a:ext cx="1600200" cy="1561795"/>
              <a:chOff x="2362200" y="533400"/>
              <a:chExt cx="1600200" cy="156179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2590800" y="533400"/>
                    <a:ext cx="10668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oMath>
                    </a14:m>
                    <a:r>
                      <a:rPr lang="en-US" sz="2400" dirty="0" smtClean="0"/>
                      <a:t> bits</a:t>
                    </a:r>
                    <a:endParaRPr lang="he-IL" sz="24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90800" y="533400"/>
                    <a:ext cx="1066800" cy="46166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10667" b="-30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Rounded Rectangle 21"/>
              <p:cNvSpPr/>
              <p:nvPr/>
            </p:nvSpPr>
            <p:spPr>
              <a:xfrm>
                <a:off x="2362200" y="1711146"/>
                <a:ext cx="1600200" cy="384049"/>
              </a:xfrm>
              <a:prstGeom prst="round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23" name="Straight Arrow Connector 22"/>
              <p:cNvCxnSpPr>
                <a:stCxn id="21" idx="2"/>
                <a:endCxn id="22" idx="0"/>
              </p:cNvCxnSpPr>
              <p:nvPr/>
            </p:nvCxnSpPr>
            <p:spPr>
              <a:xfrm>
                <a:off x="3124200" y="995065"/>
                <a:ext cx="38100" cy="716081"/>
              </a:xfrm>
              <a:prstGeom prst="straightConnector1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/>
          <p:cNvGrpSpPr/>
          <p:nvPr/>
        </p:nvGrpSpPr>
        <p:grpSpPr>
          <a:xfrm>
            <a:off x="476546" y="1243575"/>
            <a:ext cx="8210254" cy="4327673"/>
            <a:chOff x="476546" y="1243575"/>
            <a:chExt cx="8210254" cy="4327673"/>
          </a:xfrm>
        </p:grpSpPr>
        <p:grpSp>
          <p:nvGrpSpPr>
            <p:cNvPr id="12" name="Group 11"/>
            <p:cNvGrpSpPr/>
            <p:nvPr/>
          </p:nvGrpSpPr>
          <p:grpSpPr>
            <a:xfrm>
              <a:off x="476546" y="1815990"/>
              <a:ext cx="8210254" cy="3755258"/>
              <a:chOff x="476546" y="1815990"/>
              <a:chExt cx="8210254" cy="375525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476546" y="4609446"/>
                    <a:ext cx="8210254" cy="96180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just"/>
                    <a:r>
                      <a:rPr lang="en-US" sz="2800" dirty="0" smtClean="0"/>
                      <a:t>First subtraction must consider </a:t>
                    </a:r>
                    <a14:m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+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1</m:t>
                        </m:r>
                      </m:oMath>
                    </a14:m>
                    <a:r>
                      <a:rPr lang="en-US" sz="2800" dirty="0" smtClean="0"/>
                      <a:t> </a:t>
                    </a:r>
                    <a14:m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/>
                          </a:rPr>
                          <m:t>𝑧</m:t>
                        </m:r>
                      </m:oMath>
                    </a14:m>
                    <a:r>
                      <a:rPr lang="en-US" sz="2800" dirty="0" smtClean="0"/>
                      <a:t>’s MSBs since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𝑧</m:t>
                        </m:r>
                        <m:r>
                          <a:rPr lang="en-US" sz="2800" i="1">
                            <a:latin typeface="Cambria Math"/>
                          </a:rPr>
                          <m:t>&lt;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sz="2800" i="1" smtClean="0">
                            <a:latin typeface="Cambria Math"/>
                          </a:rPr>
                          <m:t>𝑑</m:t>
                        </m:r>
                      </m:oMath>
                    </a14:m>
                    <a:r>
                      <a:rPr lang="en-US" sz="2800" dirty="0" smtClean="0"/>
                      <a:t>. </a:t>
                    </a:r>
                    <a:endParaRPr lang="he-IL" sz="2800" dirty="0"/>
                  </a:p>
                </p:txBody>
              </p:sp>
            </mc:Choice>
            <mc:Fallback xmlns="">
              <p:sp>
                <p:nvSpPr>
                  <p:cNvPr id="4" name="Text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6546" y="4609446"/>
                    <a:ext cx="8210254" cy="96180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1485" t="-5696" r="-1559" b="-170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" name="Rounded Rectangle 4"/>
              <p:cNvSpPr/>
              <p:nvPr/>
            </p:nvSpPr>
            <p:spPr>
              <a:xfrm>
                <a:off x="2362200" y="1815990"/>
                <a:ext cx="1752600" cy="698609"/>
              </a:xfrm>
              <a:prstGeom prst="round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flipV="1">
                <a:off x="1828800" y="2514600"/>
                <a:ext cx="685800" cy="2057400"/>
              </a:xfrm>
              <a:prstGeom prst="straightConnector1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3688685" y="1243575"/>
              <a:ext cx="3016915" cy="1285325"/>
              <a:chOff x="3688685" y="1243575"/>
              <a:chExt cx="3016915" cy="1285325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3688685" y="1243575"/>
                <a:ext cx="360040" cy="457200"/>
              </a:xfrm>
              <a:prstGeom prst="roundRect">
                <a:avLst/>
              </a:prstGeom>
              <a:solidFill>
                <a:srgbClr val="FF00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5562600" y="2213865"/>
                <a:ext cx="1143000" cy="315035"/>
              </a:xfrm>
              <a:prstGeom prst="roundRect">
                <a:avLst/>
              </a:prstGeom>
              <a:solidFill>
                <a:srgbClr val="FF00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3041829" y="1243575"/>
            <a:ext cx="3663281" cy="1645365"/>
            <a:chOff x="3041829" y="1243575"/>
            <a:chExt cx="3663281" cy="1645365"/>
          </a:xfrm>
        </p:grpSpPr>
        <p:grpSp>
          <p:nvGrpSpPr>
            <p:cNvPr id="34" name="Group 33"/>
            <p:cNvGrpSpPr/>
            <p:nvPr/>
          </p:nvGrpSpPr>
          <p:grpSpPr>
            <a:xfrm>
              <a:off x="4072735" y="1243575"/>
              <a:ext cx="2632375" cy="1645365"/>
              <a:chOff x="4072735" y="1243575"/>
              <a:chExt cx="2632375" cy="1645365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5562110" y="2573906"/>
                <a:ext cx="1143000" cy="315034"/>
              </a:xfrm>
              <a:prstGeom prst="roundRect">
                <a:avLst/>
              </a:prstGeom>
              <a:solidFill>
                <a:srgbClr val="FF00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4072735" y="1243575"/>
                <a:ext cx="349805" cy="457200"/>
              </a:xfrm>
              <a:prstGeom prst="roundRect">
                <a:avLst/>
              </a:prstGeom>
              <a:solidFill>
                <a:srgbClr val="FF00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3041829" y="2545685"/>
              <a:ext cx="1395155" cy="315034"/>
            </a:xfrm>
            <a:prstGeom prst="round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356865" y="1243575"/>
            <a:ext cx="3348735" cy="1993400"/>
            <a:chOff x="3356865" y="1243575"/>
            <a:chExt cx="3348735" cy="1993400"/>
          </a:xfrm>
        </p:grpSpPr>
        <p:grpSp>
          <p:nvGrpSpPr>
            <p:cNvPr id="35" name="Group 34"/>
            <p:cNvGrpSpPr/>
            <p:nvPr/>
          </p:nvGrpSpPr>
          <p:grpSpPr>
            <a:xfrm>
              <a:off x="4452625" y="1243575"/>
              <a:ext cx="2252975" cy="1960401"/>
              <a:chOff x="4452625" y="1243575"/>
              <a:chExt cx="2252975" cy="1960401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5562600" y="2933945"/>
                <a:ext cx="1143000" cy="270031"/>
              </a:xfrm>
              <a:prstGeom prst="roundRect">
                <a:avLst/>
              </a:prstGeom>
              <a:solidFill>
                <a:srgbClr val="FF00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4452625" y="1243575"/>
                <a:ext cx="349805" cy="457200"/>
              </a:xfrm>
              <a:prstGeom prst="roundRect">
                <a:avLst/>
              </a:prstGeom>
              <a:solidFill>
                <a:srgbClr val="FF00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40" name="Rounded Rectangle 39"/>
            <p:cNvSpPr/>
            <p:nvPr/>
          </p:nvSpPr>
          <p:spPr>
            <a:xfrm>
              <a:off x="3356865" y="2921941"/>
              <a:ext cx="1395155" cy="315034"/>
            </a:xfrm>
            <a:prstGeom prst="round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16905" y="1243575"/>
            <a:ext cx="2988205" cy="2346839"/>
            <a:chOff x="3716905" y="1243575"/>
            <a:chExt cx="2988205" cy="2346839"/>
          </a:xfrm>
        </p:grpSpPr>
        <p:grpSp>
          <p:nvGrpSpPr>
            <p:cNvPr id="36" name="Group 35"/>
            <p:cNvGrpSpPr/>
            <p:nvPr/>
          </p:nvGrpSpPr>
          <p:grpSpPr>
            <a:xfrm>
              <a:off x="4826440" y="1243575"/>
              <a:ext cx="1878670" cy="2320440"/>
              <a:chOff x="4826440" y="1243575"/>
              <a:chExt cx="1878670" cy="2320440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5562110" y="3248980"/>
                <a:ext cx="1143000" cy="315035"/>
              </a:xfrm>
              <a:prstGeom prst="roundRect">
                <a:avLst/>
              </a:prstGeom>
              <a:solidFill>
                <a:srgbClr val="FF00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4826440" y="1243575"/>
                <a:ext cx="360040" cy="457200"/>
              </a:xfrm>
              <a:prstGeom prst="roundRect">
                <a:avLst/>
              </a:prstGeom>
              <a:solidFill>
                <a:srgbClr val="FF00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41" name="Rounded Rectangle 40"/>
            <p:cNvSpPr/>
            <p:nvPr/>
          </p:nvSpPr>
          <p:spPr>
            <a:xfrm>
              <a:off x="3716905" y="3275380"/>
              <a:ext cx="1395155" cy="315034"/>
            </a:xfrm>
            <a:prstGeom prst="round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MIPS Extensions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5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2665" y="894270"/>
                <a:ext cx="8210254" cy="159434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Unsigned integer and unsigned fractional can be converted to each other as follows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𝑧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𝑘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𝑠</m:t>
                      </m:r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65" y="894270"/>
                <a:ext cx="8210254" cy="1594347"/>
              </a:xfrm>
              <a:prstGeom prst="rect">
                <a:avLst/>
              </a:prstGeom>
              <a:blipFill rotWithShape="1">
                <a:blip r:embed="rId2"/>
                <a:stretch>
                  <a:fillRect l="-1559" t="-3448" r="-1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2666" y="2468875"/>
                <a:ext cx="8210254" cy="182357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 smtClean="0"/>
                  <a:t>Letting the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2</m:t>
                    </m:r>
                    <m:r>
                      <a:rPr lang="en-US" sz="2800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-bit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sz="2800" dirty="0" smtClean="0"/>
                  <a:t> input and 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-bit inputs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/>
                      </a:rPr>
                      <m:t> </m:t>
                    </m:r>
                    <m:r>
                      <a:rPr lang="en-US" sz="2800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2800" dirty="0" smtClean="0"/>
                  <a:t> interpreted as fractions, their fractional values are related by</a:t>
                </a:r>
              </a:p>
              <a:p>
                <a:pPr algn="ctr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e-IL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frac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he-IL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frac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he-IL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frac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  <m:sSub>
                      <m:sSubPr>
                        <m:ctrlPr>
                          <a:rPr lang="he-IL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frac</m:t>
                        </m:r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  <a:endParaRPr lang="he-IL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66" y="2468875"/>
                <a:ext cx="8210254" cy="1823576"/>
              </a:xfrm>
              <a:prstGeom prst="rect">
                <a:avLst/>
              </a:prstGeom>
              <a:blipFill rotWithShape="1">
                <a:blip r:embed="rId3"/>
                <a:stretch>
                  <a:fillRect l="-1559" t="-3010" r="-1485" b="-869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2666" y="4350720"/>
                <a:ext cx="8210253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 smtClean="0"/>
                  <a:t>Fractions are therefore divided as integers, except that the reminder (fractional) is right shifted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 bits. </a:t>
                </a:r>
                <a:endParaRPr lang="he-IL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66" y="4350720"/>
                <a:ext cx="8210253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559" t="-5769" r="-1485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2667" y="5310845"/>
                <a:ext cx="8210252" cy="96180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 smtClean="0"/>
                  <a:t>Overflow detects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frac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&lt;</m:t>
                    </m:r>
                  </m:oMath>
                </a14:m>
                <a:r>
                  <a:rPr lang="he-IL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frac</m:t>
                        </m:r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Otherwise the quotient would be not smaller than 1.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67" y="5310845"/>
                <a:ext cx="8210252" cy="961802"/>
              </a:xfrm>
              <a:prstGeom prst="rect">
                <a:avLst/>
              </a:prstGeom>
              <a:blipFill rotWithShape="1">
                <a:blip r:embed="rId5"/>
                <a:stretch>
                  <a:fillRect l="-1559" t="-7595" r="-1485" b="-16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MIPS Extensions</a:t>
            </a:r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274638"/>
            <a:ext cx="8229600" cy="67908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Fractional Division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403575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MIPS Extensions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00" y="808382"/>
            <a:ext cx="3782345" cy="561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09670" y="997931"/>
                <a:ext cx="28419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𝟎𝟏𝟏𝟏𝟎𝟏𝟎𝟏</m:t>
                      </m:r>
                      <m:r>
                        <a:rPr lang="en-US" sz="2400" b="1" i="1" smtClean="0">
                          <a:latin typeface="Cambria Math"/>
                        </a:rPr>
                        <m:t> ÷</m:t>
                      </m:r>
                      <m:r>
                        <a:rPr lang="en-US" sz="2400" b="1" i="1" smtClean="0">
                          <a:latin typeface="Cambria Math"/>
                        </a:rPr>
                        <m:t>𝟏𝟎𝟏𝟎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670" y="997931"/>
                <a:ext cx="284197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07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731500" y="971080"/>
            <a:ext cx="7719405" cy="1728627"/>
            <a:chOff x="731500" y="626240"/>
            <a:chExt cx="7719405" cy="17286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764025" y="1223453"/>
                  <a:ext cx="3686880" cy="10926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spcAft>
                      <a:spcPts val="600"/>
                    </a:spcAft>
                  </a:pPr>
                  <a:r>
                    <a:rPr lang="en-US" sz="2000" dirty="0"/>
                    <a:t>No overflow since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(</m:t>
                          </m:r>
                          <m:r>
                            <a:rPr lang="en-US" sz="2000" i="1">
                              <a:latin typeface="Cambria Math"/>
                            </a:rPr>
                            <m:t>0111</m:t>
                          </m:r>
                          <m:r>
                            <a:rPr lang="en-US" sz="2000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two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(</m:t>
                          </m:r>
                          <m:r>
                            <a:rPr lang="en-US" sz="2000" i="1">
                              <a:latin typeface="Cambria Math"/>
                            </a:rPr>
                            <m:t>1010</m:t>
                          </m:r>
                          <m:r>
                            <a:rPr lang="en-US" sz="2000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two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2000" dirty="0" smtClean="0"/>
                    <a:t>.</a:t>
                  </a:r>
                </a:p>
                <a:p>
                  <a:pPr algn="just">
                    <a:spcAft>
                      <a:spcPts val="600"/>
                    </a:spcAft>
                  </a:pPr>
                  <a:r>
                    <a:rPr lang="en-US" sz="2000" dirty="0" smtClean="0"/>
                    <a:t>Subtraction is in 2’s complement.</a:t>
                  </a: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4025" y="1223453"/>
                  <a:ext cx="3686880" cy="109260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821" t="-2793" b="-949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ounded Rectangle 12"/>
            <p:cNvSpPr/>
            <p:nvPr/>
          </p:nvSpPr>
          <p:spPr>
            <a:xfrm>
              <a:off x="731500" y="626240"/>
              <a:ext cx="3782345" cy="1728627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31500" y="4580345"/>
            <a:ext cx="7719406" cy="843703"/>
            <a:chOff x="731499" y="2354867"/>
            <a:chExt cx="7719406" cy="8437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4764025" y="2570042"/>
                  <a:ext cx="368688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spcAft>
                      <a:spcPts val="600"/>
                    </a:spcAft>
                  </a:pPr>
                  <a:r>
                    <a:rPr lang="en-US" sz="2000" dirty="0" smtClean="0"/>
                    <a:t>Positive, so set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1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4025" y="2570042"/>
                  <a:ext cx="3686880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821" t="-7692" b="-2769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ounded Rectangle 22"/>
            <p:cNvSpPr/>
            <p:nvPr/>
          </p:nvSpPr>
          <p:spPr>
            <a:xfrm>
              <a:off x="731499" y="2354867"/>
              <a:ext cx="3782345" cy="843703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31500" y="2986422"/>
            <a:ext cx="7719406" cy="3283743"/>
            <a:chOff x="731500" y="2901339"/>
            <a:chExt cx="7719406" cy="3283743"/>
          </a:xfrm>
        </p:grpSpPr>
        <p:grpSp>
          <p:nvGrpSpPr>
            <p:cNvPr id="24" name="Group 23"/>
            <p:cNvGrpSpPr/>
            <p:nvPr/>
          </p:nvGrpSpPr>
          <p:grpSpPr>
            <a:xfrm>
              <a:off x="731500" y="5341379"/>
              <a:ext cx="7719406" cy="843703"/>
              <a:chOff x="731499" y="2354867"/>
              <a:chExt cx="7719406" cy="84370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4764025" y="2568835"/>
                    <a:ext cx="368688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>
                      <a:spcAft>
                        <a:spcPts val="600"/>
                      </a:spcAft>
                    </a:pPr>
                    <a:r>
                      <a:rPr lang="en-US" sz="2000" dirty="0" smtClean="0"/>
                      <a:t>Positive, so set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oMath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64025" y="2568835"/>
                    <a:ext cx="3686880" cy="40011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1821" t="-7576" b="-25758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Rounded Rectangle 25"/>
              <p:cNvSpPr/>
              <p:nvPr/>
            </p:nvSpPr>
            <p:spPr>
              <a:xfrm>
                <a:off x="731499" y="2354867"/>
                <a:ext cx="3782345" cy="843703"/>
              </a:xfrm>
              <a:prstGeom prst="roundRect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267700" y="5426060"/>
              <a:ext cx="2035465" cy="422370"/>
              <a:chOff x="2267700" y="5426060"/>
              <a:chExt cx="2035465" cy="422370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3343040" y="5579680"/>
                <a:ext cx="960125" cy="268750"/>
              </a:xfrm>
              <a:prstGeom prst="roundRect">
                <a:avLst/>
              </a:prstGeom>
              <a:solidFill>
                <a:srgbClr val="FF0000">
                  <a:alpha val="30196"/>
                </a:srgb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2267700" y="5426060"/>
                <a:ext cx="960125" cy="268750"/>
              </a:xfrm>
              <a:prstGeom prst="roundRect">
                <a:avLst/>
              </a:prstGeom>
              <a:solidFill>
                <a:srgbClr val="FF0000">
                  <a:alpha val="30196"/>
                </a:srgb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358238" y="2901339"/>
              <a:ext cx="4471162" cy="3215841"/>
              <a:chOff x="3358238" y="2901339"/>
              <a:chExt cx="4471162" cy="3215841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3358238" y="5848430"/>
                <a:ext cx="960125" cy="268750"/>
              </a:xfrm>
              <a:prstGeom prst="roundRect">
                <a:avLst/>
              </a:prstGeom>
              <a:solidFill>
                <a:srgbClr val="00B050">
                  <a:alpha val="30196"/>
                </a:srgb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6377035" y="5648302"/>
                <a:ext cx="960125" cy="268750"/>
              </a:xfrm>
              <a:prstGeom prst="roundRect">
                <a:avLst/>
              </a:prstGeom>
              <a:solidFill>
                <a:srgbClr val="00B050">
                  <a:alpha val="30196"/>
                </a:srgb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6377034" y="4803477"/>
                <a:ext cx="960125" cy="268750"/>
              </a:xfrm>
              <a:prstGeom prst="roundRect">
                <a:avLst/>
              </a:prstGeom>
              <a:solidFill>
                <a:srgbClr val="00B050">
                  <a:alpha val="30196"/>
                </a:srgb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6869275" y="3772483"/>
                <a:ext cx="960125" cy="268750"/>
              </a:xfrm>
              <a:prstGeom prst="roundRect">
                <a:avLst/>
              </a:prstGeom>
              <a:solidFill>
                <a:srgbClr val="00B050">
                  <a:alpha val="30196"/>
                </a:srgb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6389212" y="2901339"/>
                <a:ext cx="960125" cy="268750"/>
              </a:xfrm>
              <a:prstGeom prst="roundRect">
                <a:avLst/>
              </a:prstGeom>
              <a:solidFill>
                <a:srgbClr val="00B050">
                  <a:alpha val="30196"/>
                </a:srgb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7" name="Title 1"/>
          <p:cNvSpPr txBox="1">
            <a:spLocks/>
          </p:cNvSpPr>
          <p:nvPr/>
        </p:nvSpPr>
        <p:spPr>
          <a:xfrm>
            <a:off x="457200" y="274638"/>
            <a:ext cx="8229600" cy="76909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Restoring Unsigned Division</a:t>
            </a:r>
            <a:endParaRPr lang="he-IL" sz="36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731499" y="2976498"/>
            <a:ext cx="7719407" cy="1603847"/>
            <a:chOff x="731499" y="2976498"/>
            <a:chExt cx="7719407" cy="1603847"/>
          </a:xfrm>
        </p:grpSpPr>
        <p:grpSp>
          <p:nvGrpSpPr>
            <p:cNvPr id="39" name="Group 38"/>
            <p:cNvGrpSpPr/>
            <p:nvPr/>
          </p:nvGrpSpPr>
          <p:grpSpPr>
            <a:xfrm>
              <a:off x="731499" y="2976498"/>
              <a:ext cx="7719407" cy="1603847"/>
              <a:chOff x="731499" y="2976498"/>
              <a:chExt cx="7719407" cy="1603847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731499" y="2976498"/>
                <a:ext cx="7719407" cy="1603847"/>
                <a:chOff x="731499" y="2891415"/>
                <a:chExt cx="7719407" cy="1603847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731499" y="3459534"/>
                  <a:ext cx="7719407" cy="1035728"/>
                  <a:chOff x="731499" y="3459534"/>
                  <a:chExt cx="7719407" cy="1035728"/>
                </a:xfrm>
              </p:grpSpPr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731500" y="3459534"/>
                    <a:ext cx="7719406" cy="1035728"/>
                    <a:chOff x="731499" y="2354867"/>
                    <a:chExt cx="7719406" cy="1035728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9" name="TextBox 18"/>
                        <p:cNvSpPr txBox="1"/>
                        <p:nvPr/>
                      </p:nvSpPr>
                      <p:spPr>
                        <a:xfrm>
                          <a:off x="4764025" y="2568299"/>
                          <a:ext cx="3686880" cy="70788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just">
                            <a:spcAft>
                              <a:spcPts val="600"/>
                            </a:spcAft>
                          </a:pPr>
                          <a:r>
                            <a:rPr lang="en-US" sz="2000" dirty="0" smtClean="0">
                              <a:solidFill>
                                <a:srgbClr val="FF0000"/>
                              </a:solidFill>
                            </a:rPr>
                            <a:t>Negative</a:t>
                          </a:r>
                          <a:r>
                            <a:rPr lang="en-US" sz="2000" dirty="0" smtClean="0"/>
                            <a:t>, so set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000" dirty="0" smtClean="0"/>
                            <a:t> and </a:t>
                          </a:r>
                          <a:r>
                            <a:rPr lang="en-US" sz="2000" b="1" dirty="0" smtClean="0">
                              <a:solidFill>
                                <a:srgbClr val="0000FF"/>
                              </a:solidFill>
                            </a:rPr>
                            <a:t>restore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9" name="TextBox 18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764025" y="2568299"/>
                          <a:ext cx="3686880" cy="707886"/>
                        </a:xfrm>
                        <a:prstGeom prst="rect">
                          <a:avLst/>
                        </a:prstGeom>
                        <a:blipFill rotWithShape="1">
                          <a:blip r:embed="rId8"/>
                          <a:stretch>
                            <a:fillRect l="-1821" t="-4274" r="-1821" b="-13675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20" name="Rounded Rectangle 19"/>
                    <p:cNvSpPr/>
                    <p:nvPr/>
                  </p:nvSpPr>
                  <p:spPr>
                    <a:xfrm>
                      <a:off x="731499" y="2354867"/>
                      <a:ext cx="3782345" cy="1035728"/>
                    </a:xfrm>
                    <a:prstGeom prst="roundRect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731499" y="3736240"/>
                    <a:ext cx="3072401" cy="268750"/>
                  </a:xfrm>
                  <a:prstGeom prst="roundRect">
                    <a:avLst/>
                  </a:prstGeom>
                  <a:solidFill>
                    <a:srgbClr val="0000FF">
                      <a:alpha val="30196"/>
                    </a:srgbClr>
                  </a:solidFill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8" name="Rounded Rectangle 27"/>
                <p:cNvSpPr/>
                <p:nvPr/>
              </p:nvSpPr>
              <p:spPr>
                <a:xfrm>
                  <a:off x="731500" y="2891415"/>
                  <a:ext cx="3072401" cy="268750"/>
                </a:xfrm>
                <a:prstGeom prst="roundRect">
                  <a:avLst/>
                </a:prstGeom>
                <a:solidFill>
                  <a:srgbClr val="0000FF">
                    <a:alpha val="30196"/>
                  </a:srgb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8" name="Straight Arrow Connector 37"/>
              <p:cNvCxnSpPr/>
              <p:nvPr/>
            </p:nvCxnSpPr>
            <p:spPr>
              <a:xfrm flipH="1" flipV="1">
                <a:off x="3688685" y="4090074"/>
                <a:ext cx="1075341" cy="161918"/>
              </a:xfrm>
              <a:prstGeom prst="straightConnector1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Rounded Rectangle 39"/>
            <p:cNvSpPr/>
            <p:nvPr/>
          </p:nvSpPr>
          <p:spPr>
            <a:xfrm>
              <a:off x="1960460" y="3555487"/>
              <a:ext cx="307239" cy="268750"/>
            </a:xfrm>
            <a:prstGeom prst="roundRect">
              <a:avLst/>
            </a:prstGeom>
            <a:solidFill>
              <a:srgbClr val="FF0000">
                <a:alpha val="30196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/>
            <p:cNvCxnSpPr>
              <a:endCxn id="40" idx="3"/>
            </p:cNvCxnSpPr>
            <p:nvPr/>
          </p:nvCxnSpPr>
          <p:spPr>
            <a:xfrm flipH="1" flipV="1">
              <a:off x="2267699" y="3689862"/>
              <a:ext cx="2496326" cy="302079"/>
            </a:xfrm>
            <a:prstGeom prst="straightConnector1">
              <a:avLst/>
            </a:prstGeom>
            <a:ln w="38100">
              <a:solidFill>
                <a:srgbClr val="FF0000">
                  <a:alpha val="30196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731499" y="2699707"/>
            <a:ext cx="7719406" cy="843703"/>
            <a:chOff x="731499" y="2699707"/>
            <a:chExt cx="7719406" cy="843703"/>
          </a:xfrm>
        </p:grpSpPr>
        <p:grpSp>
          <p:nvGrpSpPr>
            <p:cNvPr id="17" name="Group 16"/>
            <p:cNvGrpSpPr/>
            <p:nvPr/>
          </p:nvGrpSpPr>
          <p:grpSpPr>
            <a:xfrm>
              <a:off x="731499" y="2699707"/>
              <a:ext cx="7719406" cy="843703"/>
              <a:chOff x="731499" y="2354867"/>
              <a:chExt cx="7719406" cy="84370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4764025" y="2530430"/>
                    <a:ext cx="368688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>
                      <a:spcAft>
                        <a:spcPts val="600"/>
                      </a:spcAft>
                    </a:pPr>
                    <a:r>
                      <a:rPr lang="en-US" sz="2000" dirty="0" smtClean="0">
                        <a:solidFill>
                          <a:srgbClr val="FF0000"/>
                        </a:solidFill>
                      </a:rPr>
                      <a:t>Positive</a:t>
                    </a:r>
                    <a:r>
                      <a:rPr lang="en-US" sz="2000" dirty="0" smtClean="0"/>
                      <a:t>, so set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oMath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64025" y="2530430"/>
                    <a:ext cx="3686880" cy="40011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l="-1821" t="-7692" b="-2769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Rounded Rectangle 14"/>
              <p:cNvSpPr/>
              <p:nvPr/>
            </p:nvSpPr>
            <p:spPr>
              <a:xfrm>
                <a:off x="731499" y="2354867"/>
                <a:ext cx="3782345" cy="843703"/>
              </a:xfrm>
              <a:prstGeom prst="roundRect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Rounded Rectangle 54"/>
            <p:cNvSpPr/>
            <p:nvPr/>
          </p:nvSpPr>
          <p:spPr>
            <a:xfrm>
              <a:off x="1915819" y="2702656"/>
              <a:ext cx="307239" cy="268750"/>
            </a:xfrm>
            <a:prstGeom prst="roundRect">
              <a:avLst/>
            </a:prstGeom>
            <a:solidFill>
              <a:srgbClr val="FF0000">
                <a:alpha val="30196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H="1" flipV="1">
              <a:off x="2223058" y="2818718"/>
              <a:ext cx="2496326" cy="302079"/>
            </a:xfrm>
            <a:prstGeom prst="straightConnector1">
              <a:avLst/>
            </a:prstGeom>
            <a:ln w="38100">
              <a:solidFill>
                <a:srgbClr val="FF0000">
                  <a:alpha val="30196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727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20883</TotalTime>
  <Words>2573</Words>
  <Application>Microsoft Office PowerPoint</Application>
  <PresentationFormat>On-screen Show (4:3)</PresentationFormat>
  <Paragraphs>279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Pipeline Extensions</vt:lpstr>
      <vt:lpstr>Multiplication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Sequential Bit-at-a-time Division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Pipeline Extension – Multicycle Operations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Hazards</vt:lpstr>
      <vt:lpstr>PowerPoint Presentation</vt:lpstr>
      <vt:lpstr>PowerPoint Presentation</vt:lpstr>
      <vt:lpstr>Hazards and Forwarding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Shmuel Wimer</dc:creator>
  <cp:lastModifiedBy>User</cp:lastModifiedBy>
  <cp:revision>516</cp:revision>
  <dcterms:created xsi:type="dcterms:W3CDTF">2006-08-16T00:00:00Z</dcterms:created>
  <dcterms:modified xsi:type="dcterms:W3CDTF">2020-05-09T11:51:50Z</dcterms:modified>
</cp:coreProperties>
</file>