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3" r:id="rId14"/>
    <p:sldId id="274" r:id="rId15"/>
    <p:sldId id="279" r:id="rId16"/>
    <p:sldId id="272" r:id="rId17"/>
    <p:sldId id="280" r:id="rId18"/>
    <p:sldId id="276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57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6C3A-470A-4AA0-B1C7-AFC0F212667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CC06A-0EB9-4F5F-9832-2B2F1D2B5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548680"/>
            <a:ext cx="7772400" cy="121660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</a:rPr>
              <a:t>Paging Algorithms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66555" y="1412776"/>
            <a:ext cx="6400800" cy="11598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prepared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and instructed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Shmuel Wimer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Eng. Faculty, Bar-Ilan University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3973"/>
            <a:ext cx="2160240" cy="29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8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Random Eviction</a:t>
            </a:r>
            <a:endParaRPr lang="he-IL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908720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Can randomization overcome the bound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of any deterministic online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?</a:t>
                </a:r>
                <a:endParaRPr lang="en-US" sz="2800" baseline="-25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35292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5732" r="-146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916832"/>
                <a:ext cx="8352928" cy="29854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Consider a random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2800" dirty="0" smtClean="0"/>
                  <a:t>. 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, the number of misses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random variable</a:t>
                </a:r>
                <a:r>
                  <a:rPr lang="en-US" sz="2800" dirty="0" smtClean="0"/>
                  <a:t>. 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As the deterministic case, we study the behavior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𝑹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when worst-case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is generated by an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adversary</a:t>
                </a:r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adversary then applies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MIN</a:t>
                </a:r>
                <a:r>
                  <a:rPr lang="en-US" sz="2800" dirty="0" smtClean="0"/>
                  <a:t>) yielding the corresponding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cost.</a:t>
                </a:r>
                <a:endParaRPr lang="en-US" sz="2800" baseline="-25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6832"/>
                <a:ext cx="8352928" cy="2985433"/>
              </a:xfrm>
              <a:prstGeom prst="rect">
                <a:avLst/>
              </a:prstGeom>
              <a:blipFill rotWithShape="1">
                <a:blip r:embed="rId3"/>
                <a:stretch>
                  <a:fillRect l="-1533" t="-1837" r="-1460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4924325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-competitive against the adversary if for every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independent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/>
                  <a:t> but may depend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24325"/>
                <a:ext cx="8352928" cy="1384995"/>
              </a:xfrm>
              <a:prstGeom prst="rect">
                <a:avLst/>
              </a:prstGeom>
              <a:blipFill>
                <a:blip r:embed="rId4"/>
                <a:stretch>
                  <a:fillRect l="-1533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67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93612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dirty="0" smtClean="0"/>
              <a:t>Here is a negative result for any randomized online alg.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060848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2800" dirty="0" smtClean="0"/>
                  <a:t> be a randomized online paging algorithm.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0848"/>
                <a:ext cx="835292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5732" r="-146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421475"/>
                <a:ext cx="8352928" cy="775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≜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is called the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Harmonic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  <a:endParaRPr lang="en-US" sz="2800" b="1" i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1475"/>
                <a:ext cx="8352928" cy="775277"/>
              </a:xfrm>
              <a:prstGeom prst="rect">
                <a:avLst/>
              </a:prstGeom>
              <a:blipFill rotWithShape="1">
                <a:blip r:embed="rId3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536" y="3140968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dirty="0" smtClean="0"/>
              <a:t>The good news are that there is a randomized online paging alg. called </a:t>
            </a:r>
            <a:r>
              <a:rPr lang="en-US" sz="2800" b="1" dirty="0" smtClean="0">
                <a:solidFill>
                  <a:srgbClr val="0000FF"/>
                </a:solidFill>
              </a:rPr>
              <a:t>Marker</a:t>
            </a:r>
            <a:r>
              <a:rPr lang="en-US" sz="2800" dirty="0" smtClean="0"/>
              <a:t> achieving the lower bound.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11</a:t>
            </a:fld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95536" y="4293096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b="1" dirty="0" smtClean="0"/>
              <a:t>Marker </a:t>
            </a:r>
            <a:r>
              <a:rPr lang="en-US" altLang="zh-CN" sz="2800" dirty="0"/>
              <a:t>emulates the best aspects of deterministic </a:t>
            </a:r>
            <a:r>
              <a:rPr lang="en-US" altLang="zh-CN" sz="2800" b="1" dirty="0"/>
              <a:t>LRU</a:t>
            </a:r>
            <a:r>
              <a:rPr lang="en-US" altLang="zh-CN" sz="2800" dirty="0"/>
              <a:t>, but uses randomization to avoid </a:t>
            </a:r>
            <a:r>
              <a:rPr lang="en-US" altLang="zh-CN" sz="2800" dirty="0" smtClean="0"/>
              <a:t>worst-case situations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5373216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b="1" dirty="0"/>
              <a:t>Marker </a:t>
            </a:r>
            <a:r>
              <a:rPr lang="en-US" sz="2800" dirty="0" smtClean="0"/>
              <a:t>proceeds in a series of </a:t>
            </a:r>
            <a:r>
              <a:rPr lang="en-US" sz="2800" b="1" dirty="0" smtClean="0">
                <a:solidFill>
                  <a:srgbClr val="0000FF"/>
                </a:solidFill>
              </a:rPr>
              <a:t>rounds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4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855871"/>
                <a:ext cx="8352928" cy="329320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2400"/>
                  </a:spcAft>
                </a:pPr>
                <a:r>
                  <a:rPr lang="en-US" sz="2800" dirty="0" smtClean="0"/>
                  <a:t>Each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sz="2800" dirty="0" smtClean="0"/>
                  <a:t> cache locations (items) has a </a:t>
                </a:r>
                <a:r>
                  <a:rPr lang="en-US" altLang="zh-CN" sz="2800" b="1" dirty="0" smtClean="0"/>
                  <a:t>marker</a:t>
                </a:r>
                <a:r>
                  <a:rPr lang="en-US" altLang="zh-CN" sz="2800" dirty="0" smtClean="0"/>
                  <a:t> bit set to 0 (</a:t>
                </a:r>
                <a:r>
                  <a:rPr lang="en-US" altLang="zh-CN" sz="2800" b="1" dirty="0" smtClean="0"/>
                  <a:t>unmarked</a:t>
                </a:r>
                <a:r>
                  <a:rPr lang="en-US" altLang="zh-CN" sz="2800" dirty="0" smtClean="0"/>
                  <a:t>) at the </a:t>
                </a:r>
                <a:r>
                  <a:rPr lang="en-US" altLang="zh-CN" sz="2800" b="1" dirty="0" smtClean="0"/>
                  <a:t>beginning</a:t>
                </a:r>
                <a:r>
                  <a:rPr lang="en-US" altLang="zh-CN" sz="2800" dirty="0" smtClean="0"/>
                  <a:t> of a round.</a:t>
                </a:r>
              </a:p>
              <a:p>
                <a:pPr algn="just" rtl="0">
                  <a:spcAft>
                    <a:spcPts val="2400"/>
                  </a:spcAft>
                </a:pPr>
                <a:r>
                  <a:rPr lang="en-US" altLang="zh-CN" sz="2800" dirty="0" smtClean="0"/>
                  <a:t>When a request comes in a hit sets the marker bit to 1.</a:t>
                </a:r>
              </a:p>
              <a:p>
                <a:pPr algn="just" rtl="0">
                  <a:spcAft>
                    <a:spcPts val="2400"/>
                  </a:spcAft>
                </a:pPr>
                <a:r>
                  <a:rPr lang="en-US" altLang="zh-CN" sz="2800" dirty="0" smtClean="0"/>
                  <a:t>A miss evicts an unmarked item chosen 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uniformly at random</a:t>
                </a:r>
                <a:r>
                  <a:rPr lang="en-US" altLang="zh-CN" sz="2800" dirty="0" smtClean="0"/>
                  <a:t>. The requested item enters the vacant location and </a:t>
                </a:r>
                <a:r>
                  <a:rPr lang="en-US" altLang="zh-CN" sz="2800" dirty="0"/>
                  <a:t>its marker bit is set to 1</a:t>
                </a:r>
                <a:r>
                  <a:rPr lang="en-US" altLang="zh-CN" sz="2800" dirty="0" smtClean="0"/>
                  <a:t>.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55871"/>
                <a:ext cx="8352928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664" r="-1460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4509120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round </a:t>
                </a:r>
                <a:r>
                  <a:rPr lang="en-US" sz="2800" b="1" dirty="0" smtClean="0"/>
                  <a:t>ends</a:t>
                </a:r>
                <a:r>
                  <a:rPr lang="en-US" sz="2800" dirty="0" smtClean="0"/>
                  <a:t> when all </a:t>
                </a:r>
                <a:r>
                  <a:rPr lang="en-US" sz="2800" dirty="0"/>
                  <a:t>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sz="2800" dirty="0"/>
                  <a:t> cache </a:t>
                </a:r>
                <a:r>
                  <a:rPr lang="en-US" altLang="zh-CN" sz="2800" dirty="0" smtClean="0"/>
                  <a:t>items are marked 1, and a request to an item </a:t>
                </a:r>
                <a:r>
                  <a:rPr lang="en-US" altLang="zh-CN" sz="2800" b="1" dirty="0" smtClean="0">
                    <a:solidFill>
                      <a:srgbClr val="0000FF"/>
                    </a:solidFill>
                  </a:rPr>
                  <a:t>not in the cache </a:t>
                </a:r>
                <a:r>
                  <a:rPr lang="en-US" altLang="zh-CN" sz="2800" dirty="0" smtClean="0"/>
                  <a:t>comes in. A </a:t>
                </a:r>
                <a:r>
                  <a:rPr lang="en-US" altLang="zh-CN" sz="2800" b="1" dirty="0" smtClean="0"/>
                  <a:t>new</a:t>
                </a:r>
                <a:r>
                  <a:rPr lang="en-US" altLang="zh-CN" sz="2800" dirty="0" smtClean="0"/>
                  <a:t> round then </a:t>
                </a:r>
                <a:r>
                  <a:rPr lang="en-US" altLang="zh-CN" sz="2800" b="1" dirty="0" smtClean="0"/>
                  <a:t>starts</a:t>
                </a:r>
                <a:r>
                  <a:rPr lang="en-US" altLang="zh-CN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09120"/>
                <a:ext cx="835292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33" t="-396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3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889556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The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algorithm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-competitive.</a:t>
                </a:r>
                <a:endParaRPr lang="en-US" sz="2800" i="1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9556"/>
                <a:ext cx="835292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743487"/>
                <a:ext cx="8352928" cy="24776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We compare the performance of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with cache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to that of an </a:t>
                </a:r>
                <a:r>
                  <a:rPr lang="en-US" sz="2800" b="1" dirty="0" smtClean="0"/>
                  <a:t>optimal Offline</a:t>
                </a:r>
                <a:r>
                  <a:rPr lang="en-US" sz="2800" dirty="0" smtClean="0"/>
                  <a:t> alg</a:t>
                </a:r>
                <a:r>
                  <a:rPr lang="en-US" sz="2800" dirty="0"/>
                  <a:t>.</a:t>
                </a:r>
                <a:r>
                  <a:rPr lang="en-US" sz="2800" dirty="0" smtClean="0"/>
                  <a:t> on sufficiently </a:t>
                </a:r>
                <a:r>
                  <a:rPr lang="en-US" sz="2800" dirty="0"/>
                  <a:t>long </a:t>
                </a:r>
                <a:r>
                  <a:rPr lang="en-US" sz="2800" dirty="0" smtClean="0"/>
                  <a:t>request sequence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>
                            <a:latin typeface="Cambria Math"/>
                            <a:ea typeface="Cambria Math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i="1" baseline="-25000" dirty="0"/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Assume that 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and the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algorithms start with same cache contents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is out the cache.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43487"/>
                <a:ext cx="8352928" cy="2477601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217" r="-1460" b="-6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4493438"/>
                <a:ext cx="8352928" cy="1538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alg. implicitly divides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into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rounds</a:t>
                </a:r>
                <a:r>
                  <a:rPr lang="en-US" sz="2800" dirty="0" smtClean="0"/>
                  <a:t>. 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All the cache’s items are </a:t>
                </a:r>
                <a:r>
                  <a:rPr lang="en-US" sz="2800" b="1" dirty="0" smtClean="0"/>
                  <a:t>unmarked</a:t>
                </a:r>
                <a:r>
                  <a:rPr lang="en-US" sz="2800" dirty="0" smtClean="0"/>
                  <a:t> at round beginning, and each request </a:t>
                </a:r>
                <a:r>
                  <a:rPr lang="en-US" sz="2800" b="1" dirty="0" smtClean="0"/>
                  <a:t>marks</a:t>
                </a:r>
                <a:r>
                  <a:rPr lang="en-US" sz="2800" dirty="0" smtClean="0"/>
                  <a:t> an item.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93438"/>
                <a:ext cx="8352928" cy="1538883"/>
              </a:xfrm>
              <a:prstGeom prst="rect">
                <a:avLst/>
              </a:prstGeom>
              <a:blipFill rotWithShape="1">
                <a:blip r:embed="rId4"/>
                <a:stretch>
                  <a:fillRect l="-1533" t="-3557" r="-1460" b="-10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7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5536" y="889587"/>
                <a:ext cx="8352928" cy="26933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2400"/>
                  </a:spcAft>
                </a:pPr>
                <a:r>
                  <a:rPr lang="en-US" sz="2800" dirty="0" smtClean="0"/>
                  <a:t>A round </a:t>
                </a:r>
                <a:r>
                  <a:rPr lang="en-US" sz="2800" b="1" dirty="0" smtClean="0"/>
                  <a:t>starts</a:t>
                </a:r>
                <a:r>
                  <a:rPr lang="en-US" sz="2800" dirty="0" smtClean="0"/>
                  <a:t> at a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and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dirty="0" smtClean="0"/>
                  <a:t> is the smallest index (first time) such that all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cache’s items are marked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is out of the cache (a miss).</a:t>
                </a:r>
              </a:p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the first request of the </a:t>
                </a:r>
                <a:r>
                  <a:rPr lang="en-US" sz="2800" b="1" dirty="0" smtClean="0"/>
                  <a:t>next</a:t>
                </a:r>
                <a:r>
                  <a:rPr lang="en-US" sz="2800" dirty="0" smtClean="0"/>
                  <a:t> round, in which all the cache’s items are unmarked,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which is marked.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9587"/>
                <a:ext cx="8352928" cy="2693301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036" r="-1460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95536" y="3835494"/>
            <a:ext cx="83529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2400"/>
              </a:spcAft>
            </a:pPr>
            <a:r>
              <a:rPr lang="en-US" sz="2800" dirty="0" smtClean="0"/>
              <a:t>Consider the requests of </a:t>
            </a:r>
            <a:r>
              <a:rPr lang="en-US" sz="2800" b="1" dirty="0" smtClean="0"/>
              <a:t>any round</a:t>
            </a:r>
            <a:r>
              <a:rPr lang="en-US" sz="2800" dirty="0" smtClean="0"/>
              <a:t>.</a:t>
            </a:r>
          </a:p>
          <a:p>
            <a:pPr algn="just" rtl="0">
              <a:spcAft>
                <a:spcPts val="1200"/>
              </a:spcAft>
            </a:pPr>
            <a:r>
              <a:rPr lang="en-US" sz="2800" dirty="0" smtClean="0"/>
              <a:t>An item in the </a:t>
            </a:r>
            <a:r>
              <a:rPr lang="en-US" sz="2800" b="1" dirty="0" smtClean="0"/>
              <a:t>Marker</a:t>
            </a:r>
            <a:r>
              <a:rPr lang="en-US" sz="2800" dirty="0" smtClean="0"/>
              <a:t>’s cache is called </a:t>
            </a:r>
            <a:r>
              <a:rPr lang="en-US" sz="2800" b="1" dirty="0" smtClean="0">
                <a:solidFill>
                  <a:srgbClr val="0000FF"/>
                </a:solidFill>
              </a:rPr>
              <a:t>stale</a:t>
            </a:r>
            <a:r>
              <a:rPr lang="en-US" sz="2800" dirty="0" smtClean="0"/>
              <a:t> if it is </a:t>
            </a:r>
            <a:r>
              <a:rPr lang="en-US" sz="2800" dirty="0"/>
              <a:t>unmarked </a:t>
            </a:r>
            <a:r>
              <a:rPr lang="en-US" sz="2800" dirty="0" smtClean="0"/>
              <a:t>but was marked in the previous round (hence in the cache at the </a:t>
            </a:r>
            <a:r>
              <a:rPr lang="en-US" sz="2800" b="1" dirty="0" smtClean="0"/>
              <a:t>beginning </a:t>
            </a:r>
            <a:r>
              <a:rPr lang="en-US" sz="2800" dirty="0" smtClean="0"/>
              <a:t>of the present round).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2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817548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dirty="0"/>
              <a:t>An item is called </a:t>
            </a:r>
            <a:r>
              <a:rPr lang="en-US" sz="2800" b="1" dirty="0">
                <a:solidFill>
                  <a:srgbClr val="0000FF"/>
                </a:solidFill>
              </a:rPr>
              <a:t>clean</a:t>
            </a:r>
            <a:r>
              <a:rPr lang="en-US" sz="2800" dirty="0"/>
              <a:t> if it </a:t>
            </a:r>
            <a:r>
              <a:rPr lang="en-US" sz="2800" dirty="0" smtClean="0"/>
              <a:t>is neither </a:t>
            </a:r>
            <a:r>
              <a:rPr lang="en-US" sz="2800" dirty="0"/>
              <a:t>stale nor </a:t>
            </a:r>
            <a:r>
              <a:rPr lang="en-US" sz="2800" dirty="0" smtClean="0"/>
              <a:t>marked (reside outside the cache at round’s  beginning).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898829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be the number of </a:t>
                </a:r>
                <a:r>
                  <a:rPr lang="en-US" sz="2800" b="1" dirty="0" smtClean="0"/>
                  <a:t>clean</a:t>
                </a:r>
                <a:r>
                  <a:rPr lang="en-US" sz="2800" dirty="0" smtClean="0"/>
                  <a:t> item requests in a round. They were by </a:t>
                </a:r>
                <a:r>
                  <a:rPr lang="en-US" sz="2800" dirty="0"/>
                  <a:t>definition missed </a:t>
                </a:r>
                <a:r>
                  <a:rPr lang="en-US" sz="2800" dirty="0" smtClean="0"/>
                  <a:t>by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98829"/>
                <a:ext cx="835292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5732" r="-146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15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3068960"/>
                <a:ext cx="8352928" cy="29084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b="1" dirty="0" smtClean="0"/>
                  <a:t>Proof plan</a:t>
                </a:r>
                <a:r>
                  <a:rPr lang="en-US" sz="2800" dirty="0" smtClean="0"/>
                  <a:t>: We show that the amortized number of misses incurred by 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algorithm during a round is </a:t>
                </a:r>
                <a:r>
                  <a:rPr lang="en-US" sz="2800" b="1" dirty="0" smtClean="0"/>
                  <a:t>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/>
                  <a:t>We </a:t>
                </a:r>
                <a:r>
                  <a:rPr lang="en-US" sz="2800" dirty="0" smtClean="0"/>
                  <a:t>then </a:t>
                </a:r>
                <a:r>
                  <a:rPr lang="en-US" sz="2800" dirty="0"/>
                  <a:t>show that the </a:t>
                </a:r>
                <a:r>
                  <a:rPr lang="en-US" sz="2800" b="1" dirty="0"/>
                  <a:t>expected number </a:t>
                </a:r>
                <a:r>
                  <a:rPr lang="en-US" sz="2800" dirty="0"/>
                  <a:t>of misses incurred by the </a:t>
                </a:r>
                <a:r>
                  <a:rPr lang="en-US" sz="2800" b="1" dirty="0"/>
                  <a:t>Marker</a:t>
                </a:r>
                <a:r>
                  <a:rPr lang="en-US" sz="2800" dirty="0"/>
                  <a:t> during a round is </a:t>
                </a:r>
                <a:r>
                  <a:rPr lang="en-US" sz="2800" b="1" dirty="0"/>
                  <a:t>at most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, yielding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-competitiveness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68960"/>
                <a:ext cx="8352928" cy="2908489"/>
              </a:xfrm>
              <a:prstGeom prst="rect">
                <a:avLst/>
              </a:prstGeom>
              <a:blipFill rotWithShape="1">
                <a:blip r:embed="rId3"/>
                <a:stretch>
                  <a:fillRect l="-1533" t="-1883" r="-1460" b="-4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5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033572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How many misses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has during a round?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33572"/>
                <a:ext cx="8352928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009160"/>
                <a:ext cx="8352928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2400"/>
                  </a:spcAft>
                </a:pPr>
                <a:r>
                  <a:rPr lang="en-US" sz="2800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800" dirty="0" smtClean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 smtClean="0"/>
                  <a:t> denote the sets of the elements in 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and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caches, respectively.</a:t>
                </a:r>
              </a:p>
              <a:p>
                <a:pPr algn="just" rtl="0">
                  <a:spcAft>
                    <a:spcPts val="24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</a:rPr>
                          <m:t>\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/>
                  <a:t>be the size of the </a:t>
                </a:r>
                <a:r>
                  <a:rPr lang="en-US" sz="2800" b="1" dirty="0"/>
                  <a:t>difference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 smtClean="0"/>
                  <a:t> at the </a:t>
                </a:r>
                <a:r>
                  <a:rPr lang="en-US" sz="2800" b="1" dirty="0" smtClean="0"/>
                  <a:t>beginning</a:t>
                </a:r>
                <a:r>
                  <a:rPr lang="en-US" sz="2800" dirty="0" smtClean="0"/>
                  <a:t> of a round.</a:t>
                </a:r>
              </a:p>
              <a:p>
                <a:pPr algn="just" rtl="0">
                  <a:spcAft>
                    <a:spcPts val="24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sz="2800">
                            <a:latin typeface="Cambria Math"/>
                          </a:rPr>
                          <m:t>\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be the size of the </a:t>
                </a:r>
                <a:r>
                  <a:rPr lang="en-US" sz="2800" b="1" dirty="0"/>
                  <a:t>difference </a:t>
                </a:r>
                <a:r>
                  <a:rPr lang="en-US" sz="2800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/>
                  <a:t> at the </a:t>
                </a:r>
                <a:r>
                  <a:rPr lang="en-US" sz="2800" b="1" dirty="0" smtClean="0"/>
                  <a:t>end</a:t>
                </a:r>
                <a:r>
                  <a:rPr lang="en-US" sz="2800" dirty="0" smtClean="0"/>
                  <a:t> of the round (just before the beginning of the next round).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09160"/>
                <a:ext cx="8352928" cy="3724096"/>
              </a:xfrm>
              <a:prstGeom prst="rect">
                <a:avLst/>
              </a:prstGeom>
              <a:blipFill rotWithShape="1">
                <a:blip r:embed="rId3"/>
                <a:stretch>
                  <a:fillRect l="-1533" t="-1475" r="-1460"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668303"/>
                <a:ext cx="8352928" cy="2477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b="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clean items (not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 smtClean="0"/>
                  <a:t>) would be certainly missed by 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if they would not exist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800" dirty="0" smtClean="0"/>
                  <a:t> either. 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There are however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items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800" dirty="0" smtClean="0"/>
                  <a:t> but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800" dirty="0" smtClean="0"/>
                  <a:t>, so maybe that some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items </a:t>
                </a:r>
                <a:r>
                  <a:rPr lang="en-US" sz="2800" dirty="0" smtClean="0"/>
                  <a:t>fall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\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𝑂</m:t>
                        </m:r>
                      </m:sub>
                    </m:sSub>
                    <m:r>
                      <a:rPr lang="en-US" sz="2800" b="0" i="1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/>
                      </a:rPr>
                      <m:t>𝑙</m:t>
                    </m:r>
                    <m:r>
                      <a:rPr lang="en-US" sz="2800" b="0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68303"/>
                <a:ext cx="8352928" cy="2477601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217" r="-1460" b="-6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284984"/>
                <a:ext cx="8352928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At the </a:t>
                </a:r>
                <a:r>
                  <a:rPr lang="en-US" sz="2800" b="1" dirty="0" smtClean="0"/>
                  <a:t>end</a:t>
                </a:r>
                <a:r>
                  <a:rPr lang="en-US" sz="2800" dirty="0" smtClean="0"/>
                  <a:t> of the round, the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cache contains all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requests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distinct items incurred during the round,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/>
                  <a:t> of these are out of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cache.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Since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were in the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cache sometimes during the </a:t>
                </a:r>
                <a:r>
                  <a:rPr lang="en-US" sz="2800" dirty="0" smtClean="0"/>
                  <a:t>round, but later </a:t>
                </a:r>
                <a:r>
                  <a:rPr lang="en-US" sz="2800" dirty="0"/>
                  <a:t>have been </a:t>
                </a:r>
                <a:r>
                  <a:rPr lang="en-US" sz="2800" dirty="0" smtClean="0"/>
                  <a:t>evicted as </a:t>
                </a:r>
                <a:r>
                  <a:rPr lang="en-US" sz="2800" dirty="0"/>
                  <a:t>a result of a </a:t>
                </a:r>
                <a:r>
                  <a:rPr lang="en-US" sz="2800" dirty="0" smtClean="0"/>
                  <a:t>miss,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8352928" cy="2908489"/>
              </a:xfrm>
              <a:prstGeom prst="rect">
                <a:avLst/>
              </a:prstGeom>
              <a:blipFill rotWithShape="1">
                <a:blip r:embed="rId3"/>
                <a:stretch>
                  <a:fillRect l="-1533" t="-1887" r="-1460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1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556792"/>
                <a:ext cx="8352928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Summing over all the rounds,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/>
                  <a:t> cancel out,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 smtClean="0"/>
                  <a:t> of </a:t>
                </a:r>
                <a:r>
                  <a:rPr lang="en-US" sz="2800" dirty="0"/>
                  <a:t>the first round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/>
                  <a:t> of the </a:t>
                </a:r>
                <a:r>
                  <a:rPr lang="en-US" sz="2800" dirty="0"/>
                  <a:t>last </a:t>
                </a:r>
                <a:r>
                  <a:rPr lang="en-US" sz="2800" dirty="0" smtClean="0"/>
                  <a:t>round.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b="1" dirty="0" smtClean="0"/>
                  <a:t>amortized</a:t>
                </a:r>
                <a:r>
                  <a:rPr lang="en-US" sz="2800" dirty="0" smtClean="0"/>
                  <a:t> number of </a:t>
                </a:r>
                <a:r>
                  <a:rPr lang="en-US" sz="2800" b="1" dirty="0" smtClean="0"/>
                  <a:t>Offline</a:t>
                </a:r>
                <a:r>
                  <a:rPr lang="en-US" sz="2800" dirty="0" smtClean="0"/>
                  <a:t> misses in a round is therefore at least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352928" cy="2046714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679" r="-1460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17548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𝑙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17548"/>
                <a:ext cx="835292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377103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dirty="0" smtClean="0"/>
              <a:t>What is the expected number of </a:t>
            </a:r>
            <a:r>
              <a:rPr lang="en-US" sz="2800" b="1" dirty="0" smtClean="0"/>
              <a:t>Marker</a:t>
            </a:r>
            <a:r>
              <a:rPr lang="en-US" sz="2800" dirty="0" smtClean="0"/>
              <a:t> alg. misses during a round? We shall derive an </a:t>
            </a:r>
            <a:r>
              <a:rPr lang="en-US" sz="2800" b="1" dirty="0" smtClean="0"/>
              <a:t>upper bound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4797152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A requests to a </a:t>
                </a:r>
                <a:r>
                  <a:rPr lang="en-US" sz="2800" dirty="0"/>
                  <a:t>clean causes a miss </a:t>
                </a:r>
                <a:r>
                  <a:rPr lang="en-US" sz="2800" dirty="0" smtClean="0"/>
                  <a:t>(out the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’s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cache at the beginning), hence a round has </a:t>
                </a:r>
                <a:r>
                  <a:rPr lang="en-US" sz="2800" b="1" dirty="0" smtClean="0"/>
                  <a:t>certain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misses.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97152"/>
                <a:ext cx="835292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33" t="-396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7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1022246"/>
                <a:ext cx="8352928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A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page may also result in a miss if it is first evicted and then requested.</a:t>
                </a:r>
              </a:p>
              <a:p>
                <a:pPr algn="just" rtl="0">
                  <a:spcAft>
                    <a:spcPts val="1800"/>
                  </a:spcAft>
                </a:pPr>
                <a:r>
                  <a:rPr lang="en-US" sz="2800" dirty="0" smtClean="0"/>
                  <a:t>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requests to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, the expected cost of each is its probability of being out the cache (0-hit, 1 -miss).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22246"/>
                <a:ext cx="8352928" cy="2046714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687" r="-1460" b="-7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284984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Such probability is non-decreasing in the round, since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 evicts only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pages, hence we assume </a:t>
                </a:r>
                <a:r>
                  <a:rPr lang="en-US" sz="2800" dirty="0"/>
                  <a:t>first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requests to </a:t>
                </a:r>
                <a:r>
                  <a:rPr lang="en-US" sz="2800" b="1" dirty="0"/>
                  <a:t>clean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followed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requests of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835292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33" t="-396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19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923165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1</a:t>
                </a:r>
                <a:r>
                  <a:rPr lang="en-US" sz="2800" baseline="30000" dirty="0" smtClean="0"/>
                  <a:t>st</a:t>
                </a:r>
                <a:r>
                  <a:rPr lang="en-US" sz="2800" dirty="0" smtClean="0"/>
                  <a:t>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request occurs after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 evictions of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(by </a:t>
                </a:r>
                <a:r>
                  <a:rPr lang="en-US" sz="2800" b="1" dirty="0" smtClean="0"/>
                  <a:t>clean</a:t>
                </a:r>
                <a:r>
                  <a:rPr lang="en-US" sz="2800" dirty="0" smtClean="0"/>
                  <a:t>). The cache has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stale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pages.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23165"/>
                <a:ext cx="8352928" cy="954107"/>
              </a:xfrm>
              <a:prstGeom prst="rect">
                <a:avLst/>
              </a:prstGeom>
              <a:blipFill>
                <a:blip r:embed="rId4"/>
                <a:stretch>
                  <a:fillRect l="-1533" t="-6410" r="-146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9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Online Paging Problem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334" y="966206"/>
                <a:ext cx="8352928" cy="2400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800" dirty="0" smtClean="0"/>
                  <a:t>The computer memory is a two-level storage:</a:t>
                </a:r>
              </a:p>
              <a:p>
                <a:pPr marL="457200" indent="-457200" algn="just" rtl="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 fast cache memory storing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items (pages, blocks),</a:t>
                </a:r>
              </a:p>
              <a:p>
                <a:pPr marL="457200" indent="-457200" algn="just" rtl="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a slow, infinite size, main memory, disk.</a:t>
                </a:r>
              </a:p>
              <a:p>
                <a:pPr algn="just" rtl="0"/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paging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algorithm decides what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items to retain in the cache at each point of time.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4" y="966206"/>
                <a:ext cx="8352928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284" r="-1460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536" y="3630503"/>
            <a:ext cx="835292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/>
              <a:t>There is a sequence of requests (a program), each specifies a memory item. 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hit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occurs if it is found in the cache, and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miss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occurs if it is not, where the item must be fetched from the memory in a </a:t>
            </a:r>
            <a:r>
              <a:rPr lang="en-US" sz="2800" b="1" dirty="0" smtClean="0">
                <a:solidFill>
                  <a:srgbClr val="0000FF"/>
                </a:solidFill>
              </a:rPr>
              <a:t>unit cost</a:t>
            </a:r>
            <a:r>
              <a:rPr lang="en-US" sz="28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79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20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764704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probability that the requested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out the cache (miss) is therefor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352928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5732" r="-146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114853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Such miss evicts a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, so there are still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 out the cache, but only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left in cache since one was just  </a:t>
                </a:r>
                <a:r>
                  <a:rPr lang="en-US" sz="2800" b="1" dirty="0" smtClean="0"/>
                  <a:t>marked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14853"/>
                <a:ext cx="8352928" cy="1384995"/>
              </a:xfrm>
              <a:prstGeom prst="rect">
                <a:avLst/>
              </a:prstGeom>
              <a:blipFill>
                <a:blip r:embed="rId3"/>
                <a:stretch>
                  <a:fillRect l="-1533" t="-440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3699029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probability that the request of the 2</a:t>
                </a:r>
                <a:r>
                  <a:rPr lang="en-US" sz="2800" baseline="30000" dirty="0"/>
                  <a:t>nd</a:t>
                </a:r>
                <a:r>
                  <a:rPr lang="en-US" sz="2800" dirty="0"/>
                  <a:t> </a:t>
                </a:r>
                <a:r>
                  <a:rPr lang="en-US" sz="2800" b="1" dirty="0"/>
                  <a:t>stale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misses </a:t>
                </a:r>
                <a:r>
                  <a:rPr lang="en-US" sz="2800" dirty="0"/>
                  <a:t>is therefore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𝑙</m:t>
                        </m:r>
                      </m:num>
                      <m:den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99029"/>
                <a:ext cx="8352928" cy="954107"/>
              </a:xfrm>
              <a:prstGeom prst="rect">
                <a:avLst/>
              </a:prstGeom>
              <a:blipFill>
                <a:blip r:embed="rId4"/>
                <a:stretch>
                  <a:fillRect l="-1533" t="-6410" r="-146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923165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 request for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th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stale</a:t>
                </a:r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a:rPr lang="en-US" sz="2800" b="0" i="0" smtClean="0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800" dirty="0" smtClean="0"/>
                  <a:t>, results in a miss with probability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23165"/>
                <a:ext cx="8352928" cy="954107"/>
              </a:xfrm>
              <a:prstGeom prst="rect">
                <a:avLst/>
              </a:prstGeom>
              <a:blipFill>
                <a:blip r:embed="rId5"/>
                <a:stretch>
                  <a:fillRect l="-1533" t="-6410" r="-146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836712"/>
                <a:ext cx="8352928" cy="1142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pt-BR" sz="2800" dirty="0" smtClean="0"/>
                  <a:t>Summing </a:t>
                </a:r>
                <a:r>
                  <a:rPr lang="pt-BR" sz="2800" dirty="0"/>
                  <a:t>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yield</a:t>
                </a:r>
              </a:p>
              <a:p>
                <a:pPr algn="ctr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pt-BR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sup>
                      <m:e>
                        <m:d>
                          <m:dPr>
                            <m:ctrlPr>
                              <a:rPr lang="pt-BR" sz="2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pt-BR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/>
                                  </a:rPr>
                                  <m:t>𝑙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pt-BR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</a:t>
                </a:r>
                <a:endParaRPr lang="en-US" sz="2800" b="1" i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352928" cy="114255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4787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2348880"/>
                <a:ext cx="83529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Therefore, the expected number of </a:t>
                </a:r>
                <a:r>
                  <a:rPr lang="en-US" sz="2800" b="1" dirty="0" smtClean="0"/>
                  <a:t>Marker</a:t>
                </a:r>
                <a:r>
                  <a:rPr lang="en-US" sz="2800" dirty="0" smtClean="0"/>
                  <a:t>’s misses in a round is bounded by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𝑙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880"/>
                <a:ext cx="835292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33" t="-5732" r="-146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21</a:t>
            </a:fld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3717032"/>
                <a:ext cx="8352928" cy="766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Hence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Marker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cost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upper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bound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Offline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cost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lower</m:t>
                        </m:r>
                        <m: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  <a:ea typeface="Cambria Math"/>
                          </a:rPr>
                          <m:t>bound</m:t>
                        </m:r>
                      </m:den>
                    </m:f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2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8352928" cy="766492"/>
              </a:xfrm>
              <a:prstGeom prst="rect">
                <a:avLst/>
              </a:prstGeom>
              <a:blipFill rotWithShape="1">
                <a:blip r:embed="rId4"/>
                <a:stretch>
                  <a:fillRect l="-1533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6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581128"/>
            <a:ext cx="83529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/>
              <a:t>Some typical deterministic online paging algorithms.</a:t>
            </a:r>
          </a:p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Least Recently Used (LRU)</a:t>
            </a:r>
            <a:r>
              <a:rPr lang="en-US" sz="2800" dirty="0" smtClean="0"/>
              <a:t>: evict the item whose most recent request is the furthest in the past.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5536" y="963885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/>
                <a:r>
                  <a:rPr lang="en-US" sz="2800" b="1" dirty="0" smtClean="0">
                    <a:solidFill>
                      <a:srgbClr val="0000FF"/>
                    </a:solidFill>
                  </a:rPr>
                  <a:t>Paging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cost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is the number of misses in a requests sequence, determined by the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eviction algorithm</a:t>
                </a:r>
                <a:r>
                  <a:rPr lang="en-US" sz="2800" dirty="0" smtClean="0"/>
                  <a:t>, deciding </a:t>
                </a:r>
                <a:r>
                  <a:rPr lang="en-US" sz="2800" dirty="0"/>
                  <a:t>which of </a:t>
                </a:r>
                <a:r>
                  <a:rPr lang="en-US" sz="2800" dirty="0" smtClean="0"/>
                  <a:t>the cache’s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items </a:t>
                </a:r>
                <a:r>
                  <a:rPr lang="en-US" sz="2800" dirty="0" smtClean="0"/>
                  <a:t>to </a:t>
                </a:r>
                <a:r>
                  <a:rPr lang="en-US" sz="2800" dirty="0"/>
                  <a:t>evict.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63885"/>
                <a:ext cx="835292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3" t="-396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2708920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00FF"/>
                </a:solidFill>
              </a:rPr>
              <a:t>online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eviction algorithm is </a:t>
            </a:r>
            <a:r>
              <a:rPr lang="en-US" sz="2800" b="1" dirty="0" smtClean="0">
                <a:solidFill>
                  <a:srgbClr val="0000FF"/>
                </a:solidFill>
              </a:rPr>
              <a:t>blind</a:t>
            </a:r>
            <a:r>
              <a:rPr lang="en-US" sz="2800" dirty="0" smtClean="0"/>
              <a:t> of the future references.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89040"/>
            <a:ext cx="8352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0000FF"/>
                </a:solidFill>
              </a:rPr>
              <a:t>offline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algorithm has </a:t>
            </a:r>
            <a:r>
              <a:rPr lang="en-US" sz="2800" b="1" dirty="0" smtClean="0">
                <a:solidFill>
                  <a:srgbClr val="0000FF"/>
                </a:solidFill>
              </a:rPr>
              <a:t>full knowledge </a:t>
            </a:r>
            <a:r>
              <a:rPr lang="en-US" sz="2800" dirty="0" smtClean="0"/>
              <a:t>of the future.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0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First-in, First-out (FIFO)</a:t>
            </a:r>
            <a:r>
              <a:rPr lang="en-US" sz="2800" dirty="0" smtClean="0"/>
              <a:t>: evict the item that is in the cache the longest period.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" rtl="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Least Frequently Used (LFU)</a:t>
            </a:r>
            <a:r>
              <a:rPr lang="en-US" sz="2800" dirty="0" smtClean="0"/>
              <a:t>: evict the item that has been requested least often.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564904"/>
            <a:ext cx="83529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dirty="0" smtClean="0"/>
              <a:t>It is complicated to maintain some online algorithms. </a:t>
            </a:r>
            <a:r>
              <a:rPr lang="en-US" sz="2800" b="1" dirty="0" smtClean="0"/>
              <a:t>LRU</a:t>
            </a:r>
            <a:r>
              <a:rPr lang="en-US" sz="2800" dirty="0" smtClean="0"/>
              <a:t> may require handling priority queue.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3610759"/>
                <a:ext cx="8352928" cy="25545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be a sequence of requests (a program) to an </a:t>
                </a:r>
                <a:r>
                  <a:rPr lang="en-US" sz="2800" b="1" dirty="0" smtClean="0"/>
                  <a:t>online deterministic </a:t>
                </a:r>
                <a:r>
                  <a:rPr lang="en-US" sz="2800" dirty="0" smtClean="0"/>
                  <a:t>paging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We can deduce its </a:t>
                </a:r>
                <a:r>
                  <a:rPr lang="en-US" sz="2800" b="1" dirty="0" smtClean="0"/>
                  <a:t>exact</a:t>
                </a:r>
                <a:r>
                  <a:rPr lang="en-US" sz="2800" dirty="0" smtClean="0"/>
                  <a:t> number of misses,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We can also compute the </a:t>
                </a:r>
                <a:r>
                  <a:rPr lang="en-US" sz="2800" b="1" dirty="0" smtClean="0"/>
                  <a:t>minimum</a:t>
                </a:r>
                <a:r>
                  <a:rPr lang="en-US" sz="2800" dirty="0" smtClean="0"/>
                  <a:t> number of misses of an </a:t>
                </a:r>
                <a:r>
                  <a:rPr lang="en-US" sz="2800" b="1" dirty="0" smtClean="0"/>
                  <a:t>optimal </a:t>
                </a:r>
                <a:r>
                  <a:rPr lang="en-US" sz="2800" b="1" dirty="0"/>
                  <a:t>offline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algorithm,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10759"/>
                <a:ext cx="8352928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148" r="-1460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0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75853"/>
            <a:ext cx="835292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b="1" dirty="0" smtClean="0"/>
              <a:t>optimal</a:t>
            </a:r>
            <a:r>
              <a:rPr lang="en-US" sz="2800" dirty="0" smtClean="0"/>
              <a:t> offline eviction algorithm is called </a:t>
            </a:r>
            <a:r>
              <a:rPr lang="en-US" sz="2800" b="1" dirty="0" smtClean="0">
                <a:solidFill>
                  <a:srgbClr val="0000FF"/>
                </a:solidFill>
              </a:rPr>
              <a:t>MIN</a:t>
            </a:r>
            <a:r>
              <a:rPr lang="en-US" sz="2800" dirty="0" smtClean="0"/>
              <a:t>, evicting the item whose </a:t>
            </a:r>
            <a:r>
              <a:rPr lang="en-US" sz="2800" b="1" dirty="0" smtClean="0">
                <a:solidFill>
                  <a:srgbClr val="0000FF"/>
                </a:solidFill>
              </a:rPr>
              <a:t>next </a:t>
            </a:r>
            <a:r>
              <a:rPr lang="en-US" sz="2800" dirty="0" smtClean="0"/>
              <a:t>request occurs </a:t>
            </a:r>
            <a:r>
              <a:rPr lang="en-US" sz="2800" b="1" dirty="0" smtClean="0">
                <a:solidFill>
                  <a:srgbClr val="0000FF"/>
                </a:solidFill>
              </a:rPr>
              <a:t>furthest </a:t>
            </a:r>
            <a:r>
              <a:rPr lang="en-US" sz="2800" dirty="0" smtClean="0"/>
              <a:t>in the future (non-trivial optimality proof).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174081"/>
                <a:ext cx="8352928" cy="38472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Exercise</a:t>
                </a:r>
                <a:r>
                  <a:rPr lang="en-US" sz="2800" dirty="0" smtClean="0"/>
                  <a:t>: Assume that there are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distinct memory items.</a:t>
                </a:r>
              </a:p>
              <a:p>
                <a:pPr marL="457200" indent="-457200" algn="just" rtl="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Show that for any deterministic online paging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there is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 </a:t>
                </a:r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misses on every request (assume whatever is convenient for the initial cache contents).</a:t>
                </a:r>
              </a:p>
              <a:p>
                <a:pPr marL="457200" indent="-457200" algn="just" rtl="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Show that for any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MIN</a:t>
                </a:r>
                <a:r>
                  <a:rPr lang="en-US" sz="2800" dirty="0" smtClean="0"/>
                  <a:t> misses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. An item not requested any more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 smtClean="0"/>
                  <a:t> distance.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74081"/>
                <a:ext cx="8352928" cy="384720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426" r="-1460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7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Competitiveness</a:t>
            </a:r>
            <a:endParaRPr lang="he-IL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972559"/>
                <a:ext cx="8352928" cy="2400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Definition</a:t>
                </a:r>
                <a:r>
                  <a:rPr lang="en-US" sz="2800" dirty="0" smtClean="0"/>
                  <a:t>: A deterministic online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b="1" dirty="0" smtClean="0">
                    <a:solidFill>
                      <a:srgbClr val="0000FF"/>
                    </a:solidFill>
                  </a:rPr>
                  <a:t>-competitive </a:t>
                </a:r>
                <a:r>
                  <a:rPr lang="en-US" sz="2800" dirty="0" smtClean="0"/>
                  <a:t>if there exists a constant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such that for every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O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 is independent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but may depend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 smtClean="0"/>
                  <a:t> is the </a:t>
                </a:r>
                <a:r>
                  <a:rPr lang="en-US" sz="2800" b="1" dirty="0" smtClean="0"/>
                  <a:t>infimum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-competitive.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972559"/>
                <a:ext cx="8352928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33" t="-2290" r="-1460" b="-6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052736"/>
                <a:ext cx="8352928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Competitiveness</a:t>
                </a:r>
                <a:r>
                  <a:rPr lang="en-US" sz="2800" dirty="0" smtClean="0"/>
                  <a:t> measures the performance of an </a:t>
                </a:r>
                <a:r>
                  <a:rPr lang="en-US" sz="2800" b="1" dirty="0" smtClean="0"/>
                  <a:t>online</a:t>
                </a:r>
                <a:r>
                  <a:rPr lang="en-US" sz="2800" dirty="0" smtClean="0"/>
                  <a:t> algorithm in terms of the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worst-case ratio </a:t>
                </a:r>
                <a:r>
                  <a:rPr lang="en-US" sz="2800" dirty="0" smtClean="0"/>
                  <a:t>of its cost to that of the </a:t>
                </a:r>
                <a:r>
                  <a:rPr lang="en-US" sz="2800" b="1" dirty="0" smtClean="0"/>
                  <a:t>optimal offline </a:t>
                </a:r>
                <a:r>
                  <a:rPr lang="en-US" sz="2800" dirty="0" smtClean="0"/>
                  <a:t>algorithm running on the same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352928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533" t="-3020" r="-146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5564847"/>
                <a:ext cx="83529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Exercise</a:t>
                </a:r>
                <a:r>
                  <a:rPr lang="en-US" sz="2800" dirty="0"/>
                  <a:t>: Show </a:t>
                </a:r>
                <a:r>
                  <a:rPr lang="en-US" sz="2800" dirty="0" smtClean="0"/>
                  <a:t>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LRU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FIFO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 smtClean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64847"/>
                <a:ext cx="835292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33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1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731599"/>
                <a:ext cx="8352928" cy="300460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Solution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Define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l-GR" sz="2800" dirty="0"/>
                  <a:t> </a:t>
                </a:r>
                <a:r>
                  <a:rPr lang="en-US" sz="2800" dirty="0" smtClean="0"/>
                  <a:t>of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dirty="0" smtClean="0"/>
                  <a:t> by loops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items</a:t>
                </a:r>
                <a:r>
                  <a:rPr lang="en-US" sz="2800" i="1" dirty="0" smtClean="0"/>
                  <a:t>.</a:t>
                </a:r>
                <a:r>
                  <a:rPr lang="en-US" sz="2800" dirty="0" smtClean="0"/>
                  <a:t> Both </a:t>
                </a:r>
                <a:r>
                  <a:rPr lang="en-US" sz="2800" b="1" dirty="0" smtClean="0"/>
                  <a:t>LRU</a:t>
                </a:r>
                <a:r>
                  <a:rPr lang="en-US" sz="2800" dirty="0" smtClean="0"/>
                  <a:t> and </a:t>
                </a:r>
                <a:r>
                  <a:rPr lang="en-US" sz="2800" b="1" dirty="0" smtClean="0"/>
                  <a:t>FIFO</a:t>
                </a:r>
                <a:r>
                  <a:rPr lang="en-US" sz="2800" dirty="0" smtClean="0"/>
                  <a:t> will evict at each request, so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evictions occur.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MIN</a:t>
                </a:r>
                <a:r>
                  <a:rPr lang="en-US" sz="2800" dirty="0" smtClean="0"/>
                  <a:t> evicts only once per loop at the beginning, so total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/>
                  <a:t> evictions occurs. Hence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𝐶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𝑁</m:t>
                        </m:r>
                      </m:num>
                      <m:den>
                        <m:d>
                          <m:d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latin typeface="Cambria Math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800" i="1" dirty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LRU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FIPO</m:t>
                        </m:r>
                      </m:sub>
                    </m:sSub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31599"/>
                <a:ext cx="8352928" cy="3004605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826" r="-1460"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3979510"/>
                <a:ext cx="8352928" cy="1969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A stronger result, applicable for every </a:t>
                </a:r>
                <a:r>
                  <a:rPr lang="en-US" sz="2800" dirty="0"/>
                  <a:t>deterministic </a:t>
                </a:r>
                <a:r>
                  <a:rPr lang="en-US" sz="2800" dirty="0" smtClean="0"/>
                  <a:t>online paging algorithm, is the following.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For any </a:t>
                </a:r>
                <a:r>
                  <a:rPr lang="en-US" sz="2800" b="1" dirty="0" smtClean="0"/>
                  <a:t>deterministic online </a:t>
                </a:r>
                <a:r>
                  <a:rPr lang="en-US" sz="2800" dirty="0" smtClean="0"/>
                  <a:t>paging algorithm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</a:t>
                </a:r>
                <a:r>
                  <a:rPr lang="en-US" sz="2800" dirty="0" smtClean="0"/>
                  <a:t>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i="1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79510"/>
                <a:ext cx="8352928" cy="1969770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786" r="-1460" b="-8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3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620688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(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MIN</a:t>
                </a:r>
                <a:r>
                  <a:rPr lang="en-US" sz="2800" dirty="0" smtClean="0"/>
                  <a:t>) be an offline paging algorithm and let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b="1" i="1" dirty="0" smtClean="0"/>
                  <a:t> </a:t>
                </a:r>
                <a:r>
                  <a:rPr lang="en-US" sz="2800" dirty="0" smtClean="0"/>
                  <a:t>manage their caches separately with the same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. Both caches have initially the </a:t>
                </a:r>
                <a:r>
                  <a:rPr lang="en-US" sz="2800" b="1" dirty="0" smtClean="0"/>
                  <a:t>same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 smtClean="0"/>
                  <a:t> items</a:t>
                </a:r>
                <a:r>
                  <a:rPr lang="en-US" sz="2800" dirty="0" smtClean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35292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33" t="-3965" r="-1460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2108463"/>
                <a:ext cx="8352928" cy="2400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  <m:r>
                      <a:rPr lang="en-US" sz="2800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 by the behavior of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as follows. 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be a set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items,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of which are in its cache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does not exist in either caches.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All subsequent requests are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, of items not in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’s cache, hence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dirty="0" smtClean="0"/>
                  <a:t>misses on every request</a:t>
                </a:r>
                <a:r>
                  <a:rPr lang="en-US" sz="2800" dirty="0" smtClean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08463"/>
                <a:ext cx="8352928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284" r="-1460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4708301"/>
                <a:ext cx="8352928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l-GR" sz="2800" b="1" i="1" dirty="0"/>
                  <a:t> </a:t>
                </a:r>
                <a:r>
                  <a:rPr lang="en-US" sz="2800" dirty="0" smtClean="0"/>
                  <a:t>is partitioned into </a:t>
                </a:r>
                <a:r>
                  <a:rPr lang="en-US" sz="2800" b="1" dirty="0" smtClean="0"/>
                  <a:t>rounds</a:t>
                </a:r>
                <a:r>
                  <a:rPr lang="en-US" sz="2800" dirty="0" smtClean="0"/>
                  <a:t>. 1</a:t>
                </a:r>
                <a:r>
                  <a:rPr lang="en-US" sz="2800" baseline="30000" dirty="0" smtClean="0"/>
                  <a:t>st</a:t>
                </a:r>
                <a:r>
                  <a:rPr lang="en-US" sz="2800" dirty="0" smtClean="0"/>
                  <a:t> round starts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. It lasts as long as no more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distinct items are requested. These can appear any times and any order.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08301"/>
                <a:ext cx="835292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33" t="-3947" r="-1460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8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620688"/>
                <a:ext cx="8352928" cy="32624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There is one item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 not requested in the round. Once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 is requested a new round starts.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/>
                  <a:t> misses at </a:t>
                </a:r>
                <a:r>
                  <a:rPr lang="en-US" sz="2800" dirty="0" smtClean="0"/>
                  <a:t>every request </a:t>
                </a:r>
                <a:r>
                  <a:rPr lang="en-US" sz="2800" smtClean="0"/>
                  <a:t>hence 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times during the round</a:t>
                </a:r>
                <a:r>
                  <a:rPr lang="en-US" sz="2800" dirty="0" smtClean="0"/>
                  <a:t>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Because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is deterministic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is offline,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knows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.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requested,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evicts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, ensuring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does not miss during the rest of the round because round’s definition involves 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items.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0688"/>
                <a:ext cx="8352928" cy="3262432"/>
              </a:xfrm>
              <a:prstGeom prst="rect">
                <a:avLst/>
              </a:prstGeom>
              <a:blipFill rotWithShape="1">
                <a:blip r:embed="rId2"/>
                <a:stretch>
                  <a:fillRect l="-1533" t="-1682" r="-1460" b="-4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3908663"/>
                <a:ext cx="8352928" cy="24006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 rtl="0"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, both cache </a:t>
                </a:r>
                <a:r>
                  <a:rPr lang="en-US" sz="2800" dirty="0"/>
                  <a:t>size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/>
                  <a:t> receive same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 smtClean="0"/>
                  <a:t>.  When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 is requested their caches are identical.</a:t>
                </a:r>
              </a:p>
              <a:p>
                <a:pPr algn="just" rtl="0">
                  <a:spcAft>
                    <a:spcPts val="1200"/>
                  </a:spcAft>
                </a:pPr>
                <a:r>
                  <a:rPr lang="en-US" sz="2800" dirty="0" smtClean="0"/>
                  <a:t>Such construction can repeat infinitely, yielding arbitrary long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dirty="0" smtClean="0"/>
                  <a:t> misses at least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times more than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𝑶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baseline="-250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08663"/>
                <a:ext cx="8352928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533" t="-2284" r="-1460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 May</a:t>
            </a: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Paging Algorithms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4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13098</TotalTime>
  <Words>2478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ערכת נושא של Office</vt:lpstr>
      <vt:lpstr>PowerPoint Presentation</vt:lpstr>
      <vt:lpstr>The Online Paging Problem</vt:lpstr>
      <vt:lpstr>PowerPoint Presentation</vt:lpstr>
      <vt:lpstr>PowerPoint Presentation</vt:lpstr>
      <vt:lpstr>PowerPoint Presentation</vt:lpstr>
      <vt:lpstr>Competitiveness</vt:lpstr>
      <vt:lpstr>PowerPoint Presentation</vt:lpstr>
      <vt:lpstr>PowerPoint Presentation</vt:lpstr>
      <vt:lpstr>PowerPoint Presentation</vt:lpstr>
      <vt:lpstr>Random Eviction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ENG</cp:lastModifiedBy>
  <cp:revision>273</cp:revision>
  <dcterms:created xsi:type="dcterms:W3CDTF">2015-04-14T08:17:34Z</dcterms:created>
  <dcterms:modified xsi:type="dcterms:W3CDTF">2021-04-20T06:16:04Z</dcterms:modified>
</cp:coreProperties>
</file>