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9" r:id="rId2"/>
    <p:sldId id="300" r:id="rId3"/>
    <p:sldId id="301" r:id="rId4"/>
    <p:sldId id="302" r:id="rId5"/>
    <p:sldId id="304" r:id="rId6"/>
    <p:sldId id="305" r:id="rId7"/>
    <p:sldId id="306" r:id="rId8"/>
    <p:sldId id="303" r:id="rId9"/>
    <p:sldId id="308" r:id="rId10"/>
    <p:sldId id="309" r:id="rId11"/>
    <p:sldId id="312" r:id="rId12"/>
    <p:sldId id="313" r:id="rId13"/>
    <p:sldId id="314" r:id="rId14"/>
    <p:sldId id="348" r:id="rId15"/>
    <p:sldId id="316" r:id="rId16"/>
    <p:sldId id="317" r:id="rId17"/>
    <p:sldId id="318" r:id="rId18"/>
    <p:sldId id="319" r:id="rId19"/>
    <p:sldId id="320" r:id="rId20"/>
    <p:sldId id="321" r:id="rId21"/>
    <p:sldId id="349" r:id="rId22"/>
    <p:sldId id="350" r:id="rId23"/>
    <p:sldId id="351" r:id="rId24"/>
    <p:sldId id="352" r:id="rId25"/>
    <p:sldId id="353" r:id="rId26"/>
    <p:sldId id="323" r:id="rId27"/>
    <p:sldId id="324" r:id="rId28"/>
    <p:sldId id="325" r:id="rId29"/>
    <p:sldId id="326" r:id="rId30"/>
    <p:sldId id="327" r:id="rId31"/>
    <p:sldId id="328" r:id="rId32"/>
    <p:sldId id="344" r:id="rId33"/>
    <p:sldId id="345" r:id="rId34"/>
    <p:sldId id="346" r:id="rId35"/>
    <p:sldId id="347" r:id="rId36"/>
    <p:sldId id="329" r:id="rId37"/>
    <p:sldId id="330" r:id="rId38"/>
    <p:sldId id="354" r:id="rId39"/>
    <p:sldId id="339" r:id="rId40"/>
    <p:sldId id="340" r:id="rId41"/>
    <p:sldId id="341" r:id="rId42"/>
    <p:sldId id="342" r:id="rId43"/>
    <p:sldId id="343" r:id="rId44"/>
    <p:sldId id="357" r:id="rId45"/>
    <p:sldId id="358" r:id="rId46"/>
    <p:sldId id="36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FF"/>
    <a:srgbClr val="0000FF"/>
    <a:srgbClr val="FF0000"/>
    <a:srgbClr val="9999FF"/>
    <a:srgbClr val="00FFFF"/>
    <a:srgbClr val="FF9900"/>
    <a:srgbClr val="FF3300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9886" autoAdjust="0"/>
  </p:normalViewPr>
  <p:slideViewPr>
    <p:cSldViewPr>
      <p:cViewPr varScale="1">
        <p:scale>
          <a:sx n="115" d="100"/>
          <a:sy n="115" d="100"/>
        </p:scale>
        <p:origin x="11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576" cy="3657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91B809-24AE-485C-AE94-235CAB0EE40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696B39-D736-4ED3-8FFC-3C16E7EC8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46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555" y="548681"/>
            <a:ext cx="8010890" cy="149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Multi Processing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2044080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</a:t>
            </a:r>
            <a:r>
              <a:rPr lang="en-US" sz="2400" smtClean="0"/>
              <a:t>and instructed </a:t>
            </a:r>
            <a:r>
              <a:rPr lang="en-US" sz="2400" dirty="0" smtClean="0"/>
              <a:t>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65" y="3248980"/>
            <a:ext cx="2400631" cy="29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773705"/>
            <a:ext cx="82296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Otherwise </a:t>
            </a:r>
            <a:r>
              <a:rPr lang="en-US" sz="2800" dirty="0"/>
              <a:t>the memory system would not be able to </a:t>
            </a:r>
            <a:r>
              <a:rPr lang="en-US" sz="2800" dirty="0" smtClean="0"/>
              <a:t>support the </a:t>
            </a:r>
            <a:r>
              <a:rPr lang="en-US" sz="2800" dirty="0"/>
              <a:t>bandwidth demands </a:t>
            </a:r>
            <a:r>
              <a:rPr lang="en-US" sz="2800" dirty="0" smtClean="0"/>
              <a:t>without incurring excessively </a:t>
            </a:r>
            <a:r>
              <a:rPr lang="en-US" sz="2800" dirty="0"/>
              <a:t>long access </a:t>
            </a:r>
            <a:r>
              <a:rPr lang="en-US" sz="2800" dirty="0" smtClean="0"/>
              <a:t>latency.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larger number of processors also raises the need for </a:t>
            </a:r>
            <a:r>
              <a:rPr lang="en-US" sz="2800" dirty="0" smtClean="0"/>
              <a:t>a high-bandwidth interconnect.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Distributed memory is a cost-effective way to scale the memory bandwidth if most of the accesses are to the local memory in the node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disadvantage is that </a:t>
            </a:r>
            <a:r>
              <a:rPr lang="en-US" sz="2800" dirty="0"/>
              <a:t>communicating data between processors becomes </a:t>
            </a:r>
            <a:r>
              <a:rPr lang="en-US" sz="2800" dirty="0" smtClean="0"/>
              <a:t>complex</a:t>
            </a:r>
            <a:r>
              <a:rPr lang="en-US" sz="2800" dirty="0"/>
              <a:t>, </a:t>
            </a:r>
            <a:r>
              <a:rPr lang="en-US" sz="2800" dirty="0" smtClean="0"/>
              <a:t>requiring </a:t>
            </a:r>
            <a:r>
              <a:rPr lang="en-US" sz="2800" dirty="0"/>
              <a:t>more effort in the </a:t>
            </a:r>
            <a:r>
              <a:rPr lang="en-US" sz="2800" dirty="0" smtClean="0"/>
              <a:t>SW.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93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273" y="1330309"/>
            <a:ext cx="82296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 smtClean="0"/>
              <a:t>In </a:t>
            </a:r>
            <a:r>
              <a:rPr lang="en-US" sz="2800" b="1" dirty="0" smtClean="0">
                <a:solidFill>
                  <a:srgbClr val="0000FF"/>
                </a:solidFill>
              </a:rPr>
              <a:t>Distributed Shared-Memory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0000FF"/>
                </a:solidFill>
              </a:rPr>
              <a:t>DSM</a:t>
            </a:r>
            <a:r>
              <a:rPr lang="en-US" sz="2800" dirty="0"/>
              <a:t>) </a:t>
            </a:r>
            <a:r>
              <a:rPr lang="en-US" sz="2800" dirty="0" smtClean="0"/>
              <a:t>architectures, communication occurs through a shared address space, as in a symmetric shared-memory.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The </a:t>
            </a:r>
            <a:r>
              <a:rPr lang="en-US" sz="2800" b="1" dirty="0" smtClean="0"/>
              <a:t>physically separate </a:t>
            </a:r>
            <a:r>
              <a:rPr lang="en-US" sz="2800" dirty="0" smtClean="0"/>
              <a:t>memories are addressed as </a:t>
            </a:r>
            <a:r>
              <a:rPr lang="en-US" sz="2800" b="1" dirty="0" smtClean="0"/>
              <a:t>one logical </a:t>
            </a:r>
            <a:r>
              <a:rPr lang="en-US" sz="2800" dirty="0" smtClean="0"/>
              <a:t>address space, so memory reference </a:t>
            </a:r>
            <a:r>
              <a:rPr lang="en-US" sz="2800" dirty="0"/>
              <a:t>can be made by any processor to any memory </a:t>
            </a:r>
            <a:r>
              <a:rPr lang="en-US" sz="2800" dirty="0" smtClean="0"/>
              <a:t>location.</a:t>
            </a:r>
          </a:p>
          <a:p>
            <a:pPr algn="just">
              <a:spcAft>
                <a:spcPts val="1800"/>
              </a:spcAft>
            </a:pPr>
            <a:r>
              <a:rPr lang="en-US" sz="2800" dirty="0"/>
              <a:t>Alternatively, the address space can consist of multiple, </a:t>
            </a:r>
            <a:r>
              <a:rPr lang="en-US" sz="2800" b="1" dirty="0"/>
              <a:t>logically </a:t>
            </a:r>
            <a:r>
              <a:rPr lang="en-US" sz="2800" b="1" dirty="0" smtClean="0"/>
              <a:t>disjoint</a:t>
            </a:r>
            <a:r>
              <a:rPr lang="en-US" sz="2800" dirty="0" smtClean="0"/>
              <a:t>, </a:t>
            </a:r>
            <a:r>
              <a:rPr lang="en-US" sz="2800" dirty="0"/>
              <a:t>private address </a:t>
            </a:r>
            <a:r>
              <a:rPr lang="en-US" sz="2800" dirty="0" smtClean="0"/>
              <a:t>spaces, which cannot </a:t>
            </a:r>
            <a:r>
              <a:rPr lang="en-US" sz="2800" dirty="0"/>
              <a:t>be addressed by a remote processor. </a:t>
            </a:r>
            <a:endParaRPr lang="en-US" sz="2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465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Communication in Distributed Memory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24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273" y="683695"/>
            <a:ext cx="82296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same physical address </a:t>
            </a:r>
            <a:r>
              <a:rPr lang="en-US" sz="2800" dirty="0" smtClean="0"/>
              <a:t>in different </a:t>
            </a:r>
            <a:r>
              <a:rPr lang="en-US" sz="2800" dirty="0"/>
              <a:t>processors refers </a:t>
            </a:r>
            <a:r>
              <a:rPr lang="en-US" sz="2800" dirty="0" smtClean="0"/>
              <a:t>to different </a:t>
            </a:r>
            <a:r>
              <a:rPr lang="en-US" sz="2800" dirty="0"/>
              <a:t>locations in </a:t>
            </a:r>
            <a:r>
              <a:rPr lang="en-US" sz="2800" dirty="0" smtClean="0"/>
              <a:t>different memories.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For </a:t>
            </a:r>
            <a:r>
              <a:rPr lang="en-US" sz="2800" dirty="0"/>
              <a:t>a multiprocessor with a </a:t>
            </a:r>
            <a:r>
              <a:rPr lang="en-US" sz="2800" b="1" dirty="0"/>
              <a:t>shared address </a:t>
            </a:r>
            <a:r>
              <a:rPr lang="en-US" sz="2800" b="1" dirty="0" smtClean="0"/>
              <a:t>space</a:t>
            </a:r>
            <a:r>
              <a:rPr lang="en-US" sz="2800" dirty="0" smtClean="0"/>
              <a:t>, the </a:t>
            </a:r>
            <a:r>
              <a:rPr lang="en-US" sz="2800" dirty="0"/>
              <a:t>address space </a:t>
            </a:r>
            <a:r>
              <a:rPr lang="en-US" sz="2800" dirty="0" smtClean="0"/>
              <a:t>is </a:t>
            </a:r>
            <a:r>
              <a:rPr lang="en-US" sz="2800" dirty="0"/>
              <a:t>used to communicate data implicitly via load and </a:t>
            </a:r>
            <a:r>
              <a:rPr lang="en-US" sz="2800" dirty="0" smtClean="0"/>
              <a:t>store operations.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Multiprocessor with </a:t>
            </a:r>
            <a:r>
              <a:rPr lang="en-US" sz="2800" dirty="0"/>
              <a:t>multiple address </a:t>
            </a:r>
            <a:r>
              <a:rPr lang="en-US" sz="2800" dirty="0" smtClean="0"/>
              <a:t>spaces communicates data by explicitly </a:t>
            </a:r>
            <a:r>
              <a:rPr lang="en-US" sz="2800" dirty="0"/>
              <a:t>passing messages among the </a:t>
            </a:r>
            <a:r>
              <a:rPr lang="en-US" sz="2800" dirty="0" smtClean="0"/>
              <a:t>processors, called </a:t>
            </a:r>
            <a:r>
              <a:rPr lang="en-US" sz="2800" b="1" dirty="0" smtClean="0">
                <a:solidFill>
                  <a:srgbClr val="0000FF"/>
                </a:solidFill>
              </a:rPr>
              <a:t>message-passing multiprocessors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b="1" dirty="0"/>
              <a:t>Amdahl’s </a:t>
            </a:r>
            <a:r>
              <a:rPr lang="en-US" sz="2800" b="1" dirty="0" smtClean="0"/>
              <a:t>Law </a:t>
            </a:r>
            <a:r>
              <a:rPr lang="en-US" sz="2800" dirty="0" smtClean="0"/>
              <a:t>makes </a:t>
            </a:r>
            <a:r>
              <a:rPr lang="en-US" sz="2800" dirty="0"/>
              <a:t>parallel processing </a:t>
            </a:r>
            <a:r>
              <a:rPr lang="en-US" sz="2800" dirty="0" smtClean="0"/>
              <a:t>challenging. A hurdle is the </a:t>
            </a:r>
            <a:r>
              <a:rPr lang="en-US" sz="2800" b="1" dirty="0"/>
              <a:t>limited parallelism </a:t>
            </a:r>
            <a:r>
              <a:rPr lang="en-US" sz="2800" dirty="0" smtClean="0"/>
              <a:t>in programs.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308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1540" y="638690"/>
                <a:ext cx="8229600" cy="5398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. </a:t>
                </a:r>
                <a:r>
                  <a:rPr lang="en-US" sz="2800" b="1" dirty="0"/>
                  <a:t> </a:t>
                </a:r>
                <a:r>
                  <a:rPr lang="en-US" sz="2800" dirty="0" smtClean="0"/>
                  <a:t>We want </a:t>
                </a:r>
                <a:r>
                  <a:rPr lang="en-US" sz="2800" dirty="0"/>
                  <a:t>to achieve a speedup of 80 with 100 processors. What </a:t>
                </a:r>
                <a:r>
                  <a:rPr lang="en-US" sz="2800" dirty="0" smtClean="0"/>
                  <a:t>fraction of </a:t>
                </a:r>
                <a:r>
                  <a:rPr lang="en-US" sz="2800" dirty="0"/>
                  <a:t>the original computation can be </a:t>
                </a:r>
                <a:r>
                  <a:rPr lang="en-US" sz="2800" dirty="0" smtClean="0"/>
                  <a:t>sequential?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program operates in </a:t>
                </a:r>
                <a:r>
                  <a:rPr lang="en-US" sz="2800" dirty="0" smtClean="0"/>
                  <a:t>two modes:</a:t>
                </a:r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parallel </a:t>
                </a:r>
                <a:r>
                  <a:rPr lang="en-US" sz="2800" dirty="0"/>
                  <a:t>with all processors fully </a:t>
                </a:r>
                <a:r>
                  <a:rPr lang="en-US" sz="2800" dirty="0" smtClean="0"/>
                  <a:t>used (enhanced) or</a:t>
                </a:r>
              </a:p>
              <a:p>
                <a:pPr marL="457200" indent="-4572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serial </a:t>
                </a:r>
                <a:r>
                  <a:rPr lang="en-US" sz="2800" dirty="0"/>
                  <a:t>with only one processor in use. </a:t>
                </a:r>
              </a:p>
              <a:p>
                <a:pPr algn="just"/>
                <a:endParaRPr lang="en-US" sz="2800" b="1" dirty="0" smtClean="0"/>
              </a:p>
              <a:p>
                <a:pPr algn="just"/>
                <a:r>
                  <a:rPr lang="en-US" sz="2800" b="1" dirty="0" smtClean="0"/>
                  <a:t>Answer</a:t>
                </a:r>
                <a:r>
                  <a:rPr lang="en-US" sz="2800" dirty="0" smtClean="0"/>
                  <a:t>.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Amdahl’s </a:t>
                </a:r>
                <a:r>
                  <a:rPr lang="en-US" sz="2800" dirty="0"/>
                  <a:t>Law </a:t>
                </a:r>
                <a:r>
                  <a:rPr lang="en-US" sz="2800" dirty="0" smtClean="0"/>
                  <a:t>states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latin typeface="Cambria Math"/>
                        </a:rPr>
                        <m:t>Speedu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/>
                                </a:rPr>
                                <m:t>Frac</m:t>
                              </m:r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/>
                                </a:rPr>
                                <m:t>parallel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/>
                                </a:rPr>
                                <m:t>Speedup</m:t>
                              </m:r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/>
                                </a:rPr>
                                <m:t>parallel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/>
                            </a:rPr>
                            <m:t>+(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/>
                            </a:rPr>
                            <m:t>Frac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/>
                            </a:rPr>
                            <m:t>parallel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638690"/>
                <a:ext cx="8229600" cy="5398722"/>
              </a:xfrm>
              <a:prstGeom prst="rect">
                <a:avLst/>
              </a:prstGeom>
              <a:blipFill rotWithShape="1">
                <a:blip r:embed="rId2"/>
                <a:stretch>
                  <a:fillRect l="-1556" t="-101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86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1540" y="983920"/>
                <a:ext cx="8229600" cy="1184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 dirty="0" smtClean="0">
                          <a:latin typeface="Cambria Math"/>
                        </a:rPr>
                        <m:t>0</m:t>
                      </m:r>
                      <m:r>
                        <a:rPr lang="en-US" sz="2800" b="0" i="0" dirty="0" smtClean="0">
                          <a:latin typeface="Cambria Math"/>
                        </a:rPr>
                        <m:t>.</m:t>
                      </m:r>
                      <m:r>
                        <a:rPr lang="en-US" sz="2800" b="0" i="0" dirty="0" smtClean="0">
                          <a:latin typeface="Cambria Math"/>
                        </a:rPr>
                        <m:t>8</m:t>
                      </m:r>
                      <m:r>
                        <a:rPr lang="en-US" sz="2800" b="0" i="0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0" dirty="0">
                          <a:latin typeface="Cambria Math"/>
                        </a:rPr>
                        <m:t>Frac</m:t>
                      </m:r>
                      <m:r>
                        <a:rPr lang="en-US" sz="2800" i="0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/>
                        </a:rPr>
                        <m:t>parallel</m:t>
                      </m:r>
                      <m:r>
                        <a:rPr lang="en-US" sz="2800" b="0" i="0" dirty="0" smtClean="0">
                          <a:latin typeface="Cambria Math"/>
                        </a:rPr>
                        <m:t>+</m:t>
                      </m:r>
                      <m:r>
                        <a:rPr lang="en-US" sz="2800" b="0" i="0" dirty="0" smtClean="0">
                          <a:latin typeface="Cambria Math"/>
                        </a:rPr>
                        <m:t>80</m:t>
                      </m:r>
                      <m:r>
                        <a:rPr lang="en-US" sz="2800" b="0" i="0" dirty="0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0" dirty="0">
                              <a:latin typeface="Cambria Math"/>
                            </a:rPr>
                            <m:t>1</m:t>
                          </m:r>
                          <m:r>
                            <a:rPr lang="en-US" sz="2800" i="0" dirty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i="0" dirty="0">
                              <a:latin typeface="Cambria Math"/>
                            </a:rPr>
                            <m:t>Frac</m:t>
                          </m:r>
                          <m:r>
                            <a:rPr lang="en-US" sz="2800" i="0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/>
                            </a:rPr>
                            <m:t>parallel</m:t>
                          </m:r>
                        </m:e>
                      </m:d>
                      <m:r>
                        <a:rPr lang="en-US" sz="2800" b="0" i="0" dirty="0" smtClean="0">
                          <a:latin typeface="Cambria Math"/>
                        </a:rPr>
                        <m:t>=</m:t>
                      </m:r>
                      <m:r>
                        <a:rPr lang="en-US" sz="2800" b="0" i="0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b="0" dirty="0" smtClean="0"/>
              </a:p>
              <a:p>
                <a:pPr algn="just"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Frac</m:t>
                    </m:r>
                    <m:r>
                      <a:rPr lang="en-US" sz="28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parallel</m:t>
                    </m:r>
                    <m:r>
                      <a:rPr lang="en-US" sz="2800" b="0" i="0" dirty="0" smtClean="0">
                        <a:latin typeface="Cambria Math"/>
                      </a:rPr>
                      <m:t>=</m:t>
                    </m:r>
                    <m:r>
                      <a:rPr lang="en-US" sz="2800" b="0" i="0" dirty="0" smtClean="0">
                        <a:latin typeface="Cambria Math"/>
                      </a:rPr>
                      <m:t>0</m:t>
                    </m:r>
                    <m:r>
                      <a:rPr lang="en-US" sz="2800" b="0" i="0" dirty="0" smtClean="0">
                        <a:latin typeface="Cambria Math"/>
                      </a:rPr>
                      <m:t>.</m:t>
                    </m:r>
                    <m:r>
                      <a:rPr lang="en-US" sz="2800" b="0" i="0" dirty="0" smtClean="0">
                        <a:latin typeface="Cambria Math"/>
                      </a:rPr>
                      <m:t>9975</m:t>
                    </m:r>
                  </m:oMath>
                </a14:m>
                <a:r>
                  <a:rPr lang="en-US" sz="2800" dirty="0" smtClean="0"/>
                  <a:t>!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983920"/>
                <a:ext cx="8229600" cy="1184940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1540" y="2552416"/>
                <a:ext cx="8229600" cy="2046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dirty="0" smtClean="0"/>
                  <a:t>To </a:t>
                </a:r>
                <a:r>
                  <a:rPr lang="en-US" sz="2800" dirty="0"/>
                  <a:t>achieve a speedup of 80 with 100 processors, only 0.25% of </a:t>
                </a:r>
                <a:r>
                  <a:rPr lang="en-US" sz="2800" dirty="0" smtClean="0"/>
                  <a:t>original computation </a:t>
                </a:r>
                <a:r>
                  <a:rPr lang="en-US" sz="2800" dirty="0"/>
                  <a:t>can be sequential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 smtClean="0"/>
                  <a:t>To </a:t>
                </a:r>
                <a:r>
                  <a:rPr lang="en-US" sz="2800" dirty="0"/>
                  <a:t>achieve linear </a:t>
                </a:r>
                <a:r>
                  <a:rPr lang="en-US" sz="2800" dirty="0" smtClean="0"/>
                  <a:t>speedup, </a:t>
                </a:r>
                <a:r>
                  <a:rPr lang="en-US" sz="2800" dirty="0"/>
                  <a:t>the entire program must </a:t>
                </a:r>
                <a:r>
                  <a:rPr lang="en-US" sz="2800" dirty="0" smtClean="0"/>
                  <a:t>be </a:t>
                </a:r>
                <a:r>
                  <a:rPr lang="en-US" sz="2800" dirty="0"/>
                  <a:t>parallel with no </a:t>
                </a:r>
                <a:r>
                  <a:rPr lang="en-US" sz="2800" dirty="0" smtClean="0"/>
                  <a:t>serial portions</a:t>
                </a:r>
                <a:r>
                  <a:rPr lang="en-US" sz="2800" dirty="0"/>
                  <a:t>. </a:t>
                </a:r>
                <a:r>
                  <a:rPr lang="en-US" sz="2800" dirty="0" smtClean="0"/>
                  <a:t>Not realistic.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552416"/>
                <a:ext cx="8229600" cy="2046714"/>
              </a:xfrm>
              <a:prstGeom prst="rect">
                <a:avLst/>
              </a:prstGeom>
              <a:blipFill rotWithShape="1">
                <a:blip r:embed="rId3"/>
                <a:stretch>
                  <a:fillRect l="-1556" t="-2687" r="-1481" b="-7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541" y="1087282"/>
            <a:ext cx="8229600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 smtClean="0"/>
              <a:t>A second hurdle arises </a:t>
            </a:r>
            <a:r>
              <a:rPr lang="en-US" sz="2800" dirty="0"/>
              <a:t>from the relatively high cost </a:t>
            </a:r>
            <a:r>
              <a:rPr lang="en-US" sz="2800" dirty="0" smtClean="0"/>
              <a:t>of communications, from 50 to </a:t>
            </a:r>
            <a:r>
              <a:rPr lang="en-US" sz="2800" dirty="0"/>
              <a:t>over 1000 clock </a:t>
            </a:r>
            <a:r>
              <a:rPr lang="en-US" sz="2800" dirty="0" smtClean="0"/>
              <a:t>cycles.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It depends on </a:t>
            </a:r>
            <a:r>
              <a:rPr lang="en-US" sz="2800" dirty="0"/>
              <a:t>the communication mechanism, the type of </a:t>
            </a:r>
            <a:r>
              <a:rPr lang="en-US" sz="2800" dirty="0" smtClean="0"/>
              <a:t>interconnection network</a:t>
            </a:r>
            <a:r>
              <a:rPr lang="en-US" sz="2800" dirty="0"/>
              <a:t>, and the scale of the </a:t>
            </a:r>
            <a:r>
              <a:rPr lang="en-US" sz="2800" dirty="0" smtClean="0"/>
              <a:t>multiprocessor.</a:t>
            </a:r>
          </a:p>
          <a:p>
            <a:pPr algn="just">
              <a:spcAft>
                <a:spcPts val="1800"/>
              </a:spcAft>
            </a:pPr>
            <a:r>
              <a:rPr lang="en-US" sz="2800" dirty="0"/>
              <a:t>Symmetric shared-memory machines support the caching of both </a:t>
            </a:r>
            <a:r>
              <a:rPr lang="en-US" sz="2800" b="1" dirty="0">
                <a:solidFill>
                  <a:srgbClr val="0000FF"/>
                </a:solidFill>
              </a:rPr>
              <a:t>shared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0000FF"/>
                </a:solidFill>
              </a:rPr>
              <a:t>private</a:t>
            </a:r>
            <a:r>
              <a:rPr lang="en-US" sz="2800" dirty="0"/>
              <a:t> data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</a:rPr>
              <a:t>Private data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are used by a single </a:t>
            </a:r>
            <a:r>
              <a:rPr lang="en-US" sz="2800" dirty="0" smtClean="0"/>
              <a:t>processor.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30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0" y="1138095"/>
            <a:ext cx="82296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shared data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are </a:t>
            </a:r>
            <a:r>
              <a:rPr lang="en-US" sz="2800" dirty="0"/>
              <a:t>used by multiple processors, </a:t>
            </a:r>
            <a:r>
              <a:rPr lang="en-US" sz="2800" dirty="0" smtClean="0"/>
              <a:t>providing communication among </a:t>
            </a:r>
            <a:r>
              <a:rPr lang="en-US" sz="2800" dirty="0"/>
              <a:t>the processors through reads and </a:t>
            </a:r>
            <a:r>
              <a:rPr lang="en-US" sz="2800" dirty="0" smtClean="0"/>
              <a:t>writes of the shared data.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When </a:t>
            </a:r>
            <a:r>
              <a:rPr lang="en-US" sz="2800" dirty="0"/>
              <a:t>a </a:t>
            </a:r>
            <a:r>
              <a:rPr lang="en-US" sz="2800" b="1" dirty="0" smtClean="0">
                <a:solidFill>
                  <a:srgbClr val="0000FF"/>
                </a:solidFill>
              </a:rPr>
              <a:t>private</a:t>
            </a:r>
            <a:r>
              <a:rPr lang="en-US" sz="2800" dirty="0" smtClean="0"/>
              <a:t> item </a:t>
            </a:r>
            <a:r>
              <a:rPr lang="en-US" sz="2800" dirty="0"/>
              <a:t>is cached, </a:t>
            </a:r>
            <a:r>
              <a:rPr lang="en-US" sz="2800" dirty="0" smtClean="0"/>
              <a:t>since </a:t>
            </a:r>
            <a:r>
              <a:rPr lang="en-US" sz="2800" dirty="0"/>
              <a:t>no other processor uses the data, the program behavior </a:t>
            </a:r>
            <a:r>
              <a:rPr lang="en-US" sz="2800" dirty="0" smtClean="0"/>
              <a:t>is identical to uniprocessor. </a:t>
            </a:r>
          </a:p>
          <a:p>
            <a:pPr algn="just">
              <a:spcAft>
                <a:spcPts val="1800"/>
              </a:spcAft>
            </a:pPr>
            <a:r>
              <a:rPr lang="en-US" sz="2800" dirty="0"/>
              <a:t>When </a:t>
            </a:r>
            <a:r>
              <a:rPr lang="en-US" sz="2800" b="1" dirty="0">
                <a:solidFill>
                  <a:srgbClr val="0000FF"/>
                </a:solidFill>
              </a:rPr>
              <a:t>shared</a:t>
            </a:r>
            <a:r>
              <a:rPr lang="en-US" sz="2800" dirty="0"/>
              <a:t> data are cached, the shared value may be replicated in multiple caches. </a:t>
            </a:r>
          </a:p>
        </p:txBody>
      </p:sp>
    </p:spTree>
    <p:extLst>
      <p:ext uri="{BB962C8B-B14F-4D97-AF65-F5344CB8AC3E}">
        <p14:creationId xmlns:p14="http://schemas.microsoft.com/office/powerpoint/2010/main" val="7842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0" y="1016435"/>
            <a:ext cx="822960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Advantages: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Reduction </a:t>
            </a:r>
            <a:r>
              <a:rPr lang="en-US" sz="2800" dirty="0"/>
              <a:t>in </a:t>
            </a:r>
            <a:r>
              <a:rPr lang="en-US" sz="2800" b="1" dirty="0"/>
              <a:t>access </a:t>
            </a:r>
            <a:r>
              <a:rPr lang="en-US" sz="2800" b="1" dirty="0" smtClean="0"/>
              <a:t>latency</a:t>
            </a:r>
            <a:endParaRPr lang="en-US" sz="2800" dirty="0"/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eduction in required </a:t>
            </a:r>
            <a:r>
              <a:rPr lang="en-US" sz="2800" b="1" dirty="0"/>
              <a:t>memory </a:t>
            </a:r>
            <a:r>
              <a:rPr lang="en-US" sz="2800" b="1" dirty="0" smtClean="0"/>
              <a:t>bandwidth</a:t>
            </a:r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eduction in </a:t>
            </a:r>
            <a:r>
              <a:rPr lang="en-US" sz="2800" b="1" dirty="0" smtClean="0"/>
              <a:t>contention</a:t>
            </a:r>
            <a:r>
              <a:rPr lang="en-US" sz="2800" dirty="0" smtClean="0"/>
              <a:t> </a:t>
            </a:r>
            <a:r>
              <a:rPr lang="en-US" sz="2800" dirty="0"/>
              <a:t>that </a:t>
            </a:r>
            <a:r>
              <a:rPr lang="en-US" sz="2800" dirty="0" smtClean="0"/>
              <a:t>exists </a:t>
            </a:r>
            <a:r>
              <a:rPr lang="en-US" sz="2800" dirty="0"/>
              <a:t>for shared </a:t>
            </a:r>
            <a:r>
              <a:rPr lang="en-US" sz="2800" dirty="0" smtClean="0"/>
              <a:t>data items read </a:t>
            </a:r>
            <a:r>
              <a:rPr lang="en-US" sz="2800" dirty="0"/>
              <a:t>by multiple processors </a:t>
            </a:r>
            <a:r>
              <a:rPr lang="en-US" sz="2800" dirty="0" smtClean="0"/>
              <a:t>simultaneously.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New </a:t>
            </a:r>
            <a:r>
              <a:rPr lang="en-US" sz="2800" dirty="0"/>
              <a:t>problem: </a:t>
            </a:r>
            <a:r>
              <a:rPr lang="en-US" sz="2800" b="1" dirty="0">
                <a:solidFill>
                  <a:srgbClr val="0000FF"/>
                </a:solidFill>
              </a:rPr>
              <a:t>cache coherence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view </a:t>
            </a:r>
            <a:r>
              <a:rPr lang="en-US" sz="2800" dirty="0" smtClean="0"/>
              <a:t>of memory </a:t>
            </a:r>
            <a:r>
              <a:rPr lang="en-US" sz="2800" dirty="0"/>
              <a:t>held by two different processors is through their individual </a:t>
            </a:r>
            <a:r>
              <a:rPr lang="en-US" sz="2800" dirty="0" smtClean="0"/>
              <a:t>caches, which could </a:t>
            </a:r>
            <a:r>
              <a:rPr lang="en-US" sz="2800" dirty="0"/>
              <a:t>end up seeing two different values.</a:t>
            </a:r>
          </a:p>
        </p:txBody>
      </p:sp>
    </p:spTree>
    <p:extLst>
      <p:ext uri="{BB962C8B-B14F-4D97-AF65-F5344CB8AC3E}">
        <p14:creationId xmlns:p14="http://schemas.microsoft.com/office/powerpoint/2010/main" val="41665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1540" y="1247267"/>
                <a:ext cx="8229600" cy="4431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</a:t>
                </a:r>
                <a:r>
                  <a:rPr lang="en-US" sz="2800" dirty="0"/>
                  <a:t>memory system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coherent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if:</a:t>
                </a:r>
                <a:endParaRPr lang="en-US" sz="2800" dirty="0"/>
              </a:p>
              <a:p>
                <a:pPr marL="514350" indent="-514350" algn="just">
                  <a:spcAft>
                    <a:spcPts val="1200"/>
                  </a:spcAft>
                  <a:buAutoNum type="arabicPeriod"/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Preserves program order</a:t>
                </a:r>
                <a:r>
                  <a:rPr lang="en-US" sz="2800" dirty="0" smtClean="0"/>
                  <a:t>. </a:t>
                </a:r>
                <a:r>
                  <a:rPr lang="en-US" sz="2800" dirty="0"/>
                  <a:t>A read </a:t>
                </a:r>
                <a:r>
                  <a:rPr lang="en-US" sz="2800" dirty="0" smtClean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after a </a:t>
                </a:r>
                <a:r>
                  <a:rPr lang="en-US" sz="2800" dirty="0"/>
                  <a:t>write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, with </a:t>
                </a:r>
                <a:r>
                  <a:rPr lang="en-US" sz="2800" dirty="0" smtClean="0"/>
                  <a:t>no intervening writes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 always returns the value written by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It is expect also in uniprocessors.</a:t>
                </a:r>
                <a:endParaRPr lang="en-US" sz="2800" dirty="0"/>
              </a:p>
              <a:p>
                <a:pPr marL="514350" indent="-514350" algn="just">
                  <a:spcAft>
                    <a:spcPts val="1200"/>
                  </a:spcAft>
                  <a:buFont typeface="+mj-lt"/>
                  <a:buAutoNum type="arabicPeriod" startAt="2"/>
                </a:pPr>
                <a:r>
                  <a:rPr lang="en-US" sz="2800" dirty="0" smtClean="0"/>
                  <a:t>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read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by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after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/>
                  <a:t>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write</a:t>
                </a:r>
                <a:r>
                  <a:rPr lang="en-US" sz="2800" dirty="0"/>
                  <a:t> by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returns the value written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if the read and write are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sufficiently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separated </a:t>
                </a:r>
                <a:r>
                  <a:rPr lang="en-US" sz="2800" dirty="0" smtClean="0"/>
                  <a:t>in </a:t>
                </a:r>
                <a:r>
                  <a:rPr lang="en-US" sz="2800" dirty="0"/>
                  <a:t>time and no other writes 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interven.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1247267"/>
                <a:ext cx="8229600" cy="4431983"/>
              </a:xfrm>
              <a:prstGeom prst="rect">
                <a:avLst/>
              </a:prstGeom>
              <a:blipFill rotWithShape="1">
                <a:blip r:embed="rId2"/>
                <a:stretch>
                  <a:fillRect l="-1556" t="-1238" r="-1481" b="-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23655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Cache Coherence</a:t>
            </a:r>
          </a:p>
        </p:txBody>
      </p:sp>
    </p:spTree>
    <p:extLst>
      <p:ext uri="{BB962C8B-B14F-4D97-AF65-F5344CB8AC3E}">
        <p14:creationId xmlns:p14="http://schemas.microsoft.com/office/powerpoint/2010/main" val="344467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1540" y="683695"/>
                <a:ext cx="8229600" cy="529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If a </a:t>
                </a:r>
                <a:r>
                  <a:rPr lang="en-US" sz="2800" dirty="0"/>
                  <a:t>write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and </a:t>
                </a:r>
                <a:r>
                  <a:rPr lang="en-US" sz="2800" dirty="0"/>
                  <a:t>read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are </a:t>
                </a:r>
                <a:r>
                  <a:rPr lang="en-US" sz="2800" b="1" dirty="0" smtClean="0"/>
                  <a:t>insufficiently separated </a:t>
                </a:r>
                <a:r>
                  <a:rPr lang="en-US" sz="2800" dirty="0" smtClean="0"/>
                  <a:t>in time, </a:t>
                </a:r>
                <a:r>
                  <a:rPr lang="en-US" sz="2800" dirty="0"/>
                  <a:t>it may </a:t>
                </a:r>
                <a:r>
                  <a:rPr lang="en-US" sz="2800" dirty="0" smtClean="0"/>
                  <a:t>be </a:t>
                </a:r>
                <a:r>
                  <a:rPr lang="en-US" sz="2800" b="1" dirty="0" smtClean="0"/>
                  <a:t>impossible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to ensure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read returns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𝑋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written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/>
                  <a:t> may </a:t>
                </a:r>
                <a:r>
                  <a:rPr lang="en-US" sz="2800" dirty="0"/>
                  <a:t>not </a:t>
                </a:r>
                <a:r>
                  <a:rPr lang="en-US" sz="2800" dirty="0" smtClean="0"/>
                  <a:t>have </a:t>
                </a:r>
                <a:r>
                  <a:rPr lang="en-US" sz="2800" dirty="0"/>
                  <a:t>left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yet.</a:t>
                </a:r>
              </a:p>
              <a:p>
                <a:pPr marL="514350" indent="-514350" algn="just">
                  <a:spcAft>
                    <a:spcPts val="1200"/>
                  </a:spcAft>
                  <a:buFont typeface="+mj-lt"/>
                  <a:buAutoNum type="arabicPeriod" startAt="3"/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Serialization</a:t>
                </a:r>
                <a:r>
                  <a:rPr lang="en-US" sz="2800" b="1" dirty="0"/>
                  <a:t>.</a:t>
                </a:r>
                <a:r>
                  <a:rPr lang="en-US" sz="2800" i="1" dirty="0"/>
                  <a:t> </a:t>
                </a:r>
                <a:r>
                  <a:rPr lang="en-US" sz="2800" dirty="0"/>
                  <a:t>Two writes to the same location by any two processors are seen in the same order by all processors.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issue of exactly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when</a:t>
                </a:r>
                <a:r>
                  <a:rPr lang="en-US" sz="2800" i="1" dirty="0" smtClean="0"/>
                  <a:t> </a:t>
                </a:r>
                <a:r>
                  <a:rPr lang="en-US" sz="2800" dirty="0" smtClean="0"/>
                  <a:t>a </a:t>
                </a:r>
                <a:r>
                  <a:rPr lang="en-US" sz="2800" dirty="0"/>
                  <a:t>written value must be seen by a reader is defined by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memory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consistency model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We assume that </a:t>
                </a:r>
                <a:r>
                  <a:rPr lang="en-US" sz="2800" dirty="0" smtClean="0"/>
                  <a:t>a </a:t>
                </a:r>
                <a:r>
                  <a:rPr lang="en-US" sz="2800" b="1" dirty="0" smtClean="0"/>
                  <a:t>write </a:t>
                </a:r>
                <a:r>
                  <a:rPr lang="en-US" sz="2800" b="1" dirty="0"/>
                  <a:t>does not complete </a:t>
                </a:r>
                <a:r>
                  <a:rPr lang="en-US" sz="2800" dirty="0"/>
                  <a:t>(</a:t>
                </a:r>
                <a:r>
                  <a:rPr lang="en-US" sz="2800" dirty="0" smtClean="0"/>
                  <a:t>allow next write) </a:t>
                </a:r>
                <a:r>
                  <a:rPr lang="en-US" sz="2800" dirty="0"/>
                  <a:t>until all processors </a:t>
                </a:r>
                <a:r>
                  <a:rPr lang="en-US" sz="2800" dirty="0" smtClean="0"/>
                  <a:t>see the </a:t>
                </a:r>
                <a:r>
                  <a:rPr lang="en-US" sz="2800" dirty="0"/>
                  <a:t>effect of that write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683695"/>
                <a:ext cx="8229600" cy="5293757"/>
              </a:xfrm>
              <a:prstGeom prst="rect">
                <a:avLst/>
              </a:prstGeom>
              <a:blipFill rotWithShape="1">
                <a:blip r:embed="rId2"/>
                <a:stretch>
                  <a:fillRect l="-1556" t="-1036" r="-1481" b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104122"/>
            <a:ext cx="822960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Since mid 2000s uniprocessor performance increase slows down:</a:t>
            </a:r>
          </a:p>
          <a:p>
            <a:pPr lvl="1" algn="just">
              <a:spcAft>
                <a:spcPts val="600"/>
              </a:spcAft>
            </a:pPr>
            <a:r>
              <a:rPr lang="en-US" sz="2400" dirty="0" smtClean="0"/>
              <a:t>diminishing </a:t>
            </a:r>
            <a:r>
              <a:rPr lang="en-US" sz="2400" dirty="0"/>
              <a:t>returns in exploiting </a:t>
            </a:r>
            <a:r>
              <a:rPr lang="en-US" sz="2400" dirty="0" smtClean="0"/>
              <a:t>ILP</a:t>
            </a:r>
          </a:p>
          <a:p>
            <a:pPr lvl="1" algn="just">
              <a:spcAft>
                <a:spcPts val="600"/>
              </a:spcAft>
            </a:pPr>
            <a:r>
              <a:rPr lang="en-US" sz="2400" dirty="0" smtClean="0"/>
              <a:t>growing concern over power</a:t>
            </a:r>
          </a:p>
          <a:p>
            <a:pPr lvl="1" algn="just">
              <a:spcAft>
                <a:spcPts val="1200"/>
              </a:spcAft>
            </a:pPr>
            <a:r>
              <a:rPr lang="en-US" sz="2400" dirty="0" smtClean="0"/>
              <a:t>diminishing performance improvement of transistors   </a:t>
            </a:r>
            <a:endParaRPr lang="en-US" sz="24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Since 1990s designers </a:t>
            </a:r>
            <a:r>
              <a:rPr lang="en-US" sz="2800" dirty="0"/>
              <a:t>sought a way to build servers and supercomputers </a:t>
            </a:r>
            <a:r>
              <a:rPr lang="en-US" sz="2800" dirty="0" smtClean="0"/>
              <a:t>achieving higher </a:t>
            </a:r>
            <a:r>
              <a:rPr lang="en-US" sz="2800" dirty="0"/>
              <a:t>performance than a single </a:t>
            </a:r>
            <a:r>
              <a:rPr lang="en-US" sz="2800" dirty="0" smtClean="0"/>
              <a:t>microprocessor.</a:t>
            </a:r>
          </a:p>
          <a:p>
            <a:pPr algn="just"/>
            <a:r>
              <a:rPr lang="en-US" sz="2800" dirty="0" smtClean="0"/>
              <a:t>A new </a:t>
            </a:r>
            <a:r>
              <a:rPr lang="en-US" sz="2800" dirty="0"/>
              <a:t>era in computer </a:t>
            </a:r>
            <a:r>
              <a:rPr lang="en-US" sz="2800" dirty="0" smtClean="0"/>
              <a:t>architecture, where</a:t>
            </a:r>
            <a:r>
              <a:rPr lang="en-US" sz="2800" dirty="0"/>
              <a:t> </a:t>
            </a:r>
            <a:r>
              <a:rPr lang="en-US" sz="2800" dirty="0" smtClean="0"/>
              <a:t>multiprocessors </a:t>
            </a:r>
            <a:r>
              <a:rPr lang="en-US" sz="2800" dirty="0"/>
              <a:t>play a major </a:t>
            </a:r>
            <a:r>
              <a:rPr lang="en-US" sz="2800" dirty="0" smtClean="0"/>
              <a:t>role.</a:t>
            </a:r>
          </a:p>
        </p:txBody>
      </p:sp>
    </p:spTree>
    <p:extLst>
      <p:ext uri="{BB962C8B-B14F-4D97-AF65-F5344CB8AC3E}">
        <p14:creationId xmlns:p14="http://schemas.microsoft.com/office/powerpoint/2010/main" val="12972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1540" y="1254236"/>
                <a:ext cx="8229600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2400"/>
                  </a:spcAft>
                </a:pPr>
                <a:r>
                  <a:rPr lang="en-US" sz="2800" dirty="0" smtClean="0"/>
                  <a:t>We assume that the </a:t>
                </a:r>
                <a:r>
                  <a:rPr lang="en-US" sz="2800" dirty="0"/>
                  <a:t>processor does not change the order of any </a:t>
                </a:r>
                <a:r>
                  <a:rPr lang="en-US" sz="2800" dirty="0" smtClean="0"/>
                  <a:t>write with </a:t>
                </a:r>
                <a:r>
                  <a:rPr lang="en-US" sz="2800" dirty="0"/>
                  <a:t>respect to any other memory </a:t>
                </a:r>
                <a:r>
                  <a:rPr lang="en-US" sz="2800" dirty="0" smtClean="0"/>
                  <a:t>access (different memory locations).</a:t>
                </a:r>
              </a:p>
              <a:p>
                <a:pPr algn="just">
                  <a:spcAft>
                    <a:spcPts val="2400"/>
                  </a:spcAft>
                </a:pPr>
                <a:r>
                  <a:rPr lang="en-US" sz="2800" dirty="0" smtClean="0"/>
                  <a:t>These </a:t>
                </a:r>
                <a:r>
                  <a:rPr lang="en-US" sz="2800" dirty="0"/>
                  <a:t>two conditions mean that if </a:t>
                </a:r>
                <a:r>
                  <a:rPr lang="en-US" sz="2800" dirty="0" smtClean="0"/>
                  <a:t>a processor </a:t>
                </a:r>
                <a:r>
                  <a:rPr lang="en-US" sz="2800" dirty="0"/>
                  <a:t>writes location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followed by location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/>
                  <a:t>, any processor </a:t>
                </a:r>
                <a:r>
                  <a:rPr lang="en-US" sz="2800" dirty="0" smtClean="0"/>
                  <a:t>seeing the new </a:t>
                </a:r>
                <a:r>
                  <a:rPr lang="en-US" sz="2800" dirty="0"/>
                  <a:t>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/>
                  <a:t> must also see the new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2400"/>
                  </a:spcAft>
                </a:pPr>
                <a:r>
                  <a:rPr lang="en-US" sz="2800" dirty="0"/>
                  <a:t>These restrictions allow the processor to </a:t>
                </a:r>
                <a:r>
                  <a:rPr lang="en-US" sz="2800" b="1" dirty="0"/>
                  <a:t>reorder reads</a:t>
                </a:r>
                <a:r>
                  <a:rPr lang="en-US" sz="2800" dirty="0"/>
                  <a:t>, but forces </a:t>
                </a:r>
                <a:r>
                  <a:rPr lang="en-US" sz="2800" dirty="0" smtClean="0"/>
                  <a:t>it to </a:t>
                </a:r>
                <a:r>
                  <a:rPr lang="en-US" sz="2800" dirty="0"/>
                  <a:t>finish a </a:t>
                </a:r>
                <a:r>
                  <a:rPr lang="en-US" sz="2800" b="1" dirty="0"/>
                  <a:t>write</a:t>
                </a:r>
                <a:r>
                  <a:rPr lang="en-US" sz="2800" dirty="0"/>
                  <a:t> in </a:t>
                </a:r>
                <a:r>
                  <a:rPr lang="en-US" sz="2800" b="1" dirty="0"/>
                  <a:t>program order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1254236"/>
                <a:ext cx="8229600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556" t="-1322" r="-1481" b="-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2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23655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Memory Consistency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21550" y="1358770"/>
            <a:ext cx="4410490" cy="2090430"/>
            <a:chOff x="521550" y="1358770"/>
            <a:chExt cx="4410490" cy="209043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50" y="1358770"/>
              <a:ext cx="4410490" cy="209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670" y="1785090"/>
              <a:ext cx="1125125" cy="31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21550" y="3879050"/>
            <a:ext cx="4410490" cy="2078324"/>
            <a:chOff x="521550" y="3879050"/>
            <a:chExt cx="4410490" cy="20783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50" y="3879050"/>
              <a:ext cx="4410490" cy="207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670" y="4329100"/>
              <a:ext cx="1125125" cy="31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707015" y="1304763"/>
            <a:ext cx="3690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strict consistency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US" sz="2800" dirty="0" smtClean="0"/>
              <a:t>sequential consistency </a:t>
            </a:r>
            <a:r>
              <a:rPr lang="en-US" sz="2800" b="1" dirty="0" smtClean="0">
                <a:solidFill>
                  <a:srgbClr val="0000FF"/>
                </a:solidFill>
              </a:rPr>
              <a:t>v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7015" y="3825043"/>
            <a:ext cx="3690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strict consistency </a:t>
            </a:r>
            <a:r>
              <a:rPr lang="en-US" sz="2800" b="1" dirty="0">
                <a:solidFill>
                  <a:srgbClr val="0000FF"/>
                </a:solidFill>
              </a:rPr>
              <a:t>v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sequential consistency </a:t>
            </a:r>
            <a:r>
              <a:rPr lang="en-US" sz="2800" b="1" dirty="0" smtClean="0">
                <a:solidFill>
                  <a:srgbClr val="0000FF"/>
                </a:solidFill>
              </a:rPr>
              <a:t>v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23655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Consistency Implications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178750"/>
            <a:ext cx="5362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31540" y="3113965"/>
            <a:ext cx="82296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Sequential consistency allows </a:t>
            </a:r>
            <a:r>
              <a:rPr lang="en-US" sz="2800" dirty="0"/>
              <a:t>0 or 1 processes to be killed, but </a:t>
            </a:r>
            <a:r>
              <a:rPr lang="en-US" sz="2800" dirty="0" smtClean="0"/>
              <a:t>not both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P1 </a:t>
            </a:r>
            <a:r>
              <a:rPr lang="en-US" sz="2800" dirty="0"/>
              <a:t>will only try to kill </a:t>
            </a:r>
            <a:r>
              <a:rPr lang="en-US" sz="2800" dirty="0" smtClean="0"/>
              <a:t>P2 if </a:t>
            </a:r>
            <a:r>
              <a:rPr lang="en-US" sz="2800" dirty="0"/>
              <a:t>P1’s read to B occurs before P2’s write to B.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in-order execution </a:t>
            </a:r>
            <a:r>
              <a:rPr lang="en-US" sz="2800" dirty="0" smtClean="0"/>
              <a:t>of memory events implies </a:t>
            </a:r>
            <a:r>
              <a:rPr lang="en-US" sz="2800" dirty="0"/>
              <a:t>that </a:t>
            </a:r>
            <a:r>
              <a:rPr lang="en-US" sz="2800" dirty="0" smtClean="0"/>
              <a:t>P1’s write </a:t>
            </a:r>
            <a:r>
              <a:rPr lang="en-US" sz="2800" dirty="0"/>
              <a:t>to A must come before P2’s read of 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42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4042" y="638690"/>
            <a:ext cx="82359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P1 and P2 try to kill each </a:t>
            </a:r>
            <a:r>
              <a:rPr lang="en-US" sz="2800" dirty="0" smtClean="0"/>
              <a:t>other, disallowed </a:t>
            </a:r>
            <a:r>
              <a:rPr lang="en-US" sz="2800" dirty="0"/>
              <a:t>by </a:t>
            </a:r>
            <a:r>
              <a:rPr lang="en-US" sz="2800" dirty="0" smtClean="0"/>
              <a:t>sequential </a:t>
            </a:r>
            <a:r>
              <a:rPr lang="en-US" sz="2800" dirty="0"/>
              <a:t>model.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18" y="1621125"/>
            <a:ext cx="4155937" cy="139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80" y="3061286"/>
            <a:ext cx="5075440" cy="333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657600" y="3801084"/>
            <a:ext cx="4072128" cy="1170432"/>
            <a:chOff x="3694176" y="3538728"/>
            <a:chExt cx="4072128" cy="117043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694176" y="3538728"/>
              <a:ext cx="392582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510784" y="4709160"/>
              <a:ext cx="21336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424928" y="3538728"/>
              <a:ext cx="0" cy="117043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083552" y="3992991"/>
                  <a:ext cx="68275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552" y="3992991"/>
                  <a:ext cx="68275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 flipH="1">
            <a:off x="1392115" y="4141255"/>
            <a:ext cx="4072128" cy="1170432"/>
            <a:chOff x="3694176" y="3538728"/>
            <a:chExt cx="4072128" cy="117043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694176" y="3538728"/>
              <a:ext cx="392582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510784" y="4709160"/>
              <a:ext cx="21336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424928" y="3538728"/>
              <a:ext cx="0" cy="117043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083552" y="3992991"/>
                  <a:ext cx="68275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552" y="3992991"/>
                  <a:ext cx="68275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2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4042" y="617541"/>
            <a:ext cx="8235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Sequential </a:t>
            </a:r>
            <a:r>
              <a:rPr lang="en-US" sz="2800" dirty="0"/>
              <a:t>consistency must delay </a:t>
            </a:r>
            <a:r>
              <a:rPr lang="en-US" sz="2800" dirty="0" smtClean="0"/>
              <a:t>all memory </a:t>
            </a:r>
            <a:r>
              <a:rPr lang="en-US" sz="2800" dirty="0"/>
              <a:t>operations following a write until the write is observed by all other clients</a:t>
            </a:r>
            <a:r>
              <a:rPr lang="en-US" sz="2800" dirty="0" smtClean="0"/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40" y="3046691"/>
            <a:ext cx="5138919" cy="330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47635" y="3728676"/>
            <a:ext cx="4072128" cy="1170432"/>
            <a:chOff x="3694176" y="3538728"/>
            <a:chExt cx="4072128" cy="11704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94176" y="3538728"/>
              <a:ext cx="392582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510784" y="4709160"/>
              <a:ext cx="21336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424928" y="3538728"/>
              <a:ext cx="0" cy="117043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083552" y="3992991"/>
                  <a:ext cx="68275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552" y="3992991"/>
                  <a:ext cx="68275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 flipH="1">
            <a:off x="1392115" y="4121242"/>
            <a:ext cx="4072128" cy="1170432"/>
            <a:chOff x="3694176" y="3538728"/>
            <a:chExt cx="4072128" cy="11704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694176" y="3538728"/>
              <a:ext cx="392582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10784" y="4709160"/>
              <a:ext cx="21336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424928" y="3538728"/>
              <a:ext cx="0" cy="117043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083552" y="3992991"/>
                  <a:ext cx="68275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552" y="3992991"/>
                  <a:ext cx="68275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1667943"/>
            <a:ext cx="4155937" cy="139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539" y="1223755"/>
            <a:ext cx="82359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2800" dirty="0" smtClean="0"/>
              <a:t>Can also be solved by speculation.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Execute memory instructions subsequent </a:t>
            </a:r>
            <a:r>
              <a:rPr lang="en-US" sz="2800" dirty="0"/>
              <a:t>to </a:t>
            </a:r>
            <a:r>
              <a:rPr lang="en-US" sz="2800" dirty="0" smtClean="0"/>
              <a:t>write, </a:t>
            </a:r>
            <a:r>
              <a:rPr lang="en-US" sz="2800" dirty="0"/>
              <a:t>but </a:t>
            </a:r>
            <a:r>
              <a:rPr lang="en-US" sz="2800" dirty="0" smtClean="0"/>
              <a:t>hold commitment long </a:t>
            </a:r>
            <a:r>
              <a:rPr lang="en-US" sz="2800" dirty="0"/>
              <a:t>enough </a:t>
            </a:r>
            <a:r>
              <a:rPr lang="en-US" sz="2800" dirty="0" smtClean="0"/>
              <a:t>after write to </a:t>
            </a:r>
            <a:r>
              <a:rPr lang="en-US" sz="2800" dirty="0"/>
              <a:t>ensure that all </a:t>
            </a:r>
            <a:r>
              <a:rPr lang="en-US" sz="2800" dirty="0" smtClean="0"/>
              <a:t>processor cores observe </a:t>
            </a:r>
            <a:r>
              <a:rPr lang="en-US" sz="2800" dirty="0"/>
              <a:t>the write. </a:t>
            </a:r>
            <a:endParaRPr lang="en-US" sz="2800" dirty="0" smtClean="0"/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If the write observed conflicts </a:t>
            </a:r>
            <a:r>
              <a:rPr lang="en-US" sz="2800" dirty="0"/>
              <a:t>with an </a:t>
            </a:r>
            <a:r>
              <a:rPr lang="en-US" sz="2800" dirty="0" smtClean="0"/>
              <a:t>early read, </a:t>
            </a:r>
            <a:r>
              <a:rPr lang="en-US" sz="2800" dirty="0"/>
              <a:t>that </a:t>
            </a:r>
            <a:r>
              <a:rPr lang="en-US" sz="2800" dirty="0" smtClean="0"/>
              <a:t>instruction’s commitment </a:t>
            </a:r>
            <a:r>
              <a:rPr lang="en-US" sz="2800" dirty="0"/>
              <a:t>must be halted, its </a:t>
            </a:r>
            <a:r>
              <a:rPr lang="en-US" sz="2800" dirty="0" smtClean="0"/>
              <a:t>results must </a:t>
            </a:r>
            <a:r>
              <a:rPr lang="en-US" sz="2800" dirty="0"/>
              <a:t>be discarded, and the instruction </a:t>
            </a:r>
            <a:r>
              <a:rPr lang="en-US" sz="2800" dirty="0" smtClean="0"/>
              <a:t>must be re executed </a:t>
            </a:r>
            <a:r>
              <a:rPr lang="en-US" sz="2800" dirty="0"/>
              <a:t>in light of the new data.</a:t>
            </a:r>
          </a:p>
        </p:txBody>
      </p:sp>
    </p:spTree>
    <p:extLst>
      <p:ext uri="{BB962C8B-B14F-4D97-AF65-F5344CB8AC3E}">
        <p14:creationId xmlns:p14="http://schemas.microsoft.com/office/powerpoint/2010/main" val="9422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0" y="1241460"/>
            <a:ext cx="822960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program running on multiple processors will normally have copies of </a:t>
            </a:r>
            <a:r>
              <a:rPr lang="en-US" sz="2800" dirty="0" smtClean="0"/>
              <a:t>the same </a:t>
            </a:r>
            <a:r>
              <a:rPr lang="en-US" sz="2800" dirty="0"/>
              <a:t>data in several </a:t>
            </a:r>
            <a:r>
              <a:rPr lang="en-US" sz="2800" dirty="0" smtClean="0"/>
              <a:t>caches.</a:t>
            </a:r>
            <a:endParaRPr lang="en-US" sz="2800" dirty="0"/>
          </a:p>
          <a:p>
            <a:pPr algn="just">
              <a:spcAft>
                <a:spcPts val="1800"/>
              </a:spcAft>
            </a:pPr>
            <a:r>
              <a:rPr lang="en-US" sz="2800" dirty="0"/>
              <a:t>The protocols to maintain coherence for multiple processors are </a:t>
            </a:r>
            <a:r>
              <a:rPr lang="en-US" sz="2800" dirty="0" smtClean="0"/>
              <a:t>called </a:t>
            </a:r>
            <a:r>
              <a:rPr lang="en-US" sz="2800" b="1" dirty="0" smtClean="0">
                <a:solidFill>
                  <a:srgbClr val="0000FF"/>
                </a:solidFill>
              </a:rPr>
              <a:t>cache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coherence protocols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Cache </a:t>
            </a:r>
            <a:r>
              <a:rPr lang="en-US" sz="2800" dirty="0"/>
              <a:t>coherence protocol </a:t>
            </a:r>
            <a:r>
              <a:rPr lang="en-US" sz="2800" dirty="0" smtClean="0"/>
              <a:t>implementation must </a:t>
            </a:r>
            <a:r>
              <a:rPr lang="en-US" sz="2800" b="1" dirty="0" smtClean="0"/>
              <a:t>track</a:t>
            </a:r>
            <a:r>
              <a:rPr lang="en-US" sz="2800" dirty="0" smtClean="0"/>
              <a:t> the </a:t>
            </a:r>
            <a:r>
              <a:rPr lang="en-US" sz="2800" dirty="0"/>
              <a:t>state of </a:t>
            </a:r>
            <a:r>
              <a:rPr lang="en-US" sz="2800" b="1" dirty="0"/>
              <a:t>any</a:t>
            </a:r>
            <a:r>
              <a:rPr lang="en-US" sz="2800" dirty="0"/>
              <a:t> sharing of a </a:t>
            </a:r>
            <a:r>
              <a:rPr lang="en-US" sz="2800" b="1" dirty="0"/>
              <a:t>data </a:t>
            </a:r>
            <a:r>
              <a:rPr lang="en-US" sz="2800" b="1" dirty="0" smtClean="0"/>
              <a:t>block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Two </a:t>
            </a:r>
            <a:r>
              <a:rPr lang="en-US" sz="2800" dirty="0"/>
              <a:t>classes of </a:t>
            </a:r>
            <a:r>
              <a:rPr lang="en-US" sz="2800" dirty="0" smtClean="0"/>
              <a:t>protocols. A </a:t>
            </a:r>
            <a:r>
              <a:rPr lang="en-US" sz="2800" b="1" dirty="0" smtClean="0">
                <a:solidFill>
                  <a:srgbClr val="0000FF"/>
                </a:solidFill>
              </a:rPr>
              <a:t>directory based</a:t>
            </a:r>
            <a:r>
              <a:rPr lang="en-US" sz="2800" dirty="0" smtClean="0"/>
              <a:t> keeps the sharing </a:t>
            </a:r>
            <a:r>
              <a:rPr lang="en-US" sz="2800" dirty="0"/>
              <a:t>status </a:t>
            </a:r>
            <a:r>
              <a:rPr lang="en-US" sz="2800" dirty="0" smtClean="0"/>
              <a:t>of a </a:t>
            </a:r>
            <a:r>
              <a:rPr lang="en-US" sz="2800" dirty="0"/>
              <a:t>block of physical memory </a:t>
            </a:r>
            <a:r>
              <a:rPr lang="en-US" sz="2800" dirty="0" smtClean="0"/>
              <a:t>in one </a:t>
            </a:r>
            <a:r>
              <a:rPr lang="en-US" sz="2800" dirty="0"/>
              <a:t>location, called </a:t>
            </a: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00FF"/>
                </a:solidFill>
              </a:rPr>
              <a:t>directory </a:t>
            </a:r>
            <a:r>
              <a:rPr lang="en-US" sz="2800" dirty="0" smtClean="0"/>
              <a:t>(not discussed)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3655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Coherence Enforcement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938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0" y="728700"/>
            <a:ext cx="8229600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Snooping</a:t>
            </a:r>
            <a:r>
              <a:rPr lang="en-US" sz="2800" dirty="0"/>
              <a:t> </a:t>
            </a:r>
            <a:r>
              <a:rPr lang="en-US" sz="2800" dirty="0" smtClean="0"/>
              <a:t>protocols have no </a:t>
            </a:r>
            <a:r>
              <a:rPr lang="en-US" sz="2800" dirty="0"/>
              <a:t>centralized state.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Every </a:t>
            </a:r>
            <a:r>
              <a:rPr lang="en-US" sz="2800" dirty="0"/>
              <a:t>cache </a:t>
            </a:r>
            <a:r>
              <a:rPr lang="en-US" sz="2800" dirty="0" smtClean="0"/>
              <a:t>having a </a:t>
            </a:r>
            <a:r>
              <a:rPr lang="en-US" sz="2800" dirty="0"/>
              <a:t>copy of </a:t>
            </a:r>
            <a:r>
              <a:rPr lang="en-US" sz="2800" dirty="0" smtClean="0"/>
              <a:t>a </a:t>
            </a:r>
            <a:r>
              <a:rPr lang="en-US" sz="2800" dirty="0"/>
              <a:t>block of </a:t>
            </a:r>
            <a:r>
              <a:rPr lang="en-US" sz="2800" dirty="0" smtClean="0"/>
              <a:t>physical memory has </a:t>
            </a:r>
            <a:r>
              <a:rPr lang="en-US" sz="2800" dirty="0"/>
              <a:t>a copy of the </a:t>
            </a:r>
            <a:r>
              <a:rPr lang="en-US" sz="2800" dirty="0" smtClean="0"/>
              <a:t>block’s sharing status (status bits). 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All caches </a:t>
            </a:r>
            <a:r>
              <a:rPr lang="en-US" sz="2800" dirty="0"/>
              <a:t>are </a:t>
            </a:r>
            <a:r>
              <a:rPr lang="en-US" sz="2800" dirty="0" smtClean="0"/>
              <a:t>accessible </a:t>
            </a:r>
            <a:r>
              <a:rPr lang="en-US" sz="2800" dirty="0"/>
              <a:t>via </a:t>
            </a:r>
            <a:r>
              <a:rPr lang="en-US" sz="2800" dirty="0" smtClean="0"/>
              <a:t>a bus or switch, </a:t>
            </a:r>
            <a:r>
              <a:rPr lang="en-US" sz="2800" dirty="0"/>
              <a:t>and all cache controllers </a:t>
            </a:r>
            <a:r>
              <a:rPr lang="en-US" sz="2800" b="1" dirty="0" smtClean="0">
                <a:solidFill>
                  <a:srgbClr val="0000FF"/>
                </a:solidFill>
              </a:rPr>
              <a:t>snoop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(monitor)</a:t>
            </a:r>
            <a:r>
              <a:rPr lang="en-US" sz="2800" dirty="0"/>
              <a:t> </a:t>
            </a:r>
            <a:r>
              <a:rPr lang="en-US" sz="2800" dirty="0" smtClean="0"/>
              <a:t>to determine </a:t>
            </a:r>
            <a:r>
              <a:rPr lang="en-US" sz="2800" dirty="0"/>
              <a:t>whether or not they have a copy of a block that is requested </a:t>
            </a:r>
            <a:r>
              <a:rPr lang="en-US" sz="2800" dirty="0" smtClean="0"/>
              <a:t>for access.</a:t>
            </a:r>
            <a:endParaRPr lang="en-US" sz="2800" dirty="0"/>
          </a:p>
          <a:p>
            <a:pPr algn="just"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</a:rPr>
              <a:t>W</a:t>
            </a:r>
            <a:r>
              <a:rPr lang="en-US" sz="2800" b="1" dirty="0" smtClean="0">
                <a:solidFill>
                  <a:srgbClr val="0000FF"/>
                </a:solidFill>
              </a:rPr>
              <a:t>rite invalidate protocol </a:t>
            </a:r>
            <a:r>
              <a:rPr lang="en-US" sz="2800" dirty="0" smtClean="0"/>
              <a:t>is a method ensuring </a:t>
            </a:r>
            <a:r>
              <a:rPr lang="en-US" sz="2800" dirty="0"/>
              <a:t>that a processor has </a:t>
            </a:r>
            <a:r>
              <a:rPr lang="en-US" sz="2800" b="1" dirty="0">
                <a:solidFill>
                  <a:srgbClr val="0000FF"/>
                </a:solidFill>
              </a:rPr>
              <a:t>exclusive access </a:t>
            </a:r>
            <a:r>
              <a:rPr lang="en-US" sz="2800" dirty="0"/>
              <a:t>to </a:t>
            </a:r>
            <a:r>
              <a:rPr lang="en-US" sz="2800" dirty="0" smtClean="0"/>
              <a:t>a data </a:t>
            </a:r>
            <a:r>
              <a:rPr lang="en-US" sz="2800" dirty="0"/>
              <a:t>item before it writes that </a:t>
            </a:r>
            <a:r>
              <a:rPr lang="en-US" sz="2800" dirty="0" smtClean="0"/>
              <a:t>item, invalidating </a:t>
            </a:r>
            <a:r>
              <a:rPr lang="en-US" sz="2800" dirty="0"/>
              <a:t>other copies on a write.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7365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0" y="728700"/>
            <a:ext cx="822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Exclusive access ensures </a:t>
            </a:r>
            <a:r>
              <a:rPr lang="en-US" sz="2800" dirty="0"/>
              <a:t>that no other readable or writable copies of an item exist when the </a:t>
            </a:r>
            <a:r>
              <a:rPr lang="en-US" sz="2800" dirty="0" smtClean="0"/>
              <a:t>write occurs. </a:t>
            </a:r>
            <a:r>
              <a:rPr lang="en-US" sz="2800" dirty="0"/>
              <a:t>All </a:t>
            </a:r>
            <a:r>
              <a:rPr lang="en-US" sz="2800" b="1" dirty="0"/>
              <a:t>other</a:t>
            </a:r>
            <a:r>
              <a:rPr lang="en-US" sz="2800" dirty="0"/>
              <a:t> cached </a:t>
            </a:r>
            <a:r>
              <a:rPr lang="en-US" sz="2800" b="1" dirty="0"/>
              <a:t>copies</a:t>
            </a:r>
            <a:r>
              <a:rPr lang="en-US" sz="2800" dirty="0"/>
              <a:t> of the item are </a:t>
            </a:r>
            <a:r>
              <a:rPr lang="en-US" sz="2800" b="1" dirty="0"/>
              <a:t>invalidated</a:t>
            </a:r>
            <a:r>
              <a:rPr lang="en-US" sz="28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564015"/>
            <a:ext cx="78867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1540" y="2483895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Consider </a:t>
            </a:r>
            <a:r>
              <a:rPr lang="en-US" sz="2800" dirty="0"/>
              <a:t>a write followed by a read by another </a:t>
            </a:r>
            <a:r>
              <a:rPr lang="en-US" sz="2800" dirty="0" smtClean="0"/>
              <a:t>processor.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628650" y="4779150"/>
            <a:ext cx="7886700" cy="3600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560" y="5049180"/>
            <a:ext cx="7886700" cy="3600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1560" y="5409220"/>
            <a:ext cx="7886700" cy="3600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0735" y="5769260"/>
            <a:ext cx="7886700" cy="3600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0" y="1041405"/>
            <a:ext cx="82296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 smtClean="0"/>
              <a:t>If </a:t>
            </a:r>
            <a:r>
              <a:rPr lang="en-US" sz="2800" dirty="0"/>
              <a:t>two processors do attempt to write the same data </a:t>
            </a:r>
            <a:r>
              <a:rPr lang="en-US" sz="2800" dirty="0" smtClean="0"/>
              <a:t>simultaneously, one </a:t>
            </a:r>
            <a:r>
              <a:rPr lang="en-US" sz="2800" dirty="0"/>
              <a:t>of them wins the </a:t>
            </a:r>
            <a:r>
              <a:rPr lang="en-US" sz="2800" dirty="0" smtClean="0"/>
              <a:t>race,</a:t>
            </a:r>
            <a:r>
              <a:rPr lang="en-US" sz="2800" dirty="0"/>
              <a:t> </a:t>
            </a:r>
            <a:r>
              <a:rPr lang="en-US" sz="2800" dirty="0" smtClean="0"/>
              <a:t>invalidating </a:t>
            </a:r>
            <a:r>
              <a:rPr lang="en-US" sz="2800" dirty="0"/>
              <a:t>the other processor’s </a:t>
            </a:r>
            <a:r>
              <a:rPr lang="en-US" sz="2800" dirty="0" smtClean="0"/>
              <a:t>copy.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To complete its write the </a:t>
            </a:r>
            <a:r>
              <a:rPr lang="en-US" sz="2800" dirty="0"/>
              <a:t>other processor </a:t>
            </a:r>
            <a:r>
              <a:rPr lang="en-US" sz="2800" dirty="0" smtClean="0"/>
              <a:t>must </a:t>
            </a:r>
            <a:r>
              <a:rPr lang="en-US" sz="2800" dirty="0"/>
              <a:t>obtain a new copy of the data, </a:t>
            </a:r>
            <a:r>
              <a:rPr lang="en-US" sz="2800" dirty="0" smtClean="0"/>
              <a:t>now containing the new value. This </a:t>
            </a:r>
            <a:r>
              <a:rPr lang="en-US" sz="2800" dirty="0"/>
              <a:t>protocol enforces </a:t>
            </a:r>
            <a:r>
              <a:rPr lang="en-US" sz="2800" b="1" dirty="0"/>
              <a:t>write serialization</a:t>
            </a:r>
            <a:r>
              <a:rPr lang="en-US" sz="2800" dirty="0"/>
              <a:t>.</a:t>
            </a:r>
          </a:p>
          <a:p>
            <a:pPr algn="just">
              <a:spcAft>
                <a:spcPts val="1800"/>
              </a:spcAft>
            </a:pPr>
            <a:r>
              <a:rPr lang="en-US" sz="2800" dirty="0"/>
              <a:t>The </a:t>
            </a:r>
            <a:r>
              <a:rPr lang="en-US" sz="2800" b="1" dirty="0"/>
              <a:t>alternative</a:t>
            </a:r>
            <a:r>
              <a:rPr lang="en-US" sz="2800" dirty="0"/>
              <a:t> to an </a:t>
            </a:r>
            <a:r>
              <a:rPr lang="en-US" sz="2800" b="1" dirty="0"/>
              <a:t>invalidate</a:t>
            </a:r>
            <a:r>
              <a:rPr lang="en-US" sz="2800" dirty="0"/>
              <a:t> protocol is to update all the cached copies of </a:t>
            </a:r>
            <a:r>
              <a:rPr lang="en-US" sz="2800" dirty="0" smtClean="0"/>
              <a:t>a data </a:t>
            </a:r>
            <a:r>
              <a:rPr lang="en-US" sz="2800" dirty="0"/>
              <a:t>item when that item is written. This type of protocol is called </a:t>
            </a: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00FF"/>
                </a:solidFill>
              </a:rPr>
              <a:t>write update </a:t>
            </a:r>
            <a:r>
              <a:rPr lang="en-US" sz="2800" dirty="0" smtClean="0"/>
              <a:t>or</a:t>
            </a:r>
            <a:r>
              <a:rPr lang="en-US" sz="2800" dirty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write broadcast </a:t>
            </a:r>
            <a:r>
              <a:rPr lang="en-US" sz="2800" dirty="0" smtClean="0"/>
              <a:t>protocol</a:t>
            </a:r>
            <a:r>
              <a:rPr lang="en-US" sz="2800" dirty="0"/>
              <a:t>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332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98827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Flynn </a:t>
            </a:r>
            <a:r>
              <a:rPr lang="en-US" sz="2800" dirty="0"/>
              <a:t>[1966] proposed </a:t>
            </a:r>
            <a:r>
              <a:rPr lang="en-US" sz="2800" dirty="0" smtClean="0"/>
              <a:t>four </a:t>
            </a:r>
            <a:r>
              <a:rPr lang="en-US" sz="2800" dirty="0"/>
              <a:t>categories: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1. </a:t>
            </a:r>
            <a:r>
              <a:rPr lang="en-US" sz="2800" b="1" dirty="0" smtClean="0">
                <a:solidFill>
                  <a:srgbClr val="0000FF"/>
                </a:solidFill>
              </a:rPr>
              <a:t>Single Instruction </a:t>
            </a:r>
            <a:r>
              <a:rPr lang="en-US" sz="2800" b="1" dirty="0">
                <a:solidFill>
                  <a:srgbClr val="0000FF"/>
                </a:solidFill>
              </a:rPr>
              <a:t>stream, </a:t>
            </a:r>
            <a:r>
              <a:rPr lang="en-US" sz="2800" b="1" dirty="0" smtClean="0">
                <a:solidFill>
                  <a:srgbClr val="0000FF"/>
                </a:solidFill>
              </a:rPr>
              <a:t>Single Data stream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SISD</a:t>
            </a:r>
            <a:r>
              <a:rPr lang="en-US" sz="2800" dirty="0" smtClean="0"/>
              <a:t>)—Ordinary uniprocessor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2. </a:t>
            </a:r>
            <a:r>
              <a:rPr lang="en-US" sz="2800" b="1" dirty="0" smtClean="0">
                <a:solidFill>
                  <a:srgbClr val="0000FF"/>
                </a:solidFill>
              </a:rPr>
              <a:t>Single Instruction </a:t>
            </a:r>
            <a:r>
              <a:rPr lang="en-US" sz="2800" b="1" dirty="0">
                <a:solidFill>
                  <a:srgbClr val="0000FF"/>
                </a:solidFill>
              </a:rPr>
              <a:t>stream, </a:t>
            </a:r>
            <a:r>
              <a:rPr lang="en-US" sz="2800" b="1" dirty="0" smtClean="0">
                <a:solidFill>
                  <a:srgbClr val="0000FF"/>
                </a:solidFill>
              </a:rPr>
              <a:t>Multiple Data streams</a:t>
            </a:r>
            <a:r>
              <a:rPr lang="en-US" sz="2800" i="1" dirty="0" smtClean="0"/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SIMD</a:t>
            </a:r>
            <a:r>
              <a:rPr lang="en-US" sz="2800" dirty="0" smtClean="0"/>
              <a:t>)—Same instruction executed </a:t>
            </a:r>
            <a:r>
              <a:rPr lang="en-US" sz="2800" dirty="0"/>
              <a:t>by multiple processors using different data </a:t>
            </a:r>
            <a:r>
              <a:rPr lang="en-US" sz="2800" dirty="0" smtClean="0"/>
              <a:t>streams.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Each </a:t>
            </a:r>
            <a:r>
              <a:rPr lang="en-US" sz="2800" dirty="0"/>
              <a:t>processor has its own data </a:t>
            </a:r>
            <a:r>
              <a:rPr lang="en-US" sz="2800" dirty="0" smtClean="0"/>
              <a:t>memory, </a:t>
            </a:r>
            <a:r>
              <a:rPr lang="en-US" sz="2800" dirty="0"/>
              <a:t>but there is a single instruction memory and </a:t>
            </a:r>
            <a:r>
              <a:rPr lang="en-US" sz="2800" dirty="0" smtClean="0"/>
              <a:t>control processor</a:t>
            </a:r>
            <a:r>
              <a:rPr lang="en-US" sz="2800" dirty="0"/>
              <a:t>, which fetches and dispatches </a:t>
            </a:r>
            <a:r>
              <a:rPr lang="en-US" sz="2800" dirty="0" smtClean="0"/>
              <a:t>instructions.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Popular in multimedia, graphics, vector operations.</a:t>
            </a:r>
            <a:endParaRPr lang="en-US" sz="28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Taxonomy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527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0" y="1052876"/>
            <a:ext cx="82296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 smtClean="0"/>
              <a:t>For invalidation, </a:t>
            </a:r>
            <a:r>
              <a:rPr lang="en-US" sz="2800" dirty="0"/>
              <a:t>the writing </a:t>
            </a:r>
            <a:r>
              <a:rPr lang="en-US" sz="2800" dirty="0" smtClean="0"/>
              <a:t>processor </a:t>
            </a:r>
            <a:r>
              <a:rPr lang="en-US" sz="2800" b="1" dirty="0" smtClean="0"/>
              <a:t>acquires </a:t>
            </a:r>
            <a:r>
              <a:rPr lang="en-US" sz="2800" b="1" dirty="0"/>
              <a:t>bus </a:t>
            </a:r>
            <a:r>
              <a:rPr lang="en-US" sz="2800" dirty="0"/>
              <a:t>access and </a:t>
            </a:r>
            <a:r>
              <a:rPr lang="en-US" sz="2800" b="1" dirty="0"/>
              <a:t>broadcasts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b="1" dirty="0" smtClean="0"/>
              <a:t>address</a:t>
            </a:r>
            <a:r>
              <a:rPr lang="en-US" sz="2800" dirty="0" smtClean="0"/>
              <a:t> </a:t>
            </a:r>
            <a:r>
              <a:rPr lang="en-US" sz="2800" dirty="0"/>
              <a:t>to be </a:t>
            </a:r>
            <a:r>
              <a:rPr lang="en-US" sz="2800" dirty="0" smtClean="0"/>
              <a:t>invalidated. All </a:t>
            </a:r>
            <a:r>
              <a:rPr lang="en-US" sz="2800" dirty="0"/>
              <a:t>processors continuously snoop on </a:t>
            </a:r>
            <a:r>
              <a:rPr lang="en-US" sz="2800" dirty="0" smtClean="0"/>
              <a:t>the bus</a:t>
            </a:r>
            <a:r>
              <a:rPr lang="en-US" sz="2800" dirty="0"/>
              <a:t>, watching the </a:t>
            </a:r>
            <a:r>
              <a:rPr lang="en-US" sz="2800" dirty="0" smtClean="0"/>
              <a:t>addresses.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processors check whether the </a:t>
            </a:r>
            <a:r>
              <a:rPr lang="en-US" sz="2800" b="1" dirty="0"/>
              <a:t>address</a:t>
            </a:r>
            <a:r>
              <a:rPr lang="en-US" sz="2800" dirty="0"/>
              <a:t> on the </a:t>
            </a:r>
            <a:r>
              <a:rPr lang="en-US" sz="2800" dirty="0" smtClean="0"/>
              <a:t>bus is </a:t>
            </a:r>
            <a:r>
              <a:rPr lang="en-US" sz="2800" dirty="0"/>
              <a:t>in </a:t>
            </a:r>
            <a:r>
              <a:rPr lang="en-US" sz="2800" b="1" dirty="0"/>
              <a:t>their cache</a:t>
            </a:r>
            <a:r>
              <a:rPr lang="en-US" sz="2800" dirty="0"/>
              <a:t>. If so, the corresponding data in the cache are </a:t>
            </a:r>
            <a:r>
              <a:rPr lang="en-US" sz="2800" b="1" dirty="0"/>
              <a:t>invalidated</a:t>
            </a:r>
            <a:r>
              <a:rPr lang="en-US" sz="2800" dirty="0"/>
              <a:t>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If </a:t>
            </a:r>
            <a:r>
              <a:rPr lang="en-US" sz="2800" dirty="0"/>
              <a:t>two processors attempt to </a:t>
            </a:r>
            <a:r>
              <a:rPr lang="en-US" sz="2800" dirty="0" smtClean="0"/>
              <a:t>write </a:t>
            </a:r>
            <a:r>
              <a:rPr lang="en-US" sz="2800" dirty="0"/>
              <a:t>shared blocks at the </a:t>
            </a:r>
            <a:r>
              <a:rPr lang="en-US" sz="2800" b="1" dirty="0"/>
              <a:t>same time</a:t>
            </a:r>
            <a:r>
              <a:rPr lang="en-US" sz="2800" dirty="0"/>
              <a:t>, </a:t>
            </a:r>
            <a:r>
              <a:rPr lang="en-US" sz="2800" dirty="0" smtClean="0"/>
              <a:t>their attempts </a:t>
            </a:r>
            <a:r>
              <a:rPr lang="en-US" sz="2800" dirty="0"/>
              <a:t>to broadcast </a:t>
            </a:r>
            <a:r>
              <a:rPr lang="en-US" sz="2800" dirty="0" smtClean="0"/>
              <a:t>invalidation are serialized </a:t>
            </a:r>
            <a:r>
              <a:rPr lang="en-US" sz="2800" dirty="0"/>
              <a:t>when they arbitrate for the </a:t>
            </a:r>
            <a:r>
              <a:rPr lang="en-US" sz="2800" dirty="0" smtClean="0"/>
              <a:t>bus.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3655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Write Invalidate Implementation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17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0" y="677527"/>
            <a:ext cx="82296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We </a:t>
            </a:r>
            <a:r>
              <a:rPr lang="en-US" sz="2800" dirty="0"/>
              <a:t>also need to </a:t>
            </a:r>
            <a:r>
              <a:rPr lang="en-US" sz="2800" b="1" dirty="0"/>
              <a:t>locate</a:t>
            </a:r>
            <a:r>
              <a:rPr lang="en-US" sz="2800" dirty="0"/>
              <a:t> a data item when a </a:t>
            </a:r>
            <a:r>
              <a:rPr lang="en-US" sz="2800" b="1" dirty="0"/>
              <a:t>cache miss </a:t>
            </a:r>
            <a:r>
              <a:rPr lang="en-US" sz="2800" dirty="0" smtClean="0"/>
              <a:t>occurs. In a </a:t>
            </a:r>
            <a:r>
              <a:rPr lang="en-US" sz="2800" b="1" dirty="0" smtClean="0"/>
              <a:t>write-through</a:t>
            </a:r>
            <a:r>
              <a:rPr lang="en-US" sz="2800" dirty="0" smtClean="0"/>
              <a:t> </a:t>
            </a:r>
            <a:r>
              <a:rPr lang="en-US" sz="2800" dirty="0"/>
              <a:t>cache, it is easy to find the recent value </a:t>
            </a:r>
            <a:r>
              <a:rPr lang="en-US" sz="2800" dirty="0" smtClean="0"/>
              <a:t>in the memory.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problem of finding the most recent data value </a:t>
            </a:r>
            <a:r>
              <a:rPr lang="en-US" sz="2800" dirty="0" smtClean="0"/>
              <a:t>in </a:t>
            </a:r>
            <a:r>
              <a:rPr lang="en-US" sz="2800" b="1" dirty="0"/>
              <a:t>write-back </a:t>
            </a:r>
            <a:r>
              <a:rPr lang="en-US" sz="2800" b="1" dirty="0" smtClean="0"/>
              <a:t>cache </a:t>
            </a:r>
            <a:r>
              <a:rPr lang="en-US" sz="2800" dirty="0" smtClean="0"/>
              <a:t>is harder</a:t>
            </a:r>
            <a:r>
              <a:rPr lang="en-US" sz="2800" dirty="0"/>
              <a:t>, since </a:t>
            </a:r>
            <a:r>
              <a:rPr lang="en-US" sz="2800" dirty="0" smtClean="0"/>
              <a:t>most </a:t>
            </a:r>
            <a:r>
              <a:rPr lang="en-US" sz="2800" dirty="0"/>
              <a:t>recent </a:t>
            </a:r>
            <a:r>
              <a:rPr lang="en-US" sz="2800" dirty="0" smtClean="0"/>
              <a:t>data </a:t>
            </a:r>
            <a:r>
              <a:rPr lang="en-US" sz="2800" dirty="0"/>
              <a:t>item </a:t>
            </a:r>
            <a:r>
              <a:rPr lang="en-US" sz="2800" dirty="0" smtClean="0"/>
              <a:t>is in </a:t>
            </a:r>
            <a:r>
              <a:rPr lang="en-US" sz="2800" dirty="0"/>
              <a:t>a </a:t>
            </a:r>
            <a:r>
              <a:rPr lang="en-US" sz="2800" dirty="0" smtClean="0"/>
              <a:t>cache. Write-back </a:t>
            </a:r>
            <a:r>
              <a:rPr lang="en-US" sz="2800" dirty="0"/>
              <a:t>caches </a:t>
            </a:r>
            <a:r>
              <a:rPr lang="en-US" sz="2800" dirty="0" smtClean="0"/>
              <a:t>use </a:t>
            </a:r>
            <a:r>
              <a:rPr lang="en-US" sz="2800" b="1" dirty="0" smtClean="0"/>
              <a:t>snooping</a:t>
            </a:r>
            <a:r>
              <a:rPr lang="en-US" sz="2800" dirty="0" smtClean="0"/>
              <a:t> both for cache </a:t>
            </a:r>
            <a:r>
              <a:rPr lang="en-US" sz="2800" b="1" dirty="0"/>
              <a:t>misses</a:t>
            </a:r>
            <a:r>
              <a:rPr lang="en-US" sz="2800" dirty="0"/>
              <a:t> and for </a:t>
            </a:r>
            <a:r>
              <a:rPr lang="en-US" sz="2800" b="1" dirty="0" smtClean="0"/>
              <a:t>writes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Each </a:t>
            </a:r>
            <a:r>
              <a:rPr lang="en-US" sz="2800" dirty="0"/>
              <a:t>processor snoops every address placed on </a:t>
            </a:r>
            <a:r>
              <a:rPr lang="en-US" sz="2800" dirty="0" smtClean="0"/>
              <a:t>the bus. If it finds to have a </a:t>
            </a:r>
            <a:r>
              <a:rPr lang="en-US" sz="2800" b="1" dirty="0"/>
              <a:t>dirty copy </a:t>
            </a:r>
            <a:r>
              <a:rPr lang="en-US" sz="2800" dirty="0"/>
              <a:t>of the requested </a:t>
            </a:r>
            <a:r>
              <a:rPr lang="en-US" sz="2800" dirty="0" smtClean="0"/>
              <a:t>block</a:t>
            </a:r>
            <a:r>
              <a:rPr lang="en-US" sz="2800" dirty="0"/>
              <a:t>, </a:t>
            </a:r>
            <a:r>
              <a:rPr lang="en-US" sz="2800" dirty="0" smtClean="0"/>
              <a:t>it provides </a:t>
            </a:r>
            <a:r>
              <a:rPr lang="en-US" sz="2800" dirty="0"/>
              <a:t>that </a:t>
            </a:r>
            <a:r>
              <a:rPr lang="en-US" sz="2800" dirty="0" smtClean="0"/>
              <a:t>block </a:t>
            </a:r>
            <a:r>
              <a:rPr lang="en-US" sz="2800" dirty="0"/>
              <a:t>in response </a:t>
            </a:r>
            <a:r>
              <a:rPr lang="en-US" sz="2800" dirty="0" smtClean="0"/>
              <a:t>to the read request and </a:t>
            </a:r>
            <a:r>
              <a:rPr lang="en-US" sz="2800" b="1" dirty="0" smtClean="0"/>
              <a:t>aborts</a:t>
            </a:r>
            <a:r>
              <a:rPr lang="en-US" sz="2800" dirty="0" smtClean="0"/>
              <a:t> the memory access.</a:t>
            </a:r>
          </a:p>
        </p:txBody>
      </p:sp>
    </p:spTree>
    <p:extLst>
      <p:ext uri="{BB962C8B-B14F-4D97-AF65-F5344CB8AC3E}">
        <p14:creationId xmlns:p14="http://schemas.microsoft.com/office/powerpoint/2010/main" val="18931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540" y="1043735"/>
            <a:ext cx="82296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A snooping coherence protocol is </a:t>
            </a:r>
            <a:r>
              <a:rPr lang="en-US" sz="2800" dirty="0" smtClean="0"/>
              <a:t>implemented </a:t>
            </a:r>
            <a:r>
              <a:rPr lang="en-US" sz="2800" dirty="0"/>
              <a:t>by incorporating a </a:t>
            </a:r>
            <a:r>
              <a:rPr lang="en-US" sz="2800" dirty="0" smtClean="0"/>
              <a:t>finite state</a:t>
            </a:r>
            <a:r>
              <a:rPr lang="en-US" sz="2800" dirty="0"/>
              <a:t> </a:t>
            </a:r>
            <a:r>
              <a:rPr lang="en-US" sz="2800" dirty="0" smtClean="0"/>
              <a:t>controller </a:t>
            </a:r>
            <a:r>
              <a:rPr lang="en-US" sz="2800" dirty="0"/>
              <a:t>in each </a:t>
            </a:r>
            <a:r>
              <a:rPr lang="en-US" sz="2800" dirty="0" smtClean="0"/>
              <a:t>node.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controller responds to requests from the </a:t>
            </a:r>
            <a:r>
              <a:rPr lang="en-US" sz="2800" dirty="0" smtClean="0"/>
              <a:t>processor and the bus, </a:t>
            </a:r>
            <a:r>
              <a:rPr lang="en-US" sz="2800" dirty="0"/>
              <a:t>changing the state of </a:t>
            </a:r>
            <a:r>
              <a:rPr lang="en-US" sz="2800" dirty="0" smtClean="0"/>
              <a:t>the selected block and using </a:t>
            </a:r>
            <a:r>
              <a:rPr lang="en-US" sz="2800" dirty="0"/>
              <a:t>the bus to access data or to invalidate it.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protocol has </a:t>
            </a:r>
            <a:r>
              <a:rPr lang="en-US" sz="2800" dirty="0"/>
              <a:t>three states: </a:t>
            </a:r>
            <a:r>
              <a:rPr lang="en-US" sz="2800" b="1" dirty="0">
                <a:solidFill>
                  <a:srgbClr val="0000FF"/>
                </a:solidFill>
              </a:rPr>
              <a:t>invalid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0000FF"/>
                </a:solidFill>
              </a:rPr>
              <a:t>shared</a:t>
            </a:r>
            <a:r>
              <a:rPr lang="en-US" sz="2800" dirty="0"/>
              <a:t>, and </a:t>
            </a:r>
            <a:r>
              <a:rPr lang="en-US" sz="2800" b="1" dirty="0" smtClean="0">
                <a:solidFill>
                  <a:srgbClr val="0000FF"/>
                </a:solidFill>
              </a:rPr>
              <a:t>modified</a:t>
            </a:r>
            <a:r>
              <a:rPr lang="he-IL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(MSI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  <a:r>
              <a:rPr lang="he-IL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00FF"/>
                </a:solidFill>
              </a:rPr>
              <a:t>shared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state indicates that the block is potentially shared. The </a:t>
            </a:r>
            <a:r>
              <a:rPr lang="en-US" sz="2800" b="1" dirty="0" smtClean="0">
                <a:solidFill>
                  <a:srgbClr val="0000FF"/>
                </a:solidFill>
              </a:rPr>
              <a:t>modified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state indicates that the block has been updated in the cache, implying that it is </a:t>
            </a:r>
            <a:r>
              <a:rPr lang="en-US" sz="2800" b="1" dirty="0" smtClean="0">
                <a:solidFill>
                  <a:srgbClr val="0000FF"/>
                </a:solidFill>
              </a:rPr>
              <a:t>exclusive</a:t>
            </a:r>
            <a:r>
              <a:rPr lang="en-US" sz="2800" dirty="0" smtClean="0"/>
              <a:t>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3655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Snooping Protocol </a:t>
            </a:r>
            <a:r>
              <a:rPr lang="en-US" sz="3600" dirty="0" smtClean="0"/>
              <a:t>Example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709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00263" y="863715"/>
            <a:ext cx="4943475" cy="5429250"/>
            <a:chOff x="2100263" y="863715"/>
            <a:chExt cx="4943475" cy="54292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63" y="863715"/>
              <a:ext cx="4943475" cy="542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2286271" y="1310055"/>
              <a:ext cx="1160604" cy="1147328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161828" y="1291562"/>
              <a:ext cx="1160604" cy="1147328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76281" y="4194085"/>
              <a:ext cx="1160604" cy="1147328"/>
            </a:xfrm>
            <a:prstGeom prst="ellipse">
              <a:avLst/>
            </a:prstGeom>
            <a:solidFill>
              <a:srgbClr val="00B05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540" y="36866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Cache block state transitions for CPU requests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446875" y="1853825"/>
            <a:ext cx="1710190" cy="177349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6805" y="2438890"/>
            <a:ext cx="180021" cy="1755195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/>
          <p:cNvSpPr/>
          <p:nvPr/>
        </p:nvSpPr>
        <p:spPr>
          <a:xfrm rot="16811675">
            <a:off x="4865678" y="926118"/>
            <a:ext cx="770729" cy="767875"/>
          </a:xfrm>
          <a:prstGeom prst="blockArc">
            <a:avLst>
              <a:gd name="adj1" fmla="val 10242044"/>
              <a:gd name="adj2" fmla="val 4615286"/>
              <a:gd name="adj3" fmla="val 16714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 rot="6644953">
            <a:off x="5852328" y="2233637"/>
            <a:ext cx="770729" cy="767875"/>
          </a:xfrm>
          <a:prstGeom prst="blockArc">
            <a:avLst>
              <a:gd name="adj1" fmla="val 10242044"/>
              <a:gd name="adj2" fmla="val 4615286"/>
              <a:gd name="adj3" fmla="val 16714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8826677">
            <a:off x="3042510" y="3459465"/>
            <a:ext cx="2922144" cy="15336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/>
          <p:cNvSpPr/>
          <p:nvPr/>
        </p:nvSpPr>
        <p:spPr>
          <a:xfrm rot="10389898">
            <a:off x="2247453" y="5067472"/>
            <a:ext cx="770729" cy="767875"/>
          </a:xfrm>
          <a:prstGeom prst="blockArc">
            <a:avLst>
              <a:gd name="adj1" fmla="val 10242044"/>
              <a:gd name="adj2" fmla="val 4615286"/>
              <a:gd name="adj3" fmla="val 16714"/>
            </a:avLst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 rot="5677565">
            <a:off x="3295258" y="4855293"/>
            <a:ext cx="770729" cy="767875"/>
          </a:xfrm>
          <a:prstGeom prst="blockArc">
            <a:avLst>
              <a:gd name="adj1" fmla="val 10242044"/>
              <a:gd name="adj2" fmla="val 4615286"/>
              <a:gd name="adj3" fmla="val 16714"/>
            </a:avLst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8826677">
            <a:off x="2723737" y="3152488"/>
            <a:ext cx="2922144" cy="153365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1940" y="4419110"/>
            <a:ext cx="2290492" cy="60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8826677">
            <a:off x="3145818" y="3592040"/>
            <a:ext cx="3203775" cy="14246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1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38350" y="1468245"/>
            <a:ext cx="5067300" cy="4391025"/>
            <a:chOff x="2038350" y="1468245"/>
            <a:chExt cx="5067300" cy="4391025"/>
          </a:xfrm>
        </p:grpSpPr>
        <p:grpSp>
          <p:nvGrpSpPr>
            <p:cNvPr id="5" name="Group 4"/>
            <p:cNvGrpSpPr/>
            <p:nvPr/>
          </p:nvGrpSpPr>
          <p:grpSpPr>
            <a:xfrm>
              <a:off x="2038350" y="1468245"/>
              <a:ext cx="5067300" cy="4391025"/>
              <a:chOff x="2038350" y="1468245"/>
              <a:chExt cx="5067300" cy="4391025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8350" y="1468245"/>
                <a:ext cx="5067300" cy="439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2501770" y="1741612"/>
                <a:ext cx="1160604" cy="1147328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346611" y="1741612"/>
                <a:ext cx="1160604" cy="1147328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46775" y="4576328"/>
                <a:ext cx="1160604" cy="1147328"/>
              </a:xfrm>
              <a:prstGeom prst="ellipse">
                <a:avLst/>
              </a:prstGeom>
              <a:solidFill>
                <a:srgbClr val="00B05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752020" y="4689140"/>
              <a:ext cx="2353630" cy="585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1540" y="36866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Cache block state transitions for bus requests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2287512" y="3643258"/>
            <a:ext cx="1662005" cy="153367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8951511">
            <a:off x="3114025" y="3655514"/>
            <a:ext cx="2784479" cy="162954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6905" y="2213865"/>
            <a:ext cx="1620180" cy="15336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lock Arc 11"/>
          <p:cNvSpPr/>
          <p:nvPr/>
        </p:nvSpPr>
        <p:spPr>
          <a:xfrm rot="6644953">
            <a:off x="5942337" y="2727105"/>
            <a:ext cx="770729" cy="767875"/>
          </a:xfrm>
          <a:prstGeom prst="blockArc">
            <a:avLst>
              <a:gd name="adj1" fmla="val 10242044"/>
              <a:gd name="adj2" fmla="val 4615286"/>
              <a:gd name="adj3" fmla="val 16714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589361" y="1786839"/>
            <a:ext cx="1883391" cy="151143"/>
          </a:xfrm>
          <a:custGeom>
            <a:avLst/>
            <a:gdLst>
              <a:gd name="connsiteX0" fmla="*/ 1883391 w 1883391"/>
              <a:gd name="connsiteY0" fmla="*/ 151143 h 151143"/>
              <a:gd name="connsiteX1" fmla="*/ 1562669 w 1883391"/>
              <a:gd name="connsiteY1" fmla="*/ 48785 h 151143"/>
              <a:gd name="connsiteX2" fmla="*/ 1119117 w 1883391"/>
              <a:gd name="connsiteY2" fmla="*/ 1018 h 151143"/>
              <a:gd name="connsiteX3" fmla="*/ 655093 w 1883391"/>
              <a:gd name="connsiteY3" fmla="*/ 21489 h 151143"/>
              <a:gd name="connsiteX4" fmla="*/ 286603 w 1883391"/>
              <a:gd name="connsiteY4" fmla="*/ 82904 h 151143"/>
              <a:gd name="connsiteX5" fmla="*/ 0 w 1883391"/>
              <a:gd name="connsiteY5" fmla="*/ 144319 h 1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391" h="151143">
                <a:moveTo>
                  <a:pt x="1883391" y="151143"/>
                </a:moveTo>
                <a:cubicBezTo>
                  <a:pt x="1786719" y="112474"/>
                  <a:pt x="1690048" y="73806"/>
                  <a:pt x="1562669" y="48785"/>
                </a:cubicBezTo>
                <a:cubicBezTo>
                  <a:pt x="1435290" y="23764"/>
                  <a:pt x="1270380" y="5567"/>
                  <a:pt x="1119117" y="1018"/>
                </a:cubicBezTo>
                <a:cubicBezTo>
                  <a:pt x="967854" y="-3531"/>
                  <a:pt x="793845" y="7841"/>
                  <a:pt x="655093" y="21489"/>
                </a:cubicBezTo>
                <a:cubicBezTo>
                  <a:pt x="516341" y="35137"/>
                  <a:pt x="395785" y="62432"/>
                  <a:pt x="286603" y="82904"/>
                </a:cubicBezTo>
                <a:cubicBezTo>
                  <a:pt x="177421" y="103376"/>
                  <a:pt x="88710" y="123847"/>
                  <a:pt x="0" y="144319"/>
                </a:cubicBezTo>
              </a:path>
            </a:pathLst>
          </a:custGeom>
          <a:noFill/>
          <a:ln w="152400">
            <a:solidFill>
              <a:srgbClr val="FF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7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35" y="458670"/>
            <a:ext cx="4753971" cy="480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1540" y="5364215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This</a:t>
            </a:r>
            <a:r>
              <a:rPr lang="en-US" sz="2800" dirty="0"/>
              <a:t> </a:t>
            </a:r>
            <a:r>
              <a:rPr lang="en-US" sz="2800" dirty="0" smtClean="0"/>
              <a:t>protocol </a:t>
            </a:r>
            <a:r>
              <a:rPr lang="en-US" sz="2800" dirty="0"/>
              <a:t>is for a write-back cache but is easily </a:t>
            </a:r>
            <a:r>
              <a:rPr lang="en-US" sz="2800" dirty="0" smtClean="0"/>
              <a:t>modified for </a:t>
            </a:r>
            <a:r>
              <a:rPr lang="en-US" sz="2800" dirty="0"/>
              <a:t>a </a:t>
            </a:r>
            <a:r>
              <a:rPr lang="en-US" sz="2800" dirty="0" smtClean="0"/>
              <a:t>write through</a:t>
            </a:r>
            <a:r>
              <a:rPr lang="en-US" sz="2800" dirty="0"/>
              <a:t> </a:t>
            </a:r>
            <a:r>
              <a:rPr lang="en-US" sz="2800" dirty="0" smtClean="0"/>
              <a:t>cache. </a:t>
            </a:r>
          </a:p>
        </p:txBody>
      </p:sp>
    </p:spTree>
    <p:extLst>
      <p:ext uri="{BB962C8B-B14F-4D97-AF65-F5344CB8AC3E}">
        <p14:creationId xmlns:p14="http://schemas.microsoft.com/office/powerpoint/2010/main" val="30329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0" y="996400"/>
            <a:ext cx="82296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normal cache </a:t>
            </a:r>
            <a:r>
              <a:rPr lang="en-US" sz="2800" b="1" dirty="0"/>
              <a:t>tags</a:t>
            </a:r>
            <a:r>
              <a:rPr lang="en-US" sz="2800" dirty="0"/>
              <a:t> can be used to implement the </a:t>
            </a:r>
            <a:r>
              <a:rPr lang="en-US" sz="2800" dirty="0" smtClean="0"/>
              <a:t>snooping and the </a:t>
            </a:r>
            <a:r>
              <a:rPr lang="en-US" sz="2800" b="1" dirty="0"/>
              <a:t>valid bit </a:t>
            </a:r>
            <a:r>
              <a:rPr lang="en-US" sz="2800" dirty="0" smtClean="0"/>
              <a:t>to implement invalidation. 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Read misses</a:t>
            </a:r>
            <a:r>
              <a:rPr lang="en-US" sz="2800" dirty="0" smtClean="0"/>
              <a:t>, whether </a:t>
            </a:r>
            <a:r>
              <a:rPr lang="en-US" sz="2800" dirty="0"/>
              <a:t>generated by an invalidation or by some other event, are also </a:t>
            </a:r>
            <a:r>
              <a:rPr lang="en-US" sz="2800" dirty="0" smtClean="0"/>
              <a:t>straightforward since </a:t>
            </a:r>
            <a:r>
              <a:rPr lang="en-US" sz="2800" dirty="0"/>
              <a:t>they simply rely on the snooping </a:t>
            </a:r>
            <a:r>
              <a:rPr lang="en-US" sz="2800" dirty="0" smtClean="0"/>
              <a:t>capability.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Writes</a:t>
            </a:r>
            <a:r>
              <a:rPr lang="en-US" sz="2800" dirty="0" smtClean="0"/>
              <a:t> like to know </a:t>
            </a:r>
            <a:r>
              <a:rPr lang="en-US" sz="2800" dirty="0"/>
              <a:t>whether any other copies of the block are cached </a:t>
            </a:r>
            <a:r>
              <a:rPr lang="en-US" sz="2800" dirty="0" smtClean="0"/>
              <a:t>because otherwise the </a:t>
            </a:r>
            <a:r>
              <a:rPr lang="en-US" sz="2800" dirty="0"/>
              <a:t>write need not be placed on the bus in a </a:t>
            </a:r>
            <a:r>
              <a:rPr lang="en-US" sz="2800" dirty="0" smtClean="0"/>
              <a:t>write-back cache.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Not </a:t>
            </a:r>
            <a:r>
              <a:rPr lang="en-US" sz="2800" dirty="0"/>
              <a:t>sending the write </a:t>
            </a:r>
            <a:r>
              <a:rPr lang="en-US" sz="2800" dirty="0" smtClean="0"/>
              <a:t>on the bus reduces </a:t>
            </a:r>
            <a:r>
              <a:rPr lang="en-US" sz="2800" dirty="0"/>
              <a:t>both the time taken by the write and </a:t>
            </a:r>
            <a:r>
              <a:rPr lang="en-US" sz="2800" dirty="0" smtClean="0"/>
              <a:t>the required </a:t>
            </a:r>
            <a:r>
              <a:rPr lang="en-US" sz="2800" dirty="0"/>
              <a:t>bandwidth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56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540" y="951395"/>
            <a:ext cx="82296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bit indicating whether the block is </a:t>
            </a:r>
            <a:r>
              <a:rPr lang="en-US" sz="2800" dirty="0" smtClean="0"/>
              <a:t>shared enables to </a:t>
            </a:r>
            <a:r>
              <a:rPr lang="en-US" sz="2800" dirty="0"/>
              <a:t>decide whether </a:t>
            </a:r>
            <a:r>
              <a:rPr lang="en-US" sz="2800" dirty="0" smtClean="0"/>
              <a:t>a write </a:t>
            </a:r>
            <a:r>
              <a:rPr lang="en-US" sz="2800" dirty="0"/>
              <a:t>must generate an </a:t>
            </a:r>
            <a:r>
              <a:rPr lang="en-US" sz="2800" dirty="0" smtClean="0"/>
              <a:t>invalidate.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cache generates an </a:t>
            </a:r>
            <a:r>
              <a:rPr lang="en-US" sz="2800" b="1" dirty="0"/>
              <a:t>invalidation</a:t>
            </a:r>
            <a:r>
              <a:rPr lang="en-US" sz="2800" dirty="0"/>
              <a:t> on the bus and marks the block </a:t>
            </a:r>
            <a:r>
              <a:rPr lang="en-US" sz="2800" dirty="0" smtClean="0"/>
              <a:t>as </a:t>
            </a:r>
            <a:r>
              <a:rPr lang="en-US" sz="2800" b="1" dirty="0" smtClean="0"/>
              <a:t>exclusive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processor with the sole copy of a cache block is normally called the </a:t>
            </a:r>
            <a:r>
              <a:rPr lang="en-US" sz="2800" b="1" dirty="0"/>
              <a:t>owner</a:t>
            </a:r>
            <a:r>
              <a:rPr lang="en-US" sz="2800" i="1" dirty="0"/>
              <a:t> </a:t>
            </a:r>
            <a:r>
              <a:rPr lang="en-US" sz="2800" dirty="0"/>
              <a:t>of the cache block.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Since </a:t>
            </a:r>
            <a:r>
              <a:rPr lang="en-US" sz="2800" dirty="0"/>
              <a:t>our snooping cache </a:t>
            </a:r>
            <a:r>
              <a:rPr lang="en-US" sz="2800" dirty="0" smtClean="0"/>
              <a:t>also sees </a:t>
            </a:r>
            <a:r>
              <a:rPr lang="en-US" sz="2800" dirty="0"/>
              <a:t>any misses, it knows when the exclusive cache block has been requested </a:t>
            </a:r>
            <a:r>
              <a:rPr lang="en-US" sz="2800" dirty="0" smtClean="0"/>
              <a:t>by another </a:t>
            </a:r>
            <a:r>
              <a:rPr lang="en-US" sz="2800" dirty="0"/>
              <a:t>processor and the state should be made shared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57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4" y="2344792"/>
            <a:ext cx="8811289" cy="287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548680"/>
            <a:ext cx="8229600" cy="6790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Shared </a:t>
            </a:r>
            <a:r>
              <a:rPr lang="en-US" sz="3600" dirty="0" smtClean="0"/>
              <a:t>Memory Example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69" y="1387366"/>
            <a:ext cx="676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Assumes A1 and A2 map to same cache block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6710" y="2978528"/>
            <a:ext cx="6716226" cy="2068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06710" y="3269498"/>
            <a:ext cx="6716226" cy="2068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06710" y="3548744"/>
            <a:ext cx="6716226" cy="2068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6710" y="3839714"/>
            <a:ext cx="6716226" cy="2068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06710" y="4100391"/>
            <a:ext cx="6716226" cy="2068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06710" y="4391361"/>
            <a:ext cx="6716226" cy="2068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06710" y="4670607"/>
            <a:ext cx="6716226" cy="2068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06710" y="4961577"/>
            <a:ext cx="6716226" cy="2068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0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540" y="1311435"/>
            <a:ext cx="82296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Misses arising from inter-processor </a:t>
            </a:r>
            <a:r>
              <a:rPr lang="en-US" sz="2800" dirty="0"/>
              <a:t>communication, </a:t>
            </a:r>
            <a:r>
              <a:rPr lang="en-US" sz="2800" dirty="0" smtClean="0"/>
              <a:t>called </a:t>
            </a:r>
            <a:r>
              <a:rPr lang="en-US" sz="2800" b="1" dirty="0" smtClean="0">
                <a:solidFill>
                  <a:srgbClr val="0000FF"/>
                </a:solidFill>
              </a:rPr>
              <a:t>coherence misses</a:t>
            </a:r>
            <a:r>
              <a:rPr lang="en-US" sz="2800" i="1" dirty="0"/>
              <a:t>, </a:t>
            </a:r>
            <a:r>
              <a:rPr lang="en-US" sz="2800" dirty="0" smtClean="0"/>
              <a:t>are broken </a:t>
            </a:r>
            <a:r>
              <a:rPr lang="en-US" sz="2800" dirty="0"/>
              <a:t>into </a:t>
            </a:r>
            <a:r>
              <a:rPr lang="en-US" sz="2800" b="1" dirty="0"/>
              <a:t>two </a:t>
            </a:r>
            <a:r>
              <a:rPr lang="en-US" sz="2800" b="1" dirty="0" smtClean="0"/>
              <a:t>sources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The first </a:t>
            </a:r>
            <a:r>
              <a:rPr lang="en-US" sz="2800" dirty="0" smtClean="0"/>
              <a:t>is </a:t>
            </a:r>
            <a:r>
              <a:rPr lang="en-US" sz="2800" b="1" dirty="0" smtClean="0">
                <a:solidFill>
                  <a:srgbClr val="0000FF"/>
                </a:solidFill>
              </a:rPr>
              <a:t>true </a:t>
            </a:r>
            <a:r>
              <a:rPr lang="en-US" sz="2800" b="1" dirty="0">
                <a:solidFill>
                  <a:srgbClr val="0000FF"/>
                </a:solidFill>
              </a:rPr>
              <a:t>sharing </a:t>
            </a:r>
            <a:r>
              <a:rPr lang="en-US" sz="2800" b="1" dirty="0" smtClean="0">
                <a:solidFill>
                  <a:srgbClr val="0000FF"/>
                </a:solidFill>
              </a:rPr>
              <a:t>misses</a:t>
            </a:r>
            <a:r>
              <a:rPr lang="en-US" sz="2800" dirty="0" smtClean="0"/>
              <a:t>,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arising </a:t>
            </a:r>
            <a:r>
              <a:rPr lang="en-US" sz="2800" dirty="0"/>
              <a:t>from </a:t>
            </a:r>
            <a:r>
              <a:rPr lang="en-US" sz="2800" dirty="0" smtClean="0"/>
              <a:t>data communication through </a:t>
            </a:r>
            <a:r>
              <a:rPr lang="en-US" sz="2800" b="1" dirty="0" smtClean="0"/>
              <a:t>cache </a:t>
            </a:r>
            <a:r>
              <a:rPr lang="en-US" sz="2800" b="1" dirty="0"/>
              <a:t>coherence </a:t>
            </a:r>
            <a:r>
              <a:rPr lang="en-US" sz="2800" dirty="0"/>
              <a:t>mechanism.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dirty="0"/>
              <a:t>an </a:t>
            </a:r>
            <a:r>
              <a:rPr lang="en-US" sz="2800" b="1" dirty="0" smtClean="0"/>
              <a:t>invalidation-based</a:t>
            </a:r>
            <a:r>
              <a:rPr lang="en-US" sz="2800" dirty="0"/>
              <a:t> </a:t>
            </a:r>
            <a:r>
              <a:rPr lang="en-US" sz="2800" dirty="0" smtClean="0"/>
              <a:t>protocol</a:t>
            </a:r>
            <a:r>
              <a:rPr lang="en-US" sz="2800" dirty="0"/>
              <a:t>, the first </a:t>
            </a:r>
            <a:r>
              <a:rPr lang="en-US" sz="2800" b="1" dirty="0"/>
              <a:t>write</a:t>
            </a:r>
            <a:r>
              <a:rPr lang="en-US" sz="2800" dirty="0"/>
              <a:t> by a processor to a </a:t>
            </a:r>
            <a:r>
              <a:rPr lang="en-US" sz="2800" b="1" dirty="0"/>
              <a:t>shared</a:t>
            </a:r>
            <a:r>
              <a:rPr lang="en-US" sz="2800" dirty="0"/>
              <a:t> </a:t>
            </a:r>
            <a:r>
              <a:rPr lang="en-US" sz="2800" dirty="0" smtClean="0"/>
              <a:t>block </a:t>
            </a:r>
            <a:r>
              <a:rPr lang="en-US" sz="2800" dirty="0"/>
              <a:t>causes </a:t>
            </a:r>
            <a:r>
              <a:rPr lang="en-US" sz="2800" dirty="0" smtClean="0"/>
              <a:t>an </a:t>
            </a:r>
            <a:r>
              <a:rPr lang="en-US" sz="2800" b="1" dirty="0" smtClean="0"/>
              <a:t>invalidation</a:t>
            </a:r>
            <a:r>
              <a:rPr lang="en-US" sz="2800" dirty="0" smtClean="0"/>
              <a:t> </a:t>
            </a:r>
            <a:r>
              <a:rPr lang="en-US" sz="2800" dirty="0"/>
              <a:t>to establish ownership of that </a:t>
            </a:r>
            <a:r>
              <a:rPr lang="en-US" sz="2800" dirty="0" smtClean="0"/>
              <a:t>block.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Additionally</a:t>
            </a:r>
            <a:r>
              <a:rPr lang="en-US" sz="2800" dirty="0"/>
              <a:t>, when </a:t>
            </a:r>
            <a:r>
              <a:rPr lang="en-US" sz="2800" b="1" dirty="0"/>
              <a:t>another</a:t>
            </a:r>
            <a:r>
              <a:rPr lang="en-US" sz="2800" dirty="0"/>
              <a:t> </a:t>
            </a:r>
            <a:r>
              <a:rPr lang="en-US" sz="2800" dirty="0" smtClean="0"/>
              <a:t>processor attempts </a:t>
            </a:r>
            <a:r>
              <a:rPr lang="en-US" sz="2800" dirty="0"/>
              <a:t>to </a:t>
            </a:r>
            <a:r>
              <a:rPr lang="en-US" sz="2800" b="1" dirty="0"/>
              <a:t>read</a:t>
            </a:r>
            <a:r>
              <a:rPr lang="en-US" sz="2800" dirty="0"/>
              <a:t> a modified word in that cache block, a miss occurs and </a:t>
            </a:r>
            <a:r>
              <a:rPr lang="en-US" sz="2800" dirty="0" smtClean="0"/>
              <a:t>the resultant </a:t>
            </a:r>
            <a:r>
              <a:rPr lang="en-US" sz="2800" dirty="0"/>
              <a:t>block is </a:t>
            </a:r>
            <a:r>
              <a:rPr lang="en-US" sz="2800" dirty="0" smtClean="0"/>
              <a:t>transferred.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79087"/>
          </a:xfrm>
        </p:spPr>
        <p:txBody>
          <a:bodyPr>
            <a:noAutofit/>
          </a:bodyPr>
          <a:lstStyle/>
          <a:p>
            <a:r>
              <a:rPr lang="en-US" sz="3600" dirty="0"/>
              <a:t>Performance of </a:t>
            </a:r>
            <a:r>
              <a:rPr lang="en-US" sz="3600" dirty="0" smtClean="0"/>
              <a:t>SMP (Shared Memory)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421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112252"/>
            <a:ext cx="8229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3. </a:t>
            </a:r>
            <a:r>
              <a:rPr lang="en-US" sz="2800" b="1" dirty="0" smtClean="0">
                <a:solidFill>
                  <a:srgbClr val="0000FF"/>
                </a:solidFill>
              </a:rPr>
              <a:t>Multiple Instruction </a:t>
            </a:r>
            <a:r>
              <a:rPr lang="en-US" sz="2800" b="1" dirty="0">
                <a:solidFill>
                  <a:srgbClr val="0000FF"/>
                </a:solidFill>
              </a:rPr>
              <a:t>streams, </a:t>
            </a:r>
            <a:r>
              <a:rPr lang="en-US" sz="2800" b="1" dirty="0" smtClean="0">
                <a:solidFill>
                  <a:srgbClr val="0000FF"/>
                </a:solidFill>
              </a:rPr>
              <a:t>Single Data stream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MISD</a:t>
            </a:r>
            <a:r>
              <a:rPr lang="en-US" sz="2800" dirty="0"/>
              <a:t>)—</a:t>
            </a:r>
            <a:r>
              <a:rPr lang="en-US" sz="2800" dirty="0" smtClean="0"/>
              <a:t>Not practical, no commercial.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4. </a:t>
            </a:r>
            <a:r>
              <a:rPr lang="en-US" sz="2800" b="1" dirty="0" smtClean="0">
                <a:solidFill>
                  <a:srgbClr val="0000FF"/>
                </a:solidFill>
              </a:rPr>
              <a:t>Multiple Instruction </a:t>
            </a:r>
            <a:r>
              <a:rPr lang="en-US" sz="2800" b="1" dirty="0">
                <a:solidFill>
                  <a:srgbClr val="0000FF"/>
                </a:solidFill>
              </a:rPr>
              <a:t>streams, </a:t>
            </a:r>
            <a:r>
              <a:rPr lang="en-US" sz="2800" b="1" dirty="0" smtClean="0">
                <a:solidFill>
                  <a:srgbClr val="0000FF"/>
                </a:solidFill>
              </a:rPr>
              <a:t>Multiple Data streams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MIMD</a:t>
            </a:r>
            <a:r>
              <a:rPr lang="en-US" sz="2800" dirty="0"/>
              <a:t>)—Each </a:t>
            </a:r>
            <a:r>
              <a:rPr lang="en-US" sz="2800" dirty="0" smtClean="0"/>
              <a:t>processor fetches </a:t>
            </a:r>
            <a:r>
              <a:rPr lang="en-US" sz="2800" dirty="0"/>
              <a:t>its own instructions and operates on its own </a:t>
            </a:r>
            <a:r>
              <a:rPr lang="en-US" sz="2800" dirty="0" smtClean="0"/>
              <a:t>data.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Exploits </a:t>
            </a:r>
            <a:r>
              <a:rPr lang="en-US" sz="2800" b="1" dirty="0" smtClean="0"/>
              <a:t>thread-level parallelism </a:t>
            </a:r>
            <a:r>
              <a:rPr lang="en-US" sz="2800" dirty="0" smtClean="0"/>
              <a:t>, </a:t>
            </a:r>
            <a:r>
              <a:rPr lang="en-US" sz="2800" dirty="0"/>
              <a:t>since multiple threads operate in parallel.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Thread-level </a:t>
            </a:r>
            <a:r>
              <a:rPr lang="en-US" sz="2800" dirty="0"/>
              <a:t>parallelism is more flexible than data-level </a:t>
            </a:r>
            <a:r>
              <a:rPr lang="en-US" sz="2800" dirty="0" smtClean="0"/>
              <a:t>parallelism and </a:t>
            </a:r>
            <a:r>
              <a:rPr lang="en-US" sz="2800" dirty="0"/>
              <a:t>thus more generally applicable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862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540" y="728700"/>
            <a:ext cx="82296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second </a:t>
            </a:r>
            <a:r>
              <a:rPr lang="en-US" sz="2800" dirty="0" smtClean="0"/>
              <a:t>is </a:t>
            </a:r>
            <a:r>
              <a:rPr lang="en-US" sz="2800" b="1" dirty="0" smtClean="0">
                <a:solidFill>
                  <a:srgbClr val="0000FF"/>
                </a:solidFill>
              </a:rPr>
              <a:t>false </a:t>
            </a:r>
            <a:r>
              <a:rPr lang="en-US" sz="2800" b="1" dirty="0">
                <a:solidFill>
                  <a:srgbClr val="0000FF"/>
                </a:solidFill>
              </a:rPr>
              <a:t>sharing</a:t>
            </a:r>
            <a:r>
              <a:rPr lang="en-US" sz="2800" i="1" dirty="0"/>
              <a:t>, </a:t>
            </a:r>
            <a:r>
              <a:rPr lang="en-US" sz="2800" dirty="0" smtClean="0"/>
              <a:t>occurs </a:t>
            </a:r>
            <a:r>
              <a:rPr lang="en-US" sz="2800" dirty="0"/>
              <a:t>when a block is invalidated </a:t>
            </a:r>
            <a:r>
              <a:rPr lang="en-US" sz="2800" dirty="0" smtClean="0"/>
              <a:t>(subsequent </a:t>
            </a:r>
            <a:r>
              <a:rPr lang="en-US" sz="2800" dirty="0"/>
              <a:t>reference causes a </a:t>
            </a:r>
            <a:r>
              <a:rPr lang="en-US" sz="2800" dirty="0" smtClean="0"/>
              <a:t>miss) because </a:t>
            </a:r>
            <a:r>
              <a:rPr lang="en-US" sz="2800" dirty="0"/>
              <a:t>some word in the block, </a:t>
            </a:r>
            <a:r>
              <a:rPr lang="en-US" sz="2800" b="1" dirty="0"/>
              <a:t>other than </a:t>
            </a:r>
            <a:r>
              <a:rPr lang="en-US" sz="2800" dirty="0"/>
              <a:t>the </a:t>
            </a:r>
            <a:r>
              <a:rPr lang="en-US" sz="2800" dirty="0"/>
              <a:t>read </a:t>
            </a:r>
            <a:r>
              <a:rPr lang="en-US" sz="2800" dirty="0" smtClean="0"/>
              <a:t>one, </a:t>
            </a:r>
            <a:r>
              <a:rPr lang="en-US" sz="2800" dirty="0"/>
              <a:t>is written </a:t>
            </a:r>
            <a:r>
              <a:rPr lang="en-US" sz="2800" dirty="0" smtClean="0"/>
              <a:t>into (at another processor).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</a:t>
            </a:r>
            <a:r>
              <a:rPr lang="en-US" sz="2800" dirty="0" smtClean="0"/>
              <a:t>written and read words are </a:t>
            </a:r>
            <a:r>
              <a:rPr lang="en-US" sz="2800" dirty="0"/>
              <a:t>different and the invalidation does not cause a new value to </a:t>
            </a:r>
            <a:r>
              <a:rPr lang="en-US" sz="2800" dirty="0" smtClean="0"/>
              <a:t>be communicated</a:t>
            </a:r>
            <a:r>
              <a:rPr lang="en-US" sz="2800" dirty="0"/>
              <a:t>, but only causes an extra cache miss, then it is a </a:t>
            </a:r>
            <a:r>
              <a:rPr lang="en-US" sz="2800" b="1" dirty="0">
                <a:solidFill>
                  <a:srgbClr val="0000FF"/>
                </a:solidFill>
              </a:rPr>
              <a:t>false </a:t>
            </a:r>
            <a:r>
              <a:rPr lang="en-US" sz="2800" b="1" dirty="0" smtClean="0">
                <a:solidFill>
                  <a:srgbClr val="0000FF"/>
                </a:solidFill>
              </a:rPr>
              <a:t>sharing miss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dirty="0"/>
              <a:t>a false sharing miss, the block is shared, but no word in the cache is </a:t>
            </a:r>
            <a:r>
              <a:rPr lang="en-US" sz="2800" dirty="0" smtClean="0"/>
              <a:t>actually shared. The </a:t>
            </a:r>
            <a:r>
              <a:rPr lang="en-US" sz="2800" dirty="0"/>
              <a:t>miss </a:t>
            </a:r>
            <a:r>
              <a:rPr lang="en-US" sz="2800" dirty="0" smtClean="0"/>
              <a:t>is </a:t>
            </a:r>
            <a:r>
              <a:rPr lang="en-US" sz="2800" dirty="0" smtClean="0">
                <a:solidFill>
                  <a:srgbClr val="0000FF"/>
                </a:solidFill>
              </a:rPr>
              <a:t>always true </a:t>
            </a:r>
            <a:r>
              <a:rPr lang="en-US" sz="2800" dirty="0" smtClean="0"/>
              <a:t>for single word </a:t>
            </a:r>
            <a:r>
              <a:rPr lang="en-US" sz="2800" dirty="0"/>
              <a:t>block </a:t>
            </a:r>
            <a:r>
              <a:rPr lang="en-US" sz="2800" dirty="0" smtClean="0"/>
              <a:t>size.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89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1540" y="732471"/>
                <a:ext cx="8229600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The words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 are in the same cache block, which is in the </a:t>
                </a:r>
                <a:r>
                  <a:rPr lang="en-US" sz="2800" b="1" dirty="0" smtClean="0"/>
                  <a:t>shared</a:t>
                </a:r>
                <a:r>
                  <a:rPr lang="en-US" sz="2800" dirty="0" smtClean="0"/>
                  <a:t> state </a:t>
                </a:r>
                <a:r>
                  <a:rPr lang="en-US" sz="2800" dirty="0"/>
                  <a:t>in the caches of both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/>
                      </a:rPr>
                      <m:t>𝐏𝟏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/>
                      </a:rPr>
                      <m:t>𝐏𝟐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For </a:t>
                </a:r>
                <a:r>
                  <a:rPr lang="en-US" sz="2800" dirty="0"/>
                  <a:t>the following sequence </a:t>
                </a:r>
                <a:r>
                  <a:rPr lang="en-US" sz="2800" dirty="0" smtClean="0"/>
                  <a:t>of events</a:t>
                </a:r>
                <a:r>
                  <a:rPr lang="en-US" sz="2800" dirty="0"/>
                  <a:t>, identify each miss as a true </a:t>
                </a:r>
                <a:r>
                  <a:rPr lang="en-US" sz="2800" dirty="0" smtClean="0"/>
                  <a:t>or a </a:t>
                </a:r>
                <a:r>
                  <a:rPr lang="en-US" sz="2800" dirty="0"/>
                  <a:t>false sharing miss, or a hit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732471"/>
                <a:ext cx="8229600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1556" t="-2284" r="-1481" b="-6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45" y="3383995"/>
            <a:ext cx="38862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31540" y="3904488"/>
                <a:ext cx="414046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1.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True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sharing miss, since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in 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/>
                      </a:rPr>
                      <m:t>𝐏𝟐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dirty="0" smtClean="0"/>
                  <a:t>needs to be invalidated </a:t>
                </a:r>
                <a:r>
                  <a:rPr lang="en-US" sz="2800" dirty="0"/>
                  <a:t>from 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/>
                      </a:rPr>
                      <m:t>𝐏𝟐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904488"/>
                <a:ext cx="4140460" cy="1384995"/>
              </a:xfrm>
              <a:prstGeom prst="rect">
                <a:avLst/>
              </a:prstGeom>
              <a:blipFill>
                <a:blip r:embed="rId4"/>
                <a:stretch>
                  <a:fillRect l="-3093" t="-4405" r="-29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4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11" y="872649"/>
            <a:ext cx="3466333" cy="24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1541" y="908720"/>
                <a:ext cx="411480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2.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F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alse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sharing miss, since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/>
                  <a:t> was invalidated by the write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, but that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is not used in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/>
                      </a:rPr>
                      <m:t>𝐏𝟐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1" y="908720"/>
                <a:ext cx="4114800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3111" t="-2439" r="-2963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1540" y="3519010"/>
                <a:ext cx="8229600" cy="283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3.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False</a:t>
                </a:r>
                <a:r>
                  <a:rPr lang="en-US" sz="2800" b="1" dirty="0"/>
                  <a:t> </a:t>
                </a:r>
                <a:r>
                  <a:rPr lang="en-US" sz="2800" dirty="0" smtClean="0"/>
                  <a:t>sharing </a:t>
                </a:r>
                <a:r>
                  <a:rPr lang="en-US" sz="2800" dirty="0"/>
                  <a:t>miss, since the block containing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 smtClean="0"/>
                  <a:t>marked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shared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due to the read in 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/>
                      </a:rPr>
                      <m:t>𝐏𝟐</m:t>
                    </m:r>
                  </m:oMath>
                </a14:m>
                <a:r>
                  <a:rPr lang="en-US" sz="2800" dirty="0"/>
                  <a:t>, but 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/>
                      </a:rPr>
                      <m:t>𝐏𝟐</m:t>
                    </m:r>
                  </m:oMath>
                </a14:m>
                <a:r>
                  <a:rPr lang="en-US" sz="2800" dirty="0"/>
                  <a:t> did not read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/>
                <a:r>
                  <a:rPr lang="en-US" sz="2800" dirty="0" smtClean="0"/>
                  <a:t>The </a:t>
                </a:r>
                <a:r>
                  <a:rPr lang="en-US" sz="2800" dirty="0"/>
                  <a:t>cache block containing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 will be in the shared state after the read by P2; a write miss is </a:t>
                </a:r>
                <a:r>
                  <a:rPr lang="en-US" sz="2800" dirty="0" smtClean="0"/>
                  <a:t>required to </a:t>
                </a:r>
                <a:r>
                  <a:rPr lang="en-US" sz="2800" dirty="0"/>
                  <a:t>obtain exclusive access to the block.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519010"/>
                <a:ext cx="8229600" cy="2831544"/>
              </a:xfrm>
              <a:prstGeom prst="rect">
                <a:avLst/>
              </a:prstGeom>
              <a:blipFill rotWithShape="1">
                <a:blip r:embed="rId4"/>
                <a:stretch>
                  <a:fillRect l="-1556" t="-1935" r="-1481" b="-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11" y="872649"/>
            <a:ext cx="3466333" cy="24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1541" y="908720"/>
            <a:ext cx="4114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4</a:t>
            </a:r>
            <a:r>
              <a:rPr lang="en-US" sz="2800" dirty="0"/>
              <a:t>. </a:t>
            </a:r>
            <a:r>
              <a:rPr lang="en-US" sz="2800" b="1" dirty="0" smtClean="0">
                <a:solidFill>
                  <a:srgbClr val="0000FF"/>
                </a:solidFill>
              </a:rPr>
              <a:t>False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/>
              <a:t>sharing miss for the same reason as step 3</a:t>
            </a:r>
            <a:r>
              <a:rPr lang="en-US" sz="2800" dirty="0" smtClean="0"/>
              <a:t>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1540" y="2044005"/>
                <a:ext cx="411480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5</a:t>
                </a:r>
                <a:r>
                  <a:rPr lang="en-US" sz="2800" dirty="0"/>
                  <a:t>. </a:t>
                </a:r>
                <a:r>
                  <a:rPr lang="en-US" sz="2800" b="1" dirty="0">
                    <a:solidFill>
                      <a:srgbClr val="3333FF"/>
                    </a:solidFill>
                  </a:rPr>
                  <a:t>T</a:t>
                </a:r>
                <a:r>
                  <a:rPr lang="en-US" sz="2800" b="1" dirty="0" smtClean="0">
                    <a:solidFill>
                      <a:srgbClr val="3333FF"/>
                    </a:solidFill>
                  </a:rPr>
                  <a:t>rue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sharing miss, since the value being read was written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044005"/>
                <a:ext cx="4114800" cy="1384995"/>
              </a:xfrm>
              <a:prstGeom prst="rect">
                <a:avLst/>
              </a:prstGeom>
              <a:blipFill>
                <a:blip r:embed="rId3"/>
                <a:stretch>
                  <a:fillRect l="-3111" t="-3947" r="-2963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31540" y="3774227"/>
            <a:ext cx="822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role of coherence misses is more significant for tightly </a:t>
            </a:r>
            <a:r>
              <a:rPr lang="en-US" sz="2800" dirty="0" smtClean="0"/>
              <a:t>coupled applications </a:t>
            </a:r>
            <a:r>
              <a:rPr lang="en-US" sz="2800" dirty="0"/>
              <a:t>that share significant amounts of user data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97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7223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The Problem with MSI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28600" y="996950"/>
            <a:ext cx="8610600" cy="51943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dirty="0" smtClean="0">
                <a:ea typeface="ＭＳ Ｐゴシック" panose="020B0600070205080204" pitchFamily="34" charset="-128"/>
              </a:rPr>
              <a:t>A block is in no cache to begin with</a:t>
            </a:r>
          </a:p>
          <a:p>
            <a:r>
              <a:rPr lang="en-US" altLang="en-US" sz="3000" dirty="0" smtClean="0">
                <a:ea typeface="ＭＳ Ｐゴシック" panose="020B0600070205080204" pitchFamily="34" charset="-128"/>
              </a:rPr>
              <a:t>Problem: </a:t>
            </a:r>
            <a:r>
              <a:rPr lang="en-US" altLang="en-US" sz="3000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On a read, the block immediately goes to “Shared” state although it may be the only copy to be cached (i.e., no other processor will cache it)</a:t>
            </a:r>
            <a:endParaRPr lang="en-US" altLang="en-US" sz="3000" dirty="0" smtClean="0">
              <a:ea typeface="ＭＳ Ｐゴシック" panose="020B0600070205080204" pitchFamily="34" charset="-128"/>
            </a:endParaRPr>
          </a:p>
          <a:p>
            <a:r>
              <a:rPr lang="en-US" altLang="en-US" sz="3000" dirty="0" smtClean="0">
                <a:ea typeface="ＭＳ Ｐゴシック" panose="020B0600070205080204" pitchFamily="34" charset="-128"/>
              </a:rPr>
              <a:t>Why is this a problem?</a:t>
            </a:r>
          </a:p>
          <a:p>
            <a:pPr lvl="1"/>
            <a:r>
              <a:rPr lang="en-US" altLang="en-US" sz="2600" dirty="0" smtClean="0">
                <a:ea typeface="ＭＳ Ｐゴシック" panose="020B0600070205080204" pitchFamily="34" charset="-128"/>
              </a:rPr>
              <a:t>Suppose the cache that read the block wants to write to it at some point</a:t>
            </a:r>
          </a:p>
          <a:p>
            <a:pPr lvl="1"/>
            <a:r>
              <a:rPr lang="en-US" altLang="en-US" sz="2600" dirty="0" smtClean="0">
                <a:ea typeface="ＭＳ Ｐゴシック" panose="020B0600070205080204" pitchFamily="34" charset="-128"/>
              </a:rPr>
              <a:t>It needs to broadcast “invalidate” even though it has the only cached copy!</a:t>
            </a:r>
          </a:p>
          <a:p>
            <a:pPr lvl="1" algn="just"/>
            <a:r>
              <a:rPr lang="en-US" altLang="en-US" sz="2600" dirty="0" smtClean="0">
                <a:ea typeface="ＭＳ Ｐゴシック" panose="020B0600070205080204" pitchFamily="34" charset="-128"/>
              </a:rPr>
              <a:t>If the cache knew it had the only cached copy in the system, it could have written to the block without notifying any other cache </a:t>
            </a:r>
            <a:r>
              <a:rPr lang="en-US" altLang="en-US" sz="26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 saves unnecessary broadcasts of invalidations</a:t>
            </a:r>
            <a:endParaRPr lang="en-US" altLang="en-US" sz="2600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7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223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The Solution: MESI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96950"/>
            <a:ext cx="8610600" cy="5194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Idea: Add another state indicating that this is the only cached copy and it is clean.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Exclusive state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Block is placed into the exclusive state if, during </a:t>
            </a:r>
            <a:r>
              <a:rPr lang="en-US" altLang="en-US" sz="2800" dirty="0" err="1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BusRd</a:t>
            </a:r>
            <a:r>
              <a:rPr lang="en-US" altLang="en-US" sz="28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, no other cache had it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Wired-OR </a:t>
            </a:r>
            <a:r>
              <a:rPr lang="ja-JP" altLang="en-US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shared</a:t>
            </a:r>
            <a:r>
              <a:rPr lang="ja-JP" altLang="en-US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”</a:t>
            </a:r>
            <a:r>
              <a:rPr lang="en-US" altLang="ja-JP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 signal on bus can determine this: snooping caches assert the signal if they also have a copy</a:t>
            </a:r>
            <a:endParaRPr lang="en-US" altLang="en-US" dirty="0" smtClean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Silent transition Exclusive</a:t>
            </a:r>
            <a:r>
              <a:rPr lang="he-IL" altLang="en-US" sz="28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</a:t>
            </a:r>
            <a:r>
              <a:rPr lang="he-IL" altLang="en-US" sz="28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Modified is possible on write</a:t>
            </a:r>
          </a:p>
          <a:p>
            <a:endParaRPr lang="en-US" altLang="en-US" dirty="0" smtClean="0"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2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05799" y="659443"/>
            <a:ext cx="7169292" cy="5432777"/>
            <a:chOff x="1487690" y="767508"/>
            <a:chExt cx="7169292" cy="54327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7690" y="1480531"/>
              <a:ext cx="6597735" cy="37731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9647" y="4231178"/>
              <a:ext cx="1777335" cy="4809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549" y="4422371"/>
              <a:ext cx="931285" cy="2897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4258" y="5328459"/>
              <a:ext cx="1544077" cy="8718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0531" y="767508"/>
              <a:ext cx="1506422" cy="8954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1508" y="5409708"/>
              <a:ext cx="1630350" cy="513672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>
              <a:stCxn id="11" idx="0"/>
            </p:cNvCxnSpPr>
            <p:nvPr/>
          </p:nvCxnSpPr>
          <p:spPr>
            <a:xfrm flipV="1">
              <a:off x="2906683" y="5034215"/>
              <a:ext cx="285404" cy="3754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0"/>
            </p:cNvCxnSpPr>
            <p:nvPr/>
          </p:nvCxnSpPr>
          <p:spPr>
            <a:xfrm flipH="1" flipV="1">
              <a:off x="6553200" y="5034215"/>
              <a:ext cx="233097" cy="2942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2"/>
            </p:cNvCxnSpPr>
            <p:nvPr/>
          </p:nvCxnSpPr>
          <p:spPr>
            <a:xfrm flipH="1">
              <a:off x="6786296" y="1662934"/>
              <a:ext cx="637446" cy="3071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093379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MIMD</a:t>
            </a:r>
            <a:r>
              <a:rPr lang="en-US" sz="2800" dirty="0" smtClean="0"/>
              <a:t> is the most popular. The </a:t>
            </a:r>
            <a:r>
              <a:rPr lang="en-US" sz="2800" dirty="0"/>
              <a:t>increasing </a:t>
            </a:r>
            <a:r>
              <a:rPr lang="en-US" sz="2800" dirty="0" smtClean="0"/>
              <a:t>silicon capacity enables placing </a:t>
            </a:r>
            <a:r>
              <a:rPr lang="en-US" sz="2800" dirty="0"/>
              <a:t>multiple processors on a single </a:t>
            </a:r>
            <a:r>
              <a:rPr lang="en-US" sz="2800" dirty="0" smtClean="0"/>
              <a:t>die, called </a:t>
            </a:r>
            <a:r>
              <a:rPr lang="en-US" sz="2800" b="1" dirty="0" smtClean="0"/>
              <a:t>multicore</a:t>
            </a:r>
            <a:r>
              <a:rPr lang="en-US" sz="2800" i="1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Multicore share L2, L3 cache </a:t>
            </a:r>
            <a:r>
              <a:rPr lang="en-US" sz="2800" dirty="0"/>
              <a:t>or memory and I/O buses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2000’s </a:t>
            </a:r>
            <a:r>
              <a:rPr lang="en-US" sz="2800" dirty="0"/>
              <a:t>processors, </a:t>
            </a:r>
            <a:r>
              <a:rPr lang="en-US" sz="2800" dirty="0" smtClean="0"/>
              <a:t>as IBM </a:t>
            </a:r>
            <a:r>
              <a:rPr lang="en-US" sz="2800" dirty="0"/>
              <a:t>Power5, </a:t>
            </a:r>
            <a:r>
              <a:rPr lang="en-US" sz="2800" dirty="0" smtClean="0"/>
              <a:t>Sun </a:t>
            </a:r>
            <a:r>
              <a:rPr lang="en-US" sz="2800" dirty="0"/>
              <a:t>T1, and </a:t>
            </a:r>
            <a:r>
              <a:rPr lang="en-US" sz="2800" dirty="0" smtClean="0"/>
              <a:t>Intel </a:t>
            </a:r>
            <a:r>
              <a:rPr lang="en-US" sz="2800" dirty="0"/>
              <a:t>Pentium D and Xeon-MP, are </a:t>
            </a:r>
            <a:r>
              <a:rPr lang="en-US" sz="2800" dirty="0" smtClean="0"/>
              <a:t>multicore.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Multicore </a:t>
            </a:r>
            <a:r>
              <a:rPr lang="en-US" sz="2800" dirty="0"/>
              <a:t>which </a:t>
            </a:r>
            <a:r>
              <a:rPr lang="en-US" sz="2800" dirty="0" smtClean="0"/>
              <a:t>relies </a:t>
            </a:r>
            <a:r>
              <a:rPr lang="en-US" sz="2800" dirty="0"/>
              <a:t>on </a:t>
            </a:r>
            <a:r>
              <a:rPr lang="en-US" sz="2800" b="1" dirty="0"/>
              <a:t>replication</a:t>
            </a:r>
            <a:r>
              <a:rPr lang="en-US" sz="2800" dirty="0" smtClean="0"/>
              <a:t> is advantageous over </a:t>
            </a:r>
            <a:r>
              <a:rPr lang="en-US" sz="2800" dirty="0"/>
              <a:t>wide </a:t>
            </a:r>
            <a:r>
              <a:rPr lang="en-US" sz="2800" dirty="0" smtClean="0"/>
              <a:t>superscalar.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Each </a:t>
            </a:r>
            <a:r>
              <a:rPr lang="en-US" sz="2800" dirty="0"/>
              <a:t>processor is executing its own instruction stream. </a:t>
            </a:r>
          </a:p>
        </p:txBody>
      </p:sp>
    </p:spTree>
    <p:extLst>
      <p:ext uri="{BB962C8B-B14F-4D97-AF65-F5344CB8AC3E}">
        <p14:creationId xmlns:p14="http://schemas.microsoft.com/office/powerpoint/2010/main" val="35515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1228105"/>
                <a:ext cx="8229600" cy="4001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dirty="0" smtClean="0"/>
                  <a:t>To </a:t>
                </a:r>
                <a:r>
                  <a:rPr lang="en-US" sz="2800" dirty="0"/>
                  <a:t>take advantage of </a:t>
                </a:r>
                <a:r>
                  <a:rPr lang="en-US" sz="2800" dirty="0" smtClean="0"/>
                  <a:t>a </a:t>
                </a:r>
                <a:r>
                  <a:rPr lang="en-US" sz="2800" dirty="0"/>
                  <a:t>MIMD multiprocessor </a:t>
                </a: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 smtClean="0"/>
                  <a:t>processors</a:t>
                </a:r>
                <a:r>
                  <a:rPr lang="en-US" sz="2800" dirty="0"/>
                  <a:t>, we </a:t>
                </a:r>
                <a:r>
                  <a:rPr lang="en-US" sz="2800" dirty="0" smtClean="0"/>
                  <a:t>should have </a:t>
                </a:r>
                <a:r>
                  <a:rPr lang="en-US" sz="2800" dirty="0"/>
                  <a:t>at </a:t>
                </a:r>
                <a:r>
                  <a:rPr lang="en-US" sz="2800" dirty="0" smtClean="0"/>
                  <a:t>least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 smtClean="0"/>
                  <a:t>threads </a:t>
                </a:r>
                <a:r>
                  <a:rPr lang="en-US" sz="2800" dirty="0"/>
                  <a:t>or processes to </a:t>
                </a:r>
                <a:r>
                  <a:rPr lang="en-US" sz="2800" dirty="0" smtClean="0"/>
                  <a:t>execute.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independent </a:t>
                </a:r>
                <a:r>
                  <a:rPr lang="en-US" sz="2800" dirty="0" smtClean="0"/>
                  <a:t>threads within </a:t>
                </a:r>
                <a:r>
                  <a:rPr lang="en-US" sz="2800" dirty="0"/>
                  <a:t>a single process are typically identified by the programmer or created </a:t>
                </a:r>
                <a:r>
                  <a:rPr lang="en-US" sz="2800" dirty="0" smtClean="0"/>
                  <a:t>by the compiler.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threads may come from large-scale, independent </a:t>
                </a:r>
                <a:r>
                  <a:rPr lang="en-US" sz="2800" dirty="0" smtClean="0"/>
                  <a:t>processes scheduled </a:t>
                </a:r>
                <a:r>
                  <a:rPr lang="en-US" sz="2800" dirty="0"/>
                  <a:t>and manipulated by </a:t>
                </a:r>
                <a:r>
                  <a:rPr lang="en-US" sz="2800" dirty="0" smtClean="0"/>
                  <a:t>OS.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28105"/>
                <a:ext cx="8229600" cy="4001095"/>
              </a:xfrm>
              <a:prstGeom prst="rect">
                <a:avLst/>
              </a:prstGeom>
              <a:blipFill rotWithShape="1">
                <a:blip r:embed="rId2"/>
                <a:stretch>
                  <a:fillRect l="-1481" t="-1370" r="-1481" b="-3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6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55" y="1133745"/>
            <a:ext cx="6682915" cy="490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6790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Centralized Shared-Memory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22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773705"/>
            <a:ext cx="82296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With </a:t>
            </a:r>
            <a:r>
              <a:rPr lang="en-US" sz="2800" dirty="0"/>
              <a:t>large caches, a single </a:t>
            </a:r>
            <a:r>
              <a:rPr lang="en-US" sz="2800" dirty="0" smtClean="0"/>
              <a:t>memory </a:t>
            </a:r>
            <a:r>
              <a:rPr lang="en-US" sz="2800" dirty="0"/>
              <a:t>can satisfy the memory demands of a small number of </a:t>
            </a:r>
            <a:r>
              <a:rPr lang="en-US" sz="2800" dirty="0" smtClean="0"/>
              <a:t>processors.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By </a:t>
            </a:r>
            <a:r>
              <a:rPr lang="en-US" sz="2800" dirty="0"/>
              <a:t>using </a:t>
            </a:r>
            <a:r>
              <a:rPr lang="en-US" sz="2800" dirty="0" smtClean="0"/>
              <a:t>appropriate network it can </a:t>
            </a:r>
            <a:r>
              <a:rPr lang="en-US" sz="2800" dirty="0"/>
              <a:t>be scaled to a </a:t>
            </a:r>
            <a:r>
              <a:rPr lang="en-US" sz="2800" dirty="0" smtClean="0"/>
              <a:t>few dozen </a:t>
            </a:r>
            <a:r>
              <a:rPr lang="en-US" sz="2800" dirty="0"/>
              <a:t>processors. 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Because </a:t>
            </a:r>
            <a:r>
              <a:rPr lang="en-US" sz="2800" dirty="0" smtClean="0"/>
              <a:t>the main </a:t>
            </a:r>
            <a:r>
              <a:rPr lang="en-US" sz="2800" dirty="0"/>
              <a:t>memory </a:t>
            </a:r>
            <a:r>
              <a:rPr lang="en-US" sz="2800" dirty="0" smtClean="0"/>
              <a:t>is symmetric to all processors, these are called </a:t>
            </a:r>
            <a:r>
              <a:rPr lang="en-US" sz="2800" b="1" dirty="0" smtClean="0">
                <a:solidFill>
                  <a:srgbClr val="0000FF"/>
                </a:solidFill>
              </a:rPr>
              <a:t>Symmetric</a:t>
            </a:r>
            <a:r>
              <a:rPr lang="en-US" sz="2800" dirty="0" smtClean="0"/>
              <a:t> </a:t>
            </a:r>
            <a:r>
              <a:rPr lang="en-US" sz="2800" dirty="0"/>
              <a:t>(shared-memory) </a:t>
            </a:r>
            <a:r>
              <a:rPr lang="en-US" sz="2800" b="1" dirty="0" smtClean="0">
                <a:solidFill>
                  <a:srgbClr val="0000FF"/>
                </a:solidFill>
              </a:rPr>
              <a:t>Multiprocessors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SMPs</a:t>
            </a:r>
            <a:r>
              <a:rPr lang="en-US" sz="2800" dirty="0" smtClean="0"/>
              <a:t>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Due to the </a:t>
            </a:r>
            <a:r>
              <a:rPr lang="en-US" sz="2800" dirty="0"/>
              <a:t>uniform access time from any processor,</a:t>
            </a:r>
            <a:r>
              <a:rPr lang="en-US" sz="2800" dirty="0" smtClean="0"/>
              <a:t> it is </a:t>
            </a:r>
            <a:r>
              <a:rPr lang="en-US" sz="2800" dirty="0"/>
              <a:t>sometimes </a:t>
            </a:r>
            <a:r>
              <a:rPr lang="en-US" sz="2800" dirty="0" smtClean="0"/>
              <a:t>called </a:t>
            </a:r>
            <a:r>
              <a:rPr lang="en-US" sz="2800" b="1" dirty="0" smtClean="0">
                <a:solidFill>
                  <a:srgbClr val="0000FF"/>
                </a:solidFill>
              </a:rPr>
              <a:t>Uniform Memory Access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UMA</a:t>
            </a:r>
            <a:r>
              <a:rPr lang="en-US" sz="2800" dirty="0" smtClean="0"/>
              <a:t>).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Another group </a:t>
            </a:r>
            <a:r>
              <a:rPr lang="en-US" sz="2800" dirty="0"/>
              <a:t>consists of multiprocessors with physically </a:t>
            </a:r>
            <a:r>
              <a:rPr lang="en-US" sz="2800" b="1" dirty="0" smtClean="0">
                <a:solidFill>
                  <a:srgbClr val="0000FF"/>
                </a:solidFill>
              </a:rPr>
              <a:t>distributed memory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01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 Processing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998730"/>
            <a:ext cx="73342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5040178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To support many processors, </a:t>
            </a:r>
            <a:r>
              <a:rPr lang="en-US" sz="2800" dirty="0"/>
              <a:t>memory </a:t>
            </a:r>
            <a:r>
              <a:rPr lang="en-US" sz="2800" dirty="0" smtClean="0"/>
              <a:t>is distributed </a:t>
            </a:r>
            <a:r>
              <a:rPr lang="en-US" sz="2800" dirty="0"/>
              <a:t>among the </a:t>
            </a:r>
            <a:r>
              <a:rPr lang="en-US" sz="2800" dirty="0" smtClean="0"/>
              <a:t>processors rather </a:t>
            </a:r>
            <a:r>
              <a:rPr lang="en-US" sz="2800" dirty="0"/>
              <a:t>than </a:t>
            </a:r>
            <a:r>
              <a:rPr lang="en-US" sz="2800" dirty="0" smtClean="0"/>
              <a:t>centralized.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6790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Distributed Memory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27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30796</TotalTime>
  <Words>2899</Words>
  <Application>Microsoft Office PowerPoint</Application>
  <PresentationFormat>On-screen Show (4:3)</PresentationFormat>
  <Paragraphs>310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ＭＳ Ｐゴシック</vt:lpstr>
      <vt:lpstr>Arial</vt:lpstr>
      <vt:lpstr>Calibri</vt:lpstr>
      <vt:lpstr>Cambria Math</vt:lpstr>
      <vt:lpstr>Wingdings</vt:lpstr>
      <vt:lpstr>Office Theme</vt:lpstr>
      <vt:lpstr>Multi Processing</vt:lpstr>
      <vt:lpstr>Introduction</vt:lpstr>
      <vt:lpstr>Taxonomy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 in Distributed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Cache Coherence</vt:lpstr>
      <vt:lpstr>PowerPoint Presentation</vt:lpstr>
      <vt:lpstr>PowerPoint Presentation</vt:lpstr>
      <vt:lpstr>Memory Consistency</vt:lpstr>
      <vt:lpstr>Consistency Implications</vt:lpstr>
      <vt:lpstr>PowerPoint Presentation</vt:lpstr>
      <vt:lpstr>PowerPoint Presentation</vt:lpstr>
      <vt:lpstr>PowerPoint Presentation</vt:lpstr>
      <vt:lpstr>Coherence Enforcement</vt:lpstr>
      <vt:lpstr>PowerPoint Presentation</vt:lpstr>
      <vt:lpstr>PowerPoint Presentation</vt:lpstr>
      <vt:lpstr>PowerPoint Presentation</vt:lpstr>
      <vt:lpstr>Write Invalidate Implementation</vt:lpstr>
      <vt:lpstr>PowerPoint Presentation</vt:lpstr>
      <vt:lpstr>Snooping Protocol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of SMP (Shared Memory)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Wimer</dc:creator>
  <cp:lastModifiedBy>Shmuel Wimer</cp:lastModifiedBy>
  <cp:revision>1049</cp:revision>
  <dcterms:created xsi:type="dcterms:W3CDTF">2006-08-16T00:00:00Z</dcterms:created>
  <dcterms:modified xsi:type="dcterms:W3CDTF">2021-06-16T18:22:01Z</dcterms:modified>
</cp:coreProperties>
</file>