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299" r:id="rId2"/>
    <p:sldId id="301" r:id="rId3"/>
    <p:sldId id="302" r:id="rId4"/>
    <p:sldId id="304" r:id="rId5"/>
    <p:sldId id="305" r:id="rId6"/>
    <p:sldId id="306" r:id="rId7"/>
    <p:sldId id="308" r:id="rId8"/>
    <p:sldId id="307" r:id="rId9"/>
    <p:sldId id="309" r:id="rId10"/>
    <p:sldId id="310" r:id="rId11"/>
    <p:sldId id="311" r:id="rId12"/>
    <p:sldId id="312" r:id="rId13"/>
    <p:sldId id="313" r:id="rId14"/>
    <p:sldId id="314" r:id="rId15"/>
    <p:sldId id="317" r:id="rId16"/>
    <p:sldId id="315" r:id="rId17"/>
    <p:sldId id="338" r:id="rId18"/>
    <p:sldId id="380" r:id="rId19"/>
    <p:sldId id="318" r:id="rId20"/>
    <p:sldId id="319" r:id="rId21"/>
    <p:sldId id="320" r:id="rId22"/>
    <p:sldId id="322" r:id="rId23"/>
    <p:sldId id="323" r:id="rId24"/>
    <p:sldId id="324" r:id="rId25"/>
    <p:sldId id="325" r:id="rId26"/>
    <p:sldId id="328" r:id="rId27"/>
    <p:sldId id="332" r:id="rId28"/>
    <p:sldId id="365" r:id="rId29"/>
    <p:sldId id="330" r:id="rId30"/>
    <p:sldId id="336" r:id="rId31"/>
    <p:sldId id="337" r:id="rId32"/>
    <p:sldId id="339" r:id="rId33"/>
    <p:sldId id="340" r:id="rId34"/>
    <p:sldId id="345" r:id="rId35"/>
    <p:sldId id="343" r:id="rId36"/>
    <p:sldId id="351" r:id="rId37"/>
    <p:sldId id="405" r:id="rId38"/>
    <p:sldId id="352" r:id="rId39"/>
    <p:sldId id="354" r:id="rId40"/>
    <p:sldId id="355" r:id="rId41"/>
    <p:sldId id="356" r:id="rId42"/>
    <p:sldId id="350" r:id="rId43"/>
    <p:sldId id="357" r:id="rId44"/>
    <p:sldId id="358" r:id="rId45"/>
    <p:sldId id="360" r:id="rId46"/>
    <p:sldId id="361" r:id="rId47"/>
    <p:sldId id="362" r:id="rId48"/>
    <p:sldId id="363" r:id="rId49"/>
    <p:sldId id="364" r:id="rId50"/>
    <p:sldId id="366" r:id="rId51"/>
    <p:sldId id="367" r:id="rId52"/>
    <p:sldId id="368" r:id="rId53"/>
    <p:sldId id="370" r:id="rId54"/>
    <p:sldId id="371" r:id="rId55"/>
    <p:sldId id="381" r:id="rId56"/>
    <p:sldId id="382" r:id="rId57"/>
    <p:sldId id="383" r:id="rId58"/>
    <p:sldId id="386" r:id="rId59"/>
    <p:sldId id="385" r:id="rId60"/>
    <p:sldId id="376" r:id="rId61"/>
    <p:sldId id="377" r:id="rId62"/>
    <p:sldId id="378" r:id="rId63"/>
    <p:sldId id="379" r:id="rId64"/>
    <p:sldId id="400" r:id="rId65"/>
    <p:sldId id="401" r:id="rId66"/>
    <p:sldId id="387" r:id="rId67"/>
    <p:sldId id="388" r:id="rId68"/>
    <p:sldId id="389" r:id="rId69"/>
    <p:sldId id="391" r:id="rId70"/>
    <p:sldId id="392" r:id="rId71"/>
    <p:sldId id="396" r:id="rId72"/>
    <p:sldId id="397" r:id="rId73"/>
    <p:sldId id="398" r:id="rId74"/>
    <p:sldId id="394" r:id="rId75"/>
    <p:sldId id="395" r:id="rId76"/>
    <p:sldId id="402" r:id="rId77"/>
    <p:sldId id="403" r:id="rId7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5050"/>
    <a:srgbClr val="FF0000"/>
    <a:srgbClr val="FFFFFF"/>
    <a:srgbClr val="FF9900"/>
    <a:srgbClr val="006600"/>
    <a:srgbClr val="FF3300"/>
    <a:srgbClr val="FFFF00"/>
    <a:srgbClr val="00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4" autoAdjust="0"/>
    <p:restoredTop sz="99886" autoAdjust="0"/>
  </p:normalViewPr>
  <p:slideViewPr>
    <p:cSldViewPr>
      <p:cViewPr>
        <p:scale>
          <a:sx n="96" d="100"/>
          <a:sy n="96" d="100"/>
        </p:scale>
        <p:origin x="2154" y="516"/>
      </p:cViewPr>
      <p:guideLst>
        <p:guide orient="horz" pos="312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B91B809-24AE-485C-AE94-235CAB0EE403}" type="datetimeFigureOut">
              <a:rPr lang="he-IL" smtClean="0"/>
              <a:t>כ"ז/אייר/תשפ"א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1696B39-D736-4ED3-8FFC-3C16E7EC87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1467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96B39-D736-4ED3-8FFC-3C16E7EC87B1}" type="slidenum">
              <a:rPr lang="he-IL" smtClean="0"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77922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96B39-D736-4ED3-8FFC-3C16E7EC87B1}" type="slidenum">
              <a:rPr lang="he-IL" smtClean="0"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63100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96B39-D736-4ED3-8FFC-3C16E7EC87B1}" type="slidenum">
              <a:rPr lang="he-IL" smtClean="0"/>
              <a:t>47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8805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he-IL" smtClean="0"/>
              <a:t>May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he-IL" smtClean="0"/>
              <a:t>May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6350"/>
            <a:ext cx="8001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he-IL" smtClean="0"/>
              <a:t>May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>
                <a:latin typeface="+mn-lt"/>
              </a:defRPr>
            </a:lvl1pPr>
          </a:lstStyle>
          <a:p>
            <a:r>
              <a:rPr lang="he-IL" dirty="0" err="1" smtClean="0"/>
              <a:t>May</a:t>
            </a:r>
            <a:r>
              <a:rPr lang="he-IL" dirty="0" smtClean="0"/>
              <a:t>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 smtClean="0"/>
              <a:t>May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6350"/>
            <a:ext cx="8001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48681"/>
            <a:ext cx="7772400" cy="1495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Instruction-Level Parallelism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sz="2800" b="1" dirty="0" smtClean="0">
                <a:solidFill>
                  <a:srgbClr val="0000FF"/>
                </a:solidFill>
              </a:rPr>
              <a:t>dynamic scheduling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6555" y="2044080"/>
            <a:ext cx="6400800" cy="115989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400" dirty="0" smtClean="0"/>
              <a:t>prepared </a:t>
            </a:r>
            <a:r>
              <a:rPr lang="en-US" sz="2400" smtClean="0"/>
              <a:t>and instructed </a:t>
            </a:r>
            <a:r>
              <a:rPr lang="en-US" sz="2400" dirty="0" smtClean="0"/>
              <a:t>by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dirty="0" smtClean="0"/>
              <a:t> Shmuel Wimer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400" dirty="0" smtClean="0"/>
              <a:t>Eng. Faculty, Bar-Ilan University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865" y="3248980"/>
            <a:ext cx="2400631" cy="29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92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1875" y="584683"/>
            <a:ext cx="82249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Here can be more RSs than real registers, so it can eliminate hazards that compiler could not</a:t>
            </a:r>
            <a:r>
              <a:rPr lang="en-US" sz="2400" dirty="0" smtClean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61875" y="1583795"/>
            <a:ext cx="8224925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Unlike the ordinary pipelined processor, where the hazard detection and execution control was </a:t>
            </a:r>
            <a:r>
              <a:rPr lang="en-US" sz="2800" b="1" dirty="0" smtClean="0"/>
              <a:t>centralized</a:t>
            </a:r>
            <a:r>
              <a:rPr lang="en-US" sz="2800" dirty="0" smtClean="0"/>
              <a:t>,  it is now </a:t>
            </a:r>
            <a:r>
              <a:rPr lang="en-US" sz="2800" b="1" dirty="0" smtClean="0"/>
              <a:t>distributed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 smtClean="0"/>
              <a:t>The information held at each RS of a functional unit determines when an instruction can start execution at that unit.</a:t>
            </a:r>
          </a:p>
        </p:txBody>
      </p:sp>
      <p:sp>
        <p:nvSpPr>
          <p:cNvPr id="7" name="Rectangle 6"/>
          <p:cNvSpPr/>
          <p:nvPr/>
        </p:nvSpPr>
        <p:spPr>
          <a:xfrm>
            <a:off x="461875" y="3924055"/>
            <a:ext cx="8224925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RS passes results directly to the functional units where the results are required through </a:t>
            </a:r>
            <a:r>
              <a:rPr lang="en-US" sz="2800" b="1" dirty="0" smtClean="0">
                <a:solidFill>
                  <a:srgbClr val="0000FF"/>
                </a:solidFill>
              </a:rPr>
              <a:t>Common Data Bus </a:t>
            </a:r>
            <a:r>
              <a:rPr lang="en-US" sz="2800" dirty="0" smtClean="0"/>
              <a:t>(</a:t>
            </a:r>
            <a:r>
              <a:rPr lang="en-US" sz="2800" b="1" dirty="0" smtClean="0">
                <a:solidFill>
                  <a:srgbClr val="0000FF"/>
                </a:solidFill>
              </a:rPr>
              <a:t>CDB</a:t>
            </a:r>
            <a:r>
              <a:rPr lang="en-US" sz="2800" dirty="0" smtClean="0"/>
              <a:t>) rather than going through RF</a:t>
            </a:r>
            <a:r>
              <a:rPr lang="en-US" sz="2400" dirty="0" smtClean="0"/>
              <a:t>. </a:t>
            </a:r>
          </a:p>
          <a:p>
            <a:pPr algn="just"/>
            <a:r>
              <a:rPr lang="en-US" sz="2400" dirty="0" smtClean="0"/>
              <a:t>Pipeline supporting </a:t>
            </a:r>
            <a:r>
              <a:rPr lang="en-US" sz="2400" b="1" dirty="0" smtClean="0"/>
              <a:t>multiple </a:t>
            </a:r>
            <a:r>
              <a:rPr lang="en-US" sz="2400" dirty="0" smtClean="0"/>
              <a:t>execution units and issuing </a:t>
            </a:r>
            <a:r>
              <a:rPr lang="en-US" sz="2400" b="1" dirty="0" smtClean="0"/>
              <a:t>multiple </a:t>
            </a:r>
            <a:r>
              <a:rPr lang="en-US" sz="2400" dirty="0" smtClean="0"/>
              <a:t>instructions per CLK cycle requires </a:t>
            </a:r>
            <a:r>
              <a:rPr lang="en-US" sz="2400" dirty="0"/>
              <a:t>more </a:t>
            </a:r>
            <a:r>
              <a:rPr lang="en-US" sz="2400" dirty="0" smtClean="0"/>
              <a:t>than one CDB.</a:t>
            </a:r>
          </a:p>
        </p:txBody>
      </p:sp>
    </p:spTree>
    <p:extLst>
      <p:ext uri="{BB962C8B-B14F-4D97-AF65-F5344CB8AC3E}">
        <p14:creationId xmlns:p14="http://schemas.microsoft.com/office/powerpoint/2010/main" val="105331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196625" y="593685"/>
            <a:ext cx="6750750" cy="5556574"/>
            <a:chOff x="1196625" y="593685"/>
            <a:chExt cx="6750750" cy="555657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6625" y="593685"/>
              <a:ext cx="6750750" cy="5556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998127" y="622921"/>
              <a:ext cx="15387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This serves as IF/ID register</a:t>
              </a:r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086835" y="458670"/>
            <a:ext cx="2700301" cy="2385265"/>
            <a:chOff x="3086835" y="458670"/>
            <a:chExt cx="2700301" cy="2385265"/>
          </a:xfrm>
        </p:grpSpPr>
        <p:sp>
          <p:nvSpPr>
            <p:cNvPr id="5" name="Rounded Rectangle 4"/>
            <p:cNvSpPr/>
            <p:nvPr/>
          </p:nvSpPr>
          <p:spPr>
            <a:xfrm>
              <a:off x="3536886" y="458670"/>
              <a:ext cx="2250250" cy="2385265"/>
            </a:xfrm>
            <a:prstGeom prst="round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ction Button: Forward or Next 5">
              <a:hlinkClick r:id="" action="ppaction://hlinkshowjump?jump=nextslide" highlightClick="1"/>
            </p:cNvPr>
            <p:cNvSpPr/>
            <p:nvPr/>
          </p:nvSpPr>
          <p:spPr>
            <a:xfrm>
              <a:off x="3086835" y="1478169"/>
              <a:ext cx="360040" cy="346265"/>
            </a:xfrm>
            <a:prstGeom prst="actionButtonForwardNext">
              <a:avLst/>
            </a:prstGeom>
            <a:solidFill>
              <a:srgbClr val="0000FF">
                <a:alpha val="3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124200" y="4419110"/>
            <a:ext cx="4463135" cy="1395155"/>
            <a:chOff x="3405510" y="1448780"/>
            <a:chExt cx="4463135" cy="1395155"/>
          </a:xfrm>
        </p:grpSpPr>
        <p:sp>
          <p:nvSpPr>
            <p:cNvPr id="10" name="Rounded Rectangle 9"/>
            <p:cNvSpPr/>
            <p:nvPr/>
          </p:nvSpPr>
          <p:spPr>
            <a:xfrm>
              <a:off x="3405510" y="1448780"/>
              <a:ext cx="4058090" cy="139515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ction Button: Forward or Next 10">
              <a:hlinkClick r:id="" action="ppaction://hlinkshowjump?jump=nextslide" highlightClick="1"/>
            </p:cNvPr>
            <p:cNvSpPr/>
            <p:nvPr/>
          </p:nvSpPr>
          <p:spPr>
            <a:xfrm>
              <a:off x="7508605" y="1960667"/>
              <a:ext cx="360040" cy="346265"/>
            </a:xfrm>
            <a:prstGeom prst="actionButtonForwardNext">
              <a:avLst/>
            </a:prstGeom>
            <a:solidFill>
              <a:srgbClr val="FF0000">
                <a:alpha val="3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389258" y="2933945"/>
            <a:ext cx="1417657" cy="2880320"/>
            <a:chOff x="4643148" y="1448780"/>
            <a:chExt cx="1417657" cy="2880320"/>
          </a:xfrm>
        </p:grpSpPr>
        <p:sp>
          <p:nvSpPr>
            <p:cNvPr id="13" name="Rounded Rectangle 12"/>
            <p:cNvSpPr/>
            <p:nvPr/>
          </p:nvSpPr>
          <p:spPr>
            <a:xfrm>
              <a:off x="4643148" y="1448780"/>
              <a:ext cx="967608" cy="2880320"/>
            </a:xfrm>
            <a:prstGeom prst="roundRect">
              <a:avLst/>
            </a:prstGeom>
            <a:noFill/>
            <a:ln w="381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ction Button: Forward or Next 13">
              <a:hlinkClick r:id="" action="ppaction://hlinkshowjump?jump=nextslide" highlightClick="1"/>
            </p:cNvPr>
            <p:cNvSpPr/>
            <p:nvPr/>
          </p:nvSpPr>
          <p:spPr>
            <a:xfrm>
              <a:off x="5700765" y="1597570"/>
              <a:ext cx="360040" cy="346265"/>
            </a:xfrm>
            <a:prstGeom prst="actionButtonForwardNext">
              <a:avLst/>
            </a:prstGeom>
            <a:solidFill>
              <a:srgbClr val="006600">
                <a:alpha val="3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05495" y="2933945"/>
            <a:ext cx="1718778" cy="2880320"/>
            <a:chOff x="4207012" y="1448780"/>
            <a:chExt cx="1718778" cy="2880320"/>
          </a:xfrm>
        </p:grpSpPr>
        <p:sp>
          <p:nvSpPr>
            <p:cNvPr id="16" name="Rounded Rectangle 15"/>
            <p:cNvSpPr/>
            <p:nvPr/>
          </p:nvSpPr>
          <p:spPr>
            <a:xfrm>
              <a:off x="4643147" y="1448780"/>
              <a:ext cx="1282643" cy="2880320"/>
            </a:xfrm>
            <a:prstGeom prst="roundRect">
              <a:avLst/>
            </a:prstGeom>
            <a:noFill/>
            <a:ln w="3810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ction Button: Forward or Next 16">
              <a:hlinkClick r:id="rId3" action="ppaction://hlinksldjump" highlightClick="1"/>
            </p:cNvPr>
            <p:cNvSpPr/>
            <p:nvPr/>
          </p:nvSpPr>
          <p:spPr>
            <a:xfrm>
              <a:off x="4207012" y="1597570"/>
              <a:ext cx="360040" cy="346265"/>
            </a:xfrm>
            <a:prstGeom prst="actionButtonForwardNext">
              <a:avLst/>
            </a:prstGeom>
            <a:solidFill>
              <a:srgbClr val="FF9900">
                <a:alpha val="3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435100" y="1511300"/>
            <a:ext cx="6888230" cy="4578350"/>
            <a:chOff x="1435100" y="1511300"/>
            <a:chExt cx="6888230" cy="4578350"/>
          </a:xfrm>
        </p:grpSpPr>
        <p:grpSp>
          <p:nvGrpSpPr>
            <p:cNvPr id="22" name="Group 21"/>
            <p:cNvGrpSpPr/>
            <p:nvPr/>
          </p:nvGrpSpPr>
          <p:grpSpPr>
            <a:xfrm>
              <a:off x="1435100" y="1511300"/>
              <a:ext cx="6451600" cy="4578350"/>
              <a:chOff x="1435100" y="1511300"/>
              <a:chExt cx="6451600" cy="4578350"/>
            </a:xfrm>
          </p:grpSpPr>
          <p:sp>
            <p:nvSpPr>
              <p:cNvPr id="18" name="Freeform 17"/>
              <p:cNvSpPr/>
              <p:nvPr/>
            </p:nvSpPr>
            <p:spPr>
              <a:xfrm>
                <a:off x="1435100" y="1511300"/>
                <a:ext cx="6451600" cy="4578350"/>
              </a:xfrm>
              <a:custGeom>
                <a:avLst/>
                <a:gdLst>
                  <a:gd name="connsiteX0" fmla="*/ 5441950 w 6451600"/>
                  <a:gd name="connsiteY0" fmla="*/ 311150 h 4578350"/>
                  <a:gd name="connsiteX1" fmla="*/ 5441950 w 6451600"/>
                  <a:gd name="connsiteY1" fmla="*/ 0 h 4578350"/>
                  <a:gd name="connsiteX2" fmla="*/ 6451600 w 6451600"/>
                  <a:gd name="connsiteY2" fmla="*/ 0 h 4578350"/>
                  <a:gd name="connsiteX3" fmla="*/ 6451600 w 6451600"/>
                  <a:gd name="connsiteY3" fmla="*/ 4578350 h 4578350"/>
                  <a:gd name="connsiteX4" fmla="*/ 0 w 6451600"/>
                  <a:gd name="connsiteY4" fmla="*/ 4572000 h 4578350"/>
                  <a:gd name="connsiteX5" fmla="*/ 0 w 6451600"/>
                  <a:gd name="connsiteY5" fmla="*/ 1981200 h 4578350"/>
                  <a:gd name="connsiteX6" fmla="*/ 406400 w 6451600"/>
                  <a:gd name="connsiteY6" fmla="*/ 1981200 h 4578350"/>
                  <a:gd name="connsiteX7" fmla="*/ 406400 w 6451600"/>
                  <a:gd name="connsiteY7" fmla="*/ 2152650 h 457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51600" h="4578350">
                    <a:moveTo>
                      <a:pt x="5441950" y="311150"/>
                    </a:moveTo>
                    <a:lnTo>
                      <a:pt x="5441950" y="0"/>
                    </a:lnTo>
                    <a:lnTo>
                      <a:pt x="6451600" y="0"/>
                    </a:lnTo>
                    <a:lnTo>
                      <a:pt x="6451600" y="4578350"/>
                    </a:lnTo>
                    <a:lnTo>
                      <a:pt x="0" y="4572000"/>
                    </a:lnTo>
                    <a:lnTo>
                      <a:pt x="0" y="1981200"/>
                    </a:lnTo>
                    <a:lnTo>
                      <a:pt x="406400" y="1981200"/>
                    </a:lnTo>
                    <a:lnTo>
                      <a:pt x="406400" y="2152650"/>
                    </a:lnTo>
                  </a:path>
                </a:pathLst>
              </a:custGeom>
              <a:noFill/>
              <a:ln w="76200">
                <a:solidFill>
                  <a:srgbClr val="0000FF">
                    <a:alpha val="3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 flipH="1">
                <a:off x="3671900" y="4329100"/>
                <a:ext cx="4214800" cy="0"/>
              </a:xfrm>
              <a:prstGeom prst="line">
                <a:avLst/>
              </a:prstGeom>
              <a:ln w="762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Action Button: Forward or Next 23">
              <a:hlinkClick r:id="rId3" action="ppaction://hlinksldjump" highlightClick="1"/>
            </p:cNvPr>
            <p:cNvSpPr/>
            <p:nvPr/>
          </p:nvSpPr>
          <p:spPr>
            <a:xfrm>
              <a:off x="7963290" y="4155967"/>
              <a:ext cx="360040" cy="346265"/>
            </a:xfrm>
            <a:prstGeom prst="actionButtonForwardNext">
              <a:avLst/>
            </a:prstGeom>
            <a:solidFill>
              <a:srgbClr val="0000FF">
                <a:alpha val="3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389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Instruction-Level Parallelism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61875" y="764703"/>
            <a:ext cx="8224925" cy="954107"/>
            <a:chOff x="461875" y="584683"/>
            <a:chExt cx="8224925" cy="954107"/>
          </a:xfrm>
        </p:grpSpPr>
        <p:sp>
          <p:nvSpPr>
            <p:cNvPr id="5" name="Rectangle 4"/>
            <p:cNvSpPr/>
            <p:nvPr/>
          </p:nvSpPr>
          <p:spPr>
            <a:xfrm>
              <a:off x="461875" y="584683"/>
              <a:ext cx="822492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smtClean="0"/>
                <a:t>Instructions are sent from the instruction unit into a </a:t>
              </a:r>
              <a:r>
                <a:rPr lang="en-US" sz="2800" b="1" dirty="0" smtClean="0">
                  <a:solidFill>
                    <a:srgbClr val="0000FF"/>
                  </a:solidFill>
                </a:rPr>
                <a:t>queue </a:t>
              </a:r>
              <a:r>
                <a:rPr lang="en-US" sz="2800" dirty="0" smtClean="0"/>
                <a:t>from where they issue in FIFO order</a:t>
              </a:r>
              <a:r>
                <a:rPr lang="en-US" sz="2400" dirty="0" smtClean="0"/>
                <a:t>.</a:t>
              </a:r>
            </a:p>
          </p:txBody>
        </p:sp>
        <p:sp>
          <p:nvSpPr>
            <p:cNvPr id="6" name="Action Button: Back or Previous 5">
              <a:hlinkClick r:id="" action="ppaction://hlinkshowjump?jump=previousslide" highlightClick="1"/>
            </p:cNvPr>
            <p:cNvSpPr/>
            <p:nvPr/>
          </p:nvSpPr>
          <p:spPr>
            <a:xfrm>
              <a:off x="8217405" y="1106313"/>
              <a:ext cx="360040" cy="342467"/>
            </a:xfrm>
            <a:prstGeom prst="actionButtonBackPrevious">
              <a:avLst/>
            </a:prstGeom>
            <a:solidFill>
              <a:srgbClr val="0000FF">
                <a:alpha val="3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1875" y="1863985"/>
            <a:ext cx="8224925" cy="1384995"/>
            <a:chOff x="461875" y="584683"/>
            <a:chExt cx="8224925" cy="1384995"/>
          </a:xfrm>
        </p:grpSpPr>
        <p:sp>
          <p:nvSpPr>
            <p:cNvPr id="10" name="Rectangle 9"/>
            <p:cNvSpPr/>
            <p:nvPr/>
          </p:nvSpPr>
          <p:spPr>
            <a:xfrm>
              <a:off x="461875" y="584683"/>
              <a:ext cx="8224925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en-US" sz="2800" b="1" dirty="0" smtClean="0">
                  <a:solidFill>
                    <a:srgbClr val="0000FF"/>
                  </a:solidFill>
                </a:rPr>
                <a:t>RSs </a:t>
              </a:r>
              <a:r>
                <a:rPr lang="en-US" sz="2800" dirty="0" smtClean="0"/>
                <a:t>include the </a:t>
              </a:r>
              <a:r>
                <a:rPr lang="en-US" sz="2800" b="1" dirty="0" smtClean="0"/>
                <a:t>operations</a:t>
              </a:r>
              <a:r>
                <a:rPr lang="en-US" sz="2800" dirty="0" smtClean="0"/>
                <a:t> and the actual </a:t>
              </a:r>
              <a:r>
                <a:rPr lang="en-US" sz="2800" b="1" dirty="0" smtClean="0"/>
                <a:t>operands</a:t>
              </a:r>
              <a:r>
                <a:rPr lang="en-US" sz="2800" dirty="0" smtClean="0"/>
                <a:t>, together with information for hazard detection and resolution</a:t>
              </a:r>
              <a:r>
                <a:rPr lang="en-US" sz="2400" dirty="0" smtClean="0"/>
                <a:t>.</a:t>
              </a:r>
            </a:p>
          </p:txBody>
        </p:sp>
        <p:sp>
          <p:nvSpPr>
            <p:cNvPr id="11" name="Action Button: Back or Previous 10">
              <a:hlinkClick r:id="" action="ppaction://hlinkshowjump?jump=previousslide" highlightClick="1"/>
            </p:cNvPr>
            <p:cNvSpPr/>
            <p:nvPr/>
          </p:nvSpPr>
          <p:spPr>
            <a:xfrm>
              <a:off x="8217405" y="1592366"/>
              <a:ext cx="360040" cy="342467"/>
            </a:xfrm>
            <a:prstGeom prst="actionButtonBackPrevious">
              <a:avLst/>
            </a:prstGeom>
            <a:solidFill>
              <a:srgbClr val="FF0000">
                <a:alpha val="3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1874" y="3474005"/>
            <a:ext cx="8224925" cy="2677656"/>
            <a:chOff x="481219" y="584683"/>
            <a:chExt cx="8224925" cy="2677656"/>
          </a:xfrm>
        </p:grpSpPr>
        <p:sp>
          <p:nvSpPr>
            <p:cNvPr id="13" name="Rectangle 12"/>
            <p:cNvSpPr/>
            <p:nvPr/>
          </p:nvSpPr>
          <p:spPr>
            <a:xfrm>
              <a:off x="481219" y="584683"/>
              <a:ext cx="8224925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 b="1" dirty="0" smtClean="0">
                  <a:solidFill>
                    <a:srgbClr val="0000FF"/>
                  </a:solidFill>
                </a:rPr>
                <a:t>Load buffers:</a:t>
              </a:r>
            </a:p>
            <a:p>
              <a:pPr marL="514350" indent="-514350" algn="just">
                <a:buFont typeface="+mj-lt"/>
                <a:buAutoNum type="arabicPeriod"/>
              </a:pPr>
              <a:r>
                <a:rPr lang="en-US" sz="2800" dirty="0" smtClean="0"/>
                <a:t>hold the components of the effective address until it is computed,</a:t>
              </a:r>
            </a:p>
            <a:p>
              <a:pPr marL="514350" indent="-514350" algn="just">
                <a:buFont typeface="+mj-lt"/>
                <a:buAutoNum type="arabicPeriod"/>
              </a:pPr>
              <a:r>
                <a:rPr lang="en-US" sz="2800" dirty="0" smtClean="0"/>
                <a:t>track outstanding loads waiting on memory, and</a:t>
              </a:r>
            </a:p>
            <a:p>
              <a:pPr marL="514350" indent="-514350" algn="just">
                <a:buFont typeface="+mj-lt"/>
                <a:buAutoNum type="arabicPeriod"/>
              </a:pPr>
              <a:r>
                <a:rPr lang="en-US" sz="2800" dirty="0" smtClean="0"/>
                <a:t>hold the results of completed loads, waiting for the CDB</a:t>
              </a:r>
              <a:r>
                <a:rPr lang="en-US" sz="2400" dirty="0" smtClean="0"/>
                <a:t>.</a:t>
              </a:r>
            </a:p>
          </p:txBody>
        </p:sp>
        <p:sp>
          <p:nvSpPr>
            <p:cNvPr id="14" name="Action Button: Back or Previous 13">
              <a:hlinkClick r:id="" action="ppaction://hlinkshowjump?jump=previousslide" highlightClick="1"/>
            </p:cNvPr>
            <p:cNvSpPr/>
            <p:nvPr/>
          </p:nvSpPr>
          <p:spPr>
            <a:xfrm>
              <a:off x="8236750" y="2897511"/>
              <a:ext cx="360040" cy="342467"/>
            </a:xfrm>
            <a:prstGeom prst="actionButtonBackPrevious">
              <a:avLst/>
            </a:prstGeom>
            <a:solidFill>
              <a:srgbClr val="006600">
                <a:alpha val="3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8284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42530" y="593685"/>
            <a:ext cx="8224925" cy="3108543"/>
            <a:chOff x="481219" y="584683"/>
            <a:chExt cx="8224925" cy="3108543"/>
          </a:xfrm>
        </p:grpSpPr>
        <p:sp>
          <p:nvSpPr>
            <p:cNvPr id="6" name="Rectangle 5"/>
            <p:cNvSpPr/>
            <p:nvPr/>
          </p:nvSpPr>
          <p:spPr>
            <a:xfrm>
              <a:off x="481219" y="584683"/>
              <a:ext cx="8224925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 b="1" dirty="0" smtClean="0">
                  <a:solidFill>
                    <a:srgbClr val="0000FF"/>
                  </a:solidFill>
                </a:rPr>
                <a:t>Store buffers:</a:t>
              </a:r>
            </a:p>
            <a:p>
              <a:pPr marL="514350" indent="-514350" algn="just">
                <a:buFont typeface="+mj-lt"/>
                <a:buAutoNum type="arabicPeriod"/>
              </a:pPr>
              <a:r>
                <a:rPr lang="en-US" sz="2800" dirty="0" smtClean="0"/>
                <a:t>hold the components of the effective address until it is computed,</a:t>
              </a:r>
            </a:p>
            <a:p>
              <a:pPr marL="514350" indent="-514350" algn="just">
                <a:buFont typeface="+mj-lt"/>
                <a:buAutoNum type="arabicPeriod"/>
              </a:pPr>
              <a:r>
                <a:rPr lang="en-US" sz="2800" dirty="0" smtClean="0"/>
                <a:t>hold the destination addresses of outstanding stores waiting for the data value to store, and</a:t>
              </a:r>
            </a:p>
            <a:p>
              <a:pPr marL="514350" indent="-514350" algn="just">
                <a:buFont typeface="+mj-lt"/>
                <a:buAutoNum type="arabicPeriod"/>
              </a:pPr>
              <a:r>
                <a:rPr lang="en-US" sz="2800" dirty="0" smtClean="0"/>
                <a:t>hold the address and data to store until the memory unit is available.</a:t>
              </a:r>
              <a:endParaRPr lang="en-US" sz="2400" dirty="0" smtClean="0"/>
            </a:p>
          </p:txBody>
        </p:sp>
        <p:sp>
          <p:nvSpPr>
            <p:cNvPr id="7" name="Action Button: Back or Previous 6">
              <a:hlinkClick r:id="rId2" action="ppaction://hlinksldjump" highlightClick="1"/>
            </p:cNvPr>
            <p:cNvSpPr/>
            <p:nvPr/>
          </p:nvSpPr>
          <p:spPr>
            <a:xfrm>
              <a:off x="8236750" y="3329988"/>
              <a:ext cx="360040" cy="342467"/>
            </a:xfrm>
            <a:prstGeom prst="actionButtonBackPrevious">
              <a:avLst/>
            </a:prstGeom>
            <a:solidFill>
              <a:srgbClr val="FF9900">
                <a:alpha val="3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2530" y="3754195"/>
            <a:ext cx="8224925" cy="1384995"/>
            <a:chOff x="492209" y="584683"/>
            <a:chExt cx="8224925" cy="1384995"/>
          </a:xfrm>
        </p:grpSpPr>
        <p:sp>
          <p:nvSpPr>
            <p:cNvPr id="9" name="Rectangle 8"/>
            <p:cNvSpPr/>
            <p:nvPr/>
          </p:nvSpPr>
          <p:spPr>
            <a:xfrm>
              <a:off x="492209" y="584683"/>
              <a:ext cx="8224925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smtClean="0"/>
                <a:t>All results of the FPU and load unit are put on the </a:t>
              </a:r>
              <a:r>
                <a:rPr lang="en-US" sz="2800" b="1" dirty="0" smtClean="0">
                  <a:solidFill>
                    <a:srgbClr val="0000FF"/>
                  </a:solidFill>
                </a:rPr>
                <a:t>CDB</a:t>
              </a:r>
              <a:r>
                <a:rPr lang="en-US" sz="2800" dirty="0" smtClean="0"/>
                <a:t>, which goes to the FP registers, to the RSs and to the store buffers.</a:t>
              </a:r>
              <a:endParaRPr lang="en-US" sz="2400" dirty="0" smtClean="0"/>
            </a:p>
          </p:txBody>
        </p:sp>
        <p:sp>
          <p:nvSpPr>
            <p:cNvPr id="10" name="Action Button: Back or Previous 9">
              <a:hlinkClick r:id="rId2" action="ppaction://hlinksldjump" highlightClick="1"/>
            </p:cNvPr>
            <p:cNvSpPr/>
            <p:nvPr/>
          </p:nvSpPr>
          <p:spPr>
            <a:xfrm>
              <a:off x="8247740" y="1609638"/>
              <a:ext cx="360040" cy="342467"/>
            </a:xfrm>
            <a:prstGeom prst="actionButtonBackPrevious">
              <a:avLst/>
            </a:prstGeom>
            <a:solidFill>
              <a:srgbClr val="0000FF">
                <a:alpha val="3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442530" y="5274205"/>
            <a:ext cx="82249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The adder implements also subtraction and the multiplier implements also division.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7965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09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Steps of an Instruction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2530" y="1394773"/>
            <a:ext cx="8224925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spcAft>
                <a:spcPts val="1200"/>
              </a:spcAft>
              <a:buAutoNum type="arabicPeriod"/>
            </a:pPr>
            <a:r>
              <a:rPr lang="en-US" sz="2800" b="1" dirty="0" smtClean="0">
                <a:solidFill>
                  <a:srgbClr val="0000FF"/>
                </a:solidFill>
              </a:rPr>
              <a:t>Issue</a:t>
            </a:r>
            <a:endParaRPr lang="en-US" sz="2800" dirty="0" smtClean="0"/>
          </a:p>
          <a:p>
            <a:pPr algn="just"/>
            <a:r>
              <a:rPr lang="en-US" sz="2800" dirty="0" smtClean="0"/>
              <a:t>Get next instruction from the head of the queue. Instructions are maintained in FIFO and hence issued in-order.</a:t>
            </a:r>
            <a:endParaRPr lang="en-US" sz="24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442530" y="3519010"/>
            <a:ext cx="82249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If there is an empty matched RS, issue the instruction to that RS together with the operands if those are currently in RF.</a:t>
            </a:r>
            <a:endParaRPr lang="en-US" sz="24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427725" y="4995173"/>
            <a:ext cx="82249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If there is not an empty matched RS, there is a </a:t>
            </a:r>
            <a:r>
              <a:rPr lang="en-US" sz="2800" b="1" dirty="0" smtClean="0">
                <a:solidFill>
                  <a:srgbClr val="0000FF"/>
                </a:solidFill>
              </a:rPr>
              <a:t>structural hazard</a:t>
            </a:r>
            <a:r>
              <a:rPr lang="en-US" sz="2800" dirty="0"/>
              <a:t>.</a:t>
            </a:r>
            <a:r>
              <a:rPr lang="en-US" sz="2800" dirty="0" smtClean="0"/>
              <a:t> </a:t>
            </a:r>
            <a:r>
              <a:rPr lang="en-US" sz="2800" dirty="0"/>
              <a:t>I</a:t>
            </a:r>
            <a:r>
              <a:rPr lang="en-US" sz="2800" dirty="0" smtClean="0"/>
              <a:t>nstruction stalls until RS is freed.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0319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2530" y="638690"/>
            <a:ext cx="82249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If the operands are not in RF, keep track of the functional unit producing the operands. This steps </a:t>
            </a:r>
            <a:r>
              <a:rPr lang="en-US" sz="2800" b="1" dirty="0" smtClean="0">
                <a:solidFill>
                  <a:srgbClr val="0000FF"/>
                </a:solidFill>
              </a:rPr>
              <a:t>renames registers</a:t>
            </a:r>
            <a:r>
              <a:rPr lang="en-US" sz="2800" dirty="0" smtClean="0"/>
              <a:t>, eliminating </a:t>
            </a:r>
            <a:r>
              <a:rPr lang="en-US" sz="2800" b="1" dirty="0" smtClean="0"/>
              <a:t>WAR</a:t>
            </a:r>
            <a:r>
              <a:rPr lang="en-US" sz="2800" dirty="0" smtClean="0"/>
              <a:t> and </a:t>
            </a:r>
            <a:r>
              <a:rPr lang="en-US" sz="2800" b="1" dirty="0" smtClean="0"/>
              <a:t>WAW</a:t>
            </a:r>
            <a:r>
              <a:rPr lang="en-US" sz="2800" dirty="0" smtClean="0"/>
              <a:t> hazards.</a:t>
            </a:r>
            <a:endParaRPr lang="en-US" sz="24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442530" y="2115142"/>
            <a:ext cx="8224925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 smtClean="0">
                <a:solidFill>
                  <a:srgbClr val="0000FF"/>
                </a:solidFill>
              </a:rPr>
              <a:t>2. Execute</a:t>
            </a:r>
          </a:p>
          <a:p>
            <a:pPr algn="just"/>
            <a:r>
              <a:rPr lang="en-US" sz="2800" dirty="0" smtClean="0"/>
              <a:t>If an operand is not yet available, monitor CDB for its readiness.</a:t>
            </a:r>
            <a:endParaRPr lang="en-US" sz="2400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442530" y="3699030"/>
            <a:ext cx="82249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When available, the operand is placed at any RS awaiting it. When all the operands are available the operation is executed.</a:t>
            </a:r>
            <a:endParaRPr lang="en-US" sz="240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442529" y="5120028"/>
            <a:ext cx="82249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By delaying operations until all their operands are available </a:t>
            </a:r>
            <a:r>
              <a:rPr lang="en-US" sz="2800" b="1" dirty="0" smtClean="0"/>
              <a:t>RAW </a:t>
            </a:r>
            <a:r>
              <a:rPr lang="en-US" sz="2800" dirty="0" smtClean="0"/>
              <a:t>hazards</a:t>
            </a:r>
            <a:r>
              <a:rPr lang="en-US" sz="2800" b="1" dirty="0" smtClean="0"/>
              <a:t> </a:t>
            </a:r>
            <a:r>
              <a:rPr lang="en-US" sz="2800" dirty="0" smtClean="0"/>
              <a:t>are avoided.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41486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2530" y="593685"/>
            <a:ext cx="8224925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dirty="0" smtClean="0"/>
              <a:t>Several instructions could become ready on the same CLK cycle.</a:t>
            </a:r>
          </a:p>
          <a:p>
            <a:pPr algn="just">
              <a:spcAft>
                <a:spcPts val="600"/>
              </a:spcAft>
            </a:pPr>
            <a:r>
              <a:rPr lang="en-US" sz="2800" dirty="0" smtClean="0"/>
              <a:t>Independent units can start execution in the same cycle.</a:t>
            </a:r>
          </a:p>
          <a:p>
            <a:pPr algn="just">
              <a:spcAft>
                <a:spcPts val="600"/>
              </a:spcAft>
            </a:pPr>
            <a:r>
              <a:rPr lang="en-US" sz="2800" dirty="0" smtClean="0"/>
              <a:t>If few instructions are ready for the same FPU, choice can be arbitrary. </a:t>
            </a:r>
            <a:endParaRPr lang="en-US" sz="24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442530" y="3429000"/>
            <a:ext cx="8224925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 smtClean="0"/>
              <a:t>Load and stores </a:t>
            </a:r>
            <a:r>
              <a:rPr lang="en-US" sz="2800" dirty="0" smtClean="0"/>
              <a:t>require </a:t>
            </a:r>
            <a:r>
              <a:rPr lang="en-US" sz="2800" b="1" dirty="0" smtClean="0"/>
              <a:t>two-step execution </a:t>
            </a:r>
            <a:r>
              <a:rPr lang="en-US" sz="2800" dirty="0" smtClean="0"/>
              <a:t>process.</a:t>
            </a:r>
          </a:p>
          <a:p>
            <a:pPr algn="just"/>
            <a:r>
              <a:rPr lang="en-US" sz="2800" dirty="0" smtClean="0"/>
              <a:t>The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step computes the effective address when the register is available. The address is placed in the load or store buffer.</a:t>
            </a:r>
            <a:endParaRPr lang="en-US" sz="2400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442529" y="5355213"/>
            <a:ext cx="82249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/>
              <a:t>Load</a:t>
            </a:r>
            <a:r>
              <a:rPr lang="en-US" sz="2800" dirty="0" smtClean="0"/>
              <a:t> is executed as soon as the memory unit is available.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0970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2530" y="674693"/>
            <a:ext cx="82442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 smtClean="0"/>
              <a:t>Stores</a:t>
            </a:r>
            <a:r>
              <a:rPr lang="en-US" sz="2800" dirty="0" smtClean="0"/>
              <a:t> wait for the value to be stored before being sent to the memory unit. </a:t>
            </a:r>
            <a:endParaRPr lang="en-US" sz="24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431540" y="1574793"/>
            <a:ext cx="82552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Load and stores are maintained in the program order to prevent </a:t>
            </a:r>
            <a:r>
              <a:rPr lang="en-US" sz="2800" b="1" dirty="0" smtClean="0"/>
              <a:t>hazards through memory</a:t>
            </a:r>
            <a:r>
              <a:rPr lang="en-US" sz="2800" dirty="0" smtClean="0"/>
              <a:t>. </a:t>
            </a:r>
            <a:endParaRPr lang="en-US" sz="24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442530" y="2573905"/>
            <a:ext cx="82442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To preserve </a:t>
            </a:r>
            <a:r>
              <a:rPr lang="en-US" sz="2800" b="1" dirty="0" smtClean="0"/>
              <a:t>exception</a:t>
            </a:r>
            <a:r>
              <a:rPr lang="en-US" sz="2800" dirty="0" smtClean="0"/>
              <a:t> behavior, no instruction is allowed to initiate execution until all branches preceding that instruction in program order have completed. </a:t>
            </a:r>
            <a:endParaRPr lang="en-US" sz="24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442530" y="4403428"/>
            <a:ext cx="82442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This guarantees that only instructions that would </a:t>
            </a:r>
            <a:r>
              <a:rPr lang="en-US" sz="2800" dirty="0"/>
              <a:t>really be executed </a:t>
            </a:r>
            <a:r>
              <a:rPr lang="en-US" sz="2800" dirty="0" smtClean="0"/>
              <a:t>raise an exception. If BP is used, the processor must know that the BP is correct before allowing execution of instruction after BP (in program).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5012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1540" y="2753925"/>
            <a:ext cx="825526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 smtClean="0">
                <a:solidFill>
                  <a:srgbClr val="0000FF"/>
                </a:solidFill>
              </a:rPr>
              <a:t>3. Write Results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When the result is available, put it on the CDB and from there into the RF and any RSs waiting for the result. </a:t>
            </a:r>
            <a:endParaRPr lang="en-US" sz="24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431540" y="4365103"/>
            <a:ext cx="82552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Stores are buffered into the store buffer until both the value to be stored and the store address are available. </a:t>
            </a:r>
            <a:endParaRPr lang="en-US" sz="24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431540" y="5400218"/>
            <a:ext cx="82552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The result is then written as soon as the memory unit is free. </a:t>
            </a:r>
            <a:endParaRPr lang="en-US" sz="24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442530" y="683695"/>
            <a:ext cx="824427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If the processor records the exception, it can allow the execution after BP, but raise it only if it enters to write results.</a:t>
            </a:r>
          </a:p>
          <a:p>
            <a:pPr algn="just">
              <a:spcAft>
                <a:spcPts val="1200"/>
              </a:spcAft>
            </a:pPr>
            <a:r>
              <a:rPr lang="en-US" sz="2800" b="1" dirty="0" smtClean="0">
                <a:solidFill>
                  <a:srgbClr val="0000FF"/>
                </a:solidFill>
              </a:rPr>
              <a:t>Speculation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will provide more complete solution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6340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9577"/>
            <a:ext cx="8229600" cy="67908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Reservation Station Data Structure 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31540" y="1093669"/>
                <a:ext cx="8255260" cy="51706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Each RS has seven fields:</a:t>
                </a:r>
              </a:p>
              <a:p>
                <a:pPr marL="457200" indent="-4572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smtClean="0">
                        <a:solidFill>
                          <a:srgbClr val="0000FF"/>
                        </a:solidFill>
                        <a:latin typeface="Cambria Math"/>
                      </a:rPr>
                      <m:t>Op</m:t>
                    </m:r>
                  </m:oMath>
                </a14:m>
                <a:r>
                  <a:rPr lang="en-US" sz="2800" dirty="0" smtClean="0"/>
                  <a:t> – The operation to perform on the source operands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/>
                      </a:rPr>
                      <m:t>S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/>
                      </a:rPr>
                      <m:t>S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marL="457200" indent="-4572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smtClean="0">
                        <a:solidFill>
                          <a:srgbClr val="0000FF"/>
                        </a:solidFill>
                        <a:latin typeface="Cambria Math"/>
                      </a:rPr>
                      <m:t>Qj</m:t>
                    </m:r>
                  </m:oMath>
                </a14:m>
                <a:r>
                  <a:rPr lang="en-US" sz="2800" dirty="0" smtClean="0"/>
                  <a:t> 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smtClean="0">
                        <a:solidFill>
                          <a:srgbClr val="0000FF"/>
                        </a:solidFill>
                        <a:latin typeface="Cambria Math"/>
                      </a:rPr>
                      <m:t>Qk</m:t>
                    </m:r>
                  </m:oMath>
                </a14:m>
                <a:r>
                  <a:rPr lang="en-US" sz="2800" dirty="0" smtClean="0"/>
                  <a:t> – The RS that will produce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/>
                      </a:rPr>
                      <m:t>S</m:t>
                    </m:r>
                    <m:r>
                      <m:rPr>
                        <m:nor/>
                      </m:rPr>
                      <a:rPr lang="en-US" sz="2800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/>
                      </a:rPr>
                      <m:t>S</m:t>
                    </m:r>
                    <m:r>
                      <m:rPr>
                        <m:nor/>
                      </m:rPr>
                      <a:rPr lang="en-US" sz="2800">
                        <a:latin typeface="Cambria Math"/>
                      </a:rPr>
                      <m:t>2</m:t>
                    </m:r>
                  </m:oMath>
                </a14:m>
                <a:r>
                  <a:rPr lang="en-US" sz="2800" dirty="0" smtClean="0"/>
                  <a:t>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/>
                      </a:rPr>
                      <m:t>Qj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800" dirty="0" smtClean="0"/>
                  <a:t> 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/>
                      </a:rPr>
                      <m:t>Q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/>
                      </a:rPr>
                      <m:t>k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2800" dirty="0" smtClean="0"/>
                  <a:t> indicates that the source operands are available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>
                        <a:latin typeface="Cambria Math"/>
                      </a:rPr>
                      <m:t>V</m:t>
                    </m:r>
                    <m:r>
                      <m:rPr>
                        <m:nor/>
                      </m:rPr>
                      <a:rPr lang="en-US" sz="2800">
                        <a:latin typeface="Cambria Math"/>
                      </a:rPr>
                      <m:t>j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 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>
                        <a:latin typeface="Cambria Math"/>
                      </a:rPr>
                      <m:t>V</m:t>
                    </m:r>
                    <m:r>
                      <m:rPr>
                        <m:nor/>
                      </m:rPr>
                      <a:rPr lang="en-US" sz="2800">
                        <a:latin typeface="Cambria Math"/>
                      </a:rPr>
                      <m:t>k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, or operand is unnecessary.</a:t>
                </a:r>
              </a:p>
              <a:p>
                <a:pPr marL="457200" indent="-4572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smtClean="0">
                        <a:solidFill>
                          <a:srgbClr val="0000FF"/>
                        </a:solidFill>
                        <a:latin typeface="Cambria Math"/>
                      </a:rPr>
                      <m:t>V</m:t>
                    </m:r>
                    <m:r>
                      <m:rPr>
                        <m:nor/>
                      </m:rPr>
                      <a:rPr lang="en-US" sz="2800" b="1" smtClean="0">
                        <a:solidFill>
                          <a:srgbClr val="0000FF"/>
                        </a:solidFill>
                        <a:latin typeface="Cambria Math"/>
                      </a:rPr>
                      <m:t>j</m:t>
                    </m:r>
                  </m:oMath>
                </a14:m>
                <a:r>
                  <a:rPr lang="en-US" sz="2800" dirty="0"/>
                  <a:t> 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smtClean="0">
                        <a:solidFill>
                          <a:srgbClr val="0000FF"/>
                        </a:solidFill>
                        <a:latin typeface="Cambria Math"/>
                      </a:rPr>
                      <m:t>V</m:t>
                    </m:r>
                    <m:r>
                      <m:rPr>
                        <m:nor/>
                      </m:rPr>
                      <a:rPr lang="en-US" sz="2800" b="1" smtClean="0">
                        <a:solidFill>
                          <a:srgbClr val="0000FF"/>
                        </a:solidFill>
                        <a:latin typeface="Cambria Math"/>
                      </a:rPr>
                      <m:t>k</m:t>
                    </m:r>
                  </m:oMath>
                </a14:m>
                <a:r>
                  <a:rPr lang="en-US" sz="2800" dirty="0" smtClean="0"/>
                  <a:t>  – </a:t>
                </a:r>
                <a:r>
                  <a:rPr lang="en-US" sz="2800" dirty="0"/>
                  <a:t>The </a:t>
                </a:r>
                <a:r>
                  <a:rPr lang="en-US" sz="2800" dirty="0" smtClean="0"/>
                  <a:t>values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/>
                      </a:rPr>
                      <m:t>S</m:t>
                    </m:r>
                    <m:r>
                      <m:rPr>
                        <m:nor/>
                      </m:rPr>
                      <a:rPr lang="en-US" sz="2800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/>
                      </a:rPr>
                      <m:t>S</m:t>
                    </m:r>
                    <m:r>
                      <m:rPr>
                        <m:nor/>
                      </m:rPr>
                      <a:rPr lang="en-US" sz="2800">
                        <a:latin typeface="Cambria Math"/>
                      </a:rPr>
                      <m:t>2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marL="457200" indent="-4572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smtClean="0">
                        <a:solidFill>
                          <a:srgbClr val="0000FF"/>
                        </a:solidFill>
                        <a:latin typeface="Cambria Math"/>
                      </a:rPr>
                      <m:t>A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–</a:t>
                </a:r>
                <a:r>
                  <a:rPr lang="en-US" sz="2800" dirty="0" smtClean="0"/>
                  <a:t> Holds information for the memory address calculation for load or store.</a:t>
                </a:r>
              </a:p>
              <a:p>
                <a:pPr marL="457200" indent="-4572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smtClean="0">
                        <a:solidFill>
                          <a:srgbClr val="0000FF"/>
                        </a:solidFill>
                        <a:latin typeface="Cambria Math"/>
                      </a:rPr>
                      <m:t>Busy</m:t>
                    </m:r>
                  </m:oMath>
                </a14:m>
                <a:r>
                  <a:rPr lang="en-US" sz="2800" dirty="0" smtClean="0"/>
                  <a:t> – This RS and its functional unit are occupied.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1093669"/>
                <a:ext cx="8255260" cy="5170646"/>
              </a:xfrm>
              <a:prstGeom prst="rect">
                <a:avLst/>
              </a:prstGeom>
              <a:blipFill rotWithShape="1">
                <a:blip r:embed="rId2"/>
                <a:stretch>
                  <a:fillRect l="-1551" t="-1060" r="-1477" b="-235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083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658"/>
            <a:ext cx="8229600" cy="544072"/>
          </a:xfrm>
        </p:spPr>
        <p:txBody>
          <a:bodyPr>
            <a:noAutofit/>
          </a:bodyPr>
          <a:lstStyle/>
          <a:p>
            <a:r>
              <a:rPr lang="en-US" sz="3600" dirty="0" smtClean="0"/>
              <a:t>Dynamic Scheduling</a:t>
            </a:r>
            <a:endParaRPr lang="he-IL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6545" y="1223755"/>
            <a:ext cx="8165250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b="1" dirty="0">
                <a:solidFill>
                  <a:srgbClr val="0000FF"/>
                </a:solidFill>
              </a:rPr>
              <a:t>Dynamic Scheduling</a:t>
            </a:r>
            <a:r>
              <a:rPr lang="en-US" sz="2800" dirty="0" smtClean="0"/>
              <a:t> rearranges instruction </a:t>
            </a:r>
            <a:r>
              <a:rPr lang="en-US" sz="2800" dirty="0"/>
              <a:t>execution to reduce the stalls while maintaining data </a:t>
            </a:r>
            <a:r>
              <a:rPr lang="en-US" sz="2800" dirty="0" smtClean="0"/>
              <a:t>flow and </a:t>
            </a:r>
            <a:r>
              <a:rPr lang="en-US" sz="2800" dirty="0"/>
              <a:t>exception </a:t>
            </a:r>
            <a:r>
              <a:rPr lang="en-US" sz="2800" dirty="0" smtClean="0"/>
              <a:t>behavior.</a:t>
            </a:r>
          </a:p>
          <a:p>
            <a:pPr marL="457200" indent="-4572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>
                <a:solidFill>
                  <a:srgbClr val="0000FF"/>
                </a:solidFill>
                <a:sym typeface="Wingdings" panose="05000000000000000000" pitchFamily="2" charset="2"/>
              </a:rPr>
              <a:t>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smtClean="0"/>
              <a:t>Enables </a:t>
            </a:r>
            <a:r>
              <a:rPr lang="en-US" sz="2400" dirty="0"/>
              <a:t>handling some cases when dependences are unknown at compile </a:t>
            </a:r>
            <a:r>
              <a:rPr lang="en-US" sz="2400" dirty="0" smtClean="0"/>
              <a:t>time (e.g. memory </a:t>
            </a:r>
            <a:r>
              <a:rPr lang="en-US" sz="2400" dirty="0"/>
              <a:t>reference</a:t>
            </a:r>
            <a:r>
              <a:rPr lang="en-US" sz="2400" dirty="0" smtClean="0"/>
              <a:t>).</a:t>
            </a:r>
          </a:p>
          <a:p>
            <a:pPr marL="457200" indent="-4572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>
                <a:solidFill>
                  <a:srgbClr val="0000FF"/>
                </a:solidFill>
                <a:sym typeface="Wingdings" panose="05000000000000000000" pitchFamily="2" charset="2"/>
              </a:rPr>
              <a:t>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smtClean="0"/>
              <a:t>Simplifies the compiler.</a:t>
            </a:r>
          </a:p>
          <a:p>
            <a:pPr marL="457200" indent="-4572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>
                <a:solidFill>
                  <a:srgbClr val="0000FF"/>
                </a:solidFill>
                <a:sym typeface="Wingdings" panose="05000000000000000000" pitchFamily="2" charset="2"/>
              </a:rPr>
              <a:t>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smtClean="0"/>
              <a:t>Allows </a:t>
            </a:r>
            <a:r>
              <a:rPr lang="en-US" sz="2400" dirty="0"/>
              <a:t>the processor to tolerate cache misses</a:t>
            </a:r>
            <a:r>
              <a:rPr lang="en-US" sz="2400" dirty="0" smtClean="0"/>
              <a:t> delays by </a:t>
            </a:r>
            <a:r>
              <a:rPr lang="en-US" sz="2400" dirty="0"/>
              <a:t>executing other code while waiting </a:t>
            </a:r>
            <a:r>
              <a:rPr lang="en-US" sz="2400" dirty="0" smtClean="0"/>
              <a:t>for miss resolution.</a:t>
            </a:r>
          </a:p>
          <a:p>
            <a:pPr marL="457200" indent="-4572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>
                <a:solidFill>
                  <a:srgbClr val="0000FF"/>
                </a:solidFill>
                <a:sym typeface="Wingdings" panose="05000000000000000000" pitchFamily="2" charset="2"/>
              </a:rPr>
              <a:t>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smtClean="0"/>
              <a:t>Allows </a:t>
            </a:r>
            <a:r>
              <a:rPr lang="en-US" sz="2400" dirty="0"/>
              <a:t>code </a:t>
            </a:r>
            <a:r>
              <a:rPr lang="en-US" sz="2400" dirty="0" smtClean="0"/>
              <a:t>compiled for one pipeline to </a:t>
            </a:r>
            <a:r>
              <a:rPr lang="en-US" sz="2400" dirty="0"/>
              <a:t>run efficiently on a different pipeline.</a:t>
            </a:r>
          </a:p>
          <a:p>
            <a:pPr marL="457200" indent="-4572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/>
              <a:t>Increases </a:t>
            </a:r>
            <a:r>
              <a:rPr lang="en-US" sz="2400" dirty="0" smtClean="0"/>
              <a:t>significantly the hardware complexity.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82656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Instruction-Level Parallelism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31540" y="3293985"/>
                <a:ext cx="825526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Each of the load and store buffers have a field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/>
                      </a:rPr>
                      <m:t>A</m:t>
                    </m:r>
                  </m:oMath>
                </a14:m>
                <a:r>
                  <a:rPr lang="en-US" sz="2800" dirty="0" smtClean="0"/>
                  <a:t>, which holds the result of the effective address once the first execution step (of the two-step) is completed. 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3293985"/>
                <a:ext cx="8255260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551" t="-3947" r="-1477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31540" y="458670"/>
                <a:ext cx="8255260" cy="28315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sz="2800" dirty="0" smtClean="0"/>
                  <a:t>Each RF has the field:</a:t>
                </a:r>
              </a:p>
              <a:p>
                <a:pPr marL="457200" indent="-45720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smtClean="0">
                        <a:solidFill>
                          <a:srgbClr val="0000FF"/>
                        </a:solidFill>
                        <a:latin typeface="Cambria Math"/>
                      </a:rPr>
                      <m:t>Qi</m:t>
                    </m:r>
                  </m:oMath>
                </a14:m>
                <a:r>
                  <a:rPr lang="en-US" sz="2800" dirty="0" smtClean="0"/>
                  <a:t> – The number of the RS containing the operation whose result should be stored into the register.</a:t>
                </a:r>
              </a:p>
              <a:p>
                <a:pPr lvl="1" algn="just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smtClean="0">
                        <a:solidFill>
                          <a:schemeClr val="tx1"/>
                        </a:solidFill>
                        <a:latin typeface="Cambria Math"/>
                      </a:rPr>
                      <m:t>Qi</m:t>
                    </m:r>
                    <m:r>
                      <m:rPr>
                        <m:nor/>
                      </m:rPr>
                      <a:rPr lang="en-US" sz="2800" b="1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2800" b="1" i="0" smtClean="0">
                        <a:solidFill>
                          <a:schemeClr val="tx1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means that </a:t>
                </a:r>
                <a:r>
                  <a:rPr lang="en-US" sz="2800" dirty="0" smtClean="0"/>
                  <a:t>no active instruction is computing a result destined for this register and the register contents is a valid value.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458670"/>
                <a:ext cx="8255260" cy="2831544"/>
              </a:xfrm>
              <a:prstGeom prst="rect">
                <a:avLst/>
              </a:prstGeom>
              <a:blipFill rotWithShape="1">
                <a:blip r:embed="rId3"/>
                <a:stretch>
                  <a:fillRect l="-1551" t="-1935" r="-1477" b="-516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31540" y="4744305"/>
            <a:ext cx="82552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Tomasulo’s scheme has two major advantages: </a:t>
            </a:r>
            <a:endParaRPr lang="en-US" sz="2800" dirty="0"/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smtClean="0"/>
              <a:t>the distribution of the hazard detection logic, and </a:t>
            </a:r>
          </a:p>
          <a:p>
            <a:pPr marL="514350" indent="-514350" algn="just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the elimination of stalls for WAW and WAR hazards.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2072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Instruction-Level Parallelism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1539" y="593685"/>
            <a:ext cx="40054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 smtClean="0"/>
              <a:t>Example</a:t>
            </a:r>
            <a:r>
              <a:rPr lang="en-US" sz="2800" dirty="0" smtClean="0"/>
              <a:t>: What is the contents of Tomasulo’s data structure when the first load has completed  and written its result?</a:t>
            </a:r>
            <a:endParaRPr lang="en-US" sz="24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455" y="732809"/>
            <a:ext cx="30289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106615" y="2798930"/>
            <a:ext cx="6840760" cy="3465385"/>
            <a:chOff x="1106615" y="2798930"/>
            <a:chExt cx="6840760" cy="3465385"/>
          </a:xfrm>
        </p:grpSpPr>
        <p:grpSp>
          <p:nvGrpSpPr>
            <p:cNvPr id="9" name="Group 8"/>
            <p:cNvGrpSpPr/>
            <p:nvPr/>
          </p:nvGrpSpPr>
          <p:grpSpPr>
            <a:xfrm>
              <a:off x="1181795" y="3242075"/>
              <a:ext cx="6765580" cy="3022240"/>
              <a:chOff x="1181795" y="3242075"/>
              <a:chExt cx="6765580" cy="302224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181795" y="3242075"/>
                <a:ext cx="6765580" cy="3022240"/>
                <a:chOff x="1207350" y="3216675"/>
                <a:chExt cx="6765580" cy="3022240"/>
              </a:xfrm>
            </p:grpSpPr>
            <p:pic>
              <p:nvPicPr>
                <p:cNvPr id="1028" name="Picture 4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07350" y="3229015"/>
                  <a:ext cx="2352675" cy="3009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6" name="Group 5"/>
                <p:cNvGrpSpPr/>
                <p:nvPr/>
              </p:nvGrpSpPr>
              <p:grpSpPr>
                <a:xfrm>
                  <a:off x="3556710" y="3216675"/>
                  <a:ext cx="4416220" cy="3015890"/>
                  <a:chOff x="4115510" y="3216675"/>
                  <a:chExt cx="4416220" cy="3015890"/>
                </a:xfrm>
              </p:grpSpPr>
              <p:pic>
                <p:nvPicPr>
                  <p:cNvPr id="1031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115510" y="3216675"/>
                    <a:ext cx="771525" cy="29813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32" name="Picture 8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74130" y="3222665"/>
                    <a:ext cx="3657600" cy="30099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8" name="TextBox 7"/>
              <p:cNvSpPr txBox="1"/>
              <p:nvPr/>
            </p:nvSpPr>
            <p:spPr>
              <a:xfrm>
                <a:off x="5188455" y="4703946"/>
                <a:ext cx="2758920" cy="12003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smtClean="0">
                    <a:solidFill>
                      <a:srgbClr val="FF0000"/>
                    </a:solidFill>
                  </a:rPr>
                  <a:t>Instruction status is not a part of the hardware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106615" y="2798930"/>
              <a:ext cx="2475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Instruction status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15561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31540" y="4587515"/>
            <a:ext cx="8145905" cy="1637243"/>
            <a:chOff x="431540" y="4587515"/>
            <a:chExt cx="8145905" cy="1637243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550" y="5000109"/>
              <a:ext cx="8055895" cy="1224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31540" y="4587515"/>
              <a:ext cx="21152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Register status</a:t>
              </a:r>
              <a:endParaRPr lang="en-US" sz="2400" b="1" dirty="0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1" y="728700"/>
            <a:ext cx="8398000" cy="385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205" y="3328232"/>
            <a:ext cx="2383461" cy="1693906"/>
          </a:xfrm>
          <a:prstGeom prst="rect">
            <a:avLst/>
          </a:prstGeom>
          <a:solidFill>
            <a:srgbClr val="0000FF"/>
          </a:solidFill>
          <a:ln w="28575">
            <a:solidFill>
              <a:srgbClr val="0000FF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285884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455" y="638690"/>
            <a:ext cx="30289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1539" y="1233915"/>
            <a:ext cx="40054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WAR hazard involving R6 is eliminated in one of two ways.</a:t>
            </a:r>
            <a:endParaRPr lang="en-US" sz="2400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912260" y="2244159"/>
            <a:ext cx="1080120" cy="349438"/>
          </a:xfrm>
          <a:prstGeom prst="straightConnector1">
            <a:avLst/>
          </a:prstGeom>
          <a:ln w="38100">
            <a:solidFill>
              <a:srgbClr val="FF0000">
                <a:alpha val="50196"/>
              </a:srgb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31539" y="2933945"/>
                <a:ext cx="8255261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If the L.D has been completed,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/>
                      </a:rPr>
                      <m:t>Vk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800" dirty="0" smtClean="0"/>
                  <a:t>field of DIV.D will store the result and is therefore independent of ADD.D (as shown in instruction status).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39" y="2933945"/>
                <a:ext cx="8255261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1551" t="-3965" r="-1477" b="-1189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31540" y="4374105"/>
                <a:ext cx="8255260" cy="1969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If L.D had not completed,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/>
                      </a:rPr>
                      <m:t>Q</m:t>
                    </m:r>
                    <m:r>
                      <m:rPr>
                        <m:nor/>
                      </m:rPr>
                      <a:rPr lang="en-US" sz="2800">
                        <a:latin typeface="Cambria Math"/>
                      </a:rPr>
                      <m:t>k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of DIV.D would </a:t>
                </a:r>
                <a:r>
                  <a:rPr lang="en-US" sz="2800" dirty="0" smtClean="0"/>
                  <a:t>point to Load1 RS and DIV.D would be independent of ADD.D.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In either case the ADD.D can issue and execute without affecting DIV.D. 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4374105"/>
                <a:ext cx="8255260" cy="1969770"/>
              </a:xfrm>
              <a:prstGeom prst="rect">
                <a:avLst/>
              </a:prstGeom>
              <a:blipFill rotWithShape="1">
                <a:blip r:embed="rId4"/>
                <a:stretch>
                  <a:fillRect l="-1551" t="-2786" r="-1477" b="-805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245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1539" y="623008"/>
            <a:ext cx="8255261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/>
              <a:t>Example</a:t>
            </a:r>
            <a:r>
              <a:rPr lang="en-US" sz="2800" dirty="0"/>
              <a:t>: Assume </a:t>
            </a:r>
            <a:r>
              <a:rPr lang="en-US" sz="2800" dirty="0" smtClean="0"/>
              <a:t>the following latencies: load 1 cycle, add 2 cycles, multiply 6 cycles and divide 12 cycles.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What the status tables look like when the MUL.D is ready to write result?</a:t>
            </a:r>
            <a:endParaRPr lang="en-US" sz="24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416487"/>
              </p:ext>
            </p:extLst>
          </p:nvPr>
        </p:nvGraphicFramePr>
        <p:xfrm>
          <a:off x="1121135" y="3601943"/>
          <a:ext cx="1074463" cy="258286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74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0477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</a:t>
                      </a:r>
                      <a:endParaRPr lang="he-IL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477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</a:t>
                      </a:r>
                      <a:endParaRPr lang="he-IL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477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6</a:t>
                      </a:r>
                      <a:endParaRPr lang="he-IL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477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</a:t>
                      </a:r>
                      <a:endParaRPr lang="he-IL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477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12</a:t>
                      </a:r>
                      <a:endParaRPr lang="he-IL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477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</a:t>
                      </a:r>
                      <a:endParaRPr lang="he-IL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073423" y="2708920"/>
            <a:ext cx="7444027" cy="3555395"/>
            <a:chOff x="1073423" y="2708920"/>
            <a:chExt cx="7444027" cy="3555395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1745" y="3114289"/>
              <a:ext cx="6345705" cy="3150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126740" y="2708920"/>
              <a:ext cx="2475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Instruction status</a:t>
              </a:r>
              <a:endParaRPr lang="en-US" sz="2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73423" y="3035835"/>
              <a:ext cx="11502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Latency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7872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31540" y="4419110"/>
            <a:ext cx="82552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Add has been completed since the operands of DIV.D were copied, thereby avoiding the WAR hazard in F6.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56565" y="3513415"/>
            <a:ext cx="6316600" cy="870833"/>
            <a:chOff x="853410" y="5478456"/>
            <a:chExt cx="6316600" cy="87083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6082" y="5478456"/>
              <a:ext cx="5203928" cy="870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853410" y="5599062"/>
              <a:ext cx="11502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Register status</a:t>
              </a:r>
              <a:endParaRPr lang="en-US" sz="2000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08624" y="458670"/>
            <a:ext cx="7543796" cy="2947757"/>
            <a:chOff x="850306" y="2423711"/>
            <a:chExt cx="7543796" cy="2947757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306" y="2423711"/>
              <a:ext cx="7543796" cy="2947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8190" y="3175254"/>
              <a:ext cx="2383461" cy="1693906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</a:ln>
            <a:extLst/>
          </p:spPr>
        </p:pic>
      </p:grpSp>
      <p:grpSp>
        <p:nvGrpSpPr>
          <p:cNvPr id="12" name="Group 11"/>
          <p:cNvGrpSpPr/>
          <p:nvPr/>
        </p:nvGrpSpPr>
        <p:grpSpPr>
          <a:xfrm>
            <a:off x="4752020" y="1662190"/>
            <a:ext cx="3555395" cy="1766810"/>
            <a:chOff x="4752020" y="1662190"/>
            <a:chExt cx="3555395" cy="1766810"/>
          </a:xfrm>
        </p:grpSpPr>
        <p:sp>
          <p:nvSpPr>
            <p:cNvPr id="8" name="TextBox 7"/>
            <p:cNvSpPr txBox="1"/>
            <p:nvPr/>
          </p:nvSpPr>
          <p:spPr>
            <a:xfrm>
              <a:off x="7182290" y="1662190"/>
              <a:ext cx="10351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Load1</a:t>
              </a:r>
              <a:endParaRPr lang="he-IL" sz="2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752020" y="2967335"/>
              <a:ext cx="3555395" cy="461665"/>
              <a:chOff x="4752020" y="2967335"/>
              <a:chExt cx="3555395" cy="46166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4752020" y="3113965"/>
                <a:ext cx="2025225" cy="2250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272300" y="2967335"/>
                <a:ext cx="1035115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FF0000"/>
                    </a:solidFill>
                  </a:rPr>
                  <a:t>Load1</a:t>
                </a:r>
                <a:endParaRPr lang="he-IL" sz="2400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8" name="Rectangle 17"/>
          <p:cNvSpPr/>
          <p:nvPr/>
        </p:nvSpPr>
        <p:spPr>
          <a:xfrm>
            <a:off x="431540" y="5364215"/>
            <a:ext cx="82552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Even if the </a:t>
            </a:r>
            <a:r>
              <a:rPr lang="en-US" sz="2800" b="1" dirty="0" smtClean="0">
                <a:solidFill>
                  <a:srgbClr val="FF0000"/>
                </a:solidFill>
              </a:rPr>
              <a:t>load of F6 </a:t>
            </a:r>
            <a:r>
              <a:rPr lang="en-US" sz="2800" dirty="0" smtClean="0"/>
              <a:t>was delayed, the add into F6 could be executed without triggering a WAW hazard.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1998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47777" y="1178750"/>
            <a:ext cx="8443557" cy="3105345"/>
            <a:chOff x="347777" y="1178750"/>
            <a:chExt cx="8443557" cy="3105345"/>
          </a:xfrm>
        </p:grpSpPr>
        <p:grpSp>
          <p:nvGrpSpPr>
            <p:cNvPr id="22" name="Group 21"/>
            <p:cNvGrpSpPr/>
            <p:nvPr/>
          </p:nvGrpSpPr>
          <p:grpSpPr>
            <a:xfrm>
              <a:off x="347777" y="1178750"/>
              <a:ext cx="8443557" cy="3105345"/>
              <a:chOff x="313909" y="1673805"/>
              <a:chExt cx="8443557" cy="3105345"/>
            </a:xfrm>
          </p:grpSpPr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7346" y="2309813"/>
                <a:ext cx="6210120" cy="2469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1557236" y="3190538"/>
                    <a:ext cx="1079549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r>
                      <a:rPr lang="en-US" sz="2000" dirty="0" smtClean="0"/>
                      <a:t>Station</a:t>
                    </a:r>
                  </a:p>
                  <a:p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000" b="1" i="0" dirty="0" smtClean="0">
                            <a:latin typeface="Cambria Math"/>
                          </a:rPr>
                          <m:t>r</m:t>
                        </m:r>
                      </m:oMath>
                    </a14:m>
                    <a:r>
                      <a:rPr lang="en-US" sz="2000" dirty="0" smtClean="0"/>
                      <a:t> empty</a:t>
                    </a:r>
                    <a:endParaRPr lang="he-IL" sz="2000" dirty="0"/>
                  </a:p>
                </p:txBody>
              </p:sp>
            </mc:Choice>
            <mc:Fallback xmlns="">
              <p:sp>
                <p:nvSpPr>
                  <p:cNvPr id="5" name="Text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7236" y="3190538"/>
                    <a:ext cx="1079549" cy="707886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5650" t="-4310" b="-14655"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" name="TextBox 6"/>
              <p:cNvSpPr txBox="1"/>
              <p:nvPr/>
            </p:nvSpPr>
            <p:spPr>
              <a:xfrm>
                <a:off x="1691680" y="1673805"/>
                <a:ext cx="810090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000" b="1" dirty="0" smtClean="0"/>
                  <a:t>Wait until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313107" y="1673805"/>
                <a:ext cx="261029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1" dirty="0" smtClean="0"/>
                  <a:t>Action or bookkeeping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13909" y="1673805"/>
                <a:ext cx="1377771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000" b="1" dirty="0" smtClean="0"/>
                  <a:t>Instruction state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19536" y="3190538"/>
                <a:ext cx="1256525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000" dirty="0" smtClean="0"/>
                  <a:t>Issue FP operation</a:t>
                </a:r>
                <a:endParaRPr lang="he-IL" sz="2000" dirty="0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2501770" y="1763815"/>
                <a:ext cx="0" cy="2970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585768" y="1763815"/>
                <a:ext cx="0" cy="2970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1894202" y="857115"/>
                <a:ext cx="0" cy="30153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1849197" y="3226477"/>
                <a:ext cx="0" cy="30153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7857365" y="3789040"/>
              <a:ext cx="1800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i</a:t>
              </a:r>
              <a:endParaRPr lang="en-US" sz="2400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31540" y="4419110"/>
                <a:ext cx="8255260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smtClean="0">
                        <a:latin typeface="Cambria Math"/>
                      </a:rPr>
                      <m:t>rs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>
                        <a:latin typeface="Cambria Math"/>
                      </a:rPr>
                      <m:t>r</m:t>
                    </m:r>
                    <m:r>
                      <m:rPr>
                        <m:nor/>
                      </m:rPr>
                      <a:rPr lang="en-US" sz="2800" b="1" i="0" smtClean="0">
                        <a:latin typeface="Cambria Math"/>
                      </a:rPr>
                      <m:t>t</m:t>
                    </m:r>
                  </m:oMath>
                </a14:m>
                <a:r>
                  <a:rPr lang="en-US" sz="2800" dirty="0" smtClean="0"/>
                  <a:t> are the source registers.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>
                        <a:latin typeface="Cambria Math"/>
                      </a:rPr>
                      <m:t>r</m:t>
                    </m:r>
                    <m:r>
                      <m:rPr>
                        <m:nor/>
                      </m:rPr>
                      <a:rPr lang="en-US" sz="2800" b="1" i="0" smtClean="0">
                        <a:latin typeface="Cambria Math"/>
                      </a:rPr>
                      <m:t>d</m:t>
                    </m:r>
                  </m:oMath>
                </a14:m>
                <a:r>
                  <a:rPr lang="en-US" sz="2800" dirty="0" smtClean="0"/>
                  <a:t> is the destination register.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>
                        <a:latin typeface="Cambria Math"/>
                      </a:rPr>
                      <m:t>r</m:t>
                    </m:r>
                  </m:oMath>
                </a14:m>
                <a:r>
                  <a:rPr lang="en-US" sz="2800" dirty="0" smtClean="0"/>
                  <a:t> is the reservation station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smtClean="0">
                        <a:latin typeface="Cambria Math"/>
                      </a:rPr>
                      <m:t>RS</m:t>
                    </m:r>
                  </m:oMath>
                </a14:m>
                <a:r>
                  <a:rPr lang="en-US" sz="2800" dirty="0" smtClean="0"/>
                  <a:t>) or buffer that the instruction is assigned to.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smtClean="0">
                        <a:latin typeface="Cambria Math"/>
                      </a:rPr>
                      <m:t>Regs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∙</m:t>
                        </m:r>
                      </m:e>
                    </m:d>
                    <m:r>
                      <a:rPr lang="en-US" sz="28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is the register file,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>
                        <a:latin typeface="Cambria Math"/>
                      </a:rPr>
                      <m:t>Reg</m:t>
                    </m:r>
                    <m:r>
                      <m:rPr>
                        <m:nor/>
                      </m:rPr>
                      <a:rPr lang="en-US" sz="2800" b="1" i="0" smtClean="0">
                        <a:latin typeface="Cambria Math"/>
                      </a:rPr>
                      <m:t>isterStat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∙</m:t>
                        </m:r>
                      </m:e>
                    </m:d>
                  </m:oMath>
                </a14:m>
                <a:r>
                  <a:rPr lang="en-US" sz="2800" dirty="0" smtClean="0"/>
                  <a:t> is the register status.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4419110"/>
                <a:ext cx="8255260" cy="1815882"/>
              </a:xfrm>
              <a:prstGeom prst="rect">
                <a:avLst/>
              </a:prstGeom>
              <a:blipFill rotWithShape="1">
                <a:blip r:embed="rId5"/>
                <a:stretch>
                  <a:fillRect l="-1551" t="-3020" r="-1477" b="-872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ounded Rectangle 24"/>
          <p:cNvSpPr/>
          <p:nvPr/>
        </p:nvSpPr>
        <p:spPr>
          <a:xfrm>
            <a:off x="2535638" y="1853825"/>
            <a:ext cx="6308782" cy="1015583"/>
          </a:xfrm>
          <a:prstGeom prst="roundRect">
            <a:avLst/>
          </a:prstGeom>
          <a:solidFill>
            <a:srgbClr val="0000FF">
              <a:alpha val="20000"/>
            </a:srgb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Rounded Rectangle 26"/>
          <p:cNvSpPr/>
          <p:nvPr/>
        </p:nvSpPr>
        <p:spPr>
          <a:xfrm>
            <a:off x="2535638" y="3834045"/>
            <a:ext cx="6308782" cy="405044"/>
          </a:xfrm>
          <a:prstGeom prst="roundRect">
            <a:avLst/>
          </a:prstGeom>
          <a:solidFill>
            <a:srgbClr val="0000FF">
              <a:alpha val="20000"/>
            </a:srgb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Rounded Rectangle 27"/>
          <p:cNvSpPr/>
          <p:nvPr/>
        </p:nvSpPr>
        <p:spPr>
          <a:xfrm>
            <a:off x="2546775" y="2869408"/>
            <a:ext cx="6308782" cy="964637"/>
          </a:xfrm>
          <a:prstGeom prst="roundRect">
            <a:avLst/>
          </a:prstGeom>
          <a:solidFill>
            <a:srgbClr val="0000FF">
              <a:alpha val="20000"/>
            </a:srgb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57200" y="323655"/>
            <a:ext cx="8229600" cy="67908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Tomasulo Algorithm Details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4119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7" grpId="0" animBg="1"/>
      <p:bldP spid="28" grpId="0" animBg="1"/>
      <p:bldP spid="28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0" y="683695"/>
                <a:ext cx="8255259" cy="52937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/>
                  <a:t>If the operands are available in the registers, they are stored in the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/>
                      </a:rPr>
                      <m:t>V</m:t>
                    </m:r>
                  </m:oMath>
                </a14:m>
                <a:r>
                  <a:rPr lang="en-US" sz="2800" dirty="0"/>
                  <a:t> fields. Otherwise, the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/>
                      </a:rPr>
                      <m:t>Q</m:t>
                    </m:r>
                  </m:oMath>
                </a14:m>
                <a:r>
                  <a:rPr lang="en-US" sz="2800" dirty="0"/>
                  <a:t> fields are set to indicate the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/>
                      </a:rPr>
                      <m:t>RS</m:t>
                    </m:r>
                  </m:oMath>
                </a14:m>
                <a:r>
                  <a:rPr lang="en-US" sz="2800" dirty="0"/>
                  <a:t> that will produce the values needed as source operands.</a:t>
                </a:r>
                <a:endParaRPr lang="en-US" sz="2400" dirty="0"/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/>
                  <a:t>The instruction waits at the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/>
                      </a:rPr>
                      <m:t>RS</m:t>
                    </m:r>
                    <m:r>
                      <a:rPr lang="en-US" sz="2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until both its operands are available, indicated </a:t>
                </a:r>
                <a:r>
                  <a:rPr lang="en-US" sz="2800" dirty="0" smtClean="0"/>
                  <a:t>by zero </a:t>
                </a:r>
                <a:r>
                  <a:rPr lang="en-US" sz="2800" dirty="0"/>
                  <a:t>in the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/>
                      </a:rPr>
                      <m:t>Q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fields.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The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/>
                      </a:rPr>
                      <m:t>Q</m:t>
                    </m:r>
                  </m:oMath>
                </a14:m>
                <a:r>
                  <a:rPr lang="en-US" sz="2800" dirty="0"/>
                  <a:t> fields are set to zero either when this instruction is issued, or when an instruction on </a:t>
                </a:r>
                <a:r>
                  <a:rPr lang="en-US" sz="2800" dirty="0" smtClean="0"/>
                  <a:t>which this </a:t>
                </a:r>
                <a:r>
                  <a:rPr lang="en-US" sz="2800" dirty="0"/>
                  <a:t>instruction depends completes and does its write back</a:t>
                </a:r>
                <a:r>
                  <a:rPr lang="en-US" sz="2800" dirty="0" smtClean="0"/>
                  <a:t>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When </a:t>
                </a:r>
                <a:r>
                  <a:rPr lang="en-US" sz="2800" dirty="0"/>
                  <a:t>an instruction has finished execution and the </a:t>
                </a:r>
                <a:r>
                  <a:rPr lang="en-US" sz="2800" dirty="0" smtClean="0"/>
                  <a:t>CDB is </a:t>
                </a:r>
                <a:r>
                  <a:rPr lang="en-US" sz="2800" dirty="0"/>
                  <a:t>available, it can do its write back. </a:t>
                </a:r>
                <a:endParaRPr lang="he-IL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83695"/>
                <a:ext cx="8255259" cy="5293757"/>
              </a:xfrm>
              <a:prstGeom prst="rect">
                <a:avLst/>
              </a:prstGeom>
              <a:blipFill rotWithShape="1">
                <a:blip r:embed="rId2"/>
                <a:stretch>
                  <a:fillRect l="-1477" t="-1036" r="-1477" b="-230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179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1313765"/>
            <a:ext cx="8391691" cy="349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Instruction-Level Parallelism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2535638" y="1961539"/>
            <a:ext cx="6308782" cy="1339680"/>
          </a:xfrm>
          <a:prstGeom prst="roundRect">
            <a:avLst/>
          </a:prstGeom>
          <a:solidFill>
            <a:srgbClr val="0000FF">
              <a:alpha val="20000"/>
            </a:srgb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Rounded Rectangle 26"/>
          <p:cNvSpPr/>
          <p:nvPr/>
        </p:nvSpPr>
        <p:spPr>
          <a:xfrm>
            <a:off x="2535638" y="3301219"/>
            <a:ext cx="6308782" cy="421456"/>
          </a:xfrm>
          <a:prstGeom prst="roundRect">
            <a:avLst/>
          </a:prstGeom>
          <a:solidFill>
            <a:srgbClr val="0000FF">
              <a:alpha val="20000"/>
            </a:srgb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Rounded Rectangle 27"/>
          <p:cNvSpPr/>
          <p:nvPr/>
        </p:nvSpPr>
        <p:spPr>
          <a:xfrm>
            <a:off x="2546775" y="3722675"/>
            <a:ext cx="6308782" cy="1028403"/>
          </a:xfrm>
          <a:prstGeom prst="roundRect">
            <a:avLst/>
          </a:prstGeom>
          <a:solidFill>
            <a:srgbClr val="0000FF">
              <a:alpha val="20000"/>
            </a:srgb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31540" y="4959170"/>
                <a:ext cx="825526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smtClean="0">
                        <a:latin typeface="Cambria Math"/>
                      </a:rPr>
                      <m:t>imm</m:t>
                    </m:r>
                  </m:oMath>
                </a14:m>
                <a:r>
                  <a:rPr lang="en-US" sz="2800" dirty="0" smtClean="0"/>
                  <a:t> is the sign-extended immediate field.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4959170"/>
                <a:ext cx="8255260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0588" b="-3411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050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7" grpId="0" animBg="1"/>
      <p:bldP spid="27" grpId="1" animBg="1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9834310"/>
                  </p:ext>
                </p:extLst>
              </p:nvPr>
            </p:nvGraphicFramePr>
            <p:xfrm>
              <a:off x="566553" y="1443845"/>
              <a:ext cx="8055897" cy="2834640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373477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5715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6397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sz="2400" dirty="0" smtClean="0"/>
                            <a:t>Compute results. Operands are in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/>
                                </a:rPr>
                                <m:t>Vj</m:t>
                              </m:r>
                            </m:oMath>
                          </a14:m>
                          <a:r>
                            <a:rPr lang="en-US" sz="2400" dirty="0" smtClean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/>
                                </a:rPr>
                                <m:t>Vk</m:t>
                              </m:r>
                            </m:oMath>
                          </a14:m>
                          <a:r>
                            <a:rPr lang="en-US" sz="2400" dirty="0" smtClean="0"/>
                            <a:t> ;</a:t>
                          </a:r>
                          <a:endParaRPr lang="he-I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/>
                                </a:rPr>
                                <m:t>RS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r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/>
                                </a:rPr>
                                <m:t>Qj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2400" dirty="0" smtClean="0"/>
                            <a:t> and</a:t>
                          </a:r>
                          <a:endParaRPr lang="en-US" sz="2400" b="0" i="0" dirty="0" smtClean="0">
                            <a:latin typeface="Cambria Math"/>
                          </a:endParaRPr>
                        </a:p>
                        <a:p>
                          <a:pPr algn="l" rtl="0"/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/>
                                </a:rPr>
                                <m:t>RS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r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/>
                                </a:rPr>
                                <m:t>Qk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2400" dirty="0" smtClean="0"/>
                            <a:t> </a:t>
                          </a:r>
                          <a:endParaRPr lang="he-I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Execute FP operation</a:t>
                          </a:r>
                          <a:endParaRPr lang="he-IL" sz="240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/>
                                </a:rPr>
                                <m:t>RS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r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/>
                                </a:rPr>
                                <m:t>A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←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/>
                                </a:rPr>
                                <m:t>RS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r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/>
                                </a:rPr>
                                <m:t>Vj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/>
                                </a:rPr>
                                <m:t>RS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r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/>
                                </a:rPr>
                                <m:t>A</m:t>
                              </m:r>
                            </m:oMath>
                          </a14:m>
                          <a:r>
                            <a:rPr lang="en-US" sz="2400" dirty="0" smtClean="0"/>
                            <a:t> ;</a:t>
                          </a:r>
                        </a:p>
                        <a:p>
                          <a:pPr algn="l" rtl="0"/>
                          <a:endParaRPr lang="he-I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400" b="0" i="0" smtClean="0">
                                    <a:latin typeface="Cambria Math"/>
                                  </a:rPr>
                                  <m:t>RS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400" b="0" i="0" smtClean="0">
                                        <a:latin typeface="Cambria Math"/>
                                      </a:rPr>
                                      <m:t>r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0" smtClean="0">
                                    <a:latin typeface="Cambria Math"/>
                                  </a:rPr>
                                  <m:t>Qj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0" smtClean="0">
                                    <a:latin typeface="Cambria Math"/>
                                  </a:rPr>
                                  <m:t>0 </m:t>
                                </m:r>
                              </m:oMath>
                            </m:oMathPara>
                          </a14:m>
                          <a:endParaRPr lang="en-US" sz="2400" dirty="0" smtClean="0"/>
                        </a:p>
                        <a:p>
                          <a:pPr algn="l" rtl="0"/>
                          <a:r>
                            <a:rPr lang="en-US" sz="2400" dirty="0" smtClean="0"/>
                            <a:t>and</a:t>
                          </a:r>
                          <a:r>
                            <a:rPr lang="en-US" sz="2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2400" i="0" dirty="0" smtClean="0">
                                  <a:latin typeface="Cambria Math"/>
                                </a:rPr>
                                <m:t>r</m:t>
                              </m:r>
                            </m:oMath>
                          </a14:m>
                          <a:r>
                            <a:rPr lang="en-US" sz="2400" dirty="0" smtClean="0"/>
                            <a:t> is head of load-store queue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sz="2400" dirty="0" smtClean="0"/>
                            <a:t>Execute Load-store step 1</a:t>
                          </a:r>
                          <a:endParaRPr lang="he-IL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sz="2400" dirty="0" smtClean="0"/>
                            <a:t>Read from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/>
                                </a:rPr>
                                <m:t>Mem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RS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2400" b="0" i="0" smtClean="0">
                                          <a:latin typeface="Cambria Math"/>
                                        </a:rPr>
                                        <m:t>r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.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400" dirty="0" smtClean="0"/>
                            <a:t> ;</a:t>
                          </a:r>
                          <a:endParaRPr lang="he-I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Load step 1 complete</a:t>
                          </a:r>
                          <a:endParaRPr lang="he-IL" sz="24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Execute Load step 2</a:t>
                          </a:r>
                          <a:endParaRPr lang="he-IL" sz="240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9834310"/>
                  </p:ext>
                </p:extLst>
              </p:nvPr>
            </p:nvGraphicFramePr>
            <p:xfrm>
              <a:off x="566553" y="1443845"/>
              <a:ext cx="8055897" cy="2834640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3734773"/>
                    <a:gridCol w="2457153"/>
                    <a:gridCol w="1863971"/>
                  </a:tblGrid>
                  <a:tr h="82296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63" t="-5926" r="-116013" b="-261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52109" t="-5926" r="-76179" b="-261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Execute FP operation</a:t>
                          </a:r>
                          <a:endParaRPr lang="he-IL" sz="2400" dirty="0" smtClean="0"/>
                        </a:p>
                      </a:txBody>
                      <a:tcPr/>
                    </a:tc>
                  </a:tr>
                  <a:tr h="118872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63" t="-73333" r="-116013" b="-810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52109" t="-73333" r="-76179" b="-810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sz="2400" dirty="0" smtClean="0"/>
                            <a:t>Execute Load-store step 1</a:t>
                          </a:r>
                          <a:endParaRPr lang="he-IL" sz="2400" dirty="0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63" t="-250370" r="-116013" b="-1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Load step 1 complete</a:t>
                          </a:r>
                          <a:endParaRPr lang="he-IL" sz="24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Execute Load step 2</a:t>
                          </a:r>
                          <a:endParaRPr lang="he-IL" sz="2400" dirty="0" smtClean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grpSp>
        <p:nvGrpSpPr>
          <p:cNvPr id="6" name="Group 5"/>
          <p:cNvGrpSpPr/>
          <p:nvPr/>
        </p:nvGrpSpPr>
        <p:grpSpPr>
          <a:xfrm>
            <a:off x="566555" y="863715"/>
            <a:ext cx="7470830" cy="400110"/>
            <a:chOff x="566555" y="868650"/>
            <a:chExt cx="7470830" cy="400110"/>
          </a:xfrm>
        </p:grpSpPr>
        <p:sp>
          <p:nvSpPr>
            <p:cNvPr id="8" name="TextBox 7"/>
            <p:cNvSpPr txBox="1"/>
            <p:nvPr/>
          </p:nvSpPr>
          <p:spPr>
            <a:xfrm>
              <a:off x="2996825" y="868650"/>
              <a:ext cx="1395155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b="1" dirty="0" smtClean="0"/>
                <a:t>Wait until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27095" y="868650"/>
              <a:ext cx="261029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1" dirty="0" smtClean="0"/>
                <a:t>Action or bookkeeping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6555" y="868650"/>
              <a:ext cx="1935215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b="1" dirty="0" smtClean="0"/>
                <a:t>Instruction state</a:t>
              </a: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566555" y="1443170"/>
            <a:ext cx="8055895" cy="810090"/>
          </a:xfrm>
          <a:prstGeom prst="roundRect">
            <a:avLst/>
          </a:prstGeom>
          <a:solidFill>
            <a:srgbClr val="0000FF">
              <a:alpha val="20000"/>
            </a:srgb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Rounded Rectangle 13"/>
          <p:cNvSpPr/>
          <p:nvPr/>
        </p:nvSpPr>
        <p:spPr>
          <a:xfrm>
            <a:off x="566555" y="2253260"/>
            <a:ext cx="8055895" cy="1215135"/>
          </a:xfrm>
          <a:prstGeom prst="roundRect">
            <a:avLst/>
          </a:prstGeom>
          <a:solidFill>
            <a:srgbClr val="0000FF">
              <a:alpha val="20000"/>
            </a:srgb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Rounded Rectangle 14"/>
          <p:cNvSpPr/>
          <p:nvPr/>
        </p:nvSpPr>
        <p:spPr>
          <a:xfrm>
            <a:off x="566555" y="3468395"/>
            <a:ext cx="8055895" cy="810090"/>
          </a:xfrm>
          <a:prstGeom prst="roundRect">
            <a:avLst/>
          </a:prstGeom>
          <a:solidFill>
            <a:srgbClr val="0000FF">
              <a:alpha val="20000"/>
            </a:srgb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1539" y="4448433"/>
                <a:ext cx="8255262" cy="181588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All </a:t>
                </a:r>
                <a:r>
                  <a:rPr lang="en-US" sz="2800" dirty="0"/>
                  <a:t>the buffers, registers,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/>
                      </a:rPr>
                      <m:t>RS</m:t>
                    </m:r>
                  </m:oMath>
                </a14:m>
                <a:r>
                  <a:rPr lang="en-US" sz="2800" dirty="0" smtClean="0"/>
                  <a:t>s whose </a:t>
                </a:r>
                <a:r>
                  <a:rPr lang="en-US" sz="2800" dirty="0"/>
                  <a:t>value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/>
                      </a:rPr>
                      <m:t>Qj</m:t>
                    </m:r>
                  </m:oMath>
                </a14:m>
                <a:r>
                  <a:rPr lang="en-US" sz="2800" dirty="0"/>
                  <a:t> 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>
                        <a:latin typeface="Cambria Math"/>
                      </a:rPr>
                      <m:t>Qk</m:t>
                    </m:r>
                  </m:oMath>
                </a14:m>
                <a:r>
                  <a:rPr lang="en-US" sz="2800" dirty="0"/>
                  <a:t> is </a:t>
                </a:r>
                <a:r>
                  <a:rPr lang="en-US" sz="2800" dirty="0" smtClean="0"/>
                  <a:t>the same </a:t>
                </a:r>
                <a:r>
                  <a:rPr lang="en-US" sz="2800" dirty="0"/>
                  <a:t>as the completing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/>
                      </a:rPr>
                      <m:t>RS</m:t>
                    </m:r>
                  </m:oMath>
                </a14:m>
                <a:r>
                  <a:rPr lang="en-US" sz="2800" dirty="0" smtClean="0"/>
                  <a:t>, </a:t>
                </a:r>
                <a:r>
                  <a:rPr lang="en-US" sz="2800" dirty="0"/>
                  <a:t>update their values from the CDB and mark </a:t>
                </a:r>
                <a:r>
                  <a:rPr lang="en-US" sz="2800" dirty="0" smtClean="0"/>
                  <a:t>their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/>
                      </a:rPr>
                      <m:t>Q</m:t>
                    </m:r>
                  </m:oMath>
                </a14:m>
                <a:r>
                  <a:rPr lang="en-US" sz="2800" dirty="0"/>
                  <a:t> fields </a:t>
                </a:r>
                <a:r>
                  <a:rPr lang="en-US" sz="2800" dirty="0" smtClean="0"/>
                  <a:t>with zero to </a:t>
                </a:r>
                <a:r>
                  <a:rPr lang="en-US" sz="2800" dirty="0"/>
                  <a:t>indicate </a:t>
                </a:r>
                <a:r>
                  <a:rPr lang="en-US" sz="2800" dirty="0" smtClean="0"/>
                  <a:t>that values </a:t>
                </a:r>
                <a:r>
                  <a:rPr lang="en-US" sz="2800" dirty="0"/>
                  <a:t>have been </a:t>
                </a:r>
                <a:r>
                  <a:rPr lang="en-US" sz="2800" dirty="0" smtClean="0"/>
                  <a:t>received.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39" y="4448433"/>
                <a:ext cx="8255262" cy="1815882"/>
              </a:xfrm>
              <a:prstGeom prst="rect">
                <a:avLst/>
              </a:prstGeom>
              <a:blipFill rotWithShape="1">
                <a:blip r:embed="rId3"/>
                <a:stretch>
                  <a:fillRect l="-1551" t="-3020" r="-1477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97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7201" y="618652"/>
                <a:ext cx="8229600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sz="2800" dirty="0" smtClean="0"/>
                  <a:t>In ordinary pipeline instructions are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in-line</a:t>
                </a:r>
                <a:r>
                  <a:rPr lang="en-US" sz="2800" dirty="0" smtClean="0"/>
                  <a:t> issued </a:t>
                </a:r>
                <a:r>
                  <a:rPr lang="en-US" sz="2800" dirty="0"/>
                  <a:t>and </a:t>
                </a:r>
                <a:r>
                  <a:rPr lang="en-US" sz="2800" dirty="0" smtClean="0"/>
                  <a:t>executed.</a:t>
                </a:r>
              </a:p>
              <a:p>
                <a:pPr marL="457200" indent="-457200" algn="just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2400" dirty="0" smtClean="0"/>
                  <a:t>If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an </a:t>
                </a:r>
                <a:r>
                  <a:rPr lang="en-US" sz="2400" dirty="0"/>
                  <a:t>instruction is stalled in the pipeline, no later instructions can proceed. </a:t>
                </a:r>
                <a:endParaRPr lang="en-US" sz="2400" dirty="0" smtClean="0"/>
              </a:p>
              <a:p>
                <a:pPr marL="457200" indent="-457200" algn="just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2400" dirty="0" smtClean="0"/>
                  <a:t>If instruction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𝒋</m:t>
                    </m:r>
                  </m:oMath>
                </a14:m>
                <a:r>
                  <a:rPr lang="en-US" sz="2400" i="1" dirty="0" smtClean="0"/>
                  <a:t> </a:t>
                </a:r>
                <a:r>
                  <a:rPr lang="en-US" sz="2400" dirty="0"/>
                  <a:t>depends on </a:t>
                </a:r>
                <a:r>
                  <a:rPr lang="en-US" sz="2400" dirty="0" smtClean="0"/>
                  <a:t>instruction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2400" i="1" dirty="0"/>
                  <a:t>, </a:t>
                </a:r>
                <a:r>
                  <a:rPr lang="en-US" sz="2400" dirty="0" smtClean="0"/>
                  <a:t>all </a:t>
                </a:r>
                <a:r>
                  <a:rPr lang="en-US" sz="2400" dirty="0"/>
                  <a:t>instructions after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𝒋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must </a:t>
                </a:r>
                <a:r>
                  <a:rPr lang="en-US" sz="2400" dirty="0" smtClean="0"/>
                  <a:t>be stalled </a:t>
                </a:r>
                <a:r>
                  <a:rPr lang="en-US" sz="2400" dirty="0"/>
                  <a:t>until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is finished and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𝒋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can execute. </a:t>
                </a:r>
                <a:endParaRPr lang="he-IL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618652"/>
                <a:ext cx="8229600" cy="2585323"/>
              </a:xfrm>
              <a:prstGeom prst="rect">
                <a:avLst/>
              </a:prstGeom>
              <a:blipFill rotWithShape="1">
                <a:blip r:embed="rId2"/>
                <a:stretch>
                  <a:fillRect l="-1481" t="-2118" r="-1481" b="-4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457201" y="3286939"/>
            <a:ext cx="8229599" cy="1569660"/>
            <a:chOff x="457201" y="3286939"/>
            <a:chExt cx="8229599" cy="15696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1" y="3604877"/>
              <a:ext cx="3613320" cy="1160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364335" y="3286939"/>
              <a:ext cx="432246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400" dirty="0" smtClean="0"/>
                <a:t>SUB.D cannot </a:t>
              </a:r>
              <a:r>
                <a:rPr lang="en-US" sz="2400" dirty="0"/>
                <a:t>execute because </a:t>
              </a:r>
              <a:r>
                <a:rPr lang="en-US" sz="2400" dirty="0" smtClean="0"/>
                <a:t>ADD.D </a:t>
              </a:r>
              <a:r>
                <a:rPr lang="en-US" sz="2400" dirty="0"/>
                <a:t>dependence </a:t>
              </a:r>
              <a:r>
                <a:rPr lang="en-US" sz="2400" dirty="0" smtClean="0"/>
                <a:t>on DIV.D </a:t>
              </a:r>
              <a:r>
                <a:rPr lang="en-US" sz="2400" dirty="0"/>
                <a:t>causes </a:t>
              </a:r>
              <a:r>
                <a:rPr lang="en-US" sz="2400" dirty="0" smtClean="0"/>
                <a:t>stall, but is independent of the present pipeline</a:t>
              </a:r>
              <a:r>
                <a:rPr lang="en-US" sz="2400" dirty="0"/>
                <a:t>.</a:t>
              </a:r>
              <a:endParaRPr lang="he-IL" sz="2400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457199" y="4869160"/>
            <a:ext cx="82296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To </a:t>
            </a:r>
            <a:r>
              <a:rPr lang="en-US" sz="2800" dirty="0" smtClean="0"/>
              <a:t>execute SUB.D we separate instruction </a:t>
            </a:r>
            <a:r>
              <a:rPr lang="en-US" sz="2800" dirty="0"/>
              <a:t>issue </a:t>
            </a:r>
            <a:r>
              <a:rPr lang="en-US" sz="2800" dirty="0" smtClean="0"/>
              <a:t>(at ID) into </a:t>
            </a:r>
            <a:r>
              <a:rPr lang="en-US" sz="2800" b="1" dirty="0"/>
              <a:t>two parts</a:t>
            </a:r>
            <a:r>
              <a:rPr lang="en-US" sz="2800" dirty="0"/>
              <a:t>: </a:t>
            </a:r>
            <a:r>
              <a:rPr lang="en-US" sz="2800" b="1" dirty="0">
                <a:solidFill>
                  <a:srgbClr val="0000FF"/>
                </a:solidFill>
              </a:rPr>
              <a:t>checking</a:t>
            </a:r>
            <a:r>
              <a:rPr lang="en-US" sz="2800" dirty="0"/>
              <a:t> for </a:t>
            </a:r>
            <a:r>
              <a:rPr lang="en-US" sz="2800" b="1" dirty="0" smtClean="0"/>
              <a:t>structural hazards </a:t>
            </a:r>
            <a:r>
              <a:rPr lang="en-US" sz="2800" dirty="0" smtClean="0"/>
              <a:t>and </a:t>
            </a:r>
            <a:r>
              <a:rPr lang="en-US" sz="2800" b="1" dirty="0" smtClean="0">
                <a:solidFill>
                  <a:srgbClr val="0000FF"/>
                </a:solidFill>
              </a:rPr>
              <a:t>waiting</a:t>
            </a:r>
            <a:r>
              <a:rPr lang="en-US" sz="2800" dirty="0" smtClean="0"/>
              <a:t> </a:t>
            </a:r>
            <a:r>
              <a:rPr lang="en-US" sz="2800" dirty="0"/>
              <a:t>for the absence of a </a:t>
            </a:r>
            <a:r>
              <a:rPr lang="en-US" sz="2800" b="1" dirty="0"/>
              <a:t>data hazard</a:t>
            </a:r>
            <a:r>
              <a:rPr lang="en-US" sz="2800" dirty="0"/>
              <a:t>.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8980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3886213"/>
                  </p:ext>
                </p:extLst>
              </p:nvPr>
            </p:nvGraphicFramePr>
            <p:xfrm>
              <a:off x="528022" y="1088740"/>
              <a:ext cx="8094427" cy="3026474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48624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6280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6919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 rtl="1"/>
                          <a:r>
                            <a:rPr lang="he-IL" dirty="0" smtClean="0">
                              <a:ea typeface="Cambria Math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he-IL" i="0" smtClean="0">
                                  <a:latin typeface="Cambria Math"/>
                                  <a:ea typeface="Cambria Math"/>
                                </a:rPr>
                                <m:t>∀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/>
                                      <a:ea typeface="Cambria Math"/>
                                    </a:rPr>
                                    <m:t>RegisterStat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b="0" i="0" smtClean="0">
                                          <a:latin typeface="Cambria Math"/>
                                          <a:ea typeface="Cambria Math"/>
                                        </a:rPr>
                                        <m:t>x</m:t>
                                      </m:r>
                                    </m:e>
                                  </m:d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/>
                                      <a:ea typeface="Cambria Math"/>
                                    </a:rPr>
                                    <m:t>.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/>
                                      <a:ea typeface="Cambria Math"/>
                                    </a:rPr>
                                    <m:t>Qi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/>
                                      <a:ea typeface="Cambria Math"/>
                                    </a:rPr>
                                    <m:t>=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/>
                                      <a:ea typeface="Cambria Math"/>
                                    </a:rPr>
                                    <m:t>r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 {</m:t>
                              </m:r>
                              <m:r>
                                <m:rPr>
                                  <m:nor/>
                                </m:rPr>
                                <a:rPr lang="en-US" b="0" i="0" dirty="0" smtClean="0">
                                  <a:latin typeface="Cambria Math"/>
                                  <a:ea typeface="Cambria Math"/>
                                </a:rPr>
                                <m:t>Regs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b="0" i="0" dirty="0" smtClean="0">
                                      <a:latin typeface="Cambria Math"/>
                                      <a:ea typeface="Cambria Math"/>
                                    </a:rPr>
                                    <m:t>x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b="0" i="0" dirty="0" smtClean="0">
                                  <a:latin typeface="Cambria Math"/>
                                  <a:ea typeface="Cambria Math"/>
                                </a:rPr>
                                <m:t>←</m:t>
                              </m:r>
                              <m:r>
                                <m:rPr>
                                  <m:nor/>
                                </m:rPr>
                                <a:rPr lang="en-US" b="0" i="0" dirty="0" smtClean="0">
                                  <a:latin typeface="Cambria Math"/>
                                  <a:ea typeface="Cambria Math"/>
                                </a:rPr>
                                <m:t>result</m:t>
                              </m:r>
                            </m:oMath>
                          </a14:m>
                          <a:r>
                            <a:rPr lang="en-US" b="0" dirty="0" smtClean="0">
                              <a:ea typeface="Cambria Math"/>
                            </a:rPr>
                            <a:t> ;</a:t>
                          </a:r>
                        </a:p>
                        <a:p>
                          <a:pPr rtl="1"/>
                          <a:r>
                            <a:rPr lang="en-US" b="0" dirty="0" smtClean="0">
                              <a:ea typeface="Cambria Math"/>
                            </a:rPr>
                            <a:t>            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RegisterStat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/>
                                      <a:ea typeface="Cambria Math"/>
                                    </a:rPr>
                                    <m:t>x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Qi</m:t>
                              </m:r>
                              <m:r>
                                <m:rPr>
                                  <m:nor/>
                                </m:rPr>
                                <a:rPr lang="en-US" b="0" i="0" dirty="0" smtClean="0">
                                  <a:latin typeface="Cambria Math"/>
                                  <a:ea typeface="Cambria Math"/>
                                </a:rPr>
                                <m:t>←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0 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} ) ;</m:t>
                              </m:r>
                            </m:oMath>
                          </a14:m>
                          <a:endParaRPr lang="en-US" dirty="0" smtClean="0"/>
                        </a:p>
                        <a:p>
                          <a:pPr algn="l" rtl="1"/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he-IL" i="0" smtClean="0">
                                  <a:latin typeface="Cambria Math"/>
                                  <a:ea typeface="Cambria Math"/>
                                </a:rPr>
                                <m:t>∀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/>
                                      <a:ea typeface="Cambria Math"/>
                                    </a:rPr>
                                    <m:t>RS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b="0" i="0" smtClean="0">
                                          <a:latin typeface="Cambria Math"/>
                                          <a:ea typeface="Cambria Math"/>
                                        </a:rPr>
                                        <m:t>x</m:t>
                                      </m:r>
                                    </m:e>
                                  </m:d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/>
                                      <a:ea typeface="Cambria Math"/>
                                    </a:rPr>
                                    <m:t>.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/>
                                      <a:ea typeface="Cambria Math"/>
                                    </a:rPr>
                                    <m:t>Qj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/>
                                      <a:ea typeface="Cambria Math"/>
                                    </a:rPr>
                                    <m:t>=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/>
                                      <a:ea typeface="Cambria Math"/>
                                    </a:rPr>
                                    <m:t>r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 {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RS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/>
                                      <a:ea typeface="Cambria Math"/>
                                    </a:rPr>
                                    <m:t>x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Vj</m:t>
                              </m:r>
                              <m:r>
                                <m:rPr>
                                  <m:nor/>
                                </m:rPr>
                                <a:rPr lang="en-US" b="0" i="0" dirty="0" smtClean="0">
                                  <a:latin typeface="Cambria Math"/>
                                  <a:ea typeface="Cambria Math"/>
                                </a:rPr>
                                <m:t>←</m:t>
                              </m:r>
                              <m:r>
                                <m:rPr>
                                  <m:nor/>
                                </m:rPr>
                                <a:rPr lang="en-US" b="0" i="0" dirty="0" smtClean="0">
                                  <a:latin typeface="Cambria Math"/>
                                  <a:ea typeface="Cambria Math"/>
                                </a:rPr>
                                <m:t>result</m:t>
                              </m:r>
                            </m:oMath>
                          </a14:m>
                          <a:r>
                            <a:rPr lang="en-US" b="0" dirty="0" smtClean="0">
                              <a:ea typeface="Cambria Math"/>
                            </a:rPr>
                            <a:t> ;</a:t>
                          </a:r>
                        </a:p>
                        <a:p>
                          <a:pPr rtl="1"/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            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RS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/>
                                      <a:ea typeface="Cambria Math"/>
                                    </a:rPr>
                                    <m:t>x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Qj</m:t>
                              </m:r>
                              <m:r>
                                <m:rPr>
                                  <m:nor/>
                                </m:rPr>
                                <a:rPr lang="en-US" b="0" i="0" dirty="0" smtClean="0">
                                  <a:latin typeface="Cambria Math"/>
                                  <a:ea typeface="Cambria Math"/>
                                </a:rPr>
                                <m:t>←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0 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} )</m:t>
                              </m:r>
                            </m:oMath>
                          </a14:m>
                          <a:r>
                            <a:rPr lang="en-US" b="0" dirty="0" smtClean="0">
                              <a:ea typeface="Cambria Math"/>
                            </a:rPr>
                            <a:t> ;</a:t>
                          </a:r>
                        </a:p>
                        <a:p>
                          <a:pPr algn="l" rtl="1"/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he-IL" i="0" smtClean="0">
                                  <a:latin typeface="Cambria Math"/>
                                  <a:ea typeface="Cambria Math"/>
                                </a:rPr>
                                <m:t>∀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/>
                                      <a:ea typeface="Cambria Math"/>
                                    </a:rPr>
                                    <m:t>RS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b="0" i="0" smtClean="0">
                                          <a:latin typeface="Cambria Math"/>
                                          <a:ea typeface="Cambria Math"/>
                                        </a:rPr>
                                        <m:t>x</m:t>
                                      </m:r>
                                    </m:e>
                                  </m:d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/>
                                      <a:ea typeface="Cambria Math"/>
                                    </a:rPr>
                                    <m:t>.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/>
                                      <a:ea typeface="Cambria Math"/>
                                    </a:rPr>
                                    <m:t>Qk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/>
                                      <a:ea typeface="Cambria Math"/>
                                    </a:rPr>
                                    <m:t>=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/>
                                      <a:ea typeface="Cambria Math"/>
                                    </a:rPr>
                                    <m:t>r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 {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RS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/>
                                      <a:ea typeface="Cambria Math"/>
                                    </a:rPr>
                                    <m:t>x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Vk</m:t>
                              </m:r>
                              <m:r>
                                <m:rPr>
                                  <m:nor/>
                                </m:rPr>
                                <a:rPr lang="en-US" b="0" i="0" dirty="0" smtClean="0">
                                  <a:latin typeface="Cambria Math"/>
                                  <a:ea typeface="Cambria Math"/>
                                </a:rPr>
                                <m:t>←</m:t>
                              </m:r>
                              <m:r>
                                <m:rPr>
                                  <m:nor/>
                                </m:rPr>
                                <a:rPr lang="en-US" b="0" i="0" dirty="0" smtClean="0">
                                  <a:latin typeface="Cambria Math"/>
                                  <a:ea typeface="Cambria Math"/>
                                </a:rPr>
                                <m:t>result</m:t>
                              </m:r>
                            </m:oMath>
                          </a14:m>
                          <a:r>
                            <a:rPr lang="en-US" b="0" dirty="0" smtClean="0">
                              <a:ea typeface="Cambria Math"/>
                            </a:rPr>
                            <a:t> ;</a:t>
                          </a:r>
                        </a:p>
                        <a:p>
                          <a:pPr rtl="1"/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            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RS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/>
                                      <a:ea typeface="Cambria Math"/>
                                    </a:rPr>
                                    <m:t>x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Qk</m:t>
                              </m:r>
                              <m:r>
                                <m:rPr>
                                  <m:nor/>
                                </m:rPr>
                                <a:rPr lang="en-US" b="0" i="0" dirty="0" smtClean="0">
                                  <a:latin typeface="Cambria Math"/>
                                  <a:ea typeface="Cambria Math"/>
                                </a:rPr>
                                <m:t>←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0 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} )</m:t>
                              </m:r>
                            </m:oMath>
                          </a14:m>
                          <a:r>
                            <a:rPr lang="en-US" b="0" dirty="0" smtClean="0">
                              <a:ea typeface="Cambria Math"/>
                            </a:rPr>
                            <a:t> ;</a:t>
                          </a:r>
                        </a:p>
                        <a:p>
                          <a:pPr algn="l" rtl="0"/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RS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/>
                                      <a:ea typeface="Cambria Math"/>
                                    </a:rPr>
                                    <m:t>r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Busy</m:t>
                              </m:r>
                              <m:r>
                                <m:rPr>
                                  <m:nor/>
                                </m:rPr>
                                <a:rPr lang="en-US" b="0" i="0" dirty="0" smtClean="0">
                                  <a:latin typeface="Cambria Math"/>
                                  <a:ea typeface="Cambria Math"/>
                                </a:rPr>
                                <m:t>←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No</m:t>
                              </m:r>
                            </m:oMath>
                          </a14:m>
                          <a:r>
                            <a:rPr lang="en-US" b="0" i="0" dirty="0" smtClean="0">
                              <a:latin typeface="Cambria Math"/>
                              <a:ea typeface="Cambria Math"/>
                            </a:rPr>
                            <a:t> ;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Execution complete at</a:t>
                          </a:r>
                          <a:r>
                            <a:rPr lang="en-US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i="0" baseline="0" dirty="0" smtClean="0">
                                  <a:latin typeface="Cambria Math"/>
                                </a:rPr>
                                <m:t>r</m:t>
                              </m:r>
                              <m:r>
                                <m:rPr>
                                  <m:nor/>
                                </m:rPr>
                                <a:rPr lang="en-US" b="0" i="0" baseline="0" dirty="0" smtClean="0">
                                  <a:latin typeface="Cambria Math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baseline="0" dirty="0" smtClean="0"/>
                            <a:t>and CDB available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Write result</a:t>
                          </a:r>
                          <a:r>
                            <a:rPr lang="en-US" baseline="0" dirty="0" smtClean="0"/>
                            <a:t> of FP operation or load</a:t>
                          </a:r>
                          <a:endParaRPr lang="he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</a:rPr>
                                <m:t>Mem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/>
                                      <a:ea typeface="Cambria Math"/>
                                    </a:rPr>
                                    <m:t>RS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b="0" i="0" smtClean="0">
                                          <a:latin typeface="Cambria Math"/>
                                          <a:ea typeface="Cambria Math"/>
                                        </a:rPr>
                                        <m:t>r</m:t>
                                      </m:r>
                                    </m:e>
                                  </m:d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/>
                                      <a:ea typeface="Cambria Math"/>
                                    </a:rPr>
                                    <m:t>.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/>
                                      <a:ea typeface="Cambria Math"/>
                                    </a:rPr>
                                    <m:t>A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b="0" i="0" dirty="0" smtClean="0">
                                  <a:latin typeface="Cambria Math"/>
                                  <a:ea typeface="Cambria Math"/>
                                </a:rPr>
                                <m:t>←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RS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/>
                                      <a:ea typeface="Cambria Math"/>
                                    </a:rPr>
                                    <m:t>r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Vk</m:t>
                              </m:r>
                            </m:oMath>
                          </a14:m>
                          <a:r>
                            <a:rPr lang="en-US" dirty="0" smtClean="0"/>
                            <a:t> ;</a:t>
                          </a:r>
                        </a:p>
                        <a:p>
                          <a:pPr marL="0" marR="0" indent="0" algn="l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RS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/>
                                      <a:ea typeface="Cambria Math"/>
                                    </a:rPr>
                                    <m:t>r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Busy</m:t>
                              </m:r>
                              <m:r>
                                <m:rPr>
                                  <m:nor/>
                                </m:rPr>
                                <a:rPr lang="en-US" b="0" i="0" dirty="0" smtClean="0">
                                  <a:latin typeface="Cambria Math"/>
                                  <a:ea typeface="Cambria Math"/>
                                </a:rPr>
                                <m:t>←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No</m:t>
                              </m:r>
                            </m:oMath>
                          </a14:m>
                          <a:r>
                            <a:rPr lang="en-US" b="0" i="0" dirty="0" smtClean="0">
                              <a:latin typeface="Cambria Math"/>
                              <a:ea typeface="Cambria Math"/>
                            </a:rPr>
                            <a:t> ;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Execution complete at</a:t>
                          </a:r>
                          <a:r>
                            <a:rPr lang="en-US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i="0" baseline="0" dirty="0" smtClean="0">
                                  <a:latin typeface="Cambria Math"/>
                                </a:rPr>
                                <m:t>r</m:t>
                              </m:r>
                            </m:oMath>
                          </a14:m>
                          <a:r>
                            <a:rPr lang="en-US" baseline="0" dirty="0" smtClean="0"/>
                            <a:t> and</a:t>
                          </a:r>
                          <a:r>
                            <a:rPr lang="en-US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RS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/>
                                      <a:ea typeface="Cambria Math"/>
                                    </a:rPr>
                                    <m:t>r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Qk</m:t>
                              </m:r>
                              <m:r>
                                <m:rPr>
                                  <m:nor/>
                                </m:rPr>
                                <a:rPr lang="en-US" b="0" i="0" dirty="0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oMath>
                          </a14:m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Write result</a:t>
                          </a:r>
                          <a:r>
                            <a:rPr lang="en-US" baseline="0" dirty="0" smtClean="0"/>
                            <a:t> of store</a:t>
                          </a:r>
                          <a:endParaRPr lang="he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3886213"/>
                  </p:ext>
                </p:extLst>
              </p:nvPr>
            </p:nvGraphicFramePr>
            <p:xfrm>
              <a:off x="528022" y="1088740"/>
              <a:ext cx="8094427" cy="2926080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4862425"/>
                    <a:gridCol w="1862806"/>
                    <a:gridCol w="1369196"/>
                  </a:tblGrid>
                  <a:tr h="201168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5" t="-1818" r="-66625" b="-478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60784" t="-1818" r="-73529" b="-478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Write result</a:t>
                          </a:r>
                          <a:r>
                            <a:rPr lang="en-US" baseline="0" dirty="0" smtClean="0"/>
                            <a:t> of FP operation or load</a:t>
                          </a:r>
                          <a:endParaRPr lang="he-IL" dirty="0"/>
                        </a:p>
                      </a:txBody>
                      <a:tcPr/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5" t="-224000" r="-66625" b="-5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60784" t="-224000" r="-73529" b="-5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en-US" dirty="0" smtClean="0"/>
                            <a:t>Write result</a:t>
                          </a:r>
                          <a:r>
                            <a:rPr lang="en-US" baseline="0" dirty="0" smtClean="0"/>
                            <a:t> of store</a:t>
                          </a:r>
                          <a:endParaRPr lang="he-IL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grpSp>
        <p:nvGrpSpPr>
          <p:cNvPr id="9" name="Group 8"/>
          <p:cNvGrpSpPr/>
          <p:nvPr/>
        </p:nvGrpSpPr>
        <p:grpSpPr>
          <a:xfrm>
            <a:off x="566555" y="368660"/>
            <a:ext cx="6795755" cy="707886"/>
            <a:chOff x="566555" y="728700"/>
            <a:chExt cx="6795755" cy="707886"/>
          </a:xfrm>
        </p:grpSpPr>
        <p:sp>
          <p:nvSpPr>
            <p:cNvPr id="6" name="TextBox 5"/>
            <p:cNvSpPr txBox="1"/>
            <p:nvPr/>
          </p:nvSpPr>
          <p:spPr>
            <a:xfrm>
              <a:off x="2546775" y="728700"/>
              <a:ext cx="697577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b="1" dirty="0" smtClean="0"/>
                <a:t>Wait</a:t>
              </a:r>
            </a:p>
            <a:p>
              <a:r>
                <a:rPr lang="en-US" sz="2000" b="1" dirty="0" smtClean="0"/>
                <a:t>until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52020" y="728700"/>
              <a:ext cx="261029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1" dirty="0" smtClean="0"/>
                <a:t>Action or bookkeeping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6555" y="728700"/>
              <a:ext cx="1350150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b="1" dirty="0" smtClean="0"/>
                <a:t>Instruction</a:t>
              </a:r>
            </a:p>
            <a:p>
              <a:r>
                <a:rPr lang="en-US" sz="2000" b="1" dirty="0" smtClean="0"/>
                <a:t>state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31539" y="4284095"/>
            <a:ext cx="8255262" cy="196977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CDB </a:t>
            </a:r>
            <a:r>
              <a:rPr lang="en-US" sz="2800" dirty="0" smtClean="0"/>
              <a:t>broadcasts </a:t>
            </a:r>
            <a:r>
              <a:rPr lang="en-US" sz="2800" dirty="0"/>
              <a:t>its result to many destinations in a single clock </a:t>
            </a:r>
            <a:r>
              <a:rPr lang="en-US" sz="2800" dirty="0" smtClean="0"/>
              <a:t>cycle.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If the </a:t>
            </a:r>
            <a:r>
              <a:rPr lang="en-US" sz="2800" dirty="0"/>
              <a:t>waiting instructions have their operands, they can all begin execution on the next clock </a:t>
            </a:r>
            <a:r>
              <a:rPr lang="en-US" sz="2800" dirty="0" smtClean="0"/>
              <a:t>cycle.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28035" y="1094704"/>
            <a:ext cx="8094416" cy="1996226"/>
          </a:xfrm>
          <a:prstGeom prst="roundRect">
            <a:avLst/>
          </a:prstGeom>
          <a:solidFill>
            <a:srgbClr val="0000FF">
              <a:alpha val="20000"/>
            </a:srgb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ounded Rectangle 11"/>
          <p:cNvSpPr/>
          <p:nvPr/>
        </p:nvSpPr>
        <p:spPr>
          <a:xfrm>
            <a:off x="525899" y="3090930"/>
            <a:ext cx="8094416" cy="925080"/>
          </a:xfrm>
          <a:prstGeom prst="roundRect">
            <a:avLst/>
          </a:prstGeom>
          <a:solidFill>
            <a:srgbClr val="0000FF">
              <a:alpha val="20000"/>
            </a:srgb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6481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1539" y="648850"/>
            <a:ext cx="825526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Loads </a:t>
            </a:r>
            <a:r>
              <a:rPr lang="en-US" sz="2800" dirty="0"/>
              <a:t>go through two steps in Execute, and stores perform slightly differently during Write Result, where they may have to wait for the value to store.</a:t>
            </a:r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31540" y="2179020"/>
            <a:ext cx="8255262" cy="38472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To </a:t>
            </a:r>
            <a:r>
              <a:rPr lang="en-US" sz="2800" b="1" dirty="0"/>
              <a:t>preserve exception </a:t>
            </a:r>
            <a:r>
              <a:rPr lang="en-US" sz="2800" dirty="0"/>
              <a:t>behavior, instructions should not be allowed to execute if </a:t>
            </a:r>
            <a:r>
              <a:rPr lang="en-US" sz="2800" dirty="0" smtClean="0"/>
              <a:t>a branch </a:t>
            </a:r>
            <a:r>
              <a:rPr lang="en-US" sz="2800" dirty="0"/>
              <a:t>that is earlier in program order has not yet </a:t>
            </a:r>
            <a:r>
              <a:rPr lang="en-US" sz="2800" dirty="0" smtClean="0"/>
              <a:t>completed.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Because program </a:t>
            </a:r>
            <a:r>
              <a:rPr lang="en-US" sz="2800" dirty="0"/>
              <a:t>order is not </a:t>
            </a:r>
            <a:r>
              <a:rPr lang="en-US" sz="2800" dirty="0" smtClean="0"/>
              <a:t>maintained after </a:t>
            </a:r>
            <a:r>
              <a:rPr lang="en-US" sz="2800" dirty="0"/>
              <a:t>the </a:t>
            </a:r>
            <a:r>
              <a:rPr lang="en-US" sz="2800" dirty="0" smtClean="0"/>
              <a:t>issue </a:t>
            </a:r>
            <a:r>
              <a:rPr lang="en-US" sz="2800" dirty="0"/>
              <a:t>stage, this restriction is usually implemented by preventing any instruction from leaving </a:t>
            </a:r>
            <a:r>
              <a:rPr lang="en-US" sz="2800" dirty="0" smtClean="0"/>
              <a:t>the issue </a:t>
            </a:r>
            <a:r>
              <a:rPr lang="en-US" sz="2800" dirty="0"/>
              <a:t>step, if there is a pending branch </a:t>
            </a:r>
            <a:r>
              <a:rPr lang="en-US" sz="2800" dirty="0" smtClean="0"/>
              <a:t>in </a:t>
            </a:r>
            <a:r>
              <a:rPr lang="en-US" sz="2800" dirty="0"/>
              <a:t>the </a:t>
            </a:r>
            <a:r>
              <a:rPr lang="en-US" sz="2800" dirty="0" smtClean="0"/>
              <a:t>pipeline.</a:t>
            </a:r>
          </a:p>
          <a:p>
            <a:pPr algn="just"/>
            <a:r>
              <a:rPr lang="en-US" sz="2800" dirty="0" smtClean="0"/>
              <a:t>We will later remove this restriction.</a:t>
            </a:r>
          </a:p>
        </p:txBody>
      </p:sp>
    </p:spTree>
    <p:extLst>
      <p:ext uri="{BB962C8B-B14F-4D97-AF65-F5344CB8AC3E}">
        <p14:creationId xmlns:p14="http://schemas.microsoft.com/office/powerpoint/2010/main" val="248743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0751"/>
          </a:xfrm>
        </p:spPr>
        <p:txBody>
          <a:bodyPr>
            <a:noAutofit/>
          </a:bodyPr>
          <a:lstStyle/>
          <a:p>
            <a:r>
              <a:rPr lang="en-US" sz="3600" dirty="0" smtClean="0"/>
              <a:t>A Loop Example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1539" y="835550"/>
            <a:ext cx="825526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The power of Tomasulo’s algorithm in handling WAR and WAW hazards is demonstrated in loops.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45" y="1943835"/>
            <a:ext cx="7099650" cy="18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31539" y="3850010"/>
            <a:ext cx="82552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/>
              <a:t>If </a:t>
            </a:r>
            <a:r>
              <a:rPr lang="en-US" sz="2800" dirty="0" smtClean="0"/>
              <a:t>branched are predicted </a:t>
            </a:r>
            <a:r>
              <a:rPr lang="en-US" sz="2800" b="1" dirty="0" smtClean="0"/>
              <a:t>taken</a:t>
            </a:r>
            <a:r>
              <a:rPr lang="en-US" sz="2800" dirty="0" smtClean="0"/>
              <a:t>, RS usage allows multiple executions </a:t>
            </a:r>
            <a:r>
              <a:rPr lang="en-US" sz="2800" dirty="0"/>
              <a:t>of </a:t>
            </a:r>
            <a:r>
              <a:rPr lang="en-US" sz="2800" dirty="0" smtClean="0"/>
              <a:t>the </a:t>
            </a:r>
            <a:r>
              <a:rPr lang="en-US" sz="2800" dirty="0"/>
              <a:t>loop to proceed at once. </a:t>
            </a:r>
            <a:endParaRPr lang="en-US" sz="2800" dirty="0" smtClean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loop is unrolled dynamically by </a:t>
            </a:r>
            <a:r>
              <a:rPr lang="en-US" sz="2800" dirty="0" smtClean="0"/>
              <a:t>HW, using </a:t>
            </a:r>
            <a:r>
              <a:rPr lang="en-US" sz="2800" dirty="0"/>
              <a:t>the </a:t>
            </a:r>
            <a:r>
              <a:rPr lang="en-US" sz="2800" dirty="0" smtClean="0"/>
              <a:t>RSs obtained </a:t>
            </a:r>
            <a:r>
              <a:rPr lang="en-US" sz="2800" dirty="0"/>
              <a:t>by renaming to act as additional registers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b="1" dirty="0" smtClean="0"/>
              <a:t>No need for compiler unrolling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8271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1539" y="648850"/>
            <a:ext cx="82552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Let all </a:t>
            </a:r>
            <a:r>
              <a:rPr lang="en-US" sz="2800" dirty="0"/>
              <a:t>the instructions in two successive </a:t>
            </a:r>
            <a:r>
              <a:rPr lang="en-US" sz="2800" dirty="0" smtClean="0"/>
              <a:t>iterations be issued, but assume that none </a:t>
            </a:r>
            <a:r>
              <a:rPr lang="en-US" sz="2800" dirty="0"/>
              <a:t>of the </a:t>
            </a:r>
            <a:r>
              <a:rPr lang="en-US" sz="2800" dirty="0" smtClean="0"/>
              <a:t>operations within the loop has </a:t>
            </a:r>
            <a:r>
              <a:rPr lang="en-US" sz="2800" dirty="0"/>
              <a:t>completed.</a:t>
            </a:r>
          </a:p>
        </p:txBody>
      </p:sp>
      <p:sp>
        <p:nvSpPr>
          <p:cNvPr id="9" name="Rectangle 8"/>
          <p:cNvSpPr/>
          <p:nvPr/>
        </p:nvSpPr>
        <p:spPr>
          <a:xfrm>
            <a:off x="431539" y="5319210"/>
            <a:ext cx="82552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The integer ALU operation is ignored, and it </a:t>
            </a:r>
            <a:r>
              <a:rPr lang="en-US" sz="2800" dirty="0" smtClean="0"/>
              <a:t>is assumed </a:t>
            </a:r>
            <a:r>
              <a:rPr lang="en-US" sz="2800" dirty="0"/>
              <a:t>the branch was predicted as taken.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71599" y="2033845"/>
            <a:ext cx="7110791" cy="3285365"/>
            <a:chOff x="971599" y="2033845"/>
            <a:chExt cx="7110791" cy="3285365"/>
          </a:xfrm>
        </p:grpSpPr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609" y="2395091"/>
              <a:ext cx="7020781" cy="2924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971599" y="2033845"/>
              <a:ext cx="24752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Instruction status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8173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31539" y="836809"/>
            <a:ext cx="8255261" cy="3942341"/>
            <a:chOff x="431539" y="836809"/>
            <a:chExt cx="8255261" cy="3942341"/>
          </a:xfrm>
        </p:grpSpPr>
        <p:pic>
          <p:nvPicPr>
            <p:cNvPr id="5130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539" y="836809"/>
              <a:ext cx="8255261" cy="3942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5922150" y="1223755"/>
              <a:ext cx="360040" cy="3475963"/>
              <a:chOff x="5922150" y="1223755"/>
              <a:chExt cx="360040" cy="347596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922150" y="1223755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0</a:t>
                </a:r>
                <a:endParaRPr lang="en-US" sz="20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922150" y="3924055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0</a:t>
                </a:r>
                <a:endParaRPr lang="en-US" sz="20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922150" y="4299608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0</a:t>
                </a:r>
                <a:endParaRPr lang="en-US" sz="2000" dirty="0"/>
              </a:p>
            </p:txBody>
          </p: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31539" y="413665"/>
            <a:ext cx="2655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Reservation station</a:t>
            </a:r>
            <a:endParaRPr lang="en-US" sz="2400" b="1" dirty="0"/>
          </a:p>
        </p:txBody>
      </p:sp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5" y="5319210"/>
            <a:ext cx="72771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386535" y="4914165"/>
            <a:ext cx="2115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Register status</a:t>
            </a:r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273" y="1658568"/>
            <a:ext cx="3451085" cy="1315783"/>
          </a:xfrm>
          <a:prstGeom prst="rect">
            <a:avLst/>
          </a:prstGeom>
          <a:solidFill>
            <a:schemeClr val="accent2"/>
          </a:solidFill>
          <a:ln w="28575">
            <a:solidFill>
              <a:srgbClr val="0000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420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1539" y="818710"/>
            <a:ext cx="825526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Two </a:t>
            </a:r>
            <a:r>
              <a:rPr lang="en-US" sz="2800" dirty="0"/>
              <a:t>copies of the loop could be sustained with a CPI close to 1.0, provided </a:t>
            </a:r>
            <a:r>
              <a:rPr lang="en-US" sz="2800" dirty="0" smtClean="0"/>
              <a:t>MULT completes </a:t>
            </a:r>
            <a:r>
              <a:rPr lang="en-US" sz="2800" dirty="0"/>
              <a:t>in 4 clock cycles. </a:t>
            </a:r>
            <a:endParaRPr lang="en-US" sz="2800" dirty="0" smtClean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For 6 cycles MULT, additional iteration is needed </a:t>
            </a:r>
            <a:r>
              <a:rPr lang="en-US" sz="2800" dirty="0"/>
              <a:t>to be processed before the steady state can be </a:t>
            </a:r>
            <a:r>
              <a:rPr lang="en-US" sz="2800" dirty="0" smtClean="0"/>
              <a:t>reached, requiring </a:t>
            </a:r>
            <a:r>
              <a:rPr lang="en-US" sz="2800" dirty="0"/>
              <a:t>more </a:t>
            </a:r>
            <a:r>
              <a:rPr lang="en-US" sz="2800" dirty="0" smtClean="0"/>
              <a:t>FP RSs.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31539" y="3248980"/>
            <a:ext cx="825526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 smtClean="0"/>
              <a:t>Load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b="1" dirty="0" smtClean="0"/>
              <a:t>store</a:t>
            </a:r>
            <a:r>
              <a:rPr lang="en-US" sz="2800" dirty="0" smtClean="0"/>
              <a:t> </a:t>
            </a:r>
            <a:r>
              <a:rPr lang="en-US" sz="2800" dirty="0"/>
              <a:t>can safely be done </a:t>
            </a:r>
            <a:r>
              <a:rPr lang="en-US" sz="2800" dirty="0" smtClean="0"/>
              <a:t>OOO if they </a:t>
            </a:r>
            <a:r>
              <a:rPr lang="en-US" sz="2800" dirty="0"/>
              <a:t>access </a:t>
            </a:r>
            <a:r>
              <a:rPr lang="en-US" sz="2800" dirty="0" smtClean="0"/>
              <a:t>different addresses.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In case of same </a:t>
            </a:r>
            <a:r>
              <a:rPr lang="en-US" sz="2800" dirty="0"/>
              <a:t>address, </a:t>
            </a:r>
            <a:r>
              <a:rPr lang="en-US" sz="2800" dirty="0" smtClean="0"/>
              <a:t>if </a:t>
            </a:r>
            <a:r>
              <a:rPr lang="en-US" sz="2800" b="1" dirty="0" smtClean="0"/>
              <a:t>load precedes store</a:t>
            </a:r>
            <a:r>
              <a:rPr lang="en-US" sz="2800" dirty="0" smtClean="0"/>
              <a:t>, order interchange results in a </a:t>
            </a:r>
            <a:r>
              <a:rPr lang="en-US" sz="2800" b="1" dirty="0"/>
              <a:t>WAR</a:t>
            </a:r>
            <a:r>
              <a:rPr lang="en-US" sz="2800" dirty="0"/>
              <a:t> </a:t>
            </a:r>
            <a:r>
              <a:rPr lang="en-US" sz="2800" dirty="0" smtClean="0"/>
              <a:t>hazard.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If </a:t>
            </a:r>
            <a:r>
              <a:rPr lang="en-US" sz="2800" b="1" dirty="0" smtClean="0"/>
              <a:t>store </a:t>
            </a:r>
            <a:r>
              <a:rPr lang="en-US" sz="2800" b="1" dirty="0"/>
              <a:t>precedes </a:t>
            </a:r>
            <a:r>
              <a:rPr lang="en-US" sz="2800" b="1" dirty="0" smtClean="0"/>
              <a:t>load</a:t>
            </a:r>
            <a:r>
              <a:rPr lang="en-US" sz="2800" dirty="0" smtClean="0"/>
              <a:t>, interchanging </a:t>
            </a:r>
            <a:r>
              <a:rPr lang="en-US" sz="2800" dirty="0"/>
              <a:t>order </a:t>
            </a:r>
            <a:r>
              <a:rPr lang="en-US" sz="2800" dirty="0" smtClean="0"/>
              <a:t>results in a </a:t>
            </a:r>
            <a:r>
              <a:rPr lang="en-US" sz="2800" b="1" dirty="0" smtClean="0"/>
              <a:t>RAW</a:t>
            </a:r>
            <a:r>
              <a:rPr lang="en-US" sz="2800" dirty="0" smtClean="0"/>
              <a:t> </a:t>
            </a:r>
            <a:r>
              <a:rPr lang="en-US" sz="2800" dirty="0"/>
              <a:t>hazard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986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1539" y="789302"/>
            <a:ext cx="82552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Similarly</a:t>
            </a:r>
            <a:r>
              <a:rPr lang="en-US" sz="2800" dirty="0"/>
              <a:t>, interchanging </a:t>
            </a:r>
            <a:r>
              <a:rPr lang="en-US" sz="2800" b="1" dirty="0"/>
              <a:t>two stores </a:t>
            </a:r>
            <a:r>
              <a:rPr lang="en-US" sz="2800" dirty="0"/>
              <a:t>to the same address results in a </a:t>
            </a:r>
            <a:r>
              <a:rPr lang="en-US" sz="2800" b="1" dirty="0"/>
              <a:t>WAW</a:t>
            </a:r>
            <a:r>
              <a:rPr lang="en-US" sz="2800" dirty="0"/>
              <a:t> </a:t>
            </a:r>
            <a:r>
              <a:rPr lang="en-US" sz="2800" dirty="0" smtClean="0"/>
              <a:t>hazard.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31539" y="2024873"/>
                <a:ext cx="8255262" cy="40010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800"/>
                  </a:spcAft>
                </a:pPr>
                <a:r>
                  <a:rPr lang="en-US" sz="2800" dirty="0" smtClean="0"/>
                  <a:t>To </a:t>
                </a:r>
                <a:r>
                  <a:rPr lang="en-US" sz="2800" dirty="0"/>
                  <a:t>determine if a </a:t>
                </a:r>
                <a:r>
                  <a:rPr lang="en-US" sz="2800" b="1" dirty="0"/>
                  <a:t>load</a:t>
                </a:r>
                <a:r>
                  <a:rPr lang="en-US" sz="2800" dirty="0"/>
                  <a:t> can be </a:t>
                </a:r>
                <a:r>
                  <a:rPr lang="en-US" sz="2800" dirty="0" smtClean="0"/>
                  <a:t>executed, </a:t>
                </a:r>
                <a:r>
                  <a:rPr lang="en-US" sz="2800" dirty="0"/>
                  <a:t>the </a:t>
                </a:r>
                <a:r>
                  <a:rPr lang="en-US" sz="2800" dirty="0" smtClean="0"/>
                  <a:t>processor can check </a:t>
                </a:r>
                <a:r>
                  <a:rPr lang="en-US" sz="2800" dirty="0"/>
                  <a:t>whether any uncompleted </a:t>
                </a:r>
                <a:r>
                  <a:rPr lang="en-US" sz="2800" dirty="0" smtClean="0"/>
                  <a:t>preceding </a:t>
                </a:r>
                <a:r>
                  <a:rPr lang="en-US" sz="2800" b="1" dirty="0" smtClean="0"/>
                  <a:t>store</a:t>
                </a:r>
                <a:r>
                  <a:rPr lang="en-US" sz="2800" dirty="0" smtClean="0"/>
                  <a:t> (in code order) shares </a:t>
                </a:r>
                <a:r>
                  <a:rPr lang="en-US" sz="2800" dirty="0"/>
                  <a:t>the same </a:t>
                </a:r>
                <a:r>
                  <a:rPr lang="en-US" sz="2800" dirty="0" smtClean="0"/>
                  <a:t>memory address.</a:t>
                </a:r>
              </a:p>
              <a:p>
                <a:pPr algn="just">
                  <a:spcAft>
                    <a:spcPts val="1800"/>
                  </a:spcAft>
                </a:pPr>
                <a:r>
                  <a:rPr lang="en-US" sz="2800" dirty="0"/>
                  <a:t>Let a load have completed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latin typeface="Cambria Math"/>
                      </a:rPr>
                      <m:t>A</m:t>
                    </m:r>
                  </m:oMath>
                </a14:m>
                <a:r>
                  <a:rPr lang="en-US" sz="2800" dirty="0"/>
                  <a:t> field calculation. Address conflicts are detected by examining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latin typeface="Cambria Math"/>
                      </a:rPr>
                      <m:t>A</m:t>
                    </m:r>
                  </m:oMath>
                </a14:m>
                <a:r>
                  <a:rPr lang="en-US" sz="2800" dirty="0"/>
                  <a:t> field of all active store buffers.</a:t>
                </a:r>
              </a:p>
              <a:p>
                <a:pPr algn="just">
                  <a:spcAft>
                    <a:spcPts val="1800"/>
                  </a:spcAft>
                </a:pPr>
                <a:r>
                  <a:rPr lang="en-US" sz="2800" dirty="0"/>
                  <a:t>If a conflict is found, the load is not sent to the load buffer until the conflicting store completes.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39" y="2024873"/>
                <a:ext cx="8255262" cy="4001095"/>
              </a:xfrm>
              <a:prstGeom prst="rect">
                <a:avLst/>
              </a:prstGeom>
              <a:blipFill rotWithShape="1">
                <a:blip r:embed="rId2"/>
                <a:stretch>
                  <a:fillRect l="-1551" t="-1370" r="-1477" b="-3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051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31539" y="782906"/>
                <a:ext cx="8255262" cy="1969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The processor must have </a:t>
                </a:r>
                <a:r>
                  <a:rPr lang="en-US" sz="2800" dirty="0"/>
                  <a:t>computed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latin typeface="Cambria Math"/>
                      </a:rPr>
                      <m:t>A</m:t>
                    </m:r>
                  </m:oMath>
                </a14:m>
                <a:r>
                  <a:rPr lang="en-US" sz="2800" dirty="0" smtClean="0"/>
                  <a:t> field associated </a:t>
                </a:r>
                <a:r>
                  <a:rPr lang="en-US" sz="2800" dirty="0"/>
                  <a:t>with any earlier </a:t>
                </a:r>
                <a:r>
                  <a:rPr lang="en-US" sz="2800" dirty="0" smtClean="0"/>
                  <a:t>memory </a:t>
                </a:r>
                <a:r>
                  <a:rPr lang="en-US" sz="2800" dirty="0"/>
                  <a:t>operation</a:t>
                </a:r>
                <a:r>
                  <a:rPr lang="en-US" sz="2800" dirty="0" smtClean="0"/>
                  <a:t>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/>
                  <a:t>A simple </a:t>
                </a:r>
                <a:r>
                  <a:rPr lang="en-US" sz="2800" dirty="0" smtClean="0"/>
                  <a:t>solution is </a:t>
                </a:r>
                <a:r>
                  <a:rPr lang="en-US" sz="2800" dirty="0"/>
                  <a:t>to perform the effective address calculations </a:t>
                </a:r>
                <a:r>
                  <a:rPr lang="en-US" sz="2800" dirty="0" smtClean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latin typeface="Cambria Math"/>
                      </a:rPr>
                      <m:t>A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field) in code order.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39" y="782906"/>
                <a:ext cx="8255262" cy="1969770"/>
              </a:xfrm>
              <a:prstGeom prst="rect">
                <a:avLst/>
              </a:prstGeom>
              <a:blipFill rotWithShape="1">
                <a:blip r:embed="rId2"/>
                <a:stretch>
                  <a:fillRect l="-1551" t="-2778" r="-1477" b="-7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31539" y="2878339"/>
            <a:ext cx="825526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/>
              <a:t>Stores operate similarly, except that the processor must check for conflicts </a:t>
            </a:r>
            <a:r>
              <a:rPr lang="en-US" sz="2800" dirty="0" smtClean="0"/>
              <a:t>in both load and store buffers.</a:t>
            </a:r>
          </a:p>
          <a:p>
            <a:pPr algn="just">
              <a:spcAft>
                <a:spcPts val="1200"/>
              </a:spcAft>
            </a:pPr>
            <a:r>
              <a:rPr lang="en-US" sz="2800" dirty="0"/>
              <a:t>A store must wait until there are no unexecuted loads or stores that are earlier in program order and share the same memory address. </a:t>
            </a:r>
          </a:p>
        </p:txBody>
      </p:sp>
      <p:sp>
        <p:nvSpPr>
          <p:cNvPr id="8" name="Rectangle 7"/>
          <p:cNvSpPr/>
          <p:nvPr/>
        </p:nvSpPr>
        <p:spPr>
          <a:xfrm>
            <a:off x="431539" y="5417215"/>
            <a:ext cx="82552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Notice that loads </a:t>
            </a:r>
            <a:r>
              <a:rPr lang="en-US" sz="2800" dirty="0"/>
              <a:t>can be reordered freely</a:t>
            </a:r>
            <a:r>
              <a:rPr lang="en-US" sz="2800" dirty="0" smtClean="0"/>
              <a:t>. (why?</a:t>
            </a:r>
            <a:r>
              <a:rPr lang="en-US" sz="2800" dirty="0"/>
              <a:t>)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6622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7891" y="593685"/>
            <a:ext cx="82552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Dynamic scheduling yields </a:t>
            </a:r>
            <a:r>
              <a:rPr lang="en-US" sz="2800" dirty="0"/>
              <a:t>very high performance, </a:t>
            </a:r>
            <a:r>
              <a:rPr lang="en-US" sz="2800" dirty="0" smtClean="0"/>
              <a:t>provided branches </a:t>
            </a:r>
            <a:r>
              <a:rPr lang="en-US" sz="2800" dirty="0"/>
              <a:t>are predicted </a:t>
            </a:r>
            <a:r>
              <a:rPr lang="en-US" sz="2800" dirty="0" smtClean="0"/>
              <a:t>accurately.  The major </a:t>
            </a:r>
            <a:r>
              <a:rPr lang="en-US" sz="2800" dirty="0"/>
              <a:t>drawback </a:t>
            </a:r>
            <a:r>
              <a:rPr lang="en-US" sz="2800" dirty="0" smtClean="0"/>
              <a:t>is </a:t>
            </a:r>
            <a:r>
              <a:rPr lang="en-US" sz="2800" dirty="0"/>
              <a:t>the </a:t>
            </a:r>
            <a:r>
              <a:rPr lang="en-US" sz="2800" dirty="0" smtClean="0"/>
              <a:t>HW complexity.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431539" y="1943835"/>
            <a:ext cx="825526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Each RS</a:t>
            </a:r>
            <a:r>
              <a:rPr lang="en-US" sz="2800" dirty="0"/>
              <a:t> </a:t>
            </a:r>
            <a:r>
              <a:rPr lang="en-US" sz="2800" dirty="0" smtClean="0"/>
              <a:t>must </a:t>
            </a:r>
            <a:r>
              <a:rPr lang="en-US" sz="2800" dirty="0"/>
              <a:t>contain </a:t>
            </a:r>
            <a:r>
              <a:rPr lang="en-US" sz="2800" dirty="0" smtClean="0"/>
              <a:t>a high speed associative </a:t>
            </a:r>
            <a:r>
              <a:rPr lang="en-US" sz="2800" dirty="0"/>
              <a:t>buffer, </a:t>
            </a:r>
            <a:r>
              <a:rPr lang="en-US" sz="2800" dirty="0" smtClean="0"/>
              <a:t>and complex control logic.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Single CDB is a bottleneck.</a:t>
            </a:r>
            <a:r>
              <a:rPr lang="en-US" sz="2800" dirty="0"/>
              <a:t> </a:t>
            </a:r>
            <a:r>
              <a:rPr lang="en-US" sz="2800" dirty="0" smtClean="0"/>
              <a:t>More </a:t>
            </a:r>
            <a:r>
              <a:rPr lang="en-US" sz="2800" dirty="0"/>
              <a:t>CDBs can be </a:t>
            </a:r>
            <a:r>
              <a:rPr lang="en-US" sz="2800" dirty="0" smtClean="0"/>
              <a:t>added.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Since </a:t>
            </a:r>
            <a:r>
              <a:rPr lang="en-US" sz="2800" dirty="0"/>
              <a:t>each CDB must interact with each </a:t>
            </a:r>
            <a:r>
              <a:rPr lang="en-US" sz="2800" dirty="0" smtClean="0"/>
              <a:t>RS, the </a:t>
            </a:r>
            <a:r>
              <a:rPr lang="en-US" sz="2800" dirty="0"/>
              <a:t>associative tag-matching </a:t>
            </a:r>
            <a:r>
              <a:rPr lang="en-US" sz="2800" dirty="0" smtClean="0"/>
              <a:t>HW must be</a:t>
            </a:r>
            <a:r>
              <a:rPr lang="en-US" sz="2800" dirty="0"/>
              <a:t> </a:t>
            </a:r>
            <a:r>
              <a:rPr lang="en-US" sz="2800" dirty="0" smtClean="0"/>
              <a:t>duplicated </a:t>
            </a:r>
            <a:r>
              <a:rPr lang="en-US" sz="2800" dirty="0"/>
              <a:t>at each </a:t>
            </a:r>
            <a:r>
              <a:rPr lang="en-US" sz="2800" dirty="0" smtClean="0"/>
              <a:t>RS for </a:t>
            </a:r>
            <a:r>
              <a:rPr lang="en-US" sz="2800" dirty="0"/>
              <a:t>each CDB.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1539" y="4959170"/>
            <a:ext cx="82552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 smtClean="0"/>
              <a:t>Summary</a:t>
            </a:r>
            <a:r>
              <a:rPr lang="en-US" sz="2800" dirty="0" smtClean="0"/>
              <a:t>: Tomasulo’s alg. combines two techniques: renaming of </a:t>
            </a:r>
            <a:r>
              <a:rPr lang="en-US" sz="2800" dirty="0"/>
              <a:t>the </a:t>
            </a:r>
            <a:r>
              <a:rPr lang="en-US" sz="2800" dirty="0" smtClean="0"/>
              <a:t>ISA registers </a:t>
            </a:r>
            <a:r>
              <a:rPr lang="en-US" sz="2800" dirty="0"/>
              <a:t>to a larger </a:t>
            </a:r>
            <a:r>
              <a:rPr lang="en-US" sz="2800" dirty="0" smtClean="0"/>
              <a:t>set, </a:t>
            </a:r>
            <a:r>
              <a:rPr lang="en-US" sz="2800" dirty="0"/>
              <a:t>and </a:t>
            </a:r>
            <a:r>
              <a:rPr lang="en-US" sz="2800" dirty="0" smtClean="0"/>
              <a:t>buffering </a:t>
            </a:r>
            <a:r>
              <a:rPr lang="en-US" sz="2800" dirty="0"/>
              <a:t>of </a:t>
            </a:r>
            <a:r>
              <a:rPr lang="en-US" sz="2800" dirty="0" smtClean="0"/>
              <a:t>source operands </a:t>
            </a:r>
            <a:r>
              <a:rPr lang="en-US" sz="2800" dirty="0"/>
              <a:t>from the </a:t>
            </a:r>
            <a:r>
              <a:rPr lang="en-US" sz="2800" dirty="0" smtClean="0"/>
              <a:t>RF.</a:t>
            </a:r>
          </a:p>
        </p:txBody>
      </p:sp>
    </p:spTree>
    <p:extLst>
      <p:ext uri="{BB962C8B-B14F-4D97-AF65-F5344CB8AC3E}">
        <p14:creationId xmlns:p14="http://schemas.microsoft.com/office/powerpoint/2010/main" val="376015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1539" y="728700"/>
            <a:ext cx="8255262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Tomasulo’s scheme, invented for IBM </a:t>
            </a:r>
            <a:r>
              <a:rPr lang="en-US" sz="2800" dirty="0"/>
              <a:t>360/91, </a:t>
            </a:r>
            <a:r>
              <a:rPr lang="en-US" sz="2800" dirty="0" smtClean="0"/>
              <a:t>is widely </a:t>
            </a:r>
            <a:r>
              <a:rPr lang="en-US" sz="2800" dirty="0"/>
              <a:t>adopted in multiple-issue processors </a:t>
            </a:r>
            <a:r>
              <a:rPr lang="en-US" sz="2800" dirty="0" smtClean="0"/>
              <a:t>since 1990s.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It </a:t>
            </a:r>
            <a:r>
              <a:rPr lang="en-US" sz="2800" dirty="0"/>
              <a:t>can achieve high performance without requiring the compiler to target </a:t>
            </a:r>
            <a:r>
              <a:rPr lang="en-US" sz="2800" dirty="0" smtClean="0"/>
              <a:t>code to </a:t>
            </a:r>
            <a:r>
              <a:rPr lang="en-US" sz="2800" dirty="0"/>
              <a:t>a specific pipeline </a:t>
            </a:r>
            <a:r>
              <a:rPr lang="en-US" sz="2800" dirty="0" smtClean="0"/>
              <a:t>structure.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431539" y="2686848"/>
            <a:ext cx="825526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Caches</a:t>
            </a:r>
            <a:r>
              <a:rPr lang="en-US" sz="2800" dirty="0"/>
              <a:t>, with the inherently unpredictable delays, </a:t>
            </a:r>
            <a:r>
              <a:rPr lang="en-US" sz="2800" dirty="0" smtClean="0"/>
              <a:t>is </a:t>
            </a:r>
            <a:r>
              <a:rPr lang="en-US" sz="2800" dirty="0"/>
              <a:t>one of </a:t>
            </a:r>
            <a:r>
              <a:rPr lang="en-US" sz="2800" dirty="0" smtClean="0"/>
              <a:t>the major </a:t>
            </a:r>
            <a:r>
              <a:rPr lang="en-US" sz="2800" dirty="0"/>
              <a:t>motivations for dynamic </a:t>
            </a:r>
            <a:r>
              <a:rPr lang="en-US" sz="2800" dirty="0" smtClean="0"/>
              <a:t>scheduling.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OOO </a:t>
            </a:r>
            <a:r>
              <a:rPr lang="en-US" sz="2800" dirty="0"/>
              <a:t>execution allows </a:t>
            </a:r>
            <a:r>
              <a:rPr lang="en-US" sz="2800" dirty="0" smtClean="0"/>
              <a:t>the processor </a:t>
            </a:r>
            <a:r>
              <a:rPr lang="en-US" sz="2800" dirty="0"/>
              <a:t>to continue executing instructions while awaiting the </a:t>
            </a:r>
            <a:r>
              <a:rPr lang="en-US" sz="2800" dirty="0" smtClean="0"/>
              <a:t>completion of </a:t>
            </a:r>
            <a:r>
              <a:rPr lang="en-US" sz="2800" dirty="0"/>
              <a:t>a cache miss, </a:t>
            </a:r>
            <a:r>
              <a:rPr lang="en-US" sz="2800" dirty="0" smtClean="0"/>
              <a:t>hiding some of </a:t>
            </a:r>
            <a:r>
              <a:rPr lang="en-US" sz="2800" dirty="0"/>
              <a:t>the cache miss penalty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431539" y="5175193"/>
            <a:ext cx="82552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Dynamic </a:t>
            </a:r>
            <a:r>
              <a:rPr lang="en-US" sz="2800" dirty="0"/>
              <a:t>scheduling is a key component of </a:t>
            </a:r>
            <a:r>
              <a:rPr lang="en-US" sz="2800" dirty="0" smtClean="0"/>
              <a:t>speculation (discussed next).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293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087"/>
          </a:xfrm>
        </p:spPr>
        <p:txBody>
          <a:bodyPr/>
          <a:lstStyle/>
          <a:p>
            <a:r>
              <a:rPr lang="en-US" sz="3600" dirty="0" smtClean="0"/>
              <a:t>Out-Of-Order Execution</a:t>
            </a:r>
            <a:endParaRPr lang="he-I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908720"/>
            <a:ext cx="82296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Instructions are still </a:t>
            </a:r>
            <a:r>
              <a:rPr lang="en-US" sz="2800" b="1" dirty="0" smtClean="0">
                <a:solidFill>
                  <a:srgbClr val="0000FF"/>
                </a:solidFill>
              </a:rPr>
              <a:t>in-order </a:t>
            </a:r>
            <a:r>
              <a:rPr lang="en-US" sz="2800" dirty="0" smtClean="0"/>
              <a:t>issued, </a:t>
            </a:r>
            <a:r>
              <a:rPr lang="en-US" sz="2800" dirty="0"/>
              <a:t>but </a:t>
            </a:r>
            <a:r>
              <a:rPr lang="en-US" sz="2800" dirty="0" smtClean="0"/>
              <a:t>start execution </a:t>
            </a:r>
            <a:r>
              <a:rPr lang="en-US" sz="2800" dirty="0"/>
              <a:t>as soon as </a:t>
            </a:r>
            <a:r>
              <a:rPr lang="en-US" sz="2800" dirty="0" smtClean="0"/>
              <a:t>their </a:t>
            </a:r>
            <a:r>
              <a:rPr lang="en-US" sz="2800" dirty="0"/>
              <a:t>data operands are available.</a:t>
            </a:r>
          </a:p>
          <a:p>
            <a:pPr algn="just">
              <a:spcAft>
                <a:spcPts val="600"/>
              </a:spcAft>
            </a:pPr>
            <a:r>
              <a:rPr lang="en-US" sz="2800" dirty="0"/>
              <a:t>Such a pipeline </a:t>
            </a:r>
            <a:r>
              <a:rPr lang="en-US" sz="2800" dirty="0" smtClean="0"/>
              <a:t>does </a:t>
            </a:r>
            <a:r>
              <a:rPr lang="en-US" sz="2800" b="1" dirty="0" smtClean="0">
                <a:solidFill>
                  <a:srgbClr val="0000FF"/>
                </a:solidFill>
              </a:rPr>
              <a:t>out-of-order</a:t>
            </a:r>
            <a:r>
              <a:rPr lang="en-US" sz="2800" dirty="0" smtClean="0"/>
              <a:t> (</a:t>
            </a:r>
            <a:r>
              <a:rPr lang="en-US" sz="2800" b="1" dirty="0" smtClean="0">
                <a:solidFill>
                  <a:srgbClr val="0000FF"/>
                </a:solidFill>
              </a:rPr>
              <a:t>OOO</a:t>
            </a:r>
            <a:r>
              <a:rPr lang="en-US" sz="2800" dirty="0" smtClean="0"/>
              <a:t>) execution, implying </a:t>
            </a:r>
            <a:r>
              <a:rPr lang="en-US" sz="2800" dirty="0"/>
              <a:t>out-of-order completion.</a:t>
            </a:r>
            <a:endParaRPr lang="he-IL" sz="2800" dirty="0"/>
          </a:p>
        </p:txBody>
      </p:sp>
      <p:sp>
        <p:nvSpPr>
          <p:cNvPr id="7" name="Rectangle 6"/>
          <p:cNvSpPr/>
          <p:nvPr/>
        </p:nvSpPr>
        <p:spPr>
          <a:xfrm>
            <a:off x="457200" y="2888940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OOO introduces possibilities </a:t>
            </a:r>
            <a:r>
              <a:rPr lang="en-US" sz="2800" dirty="0"/>
              <a:t>of </a:t>
            </a:r>
            <a:r>
              <a:rPr lang="en-US" sz="2800" b="1" dirty="0"/>
              <a:t>WAR</a:t>
            </a:r>
            <a:r>
              <a:rPr lang="en-US" sz="2800" dirty="0"/>
              <a:t> </a:t>
            </a:r>
            <a:r>
              <a:rPr lang="en-US" sz="2800" dirty="0" smtClean="0"/>
              <a:t>and </a:t>
            </a:r>
            <a:r>
              <a:rPr lang="en-US" sz="2800" b="1" dirty="0" smtClean="0"/>
              <a:t>WAW</a:t>
            </a:r>
            <a:r>
              <a:rPr lang="en-US" sz="2800" dirty="0" smtClean="0"/>
              <a:t> hazards, not existing </a:t>
            </a:r>
            <a:r>
              <a:rPr lang="en-US" sz="2800" dirty="0"/>
              <a:t>in </a:t>
            </a:r>
            <a:r>
              <a:rPr lang="en-US" sz="2800" dirty="0" smtClean="0"/>
              <a:t>in-order pipeline</a:t>
            </a:r>
            <a:r>
              <a:rPr lang="en-US" sz="2800" dirty="0"/>
              <a:t>.</a:t>
            </a:r>
            <a:endParaRPr lang="he-IL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184" y="4509120"/>
            <a:ext cx="3366616" cy="148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57200" y="3879050"/>
            <a:ext cx="8229600" cy="1530170"/>
            <a:chOff x="457200" y="3879050"/>
            <a:chExt cx="8229600" cy="1530170"/>
          </a:xfrm>
        </p:grpSpPr>
        <p:sp>
          <p:nvSpPr>
            <p:cNvPr id="8" name="Rectangle 7"/>
            <p:cNvSpPr/>
            <p:nvPr/>
          </p:nvSpPr>
          <p:spPr>
            <a:xfrm>
              <a:off x="457200" y="3879050"/>
              <a:ext cx="82296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400" dirty="0" smtClean="0"/>
                <a:t>ADD.D </a:t>
              </a:r>
              <a:r>
                <a:rPr lang="en-US" sz="2400" dirty="0"/>
                <a:t>and </a:t>
              </a:r>
              <a:r>
                <a:rPr lang="en-US" sz="2400" dirty="0" smtClean="0"/>
                <a:t>SUB.D are </a:t>
              </a:r>
              <a:r>
                <a:rPr lang="en-US" sz="2400" b="1" dirty="0" smtClean="0"/>
                <a:t>anti dependent</a:t>
              </a:r>
              <a:r>
                <a:rPr lang="en-US" sz="2400" dirty="0" smtClean="0"/>
                <a:t>.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7272300" y="5049180"/>
              <a:ext cx="900100" cy="360040"/>
            </a:xfrm>
            <a:prstGeom prst="straightConnector1">
              <a:avLst/>
            </a:prstGeom>
            <a:ln w="38100">
              <a:solidFill>
                <a:srgbClr val="FF0000">
                  <a:alpha val="50196"/>
                </a:srgbClr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7272299" y="4689140"/>
              <a:ext cx="405045" cy="360040"/>
            </a:xfrm>
            <a:prstGeom prst="straightConnector1">
              <a:avLst/>
            </a:prstGeom>
            <a:ln w="38100">
              <a:solidFill>
                <a:srgbClr val="FF0000">
                  <a:alpha val="50196"/>
                </a:srgbClr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457199" y="4509120"/>
            <a:ext cx="40697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Executing SUB.D </a:t>
            </a:r>
            <a:r>
              <a:rPr lang="en-US" sz="2400" dirty="0"/>
              <a:t>before </a:t>
            </a:r>
            <a:r>
              <a:rPr lang="en-US" sz="2400" dirty="0" smtClean="0"/>
              <a:t>ADD.D (waits </a:t>
            </a:r>
            <a:r>
              <a:rPr lang="en-US" sz="2400" dirty="0"/>
              <a:t>for </a:t>
            </a:r>
            <a:r>
              <a:rPr lang="en-US" sz="2400" dirty="0" smtClean="0"/>
              <a:t>F0) violates the anti dependence</a:t>
            </a:r>
            <a:r>
              <a:rPr lang="en-US" sz="2400" dirty="0"/>
              <a:t>, </a:t>
            </a:r>
            <a:r>
              <a:rPr lang="en-US" sz="2400" dirty="0" smtClean="0"/>
              <a:t>causing a </a:t>
            </a:r>
            <a:r>
              <a:rPr lang="en-US" sz="2400" b="1" dirty="0" smtClean="0"/>
              <a:t>WAR</a:t>
            </a:r>
            <a:r>
              <a:rPr lang="en-US" sz="2400" dirty="0" smtClean="0"/>
              <a:t> </a:t>
            </a:r>
            <a:r>
              <a:rPr lang="en-US" sz="2400" dirty="0"/>
              <a:t>hazard. </a:t>
            </a:r>
            <a:endParaRPr lang="he-IL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6327195" y="4824155"/>
            <a:ext cx="1350150" cy="945105"/>
            <a:chOff x="6327195" y="4824155"/>
            <a:chExt cx="1350150" cy="945105"/>
          </a:xfrm>
        </p:grpSpPr>
        <p:sp>
          <p:nvSpPr>
            <p:cNvPr id="20" name="Arc 19"/>
            <p:cNvSpPr/>
            <p:nvPr/>
          </p:nvSpPr>
          <p:spPr>
            <a:xfrm flipH="1">
              <a:off x="6777245" y="5049180"/>
              <a:ext cx="900100" cy="720080"/>
            </a:xfrm>
            <a:prstGeom prst="arc">
              <a:avLst>
                <a:gd name="adj1" fmla="val 16200000"/>
                <a:gd name="adj2" fmla="val 5347376"/>
              </a:avLst>
            </a:prstGeom>
            <a:ln w="38100">
              <a:solidFill>
                <a:srgbClr val="FF0000">
                  <a:alpha val="50196"/>
                </a:srgbClr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27195" y="4824155"/>
              <a:ext cx="667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5050"/>
                  </a:solidFill>
                </a:rPr>
                <a:t>???</a:t>
              </a:r>
              <a:endParaRPr lang="en-US" sz="2400" b="1" dirty="0">
                <a:solidFill>
                  <a:srgbClr val="FF5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114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72"/>
          </a:xfrm>
        </p:spPr>
        <p:txBody>
          <a:bodyPr>
            <a:noAutofit/>
          </a:bodyPr>
          <a:lstStyle/>
          <a:p>
            <a:r>
              <a:rPr lang="en-US" sz="3600" dirty="0"/>
              <a:t>Hardware-Based Speculation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dirty="0" smtClean="0"/>
              <a:t>May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1539" y="1973448"/>
            <a:ext cx="825526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Branch </a:t>
            </a:r>
            <a:r>
              <a:rPr lang="en-US" sz="2800" dirty="0"/>
              <a:t>prediction </a:t>
            </a:r>
            <a:r>
              <a:rPr lang="en-US" sz="2800" dirty="0" smtClean="0"/>
              <a:t>(BP) reduces </a:t>
            </a:r>
            <a:r>
              <a:rPr lang="en-US" sz="2800" dirty="0"/>
              <a:t>the </a:t>
            </a:r>
            <a:r>
              <a:rPr lang="en-US" sz="2800" dirty="0" smtClean="0"/>
              <a:t>direct stalls </a:t>
            </a:r>
            <a:r>
              <a:rPr lang="en-US" sz="2800" dirty="0"/>
              <a:t>attributable to </a:t>
            </a:r>
            <a:r>
              <a:rPr lang="en-US" sz="2800" dirty="0" smtClean="0"/>
              <a:t>branches, but is insufficient </a:t>
            </a:r>
            <a:r>
              <a:rPr lang="en-US" sz="2800" dirty="0"/>
              <a:t>to </a:t>
            </a:r>
            <a:r>
              <a:rPr lang="en-US" sz="2800" dirty="0" smtClean="0"/>
              <a:t>generate the </a:t>
            </a:r>
            <a:r>
              <a:rPr lang="en-US" sz="2800" dirty="0"/>
              <a:t>desired amount of </a:t>
            </a:r>
            <a:r>
              <a:rPr lang="en-US" sz="2800" dirty="0" smtClean="0"/>
              <a:t>ILP.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Exploiting </a:t>
            </a:r>
            <a:r>
              <a:rPr lang="en-US" sz="2800" dirty="0"/>
              <a:t>more parallelism requires </a:t>
            </a:r>
            <a:r>
              <a:rPr lang="en-US" sz="2800" dirty="0" smtClean="0"/>
              <a:t>to overcome </a:t>
            </a:r>
            <a:r>
              <a:rPr lang="en-US" sz="2800" dirty="0"/>
              <a:t>the limitation </a:t>
            </a:r>
            <a:r>
              <a:rPr lang="en-US" sz="2800" dirty="0" smtClean="0"/>
              <a:t>of control </a:t>
            </a:r>
            <a:r>
              <a:rPr lang="en-US" sz="2800" dirty="0"/>
              <a:t>dependence.</a:t>
            </a:r>
          </a:p>
        </p:txBody>
      </p:sp>
      <p:sp>
        <p:nvSpPr>
          <p:cNvPr id="8" name="Rectangle 7"/>
          <p:cNvSpPr/>
          <p:nvPr/>
        </p:nvSpPr>
        <p:spPr>
          <a:xfrm>
            <a:off x="431539" y="4609290"/>
            <a:ext cx="82552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It is </a:t>
            </a:r>
            <a:r>
              <a:rPr lang="en-US" sz="2800" dirty="0"/>
              <a:t>done by </a:t>
            </a:r>
            <a:r>
              <a:rPr lang="en-US" sz="2800" b="1" dirty="0"/>
              <a:t>speculating</a:t>
            </a:r>
            <a:r>
              <a:rPr lang="en-US" sz="2800" dirty="0"/>
              <a:t> on the outcome </a:t>
            </a:r>
            <a:r>
              <a:rPr lang="en-US" sz="2800" dirty="0" smtClean="0"/>
              <a:t>of branches </a:t>
            </a:r>
            <a:r>
              <a:rPr lang="en-US" sz="2800" dirty="0"/>
              <a:t>and executing the program as if our guesses were </a:t>
            </a:r>
            <a:r>
              <a:rPr lang="en-US" sz="2800" dirty="0" smtClean="0"/>
              <a:t>correct.</a:t>
            </a:r>
          </a:p>
        </p:txBody>
      </p:sp>
      <p:sp>
        <p:nvSpPr>
          <p:cNvPr id="9" name="Rectangle 8"/>
          <p:cNvSpPr/>
          <p:nvPr/>
        </p:nvSpPr>
        <p:spPr>
          <a:xfrm>
            <a:off x="431539" y="944723"/>
            <a:ext cx="82552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 smtClean="0"/>
              <a:t>Hardware speculation </a:t>
            </a:r>
            <a:r>
              <a:rPr lang="en-US" sz="2800" dirty="0" smtClean="0"/>
              <a:t>extends </a:t>
            </a:r>
            <a:r>
              <a:rPr lang="en-US" sz="2800" dirty="0"/>
              <a:t>the ideas </a:t>
            </a:r>
            <a:r>
              <a:rPr lang="en-US" sz="2800" dirty="0" smtClean="0"/>
              <a:t>of dynamic </a:t>
            </a:r>
            <a:r>
              <a:rPr lang="en-US" sz="2800" dirty="0"/>
              <a:t>scheduling.</a:t>
            </a:r>
          </a:p>
        </p:txBody>
      </p:sp>
    </p:spTree>
    <p:extLst>
      <p:ext uri="{BB962C8B-B14F-4D97-AF65-F5344CB8AC3E}">
        <p14:creationId xmlns:p14="http://schemas.microsoft.com/office/powerpoint/2010/main" val="134183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1539" y="3342761"/>
            <a:ext cx="825526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/>
              <a:t>Speculation</a:t>
            </a:r>
            <a:r>
              <a:rPr lang="en-US" sz="2800" dirty="0"/>
              <a:t> fetches, issues, and </a:t>
            </a:r>
            <a:r>
              <a:rPr lang="en-US" sz="2800" b="1" dirty="0"/>
              <a:t>executes </a:t>
            </a:r>
            <a:r>
              <a:rPr lang="en-US" sz="2800" dirty="0"/>
              <a:t>instructions, as if </a:t>
            </a:r>
            <a:r>
              <a:rPr lang="en-US" sz="2800" dirty="0" smtClean="0"/>
              <a:t>BP were </a:t>
            </a:r>
            <a:r>
              <a:rPr lang="en-US" sz="2800" b="1" dirty="0"/>
              <a:t>always </a:t>
            </a:r>
            <a:r>
              <a:rPr lang="en-US" sz="2800" b="1" dirty="0" smtClean="0"/>
              <a:t>correct</a:t>
            </a:r>
            <a:r>
              <a:rPr lang="en-US" sz="2800" dirty="0" smtClean="0"/>
              <a:t>, unlike </a:t>
            </a:r>
            <a:r>
              <a:rPr lang="en-US" sz="2800" b="1" dirty="0"/>
              <a:t>d</a:t>
            </a:r>
            <a:r>
              <a:rPr lang="en-US" sz="2800" b="1" dirty="0" smtClean="0"/>
              <a:t>ynamic scheduling </a:t>
            </a:r>
            <a:r>
              <a:rPr lang="en-US" sz="2800" dirty="0" smtClean="0"/>
              <a:t>which only </a:t>
            </a:r>
            <a:r>
              <a:rPr lang="en-US" sz="2800" dirty="0"/>
              <a:t>fetches and issues such instructions. </a:t>
            </a:r>
            <a:endParaRPr lang="en-US" sz="2800" dirty="0" smtClean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A mechanism to </a:t>
            </a:r>
            <a:r>
              <a:rPr lang="en-US" sz="2800" dirty="0"/>
              <a:t>handle the situation where the speculation is </a:t>
            </a:r>
            <a:r>
              <a:rPr lang="en-US" sz="2800" dirty="0" smtClean="0"/>
              <a:t>incorrect is required (</a:t>
            </a:r>
            <a:r>
              <a:rPr lang="en-US" sz="2800" b="1" dirty="0" smtClean="0"/>
              <a:t>undo</a:t>
            </a:r>
            <a:r>
              <a:rPr lang="en-US" sz="2800" dirty="0" smtClean="0"/>
              <a:t>).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1539" y="728700"/>
            <a:ext cx="82552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Speculation </a:t>
            </a:r>
            <a:r>
              <a:rPr lang="en-US" sz="2800" dirty="0"/>
              <a:t>combines three key ideas: </a:t>
            </a:r>
            <a:r>
              <a:rPr lang="en-US" sz="2800" b="1" dirty="0"/>
              <a:t>dynamic </a:t>
            </a:r>
            <a:r>
              <a:rPr lang="en-US" sz="2800" b="1" dirty="0" smtClean="0"/>
              <a:t>BP</a:t>
            </a:r>
            <a:r>
              <a:rPr lang="en-US" sz="2800" dirty="0" smtClean="0"/>
              <a:t>, </a:t>
            </a:r>
            <a:r>
              <a:rPr lang="en-US" sz="2800" b="1" dirty="0" smtClean="0"/>
              <a:t>speculation</a:t>
            </a:r>
            <a:r>
              <a:rPr lang="en-US" sz="2800" dirty="0" smtClean="0"/>
              <a:t> and </a:t>
            </a:r>
            <a:r>
              <a:rPr lang="en-US" sz="2800" b="1" dirty="0"/>
              <a:t>dynamic </a:t>
            </a:r>
            <a:r>
              <a:rPr lang="en-US" sz="2800" b="1" dirty="0" smtClean="0"/>
              <a:t>scheduling</a:t>
            </a:r>
            <a:r>
              <a:rPr lang="en-US" sz="2800" dirty="0" smtClean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31539" y="1773975"/>
            <a:ext cx="82552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 smtClean="0"/>
              <a:t>dynamic BP </a:t>
            </a:r>
            <a:r>
              <a:rPr lang="en-US" sz="2800" dirty="0" smtClean="0"/>
              <a:t>speculatively chooses </a:t>
            </a:r>
            <a:r>
              <a:rPr lang="en-US" sz="2800" dirty="0"/>
              <a:t>which instructions to execute, </a:t>
            </a:r>
            <a:r>
              <a:rPr lang="en-US" sz="2800" dirty="0" smtClean="0"/>
              <a:t>allowing </a:t>
            </a:r>
            <a:r>
              <a:rPr lang="en-US" sz="2800" dirty="0"/>
              <a:t>the </a:t>
            </a:r>
            <a:r>
              <a:rPr lang="en-US" sz="2800" dirty="0" smtClean="0"/>
              <a:t>execution of </a:t>
            </a:r>
            <a:r>
              <a:rPr lang="en-US" sz="2800" dirty="0"/>
              <a:t>instructions </a:t>
            </a:r>
            <a:r>
              <a:rPr lang="en-US" sz="2800" b="1" dirty="0"/>
              <a:t>before</a:t>
            </a:r>
            <a:r>
              <a:rPr lang="en-US" sz="2800" dirty="0"/>
              <a:t> </a:t>
            </a:r>
            <a:r>
              <a:rPr lang="en-US" sz="2800" dirty="0" smtClean="0"/>
              <a:t>control </a:t>
            </a:r>
            <a:r>
              <a:rPr lang="en-US" sz="2800" dirty="0"/>
              <a:t>dependences are </a:t>
            </a:r>
            <a:r>
              <a:rPr lang="en-US" sz="2800" dirty="0" smtClean="0"/>
              <a:t>resolved.</a:t>
            </a:r>
          </a:p>
        </p:txBody>
      </p:sp>
    </p:spTree>
    <p:extLst>
      <p:ext uri="{BB962C8B-B14F-4D97-AF65-F5344CB8AC3E}">
        <p14:creationId xmlns:p14="http://schemas.microsoft.com/office/powerpoint/2010/main" val="102371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1540" y="719698"/>
            <a:ext cx="82552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An </a:t>
            </a:r>
            <a:r>
              <a:rPr lang="en-US" sz="2800" b="1" dirty="0" smtClean="0"/>
              <a:t>undo</a:t>
            </a:r>
            <a:r>
              <a:rPr lang="en-US" sz="2800" dirty="0" smtClean="0"/>
              <a:t> capability is required to cancel </a:t>
            </a:r>
            <a:r>
              <a:rPr lang="en-US" sz="2800" dirty="0"/>
              <a:t>the effects of an incorrectly speculated </a:t>
            </a:r>
            <a:r>
              <a:rPr lang="en-US" sz="2800" dirty="0" smtClean="0"/>
              <a:t>sequence.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1540" y="1763815"/>
            <a:ext cx="8255262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Dynamic </a:t>
            </a:r>
            <a:r>
              <a:rPr lang="en-US" sz="2800" dirty="0"/>
              <a:t>scheduling </a:t>
            </a:r>
            <a:r>
              <a:rPr lang="en-US" sz="2800" b="1" dirty="0"/>
              <a:t>without </a:t>
            </a:r>
            <a:r>
              <a:rPr lang="en-US" sz="2800" dirty="0"/>
              <a:t>speculation</a:t>
            </a:r>
            <a:r>
              <a:rPr lang="en-US" sz="2800" b="1" dirty="0"/>
              <a:t> </a:t>
            </a:r>
            <a:r>
              <a:rPr lang="en-US" sz="2800" dirty="0" smtClean="0"/>
              <a:t>only </a:t>
            </a:r>
            <a:r>
              <a:rPr lang="en-US" sz="2800" dirty="0"/>
              <a:t>partially </a:t>
            </a:r>
            <a:r>
              <a:rPr lang="en-US" sz="2800" dirty="0" smtClean="0"/>
              <a:t>overlaps basic </a:t>
            </a:r>
            <a:r>
              <a:rPr lang="en-US" sz="2800" dirty="0"/>
              <a:t>blocks because it requires that a </a:t>
            </a:r>
            <a:r>
              <a:rPr lang="en-US" sz="2800" b="1" dirty="0"/>
              <a:t>branch be resolved</a:t>
            </a:r>
            <a:r>
              <a:rPr lang="en-US" sz="2800" dirty="0"/>
              <a:t> before actually </a:t>
            </a:r>
            <a:r>
              <a:rPr lang="en-US" sz="2800" dirty="0" smtClean="0"/>
              <a:t>executing any </a:t>
            </a:r>
            <a:r>
              <a:rPr lang="en-US" sz="2800" dirty="0"/>
              <a:t>instructions in the successor basic code block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/>
              <a:t>Dynamic scheduling </a:t>
            </a:r>
            <a:r>
              <a:rPr lang="en-US" sz="2800" b="1" dirty="0"/>
              <a:t>with </a:t>
            </a:r>
            <a:r>
              <a:rPr lang="en-US" sz="2800" dirty="0"/>
              <a:t>speculation</a:t>
            </a:r>
            <a:r>
              <a:rPr lang="en-US" sz="2800" b="1" dirty="0"/>
              <a:t> </a:t>
            </a:r>
            <a:r>
              <a:rPr lang="en-US" sz="2800" dirty="0"/>
              <a:t>deals with the scheduling of different combinations of basic code blocks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431540" y="5018981"/>
            <a:ext cx="82552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HW-based </a:t>
            </a:r>
            <a:r>
              <a:rPr lang="en-US" sz="2800" dirty="0"/>
              <a:t>speculation </a:t>
            </a:r>
            <a:r>
              <a:rPr lang="en-US" sz="2800" dirty="0" smtClean="0"/>
              <a:t>is essentially </a:t>
            </a:r>
            <a:r>
              <a:rPr lang="en-US" sz="2800" dirty="0"/>
              <a:t>a </a:t>
            </a:r>
            <a:r>
              <a:rPr lang="en-US" sz="2800" b="1" dirty="0" smtClean="0"/>
              <a:t>data-flow </a:t>
            </a:r>
            <a:r>
              <a:rPr lang="en-US" sz="2800" b="1" dirty="0"/>
              <a:t>execution</a:t>
            </a:r>
            <a:r>
              <a:rPr lang="en-US" sz="2800" dirty="0"/>
              <a:t>:</a:t>
            </a:r>
            <a:r>
              <a:rPr lang="en-US" sz="2800" i="1" dirty="0"/>
              <a:t> </a:t>
            </a:r>
            <a:r>
              <a:rPr lang="en-US" sz="2800" dirty="0"/>
              <a:t>Operations execute as soon as their </a:t>
            </a:r>
            <a:r>
              <a:rPr lang="en-US" sz="2800" dirty="0" smtClean="0"/>
              <a:t>operands are </a:t>
            </a:r>
            <a:r>
              <a:rPr lang="en-US" sz="2800" dirty="0"/>
              <a:t>available.</a:t>
            </a:r>
          </a:p>
        </p:txBody>
      </p:sp>
    </p:spTree>
    <p:extLst>
      <p:ext uri="{BB962C8B-B14F-4D97-AF65-F5344CB8AC3E}">
        <p14:creationId xmlns:p14="http://schemas.microsoft.com/office/powerpoint/2010/main" val="375185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1540" y="638690"/>
            <a:ext cx="825526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An </a:t>
            </a:r>
            <a:r>
              <a:rPr lang="en-US" sz="2800" dirty="0"/>
              <a:t>instruction </a:t>
            </a:r>
            <a:r>
              <a:rPr lang="en-US" sz="2800" dirty="0" smtClean="0"/>
              <a:t>is executed and bypassing </a:t>
            </a:r>
            <a:r>
              <a:rPr lang="en-US" sz="2800" dirty="0"/>
              <a:t>its results </a:t>
            </a:r>
            <a:r>
              <a:rPr lang="en-US" sz="2800" dirty="0" smtClean="0"/>
              <a:t>to other instructions.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It however does not </a:t>
            </a:r>
            <a:r>
              <a:rPr lang="en-US" sz="2800" dirty="0"/>
              <a:t>perform any updates </a:t>
            </a:r>
            <a:r>
              <a:rPr lang="en-US" sz="2800" dirty="0" smtClean="0"/>
              <a:t>that cannot </a:t>
            </a:r>
            <a:r>
              <a:rPr lang="en-US" sz="2800" dirty="0"/>
              <a:t>be </a:t>
            </a:r>
            <a:r>
              <a:rPr lang="en-US" sz="2800" dirty="0" smtClean="0"/>
              <a:t>undone (writing to RF or MEM), </a:t>
            </a:r>
            <a:r>
              <a:rPr lang="en-US" sz="2800" dirty="0"/>
              <a:t>until </a:t>
            </a:r>
            <a:r>
              <a:rPr lang="en-US" sz="2800" dirty="0" smtClean="0"/>
              <a:t>it is known to be no </a:t>
            </a:r>
            <a:r>
              <a:rPr lang="en-US" sz="2800" dirty="0"/>
              <a:t>longer speculative.</a:t>
            </a:r>
          </a:p>
        </p:txBody>
      </p:sp>
      <p:sp>
        <p:nvSpPr>
          <p:cNvPr id="8" name="Rectangle 7"/>
          <p:cNvSpPr/>
          <p:nvPr/>
        </p:nvSpPr>
        <p:spPr>
          <a:xfrm>
            <a:off x="431540" y="3030345"/>
            <a:ext cx="8255262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This </a:t>
            </a:r>
            <a:r>
              <a:rPr lang="en-US" sz="2800" dirty="0"/>
              <a:t>additional step in the </a:t>
            </a:r>
            <a:r>
              <a:rPr lang="en-US" sz="2800" dirty="0" smtClean="0"/>
              <a:t>execution sequence is called  </a:t>
            </a:r>
            <a:r>
              <a:rPr lang="en-US" sz="2800" b="1" dirty="0" smtClean="0">
                <a:solidFill>
                  <a:srgbClr val="0000FF"/>
                </a:solidFill>
              </a:rPr>
              <a:t>instruction commit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instructions </a:t>
            </a:r>
            <a:r>
              <a:rPr lang="en-US" sz="2800" dirty="0"/>
              <a:t>may finish execution considerably before they are ready to commit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431540" y="5040178"/>
            <a:ext cx="82552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Speculation allows </a:t>
            </a:r>
            <a:r>
              <a:rPr lang="en-US" sz="2800" dirty="0"/>
              <a:t>instructions to </a:t>
            </a:r>
            <a:r>
              <a:rPr lang="en-US" sz="2800" dirty="0" smtClean="0"/>
              <a:t>execute </a:t>
            </a:r>
            <a:r>
              <a:rPr lang="en-US" sz="2800" b="1" dirty="0" smtClean="0"/>
              <a:t>OOO</a:t>
            </a:r>
            <a:r>
              <a:rPr lang="en-US" sz="2800" dirty="0" smtClean="0"/>
              <a:t> but it forces </a:t>
            </a:r>
            <a:r>
              <a:rPr lang="en-US" sz="2800" dirty="0"/>
              <a:t>them to commit </a:t>
            </a:r>
            <a:r>
              <a:rPr lang="en-US" sz="2800" b="1" dirty="0"/>
              <a:t>in </a:t>
            </a:r>
            <a:r>
              <a:rPr lang="en-US" sz="2800" b="1" dirty="0" smtClean="0"/>
              <a:t>order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976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1541" y="732471"/>
            <a:ext cx="825526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The commit phase requires special set </a:t>
            </a:r>
            <a:r>
              <a:rPr lang="en-US" sz="2800" dirty="0"/>
              <a:t>of </a:t>
            </a:r>
            <a:r>
              <a:rPr lang="en-US" sz="2800" dirty="0" smtClean="0"/>
              <a:t>buffers holding the </a:t>
            </a:r>
            <a:r>
              <a:rPr lang="en-US" sz="2800" dirty="0"/>
              <a:t>results of instructions that have finished execution but have </a:t>
            </a:r>
            <a:r>
              <a:rPr lang="en-US" sz="2800" dirty="0" smtClean="0"/>
              <a:t>not committed yet.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This buffer is called </a:t>
            </a:r>
            <a:r>
              <a:rPr lang="en-US" sz="2800" dirty="0"/>
              <a:t>the </a:t>
            </a:r>
            <a:r>
              <a:rPr lang="en-US" sz="2800" b="1" dirty="0">
                <a:solidFill>
                  <a:srgbClr val="0000FF"/>
                </a:solidFill>
              </a:rPr>
              <a:t>reorder </a:t>
            </a:r>
            <a:r>
              <a:rPr lang="en-US" sz="2800" b="1" dirty="0" smtClean="0">
                <a:solidFill>
                  <a:srgbClr val="0000FF"/>
                </a:solidFill>
              </a:rPr>
              <a:t>buffer </a:t>
            </a:r>
            <a:r>
              <a:rPr lang="en-US" sz="2800" dirty="0" smtClean="0"/>
              <a:t>(</a:t>
            </a:r>
            <a:r>
              <a:rPr lang="en-US" sz="2800" b="1" dirty="0" smtClean="0">
                <a:solidFill>
                  <a:srgbClr val="0000FF"/>
                </a:solidFill>
              </a:rPr>
              <a:t>ROB</a:t>
            </a:r>
            <a:r>
              <a:rPr lang="en-US" sz="2800" dirty="0" smtClean="0"/>
              <a:t>). It </a:t>
            </a:r>
            <a:r>
              <a:rPr lang="en-US" sz="2800" dirty="0"/>
              <a:t>is also used </a:t>
            </a:r>
            <a:r>
              <a:rPr lang="en-US" sz="2800" dirty="0" smtClean="0"/>
              <a:t>to pass </a:t>
            </a:r>
            <a:r>
              <a:rPr lang="en-US" sz="2800" dirty="0"/>
              <a:t>results among instructions that may be speculated.</a:t>
            </a:r>
          </a:p>
        </p:txBody>
      </p:sp>
      <p:sp>
        <p:nvSpPr>
          <p:cNvPr id="8" name="Rectangle 7"/>
          <p:cNvSpPr/>
          <p:nvPr/>
        </p:nvSpPr>
        <p:spPr>
          <a:xfrm>
            <a:off x="431540" y="3654025"/>
            <a:ext cx="82552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/>
              <a:t>The </a:t>
            </a:r>
            <a:r>
              <a:rPr lang="en-US" sz="2800" dirty="0" smtClean="0"/>
              <a:t>ROB holds </a:t>
            </a:r>
            <a:r>
              <a:rPr lang="en-US" sz="2800" dirty="0"/>
              <a:t>the result of an instruction between </a:t>
            </a:r>
            <a:r>
              <a:rPr lang="en-US" sz="2800" dirty="0" smtClean="0"/>
              <a:t>completion </a:t>
            </a:r>
            <a:r>
              <a:rPr lang="en-US" sz="2800" dirty="0"/>
              <a:t>and </a:t>
            </a:r>
            <a:r>
              <a:rPr lang="en-US" sz="2800" dirty="0" smtClean="0"/>
              <a:t>commitment.</a:t>
            </a:r>
          </a:p>
        </p:txBody>
      </p:sp>
      <p:sp>
        <p:nvSpPr>
          <p:cNvPr id="9" name="Rectangle 8"/>
          <p:cNvSpPr/>
          <p:nvPr/>
        </p:nvSpPr>
        <p:spPr>
          <a:xfrm>
            <a:off x="431541" y="4744305"/>
            <a:ext cx="82552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b="1" dirty="0" smtClean="0"/>
              <a:t>ROB is </a:t>
            </a:r>
            <a:r>
              <a:rPr lang="en-US" sz="2800" b="1" dirty="0"/>
              <a:t>a source of operands </a:t>
            </a:r>
            <a:r>
              <a:rPr lang="en-US" sz="2800" dirty="0"/>
              <a:t>for </a:t>
            </a:r>
            <a:r>
              <a:rPr lang="en-US" sz="2800" dirty="0" smtClean="0"/>
              <a:t>instructions </a:t>
            </a:r>
            <a:r>
              <a:rPr lang="en-US" sz="2800" dirty="0"/>
              <a:t>in the interval between </a:t>
            </a:r>
            <a:r>
              <a:rPr lang="en-US" sz="2800" b="1" dirty="0"/>
              <a:t>completion</a:t>
            </a:r>
            <a:r>
              <a:rPr lang="en-US" sz="2800" dirty="0"/>
              <a:t> </a:t>
            </a:r>
            <a:r>
              <a:rPr lang="en-US" sz="2800" dirty="0" smtClean="0"/>
              <a:t>and </a:t>
            </a:r>
            <a:r>
              <a:rPr lang="en-US" sz="2800" b="1" dirty="0" smtClean="0"/>
              <a:t>commitment</a:t>
            </a:r>
            <a:r>
              <a:rPr lang="en-US" sz="2800" dirty="0" smtClean="0"/>
              <a:t>, </a:t>
            </a:r>
            <a:r>
              <a:rPr lang="en-US" sz="2800" dirty="0"/>
              <a:t>just as the </a:t>
            </a:r>
            <a:r>
              <a:rPr lang="en-US" sz="2800" dirty="0" smtClean="0"/>
              <a:t>RSs provide operands </a:t>
            </a:r>
            <a:r>
              <a:rPr lang="en-US" sz="2800" dirty="0"/>
              <a:t>in Tomasulo’s algorithm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38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dirty="0" smtClean="0"/>
              <a:t>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Instruction-Level Parallelism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1541" y="593685"/>
            <a:ext cx="825526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In </a:t>
            </a:r>
            <a:r>
              <a:rPr lang="en-US" sz="2800" dirty="0"/>
              <a:t>Tomasulo’s </a:t>
            </a:r>
            <a:r>
              <a:rPr lang="en-US" sz="2800" dirty="0" smtClean="0"/>
              <a:t>algorithm, once </a:t>
            </a:r>
            <a:r>
              <a:rPr lang="en-US" sz="2800" dirty="0"/>
              <a:t>an instruction writes its result, any subsequently issued </a:t>
            </a:r>
            <a:r>
              <a:rPr lang="en-US" sz="2800" dirty="0" smtClean="0"/>
              <a:t>instructions will </a:t>
            </a:r>
            <a:r>
              <a:rPr lang="en-US" sz="2800" dirty="0"/>
              <a:t>find the result in the </a:t>
            </a:r>
            <a:r>
              <a:rPr lang="en-US" sz="2800" dirty="0" smtClean="0"/>
              <a:t>RF.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With </a:t>
            </a:r>
            <a:r>
              <a:rPr lang="en-US" sz="2800" dirty="0"/>
              <a:t>speculation, the </a:t>
            </a:r>
            <a:r>
              <a:rPr lang="en-US" sz="2800" dirty="0" smtClean="0"/>
              <a:t>RF </a:t>
            </a:r>
            <a:r>
              <a:rPr lang="en-US" sz="2800" dirty="0"/>
              <a:t>is </a:t>
            </a:r>
            <a:r>
              <a:rPr lang="en-US" sz="2800" dirty="0" smtClean="0"/>
              <a:t>not updated </a:t>
            </a:r>
            <a:r>
              <a:rPr lang="en-US" sz="2800" dirty="0"/>
              <a:t>until the instruction </a:t>
            </a:r>
            <a:r>
              <a:rPr lang="en-US" sz="2800" dirty="0" smtClean="0"/>
              <a:t>commits.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31541" y="2978950"/>
            <a:ext cx="82552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ROB is </a:t>
            </a:r>
            <a:r>
              <a:rPr lang="en-US" sz="2800" dirty="0" smtClean="0"/>
              <a:t>similar to </a:t>
            </a:r>
            <a:r>
              <a:rPr lang="en-US" sz="2800" dirty="0"/>
              <a:t>the store buffer in Tomasulo’s </a:t>
            </a:r>
            <a:r>
              <a:rPr lang="en-US" sz="2800" dirty="0" smtClean="0"/>
              <a:t>algorithm. The </a:t>
            </a:r>
            <a:r>
              <a:rPr lang="en-US" sz="2800" dirty="0"/>
              <a:t>function of </a:t>
            </a:r>
            <a:r>
              <a:rPr lang="en-US" sz="2800" dirty="0" smtClean="0"/>
              <a:t>the store </a:t>
            </a:r>
            <a:r>
              <a:rPr lang="en-US" sz="2800" dirty="0"/>
              <a:t>buffer </a:t>
            </a:r>
            <a:r>
              <a:rPr lang="en-US" sz="2800" dirty="0" smtClean="0"/>
              <a:t>is integrated into </a:t>
            </a:r>
            <a:r>
              <a:rPr lang="en-US" sz="2800" dirty="0"/>
              <a:t>the ROB for simplicity.</a:t>
            </a:r>
          </a:p>
        </p:txBody>
      </p:sp>
      <p:sp>
        <p:nvSpPr>
          <p:cNvPr id="8" name="Rectangle 7"/>
          <p:cNvSpPr/>
          <p:nvPr/>
        </p:nvSpPr>
        <p:spPr>
          <a:xfrm>
            <a:off x="431541" y="4374105"/>
            <a:ext cx="82552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Each entry in the ROB contains four fields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431541" y="4959170"/>
            <a:ext cx="82552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/>
              <a:t>The </a:t>
            </a:r>
            <a:r>
              <a:rPr lang="en-US" sz="2800" b="1" dirty="0">
                <a:solidFill>
                  <a:srgbClr val="0000FF"/>
                </a:solidFill>
              </a:rPr>
              <a:t>instruction type </a:t>
            </a:r>
            <a:r>
              <a:rPr lang="en-US" sz="2800" dirty="0"/>
              <a:t>field </a:t>
            </a:r>
            <a:r>
              <a:rPr lang="en-US" sz="2800" dirty="0" smtClean="0"/>
              <a:t>indicates whether </a:t>
            </a:r>
            <a:r>
              <a:rPr lang="en-US" sz="2800" dirty="0"/>
              <a:t>the instruction is a </a:t>
            </a:r>
            <a:r>
              <a:rPr lang="en-US" sz="2800" dirty="0" smtClean="0"/>
              <a:t>branch, a store, </a:t>
            </a:r>
            <a:r>
              <a:rPr lang="en-US" sz="2800" dirty="0"/>
              <a:t>or a register </a:t>
            </a:r>
            <a:r>
              <a:rPr lang="en-US" sz="2800" dirty="0" smtClean="0"/>
              <a:t>operation (ALU, load).</a:t>
            </a:r>
          </a:p>
        </p:txBody>
      </p:sp>
    </p:spTree>
    <p:extLst>
      <p:ext uri="{BB962C8B-B14F-4D97-AF65-F5344CB8AC3E}">
        <p14:creationId xmlns:p14="http://schemas.microsoft.com/office/powerpoint/2010/main" val="218836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1541" y="683695"/>
            <a:ext cx="825526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b="1" dirty="0">
                <a:solidFill>
                  <a:srgbClr val="0000FF"/>
                </a:solidFill>
              </a:rPr>
              <a:t>destination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/>
              <a:t>field supplies the </a:t>
            </a:r>
            <a:r>
              <a:rPr lang="en-US" sz="2800" dirty="0" smtClean="0"/>
              <a:t>register number </a:t>
            </a:r>
            <a:r>
              <a:rPr lang="en-US" sz="2800" dirty="0"/>
              <a:t>(for loads and ALU operations) or the memory address (for stores) </a:t>
            </a:r>
            <a:r>
              <a:rPr lang="en-US" sz="2800" dirty="0" smtClean="0"/>
              <a:t>where the </a:t>
            </a:r>
            <a:r>
              <a:rPr lang="en-US" sz="2800" dirty="0"/>
              <a:t>instruction result should be written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b="1" dirty="0">
                <a:solidFill>
                  <a:srgbClr val="0000FF"/>
                </a:solidFill>
              </a:rPr>
              <a:t>value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/>
              <a:t>field </a:t>
            </a:r>
            <a:r>
              <a:rPr lang="en-US" sz="2800" dirty="0" smtClean="0"/>
              <a:t>holds </a:t>
            </a:r>
            <a:r>
              <a:rPr lang="en-US" sz="2800" dirty="0"/>
              <a:t>the </a:t>
            </a:r>
            <a:r>
              <a:rPr lang="en-US" sz="2800" dirty="0" smtClean="0"/>
              <a:t>value of </a:t>
            </a:r>
            <a:r>
              <a:rPr lang="en-US" sz="2800" dirty="0"/>
              <a:t>the instruction result until the instruction </a:t>
            </a:r>
            <a:r>
              <a:rPr lang="en-US" sz="2800" dirty="0" smtClean="0"/>
              <a:t>commits.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b="1" dirty="0">
                <a:solidFill>
                  <a:srgbClr val="0000FF"/>
                </a:solidFill>
              </a:rPr>
              <a:t>ready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/>
              <a:t>field indicates that the instruction </a:t>
            </a:r>
            <a:r>
              <a:rPr lang="en-US" sz="2800" dirty="0" smtClean="0"/>
              <a:t>has completed </a:t>
            </a:r>
            <a:r>
              <a:rPr lang="en-US" sz="2800" dirty="0"/>
              <a:t>execution, and the value is ready.</a:t>
            </a:r>
          </a:p>
        </p:txBody>
      </p:sp>
    </p:spTree>
    <p:extLst>
      <p:ext uri="{BB962C8B-B14F-4D97-AF65-F5344CB8AC3E}">
        <p14:creationId xmlns:p14="http://schemas.microsoft.com/office/powerpoint/2010/main" val="152186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806" y="548680"/>
            <a:ext cx="5490609" cy="571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1541" y="728700"/>
            <a:ext cx="4915010" cy="52322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/>
              <a:t>FP </a:t>
            </a:r>
            <a:r>
              <a:rPr lang="en-US" sz="2800" b="1" dirty="0"/>
              <a:t>unit </a:t>
            </a:r>
            <a:r>
              <a:rPr lang="en-US" sz="2800" b="1" dirty="0" smtClean="0"/>
              <a:t>supporting </a:t>
            </a:r>
            <a:r>
              <a:rPr lang="en-US" sz="2800" b="1" dirty="0"/>
              <a:t>speculation</a:t>
            </a:r>
            <a:endParaRPr lang="en-US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13" y="3023955"/>
            <a:ext cx="2540612" cy="209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777245" y="842278"/>
            <a:ext cx="957806" cy="786522"/>
          </a:xfrm>
          <a:prstGeom prst="rect">
            <a:avLst/>
          </a:prstGeom>
          <a:solidFill>
            <a:srgbClr val="0000FF">
              <a:alpha val="30196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Rectangle 8"/>
          <p:cNvSpPr/>
          <p:nvPr/>
        </p:nvSpPr>
        <p:spPr>
          <a:xfrm>
            <a:off x="619289" y="4186357"/>
            <a:ext cx="271930" cy="360040"/>
          </a:xfrm>
          <a:prstGeom prst="rect">
            <a:avLst/>
          </a:prstGeom>
          <a:solidFill>
            <a:srgbClr val="0000FF">
              <a:alpha val="30196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ectangle 9"/>
          <p:cNvSpPr/>
          <p:nvPr/>
        </p:nvSpPr>
        <p:spPr>
          <a:xfrm>
            <a:off x="974207" y="4186357"/>
            <a:ext cx="164190" cy="360040"/>
          </a:xfrm>
          <a:prstGeom prst="rect">
            <a:avLst/>
          </a:prstGeom>
          <a:solidFill>
            <a:srgbClr val="FF0000">
              <a:alpha val="30196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Rectangle 10"/>
          <p:cNvSpPr/>
          <p:nvPr/>
        </p:nvSpPr>
        <p:spPr>
          <a:xfrm>
            <a:off x="3774684" y="4186356"/>
            <a:ext cx="380005" cy="799885"/>
          </a:xfrm>
          <a:prstGeom prst="rect">
            <a:avLst/>
          </a:prstGeom>
          <a:solidFill>
            <a:srgbClr val="FF0000">
              <a:alpha val="30196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7" name="Group 16"/>
          <p:cNvGrpSpPr/>
          <p:nvPr/>
        </p:nvGrpSpPr>
        <p:grpSpPr>
          <a:xfrm>
            <a:off x="536594" y="607494"/>
            <a:ext cx="7410780" cy="4036641"/>
            <a:chOff x="536594" y="607494"/>
            <a:chExt cx="7410780" cy="4036641"/>
          </a:xfrm>
        </p:grpSpPr>
        <p:sp>
          <p:nvSpPr>
            <p:cNvPr id="8" name="Rounded Rectangle 7"/>
            <p:cNvSpPr/>
            <p:nvPr/>
          </p:nvSpPr>
          <p:spPr>
            <a:xfrm>
              <a:off x="536594" y="4104075"/>
              <a:ext cx="435006" cy="540060"/>
            </a:xfrm>
            <a:prstGeom prst="round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3" name="Rounded Rectangle 12"/>
            <p:cNvSpPr/>
            <p:nvPr/>
          </p:nvSpPr>
          <p:spPr>
            <a:xfrm flipH="1" flipV="1">
              <a:off x="6628419" y="607494"/>
              <a:ext cx="1318955" cy="1291335"/>
            </a:xfrm>
            <a:prstGeom prst="round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>
              <a:stCxn id="8" idx="0"/>
              <a:endCxn id="13" idx="3"/>
            </p:cNvCxnSpPr>
            <p:nvPr/>
          </p:nvCxnSpPr>
          <p:spPr>
            <a:xfrm flipV="1">
              <a:off x="754097" y="1253161"/>
              <a:ext cx="5874322" cy="2850914"/>
            </a:xfrm>
            <a:prstGeom prst="line">
              <a:avLst/>
            </a:prstGeom>
            <a:ln w="28575">
              <a:solidFill>
                <a:srgbClr val="0000FF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9" name="Group 1038"/>
          <p:cNvGrpSpPr/>
          <p:nvPr/>
        </p:nvGrpSpPr>
        <p:grpSpPr>
          <a:xfrm>
            <a:off x="3221850" y="1628800"/>
            <a:ext cx="4455495" cy="3915435"/>
            <a:chOff x="3221850" y="1628800"/>
            <a:chExt cx="4455495" cy="3915435"/>
          </a:xfrm>
        </p:grpSpPr>
        <p:grpSp>
          <p:nvGrpSpPr>
            <p:cNvPr id="1038" name="Group 1037"/>
            <p:cNvGrpSpPr/>
            <p:nvPr/>
          </p:nvGrpSpPr>
          <p:grpSpPr>
            <a:xfrm>
              <a:off x="3221850" y="1628800"/>
              <a:ext cx="4455495" cy="3915435"/>
              <a:chOff x="3221850" y="1628800"/>
              <a:chExt cx="4455495" cy="3915435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flipH="1">
                <a:off x="3221850" y="1853825"/>
                <a:ext cx="4455495" cy="0"/>
              </a:xfrm>
              <a:prstGeom prst="line">
                <a:avLst/>
              </a:prstGeom>
              <a:ln w="76200">
                <a:solidFill>
                  <a:srgbClr val="0000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3221850" y="1853825"/>
                <a:ext cx="0" cy="3690410"/>
              </a:xfrm>
              <a:prstGeom prst="line">
                <a:avLst/>
              </a:prstGeom>
              <a:ln w="76200">
                <a:solidFill>
                  <a:srgbClr val="0000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4" name="Straight Connector 1023"/>
              <p:cNvCxnSpPr/>
              <p:nvPr/>
            </p:nvCxnSpPr>
            <p:spPr>
              <a:xfrm>
                <a:off x="6372200" y="1853825"/>
                <a:ext cx="0" cy="2070230"/>
              </a:xfrm>
              <a:prstGeom prst="line">
                <a:avLst/>
              </a:prstGeom>
              <a:ln w="76200">
                <a:solidFill>
                  <a:srgbClr val="0000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8" name="Straight Connector 1027"/>
              <p:cNvCxnSpPr/>
              <p:nvPr/>
            </p:nvCxnSpPr>
            <p:spPr>
              <a:xfrm>
                <a:off x="6552217" y="1853825"/>
                <a:ext cx="0" cy="2242521"/>
              </a:xfrm>
              <a:prstGeom prst="line">
                <a:avLst/>
              </a:prstGeom>
              <a:ln w="76200">
                <a:solidFill>
                  <a:srgbClr val="0000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7677345" y="1628800"/>
                <a:ext cx="0" cy="990110"/>
              </a:xfrm>
              <a:prstGeom prst="line">
                <a:avLst/>
              </a:prstGeom>
              <a:ln w="76200">
                <a:solidFill>
                  <a:srgbClr val="0000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6" name="Group 1035"/>
            <p:cNvGrpSpPr/>
            <p:nvPr/>
          </p:nvGrpSpPr>
          <p:grpSpPr>
            <a:xfrm>
              <a:off x="3310402" y="1628800"/>
              <a:ext cx="3961899" cy="3690410"/>
              <a:chOff x="3310402" y="1628800"/>
              <a:chExt cx="3961899" cy="3690410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 flipH="1">
                <a:off x="3311860" y="2033845"/>
                <a:ext cx="3960441" cy="0"/>
              </a:xfrm>
              <a:prstGeom prst="line">
                <a:avLst/>
              </a:prstGeom>
              <a:ln w="76200">
                <a:solidFill>
                  <a:srgbClr val="FF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3310402" y="2020070"/>
                <a:ext cx="1458" cy="3299140"/>
              </a:xfrm>
              <a:prstGeom prst="line">
                <a:avLst/>
              </a:prstGeom>
              <a:ln w="76200">
                <a:solidFill>
                  <a:srgbClr val="FF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7271157" y="1628800"/>
                <a:ext cx="1144" cy="990110"/>
              </a:xfrm>
              <a:prstGeom prst="line">
                <a:avLst/>
              </a:prstGeom>
              <a:ln w="76200">
                <a:solidFill>
                  <a:srgbClr val="FF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21"/>
          <p:cNvGrpSpPr/>
          <p:nvPr/>
        </p:nvGrpSpPr>
        <p:grpSpPr>
          <a:xfrm>
            <a:off x="3019324" y="593685"/>
            <a:ext cx="5198078" cy="5355595"/>
            <a:chOff x="3019324" y="593685"/>
            <a:chExt cx="5198078" cy="5355595"/>
          </a:xfrm>
        </p:grpSpPr>
        <p:grpSp>
          <p:nvGrpSpPr>
            <p:cNvPr id="23" name="Group 22"/>
            <p:cNvGrpSpPr/>
            <p:nvPr/>
          </p:nvGrpSpPr>
          <p:grpSpPr>
            <a:xfrm>
              <a:off x="6552217" y="593685"/>
              <a:ext cx="1665185" cy="2745305"/>
              <a:chOff x="6552217" y="593685"/>
              <a:chExt cx="1665185" cy="2745305"/>
            </a:xfrm>
          </p:grpSpPr>
          <p:sp>
            <p:nvSpPr>
              <p:cNvPr id="19" name="Rounded Rectangle 18"/>
              <p:cNvSpPr/>
              <p:nvPr/>
            </p:nvSpPr>
            <p:spPr>
              <a:xfrm flipH="1" flipV="1">
                <a:off x="6628420" y="593685"/>
                <a:ext cx="1318955" cy="1291335"/>
              </a:xfrm>
              <a:prstGeom prst="roundRect">
                <a:avLst/>
              </a:pr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 flipH="1" flipV="1">
                <a:off x="6552217" y="2483894"/>
                <a:ext cx="1665185" cy="855096"/>
              </a:xfrm>
              <a:prstGeom prst="roundRect">
                <a:avLst/>
              </a:pr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/>
              <p:cNvCxnSpPr>
                <a:stCxn id="20" idx="2"/>
                <a:endCxn id="19" idx="0"/>
              </p:cNvCxnSpPr>
              <p:nvPr/>
            </p:nvCxnSpPr>
            <p:spPr>
              <a:xfrm flipH="1" flipV="1">
                <a:off x="7287897" y="1885020"/>
                <a:ext cx="96912" cy="598874"/>
              </a:xfrm>
              <a:prstGeom prst="line">
                <a:avLst/>
              </a:prstGeom>
              <a:ln w="28575">
                <a:solidFill>
                  <a:srgbClr val="0000FF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Rounded Rectangle 46"/>
            <p:cNvSpPr/>
            <p:nvPr/>
          </p:nvSpPr>
          <p:spPr>
            <a:xfrm flipH="1" flipV="1">
              <a:off x="3019324" y="5544235"/>
              <a:ext cx="1057619" cy="405045"/>
            </a:xfrm>
            <a:prstGeom prst="round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/>
            <p:cNvCxnSpPr>
              <a:stCxn id="47" idx="2"/>
              <a:endCxn id="13" idx="0"/>
            </p:cNvCxnSpPr>
            <p:nvPr/>
          </p:nvCxnSpPr>
          <p:spPr>
            <a:xfrm flipV="1">
              <a:off x="3548133" y="1898829"/>
              <a:ext cx="3739763" cy="3645406"/>
            </a:xfrm>
            <a:prstGeom prst="line">
              <a:avLst/>
            </a:prstGeom>
            <a:ln w="28575">
              <a:solidFill>
                <a:srgbClr val="0000FF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054530" y="571181"/>
            <a:ext cx="5252885" cy="5694996"/>
            <a:chOff x="3054530" y="571181"/>
            <a:chExt cx="5252885" cy="5694996"/>
          </a:xfrm>
        </p:grpSpPr>
        <p:grpSp>
          <p:nvGrpSpPr>
            <p:cNvPr id="38" name="Group 37"/>
            <p:cNvGrpSpPr/>
            <p:nvPr/>
          </p:nvGrpSpPr>
          <p:grpSpPr>
            <a:xfrm>
              <a:off x="3054530" y="571181"/>
              <a:ext cx="5252885" cy="5694996"/>
              <a:chOff x="3054530" y="571181"/>
              <a:chExt cx="5252885" cy="5694996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3581890" y="6219310"/>
                <a:ext cx="4680520" cy="0"/>
              </a:xfrm>
              <a:prstGeom prst="line">
                <a:avLst/>
              </a:prstGeom>
              <a:ln w="762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8262410" y="593685"/>
                <a:ext cx="0" cy="5672492"/>
              </a:xfrm>
              <a:prstGeom prst="line">
                <a:avLst/>
              </a:prstGeom>
              <a:ln w="762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3054530" y="609324"/>
                <a:ext cx="3902735" cy="0"/>
              </a:xfrm>
              <a:prstGeom prst="line">
                <a:avLst/>
              </a:prstGeom>
              <a:ln w="762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7497325" y="593685"/>
                <a:ext cx="810090" cy="1"/>
              </a:xfrm>
              <a:prstGeom prst="line">
                <a:avLst/>
              </a:prstGeom>
              <a:ln w="762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3086835" y="571181"/>
                <a:ext cx="0" cy="3498368"/>
              </a:xfrm>
              <a:prstGeom prst="line">
                <a:avLst/>
              </a:prstGeom>
              <a:ln w="762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3054530" y="4026036"/>
                <a:ext cx="797389" cy="0"/>
              </a:xfrm>
              <a:prstGeom prst="line">
                <a:avLst/>
              </a:prstGeom>
              <a:ln w="762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Straight Connector 48"/>
            <p:cNvCxnSpPr/>
            <p:nvPr/>
          </p:nvCxnSpPr>
          <p:spPr>
            <a:xfrm>
              <a:off x="4752020" y="4734145"/>
              <a:ext cx="3510390" cy="0"/>
            </a:xfrm>
            <a:prstGeom prst="line">
              <a:avLst/>
            </a:prstGeom>
            <a:ln w="76200">
              <a:solidFill>
                <a:srgbClr val="0000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637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09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Four Steps of Instruction Execution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1541" y="1088740"/>
            <a:ext cx="8255261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 smtClean="0">
                <a:solidFill>
                  <a:srgbClr val="0000FF"/>
                </a:solidFill>
              </a:rPr>
              <a:t>Issue</a:t>
            </a:r>
            <a:r>
              <a:rPr lang="en-US" sz="2800" dirty="0"/>
              <a:t>.</a:t>
            </a:r>
            <a:r>
              <a:rPr lang="en-US" sz="2800" b="1" dirty="0" smtClean="0"/>
              <a:t> </a:t>
            </a:r>
            <a:r>
              <a:rPr lang="en-US" sz="2800" dirty="0" smtClean="0"/>
              <a:t>Get </a:t>
            </a:r>
            <a:r>
              <a:rPr lang="en-US" sz="2800" dirty="0"/>
              <a:t>an instruction from the instruction queue. Issue </a:t>
            </a:r>
            <a:r>
              <a:rPr lang="en-US" sz="2800" dirty="0" smtClean="0"/>
              <a:t>it if there </a:t>
            </a:r>
            <a:r>
              <a:rPr lang="en-US" sz="2800" dirty="0"/>
              <a:t>is an empty </a:t>
            </a:r>
            <a:r>
              <a:rPr lang="en-US" sz="2800" b="1" dirty="0" smtClean="0"/>
              <a:t>RS</a:t>
            </a:r>
            <a:r>
              <a:rPr lang="en-US" sz="2800" dirty="0" smtClean="0"/>
              <a:t> </a:t>
            </a:r>
            <a:r>
              <a:rPr lang="en-US" sz="2800" dirty="0"/>
              <a:t>and an empty slot in the </a:t>
            </a:r>
            <a:r>
              <a:rPr lang="en-US" sz="2800" b="1" dirty="0" smtClean="0"/>
              <a:t>ROB</a:t>
            </a:r>
            <a:r>
              <a:rPr lang="en-US" sz="2800" dirty="0" smtClean="0"/>
              <a:t>, otherwise </a:t>
            </a:r>
            <a:r>
              <a:rPr lang="en-US" sz="2800" dirty="0"/>
              <a:t>instruction issue is </a:t>
            </a:r>
            <a:r>
              <a:rPr lang="en-US" sz="2800" dirty="0" smtClean="0"/>
              <a:t>stalled.</a:t>
            </a:r>
          </a:p>
          <a:p>
            <a:pPr algn="just">
              <a:spcAft>
                <a:spcPts val="1200"/>
              </a:spcAft>
            </a:pPr>
            <a:r>
              <a:rPr lang="en-US" sz="2800" dirty="0"/>
              <a:t>S</a:t>
            </a:r>
            <a:r>
              <a:rPr lang="en-US" sz="2800" dirty="0" smtClean="0"/>
              <a:t>end the operands </a:t>
            </a:r>
            <a:r>
              <a:rPr lang="en-US" sz="2800" dirty="0"/>
              <a:t>to the </a:t>
            </a:r>
            <a:r>
              <a:rPr lang="en-US" sz="2800" dirty="0" smtClean="0"/>
              <a:t>RS if </a:t>
            </a:r>
            <a:r>
              <a:rPr lang="en-US" sz="2800" dirty="0"/>
              <a:t>they are available in either </a:t>
            </a:r>
            <a:r>
              <a:rPr lang="en-US" sz="2800" b="1" dirty="0" smtClean="0"/>
              <a:t>RF</a:t>
            </a:r>
            <a:r>
              <a:rPr lang="en-US" sz="2800" dirty="0" smtClean="0"/>
              <a:t> or </a:t>
            </a:r>
            <a:r>
              <a:rPr lang="en-US" sz="2800" dirty="0"/>
              <a:t>the </a:t>
            </a:r>
            <a:r>
              <a:rPr lang="en-US" sz="2800" b="1" dirty="0" smtClean="0"/>
              <a:t>ROB</a:t>
            </a:r>
            <a:r>
              <a:rPr lang="en-US" sz="2800" dirty="0" smtClean="0"/>
              <a:t>. Update </a:t>
            </a:r>
            <a:r>
              <a:rPr lang="en-US" sz="2800" dirty="0"/>
              <a:t>the control entries to indicate the buffers are in </a:t>
            </a:r>
            <a:r>
              <a:rPr lang="en-US" sz="2800" dirty="0" smtClean="0"/>
              <a:t>use.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</a:t>
            </a:r>
            <a:r>
              <a:rPr lang="en-US" sz="2800" dirty="0"/>
              <a:t> </a:t>
            </a:r>
            <a:r>
              <a:rPr lang="en-US" sz="2800" dirty="0" smtClean="0"/>
              <a:t>number </a:t>
            </a:r>
            <a:r>
              <a:rPr lang="en-US" sz="2800" dirty="0"/>
              <a:t>of the </a:t>
            </a:r>
            <a:r>
              <a:rPr lang="en-US" sz="2800" b="1" dirty="0"/>
              <a:t>ROB</a:t>
            </a:r>
            <a:r>
              <a:rPr lang="en-US" sz="2800" dirty="0"/>
              <a:t> entry allocated for the result is also sent to the </a:t>
            </a:r>
            <a:r>
              <a:rPr lang="en-US" sz="2800" dirty="0" smtClean="0"/>
              <a:t>RS, </a:t>
            </a:r>
            <a:r>
              <a:rPr lang="en-US" sz="2800" dirty="0"/>
              <a:t>so that </a:t>
            </a:r>
            <a:r>
              <a:rPr lang="en-US" sz="2800" dirty="0" smtClean="0"/>
              <a:t>it can </a:t>
            </a:r>
            <a:r>
              <a:rPr lang="en-US" sz="2800" dirty="0"/>
              <a:t>be used to tag the result when it is placed </a:t>
            </a:r>
            <a:r>
              <a:rPr lang="en-US" sz="2800" dirty="0" smtClean="0"/>
              <a:t>on the </a:t>
            </a:r>
            <a:r>
              <a:rPr lang="en-US" sz="2800" b="1" dirty="0" smtClean="0"/>
              <a:t>CDB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b="1" dirty="0" smtClean="0"/>
              <a:t>Notice</a:t>
            </a:r>
            <a:r>
              <a:rPr lang="en-US" sz="2800" dirty="0" smtClean="0"/>
              <a:t> that </a:t>
            </a:r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b="1" dirty="0" smtClean="0"/>
              <a:t>ROB</a:t>
            </a:r>
            <a:r>
              <a:rPr lang="en-US" sz="2800" dirty="0" smtClean="0"/>
              <a:t> is a </a:t>
            </a:r>
            <a:r>
              <a:rPr lang="en-US" sz="2800" b="1" dirty="0" smtClean="0"/>
              <a:t>queue</a:t>
            </a:r>
            <a:r>
              <a:rPr lang="en-US" sz="2800" dirty="0" smtClean="0"/>
              <a:t>. Its update at Issue ensures </a:t>
            </a:r>
            <a:r>
              <a:rPr lang="en-US" sz="2800" b="1" dirty="0" smtClean="0"/>
              <a:t>in-order commitment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81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1541" y="745533"/>
            <a:ext cx="8255261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 smtClean="0">
                <a:solidFill>
                  <a:srgbClr val="0000FF"/>
                </a:solidFill>
              </a:rPr>
              <a:t>Execute</a:t>
            </a:r>
            <a:r>
              <a:rPr lang="en-US" sz="2800" dirty="0" smtClean="0"/>
              <a:t>. If </a:t>
            </a:r>
            <a:r>
              <a:rPr lang="en-US" sz="2800" dirty="0"/>
              <a:t>one or more of the operands is not yet available, monitor </a:t>
            </a:r>
            <a:r>
              <a:rPr lang="en-US" sz="2800" dirty="0" smtClean="0"/>
              <a:t>the </a:t>
            </a:r>
            <a:r>
              <a:rPr lang="en-US" sz="2800" b="1" dirty="0" smtClean="0"/>
              <a:t>CDB</a:t>
            </a:r>
            <a:r>
              <a:rPr lang="en-US" sz="2800" dirty="0" smtClean="0"/>
              <a:t> </a:t>
            </a:r>
            <a:r>
              <a:rPr lang="en-US" sz="2800" dirty="0"/>
              <a:t>while waiting for the register to be </a:t>
            </a:r>
            <a:r>
              <a:rPr lang="en-US" sz="2800" dirty="0" smtClean="0"/>
              <a:t>computed. This </a:t>
            </a:r>
            <a:r>
              <a:rPr lang="en-US" sz="2800" dirty="0"/>
              <a:t>step checks </a:t>
            </a:r>
            <a:r>
              <a:rPr lang="en-US" sz="2800" dirty="0" smtClean="0"/>
              <a:t>for </a:t>
            </a:r>
            <a:r>
              <a:rPr lang="en-US" sz="2800" b="1" dirty="0" smtClean="0"/>
              <a:t>RAW</a:t>
            </a:r>
            <a:r>
              <a:rPr lang="en-US" sz="2800" dirty="0" smtClean="0"/>
              <a:t> hazards.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When </a:t>
            </a:r>
            <a:r>
              <a:rPr lang="en-US" sz="2800" dirty="0"/>
              <a:t>both operands are available at </a:t>
            </a:r>
            <a:r>
              <a:rPr lang="en-US" sz="2800" b="1" dirty="0" smtClean="0"/>
              <a:t>RS</a:t>
            </a:r>
            <a:r>
              <a:rPr lang="en-US" sz="2800" dirty="0" smtClean="0"/>
              <a:t>, execute the operation.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Instructions </a:t>
            </a:r>
            <a:r>
              <a:rPr lang="en-US" sz="2800" dirty="0"/>
              <a:t>may take multiple clock cycles in this </a:t>
            </a:r>
            <a:r>
              <a:rPr lang="en-US" sz="2800" dirty="0" smtClean="0"/>
              <a:t>stage, and </a:t>
            </a:r>
            <a:r>
              <a:rPr lang="en-US" sz="2800" b="1" dirty="0"/>
              <a:t>loads</a:t>
            </a:r>
            <a:r>
              <a:rPr lang="en-US" sz="2800" dirty="0"/>
              <a:t> still require two steps in this </a:t>
            </a:r>
            <a:r>
              <a:rPr lang="en-US" sz="2800" dirty="0" smtClean="0"/>
              <a:t>stage.</a:t>
            </a:r>
          </a:p>
          <a:p>
            <a:pPr algn="just">
              <a:spcAft>
                <a:spcPts val="1200"/>
              </a:spcAft>
            </a:pPr>
            <a:r>
              <a:rPr lang="en-US" sz="2800" b="1" dirty="0" smtClean="0"/>
              <a:t>Stores</a:t>
            </a:r>
            <a:r>
              <a:rPr lang="en-US" sz="2800" dirty="0" smtClean="0"/>
              <a:t> </a:t>
            </a:r>
            <a:r>
              <a:rPr lang="en-US" sz="2800" dirty="0"/>
              <a:t>need only have the </a:t>
            </a:r>
            <a:r>
              <a:rPr lang="en-US" sz="2800" dirty="0" smtClean="0"/>
              <a:t>base register </a:t>
            </a:r>
            <a:r>
              <a:rPr lang="en-US" sz="2800" dirty="0"/>
              <a:t>available at this step, since execution for a store at this point is </a:t>
            </a:r>
            <a:r>
              <a:rPr lang="en-US" sz="2800" dirty="0" smtClean="0"/>
              <a:t>only effective </a:t>
            </a:r>
            <a:r>
              <a:rPr lang="en-US" sz="2800" dirty="0"/>
              <a:t>address calculation.</a:t>
            </a:r>
          </a:p>
        </p:txBody>
      </p:sp>
    </p:spTree>
    <p:extLst>
      <p:ext uri="{BB962C8B-B14F-4D97-AF65-F5344CB8AC3E}">
        <p14:creationId xmlns:p14="http://schemas.microsoft.com/office/powerpoint/2010/main" val="422083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629977"/>
            <a:ext cx="82296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/>
              <a:t>Likewise, to avoid </a:t>
            </a:r>
            <a:r>
              <a:rPr lang="en-US" sz="2800" dirty="0" smtClean="0"/>
              <a:t>violating output dependences of </a:t>
            </a:r>
            <a:r>
              <a:rPr lang="en-US" sz="2800" dirty="0"/>
              <a:t>F6 by MUL.D, WAW hazards must </a:t>
            </a:r>
            <a:r>
              <a:rPr lang="en-US" sz="2800" dirty="0" smtClean="0"/>
              <a:t>be handled.</a:t>
            </a:r>
          </a:p>
          <a:p>
            <a:pPr algn="just">
              <a:spcAft>
                <a:spcPts val="600"/>
              </a:spcAft>
            </a:pPr>
            <a:r>
              <a:rPr lang="en-US" sz="2800" b="1" dirty="0">
                <a:solidFill>
                  <a:srgbClr val="0000FF"/>
                </a:solidFill>
              </a:rPr>
              <a:t>register renaming </a:t>
            </a:r>
            <a:r>
              <a:rPr lang="en-US" sz="2800" dirty="0" smtClean="0"/>
              <a:t>avoids these hazards.</a:t>
            </a:r>
            <a:endParaRPr lang="he-IL" sz="2800" dirty="0"/>
          </a:p>
        </p:txBody>
      </p:sp>
      <p:sp>
        <p:nvSpPr>
          <p:cNvPr id="6" name="Rectangle 5"/>
          <p:cNvSpPr/>
          <p:nvPr/>
        </p:nvSpPr>
        <p:spPr>
          <a:xfrm>
            <a:off x="457200" y="2266997"/>
            <a:ext cx="8229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OOO completion </a:t>
            </a:r>
            <a:r>
              <a:rPr lang="en-US" sz="2800" dirty="0"/>
              <a:t>must preserve </a:t>
            </a:r>
            <a:r>
              <a:rPr lang="en-US" sz="2800" b="1" dirty="0" smtClean="0"/>
              <a:t>exception behavior </a:t>
            </a:r>
            <a:r>
              <a:rPr lang="en-US" sz="2800" dirty="0" smtClean="0"/>
              <a:t>to happen </a:t>
            </a:r>
            <a:r>
              <a:rPr lang="en-US" sz="2800" b="1" dirty="0"/>
              <a:t>exactly</a:t>
            </a:r>
            <a:r>
              <a:rPr lang="en-US" sz="2800" i="1" dirty="0"/>
              <a:t> </a:t>
            </a:r>
            <a:r>
              <a:rPr lang="en-US" sz="2800" dirty="0" smtClean="0"/>
              <a:t>as by in-order.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dirty="0" smtClean="0"/>
              <a:t>No </a:t>
            </a:r>
            <a:r>
              <a:rPr lang="en-US" sz="2400" dirty="0"/>
              <a:t>instruction </a:t>
            </a:r>
            <a:r>
              <a:rPr lang="en-US" sz="2400" dirty="0" smtClean="0"/>
              <a:t>generates an </a:t>
            </a:r>
            <a:r>
              <a:rPr lang="en-US" sz="2400" dirty="0"/>
              <a:t>exception until the processor knows </a:t>
            </a:r>
            <a:r>
              <a:rPr lang="en-US" sz="2400" dirty="0" smtClean="0"/>
              <a:t>that the instruction </a:t>
            </a:r>
            <a:r>
              <a:rPr lang="en-US" sz="2400" dirty="0"/>
              <a:t>raising the </a:t>
            </a:r>
            <a:r>
              <a:rPr lang="en-US" sz="2400" dirty="0" smtClean="0"/>
              <a:t>exception will </a:t>
            </a:r>
            <a:r>
              <a:rPr lang="en-US" sz="2400" dirty="0"/>
              <a:t>be </a:t>
            </a:r>
            <a:r>
              <a:rPr lang="en-US" sz="2400" dirty="0" smtClean="0"/>
              <a:t>executed.</a:t>
            </a:r>
            <a:endParaRPr lang="he-IL" sz="2400" dirty="0"/>
          </a:p>
        </p:txBody>
      </p:sp>
      <p:sp>
        <p:nvSpPr>
          <p:cNvPr id="7" name="Rectangle 6"/>
          <p:cNvSpPr/>
          <p:nvPr/>
        </p:nvSpPr>
        <p:spPr>
          <a:xfrm>
            <a:off x="457200" y="4389201"/>
            <a:ext cx="822959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dirty="0" smtClean="0"/>
              <a:t>OOO splits </a:t>
            </a:r>
            <a:r>
              <a:rPr lang="en-US" sz="2800" dirty="0"/>
              <a:t>the ID </a:t>
            </a:r>
            <a:r>
              <a:rPr lang="en-US" sz="2800" dirty="0" smtClean="0"/>
              <a:t>stage  into </a:t>
            </a:r>
            <a:r>
              <a:rPr lang="en-US" sz="2800" dirty="0"/>
              <a:t>two stages:</a:t>
            </a:r>
          </a:p>
          <a:p>
            <a:pPr marL="514350" indent="-514350" algn="just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rgbClr val="0000FF"/>
                </a:solidFill>
              </a:rPr>
              <a:t>Issue</a:t>
            </a:r>
            <a:r>
              <a:rPr lang="en-US" sz="2400" dirty="0" smtClean="0"/>
              <a:t>—Decode </a:t>
            </a:r>
            <a:r>
              <a:rPr lang="en-US" sz="2400" dirty="0"/>
              <a:t>instructions, check </a:t>
            </a:r>
            <a:r>
              <a:rPr lang="en-US" sz="2400" dirty="0" smtClean="0"/>
              <a:t>for </a:t>
            </a:r>
            <a:r>
              <a:rPr lang="en-US" sz="2400" b="1" dirty="0" smtClean="0"/>
              <a:t>structural </a:t>
            </a:r>
            <a:r>
              <a:rPr lang="en-US" sz="2400" b="1" dirty="0"/>
              <a:t>hazards</a:t>
            </a:r>
            <a:r>
              <a:rPr lang="en-US" sz="2400" dirty="0"/>
              <a:t>.</a:t>
            </a:r>
          </a:p>
          <a:p>
            <a:pPr marL="514350" indent="-514350" algn="just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rgbClr val="0000FF"/>
                </a:solidFill>
              </a:rPr>
              <a:t>Read </a:t>
            </a:r>
            <a:r>
              <a:rPr lang="en-US" sz="2400" b="1" dirty="0">
                <a:solidFill>
                  <a:srgbClr val="0000FF"/>
                </a:solidFill>
              </a:rPr>
              <a:t>operands</a:t>
            </a:r>
            <a:r>
              <a:rPr lang="en-US" sz="2400" dirty="0"/>
              <a:t>—Wait until no </a:t>
            </a:r>
            <a:r>
              <a:rPr lang="en-US" sz="2400" b="1" dirty="0"/>
              <a:t>data hazards</a:t>
            </a:r>
            <a:r>
              <a:rPr lang="en-US" sz="2400" dirty="0"/>
              <a:t>, then read operands.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7180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1541" y="816380"/>
            <a:ext cx="8255261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>
                <a:solidFill>
                  <a:srgbClr val="0000FF"/>
                </a:solidFill>
              </a:rPr>
              <a:t>Write </a:t>
            </a:r>
            <a:r>
              <a:rPr lang="en-US" sz="2800" b="1" dirty="0" smtClean="0">
                <a:solidFill>
                  <a:srgbClr val="0000FF"/>
                </a:solidFill>
              </a:rPr>
              <a:t>result</a:t>
            </a:r>
            <a:r>
              <a:rPr lang="en-US" sz="2800" dirty="0" smtClean="0"/>
              <a:t>. Write </a:t>
            </a:r>
            <a:r>
              <a:rPr lang="en-US" sz="2800" dirty="0"/>
              <a:t>it on the </a:t>
            </a:r>
            <a:r>
              <a:rPr lang="en-US" sz="2800" b="1" dirty="0"/>
              <a:t>CDB</a:t>
            </a:r>
            <a:r>
              <a:rPr lang="en-US" sz="2800" dirty="0"/>
              <a:t> (with </a:t>
            </a:r>
            <a:r>
              <a:rPr lang="en-US" sz="2800" dirty="0" smtClean="0"/>
              <a:t>the </a:t>
            </a:r>
            <a:r>
              <a:rPr lang="en-US" sz="2800" b="1" dirty="0" smtClean="0"/>
              <a:t>ROB</a:t>
            </a:r>
            <a:r>
              <a:rPr lang="en-US" sz="2800" dirty="0" smtClean="0"/>
              <a:t> </a:t>
            </a:r>
            <a:r>
              <a:rPr lang="en-US" sz="2800" dirty="0"/>
              <a:t>tag sent when the instruction issued) and from the </a:t>
            </a:r>
            <a:r>
              <a:rPr lang="en-US" sz="2800" b="1" dirty="0"/>
              <a:t>CDB</a:t>
            </a:r>
            <a:r>
              <a:rPr lang="en-US" sz="2800" dirty="0"/>
              <a:t> into the </a:t>
            </a:r>
            <a:r>
              <a:rPr lang="en-US" sz="2800" b="1" dirty="0" smtClean="0"/>
              <a:t>ROB</a:t>
            </a:r>
            <a:r>
              <a:rPr lang="en-US" sz="2800" dirty="0" smtClean="0"/>
              <a:t> and any </a:t>
            </a:r>
            <a:r>
              <a:rPr lang="en-US" sz="2800" b="1" dirty="0" smtClean="0"/>
              <a:t>RS</a:t>
            </a:r>
            <a:r>
              <a:rPr lang="en-US" sz="2800" dirty="0" smtClean="0"/>
              <a:t> waiting </a:t>
            </a:r>
            <a:r>
              <a:rPr lang="en-US" sz="2800" dirty="0"/>
              <a:t>for this </a:t>
            </a:r>
            <a:r>
              <a:rPr lang="en-US" sz="2800" dirty="0" smtClean="0"/>
              <a:t>result.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Mark </a:t>
            </a:r>
            <a:r>
              <a:rPr lang="en-US" sz="2800" dirty="0"/>
              <a:t>the </a:t>
            </a:r>
            <a:r>
              <a:rPr lang="en-US" sz="2800" b="1" dirty="0" smtClean="0"/>
              <a:t>RS</a:t>
            </a:r>
            <a:r>
              <a:rPr lang="en-US" sz="2800" dirty="0" smtClean="0"/>
              <a:t> as available.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Special actions </a:t>
            </a:r>
            <a:r>
              <a:rPr lang="en-US" sz="2800" dirty="0"/>
              <a:t>are required for </a:t>
            </a:r>
            <a:r>
              <a:rPr lang="en-US" sz="2800" b="1" dirty="0" smtClean="0"/>
              <a:t>stores</a:t>
            </a:r>
            <a:r>
              <a:rPr lang="en-US" sz="2800" dirty="0" smtClean="0"/>
              <a:t>. If </a:t>
            </a:r>
            <a:r>
              <a:rPr lang="en-US" sz="2800" dirty="0"/>
              <a:t>the value to be stored is available, it is written into the Value </a:t>
            </a:r>
            <a:r>
              <a:rPr lang="en-US" sz="2800" dirty="0" smtClean="0"/>
              <a:t>field of </a:t>
            </a:r>
            <a:r>
              <a:rPr lang="en-US" sz="2800" dirty="0"/>
              <a:t>the </a:t>
            </a:r>
            <a:r>
              <a:rPr lang="en-US" sz="2800" b="1" dirty="0"/>
              <a:t>ROB</a:t>
            </a:r>
            <a:r>
              <a:rPr lang="en-US" sz="2800" dirty="0"/>
              <a:t> entry for the </a:t>
            </a:r>
            <a:r>
              <a:rPr lang="en-US" sz="2800" dirty="0" smtClean="0"/>
              <a:t>store.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If not </a:t>
            </a:r>
            <a:r>
              <a:rPr lang="en-US" sz="2800" dirty="0"/>
              <a:t>available </a:t>
            </a:r>
            <a:r>
              <a:rPr lang="en-US" sz="2800" dirty="0" smtClean="0"/>
              <a:t>yet, the </a:t>
            </a:r>
            <a:r>
              <a:rPr lang="en-US" sz="2800" b="1" dirty="0"/>
              <a:t>CDB</a:t>
            </a:r>
            <a:r>
              <a:rPr lang="en-US" sz="2800" dirty="0"/>
              <a:t> </a:t>
            </a:r>
            <a:r>
              <a:rPr lang="en-US" sz="2800" dirty="0" smtClean="0"/>
              <a:t>is </a:t>
            </a:r>
            <a:r>
              <a:rPr lang="en-US" sz="2800" dirty="0"/>
              <a:t>monitored until that value is broadcast, at which time </a:t>
            </a:r>
            <a:r>
              <a:rPr lang="en-US" sz="2800" dirty="0" smtClean="0"/>
              <a:t>the Value </a:t>
            </a:r>
            <a:r>
              <a:rPr lang="en-US" sz="2800" dirty="0"/>
              <a:t>field of the </a:t>
            </a:r>
            <a:r>
              <a:rPr lang="en-US" sz="2800" b="1" dirty="0"/>
              <a:t>ROB</a:t>
            </a:r>
            <a:r>
              <a:rPr lang="en-US" sz="2800" dirty="0"/>
              <a:t> entry of the store is </a:t>
            </a:r>
            <a:r>
              <a:rPr lang="en-US" sz="2800" dirty="0" smtClean="0"/>
              <a:t>updated.</a:t>
            </a:r>
          </a:p>
        </p:txBody>
      </p:sp>
    </p:spTree>
    <p:extLst>
      <p:ext uri="{BB962C8B-B14F-4D97-AF65-F5344CB8AC3E}">
        <p14:creationId xmlns:p14="http://schemas.microsoft.com/office/powerpoint/2010/main" val="168457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1541" y="762590"/>
            <a:ext cx="8255261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 smtClean="0">
                <a:solidFill>
                  <a:srgbClr val="0000FF"/>
                </a:solidFill>
              </a:rPr>
              <a:t>Commit</a:t>
            </a:r>
            <a:r>
              <a:rPr lang="en-US" sz="2800" b="1" dirty="0" smtClean="0"/>
              <a:t>.</a:t>
            </a:r>
            <a:r>
              <a:rPr lang="en-US" sz="2800" dirty="0"/>
              <a:t> </a:t>
            </a:r>
            <a:r>
              <a:rPr lang="en-US" sz="2800" dirty="0" smtClean="0"/>
              <a:t>Commitment takes three </a:t>
            </a:r>
            <a:r>
              <a:rPr lang="en-US" sz="2800" dirty="0"/>
              <a:t>different </a:t>
            </a:r>
            <a:r>
              <a:rPr lang="en-US" sz="2800" dirty="0" smtClean="0"/>
              <a:t>sequences.</a:t>
            </a:r>
          </a:p>
          <a:p>
            <a:pPr marL="514350" indent="-514350" algn="just">
              <a:spcAft>
                <a:spcPts val="1200"/>
              </a:spcAft>
              <a:buAutoNum type="arabicParenR"/>
            </a:pPr>
            <a:r>
              <a:rPr lang="en-US" sz="2800" b="1" dirty="0" smtClean="0"/>
              <a:t>A branch </a:t>
            </a:r>
            <a:r>
              <a:rPr lang="en-US" sz="2800" dirty="0" smtClean="0"/>
              <a:t>reached </a:t>
            </a:r>
            <a:r>
              <a:rPr lang="en-US" sz="2800" dirty="0"/>
              <a:t>the head of the </a:t>
            </a:r>
            <a:r>
              <a:rPr lang="en-US" sz="2800" b="1" dirty="0" smtClean="0"/>
              <a:t>ROB</a:t>
            </a:r>
            <a:r>
              <a:rPr lang="en-US" sz="2800" dirty="0" smtClean="0"/>
              <a:t>. If prediction is </a:t>
            </a:r>
            <a:r>
              <a:rPr lang="en-US" sz="2800" b="1" dirty="0" smtClean="0"/>
              <a:t>correct</a:t>
            </a:r>
            <a:r>
              <a:rPr lang="en-US" sz="2800" dirty="0" smtClean="0"/>
              <a:t> the branch finishes. If </a:t>
            </a:r>
            <a:r>
              <a:rPr lang="en-US" sz="2800" b="1" dirty="0" smtClean="0"/>
              <a:t>incorrect</a:t>
            </a:r>
            <a:r>
              <a:rPr lang="en-US" sz="2800" dirty="0" smtClean="0"/>
              <a:t> (wrong speculation), the </a:t>
            </a:r>
            <a:r>
              <a:rPr lang="en-US" sz="2800" b="1" dirty="0" smtClean="0"/>
              <a:t>ROB</a:t>
            </a:r>
            <a:r>
              <a:rPr lang="en-US" sz="2800" dirty="0" smtClean="0"/>
              <a:t> is </a:t>
            </a:r>
            <a:r>
              <a:rPr lang="en-US" sz="2800" b="1" dirty="0" smtClean="0"/>
              <a:t>flushed</a:t>
            </a:r>
            <a:r>
              <a:rPr lang="en-US" sz="2800" dirty="0" smtClean="0"/>
              <a:t> and execution restarts at the correct successor of the branch.</a:t>
            </a:r>
          </a:p>
          <a:p>
            <a:pPr marL="514350" indent="-514350" algn="just">
              <a:spcAft>
                <a:spcPts val="1200"/>
              </a:spcAft>
              <a:buAutoNum type="arabicParenR"/>
            </a:pPr>
            <a:r>
              <a:rPr lang="en-US" sz="2800" b="1" dirty="0" smtClean="0"/>
              <a:t>Normal</a:t>
            </a:r>
            <a:r>
              <a:rPr lang="en-US" sz="2800" dirty="0" smtClean="0"/>
              <a:t> </a:t>
            </a:r>
            <a:r>
              <a:rPr lang="en-US" sz="2800" dirty="0"/>
              <a:t>commit </a:t>
            </a:r>
            <a:r>
              <a:rPr lang="en-US" sz="2800" dirty="0" smtClean="0"/>
              <a:t>occurs </a:t>
            </a:r>
            <a:r>
              <a:rPr lang="en-US" sz="2800" dirty="0"/>
              <a:t>when an instruction reaches the head of the </a:t>
            </a:r>
            <a:r>
              <a:rPr lang="en-US" sz="2800" b="1" dirty="0" smtClean="0"/>
              <a:t>ROB</a:t>
            </a:r>
            <a:r>
              <a:rPr lang="en-US" sz="2800" dirty="0" smtClean="0"/>
              <a:t> and </a:t>
            </a:r>
            <a:r>
              <a:rPr lang="en-US" sz="2800" dirty="0"/>
              <a:t>its result is present in the </a:t>
            </a:r>
            <a:r>
              <a:rPr lang="en-US" sz="2800" dirty="0" smtClean="0"/>
              <a:t>buffer. The </a:t>
            </a:r>
            <a:r>
              <a:rPr lang="en-US" sz="2800" dirty="0"/>
              <a:t>processor </a:t>
            </a:r>
            <a:r>
              <a:rPr lang="en-US" sz="2800" dirty="0" smtClean="0"/>
              <a:t>then updates the </a:t>
            </a:r>
            <a:r>
              <a:rPr lang="en-US" sz="2800" b="1" dirty="0" smtClean="0"/>
              <a:t>RF</a:t>
            </a:r>
            <a:r>
              <a:rPr lang="en-US" sz="2800" dirty="0" smtClean="0"/>
              <a:t> with </a:t>
            </a:r>
            <a:r>
              <a:rPr lang="en-US" sz="2800" dirty="0"/>
              <a:t>the result and removes the instruction from the </a:t>
            </a:r>
            <a:r>
              <a:rPr lang="en-US" sz="2800" b="1" dirty="0" smtClean="0"/>
              <a:t>ROB</a:t>
            </a:r>
            <a:r>
              <a:rPr lang="en-US" sz="2800" dirty="0" smtClean="0"/>
              <a:t>. </a:t>
            </a:r>
          </a:p>
          <a:p>
            <a:pPr marL="514350" indent="-514350" algn="just">
              <a:spcAft>
                <a:spcPts val="1200"/>
              </a:spcAft>
              <a:buAutoNum type="arabicParenR"/>
            </a:pPr>
            <a:r>
              <a:rPr lang="en-US" sz="2800" b="1" dirty="0" smtClean="0"/>
              <a:t>Store</a:t>
            </a:r>
            <a:r>
              <a:rPr lang="en-US" sz="2800" dirty="0" smtClean="0"/>
              <a:t> </a:t>
            </a:r>
            <a:r>
              <a:rPr lang="en-US" sz="2800" dirty="0"/>
              <a:t>is similar except that </a:t>
            </a:r>
            <a:r>
              <a:rPr lang="en-US" sz="2800" b="1" dirty="0"/>
              <a:t>MEM</a:t>
            </a:r>
            <a:r>
              <a:rPr lang="en-US" sz="2800" dirty="0"/>
              <a:t> is updated rather than </a:t>
            </a:r>
            <a:r>
              <a:rPr lang="en-US" sz="2800" b="1" dirty="0"/>
              <a:t>RF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3634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1541" y="758313"/>
            <a:ext cx="825526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Instruction commitment reclaims its </a:t>
            </a:r>
            <a:r>
              <a:rPr lang="en-US" sz="2800" dirty="0"/>
              <a:t>entry in the </a:t>
            </a:r>
            <a:r>
              <a:rPr lang="en-US" sz="2800" b="1" dirty="0"/>
              <a:t>ROB</a:t>
            </a:r>
            <a:r>
              <a:rPr lang="en-US" sz="2800" dirty="0"/>
              <a:t> </a:t>
            </a:r>
            <a:r>
              <a:rPr lang="en-US" sz="2800" dirty="0" smtClean="0"/>
              <a:t>and </a:t>
            </a:r>
            <a:r>
              <a:rPr lang="en-US" sz="2800" dirty="0"/>
              <a:t>the </a:t>
            </a:r>
            <a:r>
              <a:rPr lang="en-US" sz="2800" b="1" dirty="0" smtClean="0"/>
              <a:t>RF</a:t>
            </a:r>
            <a:r>
              <a:rPr lang="en-US" sz="2800" dirty="0"/>
              <a:t> </a:t>
            </a:r>
            <a:r>
              <a:rPr lang="en-US" sz="2800" dirty="0" smtClean="0"/>
              <a:t>or </a:t>
            </a:r>
            <a:r>
              <a:rPr lang="en-US" sz="2800" b="1" dirty="0" smtClean="0"/>
              <a:t>MEM</a:t>
            </a:r>
            <a:r>
              <a:rPr lang="en-US" sz="2800" dirty="0" smtClean="0"/>
              <a:t> destination </a:t>
            </a:r>
            <a:r>
              <a:rPr lang="en-US" sz="2800" dirty="0"/>
              <a:t>is updated, eliminating the need for the </a:t>
            </a:r>
            <a:r>
              <a:rPr lang="en-US" sz="2800" b="1" dirty="0"/>
              <a:t>ROB</a:t>
            </a:r>
            <a:r>
              <a:rPr lang="en-US" sz="2800" dirty="0"/>
              <a:t> </a:t>
            </a:r>
            <a:r>
              <a:rPr lang="en-US" sz="2800" dirty="0" smtClean="0"/>
              <a:t>entry.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If</a:t>
            </a:r>
            <a:r>
              <a:rPr lang="en-US" sz="2800" dirty="0"/>
              <a:t> </a:t>
            </a:r>
            <a:r>
              <a:rPr lang="en-US" sz="2800" dirty="0" smtClean="0"/>
              <a:t>the </a:t>
            </a:r>
            <a:r>
              <a:rPr lang="en-US" sz="2800" b="1" dirty="0"/>
              <a:t>ROB</a:t>
            </a:r>
            <a:r>
              <a:rPr lang="en-US" sz="2800" dirty="0"/>
              <a:t> fills, </a:t>
            </a:r>
            <a:r>
              <a:rPr lang="en-US" sz="2800" dirty="0" smtClean="0"/>
              <a:t>issuing </a:t>
            </a:r>
            <a:r>
              <a:rPr lang="en-US" sz="2800" dirty="0"/>
              <a:t>instructions </a:t>
            </a:r>
            <a:r>
              <a:rPr lang="en-US" sz="2800" dirty="0" smtClean="0"/>
              <a:t>stops until </a:t>
            </a:r>
            <a:r>
              <a:rPr lang="en-US" sz="2800" dirty="0"/>
              <a:t>an entry is made </a:t>
            </a:r>
            <a:r>
              <a:rPr lang="en-US" sz="2800" dirty="0" smtClean="0"/>
              <a:t>free, thus enforcing </a:t>
            </a:r>
            <a:r>
              <a:rPr lang="en-US" sz="2800" b="1" dirty="0" smtClean="0"/>
              <a:t>in-order commitment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431541" y="3584396"/>
            <a:ext cx="7962917" cy="2256224"/>
            <a:chOff x="431541" y="3584396"/>
            <a:chExt cx="7962917" cy="2256224"/>
          </a:xfrm>
        </p:grpSpPr>
        <p:sp>
          <p:nvSpPr>
            <p:cNvPr id="5" name="Rectangle 4"/>
            <p:cNvSpPr/>
            <p:nvPr/>
          </p:nvSpPr>
          <p:spPr>
            <a:xfrm>
              <a:off x="431541" y="3773358"/>
              <a:ext cx="4140459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en-US" sz="2800" b="1" dirty="0" smtClean="0"/>
                <a:t>Example.</a:t>
              </a:r>
              <a:r>
                <a:rPr lang="en-US" sz="2800" dirty="0" smtClean="0"/>
                <a:t> How tables look when MUL.D is ready to commit? (same example discussed in Tomasulo)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060" y="3584396"/>
              <a:ext cx="3282398" cy="2256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907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Instruction-Level Parallelism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1541" y="4358713"/>
            <a:ext cx="8255261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b="1" dirty="0" smtClean="0"/>
              <a:t>ROB</a:t>
            </a:r>
            <a:r>
              <a:rPr lang="en-US" sz="2800" dirty="0" smtClean="0"/>
              <a:t> entries are dictated at the issue stage, hence the #1, #2, #4, etc.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Although </a:t>
            </a:r>
            <a:r>
              <a:rPr lang="en-US" sz="2800" dirty="0"/>
              <a:t>the </a:t>
            </a:r>
            <a:r>
              <a:rPr lang="en-US" sz="2800" dirty="0" smtClean="0"/>
              <a:t>SUB.D (#4) has </a:t>
            </a:r>
            <a:r>
              <a:rPr lang="en-US" sz="2800" dirty="0"/>
              <a:t>completed execution, it does not commit until the MUL.D </a:t>
            </a:r>
            <a:r>
              <a:rPr lang="en-US" sz="2800" dirty="0" smtClean="0"/>
              <a:t>(#3) commits.</a:t>
            </a:r>
            <a:endParaRPr lang="en-US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251520" y="413665"/>
            <a:ext cx="8614964" cy="3800957"/>
            <a:chOff x="251520" y="413665"/>
            <a:chExt cx="8614964" cy="3800957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548680"/>
              <a:ext cx="8614964" cy="3665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51520" y="2381651"/>
              <a:ext cx="8614964" cy="417279"/>
            </a:xfrm>
            <a:prstGeom prst="rect">
              <a:avLst/>
            </a:prstGeom>
            <a:solidFill>
              <a:srgbClr val="0000FF">
                <a:alpha val="20000"/>
              </a:srgb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66755" y="413665"/>
              <a:ext cx="13501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(status)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4296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40015"/>
            <a:ext cx="8640960" cy="381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19" y="4869160"/>
            <a:ext cx="7215381" cy="137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257" y="1718810"/>
            <a:ext cx="2383461" cy="1693906"/>
          </a:xfrm>
          <a:prstGeom prst="rect">
            <a:avLst/>
          </a:prstGeom>
          <a:solidFill>
            <a:srgbClr val="0000FF"/>
          </a:solidFill>
          <a:ln w="28575">
            <a:solidFill>
              <a:srgbClr val="0000FF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108157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86535" y="863714"/>
            <a:ext cx="8395515" cy="4905546"/>
            <a:chOff x="386535" y="863714"/>
            <a:chExt cx="8395515" cy="4905546"/>
          </a:xfrm>
        </p:grpSpPr>
        <p:sp>
          <p:nvSpPr>
            <p:cNvPr id="5" name="TextBox 4"/>
            <p:cNvSpPr txBox="1"/>
            <p:nvPr/>
          </p:nvSpPr>
          <p:spPr>
            <a:xfrm>
              <a:off x="386535" y="863714"/>
              <a:ext cx="27903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 smtClean="0"/>
                <a:t>Issue</a:t>
              </a:r>
              <a:r>
                <a:rPr lang="en-US" sz="2400" dirty="0" smtClean="0"/>
                <a:t> all instructions</a:t>
              </a:r>
              <a:endParaRPr lang="en-US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6535" y="1617185"/>
              <a:ext cx="8370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 smtClean="0"/>
                <a:t>Waits until RS</a:t>
              </a:r>
              <a:r>
                <a:rPr lang="en-US" sz="2400" dirty="0" smtClean="0"/>
                <a:t>[r] and </a:t>
              </a:r>
              <a:r>
                <a:rPr lang="en-US" sz="2400" b="1" dirty="0" smtClean="0"/>
                <a:t>ROB</a:t>
              </a:r>
              <a:r>
                <a:rPr lang="en-US" sz="2400" dirty="0" smtClean="0"/>
                <a:t>[b] both available</a:t>
              </a:r>
              <a:endParaRPr lang="en-US" sz="24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282190" y="5454225"/>
              <a:ext cx="2423344" cy="315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535" y="2469640"/>
              <a:ext cx="8395515" cy="3299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4301970" y="3023955"/>
              <a:ext cx="4480080" cy="315035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401870" y="3609020"/>
              <a:ext cx="4365485" cy="315035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099447" y="4194085"/>
              <a:ext cx="3982943" cy="315035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41530" y="3338990"/>
            <a:ext cx="8505945" cy="117013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87035" y="5094185"/>
            <a:ext cx="27003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1530" y="4779150"/>
            <a:ext cx="8505945" cy="99010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9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83282" y="503675"/>
            <a:ext cx="8474184" cy="5487163"/>
            <a:chOff x="283282" y="503675"/>
            <a:chExt cx="8474184" cy="548716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536" y="1673805"/>
              <a:ext cx="8370930" cy="184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41530" y="1223755"/>
              <a:ext cx="8370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 smtClean="0"/>
                <a:t>FP operations and stores</a:t>
              </a:r>
              <a:endParaRPr lang="en-US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6535" y="503675"/>
              <a:ext cx="8370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 smtClean="0"/>
                <a:t>Waits until RS</a:t>
              </a:r>
              <a:r>
                <a:rPr lang="en-US" sz="2400" dirty="0" smtClean="0"/>
                <a:t>[r] and </a:t>
              </a:r>
              <a:r>
                <a:rPr lang="en-US" sz="2400" b="1" dirty="0" smtClean="0"/>
                <a:t>ROB</a:t>
              </a:r>
              <a:r>
                <a:rPr lang="en-US" sz="2400" dirty="0" smtClean="0"/>
                <a:t>[b] both available</a:t>
              </a:r>
              <a:endParaRPr lang="en-US" sz="2400" dirty="0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541" y="953725"/>
              <a:ext cx="2565284" cy="345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641" y="3727277"/>
              <a:ext cx="7212825" cy="2263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386535" y="3654025"/>
              <a:ext cx="837093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96525" y="3834045"/>
              <a:ext cx="1215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 smtClean="0"/>
                <a:t>FP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3282" y="4914165"/>
              <a:ext cx="1215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 smtClean="0"/>
                <a:t>loads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3282" y="5529173"/>
              <a:ext cx="12283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 smtClean="0"/>
                <a:t>stores 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4391981" y="1685420"/>
            <a:ext cx="4365485" cy="315035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356865" y="2282695"/>
            <a:ext cx="4365485" cy="315035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076946" y="2888940"/>
            <a:ext cx="3960440" cy="315035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41530" y="3609020"/>
            <a:ext cx="8505945" cy="125003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41530" y="4734146"/>
            <a:ext cx="8415936" cy="9001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41530" y="5499230"/>
            <a:ext cx="8415936" cy="49473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41530" y="1988840"/>
            <a:ext cx="8505945" cy="121513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6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4" grpId="0" animBg="1"/>
      <p:bldP spid="2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51520" y="1409753"/>
            <a:ext cx="8505945" cy="4581086"/>
            <a:chOff x="251520" y="1409753"/>
            <a:chExt cx="8505945" cy="4581086"/>
          </a:xfrm>
        </p:grpSpPr>
        <p:sp>
          <p:nvSpPr>
            <p:cNvPr id="7" name="TextBox 6"/>
            <p:cNvSpPr txBox="1"/>
            <p:nvPr/>
          </p:nvSpPr>
          <p:spPr>
            <a:xfrm>
              <a:off x="251520" y="1409753"/>
              <a:ext cx="17551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Instructions execution</a:t>
              </a:r>
              <a:endParaRPr lang="en-US" sz="2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31740" y="1427873"/>
              <a:ext cx="9901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Waits until</a:t>
              </a:r>
              <a:endParaRPr lang="en-US" sz="24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41930" y="1797205"/>
              <a:ext cx="30603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Action or bookkeeping</a:t>
              </a:r>
              <a:endParaRPr lang="en-US" sz="2400" b="1" dirty="0"/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560" y="2528901"/>
              <a:ext cx="7346905" cy="34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51520" y="2483895"/>
              <a:ext cx="9901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Execute FP op</a:t>
              </a:r>
              <a:endParaRPr lang="en-US" sz="2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1520" y="3261174"/>
              <a:ext cx="9901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Load step 1</a:t>
              </a:r>
              <a:endParaRPr lang="en-US" sz="2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1520" y="4431304"/>
              <a:ext cx="9901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Load step 2</a:t>
              </a:r>
              <a:endParaRPr lang="en-US" sz="2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1520" y="5414155"/>
              <a:ext cx="9901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Store</a:t>
              </a:r>
              <a:endParaRPr lang="en-US" sz="2000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671900" y="2438890"/>
              <a:ext cx="0" cy="3551949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241630" y="2438890"/>
              <a:ext cx="0" cy="3551949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341530" y="3113965"/>
            <a:ext cx="8505945" cy="103511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41530" y="4149080"/>
            <a:ext cx="8505945" cy="126507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51521" y="5319210"/>
            <a:ext cx="8595954" cy="68116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0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76" y="1448780"/>
            <a:ext cx="5941019" cy="235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86535" y="458670"/>
            <a:ext cx="3780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Write results</a:t>
            </a:r>
            <a:r>
              <a:rPr lang="en-US" sz="2400" dirty="0" smtClean="0"/>
              <a:t> all except store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86535" y="897106"/>
            <a:ext cx="8370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Waits until </a:t>
            </a:r>
            <a:r>
              <a:rPr lang="en-US" sz="2400" dirty="0" smtClean="0"/>
              <a:t>execution done at </a:t>
            </a:r>
            <a:r>
              <a:rPr lang="en-US" sz="2400" b="1" dirty="0" smtClean="0"/>
              <a:t>RS</a:t>
            </a:r>
            <a:r>
              <a:rPr lang="en-US" sz="2400" dirty="0" smtClean="0"/>
              <a:t> [r] and </a:t>
            </a:r>
            <a:r>
              <a:rPr lang="en-US" sz="2400" b="1" dirty="0" smtClean="0"/>
              <a:t>CDB</a:t>
            </a:r>
            <a:r>
              <a:rPr lang="en-US" sz="2400" dirty="0" smtClean="0"/>
              <a:t> available</a:t>
            </a:r>
            <a:endParaRPr lang="en-US" sz="2400" dirty="0"/>
          </a:p>
        </p:txBody>
      </p:sp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55" y="5139190"/>
            <a:ext cx="3695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86535" y="4149079"/>
            <a:ext cx="3448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Write results</a:t>
            </a:r>
            <a:r>
              <a:rPr lang="en-US" sz="2400" dirty="0" smtClean="0"/>
              <a:t> store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386535" y="4587515"/>
            <a:ext cx="8370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Waits until </a:t>
            </a:r>
            <a:r>
              <a:rPr lang="en-US" sz="2400" dirty="0" smtClean="0"/>
              <a:t>execution done at </a:t>
            </a:r>
            <a:r>
              <a:rPr lang="en-US" sz="2400" b="1" dirty="0" smtClean="0"/>
              <a:t>RS</a:t>
            </a:r>
            <a:r>
              <a:rPr lang="en-US" sz="2400" dirty="0" smtClean="0"/>
              <a:t>[r] and </a:t>
            </a:r>
            <a:r>
              <a:rPr lang="en-US" sz="2400" b="1" dirty="0" smtClean="0"/>
              <a:t>RS</a:t>
            </a:r>
            <a:r>
              <a:rPr lang="en-US" sz="2400" dirty="0" smtClean="0"/>
              <a:t>[r].Qk == 0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364032" y="4194085"/>
            <a:ext cx="8415935" cy="135624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1" y="2432300"/>
            <a:ext cx="8280917" cy="387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6535" y="638690"/>
            <a:ext cx="279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Commit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6535" y="1077126"/>
            <a:ext cx="8370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Waits until </a:t>
            </a:r>
            <a:r>
              <a:rPr lang="en-US" sz="2400" dirty="0" smtClean="0"/>
              <a:t>Instruction is at the head (h) of the </a:t>
            </a:r>
            <a:r>
              <a:rPr lang="en-US" sz="2400" b="1" dirty="0" smtClean="0"/>
              <a:t>ROB</a:t>
            </a:r>
            <a:r>
              <a:rPr lang="en-US" sz="2400" dirty="0" smtClean="0"/>
              <a:t> and </a:t>
            </a:r>
            <a:r>
              <a:rPr lang="en-US" sz="2400" b="1" dirty="0" smtClean="0"/>
              <a:t>ROB</a:t>
            </a:r>
            <a:r>
              <a:rPr lang="en-US" sz="2400" dirty="0" smtClean="0"/>
              <a:t>[h].ready == yes.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86534" y="1908123"/>
            <a:ext cx="3054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Action or bookkeeping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3176845" y="2483895"/>
            <a:ext cx="4680520" cy="315035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74122" y="4329100"/>
            <a:ext cx="7448328" cy="315035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356865" y="4959170"/>
            <a:ext cx="3600400" cy="315035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4938" y="5220794"/>
            <a:ext cx="8177512" cy="315035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1521" y="2798930"/>
            <a:ext cx="8595954" cy="94510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1520" y="3744035"/>
            <a:ext cx="8595954" cy="58506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51520" y="4329100"/>
            <a:ext cx="8595954" cy="58506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51520" y="4914165"/>
            <a:ext cx="8595954" cy="139515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4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1875" y="649140"/>
            <a:ext cx="82296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/>
              <a:t>An </a:t>
            </a:r>
            <a:r>
              <a:rPr lang="en-US" sz="2800" dirty="0" smtClean="0"/>
              <a:t>IF stage preceding </a:t>
            </a:r>
            <a:r>
              <a:rPr lang="en-US" sz="2800" b="1" dirty="0" smtClean="0">
                <a:solidFill>
                  <a:srgbClr val="0000FF"/>
                </a:solidFill>
              </a:rPr>
              <a:t>issue </a:t>
            </a:r>
            <a:r>
              <a:rPr lang="en-US" sz="2800" dirty="0" smtClean="0"/>
              <a:t>stage</a:t>
            </a:r>
            <a:r>
              <a:rPr lang="en-US" sz="2800" b="1" dirty="0" smtClean="0"/>
              <a:t> </a:t>
            </a:r>
            <a:r>
              <a:rPr lang="en-US" sz="2800" dirty="0" smtClean="0"/>
              <a:t>fetches </a:t>
            </a:r>
            <a:r>
              <a:rPr lang="en-US" sz="2800" dirty="0"/>
              <a:t>either into </a:t>
            </a:r>
            <a:r>
              <a:rPr lang="en-US" sz="2800" dirty="0" smtClean="0"/>
              <a:t>an instruction </a:t>
            </a:r>
            <a:r>
              <a:rPr lang="en-US" sz="2800" dirty="0"/>
              <a:t>register or </a:t>
            </a:r>
            <a:r>
              <a:rPr lang="en-US" sz="2800" dirty="0" smtClean="0"/>
              <a:t>a </a:t>
            </a:r>
            <a:r>
              <a:rPr lang="en-US" sz="2800" dirty="0"/>
              <a:t>pending instructions </a:t>
            </a:r>
            <a:r>
              <a:rPr lang="en-US" sz="2800" dirty="0" smtClean="0"/>
              <a:t>queue. Instructions are issued from these.</a:t>
            </a:r>
          </a:p>
          <a:p>
            <a:pPr algn="just">
              <a:spcAft>
                <a:spcPts val="6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EX stage follows the </a:t>
            </a:r>
            <a:r>
              <a:rPr lang="en-US" sz="2800" b="1" dirty="0">
                <a:solidFill>
                  <a:srgbClr val="0000FF"/>
                </a:solidFill>
              </a:rPr>
              <a:t>read operands </a:t>
            </a:r>
            <a:r>
              <a:rPr lang="en-US" sz="2800" dirty="0"/>
              <a:t>stage</a:t>
            </a:r>
            <a:r>
              <a:rPr lang="en-US" sz="2800" b="1" dirty="0"/>
              <a:t> </a:t>
            </a:r>
            <a:r>
              <a:rPr lang="en-US" sz="2800" dirty="0" smtClean="0"/>
              <a:t>and may </a:t>
            </a:r>
            <a:r>
              <a:rPr lang="en-US" sz="2800" dirty="0"/>
              <a:t>take multiple </a:t>
            </a:r>
            <a:r>
              <a:rPr lang="en-US" sz="2800" dirty="0" smtClean="0"/>
              <a:t>cycles, depending</a:t>
            </a:r>
            <a:r>
              <a:rPr lang="en-US" sz="2800" dirty="0"/>
              <a:t> </a:t>
            </a:r>
            <a:r>
              <a:rPr lang="en-US" sz="2800" dirty="0" smtClean="0"/>
              <a:t>on </a:t>
            </a:r>
            <a:r>
              <a:rPr lang="en-US" sz="2800" dirty="0"/>
              <a:t>the operation.</a:t>
            </a:r>
            <a:endParaRPr lang="he-IL" sz="2800" dirty="0"/>
          </a:p>
        </p:txBody>
      </p:sp>
      <p:sp>
        <p:nvSpPr>
          <p:cNvPr id="6" name="Rectangle 5"/>
          <p:cNvSpPr/>
          <p:nvPr/>
        </p:nvSpPr>
        <p:spPr>
          <a:xfrm>
            <a:off x="461875" y="3062480"/>
            <a:ext cx="82296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dirty="0" smtClean="0"/>
              <a:t>The pipeline</a:t>
            </a:r>
            <a:r>
              <a:rPr lang="en-US" sz="2800" dirty="0"/>
              <a:t> allows </a:t>
            </a:r>
            <a:r>
              <a:rPr lang="en-US" sz="2800" dirty="0" smtClean="0"/>
              <a:t>simultaneous execution of </a:t>
            </a:r>
            <a:r>
              <a:rPr lang="en-US" sz="2800" dirty="0"/>
              <a:t>multiple </a:t>
            </a:r>
            <a:r>
              <a:rPr lang="en-US" sz="2800" dirty="0" smtClean="0"/>
              <a:t>instructions. </a:t>
            </a:r>
          </a:p>
          <a:p>
            <a:pPr marL="342900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Without it a </a:t>
            </a:r>
            <a:r>
              <a:rPr lang="en-US" sz="2400" dirty="0"/>
              <a:t>major advantage of </a:t>
            </a:r>
            <a:r>
              <a:rPr lang="en-US" sz="2400" dirty="0" smtClean="0"/>
              <a:t>OOO is lost.</a:t>
            </a:r>
          </a:p>
          <a:p>
            <a:pPr marL="342900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Requires </a:t>
            </a:r>
            <a:r>
              <a:rPr lang="en-US" sz="2400" dirty="0"/>
              <a:t>multiple functional </a:t>
            </a:r>
            <a:r>
              <a:rPr lang="en-US" sz="2400" dirty="0" smtClean="0"/>
              <a:t>units.</a:t>
            </a:r>
            <a:endParaRPr lang="he-IL" sz="2400" dirty="0"/>
          </a:p>
        </p:txBody>
      </p:sp>
      <p:sp>
        <p:nvSpPr>
          <p:cNvPr id="7" name="Rectangle 6"/>
          <p:cNvSpPr/>
          <p:nvPr/>
        </p:nvSpPr>
        <p:spPr>
          <a:xfrm>
            <a:off x="461875" y="4894917"/>
            <a:ext cx="822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Instructions are issued in-order, but can </a:t>
            </a:r>
            <a:r>
              <a:rPr lang="en-US" sz="2800" dirty="0"/>
              <a:t>enter execution out of order.  </a:t>
            </a:r>
            <a:r>
              <a:rPr lang="en-US" sz="2800" dirty="0" smtClean="0"/>
              <a:t>There are two OOO techniques: </a:t>
            </a:r>
            <a:r>
              <a:rPr lang="en-US" sz="2800" b="1" dirty="0" smtClean="0">
                <a:solidFill>
                  <a:srgbClr val="0000FF"/>
                </a:solidFill>
              </a:rPr>
              <a:t>scoreboarding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and </a:t>
            </a:r>
            <a:r>
              <a:rPr lang="en-US" sz="2800" b="1" dirty="0" smtClean="0">
                <a:solidFill>
                  <a:srgbClr val="0000FF"/>
                </a:solidFill>
              </a:rPr>
              <a:t>Tomasulo’s algorithm.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90513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0751"/>
          </a:xfrm>
        </p:spPr>
        <p:txBody>
          <a:bodyPr>
            <a:noAutofit/>
          </a:bodyPr>
          <a:lstStyle/>
          <a:p>
            <a:r>
              <a:rPr lang="en-US" sz="3600" dirty="0" smtClean="0"/>
              <a:t>A Loop Example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1539" y="2918263"/>
            <a:ext cx="8255262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/>
              <a:t>Assume that </a:t>
            </a:r>
            <a:r>
              <a:rPr lang="en-US" sz="2800" dirty="0" smtClean="0"/>
              <a:t>all </a:t>
            </a:r>
            <a:r>
              <a:rPr lang="en-US" sz="2800" dirty="0"/>
              <a:t>the instructions in the loop </a:t>
            </a:r>
            <a:r>
              <a:rPr lang="en-US" sz="2800" dirty="0" smtClean="0"/>
              <a:t>have been issued twice, and </a:t>
            </a:r>
            <a:r>
              <a:rPr lang="en-US" sz="2800" dirty="0"/>
              <a:t>that the L.D and MUL.D from the </a:t>
            </a:r>
            <a:r>
              <a:rPr lang="en-US" sz="2800" dirty="0" smtClean="0"/>
              <a:t>first iteration </a:t>
            </a:r>
            <a:r>
              <a:rPr lang="en-US" sz="2800" dirty="0"/>
              <a:t>have committed and </a:t>
            </a:r>
            <a:r>
              <a:rPr lang="en-US" sz="2800" dirty="0" smtClean="0"/>
              <a:t>all other </a:t>
            </a:r>
            <a:r>
              <a:rPr lang="en-US" sz="2800" dirty="0"/>
              <a:t>instructions have completed execution.</a:t>
            </a:r>
            <a:endParaRPr lang="en-US" sz="2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45" y="992242"/>
            <a:ext cx="7099650" cy="18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31539" y="4824155"/>
            <a:ext cx="82552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Since only the FP pipeline is considered, assume </a:t>
            </a:r>
            <a:r>
              <a:rPr lang="en-US" sz="2800" dirty="0"/>
              <a:t>the effective address </a:t>
            </a:r>
            <a:r>
              <a:rPr lang="en-US" sz="2800" dirty="0" smtClean="0"/>
              <a:t>(R1) for </a:t>
            </a:r>
            <a:r>
              <a:rPr lang="en-US" sz="2800" dirty="0"/>
              <a:t>the store is computed by the time </a:t>
            </a:r>
            <a:r>
              <a:rPr lang="en-US" sz="2800" dirty="0" smtClean="0"/>
              <a:t>the instruction </a:t>
            </a:r>
            <a:r>
              <a:rPr lang="en-US" sz="2800" dirty="0"/>
              <a:t>is issued.</a:t>
            </a:r>
          </a:p>
        </p:txBody>
      </p:sp>
    </p:spTree>
    <p:extLst>
      <p:ext uri="{BB962C8B-B14F-4D97-AF65-F5344CB8AC3E}">
        <p14:creationId xmlns:p14="http://schemas.microsoft.com/office/powerpoint/2010/main" val="33055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96853" y="548680"/>
            <a:ext cx="8486775" cy="5675268"/>
            <a:chOff x="396853" y="548680"/>
            <a:chExt cx="8486775" cy="5675268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853" y="661348"/>
              <a:ext cx="8486775" cy="556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828727" y="1628800"/>
              <a:ext cx="2345239" cy="2383802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28727" y="4012601"/>
              <a:ext cx="2345238" cy="2151601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91780" y="548680"/>
              <a:ext cx="13501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(status)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2288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1539" y="726370"/>
            <a:ext cx="8255261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register values </a:t>
            </a:r>
            <a:r>
              <a:rPr lang="en-US" sz="2800" dirty="0" smtClean="0"/>
              <a:t>and any </a:t>
            </a:r>
            <a:r>
              <a:rPr lang="en-US" sz="2800" dirty="0"/>
              <a:t>memory values are </a:t>
            </a:r>
            <a:r>
              <a:rPr lang="en-US" sz="2800" dirty="0" smtClean="0"/>
              <a:t>not written until </a:t>
            </a:r>
            <a:r>
              <a:rPr lang="en-US" sz="2800" dirty="0"/>
              <a:t>an instruction commits, </a:t>
            </a:r>
            <a:r>
              <a:rPr lang="en-US" sz="2800" dirty="0" smtClean="0"/>
              <a:t>enabling </a:t>
            </a:r>
            <a:r>
              <a:rPr lang="en-US" sz="2800" b="1" dirty="0" smtClean="0"/>
              <a:t>undoing</a:t>
            </a:r>
            <a:r>
              <a:rPr lang="en-US" sz="2800" dirty="0" smtClean="0"/>
              <a:t> speculative actions upon miss prediction.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Let the BNE be not </a:t>
            </a:r>
            <a:r>
              <a:rPr lang="en-US" sz="2800" dirty="0"/>
              <a:t>taken the first time </a:t>
            </a:r>
            <a:r>
              <a:rPr lang="en-US" sz="2800" dirty="0" smtClean="0"/>
              <a:t>(the first loop is always performed). The </a:t>
            </a:r>
            <a:r>
              <a:rPr lang="en-US" sz="2800" dirty="0"/>
              <a:t>instructions prior to the branch </a:t>
            </a:r>
            <a:r>
              <a:rPr lang="en-US" sz="2800" dirty="0" smtClean="0"/>
              <a:t>will commit </a:t>
            </a:r>
            <a:r>
              <a:rPr lang="en-US" sz="2800" dirty="0"/>
              <a:t>when each reaches the head of the </a:t>
            </a:r>
            <a:r>
              <a:rPr lang="en-US" sz="2800" b="1" dirty="0" smtClean="0"/>
              <a:t>ROB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When </a:t>
            </a:r>
            <a:r>
              <a:rPr lang="en-US" sz="2800" dirty="0"/>
              <a:t>the branch </a:t>
            </a:r>
            <a:r>
              <a:rPr lang="en-US" sz="2800" dirty="0" smtClean="0"/>
              <a:t>reaches the </a:t>
            </a:r>
            <a:r>
              <a:rPr lang="en-US" sz="2800" b="1" dirty="0" smtClean="0"/>
              <a:t>ROB</a:t>
            </a:r>
            <a:r>
              <a:rPr lang="en-US" sz="2800" dirty="0" smtClean="0"/>
              <a:t> head, </a:t>
            </a:r>
            <a:r>
              <a:rPr lang="en-US" sz="2800" dirty="0"/>
              <a:t>the </a:t>
            </a:r>
            <a:r>
              <a:rPr lang="en-US" sz="2800" b="1" dirty="0" smtClean="0"/>
              <a:t>ROB</a:t>
            </a:r>
            <a:r>
              <a:rPr lang="en-US" sz="2800" dirty="0" smtClean="0"/>
              <a:t> </a:t>
            </a:r>
            <a:r>
              <a:rPr lang="en-US" sz="2800" dirty="0"/>
              <a:t>is </a:t>
            </a:r>
            <a:r>
              <a:rPr lang="en-US" sz="2800" dirty="0" smtClean="0"/>
              <a:t>cleared </a:t>
            </a:r>
            <a:r>
              <a:rPr lang="en-US" sz="2800" dirty="0"/>
              <a:t>and the instructions </a:t>
            </a:r>
            <a:r>
              <a:rPr lang="en-US" sz="2800" dirty="0" smtClean="0"/>
              <a:t>fetch </a:t>
            </a:r>
            <a:r>
              <a:rPr lang="en-US" sz="2800" dirty="0"/>
              <a:t>begins </a:t>
            </a:r>
            <a:r>
              <a:rPr lang="en-US" sz="2800" dirty="0" smtClean="0"/>
              <a:t>from </a:t>
            </a:r>
            <a:r>
              <a:rPr lang="en-US" sz="2800" dirty="0"/>
              <a:t>the other path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/>
              <a:t>In practice, speculative processors try to recover </a:t>
            </a:r>
            <a:r>
              <a:rPr lang="en-US" sz="2800" b="1" dirty="0"/>
              <a:t>as early as possible</a:t>
            </a:r>
            <a:r>
              <a:rPr lang="en-US" sz="2800" dirty="0"/>
              <a:t> after a branch is miss predicted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790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1539" y="726660"/>
            <a:ext cx="8255261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Recovery is done </a:t>
            </a:r>
            <a:r>
              <a:rPr lang="en-US" sz="2800" dirty="0"/>
              <a:t>by clearing the </a:t>
            </a:r>
            <a:r>
              <a:rPr lang="en-US" sz="2800" b="1" dirty="0"/>
              <a:t>ROB</a:t>
            </a:r>
            <a:r>
              <a:rPr lang="en-US" sz="2800" dirty="0"/>
              <a:t> for </a:t>
            </a:r>
            <a:r>
              <a:rPr lang="en-US" sz="2800" dirty="0" smtClean="0"/>
              <a:t>all entries </a:t>
            </a:r>
            <a:r>
              <a:rPr lang="en-US" sz="2800" dirty="0"/>
              <a:t>that appear after the </a:t>
            </a:r>
            <a:r>
              <a:rPr lang="en-US" sz="2800" dirty="0" smtClean="0"/>
              <a:t>miss predicted </a:t>
            </a:r>
            <a:r>
              <a:rPr lang="en-US" sz="2800" dirty="0"/>
              <a:t>branch, allowing those that are </a:t>
            </a:r>
            <a:r>
              <a:rPr lang="en-US" sz="2800" dirty="0" smtClean="0"/>
              <a:t>in the </a:t>
            </a:r>
            <a:r>
              <a:rPr lang="en-US" sz="2800" b="1" dirty="0" smtClean="0"/>
              <a:t>ROB</a:t>
            </a:r>
            <a:r>
              <a:rPr lang="en-US" sz="2800" dirty="0" smtClean="0"/>
              <a:t> before the </a:t>
            </a:r>
            <a:r>
              <a:rPr lang="en-US" sz="2800" dirty="0"/>
              <a:t>branch </a:t>
            </a:r>
            <a:r>
              <a:rPr lang="en-US" sz="2800" dirty="0" smtClean="0"/>
              <a:t>to continue.</a:t>
            </a:r>
          </a:p>
          <a:p>
            <a:pPr algn="just">
              <a:spcAft>
                <a:spcPts val="1200"/>
              </a:spcAft>
            </a:pPr>
            <a:r>
              <a:rPr lang="en-US" sz="2800" dirty="0"/>
              <a:t>F</a:t>
            </a:r>
            <a:r>
              <a:rPr lang="en-US" sz="2800" dirty="0" smtClean="0"/>
              <a:t>etch restarts at </a:t>
            </a:r>
            <a:r>
              <a:rPr lang="en-US" sz="2800" dirty="0"/>
              <a:t>the correct </a:t>
            </a:r>
            <a:r>
              <a:rPr lang="en-US" sz="2800" dirty="0" smtClean="0"/>
              <a:t>branch successor.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Exceptions </a:t>
            </a:r>
            <a:r>
              <a:rPr lang="en-US" sz="2800" dirty="0"/>
              <a:t>are handled by not recognizing the exception until it is ready </a:t>
            </a:r>
            <a:r>
              <a:rPr lang="en-US" sz="2800" dirty="0" smtClean="0"/>
              <a:t>to commit.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If </a:t>
            </a:r>
            <a:r>
              <a:rPr lang="en-US" sz="2800" dirty="0"/>
              <a:t>a speculated instruction raises an exception, the exception is </a:t>
            </a:r>
            <a:r>
              <a:rPr lang="en-US" sz="2800" dirty="0" smtClean="0"/>
              <a:t>recorded </a:t>
            </a:r>
            <a:r>
              <a:rPr lang="en-US" sz="2800" dirty="0"/>
              <a:t>in the </a:t>
            </a:r>
            <a:r>
              <a:rPr lang="en-US" sz="2800" b="1" dirty="0" smtClean="0"/>
              <a:t>ROB</a:t>
            </a:r>
            <a:r>
              <a:rPr lang="en-US" sz="2800" dirty="0" smtClean="0"/>
              <a:t>, being flushed </a:t>
            </a:r>
            <a:r>
              <a:rPr lang="en-US" sz="2800" dirty="0"/>
              <a:t>along with the instruction when </a:t>
            </a:r>
            <a:r>
              <a:rPr lang="en-US" sz="2800" dirty="0" smtClean="0"/>
              <a:t>the </a:t>
            </a:r>
            <a:r>
              <a:rPr lang="en-US" sz="2800" b="1" dirty="0" smtClean="0"/>
              <a:t>ROB</a:t>
            </a:r>
            <a:r>
              <a:rPr lang="en-US" sz="2800" dirty="0" smtClean="0"/>
              <a:t> is cleared.</a:t>
            </a:r>
          </a:p>
        </p:txBody>
      </p:sp>
    </p:spTree>
    <p:extLst>
      <p:ext uri="{BB962C8B-B14F-4D97-AF65-F5344CB8AC3E}">
        <p14:creationId xmlns:p14="http://schemas.microsoft.com/office/powerpoint/2010/main" val="83728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31541" y="683695"/>
                <a:ext cx="8255261" cy="38472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In speculative processor the </a:t>
                </a:r>
                <a:r>
                  <a:rPr lang="en-US" sz="2800" b="1" dirty="0" smtClean="0"/>
                  <a:t>RS</a:t>
                </a:r>
                <a:r>
                  <a:rPr lang="en-US" sz="2800" dirty="0" smtClean="0"/>
                  <a:t>s and </a:t>
                </a:r>
                <a:r>
                  <a:rPr lang="en-US" sz="2800" dirty="0"/>
                  <a:t>register status field contain the same </a:t>
                </a:r>
                <a:r>
                  <a:rPr lang="en-US" sz="2800" dirty="0" smtClean="0"/>
                  <a:t>basic informa</a:t>
                </a:r>
                <a:r>
                  <a:rPr lang="en-US" sz="2800" dirty="0"/>
                  <a:t>tion </a:t>
                </a:r>
                <a:r>
                  <a:rPr lang="en-US" sz="2800" dirty="0" smtClean="0"/>
                  <a:t>as Tomasulo’s.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The </a:t>
                </a:r>
                <a:r>
                  <a:rPr lang="en-US" sz="2800" dirty="0"/>
                  <a:t>differences are that </a:t>
                </a:r>
                <a:r>
                  <a:rPr lang="en-US" sz="2800" b="1" dirty="0" smtClean="0"/>
                  <a:t>RS</a:t>
                </a:r>
                <a:r>
                  <a:rPr lang="en-US" sz="2800" dirty="0" smtClean="0"/>
                  <a:t> numbers </a:t>
                </a:r>
                <a:r>
                  <a:rPr lang="en-US" sz="2800" dirty="0"/>
                  <a:t>are replaced </a:t>
                </a:r>
                <a:r>
                  <a:rPr lang="en-US" sz="2800" dirty="0" smtClean="0"/>
                  <a:t>with ROB </a:t>
                </a:r>
                <a:r>
                  <a:rPr lang="en-US" sz="2800" dirty="0"/>
                  <a:t>entry numbers in the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/>
                      </a:rPr>
                      <m:t>Qj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/>
                      </a:rPr>
                      <m:t>Q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/>
                      </a:rPr>
                      <m:t>k</m:t>
                    </m:r>
                  </m:oMath>
                </a14:m>
                <a:r>
                  <a:rPr lang="en-US" sz="2800" dirty="0"/>
                  <a:t> fields, as well as in the register status </a:t>
                </a:r>
                <a:r>
                  <a:rPr lang="en-US" sz="2800" dirty="0" smtClean="0"/>
                  <a:t>fields.</a:t>
                </a:r>
                <a:endParaRPr lang="en-US" sz="2800" dirty="0"/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A destination </a:t>
                </a:r>
                <a:r>
                  <a:rPr lang="en-US" sz="2800" dirty="0"/>
                  <a:t>field </a:t>
                </a:r>
                <a:r>
                  <a:rPr lang="en-US" sz="2800" dirty="0" smtClean="0"/>
                  <a:t>was added to the </a:t>
                </a:r>
                <a:r>
                  <a:rPr lang="en-US" sz="2800" b="1" dirty="0" smtClean="0"/>
                  <a:t>RS</a:t>
                </a:r>
                <a:r>
                  <a:rPr lang="en-US" sz="2800" dirty="0" smtClean="0"/>
                  <a:t>s, designating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the </a:t>
                </a:r>
                <a:r>
                  <a:rPr lang="en-US" sz="2800" b="1" dirty="0"/>
                  <a:t>ROB</a:t>
                </a:r>
                <a:r>
                  <a:rPr lang="en-US" sz="2800" dirty="0"/>
                  <a:t> entry </a:t>
                </a:r>
                <a:r>
                  <a:rPr lang="en-US" sz="2800" dirty="0" smtClean="0"/>
                  <a:t>destined </a:t>
                </a:r>
                <a:r>
                  <a:rPr lang="en-US" sz="2800" dirty="0"/>
                  <a:t>for the result produced by this </a:t>
                </a:r>
                <a:r>
                  <a:rPr lang="en-US" sz="2800" b="1" dirty="0" smtClean="0"/>
                  <a:t>RS</a:t>
                </a:r>
                <a:r>
                  <a:rPr lang="en-US" sz="2800" dirty="0" smtClean="0"/>
                  <a:t> entry</a:t>
                </a:r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1" y="683695"/>
                <a:ext cx="8255261" cy="3847207"/>
              </a:xfrm>
              <a:prstGeom prst="rect">
                <a:avLst/>
              </a:prstGeom>
              <a:blipFill rotWithShape="1">
                <a:blip r:embed="rId2"/>
                <a:stretch>
                  <a:fillRect l="-1551" t="-1426" r="-1477" b="-3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31541" y="4644135"/>
            <a:ext cx="82552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The key difference from Tomasulo is that no </a:t>
            </a:r>
            <a:r>
              <a:rPr lang="en-US" sz="2800" dirty="0"/>
              <a:t>instruction after the earliest </a:t>
            </a:r>
            <a:r>
              <a:rPr lang="en-US" sz="2800" dirty="0" smtClean="0"/>
              <a:t>uncommitted</a:t>
            </a:r>
            <a:r>
              <a:rPr lang="en-US" sz="2800" dirty="0"/>
              <a:t> </a:t>
            </a:r>
            <a:r>
              <a:rPr lang="en-US" sz="2800" dirty="0" smtClean="0"/>
              <a:t>instruction is </a:t>
            </a:r>
            <a:r>
              <a:rPr lang="en-US" sz="2800" dirty="0"/>
              <a:t>allowed to </a:t>
            </a:r>
            <a:r>
              <a:rPr lang="en-US" sz="2800" dirty="0" smtClean="0"/>
              <a:t>commit (complete).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015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1540" y="4969330"/>
            <a:ext cx="82552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Tomasulo’s </a:t>
            </a:r>
            <a:r>
              <a:rPr lang="en-US" sz="2800" dirty="0"/>
              <a:t>algorithm </a:t>
            </a:r>
            <a:r>
              <a:rPr lang="en-US" sz="2800" dirty="0" smtClean="0"/>
              <a:t>in contrast completes the </a:t>
            </a:r>
            <a:r>
              <a:rPr lang="en-US" sz="2800" dirty="0"/>
              <a:t>SUB.D </a:t>
            </a:r>
            <a:r>
              <a:rPr lang="en-US" sz="2800" dirty="0" smtClean="0"/>
              <a:t>and ADD.D, and F8 </a:t>
            </a:r>
            <a:r>
              <a:rPr lang="en-US" sz="2800" dirty="0"/>
              <a:t>and F6 </a:t>
            </a:r>
            <a:r>
              <a:rPr lang="en-US" sz="2800" dirty="0" smtClean="0"/>
              <a:t>are overwritten </a:t>
            </a:r>
            <a:r>
              <a:rPr lang="en-US" sz="2800" dirty="0"/>
              <a:t>before the MUL.D raised exception</a:t>
            </a:r>
            <a:r>
              <a:rPr lang="en-US" sz="2800" dirty="0" smtClean="0"/>
              <a:t>, yielding </a:t>
            </a:r>
            <a:r>
              <a:rPr lang="en-US" sz="2800" b="1" dirty="0" smtClean="0"/>
              <a:t>imprecise </a:t>
            </a:r>
            <a:r>
              <a:rPr lang="en-US" sz="2800" b="1" dirty="0"/>
              <a:t>exception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431541" y="1898830"/>
            <a:ext cx="8255260" cy="3108543"/>
            <a:chOff x="431541" y="1898830"/>
            <a:chExt cx="8255260" cy="310854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1878" y="2393885"/>
              <a:ext cx="2694923" cy="1877845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431541" y="1898830"/>
              <a:ext cx="5310589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en-US" sz="2800" dirty="0" smtClean="0"/>
                <a:t>If MUL.D caused </a:t>
              </a:r>
              <a:r>
                <a:rPr lang="en-US" sz="2800" dirty="0"/>
                <a:t>an </a:t>
              </a:r>
              <a:r>
                <a:rPr lang="en-US" sz="2800" dirty="0" smtClean="0"/>
                <a:t>exception, it waits until it reaches </a:t>
              </a:r>
              <a:r>
                <a:rPr lang="en-US" sz="2800" dirty="0"/>
                <a:t>the </a:t>
              </a:r>
              <a:r>
                <a:rPr lang="en-US" sz="2800" b="1" dirty="0" smtClean="0"/>
                <a:t>ROB</a:t>
              </a:r>
              <a:r>
                <a:rPr lang="en-US" sz="2800" dirty="0" smtClean="0"/>
                <a:t>’s head and takes </a:t>
              </a:r>
              <a:r>
                <a:rPr lang="en-US" sz="2800" dirty="0"/>
                <a:t>the </a:t>
              </a:r>
              <a:r>
                <a:rPr lang="en-US" sz="2800" dirty="0" smtClean="0"/>
                <a:t>exception, </a:t>
              </a:r>
              <a:r>
                <a:rPr lang="en-US" sz="2800" dirty="0"/>
                <a:t>flushing </a:t>
              </a:r>
              <a:r>
                <a:rPr lang="en-US" sz="2800" dirty="0" smtClean="0"/>
                <a:t>all pending instructions </a:t>
              </a:r>
              <a:r>
                <a:rPr lang="en-US" sz="2800" dirty="0"/>
                <a:t>from the </a:t>
              </a:r>
              <a:r>
                <a:rPr lang="en-US" sz="2800" b="1" dirty="0" smtClean="0"/>
                <a:t>ROB</a:t>
              </a:r>
              <a:r>
                <a:rPr lang="en-US" sz="2800" dirty="0" smtClean="0"/>
                <a:t>. Because commitment </a:t>
              </a:r>
              <a:r>
                <a:rPr lang="en-US" sz="2800" dirty="0"/>
                <a:t>happens in order, </a:t>
              </a:r>
              <a:r>
                <a:rPr lang="en-US" sz="2800" dirty="0" smtClean="0"/>
                <a:t>this yields </a:t>
              </a:r>
              <a:r>
                <a:rPr lang="en-US" sz="2800" dirty="0"/>
                <a:t>a </a:t>
              </a:r>
              <a:r>
                <a:rPr lang="en-US" sz="2800" b="1" dirty="0"/>
                <a:t>precise exception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431541" y="558840"/>
            <a:ext cx="82552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It implies that </a:t>
            </a:r>
            <a:r>
              <a:rPr lang="en-US" sz="2800" dirty="0"/>
              <a:t>the processor with the </a:t>
            </a:r>
            <a:r>
              <a:rPr lang="en-US" sz="2800" b="1" dirty="0"/>
              <a:t>ROB</a:t>
            </a:r>
            <a:r>
              <a:rPr lang="en-US" sz="2800" dirty="0"/>
              <a:t> </a:t>
            </a:r>
            <a:r>
              <a:rPr lang="en-US" sz="2800" dirty="0" smtClean="0"/>
              <a:t>can dynamically </a:t>
            </a:r>
            <a:r>
              <a:rPr lang="en-US" sz="2800" dirty="0"/>
              <a:t>execute code while maintaining a </a:t>
            </a:r>
            <a:r>
              <a:rPr lang="en-US" sz="2800" b="1" dirty="0"/>
              <a:t>precise </a:t>
            </a:r>
            <a:r>
              <a:rPr lang="en-US" sz="2800" b="1" dirty="0" smtClean="0"/>
              <a:t>exception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997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77"/>
          </a:xfrm>
        </p:spPr>
        <p:txBody>
          <a:bodyPr>
            <a:noAutofit/>
          </a:bodyPr>
          <a:lstStyle/>
          <a:p>
            <a:r>
              <a:rPr lang="en-US" sz="3600" dirty="0" smtClean="0"/>
              <a:t>Multiple Issue 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1539" y="3072731"/>
            <a:ext cx="8255262" cy="28315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0000FF"/>
                </a:solidFill>
              </a:rPr>
              <a:t>VLIW </a:t>
            </a:r>
            <a:r>
              <a:rPr lang="en-US" sz="2800" b="1" dirty="0">
                <a:solidFill>
                  <a:srgbClr val="0000FF"/>
                </a:solidFill>
              </a:rPr>
              <a:t>(very long instruction word)</a:t>
            </a:r>
            <a:r>
              <a:rPr lang="en-US" sz="2800" dirty="0"/>
              <a:t> </a:t>
            </a:r>
            <a:r>
              <a:rPr lang="en-US" sz="2800" dirty="0" smtClean="0"/>
              <a:t>multiple-issue processor is issuing </a:t>
            </a:r>
            <a:r>
              <a:rPr lang="en-US" sz="2800" dirty="0"/>
              <a:t>a fixed number of instructions </a:t>
            </a:r>
            <a:r>
              <a:rPr lang="en-US" sz="2800" dirty="0" smtClean="0"/>
              <a:t>formatted either </a:t>
            </a:r>
            <a:r>
              <a:rPr lang="en-US" sz="2800" dirty="0"/>
              <a:t>as one large instruction or as a fixed instruction </a:t>
            </a:r>
            <a:r>
              <a:rPr lang="en-US" sz="2800" dirty="0" smtClean="0"/>
              <a:t>packet.</a:t>
            </a:r>
          </a:p>
          <a:p>
            <a:pPr algn="just">
              <a:spcAft>
                <a:spcPts val="600"/>
              </a:spcAft>
            </a:pPr>
            <a:r>
              <a:rPr lang="en-US" sz="2800" dirty="0" smtClean="0"/>
              <a:t>VLIW processors are </a:t>
            </a:r>
            <a:r>
              <a:rPr lang="en-US" sz="2800" dirty="0"/>
              <a:t>inherently statically scheduled by the compiler. </a:t>
            </a:r>
            <a:endParaRPr lang="en-US" sz="2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31540" y="996114"/>
            <a:ext cx="8255262" cy="196977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Dynamic scheduling and speculation can </a:t>
            </a:r>
            <a:r>
              <a:rPr lang="en-US" sz="2800" dirty="0"/>
              <a:t>achieve an ideal CPI of </a:t>
            </a:r>
            <a:r>
              <a:rPr lang="en-US" sz="2800" dirty="0" smtClean="0"/>
              <a:t>one.</a:t>
            </a:r>
          </a:p>
          <a:p>
            <a:pPr algn="just"/>
            <a:r>
              <a:rPr lang="en-US" sz="2800" dirty="0" smtClean="0"/>
              <a:t>We would </a:t>
            </a:r>
            <a:r>
              <a:rPr lang="en-US" sz="2800" dirty="0"/>
              <a:t>like to decrease the CPI to less than one. But </a:t>
            </a:r>
            <a:r>
              <a:rPr lang="en-US" sz="2800" dirty="0" smtClean="0"/>
              <a:t>cannot if only </a:t>
            </a:r>
            <a:r>
              <a:rPr lang="en-US" sz="2800" dirty="0"/>
              <a:t>one instruction </a:t>
            </a:r>
            <a:r>
              <a:rPr lang="en-US" sz="2800" dirty="0" smtClean="0"/>
              <a:t>is issued per clock </a:t>
            </a:r>
            <a:r>
              <a:rPr lang="en-US" sz="2800" dirty="0"/>
              <a:t>cycle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5229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1539" y="818710"/>
            <a:ext cx="8255261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/>
              <a:t>VLIWs use multiple, independent functional units</a:t>
            </a:r>
            <a:r>
              <a:rPr lang="en-US" sz="2800" dirty="0" smtClean="0"/>
              <a:t>. It issues multiple </a:t>
            </a:r>
            <a:r>
              <a:rPr lang="en-US" sz="2800" dirty="0"/>
              <a:t>operations </a:t>
            </a:r>
            <a:r>
              <a:rPr lang="en-US" sz="2800" dirty="0" smtClean="0"/>
              <a:t>by placing these in one instruction.</a:t>
            </a:r>
          </a:p>
          <a:p>
            <a:pPr algn="just">
              <a:spcAft>
                <a:spcPts val="1200"/>
              </a:spcAft>
            </a:pPr>
            <a:r>
              <a:rPr lang="en-US" sz="2800" dirty="0"/>
              <a:t>Intel Itanium </a:t>
            </a:r>
            <a:r>
              <a:rPr lang="en-US" sz="2800" dirty="0" smtClean="0"/>
              <a:t>I and II </a:t>
            </a:r>
            <a:r>
              <a:rPr lang="en-US" sz="2800" dirty="0"/>
              <a:t>contain </a:t>
            </a:r>
            <a:r>
              <a:rPr lang="en-US" sz="2800" dirty="0" smtClean="0"/>
              <a:t>six </a:t>
            </a:r>
            <a:r>
              <a:rPr lang="en-US" sz="2800" dirty="0"/>
              <a:t>operations </a:t>
            </a:r>
            <a:r>
              <a:rPr lang="en-US" sz="2800" dirty="0" smtClean="0"/>
              <a:t>per instruction </a:t>
            </a:r>
            <a:r>
              <a:rPr lang="en-US" sz="2800" dirty="0"/>
              <a:t>packet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We </a:t>
            </a:r>
            <a:r>
              <a:rPr lang="en-US" sz="2800" dirty="0"/>
              <a:t>consider a VLIW processor with instructions that contain five </a:t>
            </a:r>
            <a:r>
              <a:rPr lang="en-US" sz="2800" dirty="0" smtClean="0"/>
              <a:t>operations:</a:t>
            </a:r>
            <a:r>
              <a:rPr lang="en-US" sz="2800" dirty="0"/>
              <a:t> </a:t>
            </a:r>
            <a:r>
              <a:rPr lang="en-US" sz="2800" dirty="0" smtClean="0"/>
              <a:t>one </a:t>
            </a:r>
            <a:r>
              <a:rPr lang="en-US" sz="2800" dirty="0"/>
              <a:t>integer operation (which could also be a branch), two </a:t>
            </a:r>
            <a:r>
              <a:rPr lang="en-US" sz="2800" dirty="0" smtClean="0"/>
              <a:t>FP </a:t>
            </a:r>
            <a:r>
              <a:rPr lang="en-US" sz="2800" dirty="0"/>
              <a:t>operations, and two memory </a:t>
            </a:r>
            <a:r>
              <a:rPr lang="en-US" sz="2800" dirty="0" smtClean="0"/>
              <a:t>references.</a:t>
            </a:r>
          </a:p>
          <a:p>
            <a:pPr algn="just"/>
            <a:r>
              <a:rPr lang="en-US" sz="2800" dirty="0" smtClean="0"/>
              <a:t>The </a:t>
            </a:r>
            <a:r>
              <a:rPr lang="en-US" sz="2800" dirty="0"/>
              <a:t>instruction </a:t>
            </a:r>
            <a:r>
              <a:rPr lang="en-US" sz="2800" dirty="0" smtClean="0"/>
              <a:t>have a 16–24 bit field </a:t>
            </a:r>
            <a:r>
              <a:rPr lang="en-US" sz="2800" dirty="0"/>
              <a:t>for each </a:t>
            </a:r>
            <a:r>
              <a:rPr lang="en-US" sz="2800" dirty="0" smtClean="0"/>
              <a:t>unit, yielding an instruction </a:t>
            </a:r>
            <a:r>
              <a:rPr lang="en-US" sz="2800" dirty="0"/>
              <a:t>length of </a:t>
            </a:r>
            <a:r>
              <a:rPr lang="en-US" sz="2800" dirty="0" smtClean="0"/>
              <a:t>80 - </a:t>
            </a:r>
            <a:r>
              <a:rPr lang="en-US" sz="2800" dirty="0"/>
              <a:t>120 bits.</a:t>
            </a:r>
          </a:p>
        </p:txBody>
      </p:sp>
    </p:spTree>
    <p:extLst>
      <p:ext uri="{BB962C8B-B14F-4D97-AF65-F5344CB8AC3E}">
        <p14:creationId xmlns:p14="http://schemas.microsoft.com/office/powerpoint/2010/main" val="357470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1540" y="593685"/>
            <a:ext cx="82552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/>
              <a:t>Example</a:t>
            </a:r>
            <a:r>
              <a:rPr lang="en-US" sz="2800" dirty="0"/>
              <a:t>: Suppose </a:t>
            </a:r>
            <a:r>
              <a:rPr lang="en-US" sz="2800" dirty="0" smtClean="0"/>
              <a:t>we have a VLIW that could issue two memory references, two FP operations, and </a:t>
            </a:r>
            <a:r>
              <a:rPr lang="en-US" sz="2800" dirty="0"/>
              <a:t>one integer operation or branch in every clock </a:t>
            </a:r>
            <a:r>
              <a:rPr lang="en-US" sz="2800" dirty="0" smtClean="0"/>
              <a:t>cycle.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31540" y="1999000"/>
            <a:ext cx="8255262" cy="3799815"/>
            <a:chOff x="431540" y="1999000"/>
            <a:chExt cx="8255262" cy="379981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925" y="3789040"/>
              <a:ext cx="7229475" cy="200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431540" y="1999000"/>
                  <a:ext cx="8255262" cy="138499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spcAft>
                      <a:spcPts val="1200"/>
                    </a:spcAft>
                  </a:pPr>
                  <a:r>
                    <a:rPr lang="en-US" sz="2800" dirty="0" smtClean="0"/>
                    <a:t>Show an </a:t>
                  </a:r>
                  <a:r>
                    <a:rPr lang="en-US" sz="2800" b="1" dirty="0" smtClean="0"/>
                    <a:t>unrolled</a:t>
                  </a:r>
                  <a:r>
                    <a:rPr lang="en-US" sz="2800" dirty="0" smtClean="0"/>
                    <a:t> (compiler) version </a:t>
                  </a:r>
                  <a:r>
                    <a:rPr lang="en-US" sz="2800" dirty="0"/>
                    <a:t>of the </a:t>
                  </a:r>
                  <a:r>
                    <a:rPr lang="en-US" sz="2800" dirty="0" smtClean="0"/>
                    <a:t>loop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</a:rPr>
                        <m:t>𝑠</m:t>
                      </m:r>
                    </m:oMath>
                  </a14:m>
                  <a:r>
                    <a:rPr lang="en-US" sz="2800" dirty="0"/>
                    <a:t> </a:t>
                  </a:r>
                  <a:r>
                    <a:rPr lang="en-US" sz="2800" dirty="0" smtClean="0"/>
                    <a:t>for</a:t>
                  </a:r>
                  <a:r>
                    <a:rPr lang="en-US" sz="2800" dirty="0"/>
                    <a:t> </a:t>
                  </a:r>
                  <a:r>
                    <a:rPr lang="en-US" sz="2800" dirty="0" smtClean="0"/>
                    <a:t>such </a:t>
                  </a:r>
                  <a:r>
                    <a:rPr lang="en-US" sz="2800" dirty="0"/>
                    <a:t>a processor. Unroll </a:t>
                  </a:r>
                  <a:r>
                    <a:rPr lang="en-US" sz="2800" dirty="0" smtClean="0"/>
                    <a:t>to minimize stalls. Ignore </a:t>
                  </a:r>
                  <a:r>
                    <a:rPr lang="en-US" sz="2800" dirty="0"/>
                    <a:t>delayed branches.</a:t>
                  </a: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540" y="1999000"/>
                  <a:ext cx="8255262" cy="138499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551" t="-3965" r="-1477" b="-118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9602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84" y="775513"/>
            <a:ext cx="8298610" cy="3408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2860" y="6259230"/>
            <a:ext cx="2133600" cy="365125"/>
          </a:xfrm>
        </p:spPr>
        <p:txBody>
          <a:bodyPr/>
          <a:lstStyle/>
          <a:p>
            <a:r>
              <a:rPr lang="he-IL" smtClean="0"/>
              <a:t>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49860" y="6259230"/>
            <a:ext cx="2895600" cy="365125"/>
          </a:xfrm>
        </p:spPr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78860" y="625923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1540" y="4194085"/>
            <a:ext cx="8255262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/>
              <a:t>VLIW instructions that occupy the inner loop </a:t>
            </a:r>
            <a:r>
              <a:rPr lang="en-US" sz="2800" dirty="0" smtClean="0"/>
              <a:t>replace </a:t>
            </a:r>
            <a:r>
              <a:rPr lang="en-US" sz="2800" dirty="0"/>
              <a:t>the unrolled </a:t>
            </a:r>
            <a:r>
              <a:rPr lang="en-US" sz="2800" dirty="0" smtClean="0"/>
              <a:t>sequence (23 cycles).</a:t>
            </a:r>
          </a:p>
          <a:p>
            <a:pPr algn="just"/>
            <a:r>
              <a:rPr lang="en-US" sz="2800" dirty="0" smtClean="0"/>
              <a:t>The code takes 9 cycles </a:t>
            </a:r>
            <a:r>
              <a:rPr lang="en-US" sz="2800" dirty="0"/>
              <a:t>assuming no branch </a:t>
            </a:r>
            <a:r>
              <a:rPr lang="en-US" sz="2800" dirty="0" smtClean="0"/>
              <a:t>delay. </a:t>
            </a:r>
            <a:r>
              <a:rPr lang="en-US" sz="2800" dirty="0"/>
              <a:t>The issue rate is </a:t>
            </a:r>
            <a:r>
              <a:rPr lang="en-US" sz="2800" dirty="0" smtClean="0"/>
              <a:t>2.5 </a:t>
            </a:r>
            <a:r>
              <a:rPr lang="en-US" sz="2800" dirty="0"/>
              <a:t>operations per cycle. </a:t>
            </a:r>
            <a:endParaRPr lang="en-US" sz="2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368839" y="1268760"/>
            <a:ext cx="8298610" cy="36004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7190" y="1583795"/>
            <a:ext cx="8298610" cy="36004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7190" y="1943835"/>
            <a:ext cx="8298610" cy="36004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7190" y="2213865"/>
            <a:ext cx="8298610" cy="36004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7190" y="2573905"/>
            <a:ext cx="8298610" cy="36004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67190" y="2843935"/>
            <a:ext cx="8298610" cy="36004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67190" y="3158970"/>
            <a:ext cx="8298610" cy="36004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7190" y="3474005"/>
            <a:ext cx="8298610" cy="36004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67190" y="3744035"/>
            <a:ext cx="8298610" cy="36004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386535" y="1943835"/>
            <a:ext cx="6479071" cy="1615245"/>
            <a:chOff x="388184" y="53625"/>
            <a:chExt cx="6479071" cy="1615245"/>
          </a:xfrm>
        </p:grpSpPr>
        <p:sp>
          <p:nvSpPr>
            <p:cNvPr id="23" name="Rectangle 22"/>
            <p:cNvSpPr/>
            <p:nvPr/>
          </p:nvSpPr>
          <p:spPr>
            <a:xfrm>
              <a:off x="388184" y="998730"/>
              <a:ext cx="3148701" cy="63007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536885" y="53625"/>
              <a:ext cx="3330370" cy="63007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81890" y="1268760"/>
              <a:ext cx="19368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Addition latency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86535" y="1313765"/>
            <a:ext cx="6479071" cy="1260140"/>
            <a:chOff x="388184" y="1313765"/>
            <a:chExt cx="6479071" cy="1260140"/>
          </a:xfrm>
        </p:grpSpPr>
        <p:sp>
          <p:nvSpPr>
            <p:cNvPr id="6" name="Rectangle 5"/>
            <p:cNvSpPr/>
            <p:nvPr/>
          </p:nvSpPr>
          <p:spPr>
            <a:xfrm>
              <a:off x="388184" y="1313765"/>
              <a:ext cx="3148701" cy="63007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536885" y="1943835"/>
              <a:ext cx="3330370" cy="63007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81890" y="1493785"/>
              <a:ext cx="16651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Load hazard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799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09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Tomasulo’s Dynamic </a:t>
            </a:r>
            <a:r>
              <a:rPr lang="en-US" sz="3600" dirty="0">
                <a:solidFill>
                  <a:srgbClr val="0000FF"/>
                </a:solidFill>
              </a:rPr>
              <a:t>Scheduling 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1875" y="908720"/>
            <a:ext cx="8229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Invented for IBM 360/91 FPU by Robert Tomasulo.</a:t>
            </a:r>
            <a:endParaRPr lang="en-US" sz="2800" dirty="0"/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Minimizes </a:t>
            </a:r>
            <a:r>
              <a:rPr lang="en-US" sz="2800" b="1" dirty="0" smtClean="0"/>
              <a:t>RAW</a:t>
            </a:r>
            <a:r>
              <a:rPr lang="en-US" sz="2800" dirty="0" smtClean="0"/>
              <a:t> hazards by tracking when operands are available.</a:t>
            </a: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Minimizes </a:t>
            </a:r>
            <a:r>
              <a:rPr lang="en-US" sz="2800" b="1" dirty="0" smtClean="0"/>
              <a:t>WAR</a:t>
            </a:r>
            <a:r>
              <a:rPr lang="en-US" sz="2800" dirty="0" smtClean="0"/>
              <a:t> and </a:t>
            </a:r>
            <a:r>
              <a:rPr lang="en-US" sz="2800" b="1" dirty="0" smtClean="0"/>
              <a:t>WAW</a:t>
            </a:r>
            <a:r>
              <a:rPr lang="en-US" sz="2800" dirty="0" smtClean="0"/>
              <a:t> hazards by register renaming.</a:t>
            </a:r>
          </a:p>
        </p:txBody>
      </p:sp>
      <p:sp>
        <p:nvSpPr>
          <p:cNvPr id="7" name="Rectangle 6"/>
          <p:cNvSpPr/>
          <p:nvPr/>
        </p:nvSpPr>
        <p:spPr>
          <a:xfrm>
            <a:off x="461875" y="3104963"/>
            <a:ext cx="82295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We assume the existence of </a:t>
            </a:r>
            <a:r>
              <a:rPr lang="en-US" sz="2800" b="1" dirty="0" smtClean="0"/>
              <a:t>FPU</a:t>
            </a:r>
            <a:r>
              <a:rPr lang="en-US" sz="2800" dirty="0" smtClean="0"/>
              <a:t> and </a:t>
            </a:r>
            <a:r>
              <a:rPr lang="en-US" sz="2800" b="1" dirty="0" smtClean="0"/>
              <a:t>load-store</a:t>
            </a:r>
            <a:r>
              <a:rPr lang="en-US" sz="2800" dirty="0" smtClean="0"/>
              <a:t> unit, and use MIPS ISA</a:t>
            </a:r>
            <a:r>
              <a:rPr lang="en-US" sz="2400" dirty="0" smtClean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461875" y="4059070"/>
            <a:ext cx="8229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Register renaming eliminates </a:t>
            </a:r>
            <a:r>
              <a:rPr lang="en-US" sz="2800" b="1" dirty="0" smtClean="0"/>
              <a:t>WAR</a:t>
            </a:r>
            <a:r>
              <a:rPr lang="en-US" sz="2800" dirty="0" smtClean="0"/>
              <a:t> and </a:t>
            </a:r>
            <a:r>
              <a:rPr lang="en-US" sz="2800" b="1" dirty="0" smtClean="0"/>
              <a:t>WAW</a:t>
            </a:r>
            <a:r>
              <a:rPr lang="en-US" sz="2800" dirty="0" smtClean="0"/>
              <a:t> hazards.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Rename all destination registers, including those with pending read and write for earlier instructions.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OOO writes do not affect instructions depending on earlier value of an operand.</a:t>
            </a:r>
          </a:p>
        </p:txBody>
      </p:sp>
    </p:spTree>
    <p:extLst>
      <p:ext uri="{BB962C8B-B14F-4D97-AF65-F5344CB8AC3E}">
        <p14:creationId xmlns:p14="http://schemas.microsoft.com/office/powerpoint/2010/main" val="42978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1540" y="683695"/>
            <a:ext cx="82552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efficiency, the percentage of available slots that contained </a:t>
            </a:r>
            <a:r>
              <a:rPr lang="en-US" sz="2800" dirty="0" smtClean="0"/>
              <a:t>an operation</a:t>
            </a:r>
            <a:r>
              <a:rPr lang="en-US" sz="2800" dirty="0"/>
              <a:t>, is about 60</a:t>
            </a:r>
            <a:r>
              <a:rPr lang="en-US" sz="2800" dirty="0" smtClean="0"/>
              <a:t>%.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To </a:t>
            </a:r>
            <a:r>
              <a:rPr lang="en-US" sz="2800" dirty="0"/>
              <a:t>achieve this issue rate requires a larger number of registers than MIPS would normally use </a:t>
            </a:r>
            <a:r>
              <a:rPr lang="en-US" sz="2800" dirty="0" smtClean="0"/>
              <a:t>in this </a:t>
            </a:r>
            <a:r>
              <a:rPr lang="en-US" sz="2800" dirty="0"/>
              <a:t>loop. </a:t>
            </a:r>
            <a:endParaRPr lang="en-US" sz="2800" dirty="0" smtClean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VLIW code </a:t>
            </a:r>
            <a:r>
              <a:rPr lang="en-US" sz="2800" dirty="0" smtClean="0"/>
              <a:t>requires </a:t>
            </a:r>
            <a:r>
              <a:rPr lang="en-US" sz="2800" dirty="0"/>
              <a:t>at least eight FP registers, while the same code </a:t>
            </a:r>
            <a:r>
              <a:rPr lang="en-US" sz="2800" dirty="0" smtClean="0"/>
              <a:t>for </a:t>
            </a:r>
            <a:r>
              <a:rPr lang="en-US" sz="2800" dirty="0"/>
              <a:t>the </a:t>
            </a:r>
            <a:r>
              <a:rPr lang="en-US" sz="2800" dirty="0" smtClean="0"/>
              <a:t>base MIPS can </a:t>
            </a:r>
            <a:r>
              <a:rPr lang="en-US" sz="2800" dirty="0"/>
              <a:t>use </a:t>
            </a:r>
            <a:r>
              <a:rPr lang="en-US" sz="2800" dirty="0" smtClean="0"/>
              <a:t>two </a:t>
            </a:r>
            <a:r>
              <a:rPr lang="en-US" sz="2800" dirty="0"/>
              <a:t>FP registers or </a:t>
            </a:r>
            <a:r>
              <a:rPr lang="en-US" sz="2800" dirty="0" smtClean="0"/>
              <a:t>five </a:t>
            </a:r>
            <a:r>
              <a:rPr lang="en-US" sz="2800" dirty="0"/>
              <a:t>when unrolled and scheduled.</a:t>
            </a:r>
          </a:p>
        </p:txBody>
      </p:sp>
    </p:spTree>
    <p:extLst>
      <p:ext uri="{BB962C8B-B14F-4D97-AF65-F5344CB8AC3E}">
        <p14:creationId xmlns:p14="http://schemas.microsoft.com/office/powerpoint/2010/main" val="273250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77"/>
          </a:xfrm>
        </p:spPr>
        <p:txBody>
          <a:bodyPr>
            <a:noAutofit/>
          </a:bodyPr>
          <a:lstStyle/>
          <a:p>
            <a:r>
              <a:rPr lang="en-US" sz="3600" dirty="0" smtClean="0"/>
              <a:t>+ Dynamic Scheduling + Speculation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1540" y="996114"/>
            <a:ext cx="8255262" cy="28315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Put multiple issue, dynamic scheduling and speculation together. Such microarchitecture is used in modern </a:t>
            </a:r>
            <a:r>
              <a:rPr lang="en-US" sz="2800" dirty="0"/>
              <a:t>microprocessors.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Consider an </a:t>
            </a:r>
            <a:r>
              <a:rPr lang="en-US" sz="2800" dirty="0"/>
              <a:t>issue rate of two instructions per </a:t>
            </a:r>
            <a:r>
              <a:rPr lang="en-US" sz="2800" dirty="0" smtClean="0"/>
              <a:t>clock, no </a:t>
            </a:r>
            <a:r>
              <a:rPr lang="en-US" sz="2800" dirty="0"/>
              <a:t>different from modern processors that issue </a:t>
            </a:r>
            <a:r>
              <a:rPr lang="en-US" sz="2800" dirty="0" smtClean="0"/>
              <a:t>more instructions </a:t>
            </a:r>
            <a:r>
              <a:rPr lang="en-US" sz="2800" dirty="0"/>
              <a:t>per clock.</a:t>
            </a:r>
          </a:p>
        </p:txBody>
      </p:sp>
      <p:sp>
        <p:nvSpPr>
          <p:cNvPr id="8" name="Rectangle 7"/>
          <p:cNvSpPr/>
          <p:nvPr/>
        </p:nvSpPr>
        <p:spPr>
          <a:xfrm>
            <a:off x="431540" y="3924055"/>
            <a:ext cx="825526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Assume a </a:t>
            </a:r>
            <a:r>
              <a:rPr lang="en-US" sz="2800" dirty="0"/>
              <a:t>separate integer and </a:t>
            </a:r>
            <a:r>
              <a:rPr lang="en-US" sz="2800" dirty="0" smtClean="0"/>
              <a:t>FPU, </a:t>
            </a:r>
            <a:r>
              <a:rPr lang="en-US" sz="2800" dirty="0"/>
              <a:t>each </a:t>
            </a:r>
            <a:r>
              <a:rPr lang="en-US" sz="2800" dirty="0" smtClean="0"/>
              <a:t>can </a:t>
            </a:r>
            <a:r>
              <a:rPr lang="en-US" sz="2800" dirty="0"/>
              <a:t>initiate an operation on every </a:t>
            </a:r>
            <a:r>
              <a:rPr lang="en-US" sz="2800" dirty="0" smtClean="0"/>
              <a:t>clock. The </a:t>
            </a:r>
            <a:r>
              <a:rPr lang="en-US" sz="2800" dirty="0"/>
              <a:t>pipeline </a:t>
            </a:r>
            <a:r>
              <a:rPr lang="en-US" sz="2800" dirty="0" smtClean="0"/>
              <a:t>can issue </a:t>
            </a:r>
            <a:r>
              <a:rPr lang="en-US" sz="2800" dirty="0"/>
              <a:t>any combination of two instructions in a </a:t>
            </a:r>
            <a:r>
              <a:rPr lang="en-US" sz="2800" dirty="0" smtClean="0"/>
              <a:t>clock.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Tomasulo’s </a:t>
            </a:r>
            <a:r>
              <a:rPr lang="en-US" sz="2800" dirty="0"/>
              <a:t>scheme </a:t>
            </a:r>
            <a:r>
              <a:rPr lang="en-US" sz="2800" dirty="0" smtClean="0"/>
              <a:t>supports integer unit, FPU and speculative execution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168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1540" y="686301"/>
            <a:ext cx="82552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Combining </a:t>
            </a:r>
            <a:r>
              <a:rPr lang="en-US" sz="2800" dirty="0"/>
              <a:t>speculative dynamic scheduling </a:t>
            </a:r>
            <a:r>
              <a:rPr lang="en-US" sz="2800" dirty="0" smtClean="0"/>
              <a:t>with multiple </a:t>
            </a:r>
            <a:r>
              <a:rPr lang="en-US" sz="2800" dirty="0"/>
              <a:t>issue </a:t>
            </a:r>
            <a:r>
              <a:rPr lang="en-US" sz="2800" dirty="0" smtClean="0"/>
              <a:t>requires to be able </a:t>
            </a:r>
            <a:r>
              <a:rPr lang="en-US" sz="2800" dirty="0"/>
              <a:t>to complete and commit multiple instructions per </a:t>
            </a:r>
            <a:r>
              <a:rPr lang="en-US" sz="2800" dirty="0" smtClean="0"/>
              <a:t>clock.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31540" y="2168860"/>
            <a:ext cx="8255262" cy="3420380"/>
            <a:chOff x="431540" y="2168860"/>
            <a:chExt cx="8255262" cy="342038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938" y="4012061"/>
              <a:ext cx="7749492" cy="1577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31540" y="2168860"/>
              <a:ext cx="8255262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en-US" sz="2800" b="1" dirty="0" smtClean="0"/>
                <a:t>Example</a:t>
              </a:r>
              <a:r>
                <a:rPr lang="en-US" sz="2800" dirty="0" smtClean="0"/>
                <a:t>: Execute the following code </a:t>
              </a:r>
              <a:r>
                <a:rPr lang="en-US" sz="2800" dirty="0"/>
                <a:t>on a </a:t>
              </a:r>
              <a:r>
                <a:rPr lang="en-US" sz="2800" dirty="0" smtClean="0"/>
                <a:t>two-issue processor</a:t>
              </a:r>
              <a:r>
                <a:rPr lang="en-US" sz="2800" dirty="0"/>
                <a:t>, once without speculation and </a:t>
              </a:r>
              <a:r>
                <a:rPr lang="en-US" sz="2800" dirty="0" smtClean="0"/>
                <a:t>once with speculation.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5543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1540" y="638690"/>
            <a:ext cx="825526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There </a:t>
            </a:r>
            <a:r>
              <a:rPr lang="en-US" sz="2800" dirty="0"/>
              <a:t>are separate integer </a:t>
            </a:r>
            <a:r>
              <a:rPr lang="en-US" sz="2800" dirty="0" smtClean="0"/>
              <a:t>units </a:t>
            </a:r>
            <a:r>
              <a:rPr lang="en-US" sz="2800" dirty="0"/>
              <a:t>for </a:t>
            </a:r>
            <a:r>
              <a:rPr lang="en-US" sz="2800" dirty="0" smtClean="0"/>
              <a:t>address calculation</a:t>
            </a:r>
            <a:r>
              <a:rPr lang="en-US" sz="2800" dirty="0"/>
              <a:t>, </a:t>
            </a:r>
            <a:r>
              <a:rPr lang="en-US" sz="2800" dirty="0" smtClean="0"/>
              <a:t>ALU </a:t>
            </a:r>
            <a:r>
              <a:rPr lang="en-US" sz="2800" dirty="0"/>
              <a:t>operations, and </a:t>
            </a:r>
            <a:r>
              <a:rPr lang="en-US" sz="2800" dirty="0" smtClean="0"/>
              <a:t>branch </a:t>
            </a:r>
            <a:r>
              <a:rPr lang="en-US" sz="2800" dirty="0"/>
              <a:t>condition evaluation. </a:t>
            </a:r>
            <a:endParaRPr lang="en-US" sz="2800" dirty="0" smtClean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Create a table </a:t>
            </a:r>
            <a:r>
              <a:rPr lang="en-US" sz="2800" dirty="0"/>
              <a:t>for the first three iterations of this loop for both processors. Assume that </a:t>
            </a:r>
            <a:r>
              <a:rPr lang="en-US" sz="2800" dirty="0" smtClean="0"/>
              <a:t>up to </a:t>
            </a:r>
            <a:r>
              <a:rPr lang="en-US" sz="2800" dirty="0"/>
              <a:t>two instructions of any type can commit per clock.</a:t>
            </a:r>
          </a:p>
        </p:txBody>
      </p:sp>
    </p:spTree>
    <p:extLst>
      <p:ext uri="{BB962C8B-B14F-4D97-AF65-F5344CB8AC3E}">
        <p14:creationId xmlns:p14="http://schemas.microsoft.com/office/powerpoint/2010/main" val="201789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74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31539" y="278648"/>
            <a:ext cx="7335816" cy="961368"/>
            <a:chOff x="431539" y="278648"/>
            <a:chExt cx="7335816" cy="961368"/>
          </a:xfrm>
        </p:grpSpPr>
        <p:sp>
          <p:nvSpPr>
            <p:cNvPr id="5" name="TextBox 4"/>
            <p:cNvSpPr txBox="1"/>
            <p:nvPr/>
          </p:nvSpPr>
          <p:spPr>
            <a:xfrm>
              <a:off x="431539" y="532419"/>
              <a:ext cx="10801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Loop iteration 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36685" y="809418"/>
              <a:ext cx="1305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Instruction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 rot="10800000" flipV="1">
              <a:off x="3716905" y="809418"/>
              <a:ext cx="7154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Issue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4287597" y="566536"/>
              <a:ext cx="945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Execute</a:t>
              </a:r>
              <a:endParaRPr 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0800000" flipV="1">
              <a:off x="5058924" y="577424"/>
              <a:ext cx="8632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Mem access</a:t>
              </a:r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88760" y="593685"/>
              <a:ext cx="7534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Write CDB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42230" y="809418"/>
              <a:ext cx="11251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Comment</a:t>
              </a:r>
              <a:endParaRPr lang="en-US" b="1" dirty="0"/>
            </a:p>
          </p:txBody>
        </p:sp>
      </p:grpSp>
      <p:sp>
        <p:nvSpPr>
          <p:cNvPr id="15" name="TextBox 14"/>
          <p:cNvSpPr txBox="1"/>
          <p:nvPr/>
        </p:nvSpPr>
        <p:spPr>
          <a:xfrm rot="16200000">
            <a:off x="-735721" y="343742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No speculation</a:t>
            </a:r>
            <a:endParaRPr lang="en-US" sz="28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48" y="1204422"/>
            <a:ext cx="7469267" cy="514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847627" y="2852418"/>
            <a:ext cx="7521386" cy="175519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46981" y="4620986"/>
            <a:ext cx="7521386" cy="175519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5517105" y="1199535"/>
            <a:ext cx="2250250" cy="789306"/>
            <a:chOff x="5517105" y="1199535"/>
            <a:chExt cx="2250250" cy="789306"/>
          </a:xfrm>
        </p:grpSpPr>
        <p:sp>
          <p:nvSpPr>
            <p:cNvPr id="7" name="Rounded Rectangular Callout 6"/>
            <p:cNvSpPr/>
            <p:nvPr/>
          </p:nvSpPr>
          <p:spPr>
            <a:xfrm>
              <a:off x="5517105" y="1199535"/>
              <a:ext cx="2160240" cy="789306"/>
            </a:xfrm>
            <a:prstGeom prst="wedgeRoundRectCallout">
              <a:avLst>
                <a:gd name="adj1" fmla="val -77248"/>
                <a:gd name="adj2" fmla="val 187130"/>
                <a:gd name="adj3" fmla="val 16667"/>
              </a:avLst>
            </a:prstGeom>
            <a:solidFill>
              <a:srgbClr val="FFFFFF">
                <a:alpha val="50196"/>
              </a:srgb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17105" y="1199535"/>
              <a:ext cx="22502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Cannot start EXE until branch resolution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517105" y="2990067"/>
            <a:ext cx="2250250" cy="789306"/>
            <a:chOff x="5517105" y="1199535"/>
            <a:chExt cx="2250250" cy="789306"/>
          </a:xfrm>
        </p:grpSpPr>
        <p:sp>
          <p:nvSpPr>
            <p:cNvPr id="21" name="Rounded Rectangular Callout 20"/>
            <p:cNvSpPr/>
            <p:nvPr/>
          </p:nvSpPr>
          <p:spPr>
            <a:xfrm>
              <a:off x="5517105" y="1199535"/>
              <a:ext cx="2160240" cy="789306"/>
            </a:xfrm>
            <a:prstGeom prst="wedgeRoundRectCallout">
              <a:avLst>
                <a:gd name="adj1" fmla="val -77248"/>
                <a:gd name="adj2" fmla="val 187130"/>
                <a:gd name="adj3" fmla="val 16667"/>
              </a:avLst>
            </a:prstGeom>
            <a:solidFill>
              <a:srgbClr val="FFFFFF">
                <a:alpha val="49804"/>
              </a:srgb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517105" y="1199535"/>
              <a:ext cx="22502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Cannot start EXE until branch resolution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35" name="Oval 34"/>
          <p:cNvSpPr/>
          <p:nvPr/>
        </p:nvSpPr>
        <p:spPr>
          <a:xfrm>
            <a:off x="5202070" y="5296708"/>
            <a:ext cx="450050" cy="4500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1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" name="Group 6144"/>
          <p:cNvGrpSpPr/>
          <p:nvPr/>
        </p:nvGrpSpPr>
        <p:grpSpPr>
          <a:xfrm>
            <a:off x="386535" y="233645"/>
            <a:ext cx="8010890" cy="6228269"/>
            <a:chOff x="386535" y="233645"/>
            <a:chExt cx="8010890" cy="6228269"/>
          </a:xfrm>
        </p:grpSpPr>
        <p:grpSp>
          <p:nvGrpSpPr>
            <p:cNvPr id="25" name="Group 24"/>
            <p:cNvGrpSpPr/>
            <p:nvPr/>
          </p:nvGrpSpPr>
          <p:grpSpPr>
            <a:xfrm>
              <a:off x="836585" y="1133747"/>
              <a:ext cx="7560840" cy="5328167"/>
              <a:chOff x="836585" y="1133747"/>
              <a:chExt cx="7560840" cy="5328167"/>
            </a:xfrm>
          </p:grpSpPr>
          <p:pic>
            <p:nvPicPr>
              <p:cNvPr id="614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6585" y="1178750"/>
                <a:ext cx="7560840" cy="5210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Rounded Rectangle 4"/>
              <p:cNvSpPr/>
              <p:nvPr/>
            </p:nvSpPr>
            <p:spPr>
              <a:xfrm>
                <a:off x="6116654" y="1133747"/>
                <a:ext cx="360040" cy="5328167"/>
              </a:xfrm>
              <a:prstGeom prst="roundRect">
                <a:avLst/>
              </a:prstGeom>
              <a:solidFill>
                <a:srgbClr val="0000FF">
                  <a:alpha val="20000"/>
                </a:srgb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86535" y="233645"/>
              <a:ext cx="7380820" cy="961368"/>
              <a:chOff x="386535" y="233645"/>
              <a:chExt cx="7380820" cy="961368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386535" y="233645"/>
                <a:ext cx="7380820" cy="961368"/>
                <a:chOff x="386535" y="278648"/>
                <a:chExt cx="7380820" cy="961368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386535" y="532419"/>
                  <a:ext cx="108012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/>
                    <a:t>Loop iteration </a:t>
                  </a:r>
                  <a:endParaRPr lang="en-US" b="1" dirty="0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1556665" y="809418"/>
                  <a:ext cx="13051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/>
                    <a:t>Instruction</a:t>
                  </a:r>
                  <a:endParaRPr lang="en-US" b="1" dirty="0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 rot="10800000" flipV="1">
                  <a:off x="3356865" y="809418"/>
                  <a:ext cx="71543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/>
                    <a:t>Issue</a:t>
                  </a:r>
                  <a:endParaRPr lang="en-US" b="1" dirty="0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 rot="16200000">
                  <a:off x="3879067" y="566536"/>
                  <a:ext cx="94510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/>
                    <a:t>Execute</a:t>
                  </a:r>
                  <a:endParaRPr lang="en-US" b="1" dirty="0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 rot="10800000" flipV="1">
                  <a:off x="4481990" y="577424"/>
                  <a:ext cx="86322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/>
                    <a:t>Read access</a:t>
                  </a:r>
                  <a:endParaRPr lang="en-US" b="1" dirty="0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5303695" y="593685"/>
                  <a:ext cx="75347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/>
                    <a:t>Write CDB</a:t>
                  </a:r>
                  <a:endParaRPr lang="en-US" b="1" dirty="0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6642230" y="809418"/>
                  <a:ext cx="11251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/>
                    <a:t>Comment</a:t>
                  </a:r>
                  <a:endParaRPr lang="en-US" b="1" dirty="0"/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 rot="5400000" flipV="1">
                <a:off x="5849996" y="521534"/>
                <a:ext cx="9451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Commit</a:t>
                </a:r>
                <a:endParaRPr lang="en-US" b="1" dirty="0"/>
              </a:p>
            </p:txBody>
          </p: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972035" y="3437420"/>
            <a:ext cx="2790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With speculation</a:t>
            </a:r>
            <a:endParaRPr lang="en-US" sz="2800" b="1" dirty="0"/>
          </a:p>
        </p:txBody>
      </p:sp>
      <p:sp>
        <p:nvSpPr>
          <p:cNvPr id="17" name="Rectangle 16"/>
          <p:cNvSpPr/>
          <p:nvPr/>
        </p:nvSpPr>
        <p:spPr>
          <a:xfrm>
            <a:off x="819159" y="2843936"/>
            <a:ext cx="7521386" cy="175519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26273" y="4599131"/>
            <a:ext cx="7521386" cy="175519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977045" y="1199535"/>
            <a:ext cx="2250250" cy="789306"/>
            <a:chOff x="5517105" y="1199535"/>
            <a:chExt cx="2250250" cy="789306"/>
          </a:xfrm>
        </p:grpSpPr>
        <p:sp>
          <p:nvSpPr>
            <p:cNvPr id="20" name="Rounded Rectangular Callout 19"/>
            <p:cNvSpPr/>
            <p:nvPr/>
          </p:nvSpPr>
          <p:spPr>
            <a:xfrm>
              <a:off x="5517105" y="1199535"/>
              <a:ext cx="2160240" cy="789306"/>
            </a:xfrm>
            <a:prstGeom prst="wedgeRoundRectCallout">
              <a:avLst>
                <a:gd name="adj1" fmla="val -77248"/>
                <a:gd name="adj2" fmla="val 187130"/>
                <a:gd name="adj3" fmla="val 16667"/>
              </a:avLst>
            </a:prstGeom>
            <a:solidFill>
              <a:srgbClr val="FFFFFF">
                <a:alpha val="80000"/>
              </a:srgb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517105" y="1199535"/>
              <a:ext cx="22502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Start EXE upon R1’s value written to CDB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977045" y="2990067"/>
            <a:ext cx="2250250" cy="789306"/>
            <a:chOff x="5517105" y="1199535"/>
            <a:chExt cx="2250250" cy="789306"/>
          </a:xfrm>
        </p:grpSpPr>
        <p:sp>
          <p:nvSpPr>
            <p:cNvPr id="23" name="Rounded Rectangular Callout 22"/>
            <p:cNvSpPr/>
            <p:nvPr/>
          </p:nvSpPr>
          <p:spPr>
            <a:xfrm>
              <a:off x="5517105" y="1199535"/>
              <a:ext cx="2160240" cy="789306"/>
            </a:xfrm>
            <a:prstGeom prst="wedgeRoundRectCallout">
              <a:avLst>
                <a:gd name="adj1" fmla="val -77248"/>
                <a:gd name="adj2" fmla="val 187130"/>
                <a:gd name="adj3" fmla="val 16667"/>
              </a:avLst>
            </a:prstGeom>
            <a:solidFill>
              <a:srgbClr val="FFFFFF">
                <a:alpha val="80000"/>
              </a:srgb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517105" y="1199535"/>
              <a:ext cx="22502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Start EXE upon R1’s value written to </a:t>
              </a:r>
              <a:r>
                <a:rPr lang="en-US" dirty="0" smtClean="0">
                  <a:solidFill>
                    <a:srgbClr val="0000FF"/>
                  </a:solidFill>
                </a:rPr>
                <a:t>CDB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27" name="Oval 26"/>
          <p:cNvSpPr/>
          <p:nvPr/>
        </p:nvSpPr>
        <p:spPr>
          <a:xfrm>
            <a:off x="6054003" y="5303065"/>
            <a:ext cx="450050" cy="4500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6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7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dirty="0" err="1" smtClean="0"/>
              <a:t>May</a:t>
            </a:r>
            <a:r>
              <a:rPr lang="he-IL" dirty="0" smtClean="0"/>
              <a:t>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Instruction-Level Parallelism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1540" y="758023"/>
            <a:ext cx="82552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Because </a:t>
            </a:r>
            <a:r>
              <a:rPr lang="en-US" sz="2800" dirty="0"/>
              <a:t>the completion rate on the </a:t>
            </a:r>
            <a:r>
              <a:rPr lang="en-US" sz="2800" dirty="0" smtClean="0"/>
              <a:t>non speculative</a:t>
            </a:r>
            <a:r>
              <a:rPr lang="en-US" sz="2800" dirty="0"/>
              <a:t> </a:t>
            </a:r>
            <a:r>
              <a:rPr lang="en-US" sz="2800" dirty="0" smtClean="0"/>
              <a:t>pipeline </a:t>
            </a:r>
            <a:r>
              <a:rPr lang="en-US" sz="2800" dirty="0"/>
              <a:t>is falling behind the issue rate rapidly, the </a:t>
            </a:r>
            <a:r>
              <a:rPr lang="en-US" sz="2800" dirty="0" smtClean="0"/>
              <a:t>non speculative</a:t>
            </a:r>
            <a:r>
              <a:rPr lang="en-US" sz="2800" dirty="0"/>
              <a:t> </a:t>
            </a:r>
            <a:r>
              <a:rPr lang="en-US" sz="2800" dirty="0" smtClean="0"/>
              <a:t>pipeline </a:t>
            </a:r>
            <a:r>
              <a:rPr lang="en-US" sz="2800" dirty="0"/>
              <a:t>will stall when a few </a:t>
            </a:r>
            <a:r>
              <a:rPr lang="en-US" sz="2800" dirty="0" smtClean="0"/>
              <a:t>more iterations </a:t>
            </a:r>
            <a:r>
              <a:rPr lang="en-US" sz="2800" dirty="0"/>
              <a:t>are </a:t>
            </a:r>
            <a:r>
              <a:rPr lang="en-US" sz="2800" dirty="0" smtClean="0"/>
              <a:t>issued.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1540" y="2888940"/>
            <a:ext cx="8255262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n-US" sz="2800" dirty="0" smtClean="0"/>
              <a:t>The branch </a:t>
            </a:r>
            <a:r>
              <a:rPr lang="en-US" sz="2800" dirty="0"/>
              <a:t>can </a:t>
            </a:r>
            <a:r>
              <a:rPr lang="en-US" sz="2800" dirty="0" smtClean="0"/>
              <a:t>be a </a:t>
            </a:r>
            <a:r>
              <a:rPr lang="en-US" sz="2800" dirty="0"/>
              <a:t>critical performance </a:t>
            </a:r>
            <a:r>
              <a:rPr lang="en-US" sz="2800" dirty="0" smtClean="0"/>
              <a:t>limiter. Speculation </a:t>
            </a:r>
            <a:r>
              <a:rPr lang="en-US" sz="2800" dirty="0"/>
              <a:t>helps significantly. </a:t>
            </a:r>
            <a:endParaRPr lang="en-US" sz="2800" dirty="0" smtClean="0"/>
          </a:p>
          <a:p>
            <a:pPr algn="just"/>
            <a:r>
              <a:rPr lang="en-US" sz="2800" dirty="0" smtClean="0"/>
              <a:t>The </a:t>
            </a:r>
            <a:r>
              <a:rPr lang="en-US" sz="2800" dirty="0"/>
              <a:t>third branch </a:t>
            </a:r>
            <a:r>
              <a:rPr lang="en-US" sz="2800" dirty="0" smtClean="0"/>
              <a:t>in </a:t>
            </a:r>
            <a:r>
              <a:rPr lang="en-US" sz="2800" dirty="0"/>
              <a:t>the speculative processor executes in clock cycle 13, while it executes in </a:t>
            </a:r>
            <a:r>
              <a:rPr lang="en-US" sz="2800" dirty="0" smtClean="0"/>
              <a:t>clock cycle </a:t>
            </a:r>
            <a:r>
              <a:rPr lang="en-US" sz="2800" dirty="0"/>
              <a:t>19 on the </a:t>
            </a:r>
            <a:r>
              <a:rPr lang="en-US" sz="2800" dirty="0" smtClean="0"/>
              <a:t>non speculative pipeline.</a:t>
            </a:r>
          </a:p>
        </p:txBody>
      </p:sp>
    </p:spTree>
    <p:extLst>
      <p:ext uri="{BB962C8B-B14F-4D97-AF65-F5344CB8AC3E}">
        <p14:creationId xmlns:p14="http://schemas.microsoft.com/office/powerpoint/2010/main" val="310181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April 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Instruction-Level Parallelism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128713"/>
            <a:ext cx="7877175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34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1875" y="4959170"/>
            <a:ext cx="82295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Name dependencies can be eliminated by </a:t>
            </a:r>
            <a:r>
              <a:rPr lang="en-US" sz="2800" b="1" dirty="0" smtClean="0">
                <a:solidFill>
                  <a:srgbClr val="0000FF"/>
                </a:solidFill>
              </a:rPr>
              <a:t>register renaming</a:t>
            </a:r>
            <a:r>
              <a:rPr lang="en-US" sz="2400" dirty="0" smtClean="0"/>
              <a:t>. Any subsequent usage of F8 must be replaced by T. Very difficult for the compiler (branches may intervene).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30" y="593685"/>
            <a:ext cx="32385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1874" y="2573905"/>
            <a:ext cx="8229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This code includes potential </a:t>
            </a:r>
            <a:r>
              <a:rPr lang="en-US" sz="2800" b="1" dirty="0" smtClean="0"/>
              <a:t>WAW</a:t>
            </a:r>
            <a:r>
              <a:rPr lang="en-US" sz="2800" dirty="0" smtClean="0"/>
              <a:t> and </a:t>
            </a:r>
            <a:r>
              <a:rPr lang="en-US" sz="2800" b="1" dirty="0" smtClean="0"/>
              <a:t>WAR</a:t>
            </a:r>
            <a:r>
              <a:rPr lang="en-US" sz="2800" dirty="0" smtClean="0"/>
              <a:t> hazards.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31539" y="1133745"/>
            <a:ext cx="8259935" cy="3320210"/>
            <a:chOff x="431539" y="1133745"/>
            <a:chExt cx="8259935" cy="3320210"/>
          </a:xfrm>
        </p:grpSpPr>
        <p:sp>
          <p:nvSpPr>
            <p:cNvPr id="8" name="Rectangle 7"/>
            <p:cNvSpPr/>
            <p:nvPr/>
          </p:nvSpPr>
          <p:spPr>
            <a:xfrm>
              <a:off x="431539" y="3068960"/>
              <a:ext cx="8259935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smtClean="0"/>
                <a:t>Anti dependence, </a:t>
              </a:r>
              <a:r>
                <a:rPr lang="en-US" sz="2800" b="1" dirty="0" smtClean="0"/>
                <a:t>WAR</a:t>
              </a:r>
              <a:r>
                <a:rPr lang="en-US" sz="2800" dirty="0" smtClean="0"/>
                <a:t> hazard,  and </a:t>
              </a:r>
              <a:r>
                <a:rPr lang="en-US" sz="2800" b="1" dirty="0" smtClean="0"/>
                <a:t>WAW</a:t>
              </a:r>
              <a:r>
                <a:rPr lang="en-US" sz="2800" dirty="0" smtClean="0"/>
                <a:t> hazard if MUL.D finishes before ADD.D. It is called </a:t>
              </a:r>
              <a:r>
                <a:rPr lang="en-US" sz="2800" b="1" dirty="0" smtClean="0">
                  <a:solidFill>
                    <a:srgbClr val="0000FF"/>
                  </a:solidFill>
                </a:rPr>
                <a:t>name dependence</a:t>
              </a:r>
              <a:r>
                <a:rPr lang="en-US" sz="2800" dirty="0" smtClean="0"/>
                <a:t>.</a:t>
              </a:r>
              <a:endParaRPr lang="en-US" sz="2400" dirty="0" smtClean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2501770" y="1133745"/>
              <a:ext cx="945105" cy="698876"/>
            </a:xfrm>
            <a:prstGeom prst="straightConnector1">
              <a:avLst/>
            </a:prstGeom>
            <a:ln w="38100">
              <a:solidFill>
                <a:srgbClr val="FF0000">
                  <a:alpha val="50196"/>
                </a:srgbClr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c 10"/>
            <p:cNvSpPr/>
            <p:nvPr/>
          </p:nvSpPr>
          <p:spPr>
            <a:xfrm flipH="1">
              <a:off x="2006714" y="1133745"/>
              <a:ext cx="1125125" cy="1035115"/>
            </a:xfrm>
            <a:prstGeom prst="arc">
              <a:avLst>
                <a:gd name="adj1" fmla="val 16200000"/>
                <a:gd name="adj2" fmla="val 5537206"/>
              </a:avLst>
            </a:prstGeom>
            <a:ln w="38100">
              <a:solidFill>
                <a:srgbClr val="FF0000">
                  <a:alpha val="50196"/>
                </a:srgbClr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31540" y="728700"/>
            <a:ext cx="8259934" cy="4230470"/>
            <a:chOff x="431540" y="818710"/>
            <a:chExt cx="8259934" cy="4230470"/>
          </a:xfrm>
        </p:grpSpPr>
        <p:sp>
          <p:nvSpPr>
            <p:cNvPr id="12" name="Rectangle 11"/>
            <p:cNvSpPr/>
            <p:nvPr/>
          </p:nvSpPr>
          <p:spPr>
            <a:xfrm>
              <a:off x="431540" y="4525960"/>
              <a:ext cx="825993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smtClean="0"/>
                <a:t>True data dependencies.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2564160" y="1178750"/>
              <a:ext cx="0" cy="413738"/>
            </a:xfrm>
            <a:prstGeom prst="straightConnector1">
              <a:avLst/>
            </a:prstGeom>
            <a:ln w="38100">
              <a:solidFill>
                <a:srgbClr val="0000FF">
                  <a:alpha val="50196"/>
                </a:srgbClr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2501770" y="1895919"/>
              <a:ext cx="1080120" cy="405044"/>
            </a:xfrm>
            <a:prstGeom prst="straightConnector1">
              <a:avLst/>
            </a:prstGeom>
            <a:ln w="38100">
              <a:solidFill>
                <a:srgbClr val="0000FF">
                  <a:alpha val="50196"/>
                </a:srgbClr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2564160" y="818710"/>
              <a:ext cx="432666" cy="336240"/>
            </a:xfrm>
            <a:prstGeom prst="straightConnector1">
              <a:avLst/>
            </a:prstGeom>
            <a:ln w="38100">
              <a:solidFill>
                <a:srgbClr val="0000FF">
                  <a:alpha val="50196"/>
                </a:srgbClr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140830" y="593685"/>
            <a:ext cx="3076575" cy="1781175"/>
            <a:chOff x="5140830" y="593685"/>
            <a:chExt cx="3076575" cy="1781175"/>
          </a:xfrm>
        </p:grpSpPr>
        <p:grpSp>
          <p:nvGrpSpPr>
            <p:cNvPr id="5" name="Group 4"/>
            <p:cNvGrpSpPr/>
            <p:nvPr/>
          </p:nvGrpSpPr>
          <p:grpSpPr>
            <a:xfrm>
              <a:off x="5140830" y="593685"/>
              <a:ext cx="3076575" cy="1781175"/>
              <a:chOff x="5140830" y="593685"/>
              <a:chExt cx="3076575" cy="1781175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5140830" y="593685"/>
                <a:ext cx="3076575" cy="1781175"/>
                <a:chOff x="5140830" y="657715"/>
                <a:chExt cx="3076575" cy="1781175"/>
              </a:xfrm>
            </p:grpSpPr>
            <p:pic>
              <p:nvPicPr>
                <p:cNvPr id="1027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40830" y="657715"/>
                  <a:ext cx="3076575" cy="1781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31" name="Straight Arrow Connector 30"/>
                <p:cNvCxnSpPr/>
                <p:nvPr/>
              </p:nvCxnSpPr>
              <p:spPr>
                <a:xfrm flipV="1">
                  <a:off x="6822250" y="1178750"/>
                  <a:ext cx="945105" cy="698876"/>
                </a:xfrm>
                <a:prstGeom prst="straightConnector1">
                  <a:avLst/>
                </a:prstGeom>
                <a:ln w="38100">
                  <a:solidFill>
                    <a:srgbClr val="FF0000">
                      <a:alpha val="50196"/>
                    </a:srgbClr>
                  </a:solidFill>
                  <a:headEnd type="arrow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Arc 31"/>
                <p:cNvSpPr/>
                <p:nvPr/>
              </p:nvSpPr>
              <p:spPr>
                <a:xfrm flipH="1">
                  <a:off x="6372200" y="1223755"/>
                  <a:ext cx="1125125" cy="1035115"/>
                </a:xfrm>
                <a:prstGeom prst="arc">
                  <a:avLst>
                    <a:gd name="adj1" fmla="val 16200000"/>
                    <a:gd name="adj2" fmla="val 5537206"/>
                  </a:avLst>
                </a:prstGeom>
                <a:ln w="38100">
                  <a:solidFill>
                    <a:srgbClr val="FF0000">
                      <a:alpha val="50196"/>
                    </a:srgbClr>
                  </a:solidFill>
                  <a:headEnd type="arrow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1" name="Straight Arrow Connector 20"/>
              <p:cNvCxnSpPr/>
              <p:nvPr/>
            </p:nvCxnSpPr>
            <p:spPr>
              <a:xfrm flipV="1">
                <a:off x="6931873" y="1114720"/>
                <a:ext cx="0" cy="413738"/>
              </a:xfrm>
              <a:prstGeom prst="straightConnector1">
                <a:avLst/>
              </a:prstGeom>
              <a:ln w="38100">
                <a:solidFill>
                  <a:srgbClr val="0000FF">
                    <a:alpha val="50196"/>
                  </a:srgb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H="1" flipV="1">
                <a:off x="6841324" y="1805909"/>
                <a:ext cx="1080120" cy="405044"/>
              </a:xfrm>
              <a:prstGeom prst="straightConnector1">
                <a:avLst/>
              </a:prstGeom>
              <a:ln w="38100">
                <a:solidFill>
                  <a:srgbClr val="0000FF">
                    <a:alpha val="50196"/>
                  </a:srgb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Straight Arrow Connector 23"/>
            <p:cNvCxnSpPr/>
            <p:nvPr/>
          </p:nvCxnSpPr>
          <p:spPr>
            <a:xfrm flipH="1" flipV="1">
              <a:off x="6916444" y="731372"/>
              <a:ext cx="432666" cy="336240"/>
            </a:xfrm>
            <a:prstGeom prst="straightConnector1">
              <a:avLst/>
            </a:prstGeom>
            <a:ln w="38100">
              <a:solidFill>
                <a:srgbClr val="0000FF">
                  <a:alpha val="50196"/>
                </a:srgbClr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070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May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Instruction-Level Parallelism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1875" y="584683"/>
            <a:ext cx="82249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Tomasulo’s algorithm can handle renaming across branches</a:t>
            </a:r>
            <a:r>
              <a:rPr lang="en-US" sz="2400" dirty="0" smtClean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61875" y="1538790"/>
            <a:ext cx="82249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Register renaming is provided by </a:t>
            </a:r>
            <a:r>
              <a:rPr lang="en-US" sz="2800" b="1" dirty="0" smtClean="0">
                <a:solidFill>
                  <a:srgbClr val="0000FF"/>
                </a:solidFill>
              </a:rPr>
              <a:t>Reservation Station </a:t>
            </a:r>
            <a:r>
              <a:rPr lang="en-US" sz="2800" dirty="0" smtClean="0"/>
              <a:t>(</a:t>
            </a:r>
            <a:r>
              <a:rPr lang="en-US" sz="2800" b="1" dirty="0" smtClean="0">
                <a:solidFill>
                  <a:srgbClr val="0000FF"/>
                </a:solidFill>
              </a:rPr>
              <a:t>RS</a:t>
            </a:r>
            <a:r>
              <a:rPr lang="en-US" sz="2800" dirty="0" smtClean="0"/>
              <a:t>), buffering the operands of instructions waiting to issue</a:t>
            </a:r>
            <a:r>
              <a:rPr lang="en-US" sz="2400" dirty="0" smtClean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61875" y="2854095"/>
            <a:ext cx="82249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RS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fetches and buffers an operand as soon as it is available, eliminating the need to get it from the </a:t>
            </a:r>
            <a:r>
              <a:rPr lang="en-US" sz="2800" b="1" dirty="0" smtClean="0">
                <a:solidFill>
                  <a:srgbClr val="0000FF"/>
                </a:solidFill>
              </a:rPr>
              <a:t>Register </a:t>
            </a:r>
            <a:r>
              <a:rPr lang="en-US" sz="2800" b="1" dirty="0">
                <a:solidFill>
                  <a:srgbClr val="0000FF"/>
                </a:solidFill>
              </a:rPr>
              <a:t>F</a:t>
            </a:r>
            <a:r>
              <a:rPr lang="en-US" sz="2800" b="1" dirty="0" smtClean="0">
                <a:solidFill>
                  <a:srgbClr val="0000FF"/>
                </a:solidFill>
              </a:rPr>
              <a:t>ile </a:t>
            </a:r>
            <a:r>
              <a:rPr lang="en-US" sz="2800" dirty="0" smtClean="0"/>
              <a:t>(</a:t>
            </a:r>
            <a:r>
              <a:rPr lang="en-US" sz="2800" b="1" dirty="0" smtClean="0">
                <a:solidFill>
                  <a:srgbClr val="0000FF"/>
                </a:solidFill>
              </a:rPr>
              <a:t>RF</a:t>
            </a:r>
            <a:r>
              <a:rPr lang="en-US" sz="2800" dirty="0" smtClean="0"/>
              <a:t>)</a:t>
            </a:r>
            <a:r>
              <a:rPr lang="en-US" sz="2400" dirty="0" smtClean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461875" y="4176515"/>
            <a:ext cx="82249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Pending instruction designate the RS that will provide their operands. At </a:t>
            </a:r>
            <a:r>
              <a:rPr lang="en-US" sz="2800" b="1" dirty="0" smtClean="0"/>
              <a:t>issue</a:t>
            </a:r>
            <a:r>
              <a:rPr lang="en-US" sz="2800" dirty="0" smtClean="0"/>
              <a:t>, pending operands are renamed from RF specifier to RS.</a:t>
            </a:r>
          </a:p>
        </p:txBody>
      </p:sp>
      <p:sp>
        <p:nvSpPr>
          <p:cNvPr id="9" name="Rectangle 8"/>
          <p:cNvSpPr/>
          <p:nvPr/>
        </p:nvSpPr>
        <p:spPr>
          <a:xfrm>
            <a:off x="461875" y="5498150"/>
            <a:ext cx="82249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When successive writes to RF (WAW) overlap in execution, only the last one actually updates the RF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705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43689</TotalTime>
  <Words>5434</Words>
  <Application>Microsoft Office PowerPoint</Application>
  <PresentationFormat>On-screen Show (4:3)</PresentationFormat>
  <Paragraphs>603</Paragraphs>
  <Slides>77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3" baseType="lpstr">
      <vt:lpstr>Arial</vt:lpstr>
      <vt:lpstr>Calibri</vt:lpstr>
      <vt:lpstr>Cambria Math</vt:lpstr>
      <vt:lpstr>Times New Roman</vt:lpstr>
      <vt:lpstr>Wingdings</vt:lpstr>
      <vt:lpstr>Office Theme</vt:lpstr>
      <vt:lpstr>Instruction-Level Parallelism dynamic scheduling</vt:lpstr>
      <vt:lpstr>Dynamic Scheduling</vt:lpstr>
      <vt:lpstr>PowerPoint Presentation</vt:lpstr>
      <vt:lpstr>Out-Of-Order Execution</vt:lpstr>
      <vt:lpstr>PowerPoint Presentation</vt:lpstr>
      <vt:lpstr>PowerPoint Presentation</vt:lpstr>
      <vt:lpstr>Tomasulo’s Dynamic Scheduling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Steps of an Instruction</vt:lpstr>
      <vt:lpstr>PowerPoint Presentation</vt:lpstr>
      <vt:lpstr>PowerPoint Presentation</vt:lpstr>
      <vt:lpstr>PowerPoint Presentation</vt:lpstr>
      <vt:lpstr>PowerPoint Presentation</vt:lpstr>
      <vt:lpstr>The Reservation Station Data Structure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Loop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Hardware-Based Speculation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Four Steps of Instruction Execution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Loop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Multiple Issue </vt:lpstr>
      <vt:lpstr>PowerPoint Presentation</vt:lpstr>
      <vt:lpstr>PowerPoint Presentation</vt:lpstr>
      <vt:lpstr>PowerPoint Presentation</vt:lpstr>
      <vt:lpstr>PowerPoint Presentation</vt:lpstr>
      <vt:lpstr>+ Dynamic Scheduling + Speculation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Shmuel Wimer</dc:creator>
  <cp:lastModifiedBy>USER</cp:lastModifiedBy>
  <cp:revision>857</cp:revision>
  <dcterms:created xsi:type="dcterms:W3CDTF">2006-08-16T00:00:00Z</dcterms:created>
  <dcterms:modified xsi:type="dcterms:W3CDTF">2021-05-10T17:49:51Z</dcterms:modified>
</cp:coreProperties>
</file>