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9" r:id="rId2"/>
    <p:sldId id="300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34" r:id="rId25"/>
    <p:sldId id="335" r:id="rId26"/>
    <p:sldId id="324" r:id="rId27"/>
    <p:sldId id="325" r:id="rId28"/>
    <p:sldId id="327" r:id="rId29"/>
    <p:sldId id="333" r:id="rId30"/>
    <p:sldId id="328" r:id="rId31"/>
    <p:sldId id="326" r:id="rId32"/>
    <p:sldId id="330" r:id="rId33"/>
    <p:sldId id="331" r:id="rId34"/>
    <p:sldId id="336" r:id="rId35"/>
    <p:sldId id="337" r:id="rId36"/>
    <p:sldId id="338" r:id="rId37"/>
    <p:sldId id="33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3300"/>
    <a:srgbClr val="FFFFFF"/>
    <a:srgbClr val="FFFF00"/>
    <a:srgbClr val="00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582" autoAdjust="0"/>
  </p:normalViewPr>
  <p:slideViewPr>
    <p:cSldViewPr>
      <p:cViewPr>
        <p:scale>
          <a:sx n="84" d="100"/>
          <a:sy n="84" d="100"/>
        </p:scale>
        <p:origin x="-2478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91B809-24AE-485C-AE94-235CAB0EE403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696B39-D736-4ED3-8FFC-3C16E7EC8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46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289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145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465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6803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680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1687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168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150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1"/>
            <a:ext cx="7772400" cy="149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Instruction-Level Parallelism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compiler techniques and branch prediction 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2044080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</a:t>
            </a:r>
            <a:r>
              <a:rPr lang="en-US" sz="2400" smtClean="0"/>
              <a:t>and instructed </a:t>
            </a:r>
            <a:r>
              <a:rPr lang="en-US" sz="2400" dirty="0" smtClean="0"/>
              <a:t>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65" y="3248980"/>
            <a:ext cx="2400631" cy="29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5867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possible data hazards </a:t>
            </a:r>
            <a:r>
              <a:rPr lang="en-US" sz="2800" dirty="0" smtClean="0"/>
              <a:t>are: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2863384"/>
                <a:ext cx="8229600" cy="340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WAW</a:t>
                </a:r>
                <a:r>
                  <a:rPr lang="en-US" sz="2800" dirty="0"/>
                  <a:t> (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write after write</a:t>
                </a:r>
                <a:r>
                  <a:rPr lang="en-US" sz="2800" dirty="0" smtClean="0"/>
                  <a:t>).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tries to </a:t>
                </a:r>
                <a:r>
                  <a:rPr lang="en-US" sz="2800" dirty="0" smtClean="0"/>
                  <a:t>write </a:t>
                </a:r>
                <a:r>
                  <a:rPr lang="en-US" sz="2800" dirty="0"/>
                  <a:t>an operand before it is written by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Writes are performed </a:t>
                </a:r>
                <a:r>
                  <a:rPr lang="en-US" sz="2400" dirty="0"/>
                  <a:t>in the wrong order, leaving the value </a:t>
                </a:r>
                <a:r>
                  <a:rPr lang="en-US" sz="2400" dirty="0" smtClean="0"/>
                  <a:t>written by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rather than </a:t>
                </a:r>
                <a:r>
                  <a:rPr lang="en-US" sz="2400" dirty="0" smtClean="0"/>
                  <a:t>by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Corresponds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to </a:t>
                </a:r>
                <a:r>
                  <a:rPr lang="en-US" sz="2400" dirty="0"/>
                  <a:t>an output dependence. </a:t>
                </a:r>
                <a:endParaRPr lang="en-US" sz="2400" dirty="0" smtClean="0"/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Present </a:t>
                </a:r>
                <a:r>
                  <a:rPr lang="en-US" sz="2400" dirty="0"/>
                  <a:t>only in </a:t>
                </a:r>
                <a:r>
                  <a:rPr lang="en-US" sz="2400" dirty="0" smtClean="0"/>
                  <a:t>pipelines that </a:t>
                </a:r>
                <a:r>
                  <a:rPr lang="en-US" sz="2400" dirty="0"/>
                  <a:t>write in more than one pipe stage or allow an instruction to proceed </a:t>
                </a:r>
                <a:r>
                  <a:rPr lang="en-US" sz="2400" dirty="0" smtClean="0"/>
                  <a:t>even when </a:t>
                </a:r>
                <a:r>
                  <a:rPr lang="en-US" sz="2400" dirty="0"/>
                  <a:t>a previous instruction is stalled.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63384"/>
                <a:ext cx="8229600" cy="3400931"/>
              </a:xfrm>
              <a:prstGeom prst="rect">
                <a:avLst/>
              </a:prstGeom>
              <a:blipFill rotWithShape="1">
                <a:blip r:embed="rId2"/>
                <a:stretch>
                  <a:fillRect l="-1481" t="-1613" r="-1481" b="-3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199" y="1043735"/>
                <a:ext cx="8248945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RAW</a:t>
                </a:r>
                <a:r>
                  <a:rPr lang="en-US" sz="2800" dirty="0" smtClean="0"/>
                  <a:t> (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read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after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write</a:t>
                </a:r>
                <a:r>
                  <a:rPr lang="en-US" sz="2800" dirty="0" smtClean="0"/>
                  <a:t>)</a:t>
                </a:r>
                <a:r>
                  <a:rPr lang="en-US" sz="2800" i="1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tries </a:t>
                </a:r>
                <a:r>
                  <a:rPr lang="en-US" sz="2800" dirty="0"/>
                  <a:t>to read a source before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writes </a:t>
                </a:r>
                <a:r>
                  <a:rPr lang="en-US" sz="2800" dirty="0" smtClean="0"/>
                  <a:t>it. </a:t>
                </a:r>
              </a:p>
              <a:p>
                <a:pPr marL="342900" indent="-3429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most </a:t>
                </a:r>
                <a:r>
                  <a:rPr lang="en-US" sz="2400" dirty="0" smtClean="0"/>
                  <a:t>common, corresponding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to </a:t>
                </a:r>
                <a:r>
                  <a:rPr lang="en-US" sz="2400" dirty="0"/>
                  <a:t>a true data </a:t>
                </a:r>
                <a:r>
                  <a:rPr lang="en-US" sz="2400" dirty="0" smtClean="0"/>
                  <a:t>dependence.</a:t>
                </a:r>
              </a:p>
              <a:p>
                <a:pPr marL="342900" indent="-3429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Program </a:t>
                </a:r>
                <a:r>
                  <a:rPr lang="en-US" sz="2400" dirty="0"/>
                  <a:t>order must be </a:t>
                </a:r>
                <a:r>
                  <a:rPr lang="en-US" sz="2400" dirty="0" smtClean="0"/>
                  <a:t>preserved.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043735"/>
                <a:ext cx="8248945" cy="1846659"/>
              </a:xfrm>
              <a:prstGeom prst="rect">
                <a:avLst/>
              </a:prstGeom>
              <a:blipFill rotWithShape="1">
                <a:blip r:embed="rId3"/>
                <a:stretch>
                  <a:fillRect l="-1478" t="-2970" r="-370" b="-6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1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6555" y="493797"/>
                <a:ext cx="8010890" cy="5139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  <a:latin typeface="+mj-lt"/>
                  </a:rPr>
                  <a:t>WAR</a:t>
                </a:r>
                <a:r>
                  <a:rPr lang="en-US" sz="2800" dirty="0">
                    <a:latin typeface="+mj-lt"/>
                  </a:rPr>
                  <a:t> (</a:t>
                </a:r>
                <a:r>
                  <a:rPr lang="en-US" sz="2800" b="1" dirty="0">
                    <a:solidFill>
                      <a:srgbClr val="0000FF"/>
                    </a:solidFill>
                    <a:latin typeface="+mj-lt"/>
                  </a:rPr>
                  <a:t>write after read</a:t>
                </a:r>
                <a:r>
                  <a:rPr lang="en-US" sz="2800" dirty="0" smtClean="0">
                    <a:latin typeface="+mj-lt"/>
                  </a:rPr>
                  <a:t>).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800" i="1" dirty="0" smtClean="0">
                    <a:latin typeface="+mj-lt"/>
                  </a:rPr>
                  <a:t> </a:t>
                </a:r>
                <a:r>
                  <a:rPr lang="en-US" sz="2800" dirty="0">
                    <a:latin typeface="+mj-lt"/>
                  </a:rPr>
                  <a:t>tries to write a destination before it is read by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i="1" dirty="0">
                    <a:latin typeface="+mj-lt"/>
                  </a:rPr>
                  <a:t>, </a:t>
                </a:r>
                <a:r>
                  <a:rPr lang="en-US" sz="2800" dirty="0" smtClean="0">
                    <a:latin typeface="+mj-lt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b="1" i="1" dirty="0">
                    <a:latin typeface="+mj-lt"/>
                  </a:rPr>
                  <a:t> </a:t>
                </a:r>
                <a:r>
                  <a:rPr lang="en-US" sz="2800" dirty="0" smtClean="0">
                    <a:latin typeface="+mj-lt"/>
                  </a:rPr>
                  <a:t>incorrectly </a:t>
                </a:r>
                <a:r>
                  <a:rPr lang="en-US" sz="2800" dirty="0">
                    <a:latin typeface="+mj-lt"/>
                  </a:rPr>
                  <a:t>gets the new value. </a:t>
                </a:r>
                <a:endParaRPr lang="en-US" sz="2800" dirty="0" smtClean="0">
                  <a:latin typeface="+mj-lt"/>
                </a:endParaRPr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+mj-lt"/>
                  </a:rPr>
                  <a:t>Arises </a:t>
                </a:r>
                <a:r>
                  <a:rPr lang="en-US" sz="2800" dirty="0">
                    <a:latin typeface="+mj-lt"/>
                  </a:rPr>
                  <a:t>from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+mj-lt"/>
                  </a:rPr>
                  <a:t>anti dependence</a:t>
                </a:r>
                <a:r>
                  <a:rPr lang="en-US" sz="2800" dirty="0">
                    <a:latin typeface="+mj-lt"/>
                  </a:rPr>
                  <a:t>.</a:t>
                </a:r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+mj-lt"/>
                  </a:rPr>
                  <a:t>Cannot </a:t>
                </a:r>
                <a:r>
                  <a:rPr lang="en-US" sz="2800" dirty="0">
                    <a:latin typeface="+mj-lt"/>
                  </a:rPr>
                  <a:t>occur in most static issue </a:t>
                </a:r>
                <a:r>
                  <a:rPr lang="en-US" sz="2800" dirty="0" smtClean="0">
                    <a:latin typeface="+mj-lt"/>
                  </a:rPr>
                  <a:t>pipelines because all reads </a:t>
                </a:r>
                <a:r>
                  <a:rPr lang="en-US" sz="2800" dirty="0">
                    <a:latin typeface="+mj-lt"/>
                  </a:rPr>
                  <a:t>are early (in ID) and </a:t>
                </a:r>
                <a:r>
                  <a:rPr lang="en-US" sz="2800" dirty="0" smtClean="0">
                    <a:latin typeface="+mj-lt"/>
                  </a:rPr>
                  <a:t>all writes </a:t>
                </a:r>
                <a:r>
                  <a:rPr lang="en-US" sz="2800" dirty="0">
                    <a:latin typeface="+mj-lt"/>
                  </a:rPr>
                  <a:t>are late (in WB). </a:t>
                </a:r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+mj-lt"/>
                  </a:rPr>
                  <a:t>Occurs when </a:t>
                </a:r>
                <a:r>
                  <a:rPr lang="en-US" sz="2800" dirty="0">
                    <a:latin typeface="+mj-lt"/>
                  </a:rPr>
                  <a:t>there are some instructions that write results early </a:t>
                </a:r>
                <a:r>
                  <a:rPr lang="en-US" sz="2800" dirty="0" smtClean="0">
                    <a:latin typeface="+mj-lt"/>
                  </a:rPr>
                  <a:t>in the pipeline </a:t>
                </a:r>
                <a:r>
                  <a:rPr lang="en-US" sz="2800" dirty="0">
                    <a:latin typeface="+mj-lt"/>
                  </a:rPr>
                  <a:t>and</a:t>
                </a:r>
                <a:r>
                  <a:rPr lang="en-US" sz="2800" i="1" dirty="0">
                    <a:latin typeface="+mj-lt"/>
                  </a:rPr>
                  <a:t> </a:t>
                </a:r>
                <a:r>
                  <a:rPr lang="en-US" sz="2800" dirty="0">
                    <a:latin typeface="+mj-lt"/>
                  </a:rPr>
                  <a:t>other instructions that read </a:t>
                </a:r>
                <a:r>
                  <a:rPr lang="en-US" sz="2800" dirty="0" smtClean="0">
                    <a:latin typeface="+mj-lt"/>
                  </a:rPr>
                  <a:t>a source </a:t>
                </a:r>
                <a:r>
                  <a:rPr lang="en-US" sz="2800" dirty="0">
                    <a:latin typeface="+mj-lt"/>
                  </a:rPr>
                  <a:t>late in </a:t>
                </a:r>
                <a:r>
                  <a:rPr lang="en-US" sz="2800" dirty="0" smtClean="0">
                    <a:latin typeface="+mj-lt"/>
                  </a:rPr>
                  <a:t>the pipeline.</a:t>
                </a:r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+mj-lt"/>
                  </a:rPr>
                  <a:t>Occurs also when instructions </a:t>
                </a:r>
                <a:r>
                  <a:rPr lang="en-US" sz="2800" dirty="0">
                    <a:latin typeface="+mj-lt"/>
                  </a:rPr>
                  <a:t>are </a:t>
                </a:r>
                <a:r>
                  <a:rPr lang="en-US" sz="2800" dirty="0" smtClean="0">
                    <a:latin typeface="+mj-lt"/>
                  </a:rPr>
                  <a:t>reordered.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493797"/>
                <a:ext cx="8010890" cy="5139869"/>
              </a:xfrm>
              <a:prstGeom prst="rect">
                <a:avLst/>
              </a:prstGeom>
              <a:blipFill rotWithShape="1">
                <a:blip r:embed="rId3"/>
                <a:stretch>
                  <a:fillRect l="-1598" t="-1068" r="-1522" b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4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Control Dependences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1088740"/>
                <a:ext cx="822959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control dependence </a:t>
                </a:r>
                <a:r>
                  <a:rPr lang="en-US" sz="2800" dirty="0" smtClean="0"/>
                  <a:t>determines the </a:t>
                </a:r>
                <a:r>
                  <a:rPr lang="en-US" sz="2800" dirty="0"/>
                  <a:t>ordering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/>
                  <a:t>with respect to a branch </a:t>
                </a:r>
                <a:r>
                  <a:rPr lang="en-US" sz="2800" dirty="0" smtClean="0"/>
                  <a:t>so that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is executed </a:t>
                </a:r>
                <a:r>
                  <a:rPr lang="en-US" sz="2800" dirty="0"/>
                  <a:t>in correct </a:t>
                </a:r>
                <a:r>
                  <a:rPr lang="en-US" sz="2800" dirty="0" smtClean="0"/>
                  <a:t>order </a:t>
                </a:r>
                <a:r>
                  <a:rPr lang="en-US" sz="2800" dirty="0"/>
                  <a:t>and only when </a:t>
                </a:r>
                <a:r>
                  <a:rPr lang="en-US" sz="2800" dirty="0" smtClean="0"/>
                  <a:t>it should </a:t>
                </a:r>
                <a:r>
                  <a:rPr lang="en-US" sz="2800" dirty="0"/>
                  <a:t>be.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88740"/>
                <a:ext cx="8229599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81" t="-3965" r="-1481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57199" y="2618910"/>
            <a:ext cx="82295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There </a:t>
            </a:r>
            <a:r>
              <a:rPr lang="en-US" sz="2800" dirty="0"/>
              <a:t>are two constraints imposed by control dependences: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An </a:t>
            </a:r>
            <a:r>
              <a:rPr lang="en-US" sz="2400" dirty="0"/>
              <a:t>instruction that is control dependent on a branch cannot be moved </a:t>
            </a:r>
            <a:r>
              <a:rPr lang="en-US" sz="2400" b="1" dirty="0" smtClean="0"/>
              <a:t>before </a:t>
            </a:r>
            <a:r>
              <a:rPr lang="en-US" sz="2400" dirty="0" smtClean="0"/>
              <a:t>the </a:t>
            </a:r>
            <a:r>
              <a:rPr lang="en-US" sz="2400" dirty="0"/>
              <a:t>branch so that </a:t>
            </a:r>
            <a:r>
              <a:rPr lang="en-US" sz="2400" dirty="0" smtClean="0"/>
              <a:t>its execution </a:t>
            </a:r>
            <a:r>
              <a:rPr lang="en-US" sz="2400" b="1" dirty="0"/>
              <a:t>is no longer controlled </a:t>
            </a:r>
            <a:r>
              <a:rPr lang="en-US" sz="2400" dirty="0"/>
              <a:t>by the </a:t>
            </a:r>
            <a:r>
              <a:rPr lang="en-US" sz="2400" dirty="0" smtClean="0"/>
              <a:t>branch.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An </a:t>
            </a:r>
            <a:r>
              <a:rPr lang="en-US" sz="2400" dirty="0"/>
              <a:t>instruction that is </a:t>
            </a:r>
            <a:r>
              <a:rPr lang="en-US" sz="2400" b="1" dirty="0"/>
              <a:t>not</a:t>
            </a:r>
            <a:r>
              <a:rPr lang="en-US" sz="2400" dirty="0"/>
              <a:t> control dependent on a branch cannot be </a:t>
            </a:r>
            <a:r>
              <a:rPr lang="en-US" sz="2400" dirty="0" smtClean="0"/>
              <a:t>moved </a:t>
            </a:r>
            <a:r>
              <a:rPr lang="en-US" sz="2400" b="1" dirty="0" smtClean="0"/>
              <a:t>after</a:t>
            </a:r>
            <a:r>
              <a:rPr lang="en-US" sz="2400" i="1" dirty="0" smtClean="0"/>
              <a:t> </a:t>
            </a:r>
            <a:r>
              <a:rPr lang="en-US" sz="2400" dirty="0"/>
              <a:t>the branch so that its execution </a:t>
            </a:r>
            <a:r>
              <a:rPr lang="en-US" sz="2400" b="1" dirty="0"/>
              <a:t>is controlled </a:t>
            </a:r>
            <a:r>
              <a:rPr lang="en-US" sz="2400" dirty="0"/>
              <a:t>by the branch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64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6554" y="863715"/>
            <a:ext cx="3015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Consider this code: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773705"/>
            <a:ext cx="3864739" cy="128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66555" y="908720"/>
            <a:ext cx="8010890" cy="2349262"/>
            <a:chOff x="566555" y="962727"/>
            <a:chExt cx="8010890" cy="2349262"/>
          </a:xfrm>
        </p:grpSpPr>
        <p:sp>
          <p:nvSpPr>
            <p:cNvPr id="6" name="Rectangle 5"/>
            <p:cNvSpPr/>
            <p:nvPr/>
          </p:nvSpPr>
          <p:spPr>
            <a:xfrm>
              <a:off x="566555" y="2357882"/>
              <a:ext cx="801089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dirty="0" smtClean="0"/>
                <a:t>If </a:t>
              </a:r>
              <a:r>
                <a:rPr lang="en-US" sz="2800" dirty="0"/>
                <a:t>we do not maintain the </a:t>
              </a:r>
              <a:r>
                <a:rPr lang="en-US" sz="2800" b="1" dirty="0"/>
                <a:t>data </a:t>
              </a:r>
              <a:r>
                <a:rPr lang="en-US" sz="2800" b="1" dirty="0" smtClean="0"/>
                <a:t>dependence </a:t>
              </a:r>
              <a:r>
                <a:rPr lang="en-US" sz="2800" dirty="0" smtClean="0"/>
                <a:t>involving </a:t>
              </a:r>
              <a:r>
                <a:rPr lang="en-US" sz="2800" dirty="0"/>
                <a:t>R2, </a:t>
              </a:r>
              <a:r>
                <a:rPr lang="en-US" sz="2800" dirty="0" smtClean="0"/>
                <a:t>the </a:t>
              </a:r>
              <a:r>
                <a:rPr lang="en-US" sz="2800" dirty="0"/>
                <a:t>result of the </a:t>
              </a:r>
              <a:r>
                <a:rPr lang="en-US" sz="2800" dirty="0" smtClean="0"/>
                <a:t>program can be changed.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553200" y="962727"/>
              <a:ext cx="0" cy="402258"/>
            </a:xfrm>
            <a:prstGeom prst="straightConnector1">
              <a:avLst/>
            </a:prstGeom>
            <a:ln w="57150">
              <a:solidFill>
                <a:srgbClr val="FF0000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669551" y="4914165"/>
            <a:ext cx="8010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It is not </a:t>
            </a:r>
            <a:r>
              <a:rPr lang="en-US" sz="2800" b="1" dirty="0"/>
              <a:t>data dependence </a:t>
            </a:r>
            <a:r>
              <a:rPr lang="en-US" sz="2800" dirty="0" smtClean="0"/>
              <a:t>preventing interchanging </a:t>
            </a:r>
            <a:r>
              <a:rPr lang="en-US" sz="2800" dirty="0"/>
              <a:t>the BEQZ and the LW; it </a:t>
            </a:r>
            <a:r>
              <a:rPr lang="en-US" sz="2800" dirty="0" smtClean="0"/>
              <a:t>is only </a:t>
            </a:r>
            <a:r>
              <a:rPr lang="en-US" sz="2800" dirty="0"/>
              <a:t>the </a:t>
            </a:r>
            <a:r>
              <a:rPr lang="en-US" sz="2800" b="1" dirty="0"/>
              <a:t>control dependence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566555" y="1178750"/>
            <a:ext cx="8010890" cy="3635245"/>
            <a:chOff x="566555" y="1178750"/>
            <a:chExt cx="8010890" cy="3635245"/>
          </a:xfrm>
        </p:grpSpPr>
        <p:sp>
          <p:nvSpPr>
            <p:cNvPr id="12" name="Rectangle 11"/>
            <p:cNvSpPr/>
            <p:nvPr/>
          </p:nvSpPr>
          <p:spPr>
            <a:xfrm>
              <a:off x="566555" y="3429000"/>
              <a:ext cx="801089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dirty="0" smtClean="0"/>
                <a:t>If </a:t>
              </a:r>
              <a:r>
                <a:rPr lang="en-US" sz="2800" dirty="0"/>
                <a:t>we ignore the </a:t>
              </a:r>
              <a:r>
                <a:rPr lang="en-US" sz="2800" b="1" dirty="0"/>
                <a:t>control dependence </a:t>
              </a:r>
              <a:r>
                <a:rPr lang="en-US" sz="2800" dirty="0"/>
                <a:t>and move the load </a:t>
              </a:r>
              <a:r>
                <a:rPr lang="en-US" sz="2800" dirty="0" smtClean="0"/>
                <a:t>before the branch</a:t>
              </a:r>
              <a:r>
                <a:rPr lang="en-US" sz="2800" dirty="0"/>
                <a:t>, the load </a:t>
              </a:r>
              <a:r>
                <a:rPr lang="en-US" sz="2800" dirty="0" smtClean="0"/>
                <a:t>may </a:t>
              </a:r>
              <a:r>
                <a:rPr lang="en-US" sz="2800" dirty="0"/>
                <a:t>cause a </a:t>
              </a:r>
              <a:r>
                <a:rPr lang="en-US" sz="2800" dirty="0" smtClean="0"/>
                <a:t>memory </a:t>
              </a:r>
              <a:r>
                <a:rPr lang="en-US" sz="2800" dirty="0"/>
                <a:t>protection exception. </a:t>
              </a:r>
              <a:r>
                <a:rPr lang="en-US" sz="2800" smtClean="0"/>
                <a:t>(why</a:t>
              </a:r>
              <a:r>
                <a:rPr lang="en-US" sz="2800" dirty="0" smtClean="0"/>
                <a:t>?)</a:t>
              </a:r>
              <a:endParaRPr lang="en-US" sz="28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337085" y="1178750"/>
              <a:ext cx="0" cy="402258"/>
            </a:xfrm>
            <a:prstGeom prst="straightConnector1">
              <a:avLst/>
            </a:prstGeom>
            <a:ln w="57150">
              <a:solidFill>
                <a:srgbClr val="FF0000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14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/>
              <a:t>Compiler Techniques for Exposing ILP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6555" y="1088740"/>
            <a:ext cx="80108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Pipeline is kept full by finding sequences </a:t>
            </a:r>
            <a:r>
              <a:rPr lang="en-US" sz="2800" dirty="0"/>
              <a:t>of unrelated instructions that can be overlapped in the </a:t>
            </a:r>
            <a:r>
              <a:rPr lang="en-US" sz="2800" dirty="0" smtClean="0"/>
              <a:t>pipeline.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b="1" dirty="0" smtClean="0"/>
              <a:t>avoid stall</a:t>
            </a:r>
            <a:r>
              <a:rPr lang="en-US" sz="2800" dirty="0" smtClean="0"/>
              <a:t>, </a:t>
            </a:r>
            <a:r>
              <a:rPr lang="en-US" sz="2800" dirty="0"/>
              <a:t>a dependent instruction must be </a:t>
            </a:r>
            <a:r>
              <a:rPr lang="en-US" sz="2800" b="1" dirty="0"/>
              <a:t>separated</a:t>
            </a:r>
            <a:r>
              <a:rPr lang="en-US" sz="2800" dirty="0"/>
              <a:t> from the </a:t>
            </a:r>
            <a:r>
              <a:rPr lang="en-US" sz="2800" dirty="0" smtClean="0"/>
              <a:t>source by a distance </a:t>
            </a:r>
            <a:r>
              <a:rPr lang="en-US" sz="2800" dirty="0"/>
              <a:t>in clock cycles equal to the </a:t>
            </a:r>
            <a:r>
              <a:rPr lang="en-US" sz="2800" b="1" dirty="0"/>
              <a:t>pipeline latency </a:t>
            </a:r>
            <a:r>
              <a:rPr lang="en-US" sz="2800" dirty="0"/>
              <a:t>of </a:t>
            </a:r>
            <a:r>
              <a:rPr lang="en-US" sz="2800" dirty="0" smtClean="0"/>
              <a:t>that source.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6555" y="3744035"/>
            <a:ext cx="8010890" cy="2420819"/>
            <a:chOff x="566555" y="3760875"/>
            <a:chExt cx="8010890" cy="242081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55" y="4149080"/>
              <a:ext cx="8010890" cy="203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66555" y="3760875"/>
              <a:ext cx="55237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/>
                <a:t>Example: Latencies </a:t>
              </a:r>
              <a:r>
                <a:rPr lang="en-US" sz="2800" b="1" dirty="0"/>
                <a:t>of FP operations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3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81590" y="683696"/>
            <a:ext cx="7355920" cy="954107"/>
            <a:chOff x="619200" y="728700"/>
            <a:chExt cx="7355920" cy="954107"/>
          </a:xfrm>
        </p:grpSpPr>
        <p:sp>
          <p:nvSpPr>
            <p:cNvPr id="5" name="Rectangle 4"/>
            <p:cNvSpPr/>
            <p:nvPr/>
          </p:nvSpPr>
          <p:spPr>
            <a:xfrm>
              <a:off x="619200" y="728700"/>
              <a:ext cx="27376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/>
                <a:t>Code adding</a:t>
              </a:r>
            </a:p>
            <a:p>
              <a:pPr algn="just"/>
              <a:r>
                <a:rPr lang="en-US" sz="2800" dirty="0" smtClean="0"/>
                <a:t>scalar </a:t>
              </a:r>
              <a:r>
                <a:rPr lang="en-US" sz="2800" dirty="0"/>
                <a:t>to </a:t>
              </a:r>
              <a:r>
                <a:rPr lang="en-US" sz="2800" dirty="0" smtClean="0"/>
                <a:t>vector</a:t>
              </a:r>
              <a:r>
                <a:rPr lang="en-US" sz="2800" dirty="0"/>
                <a:t>: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590" y="728700"/>
              <a:ext cx="3845530" cy="843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971600" y="1853825"/>
            <a:ext cx="7166446" cy="2655295"/>
            <a:chOff x="881588" y="1673805"/>
            <a:chExt cx="7166446" cy="2655295"/>
          </a:xfrm>
        </p:grpSpPr>
        <p:sp>
          <p:nvSpPr>
            <p:cNvPr id="7" name="Rectangle 6"/>
            <p:cNvSpPr/>
            <p:nvPr/>
          </p:nvSpPr>
          <p:spPr>
            <a:xfrm>
              <a:off x="881588" y="1673805"/>
              <a:ext cx="61656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Straightforward MIPS assembly code:</a:t>
              </a:r>
              <a:endParaRPr lang="en-US" sz="2800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102" y="2258870"/>
              <a:ext cx="7104932" cy="207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02206" y="2438890"/>
            <a:ext cx="8165249" cy="3680250"/>
            <a:chOff x="502206" y="2438890"/>
            <a:chExt cx="8165249" cy="3680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02206" y="4734145"/>
                  <a:ext cx="8165249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2800" dirty="0"/>
                    <a:t>R1 is initially the </a:t>
                  </a:r>
                  <a:r>
                    <a:rPr lang="en-US" sz="2800" b="1" dirty="0" smtClean="0"/>
                    <a:t>top</a:t>
                  </a:r>
                  <a:r>
                    <a:rPr lang="en-US" sz="2800" dirty="0" smtClean="0"/>
                    <a:t> element </a:t>
                  </a:r>
                  <a:r>
                    <a:rPr lang="en-US" sz="2800" dirty="0"/>
                    <a:t>address in the </a:t>
                  </a:r>
                  <a:r>
                    <a:rPr lang="en-US" sz="2800" dirty="0" smtClean="0"/>
                    <a:t>array.</a:t>
                  </a:r>
                </a:p>
                <a:p>
                  <a:pPr algn="just"/>
                  <a:r>
                    <a:rPr lang="en-US" sz="2800" dirty="0" smtClean="0"/>
                    <a:t>F2 </a:t>
                  </a:r>
                  <a:r>
                    <a:rPr lang="en-US" sz="2800" dirty="0"/>
                    <a:t>contains the scalar value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en-US" sz="2800" dirty="0"/>
                    <a:t>. </a:t>
                  </a:r>
                  <a:endParaRPr lang="en-US" sz="2800" dirty="0" smtClean="0"/>
                </a:p>
                <a:p>
                  <a:pPr algn="just"/>
                  <a:r>
                    <a:rPr lang="en-US" sz="2800" dirty="0" smtClean="0"/>
                    <a:t>R2 </a:t>
                  </a:r>
                  <a:r>
                    <a:rPr lang="en-US" sz="2800" dirty="0"/>
                    <a:t>is </a:t>
                  </a:r>
                  <a:r>
                    <a:rPr lang="en-US" sz="2800" dirty="0" smtClean="0"/>
                    <a:t>pre computed, so </a:t>
                  </a:r>
                  <a:r>
                    <a:rPr lang="en-US" sz="2800" dirty="0"/>
                    <a:t>that 8(R2) is </a:t>
                  </a:r>
                  <a:r>
                    <a:rPr lang="en-US" sz="2800" dirty="0" smtClean="0"/>
                    <a:t>the array </a:t>
                  </a:r>
                  <a:r>
                    <a:rPr lang="en-US" sz="2800" b="1" dirty="0" smtClean="0"/>
                    <a:t>bottom</a:t>
                  </a:r>
                  <a:r>
                    <a:rPr lang="en-US" sz="2800" dirty="0" smtClean="0"/>
                    <a:t>.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06" y="4734145"/>
                  <a:ext cx="8165249" cy="1384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93" t="-3965" b="-1189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4481990" y="2753925"/>
              <a:ext cx="360040" cy="360040"/>
            </a:xfrm>
            <a:prstGeom prst="ellipse">
              <a:avLst/>
            </a:prstGeom>
            <a:noFill/>
            <a:ln w="38100">
              <a:solidFill>
                <a:srgbClr val="FF000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346975" y="2438890"/>
              <a:ext cx="360040" cy="360040"/>
            </a:xfrm>
            <a:prstGeom prst="ellipse">
              <a:avLst/>
            </a:prstGeom>
            <a:noFill/>
            <a:ln w="38100">
              <a:solidFill>
                <a:srgbClr val="FF000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103324" y="4059070"/>
              <a:ext cx="360040" cy="360040"/>
            </a:xfrm>
            <a:prstGeom prst="ellipse">
              <a:avLst/>
            </a:prstGeom>
            <a:noFill/>
            <a:ln w="38100">
              <a:solidFill>
                <a:srgbClr val="FF000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66555" y="4824155"/>
              <a:ext cx="360040" cy="360040"/>
            </a:xfrm>
            <a:prstGeom prst="ellipse">
              <a:avLst/>
            </a:prstGeom>
            <a:noFill/>
            <a:ln w="38100">
              <a:solidFill>
                <a:srgbClr val="FF000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66555" y="5229200"/>
              <a:ext cx="360040" cy="360040"/>
            </a:xfrm>
            <a:prstGeom prst="ellipse">
              <a:avLst/>
            </a:prstGeom>
            <a:noFill/>
            <a:ln w="38100">
              <a:solidFill>
                <a:srgbClr val="FF000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66555" y="5679250"/>
              <a:ext cx="360040" cy="360040"/>
            </a:xfrm>
            <a:prstGeom prst="ellipse">
              <a:avLst/>
            </a:prstGeom>
            <a:noFill/>
            <a:ln w="38100">
              <a:solidFill>
                <a:srgbClr val="FF0000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3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92" y="818710"/>
            <a:ext cx="5174123" cy="29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6535" y="1133745"/>
            <a:ext cx="4455495" cy="2295255"/>
            <a:chOff x="386535" y="1133745"/>
            <a:chExt cx="4455495" cy="2295255"/>
          </a:xfrm>
        </p:grpSpPr>
        <p:sp>
          <p:nvSpPr>
            <p:cNvPr id="5" name="Rectangle 4"/>
            <p:cNvSpPr/>
            <p:nvPr/>
          </p:nvSpPr>
          <p:spPr>
            <a:xfrm>
              <a:off x="386535" y="1934833"/>
              <a:ext cx="32403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/>
                <a:t>Without any </a:t>
              </a:r>
              <a:r>
                <a:rPr lang="en-US" sz="2400" dirty="0" smtClean="0"/>
                <a:t>scheduling the </a:t>
              </a:r>
              <a:r>
                <a:rPr lang="en-US" sz="2400" dirty="0"/>
                <a:t>loop </a:t>
              </a:r>
              <a:r>
                <a:rPr lang="en-US" sz="2400" dirty="0" smtClean="0"/>
                <a:t>takes </a:t>
              </a:r>
              <a:r>
                <a:rPr lang="en-US" sz="2400" dirty="0"/>
                <a:t>9 cycles: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166955" y="1133745"/>
              <a:ext cx="675075" cy="2295255"/>
              <a:chOff x="4166955" y="1133745"/>
              <a:chExt cx="675075" cy="229525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166955" y="1133745"/>
                <a:ext cx="675075" cy="360040"/>
              </a:xfrm>
              <a:prstGeom prst="ellipse">
                <a:avLst/>
              </a:prstGeom>
              <a:noFill/>
              <a:ln w="38100">
                <a:solidFill>
                  <a:srgbClr val="FF000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66955" y="1763815"/>
                <a:ext cx="675075" cy="360040"/>
              </a:xfrm>
              <a:prstGeom prst="ellipse">
                <a:avLst/>
              </a:prstGeom>
              <a:noFill/>
              <a:ln w="38100">
                <a:solidFill>
                  <a:srgbClr val="FF000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66955" y="2123855"/>
                <a:ext cx="675075" cy="360040"/>
              </a:xfrm>
              <a:prstGeom prst="ellipse">
                <a:avLst/>
              </a:prstGeom>
              <a:noFill/>
              <a:ln w="38100">
                <a:solidFill>
                  <a:srgbClr val="FF000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166955" y="3068960"/>
                <a:ext cx="675075" cy="360040"/>
              </a:xfrm>
              <a:prstGeom prst="ellipse">
                <a:avLst/>
              </a:prstGeom>
              <a:noFill/>
              <a:ln w="38100">
                <a:solidFill>
                  <a:srgbClr val="FF000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39815" y="3969060"/>
            <a:ext cx="6291953" cy="2278901"/>
            <a:chOff x="439815" y="3969060"/>
            <a:chExt cx="6291953" cy="227890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860" y="3969060"/>
              <a:ext cx="3419908" cy="2278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439815" y="4568931"/>
              <a:ext cx="4402215" cy="1200329"/>
              <a:chOff x="439815" y="4568931"/>
              <a:chExt cx="4402215" cy="120032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39815" y="4568931"/>
                <a:ext cx="300706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/>
                  <a:t>Scheduling </a:t>
                </a:r>
                <a:r>
                  <a:rPr lang="en-US" sz="2400" dirty="0"/>
                  <a:t>the loop </a:t>
                </a:r>
                <a:r>
                  <a:rPr lang="en-US" sz="2400" dirty="0" smtClean="0"/>
                  <a:t>obtains </a:t>
                </a:r>
                <a:r>
                  <a:rPr lang="en-US" sz="2400" dirty="0"/>
                  <a:t>only two </a:t>
                </a:r>
                <a:r>
                  <a:rPr lang="en-US" sz="2400" dirty="0" smtClean="0"/>
                  <a:t>stalls, taking 7 cycles</a:t>
                </a:r>
                <a:r>
                  <a:rPr lang="en-US" sz="2400" dirty="0"/>
                  <a:t>:</a:t>
                </a: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166955" y="4914165"/>
                <a:ext cx="675075" cy="720080"/>
                <a:chOff x="4166955" y="4914165"/>
                <a:chExt cx="675075" cy="720080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4166955" y="4914165"/>
                  <a:ext cx="675075" cy="360040"/>
                </a:xfrm>
                <a:prstGeom prst="ellipse">
                  <a:avLst/>
                </a:prstGeom>
                <a:noFill/>
                <a:ln w="38100">
                  <a:solidFill>
                    <a:srgbClr val="FF000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166955" y="5274205"/>
                  <a:ext cx="675075" cy="360040"/>
                </a:xfrm>
                <a:prstGeom prst="ellipse">
                  <a:avLst/>
                </a:prstGeom>
                <a:noFill/>
                <a:ln w="38100">
                  <a:solidFill>
                    <a:srgbClr val="FF0000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797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2205" y="578003"/>
                <a:ext cx="81845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The </a:t>
                </a:r>
                <a:r>
                  <a:rPr lang="en-US" sz="2800" dirty="0"/>
                  <a:t>actual work </a:t>
                </a:r>
                <a:r>
                  <a:rPr lang="en-US" sz="2800" dirty="0" smtClean="0"/>
                  <a:t>on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array is just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/>
                  <a:t> cycles (load</a:t>
                </a:r>
                <a:r>
                  <a:rPr lang="en-US" sz="2800" dirty="0"/>
                  <a:t>, add, and </a:t>
                </a:r>
                <a:r>
                  <a:rPr lang="en-US" sz="2800" dirty="0" smtClean="0"/>
                  <a:t>store). The other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sz="2800" dirty="0" smtClean="0"/>
                  <a:t> are loop overhead. Their elimination requires more operations relative to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overhead.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05" y="578003"/>
                <a:ext cx="8184595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489" t="-3020" r="-1564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02204" y="2527446"/>
            <a:ext cx="81845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Loop unrolling</a:t>
            </a:r>
            <a:r>
              <a:rPr lang="en-US" sz="2800" i="1" dirty="0" smtClean="0"/>
              <a:t> </a:t>
            </a:r>
            <a:r>
              <a:rPr lang="en-US" sz="2800" dirty="0" smtClean="0"/>
              <a:t>replicating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loop </a:t>
            </a:r>
            <a:r>
              <a:rPr lang="en-US" sz="2800" dirty="0" smtClean="0"/>
              <a:t>body multiple times.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Adjustment of </a:t>
            </a:r>
            <a:r>
              <a:rPr lang="en-US" sz="2400" dirty="0"/>
              <a:t>the </a:t>
            </a:r>
            <a:r>
              <a:rPr lang="en-US" sz="2400" dirty="0" smtClean="0"/>
              <a:t>loop termination code is required.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Used also to </a:t>
            </a:r>
            <a:r>
              <a:rPr lang="en-US" sz="2400" dirty="0"/>
              <a:t>improve </a:t>
            </a:r>
            <a:r>
              <a:rPr lang="en-US" sz="2400" dirty="0" smtClean="0"/>
              <a:t>scheduling.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02205" y="4564285"/>
            <a:ext cx="818459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Instruction replication is insufficient. Different </a:t>
            </a:r>
            <a:r>
              <a:rPr lang="en-US" sz="2800" dirty="0"/>
              <a:t>registers for each </a:t>
            </a:r>
            <a:r>
              <a:rPr lang="en-US" sz="2800" dirty="0" smtClean="0"/>
              <a:t>replication are required.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Required number of </a:t>
            </a:r>
            <a:r>
              <a:rPr lang="en-US" sz="2800" dirty="0"/>
              <a:t>registers </a:t>
            </a:r>
            <a:r>
              <a:rPr lang="en-US" sz="2800" dirty="0" smtClean="0"/>
              <a:t>increases.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92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roup 1044"/>
          <p:cNvGrpSpPr/>
          <p:nvPr/>
        </p:nvGrpSpPr>
        <p:grpSpPr>
          <a:xfrm>
            <a:off x="1781688" y="368660"/>
            <a:ext cx="6544101" cy="4680545"/>
            <a:chOff x="1781688" y="368660"/>
            <a:chExt cx="6544101" cy="46805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710" y="908720"/>
              <a:ext cx="6364079" cy="4140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" name="TextBox 1043"/>
            <p:cNvSpPr txBox="1"/>
            <p:nvPr/>
          </p:nvSpPr>
          <p:spPr>
            <a:xfrm>
              <a:off x="1781688" y="368660"/>
              <a:ext cx="4455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Unrolled code </a:t>
              </a:r>
              <a:r>
                <a:rPr lang="en-US" sz="2400" dirty="0" smtClean="0"/>
                <a:t>(not rescheduled)</a:t>
              </a:r>
              <a:endParaRPr lang="en-US" sz="24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041" name="Group 1040"/>
          <p:cNvGrpSpPr/>
          <p:nvPr/>
        </p:nvGrpSpPr>
        <p:grpSpPr>
          <a:xfrm>
            <a:off x="791580" y="1307982"/>
            <a:ext cx="2250250" cy="3066148"/>
            <a:chOff x="791580" y="1758007"/>
            <a:chExt cx="2250250" cy="3066148"/>
          </a:xfrm>
        </p:grpSpPr>
        <p:grpSp>
          <p:nvGrpSpPr>
            <p:cNvPr id="1040" name="Group 1039"/>
            <p:cNvGrpSpPr/>
            <p:nvPr/>
          </p:nvGrpSpPr>
          <p:grpSpPr>
            <a:xfrm>
              <a:off x="791580" y="1758007"/>
              <a:ext cx="2250250" cy="461665"/>
              <a:chOff x="791580" y="1758007"/>
              <a:chExt cx="2250250" cy="461665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791580" y="1758007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FF"/>
                    </a:solidFill>
                  </a:rPr>
                  <a:t>2 stalls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037" name="Straight Arrow Connector 1036"/>
              <p:cNvCxnSpPr>
                <a:stCxn id="43" idx="3"/>
              </p:cNvCxnSpPr>
              <p:nvPr/>
            </p:nvCxnSpPr>
            <p:spPr>
              <a:xfrm>
                <a:off x="1871700" y="1988840"/>
                <a:ext cx="1170130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791580" y="2607295"/>
              <a:ext cx="2250250" cy="461665"/>
              <a:chOff x="791580" y="1758007"/>
              <a:chExt cx="2250250" cy="461665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791580" y="1758007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FF"/>
                    </a:solidFill>
                  </a:rPr>
                  <a:t>2 stalls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58" name="Straight Arrow Connector 57"/>
              <p:cNvCxnSpPr>
                <a:stCxn id="57" idx="3"/>
              </p:cNvCxnSpPr>
              <p:nvPr/>
            </p:nvCxnSpPr>
            <p:spPr>
              <a:xfrm>
                <a:off x="1871700" y="1988840"/>
                <a:ext cx="1170130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791580" y="3513202"/>
              <a:ext cx="2250250" cy="461665"/>
              <a:chOff x="791580" y="1758007"/>
              <a:chExt cx="2250250" cy="46166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791580" y="1758007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FF"/>
                    </a:solidFill>
                  </a:rPr>
                  <a:t>2 stalls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1" name="Straight Arrow Connector 60"/>
              <p:cNvCxnSpPr>
                <a:stCxn id="60" idx="3"/>
              </p:cNvCxnSpPr>
              <p:nvPr/>
            </p:nvCxnSpPr>
            <p:spPr>
              <a:xfrm>
                <a:off x="1871700" y="1988840"/>
                <a:ext cx="1170130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91580" y="4362490"/>
              <a:ext cx="2250250" cy="461665"/>
              <a:chOff x="791580" y="1758007"/>
              <a:chExt cx="2250250" cy="461665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791580" y="1758007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FF"/>
                    </a:solidFill>
                  </a:rPr>
                  <a:t>2 stalls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4" name="Straight Arrow Connector 63"/>
              <p:cNvCxnSpPr>
                <a:stCxn id="63" idx="3"/>
              </p:cNvCxnSpPr>
              <p:nvPr/>
            </p:nvCxnSpPr>
            <p:spPr>
              <a:xfrm>
                <a:off x="1871700" y="1988840"/>
                <a:ext cx="1170130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3" name="Group 1042"/>
          <p:cNvGrpSpPr/>
          <p:nvPr/>
        </p:nvGrpSpPr>
        <p:grpSpPr>
          <a:xfrm>
            <a:off x="791580" y="987140"/>
            <a:ext cx="2250250" cy="3071955"/>
            <a:chOff x="791580" y="1437165"/>
            <a:chExt cx="2250250" cy="3071955"/>
          </a:xfrm>
        </p:grpSpPr>
        <p:grpSp>
          <p:nvGrpSpPr>
            <p:cNvPr id="1042" name="Group 1041"/>
            <p:cNvGrpSpPr/>
            <p:nvPr/>
          </p:nvGrpSpPr>
          <p:grpSpPr>
            <a:xfrm>
              <a:off x="791580" y="1437165"/>
              <a:ext cx="2250250" cy="461665"/>
              <a:chOff x="943980" y="2759695"/>
              <a:chExt cx="2250250" cy="461665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943980" y="2759695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1 stall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7" name="Straight Arrow Connector 66"/>
              <p:cNvCxnSpPr>
                <a:stCxn id="66" idx="3"/>
              </p:cNvCxnSpPr>
              <p:nvPr/>
            </p:nvCxnSpPr>
            <p:spPr>
              <a:xfrm>
                <a:off x="2024100" y="2990528"/>
                <a:ext cx="117013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791580" y="2292260"/>
              <a:ext cx="2250250" cy="461665"/>
              <a:chOff x="943980" y="2759695"/>
              <a:chExt cx="2250250" cy="461665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943980" y="2759695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1 stall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1" name="Straight Arrow Connector 70"/>
              <p:cNvCxnSpPr>
                <a:stCxn id="70" idx="3"/>
              </p:cNvCxnSpPr>
              <p:nvPr/>
            </p:nvCxnSpPr>
            <p:spPr>
              <a:xfrm>
                <a:off x="2024100" y="2990528"/>
                <a:ext cx="117013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791580" y="3192360"/>
              <a:ext cx="2250250" cy="461665"/>
              <a:chOff x="943980" y="2759695"/>
              <a:chExt cx="2250250" cy="461665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943980" y="2759695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1 stall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4" name="Straight Arrow Connector 73"/>
              <p:cNvCxnSpPr>
                <a:stCxn id="73" idx="3"/>
              </p:cNvCxnSpPr>
              <p:nvPr/>
            </p:nvCxnSpPr>
            <p:spPr>
              <a:xfrm>
                <a:off x="2024100" y="2990528"/>
                <a:ext cx="117013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791580" y="4047455"/>
              <a:ext cx="2250250" cy="461665"/>
              <a:chOff x="943980" y="2759695"/>
              <a:chExt cx="2250250" cy="461665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943980" y="2759695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1 stall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7" name="Straight Arrow Connector 76"/>
              <p:cNvCxnSpPr>
                <a:stCxn id="76" idx="3"/>
              </p:cNvCxnSpPr>
              <p:nvPr/>
            </p:nvCxnSpPr>
            <p:spPr>
              <a:xfrm>
                <a:off x="2024100" y="2990528"/>
                <a:ext cx="117013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791580" y="4509145"/>
            <a:ext cx="2250250" cy="461665"/>
            <a:chOff x="943980" y="2759695"/>
            <a:chExt cx="2250250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943980" y="2759695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</a:rPr>
                <a:t>1 stall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79" idx="3"/>
            </p:cNvCxnSpPr>
            <p:nvPr/>
          </p:nvCxnSpPr>
          <p:spPr>
            <a:xfrm>
              <a:off x="2024100" y="2990528"/>
              <a:ext cx="1170130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6" name="Rectangle 1045"/>
          <p:cNvSpPr/>
          <p:nvPr/>
        </p:nvSpPr>
        <p:spPr>
          <a:xfrm>
            <a:off x="791579" y="5250975"/>
            <a:ext cx="7895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Stalls are still there. </a:t>
            </a:r>
          </a:p>
          <a:p>
            <a:pPr algn="just"/>
            <a:r>
              <a:rPr lang="en-US" sz="2800" dirty="0" smtClean="0"/>
              <a:t>Run </a:t>
            </a:r>
            <a:r>
              <a:rPr lang="en-US" sz="2800" dirty="0"/>
              <a:t>in 27 </a:t>
            </a:r>
            <a:r>
              <a:rPr lang="en-US" sz="2800" dirty="0" smtClean="0"/>
              <a:t>clock cycles, 6.75 per block.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89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42872" y="413665"/>
            <a:ext cx="4219538" cy="4841232"/>
            <a:chOff x="2546775" y="638690"/>
            <a:chExt cx="4219538" cy="48412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719" y="1133745"/>
              <a:ext cx="3859496" cy="4346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546775" y="638690"/>
              <a:ext cx="4219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Unrolled and rescheduled code</a:t>
              </a:r>
              <a:endParaRPr lang="en-US" sz="24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619834" y="1313765"/>
            <a:ext cx="381715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No stalls are required!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Execution dropped to 14 </a:t>
            </a:r>
            <a:r>
              <a:rPr lang="en-US" sz="2800" dirty="0"/>
              <a:t>clock </a:t>
            </a:r>
            <a:r>
              <a:rPr lang="en-US" sz="2800" dirty="0" smtClean="0"/>
              <a:t>cycles, 3.5 per block.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C</a:t>
            </a:r>
            <a:r>
              <a:rPr lang="en-US" sz="2800" dirty="0" smtClean="0"/>
              <a:t>ompared </a:t>
            </a:r>
            <a:r>
              <a:rPr lang="en-US" sz="2800" dirty="0"/>
              <a:t>with 9 </a:t>
            </a:r>
            <a:r>
              <a:rPr lang="en-US" sz="2800" dirty="0" smtClean="0"/>
              <a:t>per </a:t>
            </a:r>
            <a:r>
              <a:rPr lang="en-US" sz="2800" dirty="0"/>
              <a:t>block before </a:t>
            </a:r>
            <a:r>
              <a:rPr lang="en-US" sz="2800" dirty="0" smtClean="0"/>
              <a:t>unrolling </a:t>
            </a:r>
            <a:r>
              <a:rPr lang="en-US" sz="2800" dirty="0"/>
              <a:t>or scheduling and 7 </a:t>
            </a:r>
            <a:r>
              <a:rPr lang="en-US" sz="2800" dirty="0" smtClean="0"/>
              <a:t>when </a:t>
            </a:r>
            <a:r>
              <a:rPr lang="en-US" sz="2800" dirty="0"/>
              <a:t>scheduled but not unrolled.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22050" y="3924055"/>
            <a:ext cx="2925325" cy="2053390"/>
            <a:chOff x="5022050" y="3924055"/>
            <a:chExt cx="2925325" cy="2053390"/>
          </a:xfrm>
        </p:grpSpPr>
        <p:sp>
          <p:nvSpPr>
            <p:cNvPr id="9" name="Rounded Rectangle 8"/>
            <p:cNvSpPr/>
            <p:nvPr/>
          </p:nvSpPr>
          <p:spPr>
            <a:xfrm>
              <a:off x="5022050" y="3924055"/>
              <a:ext cx="2925325" cy="9901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0769" y="5454225"/>
              <a:ext cx="229525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Is it a hazard?</a:t>
              </a:r>
              <a:endParaRPr lang="he-IL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Concepts and Challenges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206" y="953725"/>
            <a:ext cx="8120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potential overlap among </a:t>
            </a:r>
            <a:r>
              <a:rPr lang="en-US" sz="2800" dirty="0" smtClean="0"/>
              <a:t>instructions is called </a:t>
            </a:r>
            <a:r>
              <a:rPr lang="en-US" sz="2800" b="1" dirty="0" smtClean="0">
                <a:solidFill>
                  <a:srgbClr val="0000FF"/>
                </a:solidFill>
              </a:rPr>
              <a:t>instruction-level parallelism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ILP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02206" y="1898830"/>
            <a:ext cx="81202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Two approaches exploiting ILP: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Hardware discovers </a:t>
            </a:r>
            <a:r>
              <a:rPr lang="en-US" sz="2400" dirty="0"/>
              <a:t>and exploit the parallelism </a:t>
            </a:r>
            <a:r>
              <a:rPr lang="en-US" sz="2400" dirty="0" smtClean="0"/>
              <a:t>dynamically.</a:t>
            </a:r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Software finds </a:t>
            </a:r>
            <a:r>
              <a:rPr lang="en-US" sz="2400" dirty="0"/>
              <a:t>parallelism, </a:t>
            </a:r>
            <a:r>
              <a:rPr lang="en-US" sz="2400" dirty="0" smtClean="0"/>
              <a:t>statically at </a:t>
            </a:r>
            <a:r>
              <a:rPr lang="en-US" sz="2400" dirty="0"/>
              <a:t>compile time. </a:t>
            </a: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02206" y="3203975"/>
            <a:ext cx="81202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CPI for </a:t>
            </a:r>
            <a:r>
              <a:rPr lang="en-US" sz="2800" dirty="0"/>
              <a:t>a pipelined </a:t>
            </a:r>
            <a:r>
              <a:rPr lang="en-US" sz="2800" dirty="0" smtClean="0"/>
              <a:t>processor:</a:t>
            </a:r>
          </a:p>
          <a:p>
            <a:pPr lvl="1" algn="just"/>
            <a:r>
              <a:rPr lang="en-US" sz="2400" b="1" dirty="0" smtClean="0"/>
              <a:t>Ideal </a:t>
            </a:r>
            <a:r>
              <a:rPr lang="en-US" sz="2400" b="1" dirty="0"/>
              <a:t>pipeline CPI + Structural stalls + Data hazard stalls + Control stalls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800" y="4509120"/>
            <a:ext cx="81206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Basic block</a:t>
            </a:r>
            <a:r>
              <a:rPr lang="en-US" sz="2800" dirty="0" smtClean="0"/>
              <a:t>:</a:t>
            </a:r>
            <a:r>
              <a:rPr lang="en-US" sz="2800" dirty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straight-line </a:t>
            </a:r>
            <a:r>
              <a:rPr lang="en-US" sz="2800" dirty="0" smtClean="0"/>
              <a:t>code with </a:t>
            </a:r>
            <a:r>
              <a:rPr lang="en-US" sz="2800" dirty="0"/>
              <a:t>no </a:t>
            </a:r>
            <a:r>
              <a:rPr lang="en-US" sz="2800" dirty="0" smtClean="0"/>
              <a:t>branches.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Typical </a:t>
            </a:r>
            <a:r>
              <a:rPr lang="en-US" sz="2400" dirty="0"/>
              <a:t>size </a:t>
            </a:r>
            <a:r>
              <a:rPr lang="en-US" sz="2400" dirty="0" smtClean="0"/>
              <a:t>between three to six instructions.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Too small to exploit significant </a:t>
            </a:r>
            <a:r>
              <a:rPr lang="en-US" sz="2400" dirty="0"/>
              <a:t> </a:t>
            </a:r>
            <a:r>
              <a:rPr lang="en-US" sz="2400" dirty="0" smtClean="0"/>
              <a:t>amount </a:t>
            </a:r>
            <a:r>
              <a:rPr lang="en-US" sz="2400" dirty="0"/>
              <a:t>of </a:t>
            </a:r>
            <a:r>
              <a:rPr lang="en-US" sz="2400" dirty="0" smtClean="0"/>
              <a:t>parallelism.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must exploit ILP across </a:t>
            </a:r>
            <a:r>
              <a:rPr lang="en-US" sz="2400" dirty="0" smtClean="0"/>
              <a:t>multiple basic </a:t>
            </a:r>
            <a:r>
              <a:rPr lang="en-US" sz="2400" dirty="0"/>
              <a:t>blocks.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925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59" y="728700"/>
                <a:ext cx="7875875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Problem: </a:t>
                </a:r>
                <a:r>
                  <a:rPr lang="en-US" sz="2800" dirty="0" smtClean="0"/>
                  <a:t>The number of loop iterations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is usually unknown. We </a:t>
                </a:r>
                <a:r>
                  <a:rPr lang="en-US" sz="2800" dirty="0"/>
                  <a:t>would like to unroll the loop to make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copies of </a:t>
                </a:r>
                <a:r>
                  <a:rPr lang="en-US" sz="2800" dirty="0" smtClean="0"/>
                  <a:t>its body</a:t>
                </a:r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Two consecutive loops are generated Instead.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first </a:t>
                </a:r>
                <a:r>
                  <a:rPr lang="en-US" sz="2800" dirty="0"/>
                  <a:t>executes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mod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times </a:t>
                </a:r>
                <a:r>
                  <a:rPr lang="en-US" sz="2800" dirty="0"/>
                  <a:t>and has a body that is the original </a:t>
                </a:r>
                <a:r>
                  <a:rPr lang="en-US" sz="2800" dirty="0" smtClean="0"/>
                  <a:t>loop.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second is </a:t>
                </a:r>
                <a:r>
                  <a:rPr lang="en-US" sz="2800" dirty="0"/>
                  <a:t>the unrolled body surrounded by an outer loop that </a:t>
                </a:r>
                <a:r>
                  <a:rPr lang="en-US" sz="2800" dirty="0" smtClean="0"/>
                  <a:t>iterates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times</a:t>
                </a:r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For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large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i="1" dirty="0"/>
                  <a:t>, </a:t>
                </a:r>
                <a:r>
                  <a:rPr lang="en-US" sz="2800" dirty="0"/>
                  <a:t>most of the execution time will be spent in the unrolled </a:t>
                </a:r>
                <a:r>
                  <a:rPr lang="en-US" sz="2800" dirty="0" smtClean="0"/>
                  <a:t>loop body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728700"/>
                <a:ext cx="7875875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548" t="-1095" r="-1625" b="-26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69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Branch </a:t>
            </a:r>
            <a:r>
              <a:rPr lang="en-US" sz="3600" dirty="0" smtClean="0"/>
              <a:t>Prediction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223755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performance losses can be reduced by </a:t>
            </a:r>
            <a:r>
              <a:rPr lang="en-US" sz="2800" dirty="0"/>
              <a:t>predicting </a:t>
            </a:r>
            <a:r>
              <a:rPr lang="en-US" sz="2800" dirty="0" smtClean="0"/>
              <a:t>how </a:t>
            </a:r>
            <a:r>
              <a:rPr lang="en-US" sz="2800" dirty="0"/>
              <a:t>branches </a:t>
            </a:r>
            <a:r>
              <a:rPr lang="en-US" sz="2800" dirty="0" smtClean="0"/>
              <a:t>will behave.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243889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Branch prediction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BP</a:t>
            </a:r>
            <a:r>
              <a:rPr lang="en-US" sz="2800" dirty="0" smtClean="0"/>
              <a:t>) can </a:t>
            </a:r>
            <a:r>
              <a:rPr lang="en-US" sz="2800" dirty="0"/>
              <a:t>be </a:t>
            </a:r>
            <a:r>
              <a:rPr lang="en-US" sz="2800" dirty="0" smtClean="0"/>
              <a:t>done </a:t>
            </a:r>
            <a:r>
              <a:rPr lang="en-US" sz="2800" b="1" dirty="0" smtClean="0"/>
              <a:t>statically</a:t>
            </a:r>
            <a:r>
              <a:rPr lang="en-US" sz="2800" dirty="0" smtClean="0"/>
              <a:t> at compilation (SW) and </a:t>
            </a:r>
            <a:r>
              <a:rPr lang="en-US" sz="2800" b="1" dirty="0" smtClean="0"/>
              <a:t>dynamically</a:t>
            </a:r>
            <a:r>
              <a:rPr lang="en-US" sz="2800" dirty="0" smtClean="0"/>
              <a:t> at </a:t>
            </a:r>
            <a:r>
              <a:rPr lang="en-US" sz="2800" dirty="0"/>
              <a:t>execution </a:t>
            </a:r>
            <a:r>
              <a:rPr lang="en-US" sz="2800" dirty="0" smtClean="0"/>
              <a:t>time (HW).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57200" y="388921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simplest </a:t>
            </a:r>
            <a:r>
              <a:rPr lang="en-US" sz="2800" dirty="0" smtClean="0"/>
              <a:t>static scheme </a:t>
            </a:r>
            <a:r>
              <a:rPr lang="en-US" sz="2800" dirty="0"/>
              <a:t>is to predict </a:t>
            </a:r>
            <a:r>
              <a:rPr lang="en-US" sz="2800" dirty="0" smtClean="0"/>
              <a:t>a branch </a:t>
            </a:r>
            <a:r>
              <a:rPr lang="en-US" sz="2800" dirty="0"/>
              <a:t>as </a:t>
            </a:r>
            <a:r>
              <a:rPr lang="en-US" sz="2800" b="1" dirty="0"/>
              <a:t>taken</a:t>
            </a:r>
            <a:r>
              <a:rPr lang="en-US" sz="2800" dirty="0"/>
              <a:t>. </a:t>
            </a:r>
            <a:r>
              <a:rPr lang="en-US" sz="2800" dirty="0" smtClean="0"/>
              <a:t>Misprediction equal to the </a:t>
            </a:r>
            <a:r>
              <a:rPr lang="en-US" sz="2800" b="1" dirty="0"/>
              <a:t>untaken</a:t>
            </a:r>
            <a:r>
              <a:rPr lang="en-US" sz="2800" dirty="0"/>
              <a:t> </a:t>
            </a:r>
            <a:r>
              <a:rPr lang="en-US" sz="2800" dirty="0" smtClean="0"/>
              <a:t>frequency (</a:t>
            </a:r>
            <a:r>
              <a:rPr lang="en-US" sz="2800" dirty="0"/>
              <a:t>34</a:t>
            </a:r>
            <a:r>
              <a:rPr lang="en-US" sz="2800" dirty="0" smtClean="0"/>
              <a:t>% for </a:t>
            </a:r>
            <a:r>
              <a:rPr lang="en-US" sz="2800" dirty="0"/>
              <a:t>the SPEC </a:t>
            </a:r>
            <a:r>
              <a:rPr lang="en-US" sz="2800" dirty="0" smtClean="0"/>
              <a:t>benchmark).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5471065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BP based on profiling is more accurate. </a:t>
            </a:r>
          </a:p>
        </p:txBody>
      </p:sp>
    </p:spTree>
    <p:extLst>
      <p:ext uri="{BB962C8B-B14F-4D97-AF65-F5344CB8AC3E}">
        <p14:creationId xmlns:p14="http://schemas.microsoft.com/office/powerpoint/2010/main" val="38058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0595"/>
            <a:ext cx="70104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199" y="593685"/>
            <a:ext cx="8229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Misprediction </a:t>
            </a:r>
            <a:r>
              <a:rPr lang="en-US" sz="2800" dirty="0" smtClean="0"/>
              <a:t>on </a:t>
            </a:r>
            <a:r>
              <a:rPr lang="en-US" sz="2800" dirty="0"/>
              <a:t>SPEC92 for a profile-based </a:t>
            </a:r>
            <a:r>
              <a:rPr lang="en-US" sz="2800" dirty="0" smtClean="0"/>
              <a:t>predictor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5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45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Dynamic Branch Prediction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043735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simplest is a </a:t>
            </a:r>
            <a:r>
              <a:rPr lang="en-US" sz="2800" b="1" dirty="0" smtClean="0">
                <a:solidFill>
                  <a:srgbClr val="0000FF"/>
                </a:solidFill>
              </a:rPr>
              <a:t>BP buffer</a:t>
            </a:r>
            <a:r>
              <a:rPr lang="en-US" sz="2800" dirty="0" smtClean="0"/>
              <a:t>, a small 1-bit memory indexed by the LSBs of the address of the branch instruction (no tags).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" y="3664185"/>
                <a:ext cx="82296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Useful </a:t>
                </a:r>
                <a:r>
                  <a:rPr lang="en-US" sz="2800" dirty="0"/>
                  <a:t>only to reduce the branch delay </a:t>
                </a:r>
                <a:r>
                  <a:rPr lang="en-US" sz="2800" dirty="0" smtClean="0"/>
                  <a:t>(stalls) when </a:t>
                </a:r>
                <a:r>
                  <a:rPr lang="en-US" sz="2800" dirty="0"/>
                  <a:t>it is longer than the time to compute the possible target </a:t>
                </a:r>
                <a:r>
                  <a:rPr lang="en-US" sz="2800" dirty="0" smtClean="0"/>
                  <a:t>PC address (e.g.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𝑖𝑓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/>
                      </a:rPr>
                      <m:t>sin</m:t>
                    </m:r>
                    <m:r>
                      <a:rPr lang="en-US" sz="2800" i="1" dirty="0" smtClean="0">
                        <a:latin typeface="Cambria Math"/>
                      </a:rPr>
                      <m:t>⁡(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) &lt; </m:t>
                    </m:r>
                    <m:r>
                      <a:rPr lang="en-US" sz="28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).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64185"/>
                <a:ext cx="82296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481" t="-3965" r="-1481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57200" y="2519898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BP may</a:t>
            </a:r>
            <a:r>
              <a:rPr lang="en-US" sz="2800" dirty="0"/>
              <a:t> </a:t>
            </a:r>
            <a:r>
              <a:rPr lang="en-US" sz="2800" dirty="0" smtClean="0"/>
              <a:t>have </a:t>
            </a:r>
            <a:r>
              <a:rPr lang="en-US" sz="2800" dirty="0"/>
              <a:t>been put there by another branch that has the same LSBs address </a:t>
            </a:r>
            <a:r>
              <a:rPr lang="en-US" sz="2800" dirty="0" smtClean="0"/>
              <a:t>bits!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7200" y="5220198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Fetching </a:t>
            </a:r>
            <a:r>
              <a:rPr lang="en-US" sz="2800" dirty="0"/>
              <a:t>begins in the predicted direction. If </a:t>
            </a:r>
            <a:r>
              <a:rPr lang="en-US" sz="2800" dirty="0" smtClean="0"/>
              <a:t>it was  wrong</a:t>
            </a:r>
            <a:r>
              <a:rPr lang="en-US" sz="2800" dirty="0"/>
              <a:t>, </a:t>
            </a:r>
            <a:r>
              <a:rPr lang="en-US" sz="2800" dirty="0" smtClean="0"/>
              <a:t>the BP </a:t>
            </a:r>
            <a:r>
              <a:rPr lang="en-US" sz="2800" dirty="0"/>
              <a:t>bit is inverted and stored back.</a:t>
            </a:r>
          </a:p>
        </p:txBody>
      </p:sp>
    </p:spTree>
    <p:extLst>
      <p:ext uri="{BB962C8B-B14F-4D97-AF65-F5344CB8AC3E}">
        <p14:creationId xmlns:p14="http://schemas.microsoft.com/office/powerpoint/2010/main" val="288029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29688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Problem: Even if </a:t>
            </a:r>
            <a:r>
              <a:rPr lang="en-US" sz="2800" b="1" dirty="0" smtClean="0"/>
              <a:t>almost always </a:t>
            </a:r>
            <a:r>
              <a:rPr lang="en-US" sz="2800" dirty="0" smtClean="0"/>
              <a:t>taken, we </a:t>
            </a:r>
            <a:r>
              <a:rPr lang="en-US" sz="2800" dirty="0"/>
              <a:t>will likely predict incorrectly </a:t>
            </a:r>
            <a:r>
              <a:rPr lang="en-US" sz="2800" dirty="0" smtClean="0"/>
              <a:t>twice. (why?)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2" y="1718810"/>
            <a:ext cx="8229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Example</a:t>
            </a:r>
            <a:r>
              <a:rPr lang="en-US" sz="2800" dirty="0" smtClean="0"/>
              <a:t>: Consider a certain loop. Upon exiting the loop a miss prediction occurs. Re-entry of that loop will cause another miss prediction.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1540" y="3225130"/>
            <a:ext cx="8190910" cy="3039185"/>
            <a:chOff x="431540" y="3225130"/>
            <a:chExt cx="8190910" cy="3039185"/>
          </a:xfrm>
        </p:grpSpPr>
        <p:sp>
          <p:nvSpPr>
            <p:cNvPr id="10" name="Rectangle 9"/>
            <p:cNvSpPr/>
            <p:nvPr/>
          </p:nvSpPr>
          <p:spPr>
            <a:xfrm>
              <a:off x="431540" y="4149080"/>
              <a:ext cx="312468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smtClean="0"/>
                <a:t>Solution</a:t>
              </a:r>
              <a:r>
                <a:rPr lang="en-US" sz="2800" dirty="0" smtClean="0"/>
                <a:t>:</a:t>
              </a:r>
            </a:p>
            <a:p>
              <a:pPr algn="just"/>
              <a:r>
                <a:rPr lang="en-US" sz="2800" b="1" dirty="0" smtClean="0">
                  <a:solidFill>
                    <a:srgbClr val="0000FF"/>
                  </a:solidFill>
                </a:rPr>
                <a:t>saturation counter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178" y="3225130"/>
              <a:ext cx="4957272" cy="3039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75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2" y="803318"/>
                <a:ext cx="8229598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It is a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-bit saturation counter. It must </a:t>
                </a:r>
                <a:r>
                  <a:rPr lang="en-US" sz="2800" dirty="0"/>
                  <a:t>miss twice before it is </a:t>
                </a:r>
                <a:r>
                  <a:rPr lang="en-US" sz="2800" dirty="0" smtClean="0"/>
                  <a:t>changed. Such counter is stored at every entry of the BP buffer.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It can be implemented as a special cache, read at IF (why?), or by adding two special bits to the I-cache.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2" y="803318"/>
                <a:ext cx="8229598" cy="2400657"/>
              </a:xfrm>
              <a:prstGeom prst="rect">
                <a:avLst/>
              </a:prstGeom>
              <a:blipFill rotWithShape="1">
                <a:blip r:embed="rId3"/>
                <a:stretch>
                  <a:fillRect l="-1481" t="-2284" r="-1481" b="-6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2" y="3323887"/>
                <a:ext cx="8229598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-bit </a:t>
                </a:r>
                <a:r>
                  <a:rPr lang="en-US" sz="2800" dirty="0" smtClean="0"/>
                  <a:t>counter is also possible. When the counter is less than half,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counter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, not taken is predicted; </a:t>
                </a:r>
                <a:r>
                  <a:rPr lang="en-US" sz="2800" dirty="0"/>
                  <a:t>otherwise, </a:t>
                </a:r>
                <a:r>
                  <a:rPr lang="en-US" sz="2800" dirty="0" smtClean="0"/>
                  <a:t>taken is predicted.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counter is then updated according to the real branch decision.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2-bit do almost as well, thus used by most systems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2" y="3323887"/>
                <a:ext cx="8229598" cy="2985433"/>
              </a:xfrm>
              <a:prstGeom prst="rect">
                <a:avLst/>
              </a:prstGeom>
              <a:blipFill rotWithShape="1">
                <a:blip r:embed="rId4"/>
                <a:stretch>
                  <a:fillRect l="-1481" t="-1837" r="-1481" b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8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/>
              <a:t>Correlating Branch Predictors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6555" y="998730"/>
                <a:ext cx="7965885" cy="196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-bit BP uses </a:t>
                </a:r>
                <a:r>
                  <a:rPr lang="en-US" sz="2800" dirty="0"/>
                  <a:t>only the recent behavior of a single branch </a:t>
                </a:r>
                <a:r>
                  <a:rPr lang="en-US" sz="2800" dirty="0" smtClean="0"/>
                  <a:t>for a decision.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Accuracy can be improved if the </a:t>
                </a:r>
                <a:r>
                  <a:rPr lang="en-US" sz="2800" dirty="0"/>
                  <a:t>recent behavior of </a:t>
                </a:r>
                <a:r>
                  <a:rPr lang="en-US" sz="2800" b="1" dirty="0"/>
                  <a:t>other</a:t>
                </a:r>
                <a:r>
                  <a:rPr lang="en-US" sz="2800" i="1" dirty="0"/>
                  <a:t> </a:t>
                </a:r>
                <a:r>
                  <a:rPr lang="en-US" sz="2800" dirty="0"/>
                  <a:t>branches </a:t>
                </a:r>
                <a:r>
                  <a:rPr lang="en-US" sz="2800" dirty="0" smtClean="0"/>
                  <a:t>are considered.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998730"/>
                <a:ext cx="7965885" cy="1969770"/>
              </a:xfrm>
              <a:prstGeom prst="rect">
                <a:avLst/>
              </a:prstGeom>
              <a:blipFill rotWithShape="1">
                <a:blip r:embed="rId2"/>
                <a:stretch>
                  <a:fillRect l="-1607" t="-2786" r="-1530" b="-80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321750" y="3580855"/>
            <a:ext cx="292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Consider </a:t>
            </a:r>
            <a:r>
              <a:rPr lang="en-US" sz="2800" dirty="0" smtClean="0"/>
              <a:t>the code: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50" y="2783789"/>
            <a:ext cx="2324320" cy="208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6554" y="4969330"/>
            <a:ext cx="7965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Let aa </a:t>
            </a:r>
            <a:r>
              <a:rPr lang="en-US" sz="2800" dirty="0"/>
              <a:t>and bb </a:t>
            </a:r>
            <a:r>
              <a:rPr lang="en-US" sz="2800" dirty="0" smtClean="0"/>
              <a:t>be </a:t>
            </a:r>
            <a:r>
              <a:rPr lang="en-US" sz="2800" dirty="0"/>
              <a:t>assigned to registers R1 and </a:t>
            </a:r>
            <a:r>
              <a:rPr lang="en-US" sz="2800" dirty="0" smtClean="0"/>
              <a:t>R2, and label the three </a:t>
            </a:r>
            <a:r>
              <a:rPr lang="en-US" sz="2800" dirty="0"/>
              <a:t>branches b1, b2, and b3</a:t>
            </a:r>
            <a:r>
              <a:rPr lang="en-US" sz="2800" dirty="0" smtClean="0"/>
              <a:t>. The compiler generates the typical MIPS code: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243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9" y="690342"/>
            <a:ext cx="8172306" cy="287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149" y="3670865"/>
            <a:ext cx="8172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behavior </a:t>
            </a:r>
            <a:r>
              <a:rPr lang="en-US" sz="2800" dirty="0" smtClean="0"/>
              <a:t>of b3 </a:t>
            </a:r>
            <a:r>
              <a:rPr lang="en-US" sz="2800" dirty="0"/>
              <a:t>is correlated with </a:t>
            </a:r>
            <a:r>
              <a:rPr lang="en-US" sz="2800" dirty="0" smtClean="0"/>
              <a:t>that of b1 </a:t>
            </a:r>
            <a:r>
              <a:rPr lang="en-US" sz="2800" dirty="0"/>
              <a:t>and </a:t>
            </a:r>
            <a:r>
              <a:rPr lang="en-US" sz="2800" dirty="0" smtClean="0"/>
              <a:t>b2.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95149" y="4230088"/>
            <a:ext cx="8172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 predictor </a:t>
            </a:r>
            <a:r>
              <a:rPr lang="en-US" sz="2800" dirty="0" smtClean="0"/>
              <a:t>using only </a:t>
            </a:r>
            <a:r>
              <a:rPr lang="en-US" sz="2800" dirty="0"/>
              <a:t>the behavior of a single branch to </a:t>
            </a:r>
            <a:r>
              <a:rPr lang="en-US" sz="2800" dirty="0" smtClean="0"/>
              <a:t>predict its outcome is blind of this </a:t>
            </a:r>
            <a:r>
              <a:rPr lang="en-US" sz="2800" dirty="0"/>
              <a:t>behavior.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149" y="5220198"/>
            <a:ext cx="8172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Correlating </a:t>
            </a:r>
            <a:r>
              <a:rPr lang="en-US" sz="2800" dirty="0" smtClean="0"/>
              <a:t>or </a:t>
            </a:r>
            <a:r>
              <a:rPr lang="en-US" sz="2800" b="1" dirty="0">
                <a:solidFill>
                  <a:srgbClr val="0000FF"/>
                </a:solidFill>
              </a:rPr>
              <a:t>two-level</a:t>
            </a:r>
            <a:r>
              <a:rPr lang="en-US" sz="2800" i="1" dirty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predictors</a:t>
            </a:r>
            <a:r>
              <a:rPr lang="en-US" sz="2800" i="1" dirty="0" smtClean="0"/>
              <a:t> </a:t>
            </a:r>
            <a:r>
              <a:rPr lang="en-US" sz="2800" dirty="0" smtClean="0"/>
              <a:t>add </a:t>
            </a:r>
            <a:r>
              <a:rPr lang="en-US" sz="2800" dirty="0"/>
              <a:t>information about the </a:t>
            </a:r>
            <a:r>
              <a:rPr lang="en-US" sz="2800" dirty="0" smtClean="0"/>
              <a:t>most </a:t>
            </a:r>
            <a:r>
              <a:rPr lang="en-US" sz="2800" dirty="0"/>
              <a:t>recent branches </a:t>
            </a:r>
            <a:r>
              <a:rPr lang="en-US" sz="2800" dirty="0" smtClean="0"/>
              <a:t>to decide on a branch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7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2123855"/>
                <a:ext cx="82296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 smtClean="0"/>
                  <a:t>BP uses the last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branches to choose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b="1" i="1" dirty="0" smtClean="0"/>
                  <a:t> </a:t>
                </a:r>
                <a:r>
                  <a:rPr lang="en-US" sz="2800" dirty="0" smtClean="0"/>
                  <a:t>branch predictors, each of which is an</a:t>
                </a:r>
                <a:r>
                  <a:rPr lang="en-US" sz="28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-bit </a:t>
                </a:r>
                <a:r>
                  <a:rPr lang="en-US" sz="2800" dirty="0" smtClean="0"/>
                  <a:t>predictor (counter) for </a:t>
                </a:r>
                <a:r>
                  <a:rPr lang="en-US" sz="2800" dirty="0"/>
                  <a:t>a single branch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23855"/>
                <a:ext cx="82296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481" t="-3947" r="-1481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3609020"/>
                <a:ext cx="8229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More accurate than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-bit and requires simple HW.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09020"/>
                <a:ext cx="82296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1" t="-1046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" y="4194085"/>
                <a:ext cx="8229600" cy="196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global history </a:t>
                </a:r>
                <a:r>
                  <a:rPr lang="en-US" sz="2800" dirty="0"/>
                  <a:t>of the most recent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branches </a:t>
                </a:r>
                <a:r>
                  <a:rPr lang="en-US" sz="2800" dirty="0" smtClean="0"/>
                  <a:t>is recorded </a:t>
                </a:r>
                <a:r>
                  <a:rPr lang="en-US" sz="2800" dirty="0"/>
                  <a:t>in an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-bit shift </a:t>
                </a:r>
                <a:r>
                  <a:rPr lang="en-US" sz="2800" dirty="0" smtClean="0"/>
                  <a:t>register.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800" dirty="0" smtClean="0"/>
                  <a:t>)-size BP buffer is indexed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>
                            <a:latin typeface="Cambria Math"/>
                          </a:rPr>
                          <m:t>𝑚</m:t>
                        </m:r>
                        <m:r>
                          <a:rPr lang="en-US" sz="2800" b="0" i="1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800" dirty="0" smtClean="0"/>
                  <a:t>-bit using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/>
                  <a:t> LSBs</a:t>
                </a:r>
                <a:r>
                  <a:rPr lang="en-US" sz="2800" dirty="0" smtClean="0"/>
                  <a:t> branch address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-bit </a:t>
                </a:r>
                <a:r>
                  <a:rPr lang="en-US" sz="2800" dirty="0" smtClean="0"/>
                  <a:t>recent history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94085"/>
                <a:ext cx="8229600" cy="1969770"/>
              </a:xfrm>
              <a:prstGeom prst="rect">
                <a:avLst/>
              </a:prstGeom>
              <a:blipFill rotWithShape="1">
                <a:blip r:embed="rId5"/>
                <a:stretch>
                  <a:fillRect l="-1481" t="-2786" r="-1481" b="-80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7200" y="683695"/>
                <a:ext cx="82296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For example,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 smtClean="0"/>
                  <a:t>BP uses the behavior of the last branch to choose from among a pair of 2-bit BPs in predicting the a particular branch.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83695"/>
                <a:ext cx="8229600" cy="1384995"/>
              </a:xfrm>
              <a:prstGeom prst="rect">
                <a:avLst/>
              </a:prstGeom>
              <a:blipFill rotWithShape="1">
                <a:blip r:embed="rId6"/>
                <a:stretch>
                  <a:fillRect l="-1481" t="-3965" r="-1481" b="-118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35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" y="638690"/>
                <a:ext cx="82296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For example, in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BP buffer with 64 total entries, </a:t>
                </a:r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/>
                  <a:t>-bit index of a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64</m:t>
                    </m:r>
                  </m:oMath>
                </a14:m>
                <a:r>
                  <a:rPr lang="en-US" sz="2800" dirty="0"/>
                  <a:t> entries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formed by 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4</m:t>
                    </m:r>
                  </m:oMath>
                </a14:m>
                <a:r>
                  <a:rPr lang="en-US" sz="2800" dirty="0"/>
                  <a:t> LSBs of the branch address </a:t>
                </a:r>
                <a:r>
                  <a:rPr lang="en-US" sz="2800" dirty="0" smtClean="0"/>
                  <a:t>plus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 global bits obtained from the two most recent </a:t>
                </a:r>
                <a:r>
                  <a:rPr lang="en-US" sz="2800" dirty="0" smtClean="0"/>
                  <a:t>branches behavior.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38690"/>
                <a:ext cx="822960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481" t="-3020" r="-1481" b="-87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21550" y="2564903"/>
            <a:ext cx="8120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For a fair comparison of the performance of BPs, the </a:t>
            </a:r>
            <a:r>
              <a:rPr lang="en-US" sz="2800" dirty="0"/>
              <a:t>same number of state </a:t>
            </a:r>
            <a:r>
              <a:rPr lang="en-US" sz="2800" dirty="0" smtClean="0"/>
              <a:t>bits are used.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21550" y="3717326"/>
                <a:ext cx="8120245" cy="1421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The </a:t>
                </a:r>
                <a:r>
                  <a:rPr lang="en-US" sz="2800" dirty="0"/>
                  <a:t>number of bits in </a:t>
                </a:r>
                <a:r>
                  <a:rPr lang="en-US" sz="2800" dirty="0" smtClean="0"/>
                  <a:t>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predictor is:</a:t>
                </a: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800" dirty="0" smtClean="0"/>
                  <a:t> # BP entries selected by the branch address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717326"/>
                <a:ext cx="8120245" cy="1421864"/>
              </a:xfrm>
              <a:prstGeom prst="rect">
                <a:avLst/>
              </a:prstGeom>
              <a:blipFill rotWithShape="1">
                <a:blip r:embed="rId4"/>
                <a:stretch>
                  <a:fillRect l="-1577" t="-3863" r="-1502" b="-90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1549" y="5291045"/>
                <a:ext cx="81202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-bit predictor </a:t>
                </a:r>
                <a:r>
                  <a:rPr lang="en-US" sz="2800" dirty="0" smtClean="0"/>
                  <a:t>w/o global </a:t>
                </a:r>
                <a:r>
                  <a:rPr lang="en-US" sz="2800" dirty="0"/>
                  <a:t>history is </a:t>
                </a:r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predictor.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49" y="5291045"/>
                <a:ext cx="8120245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577" t="-10465" r="-1201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2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5867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Loop-level parallelism </a:t>
            </a:r>
            <a:r>
              <a:rPr lang="en-US" sz="2800" dirty="0" smtClean="0"/>
              <a:t>exploits parallelism among </a:t>
            </a:r>
            <a:r>
              <a:rPr lang="en-US" sz="2800" dirty="0"/>
              <a:t>iterations of a </a:t>
            </a:r>
            <a:r>
              <a:rPr lang="en-US" sz="2800" dirty="0" smtClean="0"/>
              <a:t>loop. A completely </a:t>
            </a:r>
            <a:r>
              <a:rPr lang="en-US" sz="2800" dirty="0"/>
              <a:t>parallel </a:t>
            </a:r>
            <a:r>
              <a:rPr lang="en-US" sz="2800" dirty="0" smtClean="0"/>
              <a:t>loop adding two 1000-element arrays: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20" y="1829129"/>
            <a:ext cx="4378559" cy="94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2879938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Within an iteration there </a:t>
            </a:r>
            <a:r>
              <a:rPr lang="en-US" sz="2800" dirty="0"/>
              <a:t>is </a:t>
            </a:r>
            <a:r>
              <a:rPr lang="en-US" sz="2800" dirty="0" smtClean="0"/>
              <a:t>no </a:t>
            </a:r>
            <a:r>
              <a:rPr lang="en-US" sz="2800" dirty="0"/>
              <a:t>opportunity for </a:t>
            </a:r>
            <a:r>
              <a:rPr lang="en-US" sz="2800" dirty="0" smtClean="0"/>
              <a:t>overlap,  but every iteration can </a:t>
            </a:r>
            <a:r>
              <a:rPr lang="en-US" sz="2800" dirty="0"/>
              <a:t>overlap with any other </a:t>
            </a:r>
            <a:r>
              <a:rPr lang="en-US" sz="2800" dirty="0" smtClean="0"/>
              <a:t>iteration.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400506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loop can be unrolled either </a:t>
            </a:r>
            <a:r>
              <a:rPr lang="en-US" sz="2800" dirty="0"/>
              <a:t>statically by </a:t>
            </a:r>
            <a:r>
              <a:rPr lang="en-US" sz="2800" dirty="0" smtClean="0"/>
              <a:t>compiler or </a:t>
            </a:r>
            <a:r>
              <a:rPr lang="en-US" sz="2800" dirty="0"/>
              <a:t>dynamically by </a:t>
            </a:r>
            <a:r>
              <a:rPr lang="en-US" sz="2800" dirty="0" smtClean="0"/>
              <a:t>hardware.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31540" y="5040178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Vector processing is also possible. Supported in DSP, graphics, and </a:t>
            </a:r>
            <a:r>
              <a:rPr lang="en-US" sz="2800" dirty="0"/>
              <a:t>multimedia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2088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1550" y="638690"/>
                <a:ext cx="812024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How </a:t>
                </a:r>
                <a:r>
                  <a:rPr lang="en-US" sz="2800" dirty="0"/>
                  <a:t>many bits are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BP with </a:t>
                </a:r>
                <a:r>
                  <a:rPr lang="en-US" sz="2800" dirty="0"/>
                  <a:t>4K entries? How </a:t>
                </a:r>
                <a:r>
                  <a:rPr lang="en-US" sz="2800" dirty="0" smtClean="0"/>
                  <a:t>many entries </a:t>
                </a:r>
                <a:r>
                  <a:rPr lang="en-US" sz="2800" dirty="0"/>
                  <a:t>are in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predictor with the same number of bits</a:t>
                </a:r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638690"/>
                <a:ext cx="8120244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77" t="-3965" r="-1502" b="-118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21550" y="2130535"/>
                <a:ext cx="81202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/>
                      </a:rPr>
                      <m:t>K</m:t>
                    </m:r>
                  </m:oMath>
                </a14:m>
                <a:r>
                  <a:rPr lang="en-US" sz="2800" dirty="0" smtClean="0"/>
                  <a:t>-entries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BP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K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8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K</m:t>
                    </m:r>
                  </m:oMath>
                </a14:m>
                <a:r>
                  <a:rPr lang="en-US" sz="2800" dirty="0" smtClean="0"/>
                  <a:t> bits.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2130535"/>
                <a:ext cx="8120244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577" t="-1046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1550" y="2790796"/>
                <a:ext cx="8120244" cy="2708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BP having a </a:t>
                </a:r>
                <a:r>
                  <a:rPr lang="en-US" sz="2800" dirty="0"/>
                  <a:t>total of </a:t>
                </a:r>
                <a:r>
                  <a:rPr lang="en-US" sz="2800" dirty="0" smtClean="0"/>
                  <a:t>8K bits satisfies: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800" dirty="0"/>
                  <a:t> # BP entries selected by the branch address.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800" dirty="0"/>
                  <a:t> # BP entries selected by the branch </a:t>
                </a:r>
                <a:r>
                  <a:rPr lang="en-US" sz="2800" dirty="0" smtClean="0"/>
                  <a:t>address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8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K</m:t>
                    </m:r>
                  </m:oMath>
                </a14:m>
                <a:r>
                  <a:rPr lang="en-US" sz="2800" dirty="0"/>
                  <a:t> bits.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# of </a:t>
                </a:r>
                <a:r>
                  <a:rPr lang="en-US" sz="2800" dirty="0"/>
                  <a:t>prediction entries </a:t>
                </a:r>
                <a:r>
                  <a:rPr lang="en-US" sz="2800" dirty="0" smtClean="0"/>
                  <a:t>is therefore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  <a:ea typeface="Cambria Math"/>
                      </a:rPr>
                      <m:t>K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2790796"/>
                <a:ext cx="8120244" cy="2708434"/>
              </a:xfrm>
              <a:prstGeom prst="rect">
                <a:avLst/>
              </a:prstGeom>
              <a:blipFill rotWithShape="1">
                <a:blip r:embed="rId5"/>
                <a:stretch>
                  <a:fillRect l="-1577" t="-2027" r="-1502" b="-56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2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5" y="683695"/>
            <a:ext cx="7752055" cy="568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861810" y="1088740"/>
            <a:ext cx="2025225" cy="646331"/>
            <a:chOff x="2861810" y="1088740"/>
            <a:chExt cx="2025225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3401870" y="1088740"/>
              <a:ext cx="1485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3300"/>
                  </a:solidFill>
                </a:rPr>
                <a:t>not much improvement </a:t>
              </a:r>
              <a:endParaRPr lang="en-US" b="1" dirty="0">
                <a:solidFill>
                  <a:srgbClr val="FF33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2884788" y="1411906"/>
              <a:ext cx="517082" cy="3231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2861810" y="1178751"/>
              <a:ext cx="540060" cy="23315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884788" y="1988839"/>
            <a:ext cx="2002247" cy="646331"/>
            <a:chOff x="2459738" y="1088739"/>
            <a:chExt cx="2447776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3091878" y="1088739"/>
              <a:ext cx="1815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3300"/>
                  </a:solidFill>
                </a:rPr>
                <a:t>significant improvement </a:t>
              </a:r>
              <a:endParaRPr lang="en-US" b="1" dirty="0">
                <a:solidFill>
                  <a:srgbClr val="FF3300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5" idx="1"/>
            </p:cNvCxnSpPr>
            <p:nvPr/>
          </p:nvCxnSpPr>
          <p:spPr>
            <a:xfrm flipH="1">
              <a:off x="2459738" y="1411905"/>
              <a:ext cx="632140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33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/>
              <a:t>Tournament Predictors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7210" y="1030666"/>
            <a:ext cx="8075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Tournament </a:t>
            </a:r>
            <a:r>
              <a:rPr lang="en-US" sz="2800" b="1" dirty="0">
                <a:solidFill>
                  <a:srgbClr val="0000FF"/>
                </a:solidFill>
              </a:rPr>
              <a:t>predictors </a:t>
            </a:r>
            <a:r>
              <a:rPr lang="en-US" sz="2800" dirty="0" smtClean="0"/>
              <a:t>combine predictors based </a:t>
            </a:r>
            <a:r>
              <a:rPr lang="en-US" sz="2800" dirty="0"/>
              <a:t>on global </a:t>
            </a:r>
            <a:r>
              <a:rPr lang="en-US" sz="2800" dirty="0" smtClean="0"/>
              <a:t>and local information.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7210" y="2033845"/>
            <a:ext cx="8075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They achieve </a:t>
            </a:r>
            <a:r>
              <a:rPr lang="en-US" sz="2800" dirty="0" smtClean="0"/>
              <a:t>better </a:t>
            </a:r>
            <a:r>
              <a:rPr lang="en-US" sz="2800" dirty="0"/>
              <a:t>accuracy and </a:t>
            </a:r>
            <a:r>
              <a:rPr lang="en-US" sz="2800" dirty="0" smtClean="0"/>
              <a:t>effectively </a:t>
            </a:r>
            <a:r>
              <a:rPr lang="en-US" sz="2800" dirty="0"/>
              <a:t>use very large numbers of prediction bits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47210" y="3068960"/>
            <a:ext cx="8075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Tournament BPs use a 2-bit saturating counter per </a:t>
            </a:r>
            <a:r>
              <a:rPr lang="en-US" sz="2800" dirty="0" smtClean="0"/>
              <a:t>branch </a:t>
            </a:r>
            <a:r>
              <a:rPr lang="en-US" sz="2800" dirty="0"/>
              <a:t>to </a:t>
            </a:r>
            <a:r>
              <a:rPr lang="en-US" sz="2800" dirty="0" smtClean="0"/>
              <a:t>select between two </a:t>
            </a:r>
            <a:r>
              <a:rPr lang="en-US" sz="2800" dirty="0"/>
              <a:t>different </a:t>
            </a:r>
            <a:r>
              <a:rPr lang="en-US" sz="2800" dirty="0" smtClean="0"/>
              <a:t>BP </a:t>
            </a:r>
            <a:r>
              <a:rPr lang="en-US" sz="2800" dirty="0"/>
              <a:t>(local, global</a:t>
            </a:r>
            <a:r>
              <a:rPr lang="en-US" sz="2800" dirty="0" smtClean="0"/>
              <a:t>), </a:t>
            </a:r>
            <a:r>
              <a:rPr lang="en-US" sz="2800" dirty="0"/>
              <a:t>based on which </a:t>
            </a:r>
            <a:r>
              <a:rPr lang="en-US" sz="2800" dirty="0" smtClean="0"/>
              <a:t>was </a:t>
            </a:r>
            <a:r>
              <a:rPr lang="en-US" sz="2800" dirty="0"/>
              <a:t>most effective in recent predictions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7210" y="4879320"/>
            <a:ext cx="8075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As in a simple 2-bit predictor, the saturating counter requires two mispredictions before changing the identity of the preferred </a:t>
            </a:r>
            <a:r>
              <a:rPr lang="en-US" sz="2800" dirty="0" smtClean="0"/>
              <a:t>BP.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5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069678"/>
            <a:ext cx="8521018" cy="478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7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879193" y="1304800"/>
            <a:ext cx="5385613" cy="3249325"/>
            <a:chOff x="1714182" y="2078847"/>
            <a:chExt cx="5385613" cy="3249325"/>
          </a:xfrm>
        </p:grpSpPr>
        <p:grpSp>
          <p:nvGrpSpPr>
            <p:cNvPr id="7" name="Group 6"/>
            <p:cNvGrpSpPr/>
            <p:nvPr/>
          </p:nvGrpSpPr>
          <p:grpSpPr>
            <a:xfrm>
              <a:off x="1714182" y="2078850"/>
              <a:ext cx="630070" cy="630070"/>
              <a:chOff x="1691680" y="2078850"/>
              <a:chExt cx="630070" cy="63007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691680" y="2078850"/>
                <a:ext cx="630070" cy="6300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759187" y="2163052"/>
                    <a:ext cx="4950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9187" y="2163052"/>
                    <a:ext cx="495055" cy="461665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3086835" y="2078849"/>
              <a:ext cx="630070" cy="630070"/>
              <a:chOff x="1691680" y="2078850"/>
              <a:chExt cx="630070" cy="63007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691680" y="2078850"/>
                <a:ext cx="630070" cy="6300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759187" y="2163052"/>
                    <a:ext cx="4950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9187" y="2163052"/>
                    <a:ext cx="495055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4818247" y="2078848"/>
              <a:ext cx="630070" cy="630070"/>
              <a:chOff x="1691680" y="2078850"/>
              <a:chExt cx="630070" cy="63007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691680" y="2078850"/>
                <a:ext cx="630070" cy="6300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759187" y="2163052"/>
                    <a:ext cx="4950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9187" y="2163052"/>
                    <a:ext cx="495055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6469725" y="2078847"/>
              <a:ext cx="630070" cy="630070"/>
              <a:chOff x="1691680" y="2078850"/>
              <a:chExt cx="630070" cy="63007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691680" y="2078850"/>
                <a:ext cx="630070" cy="6300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759187" y="2163052"/>
                    <a:ext cx="4950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9187" y="2163052"/>
                    <a:ext cx="495055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4137927" y="4473077"/>
              <a:ext cx="868145" cy="855095"/>
              <a:chOff x="1691679" y="2078849"/>
              <a:chExt cx="868145" cy="855095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691679" y="2078849"/>
                <a:ext cx="868145" cy="85509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878223" y="2275563"/>
                    <a:ext cx="4950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8223" y="2275563"/>
                    <a:ext cx="495055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/>
            <p:cNvCxnSpPr>
              <a:stCxn id="5" idx="5"/>
              <a:endCxn id="19" idx="1"/>
            </p:cNvCxnSpPr>
            <p:nvPr/>
          </p:nvCxnSpPr>
          <p:spPr>
            <a:xfrm>
              <a:off x="2251980" y="2616648"/>
              <a:ext cx="2013084" cy="19816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536885" y="2708917"/>
              <a:ext cx="900100" cy="17641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3" idx="4"/>
            </p:cNvCxnSpPr>
            <p:nvPr/>
          </p:nvCxnSpPr>
          <p:spPr>
            <a:xfrm flipH="1">
              <a:off x="4707015" y="2708918"/>
              <a:ext cx="426267" cy="17641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6" idx="3"/>
              <a:endCxn id="19" idx="7"/>
            </p:cNvCxnSpPr>
            <p:nvPr/>
          </p:nvCxnSpPr>
          <p:spPr>
            <a:xfrm flipH="1">
              <a:off x="4878935" y="2616645"/>
              <a:ext cx="1683062" cy="19816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698120" y="3035532"/>
                  <a:ext cx="49505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120" y="3035532"/>
                  <a:ext cx="495055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649397" y="3035532"/>
                  <a:ext cx="49505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9397" y="3035532"/>
                  <a:ext cx="49505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818247" y="3035531"/>
                  <a:ext cx="49505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8247" y="3035531"/>
                  <a:ext cx="495055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720466" y="3035532"/>
                  <a:ext cx="49505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0466" y="3035532"/>
                  <a:ext cx="495055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itle 1"/>
          <p:cNvSpPr txBox="1">
            <a:spLocks/>
          </p:cNvSpPr>
          <p:nvPr/>
        </p:nvSpPr>
        <p:spPr>
          <a:xfrm>
            <a:off x="457200" y="274638"/>
            <a:ext cx="8229600" cy="72409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Perceptron-Based Branch Predictor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07533" y="3771573"/>
                <a:ext cx="3501930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600" b="0" i="1" dirty="0" smtClean="0"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25"/>
                          </m:rPr>
                          <a:rPr lang="en-US" sz="3600" b="0" i="1" dirty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3600" b="0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600" b="0" i="1" dirty="0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33" y="3771573"/>
                <a:ext cx="3501930" cy="648191"/>
              </a:xfrm>
              <a:prstGeom prst="rect">
                <a:avLst/>
              </a:prstGeom>
              <a:blipFill rotWithShape="1">
                <a:blip r:embed="rId11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itle 1"/>
              <p:cNvSpPr txBox="1">
                <a:spLocks/>
              </p:cNvSpPr>
              <p:nvPr/>
            </p:nvSpPr>
            <p:spPr>
              <a:xfrm>
                <a:off x="457200" y="5000163"/>
                <a:ext cx="8229600" cy="72409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are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bits of global recent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-bit </a:t>
                </a:r>
                <a:r>
                  <a:rPr lang="en-US" sz="2800" dirty="0"/>
                  <a:t>branch </a:t>
                </a:r>
                <a:r>
                  <a:rPr lang="en-US" sz="2800" dirty="0" smtClean="0"/>
                  <a:t>history.</a:t>
                </a:r>
                <a:endParaRPr lang="en-US" sz="2800" dirty="0"/>
              </a:p>
            </p:txBody>
          </p:sp>
        </mc:Choice>
        <mc:Fallback xmlns="">
          <p:sp>
            <p:nvSpPr>
              <p:cNvPr id="4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00163"/>
                <a:ext cx="8229600" cy="724092"/>
              </a:xfrm>
              <a:prstGeom prst="rect">
                <a:avLst/>
              </a:prstGeom>
              <a:blipFill rotWithShape="1">
                <a:blip r:embed="rId12"/>
                <a:stretch>
                  <a:fillRect t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itle 1"/>
              <p:cNvSpPr txBox="1">
                <a:spLocks/>
              </p:cNvSpPr>
              <p:nvPr/>
            </p:nvSpPr>
            <p:spPr>
              <a:xfrm>
                <a:off x="386535" y="5720243"/>
                <a:ext cx="8372890" cy="72409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is the real  branch outcome (taken, not taken).</a:t>
                </a:r>
                <a:endParaRPr lang="en-US" sz="2800" dirty="0"/>
              </a:p>
            </p:txBody>
          </p:sp>
        </mc:Choice>
        <mc:Fallback xmlns="">
          <p:sp>
            <p:nvSpPr>
              <p:cNvPr id="4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5720243"/>
                <a:ext cx="8372890" cy="724092"/>
              </a:xfrm>
              <a:prstGeom prst="rect">
                <a:avLst/>
              </a:prstGeom>
              <a:blipFill rotWithShape="1">
                <a:blip r:embed="rId13"/>
                <a:stretch>
                  <a:fillRect t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4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6545" y="2494055"/>
                <a:ext cx="814590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=±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i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increases when </a:t>
                </a:r>
                <a:r>
                  <a:rPr lang="en-US" sz="2800" dirty="0"/>
                  <a:t>the branch outcome agrees </a:t>
                </a: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(positive correlation) </a:t>
                </a:r>
                <a:r>
                  <a:rPr lang="en-US" sz="2800" smtClean="0"/>
                  <a:t>and decreases </a:t>
                </a:r>
                <a:r>
                  <a:rPr lang="en-US" sz="2800" dirty="0" smtClean="0"/>
                  <a:t>on disagreement (negative correlation).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5" y="2494055"/>
                <a:ext cx="8145904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97" t="-3965" r="-1572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6545" y="4069520"/>
                <a:ext cx="8145904" cy="196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Long lasting positive or negative correlation yield large weights, hence large influence on </a:t>
                </a:r>
                <a:r>
                  <a:rPr lang="en-US" sz="2800" dirty="0"/>
                  <a:t>the prediction</a:t>
                </a:r>
                <a:r>
                  <a:rPr lang="en-US" sz="2800" dirty="0" smtClean="0"/>
                  <a:t>.</a:t>
                </a:r>
              </a:p>
              <a:p>
                <a:pPr algn="just"/>
                <a:r>
                  <a:rPr lang="en-US" sz="2800" dirty="0" smtClean="0"/>
                  <a:t>Weak correlation maintains the weight close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, contributing a </a:t>
                </a:r>
                <a:r>
                  <a:rPr lang="en-US" sz="2800" dirty="0"/>
                  <a:t>little to the </a:t>
                </a:r>
                <a:r>
                  <a:rPr lang="en-US" sz="2800" dirty="0" smtClean="0"/>
                  <a:t>output of </a:t>
                </a:r>
                <a:r>
                  <a:rPr lang="en-US" sz="2800" dirty="0"/>
                  <a:t>the perceptron.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5" y="4069520"/>
                <a:ext cx="8145904" cy="1969770"/>
              </a:xfrm>
              <a:prstGeom prst="rect">
                <a:avLst/>
              </a:prstGeom>
              <a:blipFill rotWithShape="1">
                <a:blip r:embed="rId3"/>
                <a:stretch>
                  <a:fillRect l="-1497" t="-2786" r="-1572" b="-8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76544" y="873875"/>
            <a:ext cx="8055896" cy="1440459"/>
            <a:chOff x="431539" y="873875"/>
            <a:chExt cx="8055896" cy="1440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671900" y="873875"/>
                  <a:ext cx="4815535" cy="14404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If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/>
                                </a:rPr>
                                <m:t>sign</m:t>
                              </m:r>
                              <m:d>
                                <m:d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i="1" dirty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2800" i="1" dirty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</m:e>
                          </m:d>
                          <m:r>
                            <a:rPr lang="en-US" sz="2800" i="1" dirty="0">
                              <a:latin typeface="Cambria Math"/>
                            </a:rPr>
                            <m:t>||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i="1" dirty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800" b="1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800" dirty="0" smtClean="0"/>
                    <a:t> {</a:t>
                  </a:r>
                </a:p>
                <a:p>
                  <a:r>
                    <a:rPr lang="en-US" sz="2800" dirty="0" smtClean="0"/>
                    <a:t>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dirty="0" smtClean="0"/>
                    <a:t> ,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r>
                    <a:rPr lang="en-US" sz="2800" dirty="0" smtClean="0"/>
                    <a:t>;</a:t>
                  </a:r>
                </a:p>
                <a:p>
                  <a:r>
                    <a:rPr lang="en-US" sz="2800" dirty="0"/>
                    <a:t>}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1900" y="873875"/>
                  <a:ext cx="4815535" cy="144045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658" t="-1688" r="-380" b="-109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31539" y="1089318"/>
                  <a:ext cx="3150351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Weights update: </a:t>
                  </a:r>
                  <a14:m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sz="2800" b="1" i="1" dirty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sz="2800" dirty="0" smtClean="0">
                      <a:solidFill>
                        <a:srgbClr val="0000FF"/>
                      </a:solidFill>
                    </a:rPr>
                    <a:t>training threshold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539" y="1089318"/>
                  <a:ext cx="3150351" cy="9541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868" t="-5769" r="-387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16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93685"/>
            <a:ext cx="55245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5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540" y="368660"/>
                <a:ext cx="823591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 smtClean="0"/>
                  <a:t>History length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</a:rPr>
                      <m:t> = </m:t>
                    </m:r>
                    <m:r>
                      <a:rPr lang="en-US" sz="2800" b="0" i="1" dirty="0" smtClean="0">
                        <a:latin typeface="Cambria Math"/>
                      </a:rPr>
                      <m:t>10</m:t>
                    </m:r>
                    <m:r>
                      <a:rPr lang="en-US" sz="2800" b="0" i="1" dirty="0" smtClean="0">
                        <a:latin typeface="Cambria Math"/>
                      </a:rPr>
                      <m:t> − </m:t>
                    </m:r>
                    <m:r>
                      <a:rPr lang="en-US" sz="2800" b="0" i="1" dirty="0" smtClean="0">
                        <a:latin typeface="Cambria Math"/>
                      </a:rPr>
                      <m:t>100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/>
                <a:r>
                  <a:rPr lang="en-US" sz="2800" dirty="0" smtClean="0"/>
                  <a:t>The longer the more accurate predictions, but more memory for weights (per table entry).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68660"/>
                <a:ext cx="8235914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54" t="-3947" r="-1480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601670" y="1744189"/>
            <a:ext cx="5287800" cy="4655141"/>
            <a:chOff x="1601670" y="1744189"/>
            <a:chExt cx="5287800" cy="46551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524" y="1853825"/>
              <a:ext cx="4679946" cy="445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096725" y="1744189"/>
                  <a:ext cx="72008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10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%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6725" y="1744189"/>
                  <a:ext cx="72008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 rot="16200000">
              <a:off x="729880" y="3449739"/>
              <a:ext cx="22052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misprediction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25007" y="2393885"/>
              <a:ext cx="301788" cy="3330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51720" y="3703965"/>
                  <a:ext cx="72008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5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%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3703965"/>
                  <a:ext cx="72008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221849" y="5937665"/>
                  <a:ext cx="346538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history </a:t>
                  </a:r>
                  <a:r>
                    <a:rPr lang="en-US" sz="2400" dirty="0"/>
                    <a:t>length </a:t>
                  </a:r>
                  <a14:m>
                    <m:oMath xmlns:m="http://schemas.openxmlformats.org/officeDocument/2006/math">
                      <m:r>
                        <a:rPr lang="en-US" sz="2400" b="0" i="1" dirty="0">
                          <a:latin typeface="Cambria Math"/>
                        </a:rPr>
                        <m:t>𝑛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1849" y="5937665"/>
                  <a:ext cx="346538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161349" y="5347511"/>
                  <a:ext cx="72008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60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1349" y="5347511"/>
                  <a:ext cx="72008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131840" y="5347511"/>
                  <a:ext cx="72008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5347511"/>
                  <a:ext cx="72008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74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Data Dependences and Hazards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6555" y="938333"/>
            <a:ext cx="796588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If two </a:t>
            </a:r>
            <a:r>
              <a:rPr lang="en-US" sz="2800" dirty="0"/>
              <a:t>instructions </a:t>
            </a:r>
            <a:r>
              <a:rPr lang="en-US" sz="2800" dirty="0" smtClean="0"/>
              <a:t>are </a:t>
            </a:r>
            <a:r>
              <a:rPr lang="en-US" sz="2800" b="1" dirty="0" smtClean="0">
                <a:solidFill>
                  <a:srgbClr val="0000FF"/>
                </a:solidFill>
              </a:rPr>
              <a:t>parallel</a:t>
            </a:r>
            <a:r>
              <a:rPr lang="en-US" sz="2800" i="1" dirty="0" smtClean="0"/>
              <a:t>, </a:t>
            </a:r>
            <a:r>
              <a:rPr lang="en-US" sz="2800" dirty="0" smtClean="0"/>
              <a:t>they </a:t>
            </a:r>
            <a:r>
              <a:rPr lang="en-US" sz="2800" dirty="0"/>
              <a:t>can </a:t>
            </a:r>
            <a:r>
              <a:rPr lang="en-US" sz="2800" dirty="0" smtClean="0"/>
              <a:t>be executed </a:t>
            </a:r>
            <a:r>
              <a:rPr lang="en-US" sz="2800" dirty="0"/>
              <a:t>simultaneously in a pipeline </a:t>
            </a:r>
            <a:r>
              <a:rPr lang="en-US" sz="2800" dirty="0" smtClean="0"/>
              <a:t>without causing </a:t>
            </a:r>
            <a:r>
              <a:rPr lang="en-US" sz="2800" dirty="0"/>
              <a:t>any stalls, assuming the pipeline has sufficient </a:t>
            </a:r>
            <a:r>
              <a:rPr lang="en-US" sz="2800" dirty="0" smtClean="0"/>
              <a:t>resources.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Two dependent instructions must </a:t>
            </a:r>
            <a:r>
              <a:rPr lang="en-US" sz="2800" dirty="0"/>
              <a:t>be executed in order, </a:t>
            </a:r>
            <a:r>
              <a:rPr lang="en-US" sz="2800" dirty="0" smtClean="0"/>
              <a:t>but can </a:t>
            </a:r>
            <a:r>
              <a:rPr lang="en-US" sz="2800" dirty="0"/>
              <a:t>often be partially overlapped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66555" y="3408962"/>
            <a:ext cx="7965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Three types </a:t>
            </a:r>
            <a:r>
              <a:rPr lang="en-US" sz="2800" dirty="0"/>
              <a:t>of </a:t>
            </a:r>
            <a:r>
              <a:rPr lang="en-US" sz="2800" dirty="0" smtClean="0"/>
              <a:t>dependences: </a:t>
            </a:r>
            <a:r>
              <a:rPr lang="en-US" sz="2800" b="1" dirty="0" smtClean="0">
                <a:solidFill>
                  <a:srgbClr val="0000FF"/>
                </a:solidFill>
              </a:rPr>
              <a:t>data dependences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0000FF"/>
                </a:solidFill>
              </a:rPr>
              <a:t>name dependences</a:t>
            </a:r>
            <a:r>
              <a:rPr lang="en-US" sz="2800" dirty="0" smtClean="0"/>
              <a:t>, and </a:t>
            </a:r>
            <a:r>
              <a:rPr lang="en-US" sz="2800" b="1" dirty="0" smtClean="0">
                <a:solidFill>
                  <a:srgbClr val="0000FF"/>
                </a:solidFill>
              </a:rPr>
              <a:t>control dependences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6555" y="4408074"/>
                <a:ext cx="7965885" cy="1682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Instruction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 smtClean="0"/>
                  <a:t>is</a:t>
                </a:r>
                <a:r>
                  <a:rPr lang="en-US" sz="2800" dirty="0"/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data dependent </a:t>
                </a:r>
                <a:r>
                  <a:rPr lang="en-US" sz="2800" dirty="0" smtClean="0"/>
                  <a:t>on instruction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dirty="0" smtClean="0"/>
                  <a:t> if:</a:t>
                </a:r>
                <a:endParaRPr lang="en-US" sz="28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produces </a:t>
                </a:r>
                <a:r>
                  <a:rPr lang="en-US" sz="2400" dirty="0"/>
                  <a:t>a result that may be used by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400" i="1" dirty="0" smtClean="0"/>
                  <a:t>, </a:t>
                </a:r>
                <a:r>
                  <a:rPr lang="en-US" sz="2400" dirty="0" smtClean="0"/>
                  <a:t>or</a:t>
                </a:r>
                <a:endParaRPr lang="en-US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/>
                  <a:t>data dependent on </a:t>
                </a:r>
                <a:r>
                  <a:rPr lang="en-US" sz="2400" dirty="0" smtClean="0"/>
                  <a:t>an instruction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400" i="1" dirty="0" smtClean="0"/>
                  <a:t>,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FF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400" dirty="0" smtClean="0"/>
                  <a:t> is data dependent </a:t>
                </a:r>
                <a:r>
                  <a:rPr lang="en-US" sz="2400" dirty="0"/>
                  <a:t>on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(transitivity).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4408074"/>
                <a:ext cx="7965885" cy="1682833"/>
              </a:xfrm>
              <a:prstGeom prst="rect">
                <a:avLst/>
              </a:prstGeom>
              <a:blipFill rotWithShape="1">
                <a:blip r:embed="rId2"/>
                <a:stretch>
                  <a:fillRect l="-1607" t="-3261" r="-114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4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1559" y="458670"/>
            <a:ext cx="7875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following loop increments a vector </a:t>
            </a:r>
            <a:r>
              <a:rPr lang="en-US" sz="2800" dirty="0"/>
              <a:t>of values in memory by a scalar in register </a:t>
            </a:r>
            <a:r>
              <a:rPr lang="en-US" sz="2800" dirty="0" smtClean="0"/>
              <a:t>F2, starting at 0(R1), with </a:t>
            </a:r>
            <a:r>
              <a:rPr lang="en-US" sz="2800" dirty="0"/>
              <a:t>the last element </a:t>
            </a:r>
            <a:r>
              <a:rPr lang="en-US" sz="2800" dirty="0" smtClean="0"/>
              <a:t>at 8(R2)).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3" y="1988840"/>
            <a:ext cx="8005132" cy="166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1559" y="4869160"/>
            <a:ext cx="7965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Since between two </a:t>
            </a:r>
            <a:r>
              <a:rPr lang="en-US" sz="2800" dirty="0"/>
              <a:t>data dependent </a:t>
            </a:r>
            <a:r>
              <a:rPr lang="en-US" sz="2800" dirty="0" smtClean="0"/>
              <a:t>instructions </a:t>
            </a:r>
            <a:r>
              <a:rPr lang="en-US" sz="2800" dirty="0"/>
              <a:t>there is a chain of one or more data </a:t>
            </a:r>
            <a:r>
              <a:rPr lang="en-US" sz="2800" dirty="0" smtClean="0"/>
              <a:t>hazards, they  cannot be executed </a:t>
            </a:r>
            <a:r>
              <a:rPr lang="en-US" sz="2800" dirty="0"/>
              <a:t>simultaneously </a:t>
            </a:r>
            <a:r>
              <a:rPr lang="en-US" sz="2800" dirty="0" smtClean="0"/>
              <a:t>or completely overlap. 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11559" y="2123855"/>
            <a:ext cx="7875875" cy="2619292"/>
            <a:chOff x="611559" y="2123855"/>
            <a:chExt cx="7875875" cy="2619292"/>
          </a:xfrm>
        </p:grpSpPr>
        <p:sp>
          <p:nvSpPr>
            <p:cNvPr id="6" name="Rectangle 5"/>
            <p:cNvSpPr/>
            <p:nvPr/>
          </p:nvSpPr>
          <p:spPr>
            <a:xfrm>
              <a:off x="611559" y="3789040"/>
              <a:ext cx="787587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/>
                <a:t>The data dependences in this code </a:t>
              </a:r>
              <a:r>
                <a:rPr lang="en-US" sz="2800" dirty="0" smtClean="0"/>
                <a:t>sequence involve </a:t>
              </a:r>
              <a:r>
                <a:rPr lang="en-US" sz="2800" dirty="0"/>
                <a:t>both floating-point </a:t>
              </a:r>
              <a:r>
                <a:rPr lang="en-US" sz="2800" dirty="0" smtClean="0"/>
                <a:t>and integer data.</a:t>
              </a:r>
              <a:endParaRPr lang="en-US" sz="28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401870" y="2123855"/>
              <a:ext cx="450050" cy="360040"/>
            </a:xfrm>
            <a:prstGeom prst="straightConnector1">
              <a:avLst/>
            </a:prstGeom>
            <a:ln w="57150">
              <a:solidFill>
                <a:srgbClr val="FF0000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401870" y="3113965"/>
              <a:ext cx="0" cy="360040"/>
            </a:xfrm>
            <a:prstGeom prst="straightConnector1">
              <a:avLst/>
            </a:prstGeom>
            <a:ln w="57150">
              <a:solidFill>
                <a:srgbClr val="FF0000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401870" y="2483895"/>
              <a:ext cx="0" cy="360040"/>
            </a:xfrm>
            <a:prstGeom prst="straightConnector1">
              <a:avLst/>
            </a:prstGeom>
            <a:ln w="57150">
              <a:solidFill>
                <a:srgbClr val="FF0000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295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1877" y="458670"/>
            <a:ext cx="812024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Data </a:t>
            </a:r>
            <a:r>
              <a:rPr lang="en-US" sz="2800" dirty="0"/>
              <a:t>dependence </a:t>
            </a:r>
            <a:r>
              <a:rPr lang="en-US" sz="2800" dirty="0" smtClean="0"/>
              <a:t>conveys: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possibility of a </a:t>
            </a:r>
            <a:r>
              <a:rPr lang="en-US" sz="2400" dirty="0" smtClean="0"/>
              <a:t>hazard,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order </a:t>
            </a:r>
            <a:r>
              <a:rPr lang="en-US" sz="2400" dirty="0"/>
              <a:t>in which results must be calculated, </a:t>
            </a:r>
            <a:r>
              <a:rPr lang="en-US" sz="2400" dirty="0" smtClean="0"/>
              <a:t>and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an </a:t>
            </a:r>
            <a:r>
              <a:rPr lang="en-US" sz="2400" dirty="0"/>
              <a:t>upper bound on how </a:t>
            </a:r>
            <a:r>
              <a:rPr lang="en-US" sz="2400" dirty="0" smtClean="0"/>
              <a:t>much parallelism </a:t>
            </a:r>
            <a:r>
              <a:rPr lang="en-US" sz="2400" dirty="0"/>
              <a:t>can </a:t>
            </a:r>
            <a:r>
              <a:rPr lang="en-US" sz="2400" dirty="0" smtClean="0"/>
              <a:t>be exploited.</a:t>
            </a:r>
          </a:p>
          <a:p>
            <a:pPr algn="just"/>
            <a:r>
              <a:rPr lang="en-US" sz="2800" dirty="0" smtClean="0"/>
              <a:t>Detecting dependence of registers is straightforward.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Register </a:t>
            </a:r>
            <a:r>
              <a:rPr lang="en-US" sz="2400" dirty="0"/>
              <a:t>names are fixed in the </a:t>
            </a:r>
            <a:r>
              <a:rPr lang="en-US" sz="2400" dirty="0" smtClean="0"/>
              <a:t>instructions.</a:t>
            </a:r>
            <a:endParaRPr lang="en-US" sz="24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Dependences </a:t>
            </a:r>
            <a:r>
              <a:rPr lang="en-US" sz="2800" dirty="0"/>
              <a:t>that flow through memory locations are more difficult to </a:t>
            </a:r>
            <a:r>
              <a:rPr lang="en-US" sz="2800" dirty="0" smtClean="0"/>
              <a:t>detect.</a:t>
            </a:r>
            <a:endParaRPr lang="en-US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Two </a:t>
            </a:r>
            <a:r>
              <a:rPr lang="en-US" sz="2400" dirty="0"/>
              <a:t>addresses may refer to the same location but look different: For </a:t>
            </a:r>
            <a:r>
              <a:rPr lang="en-US" sz="2400" dirty="0" smtClean="0"/>
              <a:t>example, 100(R4) and</a:t>
            </a:r>
            <a:r>
              <a:rPr lang="en-US" sz="2400" dirty="0"/>
              <a:t> </a:t>
            </a:r>
            <a:r>
              <a:rPr lang="en-US" sz="2400" dirty="0" smtClean="0"/>
              <a:t>20(R6).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effective </a:t>
            </a:r>
            <a:r>
              <a:rPr lang="en-US" sz="2400" dirty="0"/>
              <a:t>address of a load or store may change from one execution of the </a:t>
            </a:r>
            <a:r>
              <a:rPr lang="en-US" sz="2400" dirty="0" smtClean="0"/>
              <a:t>instruction to </a:t>
            </a:r>
            <a:r>
              <a:rPr lang="en-US" sz="2400" dirty="0"/>
              <a:t>another (so </a:t>
            </a:r>
            <a:r>
              <a:rPr lang="en-US" sz="2400" dirty="0" smtClean="0"/>
              <a:t>that 100(R4) and</a:t>
            </a:r>
            <a:r>
              <a:rPr lang="en-US" sz="2400" dirty="0"/>
              <a:t> </a:t>
            </a:r>
            <a:r>
              <a:rPr lang="en-US" sz="2400" dirty="0" smtClean="0"/>
              <a:t>20(R6) may be different).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49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Name Dependences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1550" y="1088740"/>
                <a:ext cx="8075239" cy="4785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dirty="0" smtClean="0"/>
                  <a:t>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name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dependence </a:t>
                </a:r>
                <a:r>
                  <a:rPr lang="en-US" sz="2800" dirty="0" smtClean="0"/>
                  <a:t>occurs </a:t>
                </a:r>
                <a:r>
                  <a:rPr lang="en-US" sz="2800" dirty="0"/>
                  <a:t>when two instructions use the same register or memory location, called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name</a:t>
                </a:r>
                <a:r>
                  <a:rPr lang="en-US" sz="2800" i="1" dirty="0" smtClean="0"/>
                  <a:t>, </a:t>
                </a:r>
                <a:r>
                  <a:rPr lang="en-US" sz="2800" dirty="0" smtClean="0"/>
                  <a:t>but </a:t>
                </a:r>
                <a:r>
                  <a:rPr lang="en-US" sz="2800" dirty="0"/>
                  <a:t>there is no flow of data between the </a:t>
                </a:r>
                <a:r>
                  <a:rPr lang="en-US" sz="2800" dirty="0" smtClean="0"/>
                  <a:t>instructions. If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dirty="0" smtClean="0"/>
                  <a:t> precedes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800" dirty="0" smtClean="0"/>
                  <a:t> in </a:t>
                </a:r>
                <a:r>
                  <a:rPr lang="en-US" sz="2800" dirty="0"/>
                  <a:t>program order: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Anti dependence</a:t>
                </a:r>
                <a:r>
                  <a:rPr lang="en-US" sz="2800" i="1" dirty="0" smtClean="0"/>
                  <a:t> </a:t>
                </a:r>
                <a:r>
                  <a:rPr lang="en-US" sz="2800" dirty="0" smtClean="0"/>
                  <a:t>between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800" dirty="0" smtClean="0"/>
                  <a:t> occurs when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800" dirty="0" smtClean="0"/>
                  <a:t> writes </a:t>
                </a:r>
                <a:r>
                  <a:rPr lang="en-US" sz="2800" dirty="0"/>
                  <a:t>a register or memory location that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dirty="0" smtClean="0"/>
                  <a:t> reads.</a:t>
                </a:r>
              </a:p>
              <a:p>
                <a:pPr algn="just">
                  <a:spcAft>
                    <a:spcPts val="600"/>
                  </a:spcAft>
                </a:pPr>
                <a:endParaRPr lang="en-US" sz="2800" dirty="0" smtClean="0"/>
              </a:p>
              <a:p>
                <a:pPr algn="just">
                  <a:spcAft>
                    <a:spcPts val="600"/>
                  </a:spcAft>
                </a:pPr>
                <a:endParaRPr lang="en-US" sz="2800" dirty="0" smtClean="0"/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smtClean="0"/>
                  <a:t>The original </a:t>
                </a:r>
                <a:r>
                  <a:rPr lang="en-US" sz="2800" dirty="0"/>
                  <a:t>ordering must be preserved to ensure </a:t>
                </a:r>
                <a:r>
                  <a:rPr lang="en-US" sz="2800" dirty="0" smtClean="0"/>
                  <a:t>that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reads </a:t>
                </a:r>
                <a:r>
                  <a:rPr lang="en-US" sz="2800" dirty="0"/>
                  <a:t>the correct value.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1088740"/>
                <a:ext cx="8075239" cy="4785926"/>
              </a:xfrm>
              <a:prstGeom prst="rect">
                <a:avLst/>
              </a:prstGeom>
              <a:blipFill rotWithShape="1">
                <a:blip r:embed="rId2"/>
                <a:stretch>
                  <a:fillRect l="-1586" t="-1146" r="-1586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4104075"/>
            <a:ext cx="681441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6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6555" y="702851"/>
                <a:ext cx="8120245" cy="477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Output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dependence </a:t>
                </a:r>
                <a:r>
                  <a:rPr lang="en-US" sz="2800" dirty="0"/>
                  <a:t>occurs when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write the same register or memory location. Their ordering must be preserved to ensure proper value written by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/>
                <a:r>
                  <a:rPr lang="en-US" sz="2800" dirty="0" smtClean="0"/>
                  <a:t>Name </a:t>
                </a:r>
                <a:r>
                  <a:rPr lang="en-US" sz="2800" dirty="0"/>
                  <a:t>dependence is not a </a:t>
                </a:r>
                <a:r>
                  <a:rPr lang="en-US" sz="2800" dirty="0" smtClean="0"/>
                  <a:t>true dependence.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 instructions </a:t>
                </a:r>
                <a:r>
                  <a:rPr lang="en-US" sz="2400" dirty="0"/>
                  <a:t>involved </a:t>
                </a:r>
                <a:r>
                  <a:rPr lang="en-US" sz="2400" dirty="0" smtClean="0"/>
                  <a:t>can </a:t>
                </a:r>
                <a:r>
                  <a:rPr lang="en-US" sz="2400" dirty="0"/>
                  <a:t>execute simultaneously or </a:t>
                </a:r>
                <a:r>
                  <a:rPr lang="en-US" sz="2400" dirty="0" smtClean="0"/>
                  <a:t>be reordered.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name (register </a:t>
                </a:r>
                <a:r>
                  <a:rPr lang="en-US" sz="2400" dirty="0" smtClean="0"/>
                  <a:t># or </a:t>
                </a:r>
                <a:r>
                  <a:rPr lang="en-US" sz="2400" dirty="0"/>
                  <a:t>memory </a:t>
                </a:r>
                <a:r>
                  <a:rPr lang="en-US" sz="2400" dirty="0" smtClean="0"/>
                  <a:t>location) is </a:t>
                </a:r>
                <a:r>
                  <a:rPr lang="en-US" sz="2400" dirty="0"/>
                  <a:t>changed so the instructions do not conflict.</a:t>
                </a:r>
              </a:p>
              <a:p>
                <a:pPr algn="just"/>
                <a:r>
                  <a:rPr lang="en-US" sz="2800" b="1" dirty="0" smtClean="0">
                    <a:solidFill>
                      <a:srgbClr val="0000FF"/>
                    </a:solidFill>
                  </a:rPr>
                  <a:t>Register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renaming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can be more easily </a:t>
                </a:r>
                <a:r>
                  <a:rPr lang="en-US" sz="2800" dirty="0" smtClean="0"/>
                  <a:t>done.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Done </a:t>
                </a:r>
                <a:r>
                  <a:rPr lang="en-US" sz="2400" dirty="0"/>
                  <a:t>either statically by </a:t>
                </a:r>
                <a:r>
                  <a:rPr lang="en-US" sz="2400" dirty="0" smtClean="0"/>
                  <a:t>a compiler </a:t>
                </a:r>
                <a:r>
                  <a:rPr lang="en-US" sz="2400" dirty="0"/>
                  <a:t>or dynamically by the hardware.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702851"/>
                <a:ext cx="8120245" cy="4770537"/>
              </a:xfrm>
              <a:prstGeom prst="rect">
                <a:avLst/>
              </a:prstGeom>
              <a:blipFill rotWithShape="1">
                <a:blip r:embed="rId2"/>
                <a:stretch>
                  <a:fillRect l="-1577" t="-1149" r="-1502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0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/>
              <a:t>Data Hazards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2205" y="988852"/>
                <a:ext cx="8120245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A hazard is created whenever </a:t>
                </a:r>
                <a:r>
                  <a:rPr lang="en-US" sz="2800" dirty="0" smtClean="0"/>
                  <a:t>a dependence between instructions is </a:t>
                </a:r>
                <a:r>
                  <a:rPr lang="en-US" sz="2800" dirty="0"/>
                  <a:t>close </a:t>
                </a:r>
                <a:r>
                  <a:rPr lang="en-US" sz="2800" dirty="0" smtClean="0"/>
                  <a:t>enough.</a:t>
                </a:r>
              </a:p>
              <a:p>
                <a:pPr marL="457200" indent="-4572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solidFill>
                      <a:srgbClr val="0000FF"/>
                    </a:solidFill>
                  </a:rPr>
                  <a:t>Program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order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must </a:t>
                </a:r>
                <a:r>
                  <a:rPr lang="en-US" sz="2400" dirty="0" smtClean="0"/>
                  <a:t>be preserved</a:t>
                </a:r>
                <a:r>
                  <a:rPr lang="en-US" sz="2800" dirty="0" smtClean="0"/>
                  <a:t>.</a:t>
                </a:r>
              </a:p>
              <a:p>
                <a:pPr algn="just"/>
                <a:r>
                  <a:rPr lang="en-US" sz="2800" dirty="0" smtClean="0"/>
                  <a:t>The </a:t>
                </a:r>
                <a:r>
                  <a:rPr lang="en-US" sz="2800" dirty="0"/>
                  <a:t>goal of both </a:t>
                </a:r>
                <a:r>
                  <a:rPr lang="en-US" sz="2800" dirty="0" smtClean="0"/>
                  <a:t>SW and HW techniques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to exploit parallelism by preserving program </a:t>
                </a:r>
                <a:r>
                  <a:rPr lang="en-US" sz="2800" dirty="0" smtClean="0"/>
                  <a:t>order </a:t>
                </a:r>
                <a:r>
                  <a:rPr lang="en-US" sz="2800" b="1" dirty="0" smtClean="0"/>
                  <a:t>only </a:t>
                </a:r>
                <a:r>
                  <a:rPr lang="en-US" sz="2800" b="1" dirty="0"/>
                  <a:t>where it affects the </a:t>
                </a:r>
                <a:r>
                  <a:rPr lang="en-US" sz="2800" b="1" dirty="0" smtClean="0"/>
                  <a:t>outcome of </a:t>
                </a:r>
                <a:r>
                  <a:rPr lang="en-US" sz="2800" b="1" dirty="0"/>
                  <a:t>the program</a:t>
                </a:r>
                <a:r>
                  <a:rPr lang="en-US" sz="2800" i="1" dirty="0"/>
                  <a:t>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Detecting and avoiding hazards ensures that necessary </a:t>
                </a:r>
                <a:r>
                  <a:rPr lang="en-US" sz="2400" dirty="0" smtClean="0"/>
                  <a:t>program order is preserved.</a:t>
                </a:r>
              </a:p>
              <a:p>
                <a:pPr algn="just"/>
                <a:r>
                  <a:rPr lang="en-US" sz="2800" dirty="0"/>
                  <a:t>Data </a:t>
                </a:r>
                <a:r>
                  <a:rPr lang="en-US" sz="2800" dirty="0" smtClean="0"/>
                  <a:t>hazards are classified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depending </a:t>
                </a:r>
                <a:r>
                  <a:rPr lang="en-US" sz="2800" dirty="0"/>
                  <a:t>on the order of read and write accesses </a:t>
                </a:r>
                <a:r>
                  <a:rPr lang="en-US" sz="2800" dirty="0" smtClean="0"/>
                  <a:t>in the </a:t>
                </a:r>
                <a:r>
                  <a:rPr lang="en-US" sz="2800" dirty="0"/>
                  <a:t>instructions. </a:t>
                </a:r>
                <a:r>
                  <a:rPr lang="en-US" sz="2800" dirty="0" smtClean="0"/>
                  <a:t>Consider </a:t>
                </a:r>
                <a:r>
                  <a:rPr lang="en-US" sz="2800" dirty="0"/>
                  <a:t>two </a:t>
                </a:r>
                <a:r>
                  <a:rPr lang="en-US" sz="2800" dirty="0" smtClean="0"/>
                  <a:t>instructions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and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800" i="1" dirty="0" smtClean="0"/>
                  <a:t>, </a:t>
                </a:r>
                <a:r>
                  <a:rPr lang="en-US" sz="2800" dirty="0" smtClean="0"/>
                  <a:t>with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preceding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05" y="988852"/>
                <a:ext cx="8120245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502" t="-1094" r="-1577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3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26746</TotalTime>
  <Words>2810</Words>
  <Application>Microsoft Office PowerPoint</Application>
  <PresentationFormat>On-screen Show (4:3)</PresentationFormat>
  <Paragraphs>316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Instruction-Level Parallelism compiler techniques and branch prediction </vt:lpstr>
      <vt:lpstr>Concepts and Challenges</vt:lpstr>
      <vt:lpstr>PowerPoint Presentation</vt:lpstr>
      <vt:lpstr>Data Dependences and Hazards</vt:lpstr>
      <vt:lpstr>PowerPoint Presentation</vt:lpstr>
      <vt:lpstr>PowerPoint Presentation</vt:lpstr>
      <vt:lpstr>Name Dependences</vt:lpstr>
      <vt:lpstr>PowerPoint Presentation</vt:lpstr>
      <vt:lpstr>Data Hazards</vt:lpstr>
      <vt:lpstr>PowerPoint Presentation</vt:lpstr>
      <vt:lpstr>PowerPoint Presentation</vt:lpstr>
      <vt:lpstr>Control Dependences</vt:lpstr>
      <vt:lpstr>PowerPoint Presentation</vt:lpstr>
      <vt:lpstr>Compiler Techniques for Exposing ILP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Branch Prediction</vt:lpstr>
      <vt:lpstr>PowerPoint Presentation</vt:lpstr>
      <vt:lpstr>Dynamic Branch Prediction</vt:lpstr>
      <vt:lpstr>PowerPoint Presentation</vt:lpstr>
      <vt:lpstr>PowerPoint Presentation</vt:lpstr>
      <vt:lpstr>Correlating Branch Predictors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Tournament Predictors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Wimer</dc:creator>
  <cp:lastModifiedBy>ENG</cp:lastModifiedBy>
  <cp:revision>477</cp:revision>
  <dcterms:created xsi:type="dcterms:W3CDTF">2006-08-16T00:00:00Z</dcterms:created>
  <dcterms:modified xsi:type="dcterms:W3CDTF">2021-04-20T06:45:29Z</dcterms:modified>
</cp:coreProperties>
</file>