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6" r:id="rId2"/>
    <p:sldId id="343" r:id="rId3"/>
    <p:sldId id="345" r:id="rId4"/>
    <p:sldId id="347" r:id="rId5"/>
    <p:sldId id="375" r:id="rId6"/>
    <p:sldId id="376" r:id="rId7"/>
    <p:sldId id="377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408" r:id="rId23"/>
    <p:sldId id="409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00FF"/>
    <a:srgbClr val="FF0000"/>
    <a:srgbClr val="FFFFFF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1" autoAdjust="0"/>
    <p:restoredTop sz="94700" autoAdjust="0"/>
  </p:normalViewPr>
  <p:slideViewPr>
    <p:cSldViewPr>
      <p:cViewPr>
        <p:scale>
          <a:sx n="100" d="100"/>
          <a:sy n="100" d="100"/>
        </p:scale>
        <p:origin x="-1452" y="-168"/>
      </p:cViewPr>
      <p:guideLst>
        <p:guide orient="horz" pos="221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I/O and Storage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2606939"/>
            <a:ext cx="2945835" cy="36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2870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2</a:t>
            </a:r>
            <a:r>
              <a:rPr lang="en-US" sz="2800" b="1" dirty="0"/>
              <a:t>. </a:t>
            </a:r>
            <a:r>
              <a:rPr lang="en-US" sz="2800" dirty="0" smtClean="0"/>
              <a:t>Host </a:t>
            </a:r>
            <a:r>
              <a:rPr lang="en-US" sz="2800" dirty="0"/>
              <a:t>sets </a:t>
            </a:r>
            <a:r>
              <a:rPr lang="en-US" sz="2800" dirty="0" smtClean="0"/>
              <a:t>write </a:t>
            </a:r>
            <a:r>
              <a:rPr lang="en-US" sz="2800" dirty="0"/>
              <a:t>bit in the </a:t>
            </a:r>
            <a:r>
              <a:rPr lang="en-US" sz="2800" b="1" dirty="0"/>
              <a:t>command </a:t>
            </a:r>
            <a:r>
              <a:rPr lang="en-US" sz="2800" dirty="0"/>
              <a:t>register</a:t>
            </a:r>
            <a:r>
              <a:rPr lang="en-US" sz="2800" b="1" dirty="0"/>
              <a:t> </a:t>
            </a:r>
            <a:r>
              <a:rPr lang="en-US" sz="2800" dirty="0"/>
              <a:t>and writes a byte </a:t>
            </a:r>
            <a:r>
              <a:rPr lang="en-US" sz="2800" dirty="0" smtClean="0"/>
              <a:t>into the </a:t>
            </a:r>
            <a:r>
              <a:rPr lang="en-US" sz="2800" b="1" dirty="0"/>
              <a:t>data-out </a:t>
            </a:r>
            <a:r>
              <a:rPr lang="en-US" sz="2800" dirty="0"/>
              <a:t>register.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3. </a:t>
            </a:r>
            <a:r>
              <a:rPr lang="en-US" sz="2800" dirty="0" smtClean="0"/>
              <a:t>Host </a:t>
            </a:r>
            <a:r>
              <a:rPr lang="en-US" sz="2800" dirty="0"/>
              <a:t>sets </a:t>
            </a:r>
            <a:r>
              <a:rPr lang="en-US" sz="2800" dirty="0" smtClean="0"/>
              <a:t>command-ready </a:t>
            </a:r>
            <a:r>
              <a:rPr lang="en-US" sz="2800" dirty="0"/>
              <a:t>bit.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4. </a:t>
            </a:r>
            <a:r>
              <a:rPr lang="en-US" sz="2800" dirty="0" smtClean="0"/>
              <a:t>Once controller </a:t>
            </a:r>
            <a:r>
              <a:rPr lang="en-US" sz="2800" dirty="0"/>
              <a:t>notices that </a:t>
            </a:r>
            <a:r>
              <a:rPr lang="en-US" sz="2800" dirty="0" smtClean="0"/>
              <a:t>command-ready </a:t>
            </a:r>
            <a:r>
              <a:rPr lang="en-US" sz="2800" dirty="0"/>
              <a:t>bit is set, it sets </a:t>
            </a:r>
            <a:r>
              <a:rPr lang="en-US" sz="2800" dirty="0" smtClean="0"/>
              <a:t>busy </a:t>
            </a:r>
            <a:r>
              <a:rPr lang="en-US" sz="2800" dirty="0"/>
              <a:t>bit.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5. </a:t>
            </a:r>
            <a:r>
              <a:rPr lang="en-US" sz="2800" dirty="0" smtClean="0"/>
              <a:t>Controller </a:t>
            </a:r>
            <a:r>
              <a:rPr lang="en-US" sz="2800" dirty="0"/>
              <a:t>reads the command register and sees the write </a:t>
            </a:r>
            <a:r>
              <a:rPr lang="en-US" sz="2800" dirty="0" smtClean="0"/>
              <a:t>command. It </a:t>
            </a:r>
            <a:r>
              <a:rPr lang="en-US" sz="2800" dirty="0"/>
              <a:t>reads the </a:t>
            </a:r>
            <a:r>
              <a:rPr lang="en-US" sz="2800" b="1" dirty="0"/>
              <a:t>data-out</a:t>
            </a:r>
            <a:r>
              <a:rPr lang="en-US" sz="2800" dirty="0"/>
              <a:t> register to get the byte and does </a:t>
            </a:r>
            <a:r>
              <a:rPr lang="en-US" sz="2800" dirty="0" smtClean="0"/>
              <a:t>I/O </a:t>
            </a:r>
            <a:r>
              <a:rPr lang="en-US" sz="2800" dirty="0"/>
              <a:t>to </a:t>
            </a:r>
            <a:r>
              <a:rPr lang="en-US" sz="2800" dirty="0" smtClean="0"/>
              <a:t>device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6. </a:t>
            </a:r>
            <a:r>
              <a:rPr lang="en-US" sz="2800" dirty="0" smtClean="0"/>
              <a:t>Controller </a:t>
            </a:r>
            <a:r>
              <a:rPr lang="en-US" sz="2800" dirty="0"/>
              <a:t>clears </a:t>
            </a:r>
            <a:r>
              <a:rPr lang="en-US" sz="2800" b="1" dirty="0" smtClean="0"/>
              <a:t>command-ready</a:t>
            </a:r>
            <a:r>
              <a:rPr lang="en-US" sz="2800" dirty="0" smtClean="0"/>
              <a:t> </a:t>
            </a:r>
            <a:r>
              <a:rPr lang="en-US" sz="2800" dirty="0"/>
              <a:t>bit, clears </a:t>
            </a:r>
            <a:r>
              <a:rPr lang="en-US" sz="2800" b="1" dirty="0" smtClean="0"/>
              <a:t>error</a:t>
            </a:r>
            <a:r>
              <a:rPr lang="en-US" sz="2800" dirty="0" smtClean="0"/>
              <a:t> </a:t>
            </a:r>
            <a:r>
              <a:rPr lang="en-US" sz="2800" dirty="0"/>
              <a:t>bit in </a:t>
            </a:r>
            <a:r>
              <a:rPr lang="en-US" sz="2800" dirty="0" smtClean="0"/>
              <a:t>the status </a:t>
            </a:r>
            <a:r>
              <a:rPr lang="en-US" sz="2800" dirty="0"/>
              <a:t>register to indicate </a:t>
            </a:r>
            <a:r>
              <a:rPr lang="en-US" sz="2800" dirty="0" smtClean="0"/>
              <a:t>device </a:t>
            </a:r>
            <a:r>
              <a:rPr lang="en-US" sz="2800" dirty="0"/>
              <a:t>I/O succeeded, and clears </a:t>
            </a:r>
            <a:r>
              <a:rPr lang="en-US" sz="2800" b="1" dirty="0" smtClean="0"/>
              <a:t>busy</a:t>
            </a:r>
            <a:r>
              <a:rPr lang="en-US" sz="2800" dirty="0" smtClean="0"/>
              <a:t> </a:t>
            </a:r>
            <a:r>
              <a:rPr lang="en-US" sz="2800" dirty="0"/>
              <a:t>bit to indicate </a:t>
            </a:r>
            <a:r>
              <a:rPr lang="en-US" sz="2800" dirty="0" smtClean="0"/>
              <a:t>it </a:t>
            </a:r>
            <a:r>
              <a:rPr lang="en-US" sz="2800" dirty="0"/>
              <a:t>is finished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2870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Polling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loop </a:t>
            </a:r>
            <a:r>
              <a:rPr lang="en-US" sz="2800" dirty="0"/>
              <a:t>is </a:t>
            </a:r>
            <a:r>
              <a:rPr lang="en-US" sz="2800" dirty="0" smtClean="0"/>
              <a:t>reasonable if controller device </a:t>
            </a:r>
            <a:r>
              <a:rPr lang="en-US" sz="2800" dirty="0"/>
              <a:t>are </a:t>
            </a:r>
            <a:r>
              <a:rPr lang="en-US" sz="2800" dirty="0" smtClean="0"/>
              <a:t>fast, but </a:t>
            </a:r>
            <a:r>
              <a:rPr lang="en-US" sz="2800" dirty="0"/>
              <a:t>if the wait </a:t>
            </a:r>
            <a:r>
              <a:rPr lang="en-US" sz="2800" dirty="0" smtClean="0"/>
              <a:t>is</a:t>
            </a:r>
            <a:r>
              <a:rPr lang="en-US" sz="2800" dirty="0"/>
              <a:t> </a:t>
            </a:r>
            <a:r>
              <a:rPr lang="en-US" sz="2800" dirty="0" smtClean="0"/>
              <a:t>long</a:t>
            </a:r>
            <a:r>
              <a:rPr lang="en-US" sz="2800" dirty="0"/>
              <a:t>, the host </a:t>
            </a:r>
            <a:r>
              <a:rPr lang="en-US" sz="2800" dirty="0" smtClean="0"/>
              <a:t>switches </a:t>
            </a:r>
            <a:r>
              <a:rPr lang="en-US" sz="2800" dirty="0"/>
              <a:t>to another task.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How</a:t>
            </a:r>
            <a:r>
              <a:rPr lang="en-US" sz="2800" dirty="0"/>
              <a:t>, then, does </a:t>
            </a:r>
            <a:r>
              <a:rPr lang="en-US" sz="2800" dirty="0" smtClean="0"/>
              <a:t>it know </a:t>
            </a:r>
            <a:r>
              <a:rPr lang="en-US" sz="2800" dirty="0"/>
              <a:t>when the controller has become </a:t>
            </a:r>
            <a:r>
              <a:rPr lang="en-US" sz="2800" dirty="0" smtClean="0"/>
              <a:t>idle?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Polling is inefficient </a:t>
            </a:r>
            <a:r>
              <a:rPr lang="en-US" sz="2800" dirty="0"/>
              <a:t>when </a:t>
            </a:r>
            <a:r>
              <a:rPr lang="en-US" sz="2800" dirty="0" smtClean="0"/>
              <a:t>attempted </a:t>
            </a:r>
            <a:r>
              <a:rPr lang="en-US" sz="2800" dirty="0"/>
              <a:t>repeatedly yet rarely finds </a:t>
            </a:r>
            <a:r>
              <a:rPr lang="en-US" sz="2800" dirty="0" smtClean="0"/>
              <a:t>a device </a:t>
            </a:r>
            <a:r>
              <a:rPr lang="en-US" sz="2800" dirty="0"/>
              <a:t>ready for service, while other useful CPU processing remains </a:t>
            </a:r>
            <a:r>
              <a:rPr lang="en-US" sz="2800" dirty="0" smtClean="0"/>
              <a:t>undone.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more </a:t>
            </a:r>
            <a:r>
              <a:rPr lang="en-US" sz="2800" dirty="0"/>
              <a:t>efficient </a:t>
            </a:r>
            <a:r>
              <a:rPr lang="en-US" sz="2800" dirty="0" smtClean="0"/>
              <a:t>that hardware </a:t>
            </a:r>
            <a:r>
              <a:rPr lang="en-US" sz="2800" dirty="0"/>
              <a:t>controller </a:t>
            </a:r>
            <a:r>
              <a:rPr lang="en-US" sz="2800" dirty="0" smtClean="0"/>
              <a:t>notifies </a:t>
            </a:r>
            <a:r>
              <a:rPr lang="en-US" sz="2800" dirty="0"/>
              <a:t>the CPU when </a:t>
            </a:r>
            <a:r>
              <a:rPr lang="en-US" sz="2800" dirty="0" smtClean="0"/>
              <a:t>device </a:t>
            </a:r>
            <a:r>
              <a:rPr lang="en-US" sz="2800" dirty="0"/>
              <a:t>becomes ready for </a:t>
            </a:r>
            <a:r>
              <a:rPr lang="en-US" sz="2800" dirty="0" smtClean="0"/>
              <a:t>service.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HW enabling device notify </a:t>
            </a:r>
            <a:r>
              <a:rPr lang="en-US" sz="2800" dirty="0"/>
              <a:t>the CPU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00FF"/>
                </a:solidFill>
              </a:rPr>
              <a:t>interrupt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2262"/>
            <a:ext cx="838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CPU </a:t>
            </a:r>
            <a:r>
              <a:rPr lang="en-US" sz="2800" dirty="0" smtClean="0"/>
              <a:t>has </a:t>
            </a:r>
            <a:r>
              <a:rPr lang="en-US" sz="2800" dirty="0"/>
              <a:t>a </a:t>
            </a:r>
            <a:r>
              <a:rPr lang="en-US" sz="2800" dirty="0" smtClean="0"/>
              <a:t>wire called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interrupt-request line </a:t>
            </a:r>
            <a:r>
              <a:rPr lang="en-US" sz="2800" dirty="0" smtClean="0"/>
              <a:t>sensed </a:t>
            </a:r>
            <a:r>
              <a:rPr lang="en-US" sz="2800" dirty="0"/>
              <a:t>after executing </a:t>
            </a:r>
            <a:r>
              <a:rPr lang="en-US" sz="2800" dirty="0" smtClean="0"/>
              <a:t>every instruction.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When detecting </a:t>
            </a:r>
            <a:r>
              <a:rPr lang="en-US" sz="2800" dirty="0"/>
              <a:t>that </a:t>
            </a:r>
            <a:r>
              <a:rPr lang="en-US" sz="2800" dirty="0" smtClean="0"/>
              <a:t>controller </a:t>
            </a:r>
            <a:r>
              <a:rPr lang="en-US" sz="2800" dirty="0"/>
              <a:t>has asserted a signal </a:t>
            </a:r>
            <a:r>
              <a:rPr lang="en-US" sz="2800" dirty="0" smtClean="0"/>
              <a:t>on the line</a:t>
            </a:r>
            <a:r>
              <a:rPr lang="en-US" sz="2800" dirty="0"/>
              <a:t>, </a:t>
            </a:r>
            <a:r>
              <a:rPr lang="en-US" sz="2800" dirty="0" smtClean="0"/>
              <a:t>CPU state is saved.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CPU jumps </a:t>
            </a:r>
            <a:r>
              <a:rPr lang="en-US" sz="2800" dirty="0"/>
              <a:t>to </a:t>
            </a: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interrupt-handler </a:t>
            </a:r>
            <a:r>
              <a:rPr lang="en-US" sz="2800" b="1" dirty="0">
                <a:solidFill>
                  <a:srgbClr val="0000FF"/>
                </a:solidFill>
              </a:rPr>
              <a:t>routine </a:t>
            </a:r>
            <a:r>
              <a:rPr lang="en-US" sz="2800" dirty="0"/>
              <a:t>at </a:t>
            </a:r>
            <a:r>
              <a:rPr lang="en-US" sz="2800" dirty="0" smtClean="0"/>
              <a:t>fixed </a:t>
            </a:r>
            <a:r>
              <a:rPr lang="en-US" sz="2800" dirty="0"/>
              <a:t>address in memory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Interrupt handler determines cause </a:t>
            </a:r>
            <a:r>
              <a:rPr lang="en-US" sz="2800" dirty="0"/>
              <a:t>of </a:t>
            </a:r>
            <a:r>
              <a:rPr lang="en-US" sz="2800" dirty="0" smtClean="0"/>
              <a:t>interrupt and </a:t>
            </a:r>
            <a:r>
              <a:rPr lang="en-US" sz="2800" dirty="0"/>
              <a:t>performs </a:t>
            </a:r>
            <a:r>
              <a:rPr lang="en-US" sz="2800" dirty="0" smtClean="0"/>
              <a:t>necessary processing, and returns CPU state </a:t>
            </a:r>
            <a:r>
              <a:rPr lang="en-US" sz="2800" dirty="0"/>
              <a:t>prior to the </a:t>
            </a:r>
            <a:r>
              <a:rPr lang="en-US" sz="2800" dirty="0" smtClean="0"/>
              <a:t>interrupt.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Interrupts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23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00" y="728700"/>
            <a:ext cx="4963175" cy="490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Interrupt-driven I/O cycle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46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23639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Modern OS, use more sophisticated interrupt-handling </a:t>
            </a:r>
            <a:r>
              <a:rPr lang="en-US" sz="2800" dirty="0"/>
              <a:t>features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/>
              <a:t>1. </a:t>
            </a:r>
            <a:r>
              <a:rPr lang="en-US" sz="2800" dirty="0" smtClean="0"/>
              <a:t>Defer </a:t>
            </a:r>
            <a:r>
              <a:rPr lang="en-US" sz="2800" dirty="0"/>
              <a:t>interrupt handling during critical processing.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2. </a:t>
            </a:r>
            <a:r>
              <a:rPr lang="en-US" sz="2800" dirty="0" smtClean="0"/>
              <a:t>Dispatch </a:t>
            </a:r>
            <a:r>
              <a:rPr lang="en-US" sz="2800" dirty="0"/>
              <a:t>to </a:t>
            </a:r>
            <a:r>
              <a:rPr lang="en-US" sz="2800" dirty="0" smtClean="0"/>
              <a:t>proper </a:t>
            </a:r>
            <a:r>
              <a:rPr lang="en-US" sz="2800" dirty="0"/>
              <a:t>interrupt handler </a:t>
            </a:r>
            <a:r>
              <a:rPr lang="en-US" sz="2800" dirty="0" smtClean="0"/>
              <a:t>without polling </a:t>
            </a:r>
            <a:r>
              <a:rPr lang="en-US" sz="2800" dirty="0"/>
              <a:t>all </a:t>
            </a:r>
            <a:r>
              <a:rPr lang="en-US" sz="2800" dirty="0" smtClean="0"/>
              <a:t>devices </a:t>
            </a:r>
            <a:r>
              <a:rPr lang="en-US" sz="2800" dirty="0"/>
              <a:t>to see which one raised </a:t>
            </a:r>
            <a:r>
              <a:rPr lang="en-US" sz="2800" dirty="0" smtClean="0"/>
              <a:t>the interrupt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3. </a:t>
            </a:r>
            <a:r>
              <a:rPr lang="en-US" sz="2800" dirty="0" smtClean="0"/>
              <a:t>Support multilevel </a:t>
            </a:r>
            <a:r>
              <a:rPr lang="en-US" sz="2800" dirty="0"/>
              <a:t>interrupts, </a:t>
            </a:r>
            <a:r>
              <a:rPr lang="en-US" sz="2800" dirty="0" smtClean="0"/>
              <a:t>allowing OS </a:t>
            </a:r>
            <a:r>
              <a:rPr lang="en-US" sz="2800" dirty="0"/>
              <a:t>responding </a:t>
            </a:r>
            <a:r>
              <a:rPr lang="en-US" sz="2800" dirty="0" smtClean="0"/>
              <a:t>by interrupts priority.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Above are </a:t>
            </a:r>
            <a:r>
              <a:rPr lang="en-US" sz="2800" dirty="0"/>
              <a:t>provided by the </a:t>
            </a:r>
            <a:r>
              <a:rPr lang="en-US" sz="2800" dirty="0" smtClean="0"/>
              <a:t>CPU and </a:t>
            </a:r>
            <a:r>
              <a:rPr lang="en-US" sz="2800" dirty="0"/>
              <a:t>by the </a:t>
            </a:r>
            <a:r>
              <a:rPr lang="en-US" sz="2800" b="1" dirty="0" smtClean="0">
                <a:solidFill>
                  <a:srgbClr val="0000FF"/>
                </a:solidFill>
              </a:rPr>
              <a:t>interrupt controller </a:t>
            </a:r>
            <a:r>
              <a:rPr lang="en-US" sz="2800" b="1" dirty="0">
                <a:solidFill>
                  <a:srgbClr val="0000FF"/>
                </a:solidFill>
              </a:rPr>
              <a:t>hardware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CPUs </a:t>
            </a:r>
            <a:r>
              <a:rPr lang="en-US" sz="2800" dirty="0"/>
              <a:t>have two interrupt request </a:t>
            </a:r>
            <a:r>
              <a:rPr lang="en-US" sz="2800" dirty="0" smtClean="0"/>
              <a:t>lines.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59760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One </a:t>
            </a:r>
            <a:r>
              <a:rPr lang="en-US" sz="2800" dirty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nonmaskable interrupt</a:t>
            </a:r>
            <a:r>
              <a:rPr lang="en-US" sz="2800" dirty="0"/>
              <a:t>, </a:t>
            </a:r>
            <a:r>
              <a:rPr lang="en-US" sz="2800" dirty="0" smtClean="0"/>
              <a:t>reserved </a:t>
            </a:r>
            <a:r>
              <a:rPr lang="en-US" sz="2800" dirty="0"/>
              <a:t>for events such as unrecoverable memory errors.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Second is </a:t>
            </a:r>
            <a:r>
              <a:rPr lang="en-US" sz="2800" b="1" dirty="0" smtClean="0">
                <a:solidFill>
                  <a:srgbClr val="0000FF"/>
                </a:solidFill>
              </a:rPr>
              <a:t>maskable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used by device controllers to request </a:t>
            </a:r>
            <a:r>
              <a:rPr lang="en-US" sz="2800" dirty="0" smtClean="0"/>
              <a:t>service, is turned </a:t>
            </a:r>
            <a:r>
              <a:rPr lang="en-US" sz="2800" dirty="0"/>
              <a:t>off by </a:t>
            </a:r>
            <a:r>
              <a:rPr lang="en-US" sz="2800" dirty="0" smtClean="0"/>
              <a:t>CPU before executing critical </a:t>
            </a:r>
            <a:r>
              <a:rPr lang="en-US" sz="2800" dirty="0"/>
              <a:t>instruction </a:t>
            </a:r>
            <a:r>
              <a:rPr lang="en-US" sz="2800" dirty="0" smtClean="0"/>
              <a:t>that </a:t>
            </a:r>
            <a:r>
              <a:rPr lang="en-US" sz="2800" dirty="0"/>
              <a:t>must not be interrupted.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Interrupt accepts </a:t>
            </a:r>
            <a:r>
              <a:rPr lang="en-US" sz="2800" dirty="0"/>
              <a:t>an </a:t>
            </a:r>
            <a:r>
              <a:rPr lang="en-US" sz="2800" b="1" dirty="0" smtClean="0"/>
              <a:t>address </a:t>
            </a:r>
            <a:r>
              <a:rPr lang="en-US" sz="2800" dirty="0" smtClean="0"/>
              <a:t>(offset </a:t>
            </a:r>
            <a:r>
              <a:rPr lang="en-US" sz="2800" dirty="0"/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interrupt vector</a:t>
            </a:r>
            <a:r>
              <a:rPr lang="en-US" sz="2800" dirty="0" smtClean="0"/>
              <a:t>)</a:t>
            </a:r>
            <a:r>
              <a:rPr lang="en-US" sz="2800" b="1" dirty="0" smtClean="0"/>
              <a:t> </a:t>
            </a:r>
            <a:r>
              <a:rPr lang="en-US" sz="2800" dirty="0" smtClean="0"/>
              <a:t>to selects interrupt-handling routine. </a:t>
            </a:r>
            <a:endParaRPr lang="en-US" sz="2800" dirty="0"/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Interrupts have </a:t>
            </a:r>
            <a:r>
              <a:rPr lang="en-US" sz="2800" b="1" dirty="0" smtClean="0">
                <a:solidFill>
                  <a:srgbClr val="0000FF"/>
                </a:solidFill>
              </a:rPr>
              <a:t>priority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levels</a:t>
            </a:r>
            <a:r>
              <a:rPr lang="en-US" sz="2800" dirty="0"/>
              <a:t>,</a:t>
            </a:r>
            <a:r>
              <a:rPr lang="en-US" sz="2800" dirty="0" smtClean="0"/>
              <a:t> enabling CPU </a:t>
            </a:r>
            <a:r>
              <a:rPr lang="en-US" sz="2800" dirty="0"/>
              <a:t>to defer </a:t>
            </a:r>
            <a:r>
              <a:rPr lang="en-US" sz="2800" dirty="0" smtClean="0"/>
              <a:t>low-priority interrupts </a:t>
            </a:r>
            <a:r>
              <a:rPr lang="en-US" sz="2800" dirty="0"/>
              <a:t>without </a:t>
            </a:r>
            <a:r>
              <a:rPr lang="en-US" sz="2800" dirty="0" smtClean="0"/>
              <a:t>masking all, making high priority</a:t>
            </a:r>
            <a:r>
              <a:rPr lang="en-US" sz="2800" dirty="0"/>
              <a:t> </a:t>
            </a:r>
            <a:r>
              <a:rPr lang="en-US" sz="2800" dirty="0" smtClean="0"/>
              <a:t>interrupt </a:t>
            </a:r>
            <a:r>
              <a:rPr lang="en-US" sz="2800" dirty="0"/>
              <a:t>to </a:t>
            </a:r>
            <a:r>
              <a:rPr lang="en-US" sz="2800" dirty="0" smtClean="0"/>
              <a:t>preempt.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13" y="548680"/>
            <a:ext cx="5943117" cy="50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Intel Pentium processor </a:t>
            </a:r>
            <a:r>
              <a:rPr lang="en-US" sz="2800" b="1" dirty="0" smtClean="0"/>
              <a:t>event-vector.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52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55578"/>
            <a:ext cx="8382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Interrupts are used </a:t>
            </a:r>
            <a:r>
              <a:rPr lang="en-US" sz="2800" dirty="0"/>
              <a:t>to handle </a:t>
            </a:r>
            <a:r>
              <a:rPr lang="en-US" sz="2800" b="1" dirty="0" smtClean="0">
                <a:solidFill>
                  <a:srgbClr val="0000FF"/>
                </a:solidFill>
              </a:rPr>
              <a:t>exceptions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(e.g. dividing </a:t>
            </a:r>
            <a:r>
              <a:rPr lang="en-US" sz="2800" dirty="0"/>
              <a:t>by 0, </a:t>
            </a:r>
            <a:r>
              <a:rPr lang="en-US" sz="2800" dirty="0" smtClean="0"/>
              <a:t>access protected memory address</a:t>
            </a:r>
            <a:r>
              <a:rPr lang="en-US" sz="2800" dirty="0"/>
              <a:t>, </a:t>
            </a:r>
            <a:r>
              <a:rPr lang="en-US" sz="2800" dirty="0" smtClean="0"/>
              <a:t>attempt </a:t>
            </a:r>
            <a:r>
              <a:rPr lang="en-US" sz="2800" dirty="0"/>
              <a:t>execute </a:t>
            </a:r>
            <a:r>
              <a:rPr lang="en-US" sz="2800" dirty="0" smtClean="0"/>
              <a:t>non user mode instruction). </a:t>
            </a:r>
          </a:p>
          <a:p>
            <a:pPr algn="just">
              <a:spcAft>
                <a:spcPts val="1800"/>
              </a:spcAft>
            </a:pPr>
            <a:r>
              <a:rPr lang="en-US" sz="2800" dirty="0"/>
              <a:t>Interrupts are </a:t>
            </a:r>
            <a:r>
              <a:rPr lang="en-US" sz="2800" dirty="0" smtClean="0"/>
              <a:t>also used for </a:t>
            </a:r>
            <a:r>
              <a:rPr lang="en-US" sz="2800" b="1" dirty="0" smtClean="0">
                <a:solidFill>
                  <a:srgbClr val="0000FF"/>
                </a:solidFill>
              </a:rPr>
              <a:t>trap</a:t>
            </a:r>
            <a:r>
              <a:rPr lang="en-US" sz="2800" dirty="0" smtClean="0"/>
              <a:t>, used to </a:t>
            </a:r>
            <a:r>
              <a:rPr lang="en-US" sz="2800" dirty="0"/>
              <a:t>issue system </a:t>
            </a:r>
            <a:r>
              <a:rPr lang="en-US" sz="2800" dirty="0" smtClean="0"/>
              <a:t>calls, calling the kernel.</a:t>
            </a:r>
          </a:p>
          <a:p>
            <a:pPr algn="just">
              <a:spcAft>
                <a:spcPts val="1800"/>
              </a:spcAft>
            </a:pPr>
            <a:r>
              <a:rPr lang="en-US" sz="2800" dirty="0"/>
              <a:t>T</a:t>
            </a:r>
            <a:r>
              <a:rPr lang="en-US" sz="2800" dirty="0" smtClean="0"/>
              <a:t>rap has </a:t>
            </a:r>
            <a:r>
              <a:rPr lang="en-US" sz="2800" b="1" dirty="0" smtClean="0"/>
              <a:t>low</a:t>
            </a:r>
            <a:r>
              <a:rPr lang="en-US" sz="2800" dirty="0" smtClean="0"/>
              <a:t> priority </a:t>
            </a:r>
            <a:r>
              <a:rPr lang="en-US" sz="2800" dirty="0"/>
              <a:t>compared </a:t>
            </a:r>
            <a:r>
              <a:rPr lang="en-US" sz="2800" dirty="0" smtClean="0"/>
              <a:t>to device. System </a:t>
            </a:r>
            <a:r>
              <a:rPr lang="en-US" sz="2800" dirty="0"/>
              <a:t>call on behalf of </a:t>
            </a:r>
            <a:r>
              <a:rPr lang="en-US" sz="2800" dirty="0" smtClean="0"/>
              <a:t>application </a:t>
            </a:r>
            <a:r>
              <a:rPr lang="en-US" sz="2800" dirty="0"/>
              <a:t>is </a:t>
            </a:r>
            <a:r>
              <a:rPr lang="en-US" sz="2800" dirty="0" smtClean="0"/>
              <a:t>less urgent </a:t>
            </a:r>
            <a:r>
              <a:rPr lang="en-US" sz="2800" dirty="0"/>
              <a:t>than servicing </a:t>
            </a:r>
            <a:r>
              <a:rPr lang="en-US" sz="2800" dirty="0" smtClean="0"/>
              <a:t>device controller, </a:t>
            </a:r>
            <a:r>
              <a:rPr lang="en-US" sz="2800" dirty="0"/>
              <a:t>before </a:t>
            </a:r>
            <a:r>
              <a:rPr lang="en-US" sz="2800" dirty="0" smtClean="0"/>
              <a:t>FIFO </a:t>
            </a:r>
            <a:r>
              <a:rPr lang="en-US" sz="2800" dirty="0"/>
              <a:t>queue overflows </a:t>
            </a:r>
            <a:r>
              <a:rPr lang="en-US" sz="2800" dirty="0" smtClean="0"/>
              <a:t>and loses data</a:t>
            </a:r>
            <a:r>
              <a:rPr lang="en-US" sz="2800" dirty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Threaded </a:t>
            </a:r>
            <a:r>
              <a:rPr lang="en-US" sz="2800" dirty="0"/>
              <a:t>kernel </a:t>
            </a:r>
            <a:r>
              <a:rPr lang="en-US" sz="2800" dirty="0" smtClean="0"/>
              <a:t>is </a:t>
            </a:r>
            <a:r>
              <a:rPr lang="en-US" sz="2800" dirty="0"/>
              <a:t>well suited to implement </a:t>
            </a:r>
            <a:r>
              <a:rPr lang="en-US" sz="2800" dirty="0" smtClean="0"/>
              <a:t>multiple interrupt </a:t>
            </a:r>
            <a:r>
              <a:rPr lang="en-US" sz="2800" dirty="0"/>
              <a:t>priorities and </a:t>
            </a:r>
            <a:r>
              <a:rPr lang="en-US" sz="2800" dirty="0" smtClean="0"/>
              <a:t>enforce precedence.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227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Interrupts or polling are wasteful for transferring big amount of data between the disk and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Rather, special-purpose </a:t>
            </a:r>
            <a:r>
              <a:rPr lang="en-US" sz="2800" dirty="0"/>
              <a:t>processor called </a:t>
            </a:r>
            <a:r>
              <a:rPr lang="en-US" sz="2800" b="1" dirty="0" smtClean="0">
                <a:solidFill>
                  <a:srgbClr val="0000FF"/>
                </a:solidFill>
              </a:rPr>
              <a:t>direct-memory-access </a:t>
            </a:r>
            <a:r>
              <a:rPr lang="en-US" sz="2800" b="1" dirty="0">
                <a:solidFill>
                  <a:srgbClr val="0000FF"/>
                </a:solidFill>
              </a:rPr>
              <a:t>(DMA) </a:t>
            </a:r>
            <a:r>
              <a:rPr lang="en-US" sz="2800" dirty="0" smtClean="0"/>
              <a:t>is used.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CPU</a:t>
            </a:r>
            <a:r>
              <a:rPr lang="en-US" sz="2800" dirty="0"/>
              <a:t> </a:t>
            </a:r>
            <a:r>
              <a:rPr lang="en-US" sz="2800" dirty="0" smtClean="0"/>
              <a:t>writes </a:t>
            </a:r>
            <a:r>
              <a:rPr lang="en-US" sz="2800" dirty="0"/>
              <a:t>a DMA </a:t>
            </a:r>
            <a:r>
              <a:rPr lang="en-US" sz="2800" b="1" dirty="0"/>
              <a:t>command block </a:t>
            </a:r>
            <a:r>
              <a:rPr lang="en-US" sz="2800" dirty="0"/>
              <a:t>into </a:t>
            </a:r>
            <a:r>
              <a:rPr lang="en-US" sz="2800" dirty="0" smtClean="0"/>
              <a:t>memory, containing </a:t>
            </a:r>
            <a:r>
              <a:rPr lang="en-US" sz="2800" dirty="0"/>
              <a:t>a pointer </a:t>
            </a:r>
            <a:r>
              <a:rPr lang="en-US" sz="2800" dirty="0" smtClean="0"/>
              <a:t>to </a:t>
            </a:r>
            <a:r>
              <a:rPr lang="en-US" sz="2800" dirty="0"/>
              <a:t>transfer</a:t>
            </a:r>
            <a:r>
              <a:rPr lang="en-US" sz="2800" dirty="0" smtClean="0"/>
              <a:t> source, </a:t>
            </a:r>
            <a:r>
              <a:rPr lang="en-US" sz="2800" dirty="0"/>
              <a:t>a pointer to </a:t>
            </a:r>
            <a:r>
              <a:rPr lang="en-US" sz="2800" dirty="0" smtClean="0"/>
              <a:t>transfer destination, </a:t>
            </a:r>
            <a:r>
              <a:rPr lang="en-US" sz="2800" dirty="0"/>
              <a:t>and </a:t>
            </a:r>
            <a:r>
              <a:rPr lang="en-US" sz="2800" dirty="0" smtClean="0"/>
              <a:t>number </a:t>
            </a:r>
            <a:r>
              <a:rPr lang="en-US" sz="2800" dirty="0"/>
              <a:t>of transferred </a:t>
            </a:r>
            <a:r>
              <a:rPr lang="en-US" sz="2800" dirty="0" smtClean="0"/>
              <a:t>bytes.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CPU writes the address of </a:t>
            </a:r>
            <a:r>
              <a:rPr lang="en-US" sz="2800" dirty="0" smtClean="0"/>
              <a:t>this </a:t>
            </a:r>
            <a:r>
              <a:rPr lang="en-US" sz="2800" b="1" dirty="0" smtClean="0"/>
              <a:t>command </a:t>
            </a:r>
            <a:r>
              <a:rPr lang="en-US" sz="2800" b="1" dirty="0"/>
              <a:t>block </a:t>
            </a:r>
            <a:r>
              <a:rPr lang="en-US" sz="2800" dirty="0"/>
              <a:t>to the DMA controller, then goes on with other </a:t>
            </a:r>
            <a:r>
              <a:rPr lang="en-US" sz="2800" dirty="0" smtClean="0"/>
              <a:t>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Direct Memory Access</a:t>
            </a:r>
          </a:p>
        </p:txBody>
      </p:sp>
    </p:spTree>
    <p:extLst>
      <p:ext uri="{BB962C8B-B14F-4D97-AF65-F5344CB8AC3E}">
        <p14:creationId xmlns:p14="http://schemas.microsoft.com/office/powerpoint/2010/main" val="35110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3695"/>
            <a:ext cx="7185928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DMA </a:t>
            </a:r>
            <a:r>
              <a:rPr lang="en-US" sz="2800" b="1" dirty="0" smtClean="0"/>
              <a:t>transfer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816805" y="683695"/>
            <a:ext cx="1980220" cy="67507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6805" y="1358770"/>
            <a:ext cx="1980220" cy="103511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61910" y="3699030"/>
            <a:ext cx="1980220" cy="51755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61910" y="4216587"/>
            <a:ext cx="1980220" cy="65257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152" y="1268760"/>
            <a:ext cx="1980220" cy="130514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6584" y="2573906"/>
            <a:ext cx="2295255" cy="7200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Two main jobs of a computer: </a:t>
            </a:r>
            <a:r>
              <a:rPr lang="en-US" sz="2800" b="1" dirty="0" smtClean="0"/>
              <a:t>I/O</a:t>
            </a:r>
            <a:r>
              <a:rPr lang="en-US" sz="2800" dirty="0" smtClean="0"/>
              <a:t> and </a:t>
            </a:r>
            <a:r>
              <a:rPr lang="en-US" sz="2800" b="1" dirty="0" smtClean="0"/>
              <a:t>processing</a:t>
            </a:r>
            <a:r>
              <a:rPr lang="en-US" sz="2800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Controlling devices is major </a:t>
            </a:r>
            <a:r>
              <a:rPr lang="en-US" sz="2800" b="1" dirty="0" smtClean="0"/>
              <a:t>OS</a:t>
            </a:r>
            <a:r>
              <a:rPr lang="en-US" sz="2800" dirty="0" smtClean="0"/>
              <a:t> design concern, since I/O vary in function </a:t>
            </a:r>
            <a:r>
              <a:rPr lang="en-US" sz="2800" dirty="0"/>
              <a:t>and speed </a:t>
            </a:r>
            <a:r>
              <a:rPr lang="en-US" sz="2800" dirty="0" smtClean="0"/>
              <a:t>(e.g. mouse</a:t>
            </a:r>
            <a:r>
              <a:rPr lang="en-US" sz="2800" dirty="0"/>
              <a:t>, </a:t>
            </a:r>
            <a:r>
              <a:rPr lang="en-US" sz="2800" dirty="0" smtClean="0"/>
              <a:t>hard disk).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I/O HW elements, such as ports, buses, and device controllers, accommodate a wide variety of I/O devices.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encapsulate the details and oddities of different devices, OS kernel uses </a:t>
            </a:r>
            <a:r>
              <a:rPr lang="en-US" sz="2800" b="1" dirty="0"/>
              <a:t>device-driver</a:t>
            </a:r>
            <a:r>
              <a:rPr lang="en-US" sz="2800" dirty="0"/>
              <a:t> modules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Device drivers allow uniform access I/O </a:t>
            </a:r>
            <a:r>
              <a:rPr lang="en-US" sz="2800" dirty="0" smtClean="0"/>
              <a:t>interface. </a:t>
            </a:r>
            <a:r>
              <a:rPr lang="en-US" sz="2800" dirty="0"/>
              <a:t>S</a:t>
            </a:r>
            <a:r>
              <a:rPr lang="en-US" sz="2800" dirty="0" smtClean="0"/>
              <a:t>ystem </a:t>
            </a:r>
            <a:r>
              <a:rPr lang="en-US" sz="2800" dirty="0"/>
              <a:t>calls provide standard interface between the application and 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Overview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87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77527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DMA places </a:t>
            </a:r>
            <a:r>
              <a:rPr lang="en-US" sz="2800" dirty="0"/>
              <a:t>addresses </a:t>
            </a:r>
            <a:r>
              <a:rPr lang="en-US" sz="2800" dirty="0" smtClean="0"/>
              <a:t>on the </a:t>
            </a:r>
            <a:r>
              <a:rPr lang="en-US" sz="2800" dirty="0"/>
              <a:t>bus to perform transfers without </a:t>
            </a:r>
            <a:r>
              <a:rPr lang="en-US" sz="2800" dirty="0" smtClean="0"/>
              <a:t>CPU intervention.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DMA-disk handshaking is</a:t>
            </a:r>
            <a:r>
              <a:rPr lang="en-US" sz="2800" dirty="0"/>
              <a:t> </a:t>
            </a:r>
            <a:r>
              <a:rPr lang="en-US" sz="2800" dirty="0" smtClean="0"/>
              <a:t>performed </a:t>
            </a:r>
            <a:r>
              <a:rPr lang="en-US" sz="2800" dirty="0"/>
              <a:t>via a pair of </a:t>
            </a:r>
            <a:r>
              <a:rPr lang="en-US" sz="2800" b="1" dirty="0" smtClean="0">
                <a:solidFill>
                  <a:srgbClr val="0000FF"/>
                </a:solidFill>
              </a:rPr>
              <a:t>DMA-request</a:t>
            </a:r>
            <a:r>
              <a:rPr lang="en-US" sz="2800" b="1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DMA-acknowledge</a:t>
            </a:r>
            <a:r>
              <a:rPr lang="en-US" sz="2800" dirty="0" smtClean="0"/>
              <a:t> wires.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Disk controller sets </a:t>
            </a:r>
            <a:r>
              <a:rPr lang="en-US" sz="2800" b="1" dirty="0" smtClean="0"/>
              <a:t>DMA-request</a:t>
            </a:r>
            <a:r>
              <a:rPr lang="en-US" sz="2800" dirty="0" smtClean="0"/>
              <a:t> when data </a:t>
            </a:r>
            <a:r>
              <a:rPr lang="en-US" sz="2800" dirty="0"/>
              <a:t>is available for </a:t>
            </a:r>
            <a:r>
              <a:rPr lang="en-US" sz="2800" dirty="0" smtClean="0"/>
              <a:t>transfer.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DMA </a:t>
            </a:r>
            <a:r>
              <a:rPr lang="en-US" sz="2800" dirty="0"/>
              <a:t>controller </a:t>
            </a:r>
            <a:r>
              <a:rPr lang="en-US" sz="2800" dirty="0" smtClean="0"/>
              <a:t>seizes memory </a:t>
            </a:r>
            <a:r>
              <a:rPr lang="en-US" sz="2800" dirty="0"/>
              <a:t>bus, </a:t>
            </a:r>
            <a:r>
              <a:rPr lang="en-US" sz="2800" dirty="0" smtClean="0"/>
              <a:t>placing address </a:t>
            </a:r>
            <a:r>
              <a:rPr lang="en-US" sz="2800" dirty="0"/>
              <a:t>on </a:t>
            </a:r>
            <a:r>
              <a:rPr lang="en-US" sz="2800" dirty="0" smtClean="0"/>
              <a:t>memory-address wires, and setting </a:t>
            </a:r>
            <a:r>
              <a:rPr lang="en-US" sz="2800" b="1" dirty="0" smtClean="0"/>
              <a:t>DMA-acknowledge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Device controller receives </a:t>
            </a:r>
            <a:r>
              <a:rPr lang="en-US" sz="2800" b="1" dirty="0" smtClean="0"/>
              <a:t>DMA-acknowledge</a:t>
            </a:r>
            <a:r>
              <a:rPr lang="en-US" sz="2800" dirty="0" smtClean="0"/>
              <a:t>, transfers word </a:t>
            </a:r>
            <a:r>
              <a:rPr lang="en-US" sz="2800" dirty="0"/>
              <a:t>of data to </a:t>
            </a:r>
            <a:r>
              <a:rPr lang="en-US" sz="2800" dirty="0" smtClean="0"/>
              <a:t>memory and clears </a:t>
            </a:r>
            <a:r>
              <a:rPr lang="en-US" sz="2800" dirty="0"/>
              <a:t>the </a:t>
            </a:r>
            <a:r>
              <a:rPr lang="en-US" sz="2800" dirty="0" smtClean="0"/>
              <a:t>DMA-request.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the entire transfer is finished, the DMA controller interrupts the CPU.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DMA </a:t>
            </a:r>
            <a:r>
              <a:rPr lang="en-US" sz="2800" dirty="0"/>
              <a:t>controller </a:t>
            </a:r>
            <a:r>
              <a:rPr lang="en-US" sz="2800" dirty="0" smtClean="0"/>
              <a:t>seize of memory bus prevents CPU momentary access  to </a:t>
            </a:r>
            <a:r>
              <a:rPr lang="en-US" sz="2800" dirty="0"/>
              <a:t>main </a:t>
            </a:r>
            <a:r>
              <a:rPr lang="en-US" sz="2800" dirty="0" smtClean="0"/>
              <a:t>memory (but not to cache), called </a:t>
            </a:r>
            <a:r>
              <a:rPr lang="en-US" sz="2800" b="1" dirty="0">
                <a:solidFill>
                  <a:srgbClr val="0000FF"/>
                </a:solidFill>
              </a:rPr>
              <a:t>cycle </a:t>
            </a:r>
            <a:r>
              <a:rPr lang="en-US" sz="2800" b="1" dirty="0" smtClean="0">
                <a:solidFill>
                  <a:srgbClr val="0000FF"/>
                </a:solidFill>
              </a:rPr>
              <a:t>stealing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Although </a:t>
            </a:r>
            <a:r>
              <a:rPr lang="en-US" sz="2800" b="1" dirty="0" smtClean="0"/>
              <a:t>cycle stealing </a:t>
            </a:r>
            <a:r>
              <a:rPr lang="en-US" sz="2800" dirty="0" smtClean="0"/>
              <a:t>can slow down the CPU, offloading data-transfer work to a DMA improves the total system performance.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Disk Storage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2007"/>
            <a:ext cx="8382000" cy="44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1840" y="3310822"/>
            <a:ext cx="4005445" cy="1501595"/>
            <a:chOff x="3131840" y="3457575"/>
            <a:chExt cx="4005445" cy="1501595"/>
          </a:xfrm>
        </p:grpSpPr>
        <p:grpSp>
          <p:nvGrpSpPr>
            <p:cNvPr id="23" name="Group 22"/>
            <p:cNvGrpSpPr/>
            <p:nvPr/>
          </p:nvGrpSpPr>
          <p:grpSpPr>
            <a:xfrm>
              <a:off x="3131840" y="3457575"/>
              <a:ext cx="4005445" cy="1501595"/>
              <a:chOff x="3131840" y="3457575"/>
              <a:chExt cx="4005445" cy="150159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131840" y="3457575"/>
                <a:ext cx="297033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66955" y="4959170"/>
                <a:ext cx="297033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851920" y="4104075"/>
                <a:ext cx="2610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2.5 orders of magnitude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9" idx="0"/>
              </p:cNvCxnSpPr>
              <p:nvPr/>
            </p:nvCxnSpPr>
            <p:spPr>
              <a:xfrm flipV="1">
                <a:off x="5157065" y="3519488"/>
                <a:ext cx="0" cy="584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>
              <a:stCxn id="9" idx="2"/>
            </p:cNvCxnSpPr>
            <p:nvPr/>
          </p:nvCxnSpPr>
          <p:spPr>
            <a:xfrm>
              <a:off x="5157065" y="4473407"/>
              <a:ext cx="0" cy="4857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0" name="Group 4099"/>
          <p:cNvGrpSpPr/>
          <p:nvPr/>
        </p:nvGrpSpPr>
        <p:grpSpPr>
          <a:xfrm>
            <a:off x="2636785" y="3310822"/>
            <a:ext cx="4590510" cy="1703914"/>
            <a:chOff x="2636785" y="3310822"/>
            <a:chExt cx="4590510" cy="1703914"/>
          </a:xfrm>
        </p:grpSpPr>
        <p:grpSp>
          <p:nvGrpSpPr>
            <p:cNvPr id="4097" name="Group 4096"/>
            <p:cNvGrpSpPr/>
            <p:nvPr/>
          </p:nvGrpSpPr>
          <p:grpSpPr>
            <a:xfrm>
              <a:off x="2636785" y="3310822"/>
              <a:ext cx="4590510" cy="1703914"/>
              <a:chOff x="2636785" y="3457575"/>
              <a:chExt cx="4590510" cy="170391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636785" y="3457575"/>
                <a:ext cx="0" cy="168161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227295" y="3479874"/>
                <a:ext cx="0" cy="168161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851920" y="4094550"/>
                <a:ext cx="2610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5 orders of magnitude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2636785" y="4279216"/>
                <a:ext cx="1215135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96" name="Straight Arrow Connector 4095"/>
            <p:cNvCxnSpPr/>
            <p:nvPr/>
          </p:nvCxnSpPr>
          <p:spPr>
            <a:xfrm>
              <a:off x="6462210" y="4151629"/>
              <a:ext cx="765085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57200" y="1221380"/>
            <a:ext cx="8229600" cy="4981090"/>
            <a:chOff x="457200" y="1221380"/>
            <a:chExt cx="8229600" cy="4981090"/>
          </a:xfrm>
        </p:grpSpPr>
        <p:sp>
          <p:nvSpPr>
            <p:cNvPr id="4099" name="TextBox 4098"/>
            <p:cNvSpPr txBox="1"/>
            <p:nvPr/>
          </p:nvSpPr>
          <p:spPr>
            <a:xfrm>
              <a:off x="457200" y="5679250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Density and access time improvement over 25 years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36786" y="1221380"/>
              <a:ext cx="597112" cy="2111741"/>
            </a:xfrm>
            <a:prstGeom prst="rect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27294" y="2123855"/>
              <a:ext cx="372087" cy="2688562"/>
            </a:xfrm>
            <a:prstGeom prst="rect">
              <a:avLst/>
            </a:prstGeom>
            <a:solidFill>
              <a:srgbClr val="7F7F7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31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102953"/>
                <a:ext cx="8382000" cy="484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Areal density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dirty="0">
                            <a:latin typeface="Cambria Math"/>
                          </a:rPr>
                          <m:t>Bits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i="0" dirty="0">
                                <a:latin typeface="Cambria Math"/>
                              </a:rPr>
                              <m:t>Inch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) is constantly improved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Areal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density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dirty="0">
                              <a:latin typeface="Cambria Math"/>
                            </a:rPr>
                            <m:t>Tracks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dirty="0">
                              <a:latin typeface="Cambria Math"/>
                            </a:rPr>
                            <m:t>Inch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/>
                            </a:rPr>
                            <m:t>Bits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dirty="0">
                              <a:latin typeface="Cambria Math"/>
                            </a:rPr>
                            <m:t>Inch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1980-1988 29%/year, 1989-1996 60%/year (as DRAM),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1997-2003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100</a:t>
                </a:r>
                <a:r>
                  <a:rPr lang="en-US" sz="2800" dirty="0"/>
                  <a:t>%/</a:t>
                </a:r>
                <a:r>
                  <a:rPr lang="en-US" sz="2800" dirty="0" smtClean="0"/>
                  <a:t>year,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2004-2006 30</a:t>
                </a:r>
                <a:r>
                  <a:rPr lang="en-US" sz="2800" dirty="0"/>
                  <a:t>%/</a:t>
                </a:r>
                <a:r>
                  <a:rPr lang="en-US" sz="2800" dirty="0" smtClean="0"/>
                  <a:t>year.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In </a:t>
                </a:r>
                <a:r>
                  <a:rPr lang="en-US" sz="2800" dirty="0"/>
                  <a:t>2006, the highest density in commercial products is 130 </a:t>
                </a:r>
                <a:r>
                  <a:rPr lang="en-US" sz="2800" dirty="0" smtClean="0"/>
                  <a:t>billion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Bits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Inch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Cost/gigabyte dropped as </a:t>
                </a:r>
                <a:r>
                  <a:rPr lang="en-US" sz="2800" dirty="0"/>
                  <a:t>fast as </a:t>
                </a:r>
                <a:r>
                  <a:rPr lang="en-US" sz="2800" dirty="0" smtClean="0"/>
                  <a:t>density increased, improved </a:t>
                </a:r>
                <a:r>
                  <a:rPr lang="en-US" sz="2800" dirty="0"/>
                  <a:t>by </a:t>
                </a:r>
                <a:r>
                  <a:rPr lang="en-US" sz="2800" dirty="0" smtClean="0"/>
                  <a:t>100,000 between 1983-2006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02953"/>
                <a:ext cx="8382000" cy="4846327"/>
              </a:xfrm>
              <a:prstGeom prst="rect">
                <a:avLst/>
              </a:prstGeom>
              <a:blipFill rotWithShape="1">
                <a:blip r:embed="rId2"/>
                <a:stretch>
                  <a:fillRect l="-1527" r="-1455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3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1000" y="750561"/>
                <a:ext cx="8382000" cy="5513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000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access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time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gap </a:t>
                </a:r>
                <a:r>
                  <a:rPr lang="en-US" sz="2800" dirty="0" smtClean="0"/>
                  <a:t>between disks and DRAM always challenged disk technology.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That performance advantage </a:t>
                </a:r>
                <a:r>
                  <a:rPr lang="en-US" sz="2800" dirty="0"/>
                  <a:t>costs 30–150 times more per gigabyte for DRAM.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Bandwidth </a:t>
                </a:r>
                <a:r>
                  <a:rPr lang="en-US" sz="2800" dirty="0"/>
                  <a:t>gap is more complex. </a:t>
                </a:r>
                <a:r>
                  <a:rPr lang="en-US" sz="2800" dirty="0" smtClean="0"/>
                  <a:t>A fast of 37GB disk, costing </a:t>
                </a:r>
                <a:r>
                  <a:rPr lang="en-US" sz="2800" dirty="0"/>
                  <a:t>$150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 2006 </a:t>
                </a:r>
                <a:r>
                  <a:rPr lang="en-US" sz="2800" dirty="0" smtClean="0"/>
                  <a:t>transferred 115 MB/sec.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2 GB DRAM </a:t>
                </a:r>
                <a:r>
                  <a:rPr lang="en-US" sz="2800" dirty="0" smtClean="0"/>
                  <a:t>module, costing $300 </a:t>
                </a:r>
                <a:r>
                  <a:rPr lang="en-US" sz="2800" dirty="0"/>
                  <a:t>in 2006 transferred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3200 </a:t>
                </a:r>
                <a:r>
                  <a:rPr lang="en-US" sz="2800" dirty="0" smtClean="0"/>
                  <a:t>MB/sec.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DRAM module BW was X28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3200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115</m:t>
                        </m:r>
                      </m:den>
                    </m:f>
                  </m:oMath>
                </a14:m>
                <a:r>
                  <a:rPr lang="en-US" sz="2800" dirty="0" smtClean="0"/>
                  <a:t>), </a:t>
                </a:r>
                <a:r>
                  <a:rPr lang="en-US" sz="2800" dirty="0" smtClean="0"/>
                  <a:t>BW/GB was X500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115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37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/>
                  <a:t>)</a:t>
                </a:r>
                <a:r>
                  <a:rPr lang="en-US" sz="2800" dirty="0"/>
                  <a:t>, and BW/$ was X14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28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150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300</m:t>
                        </m:r>
                      </m:den>
                    </m:f>
                  </m:oMath>
                </a14:m>
                <a:r>
                  <a:rPr lang="en-US" sz="2800" dirty="0" smtClean="0"/>
                  <a:t>).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50561"/>
                <a:ext cx="8382000" cy="5513754"/>
              </a:xfrm>
              <a:prstGeom prst="rect">
                <a:avLst/>
              </a:prstGeom>
              <a:blipFill rotWithShape="1">
                <a:blip r:embed="rId2"/>
                <a:stretch>
                  <a:fillRect l="-1527" t="-994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9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8641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Flash memory </a:t>
            </a:r>
            <a:r>
              <a:rPr lang="en-US" sz="2800" dirty="0" smtClean="0"/>
              <a:t>(</a:t>
            </a:r>
            <a:r>
              <a:rPr lang="en-US" sz="2800" b="1" dirty="0" smtClean="0"/>
              <a:t>SSD</a:t>
            </a:r>
            <a:r>
              <a:rPr lang="en-US" sz="2800" dirty="0" smtClean="0"/>
              <a:t>) may be an alternative. Nonvolatile with same BW as </a:t>
            </a:r>
            <a:r>
              <a:rPr lang="en-US" sz="2800" dirty="0"/>
              <a:t>disks, but latency </a:t>
            </a:r>
            <a:r>
              <a:rPr lang="en-US" sz="2800" dirty="0" smtClean="0"/>
              <a:t>is 100–1000 faster and much smaller power. 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$/GB of </a:t>
            </a:r>
            <a:r>
              <a:rPr lang="en-US" sz="2800" dirty="0"/>
              <a:t>flash </a:t>
            </a:r>
            <a:r>
              <a:rPr lang="en-US" sz="2800" dirty="0" smtClean="0"/>
              <a:t>is about </a:t>
            </a:r>
            <a:r>
              <a:rPr lang="en-US" sz="2800" dirty="0"/>
              <a:t>the same as </a:t>
            </a:r>
            <a:r>
              <a:rPr lang="en-US" sz="2800" dirty="0" smtClean="0"/>
              <a:t>DRAM (X50 than disks), and endurance is a problem.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Disks </a:t>
            </a:r>
            <a:r>
              <a:rPr lang="en-US" sz="2800" dirty="0"/>
              <a:t>will remain viable for the foreseeable </a:t>
            </a:r>
            <a:r>
              <a:rPr lang="en-US" sz="2800" dirty="0" smtClean="0"/>
              <a:t>future, replacing the </a:t>
            </a:r>
            <a:r>
              <a:rPr lang="en-US" sz="2800" b="1" dirty="0" smtClean="0"/>
              <a:t>sector-track-cylinder</a:t>
            </a:r>
            <a:r>
              <a:rPr lang="en-US" sz="2800" dirty="0" smtClean="0"/>
              <a:t> </a:t>
            </a:r>
            <a:r>
              <a:rPr lang="en-US" sz="2800" dirty="0"/>
              <a:t>model </a:t>
            </a:r>
            <a:r>
              <a:rPr lang="en-US" sz="2800" dirty="0" smtClean="0"/>
              <a:t>by </a:t>
            </a:r>
            <a:r>
              <a:rPr lang="en-US" sz="2800" b="1" dirty="0"/>
              <a:t>serpentine</a:t>
            </a:r>
            <a:r>
              <a:rPr lang="en-US" sz="2800" dirty="0"/>
              <a:t> </a:t>
            </a:r>
            <a:r>
              <a:rPr lang="en-US" sz="2800" dirty="0" smtClean="0"/>
              <a:t>model across </a:t>
            </a:r>
            <a:r>
              <a:rPr lang="en-US" sz="2800" dirty="0"/>
              <a:t>a single </a:t>
            </a:r>
            <a:r>
              <a:rPr lang="en-US" sz="2800" dirty="0" smtClean="0"/>
              <a:t>surface.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With microprocessor inside, disks offer </a:t>
            </a:r>
            <a:r>
              <a:rPr lang="en-US" sz="2800" dirty="0"/>
              <a:t>higher-level intelligent interfaces, like ATA </a:t>
            </a:r>
            <a:r>
              <a:rPr lang="en-US" sz="2800" dirty="0" smtClean="0"/>
              <a:t>and SCSI.</a:t>
            </a:r>
          </a:p>
        </p:txBody>
      </p:sp>
    </p:spTree>
    <p:extLst>
      <p:ext uri="{BB962C8B-B14F-4D97-AF65-F5344CB8AC3E}">
        <p14:creationId xmlns:p14="http://schemas.microsoft.com/office/powerpoint/2010/main" val="28714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0" y="2387640"/>
            <a:ext cx="74104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108874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Disk Power </a:t>
            </a:r>
            <a:r>
              <a:rPr lang="en-US" sz="2800" dirty="0"/>
              <a:t>≈ Diameter</a:t>
            </a:r>
            <a:r>
              <a:rPr lang="en-US" sz="2800" baseline="30000" dirty="0"/>
              <a:t>4.6</a:t>
            </a:r>
            <a:r>
              <a:rPr lang="en-US" sz="2800" dirty="0"/>
              <a:t> × RPM</a:t>
            </a:r>
            <a:r>
              <a:rPr lang="en-US" sz="2800" baseline="30000" dirty="0"/>
              <a:t>2.8</a:t>
            </a:r>
            <a:r>
              <a:rPr lang="en-US" sz="2800" dirty="0"/>
              <a:t> × Number of platters</a:t>
            </a:r>
          </a:p>
        </p:txBody>
      </p:sp>
    </p:spTree>
    <p:extLst>
      <p:ext uri="{BB962C8B-B14F-4D97-AF65-F5344CB8AC3E}">
        <p14:creationId xmlns:p14="http://schemas.microsoft.com/office/powerpoint/2010/main" val="16808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76337" y="1568025"/>
            <a:ext cx="6791325" cy="3886200"/>
            <a:chOff x="738188" y="1493785"/>
            <a:chExt cx="6791325" cy="3886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488" y="1493785"/>
              <a:ext cx="5915025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8" y="1506590"/>
              <a:ext cx="876300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0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223755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Disks</a:t>
            </a:r>
            <a:r>
              <a:rPr lang="en-US" sz="2800" dirty="0"/>
              <a:t> </a:t>
            </a:r>
            <a:r>
              <a:rPr lang="en-US" sz="2800" dirty="0" smtClean="0"/>
              <a:t>include </a:t>
            </a:r>
            <a:r>
              <a:rPr lang="en-US" sz="2800" dirty="0"/>
              <a:t>buffers to hold the data until the computer </a:t>
            </a:r>
            <a:r>
              <a:rPr lang="en-US" sz="2800" dirty="0" smtClean="0"/>
              <a:t>is ready </a:t>
            </a:r>
            <a:r>
              <a:rPr lang="en-US" sz="2800" dirty="0"/>
              <a:t>to accept </a:t>
            </a:r>
            <a:r>
              <a:rPr lang="en-US" sz="2800" dirty="0" smtClean="0"/>
              <a:t>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Caches are also included to </a:t>
            </a:r>
            <a:r>
              <a:rPr lang="en-US" sz="2800" dirty="0"/>
              <a:t>avoid read accesses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Disks have a command queue allowing to </a:t>
            </a:r>
            <a:r>
              <a:rPr lang="en-US" sz="2800" dirty="0"/>
              <a:t>decide </a:t>
            </a:r>
            <a:r>
              <a:rPr lang="en-US" sz="2800" dirty="0" smtClean="0"/>
              <a:t>the access order to maximize performance </a:t>
            </a:r>
            <a:r>
              <a:rPr lang="en-US" sz="2800" dirty="0"/>
              <a:t>while maintaining correct behavior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Depth </a:t>
            </a:r>
            <a:r>
              <a:rPr lang="en-US" sz="2800" dirty="0"/>
              <a:t>of 50 can double the number of I/</a:t>
            </a:r>
            <a:r>
              <a:rPr lang="en-US" sz="2800" dirty="0" err="1"/>
              <a:t>Os</a:t>
            </a:r>
            <a:r>
              <a:rPr lang="en-US" sz="2800" dirty="0"/>
              <a:t> per second of random I/</a:t>
            </a:r>
            <a:r>
              <a:rPr lang="en-US" sz="2800" dirty="0" err="1"/>
              <a:t>Os</a:t>
            </a:r>
            <a:r>
              <a:rPr lang="en-US" sz="2800" dirty="0"/>
              <a:t> due to </a:t>
            </a:r>
            <a:r>
              <a:rPr lang="en-US" sz="2800" dirty="0" smtClean="0"/>
              <a:t>better scheduling </a:t>
            </a:r>
            <a:r>
              <a:rPr lang="en-US" sz="2800" dirty="0"/>
              <a:t>of accesses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Number </a:t>
            </a:r>
            <a:r>
              <a:rPr lang="en-US" sz="2800" dirty="0"/>
              <a:t>of platters shrank from 12 </a:t>
            </a:r>
            <a:r>
              <a:rPr lang="en-US" sz="2800" dirty="0" smtClean="0"/>
              <a:t>to </a:t>
            </a:r>
            <a:r>
              <a:rPr lang="en-US" sz="2800" dirty="0"/>
              <a:t>4 or even </a:t>
            </a:r>
            <a:r>
              <a:rPr lang="en-US" sz="2800" dirty="0" smtClean="0"/>
              <a:t>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3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3775"/>
            <a:ext cx="8618007" cy="42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0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88740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device communicates with the </a:t>
            </a:r>
            <a:r>
              <a:rPr lang="en-US" sz="2800" dirty="0" smtClean="0"/>
              <a:t>machine via </a:t>
            </a:r>
            <a:r>
              <a:rPr lang="en-US" sz="2800" b="1" dirty="0" smtClean="0"/>
              <a:t>port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Devices are connected by </a:t>
            </a:r>
            <a:r>
              <a:rPr lang="en-US" sz="2800" b="1" dirty="0" smtClean="0"/>
              <a:t>bus </a:t>
            </a:r>
            <a:r>
              <a:rPr lang="en-US" sz="2800" dirty="0" smtClean="0"/>
              <a:t>with well defined </a:t>
            </a:r>
            <a:r>
              <a:rPr lang="en-US" sz="2800" dirty="0"/>
              <a:t>protocol </a:t>
            </a:r>
            <a:r>
              <a:rPr lang="en-US" sz="2800" dirty="0" smtClean="0"/>
              <a:t>specifying the messages </a:t>
            </a:r>
            <a:r>
              <a:rPr lang="en-US" sz="2800" dirty="0"/>
              <a:t>that can be </a:t>
            </a:r>
            <a:r>
              <a:rPr lang="en-US" sz="2800" dirty="0" smtClean="0"/>
              <a:t>sent.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Buses vary </a:t>
            </a:r>
            <a:r>
              <a:rPr lang="en-US" sz="2800" dirty="0"/>
              <a:t>in their </a:t>
            </a:r>
            <a:r>
              <a:rPr lang="en-US" sz="2800" b="1" dirty="0" smtClean="0"/>
              <a:t>signaling</a:t>
            </a:r>
            <a:r>
              <a:rPr lang="en-US" sz="2800" dirty="0" smtClean="0"/>
              <a:t> methods</a:t>
            </a:r>
            <a:r>
              <a:rPr lang="en-US" sz="2800" dirty="0"/>
              <a:t>, </a:t>
            </a:r>
            <a:r>
              <a:rPr lang="en-US" sz="2800" b="1" dirty="0"/>
              <a:t>speed</a:t>
            </a:r>
            <a:r>
              <a:rPr lang="en-US" sz="2800" dirty="0"/>
              <a:t>, </a:t>
            </a:r>
            <a:r>
              <a:rPr lang="en-US" sz="2800" b="1" dirty="0"/>
              <a:t>throughput</a:t>
            </a:r>
            <a:r>
              <a:rPr lang="en-US" sz="2800" dirty="0"/>
              <a:t>, and </a:t>
            </a:r>
            <a:r>
              <a:rPr lang="en-US" sz="2800" b="1" dirty="0"/>
              <a:t>connection</a:t>
            </a:r>
            <a:r>
              <a:rPr lang="en-US" sz="2800" dirty="0"/>
              <a:t> </a:t>
            </a:r>
            <a:r>
              <a:rPr lang="en-US" sz="2800" dirty="0" smtClean="0"/>
              <a:t>methods.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PC bus called </a:t>
            </a:r>
            <a:r>
              <a:rPr lang="en-US" sz="2800" b="1" dirty="0" smtClean="0">
                <a:solidFill>
                  <a:srgbClr val="0000FF"/>
                </a:solidFill>
              </a:rPr>
              <a:t>PCI </a:t>
            </a:r>
            <a:r>
              <a:rPr lang="en-US" sz="2800" b="1" dirty="0">
                <a:solidFill>
                  <a:srgbClr val="0000FF"/>
                </a:solidFill>
              </a:rPr>
              <a:t>bus </a:t>
            </a:r>
            <a:r>
              <a:rPr lang="en-US" sz="2800" dirty="0" smtClean="0"/>
              <a:t>connects </a:t>
            </a:r>
            <a:r>
              <a:rPr lang="en-US" sz="2800" dirty="0"/>
              <a:t>the processor–memory subsystem to fast </a:t>
            </a:r>
            <a:r>
              <a:rPr lang="en-US" sz="2800" dirty="0" smtClean="0"/>
              <a:t>devices.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Expansion </a:t>
            </a:r>
            <a:r>
              <a:rPr lang="en-US" sz="2800" b="1" dirty="0">
                <a:solidFill>
                  <a:srgbClr val="0000FF"/>
                </a:solidFill>
              </a:rPr>
              <a:t>bus </a:t>
            </a:r>
            <a:r>
              <a:rPr lang="en-US" sz="2800" dirty="0"/>
              <a:t>connects </a:t>
            </a:r>
            <a:r>
              <a:rPr lang="en-US" sz="2800" dirty="0" smtClean="0"/>
              <a:t>slow devices (keyboard, serial </a:t>
            </a:r>
            <a:r>
              <a:rPr lang="en-US" sz="2800" dirty="0"/>
              <a:t>and USB </a:t>
            </a:r>
            <a:r>
              <a:rPr lang="en-US" sz="2800" dirty="0" smtClean="0"/>
              <a:t>ports).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/>
              <a:t>I/O Hardware</a:t>
            </a:r>
          </a:p>
        </p:txBody>
      </p:sp>
    </p:spTree>
    <p:extLst>
      <p:ext uri="{BB962C8B-B14F-4D97-AF65-F5344CB8AC3E}">
        <p14:creationId xmlns:p14="http://schemas.microsoft.com/office/powerpoint/2010/main" val="15304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529788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Probabilistic nature of </a:t>
            </a:r>
            <a:r>
              <a:rPr lang="en-US" sz="2800" dirty="0"/>
              <a:t>I/O </a:t>
            </a:r>
            <a:r>
              <a:rPr lang="en-US" sz="2800" dirty="0" smtClean="0"/>
              <a:t>suggests </a:t>
            </a:r>
            <a:r>
              <a:rPr lang="en-US" sz="2800" b="1" dirty="0">
                <a:solidFill>
                  <a:srgbClr val="0000FF"/>
                </a:solidFill>
              </a:rPr>
              <a:t>queuing theory</a:t>
            </a:r>
            <a:r>
              <a:rPr lang="en-US" sz="2800" i="1" dirty="0"/>
              <a:t> </a:t>
            </a:r>
            <a:r>
              <a:rPr lang="en-US" sz="2800" dirty="0" smtClean="0"/>
              <a:t>to calculate </a:t>
            </a:r>
            <a:r>
              <a:rPr lang="en-US" sz="2800" dirty="0"/>
              <a:t>response time and throughput of </a:t>
            </a:r>
            <a:r>
              <a:rPr lang="en-US" sz="2800" dirty="0" smtClean="0"/>
              <a:t>I/O system</a:t>
            </a:r>
            <a:r>
              <a:rPr lang="en-US" sz="28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46" y="2962263"/>
            <a:ext cx="393970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56428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Processor makes I/O </a:t>
            </a:r>
            <a:r>
              <a:rPr lang="en-US" sz="2800" dirty="0"/>
              <a:t>requests </a:t>
            </a:r>
            <a:r>
              <a:rPr lang="en-US" sz="2800" dirty="0" smtClean="0"/>
              <a:t>arriving the I/O device. The </a:t>
            </a:r>
            <a:r>
              <a:rPr lang="en-US" sz="2800" dirty="0"/>
              <a:t>requests “depart” when the I/O device fulfills </a:t>
            </a:r>
            <a:r>
              <a:rPr lang="en-US" sz="2800" dirty="0" smtClean="0"/>
              <a:t>them. We focus on the </a:t>
            </a:r>
            <a:r>
              <a:rPr lang="en-US" sz="2800" b="1" dirty="0">
                <a:solidFill>
                  <a:srgbClr val="0000FF"/>
                </a:solidFill>
              </a:rPr>
              <a:t>long term</a:t>
            </a:r>
            <a:r>
              <a:rPr lang="en-US" sz="2800" dirty="0"/>
              <a:t>, or </a:t>
            </a:r>
            <a:r>
              <a:rPr lang="en-US" sz="2800" b="1" dirty="0">
                <a:solidFill>
                  <a:srgbClr val="0000FF"/>
                </a:solidFill>
              </a:rPr>
              <a:t>steady </a:t>
            </a:r>
            <a:r>
              <a:rPr lang="en-US" sz="2800" b="1" dirty="0" smtClean="0">
                <a:solidFill>
                  <a:srgbClr val="0000FF"/>
                </a:solidFill>
              </a:rPr>
              <a:t>state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80999" y="53241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I/O and Queuing Theory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96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36309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Simplifying assumptions: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Multiple independent I/O request in </a:t>
            </a:r>
            <a:r>
              <a:rPr lang="en-US" sz="2800" b="1" dirty="0" smtClean="0">
                <a:solidFill>
                  <a:srgbClr val="0000FF"/>
                </a:solidFill>
              </a:rPr>
              <a:t>equilibrium</a:t>
            </a:r>
            <a:r>
              <a:rPr lang="en-US" sz="2800" dirty="0" smtClean="0"/>
              <a:t>: input rate = output rate.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Steady supply of tasks independent for how long they wait for service.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86390" y="2663915"/>
                <a:ext cx="61712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Mean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number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tasks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=</m:t>
                      </m:r>
                    </m:oMath>
                  </m:oMathPara>
                </a14:m>
                <a:endParaRPr lang="en-US" sz="2800" b="1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Arrival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rate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×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Mean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response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time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90" y="2663915"/>
                <a:ext cx="617122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66555" y="3654512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Can be &gt;1 since tasks services may overlap (few servers).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77" y="4194085"/>
            <a:ext cx="5228245" cy="16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6945" y="585927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I/O </a:t>
            </a:r>
            <a:r>
              <a:rPr lang="en-US" sz="2800" dirty="0" smtClean="0"/>
              <a:t>request “departs</a:t>
            </a:r>
            <a:r>
              <a:rPr lang="en-US" sz="2800" dirty="0"/>
              <a:t>” </a:t>
            </a:r>
            <a:r>
              <a:rPr lang="en-US" sz="2800" dirty="0" smtClean="0"/>
              <a:t>by server completion.</a:t>
            </a:r>
          </a:p>
        </p:txBody>
      </p:sp>
    </p:spTree>
    <p:extLst>
      <p:ext uri="{BB962C8B-B14F-4D97-AF65-F5344CB8AC3E}">
        <p14:creationId xmlns:p14="http://schemas.microsoft.com/office/powerpoint/2010/main" val="41858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0999" y="1043735"/>
                <a:ext cx="8381999" cy="4904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server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Average </a:t>
                </a:r>
                <a:r>
                  <a:rPr lang="en-US" sz="2800" dirty="0"/>
                  <a:t>time to service a </a:t>
                </a:r>
                <a:r>
                  <a:rPr lang="en-US" sz="2800" dirty="0" smtClean="0"/>
                  <a:t>task.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/>
                              </a:rPr>
                              <m:t>server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800" i="1" dirty="0" smtClean="0">
                    <a:latin typeface="Cambria Math"/>
                    <a:ea typeface="Cambria Math"/>
                  </a:rPr>
                  <a:t>.</a:t>
                </a:r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queue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Average </a:t>
                </a:r>
                <a:r>
                  <a:rPr lang="en-US" sz="2800" dirty="0"/>
                  <a:t>time per task in the queue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system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Average </a:t>
                </a:r>
                <a:r>
                  <a:rPr lang="en-US" sz="2800" dirty="0"/>
                  <a:t>time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per task in </a:t>
                </a:r>
                <a:r>
                  <a:rPr lang="en-US" sz="2800" dirty="0" smtClean="0"/>
                  <a:t>system (response time),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system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server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queue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Arrival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rate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l-GR" sz="2800" b="0" i="1" dirty="0" smtClean="0">
                        <a:latin typeface="Cambria Math"/>
                      </a:rPr>
                      <m:t>λ</m:t>
                    </m:r>
                    <m:r>
                      <a:rPr lang="en-US" sz="2800" b="0" i="1" dirty="0" smtClean="0">
                        <a:latin typeface="Cambria Math"/>
                      </a:rPr>
                      <m:t>)−</m:t>
                    </m:r>
                  </m:oMath>
                </a14:m>
                <a:r>
                  <a:rPr lang="en-US" sz="2800" dirty="0" smtClean="0"/>
                  <a:t>Average number </a:t>
                </a:r>
                <a:r>
                  <a:rPr lang="en-US" sz="2800" dirty="0"/>
                  <a:t>of arriving </a:t>
                </a:r>
                <a:r>
                  <a:rPr lang="en-US" sz="2800" dirty="0" smtClean="0"/>
                  <a:t>tasks/second.</a:t>
                </a:r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server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/>
                  <a:t> Average number of tasks in service.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server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/>
                      </a:rPr>
                      <m:t>λ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server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043735"/>
                <a:ext cx="8381999" cy="4904997"/>
              </a:xfrm>
              <a:prstGeom prst="rect">
                <a:avLst/>
              </a:prstGeom>
              <a:blipFill rotWithShape="1">
                <a:blip r:embed="rId2"/>
                <a:stretch>
                  <a:fillRect l="-1455" r="-1527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0999" y="1297971"/>
                <a:ext cx="8381999" cy="4471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queue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 Average </a:t>
                </a:r>
                <a:r>
                  <a:rPr lang="en-US" sz="2800" dirty="0"/>
                  <a:t>length of queue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system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/>
                  <a:t>Average number of </a:t>
                </a:r>
                <a:r>
                  <a:rPr lang="en-US" sz="2800" dirty="0"/>
                  <a:t>tasks in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system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server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queue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Server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utilization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</a:rPr>
                  <a:t>Average number of tasks per servers. </a:t>
                </a:r>
              </a:p>
              <a:p>
                <a:pPr algn="ctr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Server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utilization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≜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, otherwise equilibrium is violated.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297971"/>
                <a:ext cx="8381999" cy="4471289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228" r="-1527" b="-3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7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0999" y="953725"/>
                <a:ext cx="8381999" cy="514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Suppose </a:t>
                </a:r>
                <a:r>
                  <a:rPr lang="en-US" sz="2800" dirty="0"/>
                  <a:t>an I/O system with a single disk gets on average 50 I/O requests per second.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Assume the average time for a disk to service an I/O request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10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msec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What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the utilization of the I/O system?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Answer</a:t>
                </a:r>
                <a:r>
                  <a:rPr lang="en-US" sz="2800" b="1" i="1" dirty="0" smtClean="0"/>
                  <a:t> </a:t>
                </a:r>
                <a:endParaRPr lang="en-US" sz="2800" b="0" i="1" dirty="0" smtClean="0">
                  <a:latin typeface="Cambria Math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10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/>
                      </a:rPr>
                      <m:t>msec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  <m:r>
                      <a:rPr lang="en-US" sz="2800" b="0" i="1" dirty="0" smtClean="0">
                        <a:latin typeface="Cambria Math"/>
                      </a:rPr>
                      <m:t>01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dirty="0" smtClean="0">
                        <a:latin typeface="Cambria Math"/>
                      </a:rPr>
                      <m:t>λ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50</m:t>
                    </m:r>
                  </m:oMath>
                </a14:m>
                <a:endParaRPr lang="en-US" sz="2800" b="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Server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utilization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0" dirty="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953725"/>
                <a:ext cx="8381999" cy="5144613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66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3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1580" y="368592"/>
            <a:ext cx="630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Exponential Distribution</a:t>
            </a:r>
            <a:endParaRPr lang="en-US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62343" y="2088055"/>
            <a:ext cx="4419314" cy="890885"/>
            <a:chOff x="1961652" y="1538748"/>
            <a:chExt cx="4419314" cy="890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681748" y="1538748"/>
                  <a:ext cx="3699218" cy="890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l-GR" sz="2800" i="1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l-GR" sz="2800" i="1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748" y="1538748"/>
                  <a:ext cx="3699218" cy="89088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1961652" y="1722580"/>
              <a:ext cx="90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/>
                <a:t>pdf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8231" y="3125739"/>
            <a:ext cx="7147538" cy="1023357"/>
            <a:chOff x="1935825" y="2978940"/>
            <a:chExt cx="7147538" cy="1023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22391" y="2978940"/>
                  <a:ext cx="6360972" cy="102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sup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𝑑𝑦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l-GR" sz="2800" i="1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391" y="2978940"/>
                  <a:ext cx="6360972" cy="102335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1935825" y="3229008"/>
              <a:ext cx="90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/>
                <a:t>cdf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1236" y="4373596"/>
            <a:ext cx="5141527" cy="1035668"/>
            <a:chOff x="1549066" y="2978940"/>
            <a:chExt cx="5141527" cy="1035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22391" y="2978940"/>
                  <a:ext cx="3968202" cy="1035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  <m:brk m:alnAt="7"/>
                              </m:rPr>
                              <a:rPr lang="el-GR" sz="2800" i="1">
                                <a:latin typeface="Cambria Math"/>
                              </a:rPr>
                              <m:t>λ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391" y="2978940"/>
                  <a:ext cx="3968202" cy="10356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549066" y="3229008"/>
              <a:ext cx="110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/>
                <a:t>mean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51545" y="5410556"/>
            <a:ext cx="7115707" cy="928011"/>
            <a:chOff x="804645" y="2978940"/>
            <a:chExt cx="7115707" cy="9280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722391" y="2978940"/>
                  <a:ext cx="5197961" cy="928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Var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2800" i="1">
                                    <a:latin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391" y="2978940"/>
                  <a:ext cx="5197961" cy="9280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04645" y="3229008"/>
              <a:ext cx="1710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/>
                <a:t>variance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4110" y="1375576"/>
                <a:ext cx="7655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exponentially distributed with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/>
                      </a:rPr>
                      <m:t>λ</m:t>
                    </m:r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0" y="1375576"/>
                <a:ext cx="765578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0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4699" y="1538748"/>
                <a:ext cx="6974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, or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99" y="1538748"/>
                <a:ext cx="6974602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r="-78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18103" y="728640"/>
                <a:ext cx="31077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is memoryless if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103" y="728640"/>
                <a:ext cx="310779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72740" y="2353907"/>
                <a:ext cx="55985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𝑋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𝑋</m:t>
                          </m:r>
                          <m:r>
                            <a:rPr lang="en-US" sz="2800" i="1">
                              <a:latin typeface="Cambria Math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40" y="2353907"/>
                <a:ext cx="559852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83526" y="3113965"/>
            <a:ext cx="69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Exponential distribution is memoryless since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916748" y="3904577"/>
                <a:ext cx="3311676" cy="552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48" y="3904577"/>
                <a:ext cx="3311676" cy="5522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5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3685"/>
            <a:ext cx="6480720" cy="50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PC </a:t>
            </a:r>
            <a:r>
              <a:rPr lang="en-US" sz="2800" b="1" dirty="0"/>
              <a:t>bus structure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0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683695"/>
                <a:ext cx="8382000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Disks are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connected on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Small Computer System Interface (SCSI)</a:t>
                </a:r>
                <a:r>
                  <a:rPr lang="en-US" sz="2800" b="1" dirty="0"/>
                  <a:t> </a:t>
                </a:r>
                <a:r>
                  <a:rPr lang="en-US" sz="2800" dirty="0" smtClean="0"/>
                  <a:t>bus.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Other buses are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PCI Express (PCIe)</a:t>
                </a:r>
                <a:r>
                  <a:rPr lang="en-US" sz="2800" dirty="0"/>
                  <a:t>,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16 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GB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and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Hyper Transport</a:t>
                </a:r>
                <a:r>
                  <a:rPr lang="en-US" sz="2800" dirty="0"/>
                  <a:t>,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25 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GB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Sec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throughput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Controller can be simple, implemented in single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chip, or complex (e.g. SCSI) implemented as a </a:t>
                </a:r>
                <a:r>
                  <a:rPr lang="en-US" sz="2800" dirty="0"/>
                  <a:t>separate </a:t>
                </a:r>
                <a:r>
                  <a:rPr lang="en-US" sz="2800" dirty="0" smtClean="0"/>
                  <a:t>board.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SCSI controller contains processor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microcode and private memory.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Devices may have </a:t>
                </a:r>
                <a:r>
                  <a:rPr lang="en-US" sz="2800" dirty="0"/>
                  <a:t>their own </a:t>
                </a:r>
                <a:r>
                  <a:rPr lang="en-US" sz="2800" dirty="0" smtClean="0"/>
                  <a:t>built-in controllers, e.g. disk </a:t>
                </a:r>
                <a:r>
                  <a:rPr lang="en-US" sz="2800" dirty="0"/>
                  <a:t>drive, </a:t>
                </a:r>
                <a:r>
                  <a:rPr lang="en-US" sz="2800" dirty="0" smtClean="0"/>
                  <a:t>implementing </a:t>
                </a:r>
                <a:r>
                  <a:rPr lang="en-US" sz="2800" dirty="0"/>
                  <a:t>the disk side of </a:t>
                </a:r>
                <a:r>
                  <a:rPr lang="en-US" sz="2800" dirty="0" smtClean="0"/>
                  <a:t>the protocol. SCSI </a:t>
                </a:r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Serial Advanced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Technology Attachment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(SATA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3695"/>
                <a:ext cx="8382000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07" r="-1455" b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87517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has </a:t>
            </a:r>
            <a:r>
              <a:rPr lang="en-US" sz="2800" b="1" dirty="0"/>
              <a:t>microcode</a:t>
            </a:r>
            <a:r>
              <a:rPr lang="en-US" sz="2800" dirty="0"/>
              <a:t> and </a:t>
            </a:r>
            <a:r>
              <a:rPr lang="en-US" sz="2800" b="1" dirty="0" smtClean="0"/>
              <a:t>processor</a:t>
            </a:r>
            <a:r>
              <a:rPr lang="en-US" sz="2800" dirty="0" smtClean="0"/>
              <a:t> doing many tasks, as </a:t>
            </a:r>
            <a:r>
              <a:rPr lang="en-US" sz="2800" dirty="0"/>
              <a:t>bad-sector mapping, prefetching, buffering, and caching.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controller has </a:t>
            </a:r>
            <a:r>
              <a:rPr lang="en-US" sz="2800" b="1" dirty="0" smtClean="0"/>
              <a:t>registers</a:t>
            </a:r>
            <a:r>
              <a:rPr lang="en-US" sz="2800" dirty="0" smtClean="0"/>
              <a:t> </a:t>
            </a:r>
            <a:r>
              <a:rPr lang="en-US" sz="2800" dirty="0"/>
              <a:t>for data and </a:t>
            </a:r>
            <a:r>
              <a:rPr lang="en-US" sz="2800" dirty="0" smtClean="0"/>
              <a:t>control, used by the </a:t>
            </a:r>
            <a:r>
              <a:rPr lang="en-US" sz="2800" dirty="0"/>
              <a:t>processor </a:t>
            </a:r>
            <a:r>
              <a:rPr lang="en-US" sz="2800" dirty="0" smtClean="0"/>
              <a:t>to communicate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the </a:t>
            </a:r>
            <a:r>
              <a:rPr lang="en-US" sz="2800" dirty="0" smtClean="0"/>
              <a:t>controller.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Special</a:t>
            </a:r>
            <a:r>
              <a:rPr lang="en-US" sz="2800" dirty="0"/>
              <a:t> </a:t>
            </a:r>
            <a:r>
              <a:rPr lang="en-US" sz="2800" dirty="0" smtClean="0"/>
              <a:t>I/O </a:t>
            </a:r>
            <a:r>
              <a:rPr lang="en-US" sz="2800" dirty="0"/>
              <a:t>instructions </a:t>
            </a:r>
            <a:r>
              <a:rPr lang="en-US" sz="2800" dirty="0" smtClean="0"/>
              <a:t>specify </a:t>
            </a:r>
            <a:r>
              <a:rPr lang="en-US" sz="2800" dirty="0"/>
              <a:t>the transfer of a byte or word to an I/O </a:t>
            </a:r>
            <a:r>
              <a:rPr lang="en-US" sz="2800" dirty="0" smtClean="0"/>
              <a:t>port address.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I/O instruction triggers bus lines to select the proper device </a:t>
            </a:r>
            <a:r>
              <a:rPr lang="en-US" sz="2800" dirty="0" smtClean="0"/>
              <a:t>and to </a:t>
            </a:r>
            <a:r>
              <a:rPr lang="en-US" sz="2800" dirty="0"/>
              <a:t>move bits into or out of a device register.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Alternatively</a:t>
            </a:r>
            <a:r>
              <a:rPr lang="en-US" sz="2800" dirty="0"/>
              <a:t>, the device </a:t>
            </a:r>
            <a:r>
              <a:rPr lang="en-US" sz="2800" dirty="0" smtClean="0"/>
              <a:t>controller can </a:t>
            </a:r>
            <a:r>
              <a:rPr lang="en-US" sz="2800" dirty="0"/>
              <a:t>support </a:t>
            </a:r>
            <a:r>
              <a:rPr lang="en-US" sz="2800" b="1" dirty="0">
                <a:solidFill>
                  <a:srgbClr val="0000FF"/>
                </a:solidFill>
              </a:rPr>
              <a:t>memory-mapped </a:t>
            </a:r>
            <a:r>
              <a:rPr lang="en-US" sz="2800" b="1" dirty="0" smtClean="0">
                <a:solidFill>
                  <a:srgbClr val="0000FF"/>
                </a:solidFill>
              </a:rPr>
              <a:t>I/O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Device-control registers are </a:t>
            </a:r>
            <a:r>
              <a:rPr lang="en-US" sz="2800" dirty="0"/>
              <a:t>mapped into the address space of the </a:t>
            </a:r>
            <a:r>
              <a:rPr lang="en-US" sz="2800" dirty="0" smtClean="0"/>
              <a:t>processor.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CPU </a:t>
            </a:r>
            <a:r>
              <a:rPr lang="en-US" sz="2800" dirty="0"/>
              <a:t>executes </a:t>
            </a:r>
            <a:r>
              <a:rPr lang="en-US" sz="2800" dirty="0" smtClean="0"/>
              <a:t>I/O requests by ordinary R/W instructions to mapped </a:t>
            </a:r>
            <a:r>
              <a:rPr lang="en-US" sz="2800" dirty="0"/>
              <a:t>locations in physical memory.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Graphics </a:t>
            </a:r>
            <a:r>
              <a:rPr lang="en-US" sz="2800" b="1" dirty="0"/>
              <a:t>controller </a:t>
            </a:r>
            <a:r>
              <a:rPr lang="en-US" sz="2800" dirty="0" smtClean="0"/>
              <a:t>for instance has I/O </a:t>
            </a:r>
            <a:r>
              <a:rPr lang="en-US" sz="2800" dirty="0"/>
              <a:t>ports for basic control operations, but </a:t>
            </a:r>
            <a:r>
              <a:rPr lang="en-US" sz="2800" dirty="0" smtClean="0"/>
              <a:t>has large memory </a:t>
            </a:r>
            <a:r>
              <a:rPr lang="en-US" sz="2800" dirty="0"/>
              <a:t>mapped region </a:t>
            </a:r>
            <a:r>
              <a:rPr lang="en-US" sz="2800" dirty="0" smtClean="0"/>
              <a:t>for screen contents.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controller </a:t>
            </a:r>
            <a:r>
              <a:rPr lang="en-US" sz="2800" dirty="0" smtClean="0"/>
              <a:t>generates the </a:t>
            </a:r>
            <a:r>
              <a:rPr lang="en-US" sz="2800" b="1" dirty="0"/>
              <a:t>screen image </a:t>
            </a:r>
            <a:r>
              <a:rPr lang="en-US" sz="2800" dirty="0"/>
              <a:t>based on the contents of this </a:t>
            </a:r>
            <a:r>
              <a:rPr lang="en-US" sz="2800" dirty="0" smtClean="0"/>
              <a:t>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Writing </a:t>
            </a:r>
            <a:r>
              <a:rPr lang="en-US" sz="2800" dirty="0"/>
              <a:t>millions </a:t>
            </a:r>
            <a:r>
              <a:rPr lang="en-US" sz="2800" dirty="0" smtClean="0"/>
              <a:t>bytes </a:t>
            </a:r>
            <a:r>
              <a:rPr lang="en-US" sz="2800" dirty="0"/>
              <a:t>to the </a:t>
            </a:r>
            <a:r>
              <a:rPr lang="en-US" sz="2800" b="1" dirty="0"/>
              <a:t>graphics </a:t>
            </a:r>
            <a:r>
              <a:rPr lang="en-US" sz="2800" b="1" dirty="0" smtClean="0"/>
              <a:t>memory </a:t>
            </a:r>
            <a:r>
              <a:rPr lang="en-US" sz="2800" dirty="0" smtClean="0"/>
              <a:t>is </a:t>
            </a:r>
            <a:r>
              <a:rPr lang="en-US" sz="2800" dirty="0"/>
              <a:t>faster than issuing </a:t>
            </a:r>
            <a:r>
              <a:rPr lang="en-US" sz="2800" b="1" dirty="0"/>
              <a:t>millions of I/O instructions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I/O </a:t>
            </a:r>
            <a:r>
              <a:rPr lang="en-US" sz="2800" dirty="0"/>
              <a:t>port </a:t>
            </a:r>
            <a:r>
              <a:rPr lang="en-US" sz="2800" dirty="0" smtClean="0"/>
              <a:t>has four registers: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Data-in</a:t>
            </a:r>
            <a:r>
              <a:rPr lang="en-US" sz="2800" dirty="0" smtClean="0"/>
              <a:t>, </a:t>
            </a:r>
            <a:r>
              <a:rPr lang="en-US" sz="2800" dirty="0"/>
              <a:t>read by the host to get input.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Data-out</a:t>
            </a:r>
            <a:r>
              <a:rPr lang="en-US" sz="2800" dirty="0" smtClean="0"/>
              <a:t>, </a:t>
            </a:r>
            <a:r>
              <a:rPr lang="en-US" sz="2800" dirty="0"/>
              <a:t>written by the host to send output.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/>
              <a:t>Status </a:t>
            </a:r>
            <a:r>
              <a:rPr lang="en-US" sz="2800" dirty="0" smtClean="0"/>
              <a:t>read </a:t>
            </a:r>
            <a:r>
              <a:rPr lang="en-US" sz="2800" dirty="0"/>
              <a:t>by the </a:t>
            </a:r>
            <a:r>
              <a:rPr lang="en-US" sz="2800" dirty="0" smtClean="0"/>
              <a:t>host, indicating command completion, byte availability </a:t>
            </a:r>
            <a:r>
              <a:rPr lang="en-US" sz="2800" dirty="0"/>
              <a:t>to be read </a:t>
            </a:r>
            <a:r>
              <a:rPr lang="en-US" sz="2800" dirty="0" smtClean="0"/>
              <a:t>from the </a:t>
            </a:r>
            <a:r>
              <a:rPr lang="en-US" sz="2800" b="1" dirty="0" smtClean="0"/>
              <a:t>data-in</a:t>
            </a:r>
            <a:r>
              <a:rPr lang="en-US" sz="2800" dirty="0" smtClean="0"/>
              <a:t>, device </a:t>
            </a:r>
            <a:r>
              <a:rPr lang="en-US" sz="2800" b="1" dirty="0"/>
              <a:t>error</a:t>
            </a:r>
            <a:r>
              <a:rPr lang="en-US" sz="2800" dirty="0"/>
              <a:t> </a:t>
            </a:r>
            <a:r>
              <a:rPr lang="en-US" sz="2800" dirty="0" smtClean="0"/>
              <a:t>occurrence.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Control </a:t>
            </a:r>
            <a:r>
              <a:rPr lang="en-US" sz="2800" dirty="0" smtClean="0"/>
              <a:t>written </a:t>
            </a:r>
            <a:r>
              <a:rPr lang="en-US" sz="2800" dirty="0"/>
              <a:t>by the host to start </a:t>
            </a:r>
            <a:r>
              <a:rPr lang="en-US" sz="2800" dirty="0" smtClean="0"/>
              <a:t>command, change device mode (e.g. full-duplex or half-duplex, enable </a:t>
            </a:r>
            <a:r>
              <a:rPr lang="en-US" sz="2800" dirty="0"/>
              <a:t>parity </a:t>
            </a:r>
            <a:r>
              <a:rPr lang="en-US" sz="2800" dirty="0" smtClean="0"/>
              <a:t>check, select speed  of serial port).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Controller</a:t>
            </a:r>
            <a:r>
              <a:rPr lang="en-US" sz="2800" dirty="0" smtClean="0"/>
              <a:t> may have </a:t>
            </a:r>
            <a:r>
              <a:rPr lang="en-US" sz="2800" b="1" dirty="0" smtClean="0"/>
              <a:t>FIFO to </a:t>
            </a:r>
            <a:r>
              <a:rPr lang="en-US" sz="2800" b="1" dirty="0"/>
              <a:t>expand </a:t>
            </a:r>
            <a:r>
              <a:rPr lang="en-US" sz="2800" dirty="0"/>
              <a:t>data register </a:t>
            </a:r>
            <a:r>
              <a:rPr lang="en-US" sz="2800" dirty="0" smtClean="0"/>
              <a:t>capacity, to </a:t>
            </a:r>
            <a:r>
              <a:rPr lang="en-US" sz="2800" dirty="0"/>
              <a:t>hold device or host data </a:t>
            </a:r>
            <a:r>
              <a:rPr lang="en-US" sz="2800" dirty="0" smtClean="0"/>
              <a:t>burst until receive is possible.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8874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2 </a:t>
            </a:r>
            <a:r>
              <a:rPr lang="en-US" sz="2800" dirty="0"/>
              <a:t>bits </a:t>
            </a:r>
            <a:r>
              <a:rPr lang="en-US" sz="2800" dirty="0" smtClean="0"/>
              <a:t>coordinate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producer–consumer relationship between the controller and the host.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Busy </a:t>
            </a:r>
            <a:r>
              <a:rPr lang="en-US" sz="2800" dirty="0"/>
              <a:t>bit in status register </a:t>
            </a:r>
            <a:r>
              <a:rPr lang="en-US" sz="2800" dirty="0" smtClean="0"/>
              <a:t>indicates controller state, set when busy, clear when ready </a:t>
            </a:r>
            <a:r>
              <a:rPr lang="en-US" sz="2800" dirty="0"/>
              <a:t>to accept </a:t>
            </a:r>
            <a:r>
              <a:rPr lang="en-US" sz="2800" dirty="0" smtClean="0"/>
              <a:t>next command.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Command-ready </a:t>
            </a:r>
            <a:r>
              <a:rPr lang="en-US" sz="2800" dirty="0"/>
              <a:t>bit in the command register </a:t>
            </a:r>
            <a:r>
              <a:rPr lang="en-US" sz="2800" dirty="0" smtClean="0"/>
              <a:t>signals host wishes, sets when </a:t>
            </a:r>
            <a:r>
              <a:rPr lang="en-US" sz="2800" dirty="0"/>
              <a:t>a command is available for the controller to execute.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host writes output through a port, coordinating with </a:t>
            </a:r>
            <a:r>
              <a:rPr lang="en-US" sz="2800" dirty="0" smtClean="0"/>
              <a:t>the controller </a:t>
            </a:r>
            <a:r>
              <a:rPr lang="en-US" sz="2800" dirty="0"/>
              <a:t>by </a:t>
            </a:r>
            <a:r>
              <a:rPr lang="en-US" sz="2800" b="1" dirty="0"/>
              <a:t>handshaking</a:t>
            </a:r>
            <a:r>
              <a:rPr lang="en-US" sz="2800" dirty="0"/>
              <a:t> as follows.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1. </a:t>
            </a:r>
            <a:r>
              <a:rPr lang="en-US" sz="2800" dirty="0" smtClean="0"/>
              <a:t>Host </a:t>
            </a:r>
            <a:r>
              <a:rPr lang="en-US" sz="2800" dirty="0"/>
              <a:t>repeatedly reads </a:t>
            </a:r>
            <a:r>
              <a:rPr lang="en-US" sz="2800" dirty="0" smtClean="0"/>
              <a:t>busy </a:t>
            </a:r>
            <a:r>
              <a:rPr lang="en-US" sz="2800" dirty="0"/>
              <a:t>bit until </a:t>
            </a:r>
            <a:r>
              <a:rPr lang="en-US" sz="2800" dirty="0" smtClean="0"/>
              <a:t>becomes </a:t>
            </a:r>
            <a:r>
              <a:rPr lang="en-US" sz="2800" dirty="0"/>
              <a:t>clear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I/O and Storage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Polling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88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18383</TotalTime>
  <Words>2458</Words>
  <Application>Microsoft Office PowerPoint</Application>
  <PresentationFormat>On-screen Show (4:3)</PresentationFormat>
  <Paragraphs>264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I/O and Storage</vt:lpstr>
      <vt:lpstr>Overview</vt:lpstr>
      <vt:lpstr>I/O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Polling</vt:lpstr>
      <vt:lpstr>PowerPoint Presentation</vt:lpstr>
      <vt:lpstr>PowerPoint Presentation</vt:lpstr>
      <vt:lpstr>Interrupts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Memory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User</cp:lastModifiedBy>
  <cp:revision>740</cp:revision>
  <cp:lastPrinted>2016-10-11T08:32:29Z</cp:lastPrinted>
  <dcterms:created xsi:type="dcterms:W3CDTF">2006-08-16T00:00:00Z</dcterms:created>
  <dcterms:modified xsi:type="dcterms:W3CDTF">2020-06-23T05:55:14Z</dcterms:modified>
</cp:coreProperties>
</file>