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300" r:id="rId3"/>
    <p:sldId id="302" r:id="rId4"/>
    <p:sldId id="303" r:id="rId5"/>
    <p:sldId id="301" r:id="rId6"/>
    <p:sldId id="304" r:id="rId7"/>
    <p:sldId id="305" r:id="rId8"/>
    <p:sldId id="315" r:id="rId9"/>
    <p:sldId id="311" r:id="rId10"/>
    <p:sldId id="312" r:id="rId11"/>
    <p:sldId id="310" r:id="rId12"/>
    <p:sldId id="314" r:id="rId13"/>
    <p:sldId id="318" r:id="rId14"/>
    <p:sldId id="319" r:id="rId15"/>
    <p:sldId id="321" r:id="rId16"/>
    <p:sldId id="320" r:id="rId17"/>
    <p:sldId id="322" r:id="rId18"/>
    <p:sldId id="323" r:id="rId19"/>
    <p:sldId id="346" r:id="rId20"/>
    <p:sldId id="352" r:id="rId21"/>
    <p:sldId id="353" r:id="rId22"/>
    <p:sldId id="354" r:id="rId23"/>
    <p:sldId id="355" r:id="rId24"/>
    <p:sldId id="324" r:id="rId25"/>
    <p:sldId id="345" r:id="rId26"/>
    <p:sldId id="350" r:id="rId27"/>
    <p:sldId id="351" r:id="rId28"/>
    <p:sldId id="348" r:id="rId29"/>
    <p:sldId id="339" r:id="rId30"/>
    <p:sldId id="329" r:id="rId31"/>
    <p:sldId id="330" r:id="rId32"/>
    <p:sldId id="340" r:id="rId33"/>
    <p:sldId id="341" r:id="rId34"/>
    <p:sldId id="342" r:id="rId35"/>
    <p:sldId id="331" r:id="rId36"/>
    <p:sldId id="349" r:id="rId37"/>
    <p:sldId id="356" r:id="rId38"/>
    <p:sldId id="332" r:id="rId39"/>
    <p:sldId id="334" r:id="rId40"/>
    <p:sldId id="335" r:id="rId41"/>
    <p:sldId id="33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00FFFF"/>
    <a:srgbClr val="FF9900"/>
    <a:srgbClr val="FF3300"/>
    <a:srgbClr val="FFFFFF"/>
    <a:srgbClr val="006600"/>
    <a:srgbClr val="FF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84" autoAdjust="0"/>
    <p:restoredTop sz="99886" autoAdjust="0"/>
  </p:normalViewPr>
  <p:slideViewPr>
    <p:cSldViewPr>
      <p:cViewPr varScale="1">
        <p:scale>
          <a:sx n="115" d="100"/>
          <a:sy n="115" d="100"/>
        </p:scale>
        <p:origin x="21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י"ד/סיון/תשפ"א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ILP Limits and Multithreading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ILP Limits and Multithreading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3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548681"/>
            <a:ext cx="8010890" cy="14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ILP Limits </a:t>
            </a:r>
            <a:r>
              <a:rPr lang="en-US" b="1" dirty="0" smtClean="0">
                <a:solidFill>
                  <a:srgbClr val="0000FF"/>
                </a:solidFill>
              </a:rPr>
              <a:t>and Multithreading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204408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3248980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843935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Assume </a:t>
            </a:r>
            <a:r>
              <a:rPr lang="en-US" sz="2800" dirty="0"/>
              <a:t>for the rest of this </a:t>
            </a:r>
            <a:r>
              <a:rPr lang="en-US" sz="2800" dirty="0" smtClean="0"/>
              <a:t>analysis: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1) window of </a:t>
            </a:r>
            <a:r>
              <a:rPr lang="en-US" sz="2800" dirty="0"/>
              <a:t>2K entries, </a:t>
            </a:r>
            <a:r>
              <a:rPr lang="en-US" sz="2800" dirty="0" smtClean="0"/>
              <a:t>X10 than largest </a:t>
            </a:r>
            <a:r>
              <a:rPr lang="en-US" sz="2800" dirty="0"/>
              <a:t>implementation </a:t>
            </a:r>
            <a:r>
              <a:rPr lang="en-US" sz="2800" dirty="0" smtClean="0"/>
              <a:t>in 2005, and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2) max </a:t>
            </a:r>
            <a:r>
              <a:rPr lang="en-US" sz="2800" dirty="0"/>
              <a:t>issue capability of 64 instructions per clock, </a:t>
            </a:r>
            <a:r>
              <a:rPr lang="en-US" sz="2800" dirty="0" smtClean="0"/>
              <a:t>X10 times </a:t>
            </a:r>
            <a:r>
              <a:rPr lang="en-US" sz="2800" dirty="0"/>
              <a:t>the widest issue processor in </a:t>
            </a:r>
            <a:r>
              <a:rPr lang="en-US" sz="2800" dirty="0" smtClean="0"/>
              <a:t>2005.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694145"/>
            <a:ext cx="8229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amount of </a:t>
            </a:r>
            <a:r>
              <a:rPr lang="en-US" sz="2800" dirty="0" smtClean="0"/>
              <a:t>parallelism uncovered </a:t>
            </a:r>
            <a:r>
              <a:rPr lang="en-US" sz="2800" dirty="0"/>
              <a:t>falls sharply with decreasing window </a:t>
            </a:r>
            <a:r>
              <a:rPr lang="en-US" sz="2800" dirty="0" smtClean="0"/>
              <a:t>size.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2005, the most </a:t>
            </a:r>
            <a:r>
              <a:rPr lang="en-US" sz="2800" dirty="0" smtClean="0"/>
              <a:t>advanced processors had </a:t>
            </a:r>
            <a:r>
              <a:rPr lang="en-US" sz="2800" dirty="0"/>
              <a:t>window sizes in the range of </a:t>
            </a:r>
            <a:r>
              <a:rPr lang="en-US" sz="2800" dirty="0" smtClean="0"/>
              <a:t>64–200.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7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6" y="503675"/>
            <a:ext cx="6535348" cy="51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21650" y="1358770"/>
            <a:ext cx="4995555" cy="4076661"/>
            <a:chOff x="1534163" y="1377565"/>
            <a:chExt cx="4995555" cy="4076661"/>
          </a:xfrm>
        </p:grpSpPr>
        <p:sp>
          <p:nvSpPr>
            <p:cNvPr id="10" name="Rectangle 9"/>
            <p:cNvSpPr/>
            <p:nvPr/>
          </p:nvSpPr>
          <p:spPr>
            <a:xfrm>
              <a:off x="1534163" y="3115005"/>
              <a:ext cx="157518" cy="233922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01770" y="2727715"/>
              <a:ext cx="157518" cy="272651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69377" y="4347896"/>
              <a:ext cx="157518" cy="110633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6985" y="1377565"/>
              <a:ext cx="157518" cy="4057867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04593" y="1557586"/>
              <a:ext cx="157518" cy="3877846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72200" y="1422570"/>
              <a:ext cx="157518" cy="401286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36428" y="1311190"/>
            <a:ext cx="64397" cy="9001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01970" y="5705788"/>
            <a:ext cx="279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00"/>
                </a:solidFill>
              </a:rPr>
              <a:t>loop extensive</a:t>
            </a:r>
            <a:endParaRPr lang="en-US" sz="2800" b="1" dirty="0">
              <a:solidFill>
                <a:srgbClr val="FF3300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5700210" y="3969060"/>
            <a:ext cx="942020" cy="173672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52021" y="3969061"/>
            <a:ext cx="948189" cy="171968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1" y="683695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branch behavior of </a:t>
            </a:r>
            <a:r>
              <a:rPr lang="en-US" sz="2800" dirty="0" smtClean="0"/>
              <a:t>the two FP programs </a:t>
            </a:r>
            <a:r>
              <a:rPr lang="en-US" sz="2800" dirty="0"/>
              <a:t>is much simpler than the </a:t>
            </a:r>
            <a:r>
              <a:rPr lang="en-US" sz="2800" dirty="0" smtClean="0"/>
              <a:t>others because they have </a:t>
            </a:r>
            <a:r>
              <a:rPr lang="en-US" sz="2800" dirty="0"/>
              <a:t>many fewer </a:t>
            </a:r>
            <a:r>
              <a:rPr lang="en-US" sz="2800" dirty="0" smtClean="0"/>
              <a:t>and more predictable branches, allowing exploitation of significant </a:t>
            </a:r>
            <a:r>
              <a:rPr lang="en-US" sz="2800" dirty="0"/>
              <a:t>amounts of </a:t>
            </a:r>
            <a:r>
              <a:rPr lang="en-US" sz="2800" dirty="0" smtClean="0"/>
              <a:t>parallelism.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25" y="2753925"/>
            <a:ext cx="5644549" cy="33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94" y="980834"/>
            <a:ext cx="6530189" cy="48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3432771"/>
            <a:ext cx="8229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1</a:t>
            </a:r>
            <a:r>
              <a:rPr lang="en-US" sz="2800" dirty="0"/>
              <a:t>. A </a:t>
            </a:r>
            <a:r>
              <a:rPr lang="en-US" sz="2800" dirty="0" smtClean="0"/>
              <a:t>4.0 GHz simple MIPS of two-issue </a:t>
            </a:r>
            <a:r>
              <a:rPr lang="en-US" sz="2800" dirty="0"/>
              <a:t>static </a:t>
            </a:r>
            <a:r>
              <a:rPr lang="en-US" sz="2800" dirty="0" smtClean="0"/>
              <a:t>pipe, achieving 0.8 </a:t>
            </a:r>
            <a:r>
              <a:rPr lang="en-US" sz="2800" dirty="0"/>
              <a:t>CPI</a:t>
            </a:r>
            <a:r>
              <a:rPr lang="en-US" sz="2800" dirty="0" smtClean="0"/>
              <a:t>. Its </a:t>
            </a:r>
            <a:r>
              <a:rPr lang="en-US" sz="2800" dirty="0"/>
              <a:t>cache </a:t>
            </a:r>
            <a:r>
              <a:rPr lang="en-US" sz="2800" dirty="0" smtClean="0"/>
              <a:t>yields 0.5% misses per instruction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2. A deeply pipelined </a:t>
            </a:r>
            <a:r>
              <a:rPr lang="en-US" sz="2800" dirty="0" smtClean="0"/>
              <a:t>5.0 </a:t>
            </a:r>
            <a:r>
              <a:rPr lang="en-US" sz="2800" dirty="0"/>
              <a:t>GHz </a:t>
            </a:r>
            <a:r>
              <a:rPr lang="en-US" sz="2800" dirty="0" smtClean="0"/>
              <a:t>MIPS of two-issue static pipe, </a:t>
            </a:r>
            <a:r>
              <a:rPr lang="en-US" sz="2800" dirty="0"/>
              <a:t>achieving </a:t>
            </a:r>
            <a:r>
              <a:rPr lang="en-US" sz="2800" dirty="0" smtClean="0"/>
              <a:t>1.0 </a:t>
            </a:r>
            <a:r>
              <a:rPr lang="en-US" sz="2800" dirty="0"/>
              <a:t>CPI. </a:t>
            </a:r>
            <a:r>
              <a:rPr lang="en-US" sz="2800" dirty="0" smtClean="0"/>
              <a:t>It has smaller cache yielding 0.55% </a:t>
            </a:r>
            <a:r>
              <a:rPr lang="en-US" sz="2800" dirty="0"/>
              <a:t>misses per </a:t>
            </a:r>
            <a:r>
              <a:rPr lang="en-US" sz="2800" dirty="0" smtClean="0"/>
              <a:t>instruction.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1540" y="629688"/>
            <a:ext cx="825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. </a:t>
            </a:r>
            <a:r>
              <a:rPr lang="en-US" sz="2800" dirty="0"/>
              <a:t>Consider </a:t>
            </a:r>
            <a:r>
              <a:rPr lang="en-US" sz="2800" dirty="0" smtClean="0"/>
              <a:t>three processors running on benchmark achieving ideal issue rate as shown.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32011" y="1808820"/>
            <a:ext cx="2835144" cy="1530172"/>
            <a:chOff x="4712935" y="593685"/>
            <a:chExt cx="3195184" cy="16651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22487" y="484134"/>
              <a:ext cx="1665186" cy="188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245" y="593685"/>
              <a:ext cx="1130874" cy="16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2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683695"/>
            <a:ext cx="8229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3</a:t>
            </a:r>
            <a:r>
              <a:rPr lang="en-US" sz="2800" dirty="0"/>
              <a:t>. A 2.5 GHz </a:t>
            </a:r>
            <a:r>
              <a:rPr lang="en-US" sz="2800" dirty="0" smtClean="0"/>
              <a:t>speculative </a:t>
            </a:r>
            <a:r>
              <a:rPr lang="en-US" sz="2800" dirty="0"/>
              <a:t>superscalar </a:t>
            </a:r>
            <a:r>
              <a:rPr lang="en-US" sz="2800" dirty="0" smtClean="0"/>
              <a:t>MIPS with </a:t>
            </a:r>
            <a:r>
              <a:rPr lang="en-US" sz="2800" dirty="0"/>
              <a:t>a 64-entry window. It achieves one-half of </a:t>
            </a:r>
            <a:r>
              <a:rPr lang="en-US" sz="2800" dirty="0" smtClean="0"/>
              <a:t>the ideal </a:t>
            </a:r>
            <a:r>
              <a:rPr lang="en-US" sz="2800" dirty="0"/>
              <a:t>issue rate </a:t>
            </a:r>
            <a:r>
              <a:rPr lang="en-US" sz="2800" dirty="0" smtClean="0"/>
              <a:t>shown above.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has </a:t>
            </a:r>
            <a:r>
              <a:rPr lang="en-US" sz="2800" dirty="0"/>
              <a:t>the smallest caches, </a:t>
            </a:r>
            <a:r>
              <a:rPr lang="en-US" sz="2800" dirty="0" smtClean="0"/>
              <a:t>yielding 1% </a:t>
            </a:r>
            <a:r>
              <a:rPr lang="en-US" sz="2800" dirty="0"/>
              <a:t>misses per </a:t>
            </a:r>
            <a:r>
              <a:rPr lang="en-US" sz="2800" dirty="0" smtClean="0"/>
              <a:t>instruction, but </a:t>
            </a:r>
            <a:r>
              <a:rPr lang="en-US" sz="2800" dirty="0"/>
              <a:t>it hides 25% of the miss penalty on every miss by dynamic scheduling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7201" y="5175193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Answer</a:t>
            </a:r>
            <a:r>
              <a:rPr lang="en-US" sz="2800" dirty="0" smtClean="0"/>
              <a:t>. Miss </a:t>
            </a:r>
            <a:r>
              <a:rPr lang="en-US" sz="2800" dirty="0"/>
              <a:t>rate </a:t>
            </a:r>
            <a:r>
              <a:rPr lang="en-US" sz="2800" dirty="0" smtClean="0"/>
              <a:t>is first used to </a:t>
            </a:r>
            <a:r>
              <a:rPr lang="en-US" sz="2800" dirty="0"/>
              <a:t>compute the </a:t>
            </a:r>
            <a:r>
              <a:rPr lang="en-US" sz="2800" dirty="0" smtClean="0"/>
              <a:t>contribution to </a:t>
            </a:r>
            <a:r>
              <a:rPr lang="en-US" sz="2800" dirty="0"/>
              <a:t>CPI from cache </a:t>
            </a:r>
            <a:r>
              <a:rPr lang="en-US" sz="2800" dirty="0" smtClean="0"/>
              <a:t>misses.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1" y="3664185"/>
                <a:ext cx="82295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2800" dirty="0" smtClean="0"/>
                  <a:t>Cache miss penalty is 50 nSec in all processors. Determine the relative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MIPS</a:t>
                </a:r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𝑖𝑛𝑠𝑡𝑟𝑢𝑐𝑡𝑖𝑜𝑛𝑠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sz="2800" dirty="0" smtClean="0"/>
                  <a:t>) performance of these three processors.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664185"/>
                <a:ext cx="8229599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81" t="-3965" r="-14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2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1" y="530096"/>
                <a:ext cx="82295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Cache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Miss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CPI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Misses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instruction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×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  <a:ea typeface="Cambria Math"/>
                        </a:rPr>
                        <m:t>Miss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  <a:ea typeface="Cambria Math"/>
                        </a:rPr>
                        <m:t>penaly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0096"/>
                <a:ext cx="8229599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" y="1024464"/>
                <a:ext cx="8203937" cy="1414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Miss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penalty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Memory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access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time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Clock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/>
                            </a:rPr>
                            <m:t>cycle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24464"/>
                <a:ext cx="8203937" cy="14144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57201" y="5130188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 smtClean="0"/>
              <a:t>The miss penalties are combined with the miss rates to yield miss penalties in CPI.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1" y="2618910"/>
            <a:ext cx="8210254" cy="2424019"/>
            <a:chOff x="457201" y="2618910"/>
            <a:chExt cx="8210254" cy="242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57201" y="3338990"/>
                  <a:ext cx="82039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penalty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50 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nSec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pSec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𝟐𝟓𝟎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cycles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1" y="3338990"/>
                  <a:ext cx="820393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63519" y="4059070"/>
                  <a:ext cx="8203936" cy="9838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penalty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𝟕𝟓</m:t>
                            </m:r>
                            <m:r>
                              <a:rPr lang="en-US" sz="2800" b="1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50 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nSec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400 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pSec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𝟗𝟒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cycles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9" y="4059070"/>
                  <a:ext cx="8203936" cy="9838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63519" y="2618910"/>
                  <a:ext cx="82039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penalty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50 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nSec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pSec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𝟐𝟎𝟎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cycles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9" y="2618910"/>
                  <a:ext cx="820393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62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3518" y="734951"/>
            <a:ext cx="8223281" cy="1777109"/>
            <a:chOff x="463518" y="734951"/>
            <a:chExt cx="8223281" cy="1777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63518" y="734951"/>
                  <a:ext cx="8223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Cache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𝟎𝟎𝟓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𝟐𝟎𝟎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734951"/>
                  <a:ext cx="8223281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63518" y="1358770"/>
                  <a:ext cx="8223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Cache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𝟎𝟎𝟓𝟓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𝟐𝟓𝟎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1358770"/>
                  <a:ext cx="822328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63518" y="1988840"/>
                  <a:ext cx="8223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Cache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Miss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𝟎𝟏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𝟗𝟒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94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1988840"/>
                  <a:ext cx="82232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63518" y="2564903"/>
            <a:ext cx="8223282" cy="1854207"/>
            <a:chOff x="463518" y="2564903"/>
            <a:chExt cx="8223282" cy="1854207"/>
          </a:xfrm>
        </p:grpSpPr>
        <p:sp>
          <p:nvSpPr>
            <p:cNvPr id="8" name="Rectangle 7"/>
            <p:cNvSpPr/>
            <p:nvPr/>
          </p:nvSpPr>
          <p:spPr>
            <a:xfrm>
              <a:off x="463518" y="2564903"/>
              <a:ext cx="82232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2800" dirty="0" smtClean="0"/>
                <a:t>The pipeline CPI is known for the first two processors. To obtain the pipeline CPI of the 3</a:t>
              </a:r>
              <a:r>
                <a:rPr lang="en-US" sz="2800" baseline="30000" dirty="0" smtClean="0"/>
                <a:t>rd</a:t>
              </a:r>
              <a:r>
                <a:rPr lang="en-US" sz="2800" dirty="0" smtClean="0"/>
                <a:t>, there is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63518" y="3517325"/>
                  <a:ext cx="8223281" cy="9017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Pipeline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Issue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rate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9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𝟐𝟐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3517325"/>
                  <a:ext cx="8223281" cy="9017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44174" y="4500118"/>
            <a:ext cx="8242625" cy="1674187"/>
            <a:chOff x="444174" y="4500118"/>
            <a:chExt cx="8242625" cy="1674187"/>
          </a:xfrm>
        </p:grpSpPr>
        <p:sp>
          <p:nvSpPr>
            <p:cNvPr id="10" name="Rectangle 9"/>
            <p:cNvSpPr/>
            <p:nvPr/>
          </p:nvSpPr>
          <p:spPr>
            <a:xfrm>
              <a:off x="463518" y="4500118"/>
              <a:ext cx="82232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2800" dirty="0" smtClean="0"/>
                <a:t>The CPI is the sum of the pipeline and cache CPIs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44174" y="5027266"/>
                  <a:ext cx="8223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74" y="5027266"/>
                  <a:ext cx="822328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4174" y="5651085"/>
                  <a:ext cx="8223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>
                                <a:latin typeface="Cambria Math"/>
                              </a:rPr>
                              <m:t>CPI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74" y="5651085"/>
                  <a:ext cx="8223281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83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4174" y="593685"/>
                <a:ext cx="82426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/>
                            </a:rPr>
                            <m:t>CPI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𝟐𝟐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𝟗𝟒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Cambria Math"/>
                        </a:rPr>
                        <m:t>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4" y="593685"/>
                <a:ext cx="82426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63518" y="1169748"/>
            <a:ext cx="8223282" cy="1911734"/>
            <a:chOff x="463518" y="1169748"/>
            <a:chExt cx="8223282" cy="1911734"/>
          </a:xfrm>
        </p:grpSpPr>
        <p:sp>
          <p:nvSpPr>
            <p:cNvPr id="6" name="Rectangle 5"/>
            <p:cNvSpPr/>
            <p:nvPr/>
          </p:nvSpPr>
          <p:spPr>
            <a:xfrm>
              <a:off x="463518" y="1169748"/>
              <a:ext cx="82232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en-US" sz="2800" dirty="0" smtClean="0"/>
                <a:t>All the three MIPS processors can be compared in terms of their MIPS.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63518" y="2168860"/>
                  <a:ext cx="8223282" cy="9126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Instruc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tion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execution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rate</m:t>
                        </m:r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Clock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rate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CPI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2168860"/>
                  <a:ext cx="8223282" cy="91262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44173" y="3248980"/>
            <a:ext cx="8242627" cy="2974260"/>
            <a:chOff x="444173" y="3248980"/>
            <a:chExt cx="8242627" cy="2974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63518" y="3248980"/>
                  <a:ext cx="8223282" cy="9040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Instruction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execution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rate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4000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MHz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𝟐𝟐𝟐𝟐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MIPS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18" y="3248980"/>
                  <a:ext cx="8223282" cy="9040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44173" y="4284095"/>
                  <a:ext cx="8223282" cy="9040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Instruction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execution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rate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5000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MHz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𝟐𝟎𝟖𝟑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MIPS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73" y="4284095"/>
                  <a:ext cx="8223282" cy="9040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44173" y="5319210"/>
                  <a:ext cx="8223282" cy="9040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Instruction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execution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>
                                <a:latin typeface="Cambria Math"/>
                              </a:rPr>
                              <m:t>rate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2500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MHz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1" i="0" smtClean="0">
                                <a:latin typeface="Cambria Math"/>
                              </a:rPr>
                              <m:t>16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𝟐𝟏𝟓𝟓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/>
                          </a:rPr>
                          <m:t>MIPS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73" y="5319210"/>
                  <a:ext cx="8223282" cy="9040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22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90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Multithreading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3374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zh-TW" sz="2800" dirty="0"/>
              <a:t>Data </a:t>
            </a:r>
            <a:r>
              <a:rPr lang="en-US" altLang="zh-TW" sz="2800" dirty="0" smtClean="0"/>
              <a:t>access latency occurs by cache </a:t>
            </a:r>
            <a:r>
              <a:rPr lang="en-US" altLang="zh-TW" sz="2800" dirty="0"/>
              <a:t>misses (L1, L2</a:t>
            </a:r>
            <a:r>
              <a:rPr lang="en-US" altLang="zh-TW" sz="2800" dirty="0" smtClean="0"/>
              <a:t>), memory latency, often unpredictable, data hazards.</a:t>
            </a:r>
            <a:endParaRPr lang="en-US" altLang="zh-TW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ILP is advantageous since it is transparent to the programmer, but it can be limited.</a:t>
            </a:r>
          </a:p>
          <a:p>
            <a:pPr algn="just">
              <a:spcAft>
                <a:spcPts val="1200"/>
              </a:spcAft>
            </a:pPr>
            <a:r>
              <a:rPr lang="en-US" altLang="zh-TW" sz="2800" dirty="0" smtClean="0"/>
              <a:t>Multithreading </a:t>
            </a:r>
            <a:r>
              <a:rPr lang="en-US" altLang="zh-TW" sz="2800" dirty="0"/>
              <a:t>(</a:t>
            </a:r>
            <a:r>
              <a:rPr lang="en-US" altLang="zh-TW" sz="2800" dirty="0" smtClean="0"/>
              <a:t>MT) tolerates </a:t>
            </a:r>
            <a:r>
              <a:rPr lang="en-US" altLang="zh-TW" sz="2800" dirty="0"/>
              <a:t>or </a:t>
            </a:r>
            <a:r>
              <a:rPr lang="en-US" altLang="zh-TW" sz="2800" dirty="0" smtClean="0"/>
              <a:t>masks </a:t>
            </a:r>
            <a:r>
              <a:rPr lang="en-US" altLang="zh-TW" sz="2800" dirty="0"/>
              <a:t>long and often unpredictable latency operations by </a:t>
            </a:r>
            <a:r>
              <a:rPr lang="en-US" altLang="zh-TW" sz="2800" b="1" dirty="0"/>
              <a:t>switching to another context</a:t>
            </a:r>
            <a:r>
              <a:rPr lang="en-US" altLang="zh-TW" sz="2800" dirty="0"/>
              <a:t>, which is able to do useful 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6993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may be significant parallelism occurring naturally at a higher level in the application that cannot be exploited with the ILP techniques.</a:t>
            </a:r>
          </a:p>
        </p:txBody>
      </p:sp>
    </p:spTree>
    <p:extLst>
      <p:ext uri="{BB962C8B-B14F-4D97-AF65-F5344CB8AC3E}">
        <p14:creationId xmlns:p14="http://schemas.microsoft.com/office/powerpoint/2010/main" val="4448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ILP Limitations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08720"/>
            <a:ext cx="8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Pipelining, multiple issue, dynamic scheduling </a:t>
            </a:r>
            <a:r>
              <a:rPr lang="en-US" sz="2800" dirty="0"/>
              <a:t>and </a:t>
            </a:r>
            <a:r>
              <a:rPr lang="en-US" sz="2800" dirty="0" smtClean="0"/>
              <a:t>speculation have limits.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late 90’s focus turned to clock speedup, without </a:t>
            </a:r>
            <a:r>
              <a:rPr lang="en-US" sz="2800" dirty="0"/>
              <a:t>increasing issue </a:t>
            </a:r>
            <a:r>
              <a:rPr lang="en-US" sz="2800" dirty="0" smtClean="0"/>
              <a:t>rates. 15 years later clock speedup ended too. 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ILP </a:t>
            </a:r>
            <a:r>
              <a:rPr lang="en-US" sz="2800" dirty="0"/>
              <a:t>limitations </a:t>
            </a:r>
            <a:r>
              <a:rPr lang="en-US" sz="2800" dirty="0" smtClean="0"/>
              <a:t>are subsequently studied</a:t>
            </a:r>
            <a:r>
              <a:rPr lang="en-US" sz="2800" dirty="0"/>
              <a:t>. We compare a set of processors in performance and in efficiency measures per transistor and per watt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Thread-level </a:t>
            </a:r>
            <a:r>
              <a:rPr lang="en-US" sz="2800" dirty="0"/>
              <a:t>parallelism is </a:t>
            </a:r>
            <a:r>
              <a:rPr lang="en-US" sz="2800" dirty="0" smtClean="0"/>
              <a:t>proposed, as </a:t>
            </a:r>
            <a:r>
              <a:rPr lang="en-US" sz="2800" dirty="0"/>
              <a:t>an alternative </a:t>
            </a:r>
            <a:r>
              <a:rPr lang="en-US" sz="2800" dirty="0" smtClean="0"/>
              <a:t>or addition to ILP.</a:t>
            </a:r>
          </a:p>
        </p:txBody>
      </p:sp>
    </p:spTree>
    <p:extLst>
      <p:ext uri="{BB962C8B-B14F-4D97-AF65-F5344CB8AC3E}">
        <p14:creationId xmlns:p14="http://schemas.microsoft.com/office/powerpoint/2010/main" val="12972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773705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higher-level parallelism is </a:t>
            </a: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0000FF"/>
                </a:solidFill>
              </a:rPr>
              <a:t>Thread-Level Parallelism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TLP</a:t>
            </a:r>
            <a:r>
              <a:rPr lang="en-US" sz="2800" dirty="0"/>
              <a:t>) </a:t>
            </a:r>
            <a:r>
              <a:rPr lang="en-US" sz="2800" dirty="0" smtClean="0"/>
              <a:t>because it </a:t>
            </a:r>
            <a:r>
              <a:rPr lang="en-US" sz="2800" dirty="0"/>
              <a:t>is logically structured as separate threads of </a:t>
            </a:r>
            <a:r>
              <a:rPr lang="en-US" sz="2800" dirty="0" smtClean="0"/>
              <a:t>execution.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thread</a:t>
            </a:r>
            <a:r>
              <a:rPr lang="en-US" sz="2800" i="1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</a:t>
            </a:r>
            <a:r>
              <a:rPr lang="en-US" sz="2800" dirty="0" smtClean="0"/>
              <a:t>separate process </a:t>
            </a:r>
            <a:r>
              <a:rPr lang="en-US" sz="2800" dirty="0"/>
              <a:t>with its own instructions and </a:t>
            </a:r>
            <a:r>
              <a:rPr lang="en-US" sz="2800" dirty="0" smtClean="0"/>
              <a:t>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18" y="3203975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may </a:t>
            </a:r>
            <a:r>
              <a:rPr lang="en-US" sz="2800" dirty="0"/>
              <a:t>represent a process </a:t>
            </a:r>
            <a:r>
              <a:rPr lang="en-US" sz="2800" dirty="0" smtClean="0"/>
              <a:t>that is </a:t>
            </a:r>
            <a:r>
              <a:rPr lang="en-US" sz="2800" dirty="0"/>
              <a:t>part of a parallel program consisting of multiple processes, or it may </a:t>
            </a:r>
            <a:r>
              <a:rPr lang="en-US" sz="2800" dirty="0" smtClean="0"/>
              <a:t>represent an </a:t>
            </a:r>
            <a:r>
              <a:rPr lang="en-US" sz="2800" dirty="0"/>
              <a:t>independent program on its </a:t>
            </a:r>
            <a:r>
              <a:rPr lang="en-US" sz="2800" dirty="0" smtClean="0"/>
              <a:t>own.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thread has all the state (</a:t>
            </a:r>
            <a:r>
              <a:rPr lang="en-US" sz="2800" dirty="0" smtClean="0"/>
              <a:t>instructions, data</a:t>
            </a:r>
            <a:r>
              <a:rPr lang="en-US" sz="2800" dirty="0"/>
              <a:t>, PC, register state, </a:t>
            </a:r>
            <a:r>
              <a:rPr lang="en-US" sz="2800" dirty="0" smtClean="0"/>
              <a:t>etc.) </a:t>
            </a:r>
            <a:r>
              <a:rPr lang="en-US" sz="2800" dirty="0"/>
              <a:t>necessary to allow it to </a:t>
            </a:r>
            <a:r>
              <a:rPr lang="en-US" sz="2800" dirty="0" smtClean="0"/>
              <a:t>execute.</a:t>
            </a:r>
          </a:p>
        </p:txBody>
      </p:sp>
    </p:spTree>
    <p:extLst>
      <p:ext uri="{BB962C8B-B14F-4D97-AF65-F5344CB8AC3E}">
        <p14:creationId xmlns:p14="http://schemas.microsoft.com/office/powerpoint/2010/main" val="38541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683695"/>
            <a:ext cx="82232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TLP is </a:t>
            </a:r>
            <a:r>
              <a:rPr lang="en-US" sz="2800" dirty="0"/>
              <a:t>an important </a:t>
            </a:r>
            <a:r>
              <a:rPr lang="en-US" sz="2800" b="1" dirty="0"/>
              <a:t>alternative</a:t>
            </a:r>
            <a:r>
              <a:rPr lang="en-US" sz="2800" dirty="0"/>
              <a:t> to </a:t>
            </a:r>
            <a:r>
              <a:rPr lang="en-US" sz="2800" dirty="0" smtClean="0"/>
              <a:t>ILP</a:t>
            </a:r>
            <a:r>
              <a:rPr lang="en-US" sz="2800" dirty="0"/>
              <a:t> </a:t>
            </a:r>
            <a:r>
              <a:rPr lang="en-US" sz="2800" dirty="0" smtClean="0"/>
              <a:t>because </a:t>
            </a:r>
            <a:r>
              <a:rPr lang="en-US" sz="2800" dirty="0"/>
              <a:t>it could be more cost-effective to </a:t>
            </a:r>
            <a:r>
              <a:rPr lang="en-US" sz="2800" dirty="0" smtClean="0"/>
              <a:t>exploit. </a:t>
            </a:r>
            <a:r>
              <a:rPr lang="en-US" sz="2800" b="1" dirty="0" smtClean="0"/>
              <a:t>TLP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ILP</a:t>
            </a:r>
            <a:r>
              <a:rPr lang="en-US" sz="2800" dirty="0" smtClean="0"/>
              <a:t> exploit </a:t>
            </a:r>
            <a:r>
              <a:rPr lang="en-US" sz="2800" dirty="0"/>
              <a:t>two </a:t>
            </a:r>
            <a:r>
              <a:rPr lang="en-US" sz="2800" b="1" dirty="0"/>
              <a:t>different</a:t>
            </a:r>
            <a:r>
              <a:rPr lang="en-US" sz="2800" dirty="0"/>
              <a:t> kinds </a:t>
            </a:r>
            <a:r>
              <a:rPr lang="en-US" sz="2800" dirty="0" smtClean="0"/>
              <a:t>of parallel </a:t>
            </a:r>
            <a:r>
              <a:rPr lang="en-US" sz="2800" dirty="0"/>
              <a:t>structure in a </a:t>
            </a:r>
            <a:r>
              <a:rPr lang="en-US" sz="2800" dirty="0" smtClean="0"/>
              <a:t>program.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happens that the functional units of a </a:t>
            </a:r>
            <a:r>
              <a:rPr lang="en-US" sz="2800" dirty="0"/>
              <a:t>data-path designed to exploit ILP </a:t>
            </a:r>
            <a:r>
              <a:rPr lang="en-US" sz="2800" dirty="0" smtClean="0"/>
              <a:t>are </a:t>
            </a:r>
            <a:r>
              <a:rPr lang="en-US" sz="2800" dirty="0"/>
              <a:t>often idle because of either stalls or dependences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3518" y="3564015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natural question is therefore whether it is possible for an ILP oriented processor to exploit TLP.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Question</a:t>
            </a:r>
            <a:r>
              <a:rPr lang="en-US" sz="2800" dirty="0" smtClean="0"/>
              <a:t>: Could </a:t>
            </a:r>
            <a:r>
              <a:rPr lang="en-US" sz="2800" dirty="0"/>
              <a:t>the </a:t>
            </a:r>
            <a:r>
              <a:rPr lang="en-US" sz="2800" dirty="0" smtClean="0"/>
              <a:t>parallelism among </a:t>
            </a:r>
            <a:r>
              <a:rPr lang="en-US" sz="2800" dirty="0"/>
              <a:t>threads be used as a source of independent instructions that </a:t>
            </a:r>
            <a:r>
              <a:rPr lang="en-US" sz="2800" dirty="0" smtClean="0"/>
              <a:t>might keep </a:t>
            </a:r>
            <a:r>
              <a:rPr lang="en-US" sz="2800" dirty="0"/>
              <a:t>the processor busy during </a:t>
            </a:r>
            <a:r>
              <a:rPr lang="en-US" sz="2800" dirty="0" smtClean="0"/>
              <a:t>stalls?</a:t>
            </a:r>
          </a:p>
        </p:txBody>
      </p:sp>
    </p:spTree>
    <p:extLst>
      <p:ext uri="{BB962C8B-B14F-4D97-AF65-F5344CB8AC3E}">
        <p14:creationId xmlns:p14="http://schemas.microsoft.com/office/powerpoint/2010/main" val="1000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803318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Question</a:t>
            </a:r>
            <a:r>
              <a:rPr lang="en-US" sz="2800" dirty="0"/>
              <a:t>: Could </a:t>
            </a:r>
            <a:r>
              <a:rPr lang="en-US" sz="2800" dirty="0" smtClean="0"/>
              <a:t>TLP be used to </a:t>
            </a:r>
            <a:r>
              <a:rPr lang="en-US" sz="2800" dirty="0"/>
              <a:t>employ the functional units that would otherwise </a:t>
            </a:r>
            <a:r>
              <a:rPr lang="en-US" sz="2800" dirty="0" smtClean="0"/>
              <a:t>be </a:t>
            </a:r>
            <a:r>
              <a:rPr lang="en-US" sz="2800" dirty="0"/>
              <a:t>idle when </a:t>
            </a:r>
            <a:r>
              <a:rPr lang="en-US" sz="2800" dirty="0" smtClean="0"/>
              <a:t>insufficient ILP </a:t>
            </a:r>
            <a:r>
              <a:rPr lang="en-US" sz="2800" dirty="0"/>
              <a:t>exists?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Multithreading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0000FF"/>
                </a:solidFill>
              </a:rPr>
              <a:t>MT</a:t>
            </a:r>
            <a:r>
              <a:rPr lang="en-US" sz="2800" dirty="0" smtClean="0"/>
              <a:t>) allows </a:t>
            </a:r>
            <a:r>
              <a:rPr lang="en-US" sz="2800" dirty="0"/>
              <a:t>multiple threads to share the functional units of a </a:t>
            </a:r>
            <a:r>
              <a:rPr lang="en-US" sz="2800" dirty="0" smtClean="0"/>
              <a:t>single processor.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3518" y="3368603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permit this sharing, the processor </a:t>
            </a:r>
            <a:r>
              <a:rPr lang="en-US" sz="2800" dirty="0" smtClean="0"/>
              <a:t>must </a:t>
            </a:r>
            <a:r>
              <a:rPr lang="en-US" sz="2800" dirty="0"/>
              <a:t>duplicate the independent state of each </a:t>
            </a:r>
            <a:r>
              <a:rPr lang="en-US" sz="2800" dirty="0" smtClean="0"/>
              <a:t>thread, including RF, PC and page table.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memory itself can be shared through the </a:t>
            </a:r>
            <a:r>
              <a:rPr lang="en-US" sz="2800" dirty="0" smtClean="0"/>
              <a:t>VM mechanisms, already supporting multiprogramming.</a:t>
            </a:r>
          </a:p>
        </p:txBody>
      </p:sp>
    </p:spTree>
    <p:extLst>
      <p:ext uri="{BB962C8B-B14F-4D97-AF65-F5344CB8AC3E}">
        <p14:creationId xmlns:p14="http://schemas.microsoft.com/office/powerpoint/2010/main" val="10413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683695"/>
            <a:ext cx="82232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HW must</a:t>
            </a:r>
            <a:r>
              <a:rPr lang="en-US" sz="2800" dirty="0"/>
              <a:t> </a:t>
            </a:r>
            <a:r>
              <a:rPr lang="en-US" sz="2800" dirty="0" smtClean="0"/>
              <a:t>support quick thread switching.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thread </a:t>
            </a:r>
            <a:r>
              <a:rPr lang="en-US" sz="2800" dirty="0"/>
              <a:t>switch should be much more efficient than a process switch, which </a:t>
            </a:r>
            <a:r>
              <a:rPr lang="en-US" sz="2800" dirty="0" smtClean="0"/>
              <a:t>typically requires </a:t>
            </a:r>
            <a:r>
              <a:rPr lang="en-US" sz="2800" dirty="0"/>
              <a:t>hundreds to thousands of processor cycles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427831" y="773705"/>
            <a:ext cx="8307388" cy="2133600"/>
            <a:chOff x="427831" y="935360"/>
            <a:chExt cx="8307388" cy="213360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27831" y="1392560"/>
              <a:ext cx="2034531" cy="1554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dirty="0"/>
                <a:t>LW r1, 0(r2)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dirty="0"/>
                <a:t>LW r5, 12(r1)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dirty="0"/>
                <a:t>ADDI r5, r5, #12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dirty="0"/>
                <a:t>SW </a:t>
              </a:r>
              <a:r>
                <a:rPr lang="en-US" altLang="en-US" sz="2000" dirty="0" smtClean="0"/>
                <a:t>r5, 12(r1) </a:t>
              </a:r>
              <a:endParaRPr lang="en-US" altLang="en-US" sz="2000" dirty="0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980531" y="935360"/>
              <a:ext cx="5754688" cy="2133600"/>
              <a:chOff x="1848" y="2256"/>
              <a:chExt cx="3625" cy="1344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848" y="254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088" y="254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328" y="254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568" y="254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808" y="254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1848" y="2400"/>
                <a:ext cx="2160" cy="1200"/>
                <a:chOff x="1824" y="2688"/>
                <a:chExt cx="2160" cy="1200"/>
              </a:xfrm>
            </p:grpSpPr>
            <p:sp>
              <p:nvSpPr>
                <p:cNvPr id="68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9" name="Line 13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0" name="Line 14"/>
                <p:cNvSpPr>
                  <a:spLocks noChangeShapeType="1"/>
                </p:cNvSpPr>
                <p:nvPr/>
              </p:nvSpPr>
              <p:spPr bwMode="auto">
                <a:xfrm>
                  <a:off x="23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1" name="Line 15"/>
                <p:cNvSpPr>
                  <a:spLocks noChangeShapeType="1"/>
                </p:cNvSpPr>
                <p:nvPr/>
              </p:nvSpPr>
              <p:spPr bwMode="auto">
                <a:xfrm>
                  <a:off x="25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2" name="Line 16"/>
                <p:cNvSpPr>
                  <a:spLocks noChangeShapeType="1"/>
                </p:cNvSpPr>
                <p:nvPr/>
              </p:nvSpPr>
              <p:spPr bwMode="auto">
                <a:xfrm>
                  <a:off x="27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3" name="Line 17"/>
                <p:cNvSpPr>
                  <a:spLocks noChangeShapeType="1"/>
                </p:cNvSpPr>
                <p:nvPr/>
              </p:nvSpPr>
              <p:spPr bwMode="auto">
                <a:xfrm>
                  <a:off x="30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4" name="Line 18"/>
                <p:cNvSpPr>
                  <a:spLocks noChangeShapeType="1"/>
                </p:cNvSpPr>
                <p:nvPr/>
              </p:nvSpPr>
              <p:spPr bwMode="auto">
                <a:xfrm>
                  <a:off x="32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5" name="Line 19"/>
                <p:cNvSpPr>
                  <a:spLocks noChangeShapeType="1"/>
                </p:cNvSpPr>
                <p:nvPr/>
              </p:nvSpPr>
              <p:spPr bwMode="auto">
                <a:xfrm>
                  <a:off x="35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</p:grp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185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 dirty="0"/>
                  <a:t>t0</a:t>
                </a: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209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</a:t>
                </a:r>
              </a:p>
            </p:txBody>
          </p: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t2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257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t3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281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t4</a:t>
                </a: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305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t5</a:t>
                </a:r>
              </a:p>
            </p:txBody>
          </p:sp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auto">
              <a:xfrm>
                <a:off x="329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t6</a:t>
                </a:r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353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t7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3778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t8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088" y="278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48" y="278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288" y="278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528" y="278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768" y="278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328" y="278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568" y="278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 dirty="0"/>
                  <a:t>D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808" y="278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3048" y="302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4008" y="302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4248" y="302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488" y="302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4728" y="302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28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352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76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32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 dirty="0"/>
                  <a:t>F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56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808" y="302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3288" y="2400"/>
                <a:ext cx="2160" cy="1200"/>
                <a:chOff x="1824" y="2688"/>
                <a:chExt cx="2160" cy="1200"/>
              </a:xfrm>
            </p:grpSpPr>
            <p:sp>
              <p:nvSpPr>
                <p:cNvPr id="58" name="Line 51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59" name="Line 52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0" name="Line 53"/>
                <p:cNvSpPr>
                  <a:spLocks noChangeShapeType="1"/>
                </p:cNvSpPr>
                <p:nvPr/>
              </p:nvSpPr>
              <p:spPr bwMode="auto">
                <a:xfrm>
                  <a:off x="23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1" name="Line 54"/>
                <p:cNvSpPr>
                  <a:spLocks noChangeShapeType="1"/>
                </p:cNvSpPr>
                <p:nvPr/>
              </p:nvSpPr>
              <p:spPr bwMode="auto">
                <a:xfrm>
                  <a:off x="25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2" name="Line 55"/>
                <p:cNvSpPr>
                  <a:spLocks noChangeShapeType="1"/>
                </p:cNvSpPr>
                <p:nvPr/>
              </p:nvSpPr>
              <p:spPr bwMode="auto">
                <a:xfrm>
                  <a:off x="27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3" name="Line 56"/>
                <p:cNvSpPr>
                  <a:spLocks noChangeShapeType="1"/>
                </p:cNvSpPr>
                <p:nvPr/>
              </p:nvSpPr>
              <p:spPr bwMode="auto">
                <a:xfrm>
                  <a:off x="30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4" name="Line 57"/>
                <p:cNvSpPr>
                  <a:spLocks noChangeShapeType="1"/>
                </p:cNvSpPr>
                <p:nvPr/>
              </p:nvSpPr>
              <p:spPr bwMode="auto">
                <a:xfrm>
                  <a:off x="32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5" name="Line 58"/>
                <p:cNvSpPr>
                  <a:spLocks noChangeShapeType="1"/>
                </p:cNvSpPr>
                <p:nvPr/>
              </p:nvSpPr>
              <p:spPr bwMode="auto">
                <a:xfrm>
                  <a:off x="35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6" name="Line 59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67" name="Line 60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</p:grp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008" y="326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4968" y="3264"/>
                <a:ext cx="240" cy="24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24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448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472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328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352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 dirty="0"/>
                  <a:t>F</a:t>
                </a: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3768" y="3264"/>
                <a:ext cx="240" cy="2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52" name="Text Box 69"/>
              <p:cNvSpPr txBox="1">
                <a:spLocks noChangeArrowheads="1"/>
              </p:cNvSpPr>
              <p:nvPr/>
            </p:nvSpPr>
            <p:spPr bwMode="auto">
              <a:xfrm>
                <a:off x="4042" y="2256"/>
                <a:ext cx="2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t9</a:t>
                </a:r>
              </a:p>
            </p:txBody>
          </p:sp>
          <p:sp>
            <p:nvSpPr>
              <p:cNvPr id="53" name="Text Box 70"/>
              <p:cNvSpPr txBox="1">
                <a:spLocks noChangeArrowheads="1"/>
              </p:cNvSpPr>
              <p:nvPr/>
            </p:nvSpPr>
            <p:spPr bwMode="auto">
              <a:xfrm>
                <a:off x="4234" y="2256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t10</a:t>
                </a:r>
              </a:p>
            </p:txBody>
          </p:sp>
          <p:sp>
            <p:nvSpPr>
              <p:cNvPr id="54" name="Text Box 71"/>
              <p:cNvSpPr txBox="1">
                <a:spLocks noChangeArrowheads="1"/>
              </p:cNvSpPr>
              <p:nvPr/>
            </p:nvSpPr>
            <p:spPr bwMode="auto">
              <a:xfrm>
                <a:off x="4474" y="2256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t11</a:t>
                </a:r>
              </a:p>
            </p:txBody>
          </p:sp>
          <p:sp>
            <p:nvSpPr>
              <p:cNvPr id="55" name="Text Box 72"/>
              <p:cNvSpPr txBox="1">
                <a:spLocks noChangeArrowheads="1"/>
              </p:cNvSpPr>
              <p:nvPr/>
            </p:nvSpPr>
            <p:spPr bwMode="auto">
              <a:xfrm>
                <a:off x="4714" y="2256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t12</a:t>
                </a:r>
              </a:p>
            </p:txBody>
          </p:sp>
          <p:sp>
            <p:nvSpPr>
              <p:cNvPr id="56" name="Text Box 73"/>
              <p:cNvSpPr txBox="1">
                <a:spLocks noChangeArrowheads="1"/>
              </p:cNvSpPr>
              <p:nvPr/>
            </p:nvSpPr>
            <p:spPr bwMode="auto">
              <a:xfrm>
                <a:off x="4954" y="2256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t13</a:t>
                </a:r>
              </a:p>
            </p:txBody>
          </p:sp>
          <p:sp>
            <p:nvSpPr>
              <p:cNvPr id="57" name="Text Box 74"/>
              <p:cNvSpPr txBox="1">
                <a:spLocks noChangeArrowheads="1"/>
              </p:cNvSpPr>
              <p:nvPr/>
            </p:nvSpPr>
            <p:spPr bwMode="auto">
              <a:xfrm>
                <a:off x="5194" y="2256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t14</a:t>
                </a: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427830" y="2907305"/>
            <a:ext cx="826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Each instruction may depend on the </a:t>
            </a:r>
            <a:r>
              <a:rPr lang="en-US" altLang="en-US" sz="2800" dirty="0" err="1" smtClean="0"/>
              <a:t>prevoius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427831" y="3846912"/>
            <a:ext cx="7052354" cy="2438400"/>
            <a:chOff x="427831" y="3891917"/>
            <a:chExt cx="7052354" cy="2438400"/>
          </a:xfrm>
        </p:grpSpPr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427831" y="4303880"/>
              <a:ext cx="2488182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b="1" dirty="0"/>
                <a:t>T1</a:t>
              </a:r>
              <a:r>
                <a:rPr lang="en-US" altLang="en-US" sz="2000" dirty="0"/>
                <a:t>: LW r1, 0(r2)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b="1" dirty="0"/>
                <a:t>T2</a:t>
              </a:r>
              <a:r>
                <a:rPr lang="en-US" altLang="en-US" sz="2000" dirty="0"/>
                <a:t>: ADD r7, r1, r4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b="1" dirty="0"/>
                <a:t>T3</a:t>
              </a:r>
              <a:r>
                <a:rPr lang="en-US" altLang="en-US" sz="2000" dirty="0"/>
                <a:t>: XORI r5, r4, #12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b="1" dirty="0"/>
                <a:t>T4</a:t>
              </a:r>
              <a:r>
                <a:rPr lang="en-US" altLang="en-US" sz="2000" dirty="0"/>
                <a:t>: SW </a:t>
              </a:r>
              <a:r>
                <a:rPr lang="en-US" altLang="en-US" sz="2000" dirty="0" smtClean="0"/>
                <a:t>r5, 0(r7)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en-US" sz="2000" b="1" dirty="0" smtClean="0"/>
                <a:t>T1</a:t>
              </a:r>
              <a:r>
                <a:rPr lang="en-US" altLang="en-US" sz="2000" dirty="0"/>
                <a:t>: LW r5, 12(r1)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3618706" y="3891917"/>
              <a:ext cx="3861479" cy="2438400"/>
              <a:chOff x="3618706" y="3891917"/>
              <a:chExt cx="3861479" cy="2438400"/>
            </a:xfrm>
          </p:grpSpPr>
          <p:sp>
            <p:nvSpPr>
              <p:cNvPr id="98" name="Text Box 31"/>
              <p:cNvSpPr txBox="1">
                <a:spLocks noChangeArrowheads="1"/>
              </p:cNvSpPr>
              <p:nvPr/>
            </p:nvSpPr>
            <p:spPr bwMode="auto">
              <a:xfrm>
                <a:off x="7137285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 dirty="0"/>
                  <a:t>t9</a:t>
                </a:r>
              </a:p>
            </p:txBody>
          </p:sp>
          <p:grpSp>
            <p:nvGrpSpPr>
              <p:cNvPr id="82" name="Group 81"/>
              <p:cNvGrpSpPr>
                <a:grpSpLocks/>
              </p:cNvGrpSpPr>
              <p:nvPr/>
            </p:nvGrpSpPr>
            <p:grpSpPr bwMode="auto">
              <a:xfrm>
                <a:off x="3618706" y="4120517"/>
                <a:ext cx="3429000" cy="2209800"/>
                <a:chOff x="1844" y="2688"/>
                <a:chExt cx="2160" cy="1200"/>
              </a:xfrm>
            </p:grpSpPr>
            <p:sp>
              <p:nvSpPr>
                <p:cNvPr id="120" name="Line 6"/>
                <p:cNvSpPr>
                  <a:spLocks noChangeShapeType="1"/>
                </p:cNvSpPr>
                <p:nvPr/>
              </p:nvSpPr>
              <p:spPr bwMode="auto">
                <a:xfrm>
                  <a:off x="18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1" name="Line 7"/>
                <p:cNvSpPr>
                  <a:spLocks noChangeShapeType="1"/>
                </p:cNvSpPr>
                <p:nvPr/>
              </p:nvSpPr>
              <p:spPr bwMode="auto">
                <a:xfrm>
                  <a:off x="20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2" name="Line 8"/>
                <p:cNvSpPr>
                  <a:spLocks noChangeShapeType="1"/>
                </p:cNvSpPr>
                <p:nvPr/>
              </p:nvSpPr>
              <p:spPr bwMode="auto">
                <a:xfrm>
                  <a:off x="23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3" name="Line 9"/>
                <p:cNvSpPr>
                  <a:spLocks noChangeShapeType="1"/>
                </p:cNvSpPr>
                <p:nvPr/>
              </p:nvSpPr>
              <p:spPr bwMode="auto">
                <a:xfrm>
                  <a:off x="25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4" name="Line 10"/>
                <p:cNvSpPr>
                  <a:spLocks noChangeShapeType="1"/>
                </p:cNvSpPr>
                <p:nvPr/>
              </p:nvSpPr>
              <p:spPr bwMode="auto">
                <a:xfrm>
                  <a:off x="28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5" name="Line 11"/>
                <p:cNvSpPr>
                  <a:spLocks noChangeShapeType="1"/>
                </p:cNvSpPr>
                <p:nvPr/>
              </p:nvSpPr>
              <p:spPr bwMode="auto">
                <a:xfrm>
                  <a:off x="304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6" name="Line 12"/>
                <p:cNvSpPr>
                  <a:spLocks noChangeShapeType="1"/>
                </p:cNvSpPr>
                <p:nvPr/>
              </p:nvSpPr>
              <p:spPr bwMode="auto">
                <a:xfrm>
                  <a:off x="328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7" name="Line 13"/>
                <p:cNvSpPr>
                  <a:spLocks noChangeShapeType="1"/>
                </p:cNvSpPr>
                <p:nvPr/>
              </p:nvSpPr>
              <p:spPr bwMode="auto">
                <a:xfrm>
                  <a:off x="352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8" name="Line 14"/>
                <p:cNvSpPr>
                  <a:spLocks noChangeShapeType="1"/>
                </p:cNvSpPr>
                <p:nvPr/>
              </p:nvSpPr>
              <p:spPr bwMode="auto">
                <a:xfrm>
                  <a:off x="376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  <p:sp>
              <p:nvSpPr>
                <p:cNvPr id="129" name="Line 15"/>
                <p:cNvSpPr>
                  <a:spLocks noChangeShapeType="1"/>
                </p:cNvSpPr>
                <p:nvPr/>
              </p:nvSpPr>
              <p:spPr bwMode="auto">
                <a:xfrm>
                  <a:off x="4004" y="2688"/>
                  <a:ext cx="0" cy="12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sz="1400"/>
                </a:p>
              </p:txBody>
            </p:sp>
          </p:grp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3618706" y="4349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3999707" y="4349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4380707" y="4349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4761707" y="4349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5142707" y="4349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3626895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t0</a:t>
                </a:r>
              </a:p>
            </p:txBody>
          </p:sp>
          <p:sp>
            <p:nvSpPr>
              <p:cNvPr id="89" name="Text Box 22"/>
              <p:cNvSpPr txBox="1">
                <a:spLocks noChangeArrowheads="1"/>
              </p:cNvSpPr>
              <p:nvPr/>
            </p:nvSpPr>
            <p:spPr bwMode="auto">
              <a:xfrm>
                <a:off x="4007895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t1</a:t>
                </a:r>
              </a:p>
            </p:txBody>
          </p:sp>
          <p:sp>
            <p:nvSpPr>
              <p:cNvPr id="90" name="Text Box 23"/>
              <p:cNvSpPr txBox="1">
                <a:spLocks noChangeArrowheads="1"/>
              </p:cNvSpPr>
              <p:nvPr/>
            </p:nvSpPr>
            <p:spPr bwMode="auto">
              <a:xfrm>
                <a:off x="4388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t2</a:t>
                </a:r>
              </a:p>
            </p:txBody>
          </p:sp>
          <p:sp>
            <p:nvSpPr>
              <p:cNvPr id="91" name="Text Box 24"/>
              <p:cNvSpPr txBox="1">
                <a:spLocks noChangeArrowheads="1"/>
              </p:cNvSpPr>
              <p:nvPr/>
            </p:nvSpPr>
            <p:spPr bwMode="auto">
              <a:xfrm>
                <a:off x="4769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t3</a:t>
                </a:r>
              </a:p>
            </p:txBody>
          </p:sp>
          <p:sp>
            <p:nvSpPr>
              <p:cNvPr id="92" name="Text Box 25"/>
              <p:cNvSpPr txBox="1">
                <a:spLocks noChangeArrowheads="1"/>
              </p:cNvSpPr>
              <p:nvPr/>
            </p:nvSpPr>
            <p:spPr bwMode="auto">
              <a:xfrm>
                <a:off x="5150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t4</a:t>
                </a:r>
              </a:p>
            </p:txBody>
          </p:sp>
          <p:sp>
            <p:nvSpPr>
              <p:cNvPr id="93" name="Text Box 26"/>
              <p:cNvSpPr txBox="1">
                <a:spLocks noChangeArrowheads="1"/>
              </p:cNvSpPr>
              <p:nvPr/>
            </p:nvSpPr>
            <p:spPr bwMode="auto">
              <a:xfrm>
                <a:off x="5531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t5</a:t>
                </a:r>
              </a:p>
            </p:txBody>
          </p:sp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5912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t6</a:t>
                </a:r>
              </a:p>
            </p:txBody>
          </p:sp>
          <p:sp>
            <p:nvSpPr>
              <p:cNvPr id="95" name="Text Box 28"/>
              <p:cNvSpPr txBox="1">
                <a:spLocks noChangeArrowheads="1"/>
              </p:cNvSpPr>
              <p:nvPr/>
            </p:nvSpPr>
            <p:spPr bwMode="auto">
              <a:xfrm>
                <a:off x="62938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t7</a:t>
                </a:r>
              </a:p>
            </p:txBody>
          </p:sp>
          <p:sp>
            <p:nvSpPr>
              <p:cNvPr id="96" name="Text Box 29"/>
              <p:cNvSpPr txBox="1">
                <a:spLocks noChangeArrowheads="1"/>
              </p:cNvSpPr>
              <p:nvPr/>
            </p:nvSpPr>
            <p:spPr bwMode="auto">
              <a:xfrm>
                <a:off x="6751096" y="3891917"/>
                <a:ext cx="342900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400" b="1"/>
                  <a:t>t8</a:t>
                </a: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999707" y="4730117"/>
                <a:ext cx="381000" cy="381000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4380707" y="4730117"/>
                <a:ext cx="381000" cy="381000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4761707" y="4730117"/>
                <a:ext cx="381000" cy="381000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5142707" y="4730117"/>
                <a:ext cx="381000" cy="381000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5523707" y="4730117"/>
                <a:ext cx="381000" cy="381000"/>
              </a:xfrm>
              <a:prstGeom prst="rect">
                <a:avLst/>
              </a:prstGeom>
              <a:solidFill>
                <a:srgbClr val="FF993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4380707" y="5111117"/>
                <a:ext cx="381000" cy="381000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4761707" y="5111117"/>
                <a:ext cx="381000" cy="381000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5142707" y="5111117"/>
                <a:ext cx="381000" cy="381000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5523707" y="5111117"/>
                <a:ext cx="381000" cy="381000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5904707" y="5111117"/>
                <a:ext cx="381000" cy="381000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4761707" y="5492117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5142707" y="5492117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5523707" y="5492117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5904707" y="5492117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6285707" y="5492117"/>
                <a:ext cx="381000" cy="381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5142707" y="5873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F</a:t>
                </a: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5523707" y="5873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D</a:t>
                </a: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5904707" y="5873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6285707" y="5873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M</a:t>
                </a:r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6666707" y="5873117"/>
                <a:ext cx="381000" cy="381000"/>
              </a:xfrm>
              <a:prstGeom prst="rect">
                <a:avLst/>
              </a:prstGeom>
              <a:solidFill>
                <a:srgbClr val="00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000" b="1"/>
                  <a:t>W</a:t>
                </a:r>
              </a:p>
            </p:txBody>
          </p:sp>
        </p:grpSp>
      </p:grpSp>
      <p:sp>
        <p:nvSpPr>
          <p:cNvPr id="130" name="Text Box 52"/>
          <p:cNvSpPr txBox="1">
            <a:spLocks noChangeArrowheads="1"/>
          </p:cNvSpPr>
          <p:nvPr/>
        </p:nvSpPr>
        <p:spPr bwMode="auto">
          <a:xfrm>
            <a:off x="427832" y="3383995"/>
            <a:ext cx="826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dirty="0">
                <a:latin typeface="+mn-lt"/>
              </a:rPr>
              <a:t>Interleave 4 </a:t>
            </a:r>
            <a:r>
              <a:rPr lang="en-US" altLang="en-US" sz="2800" dirty="0" smtClean="0">
                <a:latin typeface="+mn-lt"/>
              </a:rPr>
              <a:t>threads on </a:t>
            </a:r>
            <a:r>
              <a:rPr lang="en-US" altLang="en-US" sz="2800" dirty="0">
                <a:latin typeface="+mn-lt"/>
              </a:rPr>
              <a:t>non-bypassed 5-stage pipe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066507" y="4194085"/>
            <a:ext cx="3638203" cy="2100500"/>
            <a:chOff x="5066507" y="4239090"/>
            <a:chExt cx="3638203" cy="2100500"/>
          </a:xfrm>
        </p:grpSpPr>
        <p:sp>
          <p:nvSpPr>
            <p:cNvPr id="134" name="Oval 133"/>
            <p:cNvSpPr/>
            <p:nvPr/>
          </p:nvSpPr>
          <p:spPr>
            <a:xfrm>
              <a:off x="5066507" y="4239090"/>
              <a:ext cx="542924" cy="55194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442745" y="5787643"/>
              <a:ext cx="542924" cy="55194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 Box 52"/>
            <p:cNvSpPr txBox="1">
              <a:spLocks noChangeArrowheads="1"/>
            </p:cNvSpPr>
            <p:nvPr/>
          </p:nvSpPr>
          <p:spPr bwMode="auto">
            <a:xfrm>
              <a:off x="6845894" y="4525439"/>
              <a:ext cx="185881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2400" dirty="0" smtClean="0">
                  <a:solidFill>
                    <a:srgbClr val="FF0000"/>
                  </a:solidFill>
                  <a:latin typeface="+mn-lt"/>
                </a:rPr>
                <a:t>Resolve RAW hazards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27830" y="1256709"/>
            <a:ext cx="2034532" cy="4973816"/>
            <a:chOff x="427830" y="1290499"/>
            <a:chExt cx="2034532" cy="4973816"/>
          </a:xfrm>
        </p:grpSpPr>
        <p:sp>
          <p:nvSpPr>
            <p:cNvPr id="141" name="Rectangle 140"/>
            <p:cNvSpPr/>
            <p:nvPr/>
          </p:nvSpPr>
          <p:spPr>
            <a:xfrm>
              <a:off x="427830" y="1290499"/>
              <a:ext cx="1713900" cy="777136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431540" y="4284095"/>
              <a:ext cx="2030822" cy="1980220"/>
              <a:chOff x="431540" y="4284095"/>
              <a:chExt cx="2030822" cy="198022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431540" y="4284095"/>
                <a:ext cx="2030822" cy="43026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31540" y="5834050"/>
                <a:ext cx="2030822" cy="430265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331640" y="5026357"/>
            <a:ext cx="1701201" cy="1177276"/>
            <a:chOff x="1331640" y="5026357"/>
            <a:chExt cx="1701201" cy="1177276"/>
          </a:xfrm>
        </p:grpSpPr>
        <p:sp>
          <p:nvSpPr>
            <p:cNvPr id="138" name="Oval 137"/>
            <p:cNvSpPr/>
            <p:nvPr/>
          </p:nvSpPr>
          <p:spPr>
            <a:xfrm>
              <a:off x="1331640" y="5800260"/>
              <a:ext cx="381176" cy="4033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376645" y="5396887"/>
              <a:ext cx="381176" cy="4033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577591" y="5026357"/>
              <a:ext cx="381176" cy="4033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66755" y="5396887"/>
              <a:ext cx="666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???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57199" y="3969060"/>
            <a:ext cx="82296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algn="just">
              <a:spcAft>
                <a:spcPts val="600"/>
              </a:spcAft>
            </a:pPr>
            <a:r>
              <a:rPr lang="en-US" altLang="en-US" sz="2800" dirty="0"/>
              <a:t>Have to carry thread select down pipeline to </a:t>
            </a:r>
            <a:r>
              <a:rPr lang="en-US" altLang="en-US" sz="2800" dirty="0" smtClean="0"/>
              <a:t>ensure correct </a:t>
            </a:r>
            <a:r>
              <a:rPr lang="en-US" altLang="en-US" sz="2800" dirty="0"/>
              <a:t>state bits read/written at each pipe </a:t>
            </a:r>
            <a:r>
              <a:rPr lang="en-US" altLang="en-US" sz="2800" dirty="0" smtClean="0"/>
              <a:t>stage.</a:t>
            </a:r>
            <a:endParaRPr lang="en-US" altLang="en-US" sz="2800" dirty="0"/>
          </a:p>
          <a:p>
            <a:pPr indent="-171450" algn="just">
              <a:spcAft>
                <a:spcPts val="600"/>
              </a:spcAft>
            </a:pPr>
            <a:r>
              <a:rPr lang="en-US" altLang="en-US" sz="2800" dirty="0"/>
              <a:t>Appears to </a:t>
            </a:r>
            <a:r>
              <a:rPr lang="en-US" altLang="en-US" sz="2800" dirty="0" smtClean="0"/>
              <a:t>SW (OS</a:t>
            </a:r>
            <a:r>
              <a:rPr lang="en-US" altLang="en-US" sz="2800" dirty="0"/>
              <a:t>) as multiple, albeit slower, </a:t>
            </a:r>
            <a:r>
              <a:rPr lang="en-US" altLang="en-US" sz="2800" dirty="0" smtClean="0"/>
              <a:t>CPUs.</a:t>
            </a:r>
          </a:p>
          <a:p>
            <a:pPr algn="just">
              <a:spcAft>
                <a:spcPts val="600"/>
              </a:spcAft>
            </a:pPr>
            <a:r>
              <a:rPr lang="en-US" altLang="en-US" sz="2800" dirty="0"/>
              <a:t>Also, needs its own system </a:t>
            </a:r>
            <a:r>
              <a:rPr lang="en-US" altLang="en-US" sz="2800" dirty="0" smtClean="0"/>
              <a:t>state VM page table base register, exception </a:t>
            </a:r>
            <a:r>
              <a:rPr lang="en-US" altLang="en-US" sz="2800" dirty="0"/>
              <a:t>handling </a:t>
            </a:r>
            <a:r>
              <a:rPr lang="en-US" altLang="en-US" sz="2800" dirty="0" smtClean="0"/>
              <a:t>registers, and more.</a:t>
            </a:r>
            <a:endParaRPr lang="en-US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28700"/>
            <a:ext cx="8229601" cy="31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1403775"/>
            <a:ext cx="7081425" cy="4551732"/>
          </a:xfrm>
          <a:prstGeom prst="rect">
            <a:avLst/>
          </a:prstGeom>
          <a:solidFill>
            <a:srgbClr val="9999FF"/>
          </a:solidFill>
          <a:ln w="19050">
            <a:solidFill>
              <a:schemeClr val="bg1">
                <a:lumMod val="65000"/>
              </a:schemeClr>
            </a:solidFill>
          </a:ln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90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ea typeface="ＭＳ Ｐゴシック" pitchFamily="34" charset="-128"/>
              </a:rPr>
              <a:t>Sun Niagara </a:t>
            </a:r>
            <a:r>
              <a:rPr lang="en-US" altLang="en-US" sz="3600" dirty="0" smtClean="0">
                <a:ea typeface="ＭＳ Ｐゴシック" pitchFamily="34" charset="-128"/>
              </a:rPr>
              <a:t>MT </a:t>
            </a:r>
            <a:r>
              <a:rPr lang="en-US" altLang="en-US" sz="3600" dirty="0">
                <a:ea typeface="ＭＳ Ｐゴシック" pitchFamily="34" charset="-128"/>
              </a:rPr>
              <a:t>Pipeline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43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134552"/>
            <a:ext cx="822960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n-US" altLang="zh-TW" sz="2800" b="1" dirty="0" smtClean="0"/>
              <a:t>I-Cache</a:t>
            </a:r>
            <a:r>
              <a:rPr lang="en-US" altLang="zh-TW" sz="2800" dirty="0" smtClean="0"/>
              <a:t>: Instruction bandwidth, instruction </a:t>
            </a:r>
            <a:r>
              <a:rPr lang="en-US" altLang="zh-TW" sz="2800" dirty="0"/>
              <a:t>locality is degraded and the I-cache miss rate rises.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n-US" altLang="zh-TW" sz="2800" b="1" dirty="0"/>
              <a:t>Register file access </a:t>
            </a:r>
            <a:r>
              <a:rPr lang="en-US" altLang="zh-TW" sz="2800" b="1" dirty="0" smtClean="0"/>
              <a:t>time</a:t>
            </a:r>
            <a:r>
              <a:rPr lang="en-US" altLang="zh-TW" sz="2800" dirty="0" smtClean="0"/>
              <a:t>: Increases </a:t>
            </a:r>
            <a:r>
              <a:rPr lang="en-US" altLang="zh-TW" sz="2800" dirty="0"/>
              <a:t>due to the fact that </a:t>
            </a:r>
            <a:r>
              <a:rPr lang="en-US" altLang="zh-TW" sz="2800" dirty="0" smtClean="0"/>
              <a:t>RF had </a:t>
            </a:r>
            <a:r>
              <a:rPr lang="en-US" altLang="zh-TW" sz="2800" dirty="0"/>
              <a:t>to significantly increase in size </a:t>
            </a:r>
            <a:r>
              <a:rPr lang="en-US" altLang="zh-TW" sz="2800" dirty="0" smtClean="0"/>
              <a:t>to accommodate </a:t>
            </a:r>
            <a:r>
              <a:rPr lang="en-US" altLang="zh-TW" sz="2800" dirty="0"/>
              <a:t>many separate contexts.  </a:t>
            </a:r>
          </a:p>
          <a:p>
            <a:pPr marL="0" lvl="1" algn="just">
              <a:lnSpc>
                <a:spcPct val="80000"/>
              </a:lnSpc>
              <a:spcAft>
                <a:spcPts val="1200"/>
              </a:spcAft>
            </a:pPr>
            <a:r>
              <a:rPr lang="en-US" altLang="zh-TW" sz="2800" dirty="0" smtClean="0"/>
              <a:t>May use SRAM </a:t>
            </a:r>
            <a:r>
              <a:rPr lang="en-US" altLang="zh-TW" sz="2800" dirty="0"/>
              <a:t>to implement the </a:t>
            </a:r>
            <a:r>
              <a:rPr lang="en-US" altLang="zh-TW" sz="2800" dirty="0" smtClean="0"/>
              <a:t>RF, </a:t>
            </a:r>
            <a:r>
              <a:rPr lang="en-US" altLang="zh-TW" sz="2800" dirty="0"/>
              <a:t>which means longer access times.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n-US" altLang="zh-TW" sz="2800" b="1" dirty="0"/>
              <a:t>Single thread </a:t>
            </a:r>
            <a:r>
              <a:rPr lang="en-US" altLang="zh-TW" sz="2800" b="1" dirty="0" smtClean="0"/>
              <a:t>performance</a:t>
            </a:r>
            <a:r>
              <a:rPr lang="en-US" altLang="zh-TW" sz="2800" dirty="0" smtClean="0"/>
              <a:t>: Significantly </a:t>
            </a:r>
            <a:r>
              <a:rPr lang="en-US" altLang="zh-TW" sz="2800" dirty="0"/>
              <a:t>degraded since the context is forced to switch to a new thread even if none are available. </a:t>
            </a:r>
          </a:p>
          <a:p>
            <a:pPr algn="just">
              <a:lnSpc>
                <a:spcPct val="80000"/>
              </a:lnSpc>
              <a:spcAft>
                <a:spcPts val="1200"/>
              </a:spcAft>
            </a:pPr>
            <a:r>
              <a:rPr lang="en-US" altLang="zh-TW" sz="2800" dirty="0"/>
              <a:t>Very high bandwidth network, which is fast and </a:t>
            </a:r>
            <a:r>
              <a:rPr lang="en-US" altLang="zh-TW" sz="2800" dirty="0" smtClean="0"/>
              <a:t>wide.</a:t>
            </a:r>
            <a:endParaRPr lang="en-US" altLang="zh-TW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90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MT Challenges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28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890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Thread Scheduling Policies</a:t>
            </a:r>
            <a:endParaRPr lang="en-US" sz="3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57200" y="4912828"/>
            <a:ext cx="8229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800" b="1" dirty="0" smtClean="0"/>
              <a:t>HW-controlled </a:t>
            </a:r>
            <a:r>
              <a:rPr lang="en-US" altLang="en-US" sz="2800" b="1" dirty="0"/>
              <a:t>thread </a:t>
            </a:r>
            <a:r>
              <a:rPr lang="en-US" altLang="en-US" sz="2800" b="1" dirty="0" smtClean="0"/>
              <a:t>scheduling</a:t>
            </a:r>
            <a:r>
              <a:rPr lang="en-US" altLang="en-US" sz="2800" dirty="0" smtClean="0"/>
              <a:t>: HW </a:t>
            </a:r>
            <a:r>
              <a:rPr lang="en-US" altLang="en-US" sz="2800" dirty="0"/>
              <a:t>keeps track of which threads are ready to </a:t>
            </a:r>
            <a:r>
              <a:rPr lang="en-US" altLang="en-US" sz="2800" dirty="0" smtClean="0"/>
              <a:t>go. Picks </a:t>
            </a:r>
            <a:r>
              <a:rPr lang="en-US" altLang="en-US" sz="2800" dirty="0"/>
              <a:t>next thread to execute based on </a:t>
            </a:r>
            <a:r>
              <a:rPr lang="en-US" altLang="en-US" sz="2800" dirty="0" smtClean="0"/>
              <a:t>HW priority scheme.</a:t>
            </a:r>
            <a:endParaRPr lang="en-US" alt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199" y="983338"/>
            <a:ext cx="8229601" cy="2004904"/>
            <a:chOff x="457199" y="983338"/>
            <a:chExt cx="8229601" cy="2004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57199" y="983338"/>
                  <a:ext cx="8229601" cy="1135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80000"/>
                    </a:lnSpc>
                  </a:pPr>
                  <a:r>
                    <a:rPr lang="en-US" altLang="en-US" sz="2800" b="1" dirty="0"/>
                    <a:t>Fixed </a:t>
                  </a:r>
                  <a:r>
                    <a:rPr lang="en-US" altLang="en-US" sz="2800" b="1" dirty="0" smtClean="0"/>
                    <a:t>interleave</a:t>
                  </a:r>
                  <a:r>
                    <a:rPr lang="en-US" altLang="en-US" sz="2800" dirty="0" smtClean="0"/>
                    <a:t>: Each </a:t>
                  </a:r>
                  <a:r>
                    <a:rPr lang="en-US" altLang="en-US" sz="2800" dirty="0"/>
                    <a:t>of </a:t>
                  </a:r>
                  <a14:m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altLang="en-US" sz="2800" dirty="0"/>
                    <a:t> threads executes one instruction every </a:t>
                  </a:r>
                  <a14:m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altLang="en-US" sz="2800" dirty="0"/>
                    <a:t> </a:t>
                  </a:r>
                  <a:r>
                    <a:rPr lang="en-US" altLang="en-US" sz="2800" dirty="0" smtClean="0"/>
                    <a:t>cycles. If </a:t>
                  </a:r>
                  <a:r>
                    <a:rPr lang="en-US" altLang="en-US" sz="2800" dirty="0"/>
                    <a:t>thread not ready to go in its slot, insert pipeline </a:t>
                  </a:r>
                  <a:r>
                    <a:rPr lang="en-US" altLang="en-US" sz="2800" dirty="0" smtClean="0"/>
                    <a:t>bubble.</a:t>
                  </a:r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983338"/>
                  <a:ext cx="8229601" cy="11350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1" t="-11765" r="-1481" b="-139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540323" y="2348880"/>
              <a:ext cx="6047012" cy="639362"/>
              <a:chOff x="1540323" y="2348880"/>
              <a:chExt cx="6047012" cy="63936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540323" y="2348880"/>
                <a:ext cx="6047012" cy="405045"/>
                <a:chOff x="1540323" y="2348880"/>
                <a:chExt cx="6047012" cy="405045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540323" y="2348880"/>
                  <a:ext cx="6047012" cy="304800"/>
                  <a:chOff x="1511660" y="2348880"/>
                  <a:chExt cx="6047012" cy="30480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511660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9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2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715621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4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3928651" y="2348880"/>
                    <a:ext cx="1203961" cy="304800"/>
                    <a:chOff x="2133600" y="2348880"/>
                    <a:chExt cx="1203961" cy="304800"/>
                  </a:xfrm>
                </p:grpSpPr>
                <p:sp>
                  <p:nvSpPr>
                    <p:cNvPr id="51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2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761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132612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5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5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6345642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61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2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601670" y="2753925"/>
                  <a:ext cx="114261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2816805" y="2753925"/>
                  <a:ext cx="112265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4031940" y="2753925"/>
                  <a:ext cx="113823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5242695" y="2753925"/>
                  <a:ext cx="112265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6464681" y="2749019"/>
                  <a:ext cx="1122654" cy="0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1944161" y="2618910"/>
                    <a:ext cx="41152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i="1" dirty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161" y="2618910"/>
                    <a:ext cx="41152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131840" y="2609618"/>
                    <a:ext cx="41152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i="1" dirty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1840" y="2609618"/>
                    <a:ext cx="411523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457199" y="2933945"/>
            <a:ext cx="8229601" cy="1890210"/>
            <a:chOff x="457199" y="2933945"/>
            <a:chExt cx="8229601" cy="1890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57199" y="2933945"/>
                  <a:ext cx="8229601" cy="1135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80000"/>
                    </a:lnSpc>
                  </a:pPr>
                  <a:r>
                    <a:rPr lang="en-US" altLang="en-US" sz="2800" b="1" dirty="0" smtClean="0"/>
                    <a:t>SW-controlled interleave</a:t>
                  </a:r>
                  <a:r>
                    <a:rPr lang="en-US" altLang="en-US" sz="2800" dirty="0" smtClean="0"/>
                    <a:t>: OS </a:t>
                  </a:r>
                  <a:r>
                    <a:rPr lang="en-US" altLang="en-US" sz="2800" dirty="0"/>
                    <a:t>allocates </a:t>
                  </a:r>
                  <a14:m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en-US" altLang="en-US" sz="2800" dirty="0"/>
                    <a:t> pipeline slots amongst </a:t>
                  </a:r>
                  <a14:m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altLang="en-US" sz="2800" dirty="0"/>
                    <a:t> </a:t>
                  </a:r>
                  <a:r>
                    <a:rPr lang="en-US" altLang="en-US" sz="2800" dirty="0" smtClean="0"/>
                    <a:t>threads. HW </a:t>
                  </a:r>
                  <a:r>
                    <a:rPr lang="en-US" altLang="en-US" sz="2800" dirty="0"/>
                    <a:t>performs fixed interleave over </a:t>
                  </a:r>
                  <a14:m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en-US" altLang="en-US" sz="2800" dirty="0"/>
                    <a:t> slots, executing whichever thread is in that </a:t>
                  </a:r>
                  <a:r>
                    <a:rPr lang="en-US" altLang="en-US" sz="2800" dirty="0" smtClean="0"/>
                    <a:t>slot.</a:t>
                  </a:r>
                  <a:endParaRPr lang="en-US" altLang="en-US" sz="28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" y="2933945"/>
                  <a:ext cx="8229601" cy="11350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81" t="-11828" r="-1481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1540323" y="4194085"/>
              <a:ext cx="6053897" cy="630070"/>
              <a:chOff x="1540323" y="4194085"/>
              <a:chExt cx="6053897" cy="630070"/>
            </a:xfrm>
          </p:grpSpPr>
          <p:grpSp>
            <p:nvGrpSpPr>
              <p:cNvPr id="1024" name="Group 1023"/>
              <p:cNvGrpSpPr/>
              <p:nvPr/>
            </p:nvGrpSpPr>
            <p:grpSpPr>
              <a:xfrm>
                <a:off x="1540323" y="4194085"/>
                <a:ext cx="6053897" cy="414857"/>
                <a:chOff x="1540323" y="4194085"/>
                <a:chExt cx="6053897" cy="414857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540323" y="4194085"/>
                  <a:ext cx="6047012" cy="304800"/>
                  <a:chOff x="1511660" y="2348880"/>
                  <a:chExt cx="6047012" cy="304800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1511660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107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8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10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2715621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103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4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3928651" y="2348880"/>
                    <a:ext cx="1203961" cy="304800"/>
                    <a:chOff x="2133600" y="2348880"/>
                    <a:chExt cx="1203961" cy="304800"/>
                  </a:xfrm>
                </p:grpSpPr>
                <p:sp>
                  <p:nvSpPr>
                    <p:cNvPr id="99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0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761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132612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95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6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8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6345642" y="2348880"/>
                    <a:ext cx="1213030" cy="304800"/>
                    <a:chOff x="2133600" y="2348880"/>
                    <a:chExt cx="1213030" cy="304800"/>
                  </a:xfrm>
                </p:grpSpPr>
                <p:sp>
                  <p:nvSpPr>
                    <p:cNvPr id="90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6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1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840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9933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2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6795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9999FF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9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1830" y="2348880"/>
                      <a:ext cx="304800" cy="3048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1601670" y="4594224"/>
                  <a:ext cx="5992550" cy="14718"/>
                  <a:chOff x="1601670" y="4594224"/>
                  <a:chExt cx="5992550" cy="14718"/>
                </a:xfrm>
              </p:grpSpPr>
              <p:cxnSp>
                <p:nvCxnSpPr>
                  <p:cNvPr id="80" name="Straight Arrow Connector 79"/>
                  <p:cNvCxnSpPr/>
                  <p:nvPr/>
                </p:nvCxnSpPr>
                <p:spPr>
                  <a:xfrm flipV="1">
                    <a:off x="1601670" y="4599130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 flipV="1">
                    <a:off x="2186735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 flipV="1">
                    <a:off x="2816805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/>
                  <p:cNvCxnSpPr/>
                  <p:nvPr/>
                </p:nvCxnSpPr>
                <p:spPr>
                  <a:xfrm flipV="1">
                    <a:off x="3428038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/>
                  <p:nvPr/>
                </p:nvCxnSpPr>
                <p:spPr>
                  <a:xfrm flipV="1">
                    <a:off x="4023747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/>
                  <p:nvPr/>
                </p:nvCxnSpPr>
                <p:spPr>
                  <a:xfrm flipV="1">
                    <a:off x="4611638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/>
                  <p:nvPr/>
                </p:nvCxnSpPr>
                <p:spPr>
                  <a:xfrm flipV="1">
                    <a:off x="5222622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/>
                  <p:nvPr/>
                </p:nvCxnSpPr>
                <p:spPr>
                  <a:xfrm flipV="1">
                    <a:off x="5824922" y="4594224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/>
                  <p:nvPr/>
                </p:nvCxnSpPr>
                <p:spPr>
                  <a:xfrm flipV="1">
                    <a:off x="6443667" y="4604036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Arrow Connector 133"/>
                  <p:cNvCxnSpPr/>
                  <p:nvPr/>
                </p:nvCxnSpPr>
                <p:spPr>
                  <a:xfrm flipV="1">
                    <a:off x="7045967" y="4604036"/>
                    <a:ext cx="548253" cy="4906"/>
                  </a:xfrm>
                  <a:prstGeom prst="straightConnector1">
                    <a:avLst/>
                  </a:prstGeom>
                  <a:ln w="28575">
                    <a:solidFill>
                      <a:schemeClr val="bg1">
                        <a:lumMod val="6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1639361" y="4454823"/>
                    <a:ext cx="3638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61" y="4454823"/>
                    <a:ext cx="36388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2266612" y="4454823"/>
                    <a:ext cx="3638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6612" y="4454823"/>
                    <a:ext cx="36388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/>
                  <p:cNvSpPr/>
                  <p:nvPr/>
                </p:nvSpPr>
                <p:spPr>
                  <a:xfrm>
                    <a:off x="2867143" y="4454823"/>
                    <a:ext cx="3638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1" name="Rectangle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143" y="4454823"/>
                    <a:ext cx="36388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497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16805" y="1502060"/>
            <a:ext cx="1447800" cy="3352800"/>
            <a:chOff x="2438400" y="1752600"/>
            <a:chExt cx="1447800" cy="335280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438400" y="17526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u="sng"/>
                <a:t>Thread 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90800" y="2438400"/>
              <a:ext cx="1143000" cy="2667000"/>
              <a:chOff x="2590800" y="2438400"/>
              <a:chExt cx="1143000" cy="2667000"/>
            </a:xfrm>
          </p:grpSpPr>
          <p:sp>
            <p:nvSpPr>
              <p:cNvPr id="8" name="Rectangle 26"/>
              <p:cNvSpPr>
                <a:spLocks noChangeArrowheads="1"/>
              </p:cNvSpPr>
              <p:nvPr/>
            </p:nvSpPr>
            <p:spPr bwMode="auto">
              <a:xfrm>
                <a:off x="2590800" y="2438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7"/>
              <p:cNvSpPr>
                <a:spLocks noChangeArrowheads="1"/>
              </p:cNvSpPr>
              <p:nvPr/>
            </p:nvSpPr>
            <p:spPr bwMode="auto">
              <a:xfrm>
                <a:off x="2895600" y="2438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8"/>
              <p:cNvSpPr>
                <a:spLocks noChangeArrowheads="1"/>
              </p:cNvSpPr>
              <p:nvPr/>
            </p:nvSpPr>
            <p:spPr bwMode="auto">
              <a:xfrm>
                <a:off x="2590800" y="2743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2895600" y="2743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30"/>
              <p:cNvSpPr>
                <a:spLocks noChangeArrowheads="1"/>
              </p:cNvSpPr>
              <p:nvPr/>
            </p:nvSpPr>
            <p:spPr bwMode="auto">
              <a:xfrm>
                <a:off x="2590800" y="3048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31"/>
              <p:cNvSpPr>
                <a:spLocks noChangeArrowheads="1"/>
              </p:cNvSpPr>
              <p:nvPr/>
            </p:nvSpPr>
            <p:spPr bwMode="auto">
              <a:xfrm>
                <a:off x="3200400" y="24384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/>
            </p:nvSpPr>
            <p:spPr bwMode="auto">
              <a:xfrm>
                <a:off x="2590800" y="33528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2590800" y="36576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36"/>
              <p:cNvSpPr>
                <a:spLocks noChangeArrowheads="1"/>
              </p:cNvSpPr>
              <p:nvPr/>
            </p:nvSpPr>
            <p:spPr bwMode="auto">
              <a:xfrm>
                <a:off x="3200400" y="4267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2590800" y="4267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2590800" y="39624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3505200" y="4267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25908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2590800" y="48768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2895600" y="48768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895600" y="45720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44"/>
              <p:cNvSpPr>
                <a:spLocks noChangeArrowheads="1"/>
              </p:cNvSpPr>
              <p:nvPr/>
            </p:nvSpPr>
            <p:spPr bwMode="auto">
              <a:xfrm>
                <a:off x="2895600" y="4267200"/>
                <a:ext cx="2286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91580" y="1502060"/>
            <a:ext cx="1447800" cy="4267200"/>
            <a:chOff x="685800" y="1752600"/>
            <a:chExt cx="1447800" cy="4267200"/>
          </a:xfrm>
        </p:grpSpPr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685800" y="17526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u="sng" dirty="0"/>
                <a:t>Thread A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38200" y="2438400"/>
              <a:ext cx="1143000" cy="3581400"/>
              <a:chOff x="838200" y="2438400"/>
              <a:chExt cx="1143000" cy="3581400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838200" y="24384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43000" y="24384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838200" y="27432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143000" y="30480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838200" y="30480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1447800" y="30480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838200" y="33528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1143000" y="33528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1143000" y="3657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838200" y="3657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1447800" y="3657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838200" y="42672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838200" y="39624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0"/>
              <p:cNvSpPr>
                <a:spLocks noChangeArrowheads="1"/>
              </p:cNvSpPr>
              <p:nvPr/>
            </p:nvSpPr>
            <p:spPr bwMode="auto">
              <a:xfrm>
                <a:off x="1752600" y="3657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>
                <a:off x="838200" y="45720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838200" y="54864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3"/>
              <p:cNvSpPr>
                <a:spLocks noChangeArrowheads="1"/>
              </p:cNvSpPr>
              <p:nvPr/>
            </p:nvSpPr>
            <p:spPr bwMode="auto">
              <a:xfrm>
                <a:off x="1143000" y="57912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838200" y="57912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5"/>
              <p:cNvSpPr>
                <a:spLocks noChangeArrowheads="1"/>
              </p:cNvSpPr>
              <p:nvPr/>
            </p:nvSpPr>
            <p:spPr bwMode="auto">
              <a:xfrm>
                <a:off x="1447800" y="57912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69"/>
              <p:cNvSpPr>
                <a:spLocks noChangeArrowheads="1"/>
              </p:cNvSpPr>
              <p:nvPr/>
            </p:nvSpPr>
            <p:spPr bwMode="auto">
              <a:xfrm>
                <a:off x="838200" y="48768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70"/>
              <p:cNvSpPr>
                <a:spLocks noChangeArrowheads="1"/>
              </p:cNvSpPr>
              <p:nvPr/>
            </p:nvSpPr>
            <p:spPr bwMode="auto">
              <a:xfrm>
                <a:off x="838200" y="51816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859615" y="1502060"/>
            <a:ext cx="1447800" cy="3048000"/>
            <a:chOff x="6019800" y="1752600"/>
            <a:chExt cx="1447800" cy="3048000"/>
          </a:xfrm>
        </p:grpSpPr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6019800" y="17526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u="sng"/>
                <a:t>Thread D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172200" y="2438400"/>
              <a:ext cx="1143000" cy="2362200"/>
              <a:chOff x="6172200" y="2438400"/>
              <a:chExt cx="1143000" cy="2362200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6477000" y="30480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6172200" y="30480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57"/>
              <p:cNvSpPr>
                <a:spLocks noChangeArrowheads="1"/>
              </p:cNvSpPr>
              <p:nvPr/>
            </p:nvSpPr>
            <p:spPr bwMode="auto">
              <a:xfrm>
                <a:off x="6781800" y="30480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58"/>
              <p:cNvSpPr>
                <a:spLocks noChangeArrowheads="1"/>
              </p:cNvSpPr>
              <p:nvPr/>
            </p:nvSpPr>
            <p:spPr bwMode="auto">
              <a:xfrm>
                <a:off x="6172200" y="2438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59"/>
              <p:cNvSpPr>
                <a:spLocks noChangeArrowheads="1"/>
              </p:cNvSpPr>
              <p:nvPr/>
            </p:nvSpPr>
            <p:spPr bwMode="auto">
              <a:xfrm>
                <a:off x="6172200" y="27432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0"/>
              <p:cNvSpPr>
                <a:spLocks noChangeArrowheads="1"/>
              </p:cNvSpPr>
              <p:nvPr/>
            </p:nvSpPr>
            <p:spPr bwMode="auto">
              <a:xfrm>
                <a:off x="6477000" y="33528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1"/>
              <p:cNvSpPr>
                <a:spLocks noChangeArrowheads="1"/>
              </p:cNvSpPr>
              <p:nvPr/>
            </p:nvSpPr>
            <p:spPr bwMode="auto">
              <a:xfrm>
                <a:off x="6172200" y="33528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62"/>
              <p:cNvSpPr>
                <a:spLocks noChangeArrowheads="1"/>
              </p:cNvSpPr>
              <p:nvPr/>
            </p:nvSpPr>
            <p:spPr bwMode="auto">
              <a:xfrm>
                <a:off x="7086600" y="3962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63"/>
              <p:cNvSpPr>
                <a:spLocks noChangeArrowheads="1"/>
              </p:cNvSpPr>
              <p:nvPr/>
            </p:nvSpPr>
            <p:spPr bwMode="auto">
              <a:xfrm>
                <a:off x="6477000" y="36576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64"/>
              <p:cNvSpPr>
                <a:spLocks noChangeArrowheads="1"/>
              </p:cNvSpPr>
              <p:nvPr/>
            </p:nvSpPr>
            <p:spPr bwMode="auto">
              <a:xfrm>
                <a:off x="6172200" y="36576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6"/>
              <p:cNvSpPr>
                <a:spLocks noChangeArrowheads="1"/>
              </p:cNvSpPr>
              <p:nvPr/>
            </p:nvSpPr>
            <p:spPr bwMode="auto">
              <a:xfrm>
                <a:off x="6477000" y="3962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67"/>
              <p:cNvSpPr>
                <a:spLocks noChangeArrowheads="1"/>
              </p:cNvSpPr>
              <p:nvPr/>
            </p:nvSpPr>
            <p:spPr bwMode="auto">
              <a:xfrm>
                <a:off x="6172200" y="3962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8"/>
              <p:cNvSpPr>
                <a:spLocks noChangeArrowheads="1"/>
              </p:cNvSpPr>
              <p:nvPr/>
            </p:nvSpPr>
            <p:spPr bwMode="auto">
              <a:xfrm>
                <a:off x="6781800" y="39624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auto">
              <a:xfrm>
                <a:off x="6477000" y="42672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auto">
              <a:xfrm>
                <a:off x="6172200" y="42672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auto">
              <a:xfrm>
                <a:off x="6477000" y="45720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auto">
              <a:xfrm>
                <a:off x="6172200" y="45720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924400" y="1502060"/>
            <a:ext cx="1447800" cy="3657600"/>
            <a:chOff x="4191000" y="1752600"/>
            <a:chExt cx="1447800" cy="3657600"/>
          </a:xfrm>
        </p:grpSpPr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4191000" y="17526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u="sng"/>
                <a:t>Thread C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267200" y="2438400"/>
              <a:ext cx="838200" cy="2971800"/>
              <a:chOff x="4267200" y="2438400"/>
              <a:chExt cx="838200" cy="2971800"/>
            </a:xfrm>
          </p:grpSpPr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4572000" y="24384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34"/>
              <p:cNvSpPr>
                <a:spLocks noChangeArrowheads="1"/>
              </p:cNvSpPr>
              <p:nvPr/>
            </p:nvSpPr>
            <p:spPr bwMode="auto">
              <a:xfrm>
                <a:off x="4267200" y="24384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45"/>
              <p:cNvSpPr>
                <a:spLocks noChangeArrowheads="1"/>
              </p:cNvSpPr>
              <p:nvPr/>
            </p:nvSpPr>
            <p:spPr bwMode="auto">
              <a:xfrm>
                <a:off x="4876800" y="24384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4267200" y="30480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47"/>
              <p:cNvSpPr>
                <a:spLocks noChangeArrowheads="1"/>
              </p:cNvSpPr>
              <p:nvPr/>
            </p:nvSpPr>
            <p:spPr bwMode="auto">
              <a:xfrm>
                <a:off x="4267200" y="27432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48"/>
              <p:cNvSpPr>
                <a:spLocks noChangeArrowheads="1"/>
              </p:cNvSpPr>
              <p:nvPr/>
            </p:nvSpPr>
            <p:spPr bwMode="auto">
              <a:xfrm>
                <a:off x="4267200" y="36576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49"/>
              <p:cNvSpPr>
                <a:spLocks noChangeArrowheads="1"/>
              </p:cNvSpPr>
              <p:nvPr/>
            </p:nvSpPr>
            <p:spPr bwMode="auto">
              <a:xfrm>
                <a:off x="4572000" y="36576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50"/>
              <p:cNvSpPr>
                <a:spLocks noChangeArrowheads="1"/>
              </p:cNvSpPr>
              <p:nvPr/>
            </p:nvSpPr>
            <p:spPr bwMode="auto">
              <a:xfrm>
                <a:off x="4267200" y="39624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51"/>
              <p:cNvSpPr>
                <a:spLocks noChangeArrowheads="1"/>
              </p:cNvSpPr>
              <p:nvPr/>
            </p:nvSpPr>
            <p:spPr bwMode="auto">
              <a:xfrm>
                <a:off x="4267200" y="42672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52"/>
              <p:cNvSpPr>
                <a:spLocks noChangeArrowheads="1"/>
              </p:cNvSpPr>
              <p:nvPr/>
            </p:nvSpPr>
            <p:spPr bwMode="auto">
              <a:xfrm>
                <a:off x="4572000" y="45720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53"/>
              <p:cNvSpPr>
                <a:spLocks noChangeArrowheads="1"/>
              </p:cNvSpPr>
              <p:nvPr/>
            </p:nvSpPr>
            <p:spPr bwMode="auto">
              <a:xfrm>
                <a:off x="4267200" y="45720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54"/>
              <p:cNvSpPr>
                <a:spLocks noChangeArrowheads="1"/>
              </p:cNvSpPr>
              <p:nvPr/>
            </p:nvSpPr>
            <p:spPr bwMode="auto">
              <a:xfrm>
                <a:off x="4876800" y="45720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71"/>
              <p:cNvSpPr>
                <a:spLocks noChangeArrowheads="1"/>
              </p:cNvSpPr>
              <p:nvPr/>
            </p:nvSpPr>
            <p:spPr bwMode="auto">
              <a:xfrm>
                <a:off x="4267200" y="48768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72"/>
              <p:cNvSpPr>
                <a:spLocks noChangeArrowheads="1"/>
              </p:cNvSpPr>
              <p:nvPr/>
            </p:nvSpPr>
            <p:spPr bwMode="auto">
              <a:xfrm>
                <a:off x="4572000" y="48768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73"/>
              <p:cNvSpPr>
                <a:spLocks noChangeArrowheads="1"/>
              </p:cNvSpPr>
              <p:nvPr/>
            </p:nvSpPr>
            <p:spPr bwMode="auto">
              <a:xfrm>
                <a:off x="4572000" y="51816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74"/>
              <p:cNvSpPr>
                <a:spLocks noChangeArrowheads="1"/>
              </p:cNvSpPr>
              <p:nvPr/>
            </p:nvSpPr>
            <p:spPr bwMode="auto">
              <a:xfrm>
                <a:off x="4267200" y="51816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75"/>
              <p:cNvSpPr>
                <a:spLocks noChangeArrowheads="1"/>
              </p:cNvSpPr>
              <p:nvPr/>
            </p:nvSpPr>
            <p:spPr bwMode="auto">
              <a:xfrm>
                <a:off x="4876800" y="51816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4267200" y="3352800"/>
                <a:ext cx="228600" cy="228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2835170" y="503675"/>
            <a:ext cx="344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4-issue machine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8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Hardware Model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08720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Assume first an </a:t>
            </a:r>
            <a:r>
              <a:rPr lang="en-US" sz="2800" dirty="0"/>
              <a:t>ideal </a:t>
            </a:r>
            <a:r>
              <a:rPr lang="en-US" sz="2800" dirty="0" smtClean="0"/>
              <a:t>processor. The only limits </a:t>
            </a:r>
            <a:r>
              <a:rPr lang="en-US" sz="2800" dirty="0"/>
              <a:t>on ILP </a:t>
            </a:r>
            <a:r>
              <a:rPr lang="en-US" sz="2800" dirty="0" smtClean="0"/>
              <a:t>are imposed </a:t>
            </a:r>
            <a:r>
              <a:rPr lang="en-US" sz="2800" dirty="0"/>
              <a:t>by the actual data </a:t>
            </a:r>
            <a:r>
              <a:rPr lang="en-US" sz="2800" dirty="0" smtClean="0"/>
              <a:t>flows (RAW hazards) through </a:t>
            </a:r>
            <a:r>
              <a:rPr lang="en-US" sz="2800" dirty="0"/>
              <a:t>either registers or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0000FF"/>
                </a:solidFill>
              </a:rPr>
              <a:t>Register renaming</a:t>
            </a:r>
            <a:r>
              <a:rPr lang="en-US" sz="2800" dirty="0" smtClean="0"/>
              <a:t>. There </a:t>
            </a:r>
            <a:r>
              <a:rPr lang="en-US" sz="2800" dirty="0"/>
              <a:t>are an infinite number of virtual registers </a:t>
            </a:r>
            <a:r>
              <a:rPr lang="en-US" sz="2800" dirty="0" smtClean="0"/>
              <a:t>available. Hence </a:t>
            </a:r>
            <a:r>
              <a:rPr lang="en-US" sz="2800" dirty="0"/>
              <a:t>all WAW and WAR hazards are avoided and an </a:t>
            </a:r>
            <a:r>
              <a:rPr lang="en-US" sz="2800" dirty="0" smtClean="0"/>
              <a:t>unbounded number </a:t>
            </a:r>
            <a:r>
              <a:rPr lang="en-US" sz="2800" dirty="0"/>
              <a:t>of instructions can begin execution simultaneously.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2. </a:t>
            </a:r>
            <a:r>
              <a:rPr lang="en-US" sz="2800" b="1" dirty="0" smtClean="0">
                <a:solidFill>
                  <a:srgbClr val="0000FF"/>
                </a:solidFill>
              </a:rPr>
              <a:t>Branch prediction </a:t>
            </a:r>
            <a:r>
              <a:rPr lang="en-US" sz="2800" dirty="0" smtClean="0"/>
              <a:t>is </a:t>
            </a:r>
            <a:r>
              <a:rPr lang="en-US" sz="2800" dirty="0"/>
              <a:t>perfect.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3. </a:t>
            </a:r>
            <a:r>
              <a:rPr lang="en-US" sz="2800" b="1" smtClean="0">
                <a:solidFill>
                  <a:srgbClr val="0000FF"/>
                </a:solidFill>
              </a:rPr>
              <a:t>Jump </a:t>
            </a:r>
            <a:r>
              <a:rPr lang="en-US" sz="2800" b="1" smtClean="0">
                <a:solidFill>
                  <a:srgbClr val="0000FF"/>
                </a:solidFill>
              </a:rPr>
              <a:t>predictions </a:t>
            </a:r>
            <a:r>
              <a:rPr lang="en-US" sz="2800" dirty="0" smtClean="0"/>
              <a:t>are perfect (computed jumps, return addresses). With perfect BP, it is </a:t>
            </a:r>
            <a:r>
              <a:rPr lang="en-US" sz="2800" dirty="0"/>
              <a:t>equivalent to </a:t>
            </a:r>
            <a:r>
              <a:rPr lang="en-US" sz="2800" dirty="0" smtClean="0"/>
              <a:t>unbounded instruction buffer available </a:t>
            </a:r>
            <a:r>
              <a:rPr lang="en-US" sz="2800" dirty="0"/>
              <a:t>for execution</a:t>
            </a:r>
            <a:r>
              <a:rPr lang="en-US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20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932232"/>
            <a:ext cx="82232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There are two main approaches to MT, </a:t>
            </a:r>
            <a:r>
              <a:rPr lang="en-US" sz="2800" b="1" dirty="0">
                <a:solidFill>
                  <a:srgbClr val="0000FF"/>
                </a:solidFill>
              </a:rPr>
              <a:t>Fine-grained MT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00FF"/>
                </a:solidFill>
              </a:rPr>
              <a:t>Coarse-grained MT</a:t>
            </a:r>
            <a:r>
              <a:rPr lang="en-US" sz="28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Coarse-grained MT </a:t>
            </a:r>
            <a:r>
              <a:rPr lang="en-US" sz="2800" dirty="0" smtClean="0"/>
              <a:t>switches threads only on costly stalls, such as L2 misses.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processor </a:t>
            </a:r>
            <a:r>
              <a:rPr lang="en-US" sz="2800" dirty="0" smtClean="0"/>
              <a:t>is not slowed down (by thread switching), since instructions from other threads will only be issued when a thread encounters a costly stall.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however limited in overcoming throughput losses caused by short stalls (employment of FUs).</a:t>
            </a:r>
          </a:p>
        </p:txBody>
      </p:sp>
    </p:spTree>
    <p:extLst>
      <p:ext uri="{BB962C8B-B14F-4D97-AF65-F5344CB8AC3E}">
        <p14:creationId xmlns:p14="http://schemas.microsoft.com/office/powerpoint/2010/main" val="14530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861096"/>
            <a:ext cx="82232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Since a CPU with coarse-grained MT issues instructions from a single thread, when a stall occurs the pipeline must be emptied.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new thread must fill the pipeline before instructions will be able to complete.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Because of this start-up overhead, coarse-grained MT is much more useful for reducing the penalty of high-cost stalls, where pipeline refill is negligible compared to the stall time.</a:t>
            </a:r>
          </a:p>
        </p:txBody>
      </p:sp>
    </p:spTree>
    <p:extLst>
      <p:ext uri="{BB962C8B-B14F-4D97-AF65-F5344CB8AC3E}">
        <p14:creationId xmlns:p14="http://schemas.microsoft.com/office/powerpoint/2010/main" val="20116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1580" y="1133745"/>
            <a:ext cx="1143000" cy="4572000"/>
            <a:chOff x="838200" y="1981200"/>
            <a:chExt cx="1143000" cy="45720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838200" y="1981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43000" y="19812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38200" y="2286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43000" y="2590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838200" y="2590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47800" y="2590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838200" y="2895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43000" y="2895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43000" y="3200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838200" y="3200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447800" y="3200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38200" y="3505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52600" y="3200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38200" y="3810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143000" y="3810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838200" y="4114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143000" y="4114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38200" y="44196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447800" y="3810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838200" y="4724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838200" y="5029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447800" y="5715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838200" y="5715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838200" y="5410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52600" y="5715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838200" y="6019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838200" y="63246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143000" y="63246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143000" y="6019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143000" y="5715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21750" y="1763815"/>
            <a:ext cx="838200" cy="3352800"/>
            <a:chOff x="3962400" y="2362200"/>
            <a:chExt cx="838200" cy="3352800"/>
          </a:xfrm>
        </p:grpSpPr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962400" y="2362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962400" y="2667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2672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9624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572000" y="2971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267200" y="3581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62400" y="3581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4572000" y="3581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962400" y="3276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962400" y="38862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3962400" y="48768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962400" y="4267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962400" y="4572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67200" y="5181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962400" y="51816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267200" y="5486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962400" y="5486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34045" y="1943835"/>
            <a:ext cx="1143000" cy="2971800"/>
            <a:chOff x="6553200" y="2362200"/>
            <a:chExt cx="1143000" cy="2971800"/>
          </a:xfrm>
        </p:grpSpPr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6553200" y="5105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6858000" y="51054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7467600" y="2362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6858000" y="2362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6553200" y="2362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7162800" y="2362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6553200" y="32766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6553200" y="3581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6858000" y="3581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6553200" y="38862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6553200" y="41910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6858000" y="44958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6553200" y="44958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7162800" y="44958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6553200" y="48006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858000" y="48006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6858000" y="5105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6553200" y="5105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7162800" y="5105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6858000" y="2667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6553200" y="2667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6858000" y="29718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6553200" y="29718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82915"/>
            <a:ext cx="3099301" cy="27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54"/>
          <p:cNvSpPr/>
          <p:nvPr/>
        </p:nvSpPr>
        <p:spPr>
          <a:xfrm>
            <a:off x="1077330" y="1210789"/>
            <a:ext cx="1714500" cy="4873506"/>
          </a:xfrm>
          <a:custGeom>
            <a:avLst/>
            <a:gdLst>
              <a:gd name="connsiteX0" fmla="*/ 0 w 1714500"/>
              <a:gd name="connsiteY0" fmla="*/ 4638734 h 4873506"/>
              <a:gd name="connsiteX1" fmla="*/ 276225 w 1714500"/>
              <a:gd name="connsiteY1" fmla="*/ 4867334 h 4873506"/>
              <a:gd name="connsiteX2" fmla="*/ 666750 w 1714500"/>
              <a:gd name="connsiteY2" fmla="*/ 4762559 h 4873506"/>
              <a:gd name="connsiteX3" fmla="*/ 933450 w 1714500"/>
              <a:gd name="connsiteY3" fmla="*/ 4295834 h 4873506"/>
              <a:gd name="connsiteX4" fmla="*/ 1000125 w 1714500"/>
              <a:gd name="connsiteY4" fmla="*/ 3095684 h 4873506"/>
              <a:gd name="connsiteX5" fmla="*/ 1009650 w 1714500"/>
              <a:gd name="connsiteY5" fmla="*/ 685859 h 4873506"/>
              <a:gd name="connsiteX6" fmla="*/ 1019175 w 1714500"/>
              <a:gd name="connsiteY6" fmla="*/ 400109 h 4873506"/>
              <a:gd name="connsiteX7" fmla="*/ 1066800 w 1714500"/>
              <a:gd name="connsiteY7" fmla="*/ 209609 h 4873506"/>
              <a:gd name="connsiteX8" fmla="*/ 1162050 w 1714500"/>
              <a:gd name="connsiteY8" fmla="*/ 76259 h 4873506"/>
              <a:gd name="connsiteX9" fmla="*/ 1362075 w 1714500"/>
              <a:gd name="connsiteY9" fmla="*/ 59 h 4873506"/>
              <a:gd name="connsiteX10" fmla="*/ 1581150 w 1714500"/>
              <a:gd name="connsiteY10" fmla="*/ 66734 h 4873506"/>
              <a:gd name="connsiteX11" fmla="*/ 1676400 w 1714500"/>
              <a:gd name="connsiteY11" fmla="*/ 228659 h 4873506"/>
              <a:gd name="connsiteX12" fmla="*/ 1695450 w 1714500"/>
              <a:gd name="connsiteY12" fmla="*/ 362009 h 4873506"/>
              <a:gd name="connsiteX13" fmla="*/ 1714500 w 1714500"/>
              <a:gd name="connsiteY13" fmla="*/ 523934 h 487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4500" h="4873506">
                <a:moveTo>
                  <a:pt x="0" y="4638734"/>
                </a:moveTo>
                <a:cubicBezTo>
                  <a:pt x="82550" y="4742715"/>
                  <a:pt x="165100" y="4846697"/>
                  <a:pt x="276225" y="4867334"/>
                </a:cubicBezTo>
                <a:cubicBezTo>
                  <a:pt x="387350" y="4887971"/>
                  <a:pt x="557213" y="4857809"/>
                  <a:pt x="666750" y="4762559"/>
                </a:cubicBezTo>
                <a:cubicBezTo>
                  <a:pt x="776288" y="4667309"/>
                  <a:pt x="877888" y="4573646"/>
                  <a:pt x="933450" y="4295834"/>
                </a:cubicBezTo>
                <a:cubicBezTo>
                  <a:pt x="989013" y="4018021"/>
                  <a:pt x="987425" y="3697346"/>
                  <a:pt x="1000125" y="3095684"/>
                </a:cubicBezTo>
                <a:cubicBezTo>
                  <a:pt x="1012825" y="2494022"/>
                  <a:pt x="1006475" y="1135121"/>
                  <a:pt x="1009650" y="685859"/>
                </a:cubicBezTo>
                <a:cubicBezTo>
                  <a:pt x="1012825" y="236597"/>
                  <a:pt x="1009650" y="479484"/>
                  <a:pt x="1019175" y="400109"/>
                </a:cubicBezTo>
                <a:cubicBezTo>
                  <a:pt x="1028700" y="320734"/>
                  <a:pt x="1042988" y="263584"/>
                  <a:pt x="1066800" y="209609"/>
                </a:cubicBezTo>
                <a:cubicBezTo>
                  <a:pt x="1090612" y="155634"/>
                  <a:pt x="1112838" y="111184"/>
                  <a:pt x="1162050" y="76259"/>
                </a:cubicBezTo>
                <a:cubicBezTo>
                  <a:pt x="1211263" y="41334"/>
                  <a:pt x="1292225" y="1646"/>
                  <a:pt x="1362075" y="59"/>
                </a:cubicBezTo>
                <a:cubicBezTo>
                  <a:pt x="1431925" y="-1529"/>
                  <a:pt x="1528763" y="28634"/>
                  <a:pt x="1581150" y="66734"/>
                </a:cubicBezTo>
                <a:cubicBezTo>
                  <a:pt x="1633537" y="104834"/>
                  <a:pt x="1657350" y="179446"/>
                  <a:pt x="1676400" y="228659"/>
                </a:cubicBezTo>
                <a:cubicBezTo>
                  <a:pt x="1695450" y="277871"/>
                  <a:pt x="1689100" y="312796"/>
                  <a:pt x="1695450" y="362009"/>
                </a:cubicBezTo>
                <a:cubicBezTo>
                  <a:pt x="1701800" y="411222"/>
                  <a:pt x="1708150" y="467578"/>
                  <a:pt x="1714500" y="523934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542465" y="1210789"/>
            <a:ext cx="1714500" cy="4873506"/>
          </a:xfrm>
          <a:custGeom>
            <a:avLst/>
            <a:gdLst>
              <a:gd name="connsiteX0" fmla="*/ 0 w 1714500"/>
              <a:gd name="connsiteY0" fmla="*/ 4638734 h 4873506"/>
              <a:gd name="connsiteX1" fmla="*/ 276225 w 1714500"/>
              <a:gd name="connsiteY1" fmla="*/ 4867334 h 4873506"/>
              <a:gd name="connsiteX2" fmla="*/ 666750 w 1714500"/>
              <a:gd name="connsiteY2" fmla="*/ 4762559 h 4873506"/>
              <a:gd name="connsiteX3" fmla="*/ 933450 w 1714500"/>
              <a:gd name="connsiteY3" fmla="*/ 4295834 h 4873506"/>
              <a:gd name="connsiteX4" fmla="*/ 1000125 w 1714500"/>
              <a:gd name="connsiteY4" fmla="*/ 3095684 h 4873506"/>
              <a:gd name="connsiteX5" fmla="*/ 1009650 w 1714500"/>
              <a:gd name="connsiteY5" fmla="*/ 685859 h 4873506"/>
              <a:gd name="connsiteX6" fmla="*/ 1019175 w 1714500"/>
              <a:gd name="connsiteY6" fmla="*/ 400109 h 4873506"/>
              <a:gd name="connsiteX7" fmla="*/ 1066800 w 1714500"/>
              <a:gd name="connsiteY7" fmla="*/ 209609 h 4873506"/>
              <a:gd name="connsiteX8" fmla="*/ 1162050 w 1714500"/>
              <a:gd name="connsiteY8" fmla="*/ 76259 h 4873506"/>
              <a:gd name="connsiteX9" fmla="*/ 1362075 w 1714500"/>
              <a:gd name="connsiteY9" fmla="*/ 59 h 4873506"/>
              <a:gd name="connsiteX10" fmla="*/ 1581150 w 1714500"/>
              <a:gd name="connsiteY10" fmla="*/ 66734 h 4873506"/>
              <a:gd name="connsiteX11" fmla="*/ 1676400 w 1714500"/>
              <a:gd name="connsiteY11" fmla="*/ 228659 h 4873506"/>
              <a:gd name="connsiteX12" fmla="*/ 1695450 w 1714500"/>
              <a:gd name="connsiteY12" fmla="*/ 362009 h 4873506"/>
              <a:gd name="connsiteX13" fmla="*/ 1714500 w 1714500"/>
              <a:gd name="connsiteY13" fmla="*/ 523934 h 487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4500" h="4873506">
                <a:moveTo>
                  <a:pt x="0" y="4638734"/>
                </a:moveTo>
                <a:cubicBezTo>
                  <a:pt x="82550" y="4742715"/>
                  <a:pt x="165100" y="4846697"/>
                  <a:pt x="276225" y="4867334"/>
                </a:cubicBezTo>
                <a:cubicBezTo>
                  <a:pt x="387350" y="4887971"/>
                  <a:pt x="557213" y="4857809"/>
                  <a:pt x="666750" y="4762559"/>
                </a:cubicBezTo>
                <a:cubicBezTo>
                  <a:pt x="776288" y="4667309"/>
                  <a:pt x="877888" y="4573646"/>
                  <a:pt x="933450" y="4295834"/>
                </a:cubicBezTo>
                <a:cubicBezTo>
                  <a:pt x="989013" y="4018021"/>
                  <a:pt x="987425" y="3697346"/>
                  <a:pt x="1000125" y="3095684"/>
                </a:cubicBezTo>
                <a:cubicBezTo>
                  <a:pt x="1012825" y="2494022"/>
                  <a:pt x="1006475" y="1135121"/>
                  <a:pt x="1009650" y="685859"/>
                </a:cubicBezTo>
                <a:cubicBezTo>
                  <a:pt x="1012825" y="236597"/>
                  <a:pt x="1009650" y="479484"/>
                  <a:pt x="1019175" y="400109"/>
                </a:cubicBezTo>
                <a:cubicBezTo>
                  <a:pt x="1028700" y="320734"/>
                  <a:pt x="1042988" y="263584"/>
                  <a:pt x="1066800" y="209609"/>
                </a:cubicBezTo>
                <a:cubicBezTo>
                  <a:pt x="1090612" y="155634"/>
                  <a:pt x="1112838" y="111184"/>
                  <a:pt x="1162050" y="76259"/>
                </a:cubicBezTo>
                <a:cubicBezTo>
                  <a:pt x="1211263" y="41334"/>
                  <a:pt x="1292225" y="1646"/>
                  <a:pt x="1362075" y="59"/>
                </a:cubicBezTo>
                <a:cubicBezTo>
                  <a:pt x="1431925" y="-1529"/>
                  <a:pt x="1528763" y="28634"/>
                  <a:pt x="1581150" y="66734"/>
                </a:cubicBezTo>
                <a:cubicBezTo>
                  <a:pt x="1633537" y="104834"/>
                  <a:pt x="1657350" y="179446"/>
                  <a:pt x="1676400" y="228659"/>
                </a:cubicBezTo>
                <a:cubicBezTo>
                  <a:pt x="1695450" y="277871"/>
                  <a:pt x="1689100" y="312796"/>
                  <a:pt x="1695450" y="362009"/>
                </a:cubicBezTo>
                <a:cubicBezTo>
                  <a:pt x="1701800" y="411222"/>
                  <a:pt x="1708150" y="467578"/>
                  <a:pt x="1714500" y="523934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20301" y="413665"/>
            <a:ext cx="3081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Coarse-grained MT </a:t>
            </a:r>
            <a:endParaRPr lang="en-US" sz="2800" dirty="0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2626550" y="427841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45"/>
          <p:cNvSpPr>
            <a:spLocks noChangeArrowheads="1"/>
          </p:cNvSpPr>
          <p:nvPr/>
        </p:nvSpPr>
        <p:spPr bwMode="auto">
          <a:xfrm>
            <a:off x="2931350" y="427841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683695"/>
            <a:ext cx="82232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Fine-grained MT</a:t>
            </a:r>
            <a:r>
              <a:rPr lang="en-US" sz="2800" dirty="0" smtClean="0"/>
              <a:t> switches between threads on each instruction, causing multiple threads to be interleaved.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often done in a round-robin fashion, skipping any threads that are stalled at that time. The CPU must switch threads on every clock cycle.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An advantage is that it hides the throughput losses arising from short stalls, since instructions from other threads are executed when one thread stalls.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disadvantage is the slowdown in executing individual threads, since a thread that is ready to execute without stalls is delayed by other threads.</a:t>
            </a:r>
          </a:p>
        </p:txBody>
      </p:sp>
    </p:spTree>
    <p:extLst>
      <p:ext uri="{BB962C8B-B14F-4D97-AF65-F5344CB8AC3E}">
        <p14:creationId xmlns:p14="http://schemas.microsoft.com/office/powerpoint/2010/main" val="41781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3500" y="1448780"/>
            <a:ext cx="838200" cy="4191000"/>
            <a:chOff x="2438400" y="1676400"/>
            <a:chExt cx="838200" cy="41910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38400" y="167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43200" y="16764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38400" y="28956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43200" y="4114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38400" y="4114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048000" y="41148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38400" y="5334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43200" y="5334000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438400" y="1981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743200" y="1981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2438400" y="3200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743200" y="3200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2438400" y="44196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048000" y="1981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4384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2743200" y="22860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2438400" y="22860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3048000" y="22860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44"/>
            <p:cNvSpPr>
              <a:spLocks noChangeArrowheads="1"/>
            </p:cNvSpPr>
            <p:nvPr/>
          </p:nvSpPr>
          <p:spPr bwMode="auto">
            <a:xfrm>
              <a:off x="2438400" y="35052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2743200" y="35052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2438400" y="4724400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2743200" y="3810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2438400" y="3810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3048000" y="38100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2438400" y="25908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6"/>
            <p:cNvSpPr>
              <a:spLocks noChangeArrowheads="1"/>
            </p:cNvSpPr>
            <p:nvPr/>
          </p:nvSpPr>
          <p:spPr bwMode="auto">
            <a:xfrm>
              <a:off x="2743200" y="5029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2438400" y="502920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2528410" y="1313765"/>
            <a:ext cx="1143000" cy="4495800"/>
            <a:chOff x="2528410" y="1313765"/>
            <a:chExt cx="1143000" cy="4495800"/>
          </a:xfrm>
        </p:grpSpPr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2833210" y="19233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528410" y="19233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3138010" y="19233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442810" y="19233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2528410" y="40569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2833210" y="52761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2528410" y="52761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3138010" y="527616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2528410" y="22281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138010" y="31425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2528410" y="31425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3442810" y="31425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2528410" y="43617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2528410" y="55809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833210" y="55809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833210" y="43617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833210" y="314256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528410" y="13137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833210" y="25329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2528410" y="25329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3138010" y="25329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3442810" y="28377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2833210" y="16185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2528410" y="16185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2833210" y="28377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2528410" y="28377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3138010" y="28377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2833210" y="37521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2528410" y="37521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2833210" y="49713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2528410" y="497136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2528410" y="34473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2833210" y="34473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833210" y="46665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2528410" y="46665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3138010" y="466656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3750205" y="2713940"/>
            <a:ext cx="911805" cy="397430"/>
            <a:chOff x="3750205" y="2713940"/>
            <a:chExt cx="911805" cy="397430"/>
          </a:xfrm>
        </p:grpSpPr>
        <p:sp>
          <p:nvSpPr>
            <p:cNvPr id="34" name="Text Box 74"/>
            <p:cNvSpPr txBox="1">
              <a:spLocks noChangeArrowheads="1"/>
            </p:cNvSpPr>
            <p:nvPr/>
          </p:nvSpPr>
          <p:spPr bwMode="auto">
            <a:xfrm>
              <a:off x="3773615" y="2713940"/>
              <a:ext cx="88839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Skip A</a:t>
              </a:r>
            </a:p>
          </p:txBody>
        </p:sp>
        <p:sp>
          <p:nvSpPr>
            <p:cNvPr id="71" name="Line 75"/>
            <p:cNvSpPr>
              <a:spLocks noChangeShapeType="1"/>
            </p:cNvSpPr>
            <p:nvPr/>
          </p:nvSpPr>
          <p:spPr bwMode="auto">
            <a:xfrm flipH="1">
              <a:off x="3750205" y="311137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8860"/>
            <a:ext cx="3099301" cy="27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Freeform 73"/>
          <p:cNvSpPr/>
          <p:nvPr/>
        </p:nvSpPr>
        <p:spPr>
          <a:xfrm>
            <a:off x="1262101" y="863715"/>
            <a:ext cx="1685409" cy="5085565"/>
          </a:xfrm>
          <a:custGeom>
            <a:avLst/>
            <a:gdLst>
              <a:gd name="connsiteX0" fmla="*/ 0 w 1714500"/>
              <a:gd name="connsiteY0" fmla="*/ 4638734 h 4873506"/>
              <a:gd name="connsiteX1" fmla="*/ 276225 w 1714500"/>
              <a:gd name="connsiteY1" fmla="*/ 4867334 h 4873506"/>
              <a:gd name="connsiteX2" fmla="*/ 666750 w 1714500"/>
              <a:gd name="connsiteY2" fmla="*/ 4762559 h 4873506"/>
              <a:gd name="connsiteX3" fmla="*/ 933450 w 1714500"/>
              <a:gd name="connsiteY3" fmla="*/ 4295834 h 4873506"/>
              <a:gd name="connsiteX4" fmla="*/ 1000125 w 1714500"/>
              <a:gd name="connsiteY4" fmla="*/ 3095684 h 4873506"/>
              <a:gd name="connsiteX5" fmla="*/ 1009650 w 1714500"/>
              <a:gd name="connsiteY5" fmla="*/ 685859 h 4873506"/>
              <a:gd name="connsiteX6" fmla="*/ 1019175 w 1714500"/>
              <a:gd name="connsiteY6" fmla="*/ 400109 h 4873506"/>
              <a:gd name="connsiteX7" fmla="*/ 1066800 w 1714500"/>
              <a:gd name="connsiteY7" fmla="*/ 209609 h 4873506"/>
              <a:gd name="connsiteX8" fmla="*/ 1162050 w 1714500"/>
              <a:gd name="connsiteY8" fmla="*/ 76259 h 4873506"/>
              <a:gd name="connsiteX9" fmla="*/ 1362075 w 1714500"/>
              <a:gd name="connsiteY9" fmla="*/ 59 h 4873506"/>
              <a:gd name="connsiteX10" fmla="*/ 1581150 w 1714500"/>
              <a:gd name="connsiteY10" fmla="*/ 66734 h 4873506"/>
              <a:gd name="connsiteX11" fmla="*/ 1676400 w 1714500"/>
              <a:gd name="connsiteY11" fmla="*/ 228659 h 4873506"/>
              <a:gd name="connsiteX12" fmla="*/ 1695450 w 1714500"/>
              <a:gd name="connsiteY12" fmla="*/ 362009 h 4873506"/>
              <a:gd name="connsiteX13" fmla="*/ 1714500 w 1714500"/>
              <a:gd name="connsiteY13" fmla="*/ 523934 h 487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4500" h="4873506">
                <a:moveTo>
                  <a:pt x="0" y="4638734"/>
                </a:moveTo>
                <a:cubicBezTo>
                  <a:pt x="82550" y="4742715"/>
                  <a:pt x="165100" y="4846697"/>
                  <a:pt x="276225" y="4867334"/>
                </a:cubicBezTo>
                <a:cubicBezTo>
                  <a:pt x="387350" y="4887971"/>
                  <a:pt x="557213" y="4857809"/>
                  <a:pt x="666750" y="4762559"/>
                </a:cubicBezTo>
                <a:cubicBezTo>
                  <a:pt x="776288" y="4667309"/>
                  <a:pt x="877888" y="4573646"/>
                  <a:pt x="933450" y="4295834"/>
                </a:cubicBezTo>
                <a:cubicBezTo>
                  <a:pt x="989013" y="4018021"/>
                  <a:pt x="987425" y="3697346"/>
                  <a:pt x="1000125" y="3095684"/>
                </a:cubicBezTo>
                <a:cubicBezTo>
                  <a:pt x="1012825" y="2494022"/>
                  <a:pt x="1006475" y="1135121"/>
                  <a:pt x="1009650" y="685859"/>
                </a:cubicBezTo>
                <a:cubicBezTo>
                  <a:pt x="1012825" y="236597"/>
                  <a:pt x="1009650" y="479484"/>
                  <a:pt x="1019175" y="400109"/>
                </a:cubicBezTo>
                <a:cubicBezTo>
                  <a:pt x="1028700" y="320734"/>
                  <a:pt x="1042988" y="263584"/>
                  <a:pt x="1066800" y="209609"/>
                </a:cubicBezTo>
                <a:cubicBezTo>
                  <a:pt x="1090612" y="155634"/>
                  <a:pt x="1112838" y="111184"/>
                  <a:pt x="1162050" y="76259"/>
                </a:cubicBezTo>
                <a:cubicBezTo>
                  <a:pt x="1211263" y="41334"/>
                  <a:pt x="1292225" y="1646"/>
                  <a:pt x="1362075" y="59"/>
                </a:cubicBezTo>
                <a:cubicBezTo>
                  <a:pt x="1431925" y="-1529"/>
                  <a:pt x="1528763" y="28634"/>
                  <a:pt x="1581150" y="66734"/>
                </a:cubicBezTo>
                <a:cubicBezTo>
                  <a:pt x="1633537" y="104834"/>
                  <a:pt x="1657350" y="179446"/>
                  <a:pt x="1676400" y="228659"/>
                </a:cubicBezTo>
                <a:cubicBezTo>
                  <a:pt x="1695450" y="277871"/>
                  <a:pt x="1689100" y="312796"/>
                  <a:pt x="1695450" y="362009"/>
                </a:cubicBezTo>
                <a:cubicBezTo>
                  <a:pt x="1701800" y="411222"/>
                  <a:pt x="1708150" y="467578"/>
                  <a:pt x="1714500" y="523934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21850" y="413665"/>
            <a:ext cx="269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Fine-grained </a:t>
            </a:r>
            <a:r>
              <a:rPr lang="en-US" sz="2800" b="1" dirty="0"/>
              <a:t>MT </a:t>
            </a:r>
            <a:endParaRPr lang="en-US" sz="28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4977045" y="2528900"/>
            <a:ext cx="360041" cy="2385265"/>
            <a:chOff x="4977045" y="2393885"/>
            <a:chExt cx="360041" cy="2385265"/>
          </a:xfrm>
        </p:grpSpPr>
        <p:sp>
          <p:nvSpPr>
            <p:cNvPr id="77" name="TextBox 76"/>
            <p:cNvSpPr txBox="1"/>
            <p:nvPr/>
          </p:nvSpPr>
          <p:spPr>
            <a:xfrm>
              <a:off x="5067055" y="239388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67055" y="2597714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67055" y="2798930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67055" y="2978950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4</a:t>
              </a:r>
              <a:endParaRPr lang="en-US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67055" y="3182779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67055" y="3362799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6</a:t>
              </a:r>
              <a:endParaRPr 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67055" y="356401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7</a:t>
              </a:r>
              <a:endParaRPr lang="en-US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67055" y="374403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8</a:t>
              </a:r>
              <a:endParaRPr lang="en-US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67055" y="3947864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9</a:t>
              </a:r>
              <a:endParaRPr lang="en-US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977045" y="4149080"/>
              <a:ext cx="360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99616" y="4320335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11</a:t>
              </a:r>
              <a:endParaRPr lang="en-US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99547" y="4532929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12</a:t>
              </a:r>
              <a:endParaRPr lang="en-US" sz="1000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047310" y="3879050"/>
            <a:ext cx="834625" cy="1161320"/>
            <a:chOff x="1047310" y="3879050"/>
            <a:chExt cx="834625" cy="116132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47310" y="3879050"/>
              <a:ext cx="834625" cy="285810"/>
              <a:chOff x="1047310" y="1433000"/>
              <a:chExt cx="834625" cy="285810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656910" y="144181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047310" y="4178306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47310" y="4464116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1047310" y="4763370"/>
              <a:ext cx="529825" cy="277000"/>
              <a:chOff x="1047310" y="1433000"/>
              <a:chExt cx="529825" cy="277000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</a:t>
                </a:r>
                <a:endParaRPr lang="en-US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</a:t>
                </a:r>
                <a:endParaRPr lang="en-US" sz="1200" b="1" dirty="0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1047310" y="1297986"/>
            <a:ext cx="2014990" cy="4372454"/>
            <a:chOff x="1047310" y="1297986"/>
            <a:chExt cx="2014990" cy="4372454"/>
          </a:xfrm>
        </p:grpSpPr>
        <p:grpSp>
          <p:nvGrpSpPr>
            <p:cNvPr id="148" name="Group 147"/>
            <p:cNvGrpSpPr/>
            <p:nvPr/>
          </p:nvGrpSpPr>
          <p:grpSpPr>
            <a:xfrm>
              <a:off x="1047310" y="5078405"/>
              <a:ext cx="529825" cy="277000"/>
              <a:chOff x="1047310" y="1433000"/>
              <a:chExt cx="529825" cy="277000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</a:t>
                </a:r>
                <a:endParaRPr lang="en-US" sz="12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</a:t>
                </a:r>
                <a:endParaRPr lang="en-US" sz="1200" b="1" dirty="0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1047310" y="5393441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546775" y="1297986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532475" y="1583795"/>
              <a:ext cx="529825" cy="277000"/>
              <a:chOff x="1047310" y="1433000"/>
              <a:chExt cx="529825" cy="277000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2532475" y="1898830"/>
            <a:ext cx="1139425" cy="1185910"/>
            <a:chOff x="2532475" y="1898830"/>
            <a:chExt cx="1139425" cy="1185910"/>
          </a:xfrm>
        </p:grpSpPr>
        <p:grpSp>
          <p:nvGrpSpPr>
            <p:cNvPr id="168" name="Group 167"/>
            <p:cNvGrpSpPr/>
            <p:nvPr/>
          </p:nvGrpSpPr>
          <p:grpSpPr>
            <a:xfrm>
              <a:off x="2532475" y="1898830"/>
              <a:ext cx="1139425" cy="285810"/>
              <a:chOff x="1047310" y="1433000"/>
              <a:chExt cx="1139425" cy="285810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656910" y="144181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961710" y="144181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en-US" sz="1200" b="1" dirty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2532475" y="2198086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2532475" y="2513120"/>
              <a:ext cx="834625" cy="285810"/>
              <a:chOff x="1047310" y="1433000"/>
              <a:chExt cx="834625" cy="285810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656910" y="144181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2532475" y="2798930"/>
              <a:ext cx="1139425" cy="285810"/>
              <a:chOff x="1047310" y="1433000"/>
              <a:chExt cx="1139425" cy="285810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656910" y="144181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961710" y="144181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2532475" y="3113965"/>
            <a:ext cx="1139425" cy="891290"/>
            <a:chOff x="2532475" y="3113965"/>
            <a:chExt cx="1139425" cy="891290"/>
          </a:xfrm>
        </p:grpSpPr>
        <p:grpSp>
          <p:nvGrpSpPr>
            <p:cNvPr id="188" name="Group 187"/>
            <p:cNvGrpSpPr/>
            <p:nvPr/>
          </p:nvGrpSpPr>
          <p:grpSpPr>
            <a:xfrm>
              <a:off x="2532475" y="3113965"/>
              <a:ext cx="1139425" cy="285810"/>
              <a:chOff x="1047310" y="1433000"/>
              <a:chExt cx="1139425" cy="285810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656910" y="144181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961710" y="144181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2546775" y="3413220"/>
              <a:ext cx="529825" cy="277000"/>
              <a:chOff x="1047310" y="1433000"/>
              <a:chExt cx="529825" cy="277000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9</a:t>
                </a:r>
                <a:endParaRPr lang="en-US" sz="1200" b="1" dirty="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9</a:t>
                </a:r>
                <a:endParaRPr lang="en-US" sz="1200" b="1" dirty="0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2546775" y="3728255"/>
              <a:ext cx="529825" cy="277000"/>
              <a:chOff x="1047310" y="1433000"/>
              <a:chExt cx="529825" cy="277000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</a:t>
                </a:r>
                <a:endParaRPr lang="en-US" sz="1200" b="1" dirty="0"/>
              </a:p>
            </p:txBody>
          </p:sp>
        </p:grpSp>
      </p:grpSp>
      <p:grpSp>
        <p:nvGrpSpPr>
          <p:cNvPr id="238" name="Group 237"/>
          <p:cNvGrpSpPr/>
          <p:nvPr/>
        </p:nvGrpSpPr>
        <p:grpSpPr>
          <a:xfrm>
            <a:off x="2456765" y="4043291"/>
            <a:ext cx="990110" cy="1192879"/>
            <a:chOff x="2456765" y="4043291"/>
            <a:chExt cx="990110" cy="1192879"/>
          </a:xfrm>
        </p:grpSpPr>
        <p:sp>
          <p:nvSpPr>
            <p:cNvPr id="210" name="TextBox 209"/>
            <p:cNvSpPr txBox="1"/>
            <p:nvPr/>
          </p:nvSpPr>
          <p:spPr>
            <a:xfrm>
              <a:off x="2456765" y="4043291"/>
              <a:ext cx="400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11</a:t>
              </a:r>
              <a:endParaRPr lang="en-US" sz="1200" b="1" dirty="0"/>
            </a:p>
          </p:txBody>
        </p:sp>
        <p:grpSp>
          <p:nvGrpSpPr>
            <p:cNvPr id="214" name="Group 213"/>
            <p:cNvGrpSpPr/>
            <p:nvPr/>
          </p:nvGrpSpPr>
          <p:grpSpPr>
            <a:xfrm>
              <a:off x="2532475" y="4358325"/>
              <a:ext cx="529825" cy="277000"/>
              <a:chOff x="1047310" y="1433000"/>
              <a:chExt cx="529825" cy="277000"/>
            </a:xfrm>
          </p:grpSpPr>
          <p:sp>
            <p:nvSpPr>
              <p:cNvPr id="215" name="TextBox 214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532475" y="4959170"/>
              <a:ext cx="529825" cy="277000"/>
              <a:chOff x="1047310" y="1433000"/>
              <a:chExt cx="529825" cy="277000"/>
            </a:xfrm>
          </p:grpSpPr>
          <p:sp>
            <p:nvSpPr>
              <p:cNvPr id="230" name="TextBox 229"/>
              <p:cNvSpPr txBox="1"/>
              <p:nvPr/>
            </p:nvSpPr>
            <p:spPr>
              <a:xfrm>
                <a:off x="1047310" y="143300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1352110" y="1433000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en-US" sz="1200" b="1" dirty="0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2456765" y="4628356"/>
              <a:ext cx="990110" cy="285809"/>
              <a:chOff x="2456765" y="4628356"/>
              <a:chExt cx="990110" cy="285809"/>
            </a:xfrm>
          </p:grpSpPr>
          <p:sp>
            <p:nvSpPr>
              <p:cNvPr id="225" name="TextBox 224"/>
              <p:cNvSpPr txBox="1"/>
              <p:nvPr/>
            </p:nvSpPr>
            <p:spPr>
              <a:xfrm>
                <a:off x="2456765" y="4628356"/>
                <a:ext cx="400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en-US" sz="1200" b="1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2731105" y="4637166"/>
                <a:ext cx="400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en-US" sz="1200" b="1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3046140" y="4637166"/>
                <a:ext cx="4007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en-US" sz="1200" b="1" dirty="0"/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562355" y="217384"/>
            <a:ext cx="2114255" cy="2408496"/>
            <a:chOff x="562355" y="217384"/>
            <a:chExt cx="2114255" cy="2408496"/>
          </a:xfrm>
        </p:grpSpPr>
        <p:grpSp>
          <p:nvGrpSpPr>
            <p:cNvPr id="193" name="Group 192"/>
            <p:cNvGrpSpPr/>
            <p:nvPr/>
          </p:nvGrpSpPr>
          <p:grpSpPr>
            <a:xfrm>
              <a:off x="1047310" y="1433000"/>
              <a:ext cx="834625" cy="1192880"/>
              <a:chOff x="1047310" y="1433000"/>
              <a:chExt cx="834625" cy="119288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047310" y="1433000"/>
                <a:ext cx="529825" cy="277000"/>
                <a:chOff x="1047310" y="1433000"/>
                <a:chExt cx="529825" cy="277000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047310" y="1748035"/>
                <a:ext cx="834625" cy="285810"/>
                <a:chOff x="1047310" y="1433000"/>
                <a:chExt cx="834625" cy="285810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656910" y="144181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047310" y="2018065"/>
                <a:ext cx="834625" cy="285810"/>
                <a:chOff x="1047310" y="1433000"/>
                <a:chExt cx="834625" cy="285810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656910" y="144181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1047310" y="2348881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562355" y="217384"/>
              <a:ext cx="2114255" cy="1231396"/>
              <a:chOff x="562355" y="217384"/>
              <a:chExt cx="2114255" cy="1231396"/>
            </a:xfrm>
          </p:grpSpPr>
          <p:sp>
            <p:nvSpPr>
              <p:cNvPr id="239" name="TextBox 238"/>
              <p:cNvSpPr txBox="1"/>
              <p:nvPr/>
            </p:nvSpPr>
            <p:spPr>
              <a:xfrm>
                <a:off x="562355" y="217384"/>
                <a:ext cx="2114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Time stamp of single thread execution</a:t>
                </a:r>
                <a:endParaRPr lang="en-US" dirty="0"/>
              </a:p>
            </p:txBody>
          </p:sp>
          <p:cxnSp>
            <p:nvCxnSpPr>
              <p:cNvPr id="240" name="Straight Arrow Connector 239"/>
              <p:cNvCxnSpPr>
                <a:stCxn id="239" idx="2"/>
                <a:endCxn id="7" idx="0"/>
              </p:cNvCxnSpPr>
              <p:nvPr/>
            </p:nvCxnSpPr>
            <p:spPr>
              <a:xfrm flipH="1">
                <a:off x="1452600" y="863715"/>
                <a:ext cx="166883" cy="5850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/>
          <p:cNvGrpSpPr/>
          <p:nvPr/>
        </p:nvGrpSpPr>
        <p:grpSpPr>
          <a:xfrm>
            <a:off x="957300" y="2648136"/>
            <a:ext cx="6405010" cy="1201689"/>
            <a:chOff x="957300" y="2648136"/>
            <a:chExt cx="6405010" cy="1201689"/>
          </a:xfrm>
        </p:grpSpPr>
        <p:grpSp>
          <p:nvGrpSpPr>
            <p:cNvPr id="194" name="Group 193"/>
            <p:cNvGrpSpPr/>
            <p:nvPr/>
          </p:nvGrpSpPr>
          <p:grpSpPr>
            <a:xfrm>
              <a:off x="1047310" y="2648136"/>
              <a:ext cx="834625" cy="1201689"/>
              <a:chOff x="1047310" y="2648136"/>
              <a:chExt cx="834625" cy="1201689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1047310" y="2648136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  <a:endParaRPr lang="en-US" sz="1200" b="1" dirty="0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1047310" y="2963170"/>
                <a:ext cx="529825" cy="277000"/>
                <a:chOff x="1047310" y="1433000"/>
                <a:chExt cx="529825" cy="2770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1047310" y="3248980"/>
                <a:ext cx="529825" cy="277000"/>
                <a:chOff x="1047310" y="1433000"/>
                <a:chExt cx="529825" cy="277000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5</a:t>
                  </a:r>
                  <a:endParaRPr lang="en-US" sz="1200" b="1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5</a:t>
                  </a:r>
                  <a:endParaRPr lang="en-US" sz="1200" b="1" dirty="0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1047310" y="3564015"/>
                <a:ext cx="834625" cy="285810"/>
                <a:chOff x="1047310" y="1433000"/>
                <a:chExt cx="834625" cy="285810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1047310" y="143300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</a:t>
                  </a:r>
                  <a:endParaRPr lang="en-US" sz="1200" b="1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352110" y="1433000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</a:t>
                  </a:r>
                  <a:endParaRPr lang="en-US" sz="1200" b="1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1656910" y="1441811"/>
                  <a:ext cx="2250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</a:t>
                  </a:r>
                  <a:endParaRPr lang="en-US" sz="1200" b="1" dirty="0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957300" y="3201380"/>
              <a:ext cx="6405010" cy="371446"/>
              <a:chOff x="957300" y="3201380"/>
              <a:chExt cx="6405010" cy="371446"/>
            </a:xfrm>
          </p:grpSpPr>
          <p:sp>
            <p:nvSpPr>
              <p:cNvPr id="227" name="Rounded Rectangle 226"/>
              <p:cNvSpPr/>
              <p:nvPr/>
            </p:nvSpPr>
            <p:spPr>
              <a:xfrm>
                <a:off x="957300" y="3201380"/>
                <a:ext cx="699610" cy="37144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6912260" y="3317793"/>
                <a:ext cx="450050" cy="246221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>
                <a:stCxn id="227" idx="3"/>
                <a:endCxn id="182" idx="1"/>
              </p:cNvCxnSpPr>
              <p:nvPr/>
            </p:nvCxnSpPr>
            <p:spPr>
              <a:xfrm>
                <a:off x="1656910" y="3387103"/>
                <a:ext cx="5255350" cy="5380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25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Simultaneous Multithreading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998730"/>
            <a:ext cx="82232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Simultaneous multithreading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00FF"/>
                </a:solidFill>
              </a:rPr>
              <a:t>SMT</a:t>
            </a:r>
            <a:r>
              <a:rPr lang="en-US" sz="2800" dirty="0"/>
              <a:t>) is a variation on </a:t>
            </a:r>
            <a:r>
              <a:rPr lang="en-US" sz="2800" dirty="0" smtClean="0"/>
              <a:t>MT to </a:t>
            </a:r>
            <a:r>
              <a:rPr lang="en-US" sz="2800" dirty="0"/>
              <a:t>exploit </a:t>
            </a:r>
            <a:r>
              <a:rPr lang="en-US" sz="2800" b="1" dirty="0"/>
              <a:t>TLP</a:t>
            </a:r>
            <a:r>
              <a:rPr lang="en-US" sz="2800" dirty="0"/>
              <a:t> </a:t>
            </a:r>
            <a:r>
              <a:rPr lang="en-US" sz="2800" dirty="0" smtClean="0"/>
              <a:t>simultaneously with </a:t>
            </a:r>
            <a:r>
              <a:rPr lang="en-US" sz="2800" b="1" dirty="0" smtClean="0"/>
              <a:t>ILP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SMT is motivated by </a:t>
            </a:r>
            <a:r>
              <a:rPr lang="en-US" sz="2800" b="1" dirty="0" smtClean="0"/>
              <a:t>multiple-issue</a:t>
            </a:r>
            <a:r>
              <a:rPr lang="en-US" sz="2800" dirty="0" smtClean="0"/>
              <a:t> </a:t>
            </a:r>
            <a:r>
              <a:rPr lang="en-US" sz="2800" dirty="0"/>
              <a:t>processors </a:t>
            </a:r>
            <a:r>
              <a:rPr lang="en-US" sz="2800" dirty="0" smtClean="0"/>
              <a:t>which have </a:t>
            </a:r>
            <a:r>
              <a:rPr lang="en-US" sz="2800" dirty="0"/>
              <a:t>more functional unit parallelism </a:t>
            </a:r>
            <a:r>
              <a:rPr lang="en-US" sz="2800" dirty="0" smtClean="0"/>
              <a:t>than </a:t>
            </a:r>
            <a:r>
              <a:rPr lang="en-US" sz="2800" dirty="0"/>
              <a:t>a single thread can effectively </a:t>
            </a:r>
            <a:r>
              <a:rPr lang="en-US" sz="2800" dirty="0" smtClean="0"/>
              <a:t>use.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Register </a:t>
            </a:r>
            <a:r>
              <a:rPr lang="en-US" sz="2800" dirty="0"/>
              <a:t>renaming </a:t>
            </a:r>
            <a:r>
              <a:rPr lang="en-US" sz="2800" dirty="0" smtClean="0"/>
              <a:t>and dynamic scheduling enables issuing multiple </a:t>
            </a:r>
            <a:r>
              <a:rPr lang="en-US" sz="2800" dirty="0"/>
              <a:t>instructions from </a:t>
            </a:r>
            <a:r>
              <a:rPr lang="en-US" sz="2800" b="1" dirty="0"/>
              <a:t>independent threads </a:t>
            </a:r>
            <a:r>
              <a:rPr lang="en-US" sz="2800" b="1" dirty="0" smtClean="0"/>
              <a:t>ASAP</a:t>
            </a:r>
            <a:r>
              <a:rPr lang="en-US" sz="2800" dirty="0" smtClean="0"/>
              <a:t> regardless of the </a:t>
            </a:r>
            <a:r>
              <a:rPr lang="en-US" sz="2800" b="1" dirty="0"/>
              <a:t>dependences</a:t>
            </a:r>
            <a:r>
              <a:rPr lang="en-US" sz="2800" dirty="0"/>
              <a:t> among </a:t>
            </a:r>
            <a:r>
              <a:rPr lang="en-US" sz="2800" dirty="0" smtClean="0"/>
              <a:t>them.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Dependences resolution</a:t>
            </a:r>
            <a:r>
              <a:rPr lang="en-US" sz="2800" b="1" dirty="0"/>
              <a:t> </a:t>
            </a:r>
            <a:r>
              <a:rPr lang="en-US" sz="2800" dirty="0" smtClean="0"/>
              <a:t>can </a:t>
            </a:r>
            <a:r>
              <a:rPr lang="en-US" sz="2800" dirty="0"/>
              <a:t>be handled by the dynamic scheduling </a:t>
            </a:r>
            <a:r>
              <a:rPr lang="en-US" sz="2800" dirty="0" smtClean="0"/>
              <a:t>capability (</a:t>
            </a:r>
            <a:r>
              <a:rPr lang="en-US" sz="2800" b="1" dirty="0" smtClean="0"/>
              <a:t>Tomasulo, ROB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03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971600" y="1043735"/>
            <a:ext cx="1143000" cy="4800600"/>
            <a:chOff x="971600" y="1043735"/>
            <a:chExt cx="1143000" cy="48006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71600" y="1043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276400" y="1043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76400" y="16533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76400" y="19581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71600" y="19581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81200" y="19581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86000" y="22629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71600" y="2567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886000" y="28725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581200" y="28725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971600" y="31773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276400" y="31773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276400" y="50061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581200" y="5615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76400" y="5615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886000" y="5615735"/>
              <a:ext cx="2286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581200" y="10437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886000" y="10437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581200" y="16533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886000" y="16533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886000" y="19581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971600" y="13485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276400" y="25677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581200" y="13485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276400" y="13485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581200" y="31773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581200" y="37869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71600" y="37869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886000" y="37869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886000" y="43965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1581200" y="50061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1886000" y="50061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971600" y="47013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276400" y="378693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1886000" y="13485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1581200" y="25677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1886000" y="25677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886000" y="31773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1581200" y="34821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1276400" y="40917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971600" y="40917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1581200" y="40917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1276400" y="22629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971600" y="22629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1581200" y="22629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971600" y="16533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auto">
            <a:xfrm>
              <a:off x="1276400" y="28725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auto">
            <a:xfrm>
              <a:off x="971600" y="28725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1581200" y="43965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1276400" y="34821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971600" y="34821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1"/>
            <p:cNvSpPr>
              <a:spLocks noChangeArrowheads="1"/>
            </p:cNvSpPr>
            <p:nvPr/>
          </p:nvSpPr>
          <p:spPr bwMode="auto">
            <a:xfrm>
              <a:off x="971600" y="43965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1886000" y="40917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1276400" y="43965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6"/>
            <p:cNvSpPr>
              <a:spLocks noChangeArrowheads="1"/>
            </p:cNvSpPr>
            <p:nvPr/>
          </p:nvSpPr>
          <p:spPr bwMode="auto">
            <a:xfrm>
              <a:off x="1276400" y="47013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7"/>
            <p:cNvSpPr>
              <a:spLocks noChangeArrowheads="1"/>
            </p:cNvSpPr>
            <p:nvPr/>
          </p:nvSpPr>
          <p:spPr bwMode="auto">
            <a:xfrm>
              <a:off x="1581200" y="47013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1276400" y="53109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9"/>
            <p:cNvSpPr>
              <a:spLocks noChangeArrowheads="1"/>
            </p:cNvSpPr>
            <p:nvPr/>
          </p:nvSpPr>
          <p:spPr bwMode="auto">
            <a:xfrm>
              <a:off x="971600" y="53109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1581200" y="5310935"/>
              <a:ext cx="2286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71"/>
            <p:cNvSpPr>
              <a:spLocks noChangeArrowheads="1"/>
            </p:cNvSpPr>
            <p:nvPr/>
          </p:nvSpPr>
          <p:spPr bwMode="auto">
            <a:xfrm>
              <a:off x="971600" y="50061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72"/>
            <p:cNvSpPr>
              <a:spLocks noChangeArrowheads="1"/>
            </p:cNvSpPr>
            <p:nvPr/>
          </p:nvSpPr>
          <p:spPr bwMode="auto">
            <a:xfrm>
              <a:off x="1886000" y="47013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3"/>
            <p:cNvSpPr>
              <a:spLocks noChangeArrowheads="1"/>
            </p:cNvSpPr>
            <p:nvPr/>
          </p:nvSpPr>
          <p:spPr bwMode="auto">
            <a:xfrm>
              <a:off x="971600" y="56157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74"/>
            <p:cNvSpPr>
              <a:spLocks noChangeArrowheads="1"/>
            </p:cNvSpPr>
            <p:nvPr/>
          </p:nvSpPr>
          <p:spPr bwMode="auto">
            <a:xfrm>
              <a:off x="1886000" y="5310935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3845"/>
            <a:ext cx="3099301" cy="27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4977045" y="2393885"/>
            <a:ext cx="360041" cy="2385265"/>
            <a:chOff x="4977045" y="2393885"/>
            <a:chExt cx="360041" cy="2385265"/>
          </a:xfrm>
        </p:grpSpPr>
        <p:sp>
          <p:nvSpPr>
            <p:cNvPr id="75" name="TextBox 74"/>
            <p:cNvSpPr txBox="1"/>
            <p:nvPr/>
          </p:nvSpPr>
          <p:spPr>
            <a:xfrm>
              <a:off x="5067055" y="239388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67055" y="2597714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67055" y="2798930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67055" y="2978950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4</a:t>
              </a:r>
              <a:endParaRPr lang="en-US" sz="1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67055" y="3182779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67055" y="3362799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6</a:t>
              </a:r>
              <a:endParaRPr lang="en-US" sz="1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67055" y="356401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7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67055" y="3744035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8</a:t>
              </a:r>
              <a:endParaRPr 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67055" y="3947864"/>
              <a:ext cx="225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9</a:t>
              </a:r>
              <a:endParaRPr lang="en-US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77045" y="4149080"/>
              <a:ext cx="360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99616" y="4320335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11</a:t>
              </a:r>
              <a:endParaRPr lang="en-US" sz="1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999547" y="4532929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12</a:t>
              </a:r>
              <a:endParaRPr lang="en-US" sz="10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279975" y="1635714"/>
            <a:ext cx="834625" cy="287901"/>
            <a:chOff x="1279975" y="1635714"/>
            <a:chExt cx="834625" cy="287901"/>
          </a:xfrm>
        </p:grpSpPr>
        <p:sp>
          <p:nvSpPr>
            <p:cNvPr id="98" name="TextBox 97"/>
            <p:cNvSpPr txBox="1"/>
            <p:nvPr/>
          </p:nvSpPr>
          <p:spPr>
            <a:xfrm>
              <a:off x="1279975" y="163571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74227" y="1640315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889575" y="1646616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70521" y="1881935"/>
            <a:ext cx="2410135" cy="632738"/>
            <a:chOff x="970521" y="1881935"/>
            <a:chExt cx="2410135" cy="632738"/>
          </a:xfrm>
        </p:grpSpPr>
        <p:grpSp>
          <p:nvGrpSpPr>
            <p:cNvPr id="229" name="Group 228"/>
            <p:cNvGrpSpPr/>
            <p:nvPr/>
          </p:nvGrpSpPr>
          <p:grpSpPr>
            <a:xfrm>
              <a:off x="2190800" y="1881935"/>
              <a:ext cx="1189856" cy="533400"/>
              <a:chOff x="2190800" y="1881935"/>
              <a:chExt cx="1189856" cy="533400"/>
            </a:xfrm>
          </p:grpSpPr>
          <p:sp>
            <p:nvSpPr>
              <p:cNvPr id="72" name="Text Box 79"/>
              <p:cNvSpPr txBox="1">
                <a:spLocks noChangeArrowheads="1"/>
              </p:cNvSpPr>
              <p:nvPr/>
            </p:nvSpPr>
            <p:spPr bwMode="auto">
              <a:xfrm>
                <a:off x="2228900" y="1881935"/>
                <a:ext cx="11517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Skip C</a:t>
                </a:r>
              </a:p>
            </p:txBody>
          </p:sp>
          <p:sp>
            <p:nvSpPr>
              <p:cNvPr id="73" name="Line 80"/>
              <p:cNvSpPr>
                <a:spLocks noChangeShapeType="1"/>
              </p:cNvSpPr>
              <p:nvPr/>
            </p:nvSpPr>
            <p:spPr bwMode="auto">
              <a:xfrm flipH="1">
                <a:off x="2190800" y="2415335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970521" y="1938422"/>
              <a:ext cx="1140504" cy="576251"/>
              <a:chOff x="970521" y="1938422"/>
              <a:chExt cx="1140504" cy="576251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970521" y="1938422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64773" y="1943023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580121" y="194932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886000" y="194338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3</a:t>
                </a:r>
                <a:endParaRPr lang="en-US" sz="12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971600" y="2226772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265852" y="2231373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581200" y="223767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970521" y="2245953"/>
            <a:ext cx="1138109" cy="898790"/>
            <a:chOff x="970521" y="2245953"/>
            <a:chExt cx="1138109" cy="898790"/>
          </a:xfrm>
        </p:grpSpPr>
        <p:sp>
          <p:nvSpPr>
            <p:cNvPr id="111" name="TextBox 110"/>
            <p:cNvSpPr txBox="1"/>
            <p:nvPr/>
          </p:nvSpPr>
          <p:spPr>
            <a:xfrm>
              <a:off x="1883605" y="2245953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70521" y="25589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78187" y="255270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71600" y="286774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79266" y="286152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68732" y="2554393"/>
            <a:ext cx="1148734" cy="1193335"/>
            <a:chOff x="968732" y="2554393"/>
            <a:chExt cx="1148734" cy="1193335"/>
          </a:xfrm>
        </p:grpSpPr>
        <p:sp>
          <p:nvSpPr>
            <p:cNvPr id="122" name="TextBox 121"/>
            <p:cNvSpPr txBox="1"/>
            <p:nvPr/>
          </p:nvSpPr>
          <p:spPr>
            <a:xfrm>
              <a:off x="1279266" y="3158970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84775" y="2560608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92441" y="2554393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575939" y="285636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83605" y="285014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71600" y="3165185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82987" y="315896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68732" y="347072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276398" y="346451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76544" y="1043735"/>
            <a:ext cx="360042" cy="4800600"/>
            <a:chOff x="476544" y="1043735"/>
            <a:chExt cx="360042" cy="48006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476545" y="1043735"/>
              <a:ext cx="360041" cy="3600400"/>
              <a:chOff x="4977045" y="2393885"/>
              <a:chExt cx="360041" cy="3600400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5067055" y="2393885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067055" y="2708920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2</a:t>
                </a:r>
                <a:endParaRPr lang="en-US" sz="10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067055" y="3002759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3</a:t>
                </a:r>
                <a:endParaRPr lang="en-US" sz="10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067055" y="3317794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4</a:t>
                </a:r>
                <a:endParaRPr lang="en-US" sz="1000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067055" y="3587824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5</a:t>
                </a:r>
                <a:endParaRPr lang="en-US" sz="10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067055" y="3902859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6</a:t>
                </a:r>
                <a:endParaRPr lang="en-US" sz="10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067055" y="4217894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7</a:t>
                </a:r>
                <a:endParaRPr lang="en-US" sz="10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067055" y="4532929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8</a:t>
                </a:r>
                <a:endParaRPr lang="en-US" sz="1000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5067055" y="4824155"/>
                <a:ext cx="2250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9</a:t>
                </a:r>
                <a:endParaRPr lang="en-US" sz="1000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977045" y="5139190"/>
                <a:ext cx="3600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10</a:t>
                </a:r>
                <a:endParaRPr lang="en-US" sz="1000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999616" y="5433029"/>
                <a:ext cx="3150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11</a:t>
                </a:r>
                <a:endParaRPr lang="en-US" sz="1000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999547" y="5748064"/>
                <a:ext cx="3150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12</a:t>
                </a:r>
                <a:endParaRPr lang="en-US" sz="1000" dirty="0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499116" y="4665375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13</a:t>
              </a:r>
              <a:endParaRPr lang="en-US" sz="1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76544" y="4989240"/>
              <a:ext cx="360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14</a:t>
              </a:r>
              <a:endParaRPr lang="en-US" sz="1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99115" y="5283079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15</a:t>
              </a:r>
              <a:endParaRPr lang="en-US" sz="1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99046" y="5598114"/>
              <a:ext cx="315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16</a:t>
              </a:r>
              <a:endParaRPr lang="en-US" sz="10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959896" y="3158970"/>
            <a:ext cx="2542650" cy="1505753"/>
            <a:chOff x="959896" y="3158970"/>
            <a:chExt cx="2542650" cy="1505753"/>
          </a:xfrm>
        </p:grpSpPr>
        <p:grpSp>
          <p:nvGrpSpPr>
            <p:cNvPr id="230" name="Group 229"/>
            <p:cNvGrpSpPr/>
            <p:nvPr/>
          </p:nvGrpSpPr>
          <p:grpSpPr>
            <a:xfrm>
              <a:off x="2267000" y="3286575"/>
              <a:ext cx="1235546" cy="1186160"/>
              <a:chOff x="2267000" y="3286575"/>
              <a:chExt cx="1235546" cy="1186160"/>
            </a:xfrm>
          </p:grpSpPr>
          <p:sp>
            <p:nvSpPr>
              <p:cNvPr id="69" name="Text Box 76"/>
              <p:cNvSpPr txBox="1">
                <a:spLocks noChangeArrowheads="1"/>
              </p:cNvSpPr>
              <p:nvPr/>
            </p:nvSpPr>
            <p:spPr bwMode="auto">
              <a:xfrm>
                <a:off x="2290986" y="3286575"/>
                <a:ext cx="121156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Skip A</a:t>
                </a:r>
              </a:p>
            </p:txBody>
          </p:sp>
          <p:sp>
            <p:nvSpPr>
              <p:cNvPr id="70" name="Line 77"/>
              <p:cNvSpPr>
                <a:spLocks noChangeShapeType="1"/>
              </p:cNvSpPr>
              <p:nvPr/>
            </p:nvSpPr>
            <p:spPr bwMode="auto">
              <a:xfrm flipH="1">
                <a:off x="2267000" y="3863135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78"/>
              <p:cNvSpPr>
                <a:spLocks noChangeShapeType="1"/>
              </p:cNvSpPr>
              <p:nvPr/>
            </p:nvSpPr>
            <p:spPr bwMode="auto">
              <a:xfrm flipH="1">
                <a:off x="2267000" y="3863135"/>
                <a:ext cx="838200" cy="609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959896" y="3158970"/>
              <a:ext cx="1142661" cy="1505753"/>
              <a:chOff x="959896" y="3158970"/>
              <a:chExt cx="1142661" cy="1505753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877047" y="3158970"/>
                <a:ext cx="2250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6</a:t>
                </a:r>
                <a:endParaRPr lang="en-US" sz="1100" b="1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877532" y="4082878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959896" y="438772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267562" y="4381509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5939" y="438772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</a:t>
                </a:r>
                <a:endParaRPr lang="en-US" sz="1200" b="1" dirty="0"/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959894" y="3467501"/>
            <a:ext cx="1151131" cy="1806822"/>
            <a:chOff x="959894" y="3467501"/>
            <a:chExt cx="1151131" cy="1806822"/>
          </a:xfrm>
        </p:grpSpPr>
        <p:sp>
          <p:nvSpPr>
            <p:cNvPr id="125" name="TextBox 124"/>
            <p:cNvSpPr txBox="1"/>
            <p:nvPr/>
          </p:nvSpPr>
          <p:spPr>
            <a:xfrm>
              <a:off x="1575939" y="3467501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71599" y="377552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79265" y="376931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2986" y="3769313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877046" y="376931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886000" y="4684448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59894" y="49973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214872" y="4988514"/>
            <a:ext cx="351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11</a:t>
            </a:r>
            <a:endParaRPr lang="en-US" sz="1000" b="1" dirty="0"/>
          </a:p>
        </p:txBody>
      </p:sp>
      <p:grpSp>
        <p:nvGrpSpPr>
          <p:cNvPr id="257" name="Group 256"/>
          <p:cNvGrpSpPr/>
          <p:nvPr/>
        </p:nvGrpSpPr>
        <p:grpSpPr>
          <a:xfrm>
            <a:off x="1267562" y="4686309"/>
            <a:ext cx="852082" cy="588014"/>
            <a:chOff x="1267562" y="4686309"/>
            <a:chExt cx="852082" cy="588014"/>
          </a:xfrm>
        </p:grpSpPr>
        <p:sp>
          <p:nvSpPr>
            <p:cNvPr id="167" name="TextBox 166"/>
            <p:cNvSpPr txBox="1"/>
            <p:nvPr/>
          </p:nvSpPr>
          <p:spPr>
            <a:xfrm>
              <a:off x="1267562" y="468630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</a:t>
              </a:r>
              <a:endParaRPr lang="en-US" sz="1200" b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575939" y="46925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</a:t>
              </a:r>
              <a:endParaRPr lang="en-US" sz="12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86242" y="4991109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</a:t>
              </a:r>
              <a:endParaRPr lang="en-US" sz="12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94619" y="49973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</a:t>
              </a:r>
              <a:endParaRPr lang="en-US" sz="1200" b="1" dirty="0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905415" y="5294113"/>
            <a:ext cx="963045" cy="278432"/>
            <a:chOff x="905415" y="5294113"/>
            <a:chExt cx="963045" cy="278432"/>
          </a:xfrm>
        </p:grpSpPr>
        <p:sp>
          <p:nvSpPr>
            <p:cNvPr id="174" name="TextBox 173"/>
            <p:cNvSpPr txBox="1"/>
            <p:nvPr/>
          </p:nvSpPr>
          <p:spPr>
            <a:xfrm>
              <a:off x="905415" y="5294113"/>
              <a:ext cx="3516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218325" y="5310935"/>
              <a:ext cx="3516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516805" y="5302124"/>
              <a:ext cx="3516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959895" y="4074858"/>
            <a:ext cx="1142662" cy="1798142"/>
            <a:chOff x="959895" y="4074858"/>
            <a:chExt cx="1142662" cy="1798142"/>
          </a:xfrm>
        </p:grpSpPr>
        <p:sp>
          <p:nvSpPr>
            <p:cNvPr id="132" name="TextBox 131"/>
            <p:cNvSpPr txBox="1"/>
            <p:nvPr/>
          </p:nvSpPr>
          <p:spPr>
            <a:xfrm>
              <a:off x="968731" y="4081073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76397" y="4074858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584774" y="4081073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877532" y="43877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59895" y="468371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77532" y="5302124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970520" y="5596001"/>
              <a:ext cx="225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8</a:t>
              </a:r>
              <a:endParaRPr lang="en-US" sz="1200" b="1" dirty="0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1217735" y="5595119"/>
            <a:ext cx="963045" cy="294929"/>
            <a:chOff x="1217735" y="5595119"/>
            <a:chExt cx="963045" cy="294929"/>
          </a:xfrm>
        </p:grpSpPr>
        <p:sp>
          <p:nvSpPr>
            <p:cNvPr id="251" name="TextBox 250"/>
            <p:cNvSpPr txBox="1"/>
            <p:nvPr/>
          </p:nvSpPr>
          <p:spPr>
            <a:xfrm>
              <a:off x="1217735" y="5595119"/>
              <a:ext cx="351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  <a:endParaRPr lang="en-US" sz="1200" b="1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511660" y="5613049"/>
              <a:ext cx="351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  <a:endParaRPr lang="en-US" sz="1200" b="1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829125" y="5603130"/>
              <a:ext cx="351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12</a:t>
              </a:r>
              <a:endParaRPr lang="en-US" sz="1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1599" y="1026113"/>
            <a:ext cx="4095456" cy="897502"/>
            <a:chOff x="971599" y="1026113"/>
            <a:chExt cx="4095456" cy="897502"/>
          </a:xfrm>
        </p:grpSpPr>
        <p:grpSp>
          <p:nvGrpSpPr>
            <p:cNvPr id="97" name="Group 96"/>
            <p:cNvGrpSpPr/>
            <p:nvPr/>
          </p:nvGrpSpPr>
          <p:grpSpPr>
            <a:xfrm>
              <a:off x="971599" y="1026113"/>
              <a:ext cx="1139426" cy="897502"/>
              <a:chOff x="971599" y="1026113"/>
              <a:chExt cx="1139426" cy="89750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971600" y="102611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76400" y="1026113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581200" y="103492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86000" y="1034923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73387" y="133091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276399" y="133091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581199" y="1330913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885999" y="1339724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71599" y="1646616"/>
                <a:ext cx="2250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endParaRPr lang="en-US" sz="1200" b="1" dirty="0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2111025" y="1034924"/>
              <a:ext cx="2956030" cy="646331"/>
              <a:chOff x="2111025" y="1034924"/>
              <a:chExt cx="2956030" cy="646331"/>
            </a:xfrm>
          </p:grpSpPr>
          <p:sp>
            <p:nvSpPr>
              <p:cNvPr id="225" name="TextBox 224"/>
              <p:cNvSpPr txBox="1"/>
              <p:nvPr/>
            </p:nvSpPr>
            <p:spPr>
              <a:xfrm>
                <a:off x="2952800" y="1034924"/>
                <a:ext cx="2114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Time stamp of single thread execution</a:t>
                </a:r>
                <a:endParaRPr lang="en-US" dirty="0"/>
              </a:p>
            </p:txBody>
          </p:sp>
          <p:cxnSp>
            <p:nvCxnSpPr>
              <p:cNvPr id="227" name="Straight Arrow Connector 226"/>
              <p:cNvCxnSpPr>
                <a:stCxn id="225" idx="1"/>
                <a:endCxn id="91" idx="3"/>
              </p:cNvCxnSpPr>
              <p:nvPr/>
            </p:nvCxnSpPr>
            <p:spPr>
              <a:xfrm flipH="1" flipV="1">
                <a:off x="2111025" y="1173423"/>
                <a:ext cx="841775" cy="18466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" name="Group 237"/>
          <p:cNvGrpSpPr/>
          <p:nvPr/>
        </p:nvGrpSpPr>
        <p:grpSpPr>
          <a:xfrm>
            <a:off x="1736685" y="2722693"/>
            <a:ext cx="2925325" cy="1156357"/>
            <a:chOff x="1736685" y="2722693"/>
            <a:chExt cx="2925325" cy="1156357"/>
          </a:xfrm>
        </p:grpSpPr>
        <p:sp>
          <p:nvSpPr>
            <p:cNvPr id="224" name="Oval 223"/>
            <p:cNvSpPr/>
            <p:nvPr/>
          </p:nvSpPr>
          <p:spPr>
            <a:xfrm>
              <a:off x="1736685" y="3337121"/>
              <a:ext cx="504061" cy="5419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105201" y="2737664"/>
              <a:ext cx="1556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Why thread B cannot  issue?</a:t>
              </a:r>
              <a:endParaRPr lang="en-US" dirty="0"/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3131840" y="2722693"/>
              <a:ext cx="1485165" cy="6162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/>
            <p:cNvCxnSpPr>
              <a:stCxn id="224" idx="7"/>
              <a:endCxn id="233" idx="1"/>
            </p:cNvCxnSpPr>
            <p:nvPr/>
          </p:nvCxnSpPr>
          <p:spPr>
            <a:xfrm flipV="1">
              <a:off x="2166928" y="3030842"/>
              <a:ext cx="964912" cy="385643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9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8" y="1089604"/>
            <a:ext cx="8223282" cy="52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3518" y="548680"/>
            <a:ext cx="822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Approaches to use </a:t>
            </a:r>
            <a:r>
              <a:rPr lang="en-US" sz="2800" dirty="0"/>
              <a:t>the issue </a:t>
            </a:r>
            <a:r>
              <a:rPr lang="en-US" sz="2800" dirty="0" smtClean="0"/>
              <a:t>slots.</a:t>
            </a:r>
          </a:p>
        </p:txBody>
      </p:sp>
    </p:spTree>
    <p:extLst>
      <p:ext uri="{BB962C8B-B14F-4D97-AF65-F5344CB8AC3E}">
        <p14:creationId xmlns:p14="http://schemas.microsoft.com/office/powerpoint/2010/main" val="3113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88" y="683695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b="1" dirty="0" smtClean="0"/>
              <a:t>superscalar</a:t>
            </a:r>
            <a:r>
              <a:rPr lang="en-US" sz="2800" dirty="0" smtClean="0"/>
              <a:t> </a:t>
            </a:r>
            <a:r>
              <a:rPr lang="en-US" sz="2800" dirty="0"/>
              <a:t>without </a:t>
            </a:r>
            <a:r>
              <a:rPr lang="en-US" sz="2800" dirty="0" smtClean="0"/>
              <a:t>MT, </a:t>
            </a:r>
            <a:r>
              <a:rPr lang="en-US" sz="2800" dirty="0"/>
              <a:t>the use of issue slots </a:t>
            </a:r>
            <a:r>
              <a:rPr lang="en-US" sz="2800" dirty="0" smtClean="0"/>
              <a:t>is limited </a:t>
            </a:r>
            <a:r>
              <a:rPr lang="en-US" sz="2800" dirty="0"/>
              <a:t>by a lack of </a:t>
            </a:r>
            <a:r>
              <a:rPr lang="en-US" sz="2800" dirty="0" smtClean="0"/>
              <a:t>ILP. A</a:t>
            </a:r>
            <a:r>
              <a:rPr lang="en-US" sz="2800" dirty="0"/>
              <a:t> </a:t>
            </a:r>
            <a:r>
              <a:rPr lang="en-US" sz="2800" dirty="0" smtClean="0"/>
              <a:t>major </a:t>
            </a:r>
            <a:r>
              <a:rPr lang="en-US" sz="2800" dirty="0"/>
              <a:t>stall, such as </a:t>
            </a:r>
            <a:r>
              <a:rPr lang="en-US" sz="2800" dirty="0" smtClean="0"/>
              <a:t>cache </a:t>
            </a:r>
            <a:r>
              <a:rPr lang="en-US" sz="2800" dirty="0"/>
              <a:t>miss, can leave the entire processor idle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4183" y="3818653"/>
            <a:ext cx="822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Although reducing the </a:t>
            </a:r>
            <a:r>
              <a:rPr lang="en-US" sz="2800" dirty="0"/>
              <a:t>number of completely idle clock </a:t>
            </a:r>
            <a:r>
              <a:rPr lang="en-US" sz="2800" dirty="0" smtClean="0"/>
              <a:t>cycles, </a:t>
            </a:r>
            <a:r>
              <a:rPr lang="en-US" sz="2800" dirty="0"/>
              <a:t>the ILP limitations still lead to idle </a:t>
            </a:r>
            <a:r>
              <a:rPr lang="en-US" sz="2800" dirty="0" smtClean="0"/>
              <a:t>cycles.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Since </a:t>
            </a:r>
            <a:r>
              <a:rPr lang="en-US" sz="2800" dirty="0"/>
              <a:t>thread switching only occurs when </a:t>
            </a:r>
            <a:r>
              <a:rPr lang="en-US" sz="2800" dirty="0" smtClean="0"/>
              <a:t>there is </a:t>
            </a:r>
            <a:r>
              <a:rPr lang="en-US" sz="2800" dirty="0"/>
              <a:t>a stall and the </a:t>
            </a:r>
            <a:r>
              <a:rPr lang="en-US" sz="2800" b="1" dirty="0"/>
              <a:t>new thread </a:t>
            </a:r>
            <a:r>
              <a:rPr lang="en-US" sz="2800" dirty="0"/>
              <a:t>has a </a:t>
            </a:r>
            <a:r>
              <a:rPr lang="en-US" sz="2800" b="1" dirty="0"/>
              <a:t>start-up period</a:t>
            </a:r>
            <a:r>
              <a:rPr lang="en-US" sz="2800" dirty="0"/>
              <a:t>, </a:t>
            </a:r>
            <a:r>
              <a:rPr lang="en-US" sz="2800" dirty="0" smtClean="0"/>
              <a:t>some fully idle cycles will still remain.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88" y="2303875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b="1" dirty="0" smtClean="0"/>
              <a:t>coarse-grained MT </a:t>
            </a:r>
            <a:r>
              <a:rPr lang="en-US" sz="2800" dirty="0" smtClean="0"/>
              <a:t>superscalar</a:t>
            </a:r>
            <a:r>
              <a:rPr lang="en-US" sz="2800" dirty="0"/>
              <a:t>, the long stalls are </a:t>
            </a:r>
            <a:r>
              <a:rPr lang="en-US" sz="2800" dirty="0" smtClean="0"/>
              <a:t>partially hidden </a:t>
            </a:r>
            <a:r>
              <a:rPr lang="en-US" sz="2800" dirty="0"/>
              <a:t>by switching to another thread that uses the resources of the processor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76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88" y="683695"/>
            <a:ext cx="8223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In </a:t>
            </a:r>
            <a:r>
              <a:rPr lang="en-US" sz="2800" b="1" dirty="0" smtClean="0"/>
              <a:t>fine-grained MT</a:t>
            </a:r>
            <a:r>
              <a:rPr lang="en-US" sz="2800" dirty="0" smtClean="0"/>
              <a:t>, </a:t>
            </a:r>
            <a:r>
              <a:rPr lang="en-US" sz="2800" dirty="0"/>
              <a:t>the interleaving of </a:t>
            </a:r>
            <a:r>
              <a:rPr lang="en-US" sz="2800" dirty="0" smtClean="0"/>
              <a:t>threads eliminates </a:t>
            </a:r>
            <a:r>
              <a:rPr lang="en-US" sz="2800" dirty="0"/>
              <a:t>fully </a:t>
            </a:r>
            <a:r>
              <a:rPr lang="en-US" sz="2800" dirty="0" smtClean="0"/>
              <a:t>empty slots.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555" y="1763815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Because </a:t>
            </a:r>
            <a:r>
              <a:rPr lang="en-US" sz="2800" dirty="0"/>
              <a:t>only one thread issues instructions in a given clock cycle, </a:t>
            </a:r>
            <a:r>
              <a:rPr lang="en-US" sz="2800" dirty="0" smtClean="0"/>
              <a:t>ILP </a:t>
            </a:r>
            <a:r>
              <a:rPr lang="en-US" sz="2800" dirty="0"/>
              <a:t>limitations still lead to </a:t>
            </a:r>
            <a:r>
              <a:rPr lang="en-US" sz="2800" dirty="0" smtClean="0"/>
              <a:t>idle </a:t>
            </a:r>
            <a:r>
              <a:rPr lang="en-US" sz="2800" dirty="0"/>
              <a:t>slots within </a:t>
            </a:r>
            <a:r>
              <a:rPr lang="en-US" sz="2800" dirty="0" smtClean="0"/>
              <a:t>individual clock </a:t>
            </a:r>
            <a:r>
              <a:rPr lang="en-US" sz="2800" dirty="0"/>
              <a:t>cycles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66555" y="4734145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issue slot usage </a:t>
            </a:r>
            <a:r>
              <a:rPr lang="en-US" sz="2800" dirty="0" smtClean="0"/>
              <a:t>is still limited </a:t>
            </a:r>
            <a:r>
              <a:rPr lang="en-US" sz="2800" dirty="0"/>
              <a:t>by imbalances in the resource needs and resource availability over </a:t>
            </a:r>
            <a:r>
              <a:rPr lang="en-US" sz="2800" dirty="0" smtClean="0"/>
              <a:t>multiple threads.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555" y="3252751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b="1" dirty="0" smtClean="0"/>
              <a:t>SMT</a:t>
            </a:r>
            <a:r>
              <a:rPr lang="en-US" sz="2800" dirty="0" smtClean="0"/>
              <a:t>, </a:t>
            </a:r>
            <a:r>
              <a:rPr lang="en-US" sz="2800" b="1" dirty="0"/>
              <a:t>TLP and ILP are exploited </a:t>
            </a:r>
            <a:r>
              <a:rPr lang="en-US" sz="2800" dirty="0"/>
              <a:t>simultaneously, with </a:t>
            </a:r>
            <a:r>
              <a:rPr lang="en-US" sz="2800" dirty="0" smtClean="0"/>
              <a:t>multiple threads </a:t>
            </a:r>
            <a:r>
              <a:rPr lang="en-US" sz="2800" dirty="0"/>
              <a:t>using the issue slots in a single clock </a:t>
            </a:r>
            <a:r>
              <a:rPr lang="en-US" sz="2800" dirty="0" smtClean="0"/>
              <a:t>cycle.</a:t>
            </a:r>
          </a:p>
        </p:txBody>
      </p:sp>
    </p:spTree>
    <p:extLst>
      <p:ext uri="{BB962C8B-B14F-4D97-AF65-F5344CB8AC3E}">
        <p14:creationId xmlns:p14="http://schemas.microsoft.com/office/powerpoint/2010/main" val="10161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00528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4. </a:t>
            </a:r>
            <a:r>
              <a:rPr lang="en-US" sz="2800" b="1" dirty="0" smtClean="0">
                <a:solidFill>
                  <a:srgbClr val="0000FF"/>
                </a:solidFill>
              </a:rPr>
              <a:t>All </a:t>
            </a:r>
            <a:r>
              <a:rPr lang="en-US" sz="2800" b="1" dirty="0">
                <a:solidFill>
                  <a:srgbClr val="0000FF"/>
                </a:solidFill>
              </a:rPr>
              <a:t>memory addresses are known </a:t>
            </a:r>
            <a:r>
              <a:rPr lang="en-US" sz="2800" b="1" dirty="0" smtClean="0">
                <a:solidFill>
                  <a:srgbClr val="0000FF"/>
                </a:solidFill>
              </a:rPr>
              <a:t>exactly</a:t>
            </a:r>
            <a:r>
              <a:rPr lang="en-US" sz="2800" dirty="0" smtClean="0"/>
              <a:t>, and </a:t>
            </a:r>
            <a:r>
              <a:rPr lang="en-US" sz="2800" dirty="0"/>
              <a:t>a load can be moved before a store provided that the addresses are </a:t>
            </a:r>
            <a:r>
              <a:rPr lang="en-US" sz="2800" dirty="0" smtClean="0"/>
              <a:t>not identical.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5. </a:t>
            </a:r>
            <a:r>
              <a:rPr lang="en-US" sz="2800" b="1" dirty="0" smtClean="0">
                <a:solidFill>
                  <a:srgbClr val="0000FF"/>
                </a:solidFill>
              </a:rPr>
              <a:t>Perfect caches</a:t>
            </a:r>
            <a:r>
              <a:rPr lang="en-US" sz="2800" i="1" dirty="0" smtClean="0"/>
              <a:t>.</a:t>
            </a:r>
            <a:r>
              <a:rPr lang="en-US" sz="2800" i="1" dirty="0"/>
              <a:t> </a:t>
            </a:r>
            <a:r>
              <a:rPr lang="en-US" sz="2800" dirty="0" smtClean="0"/>
              <a:t>All </a:t>
            </a:r>
            <a:r>
              <a:rPr lang="en-US" sz="2800" dirty="0"/>
              <a:t>memory accesses take 1 clock cycle.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Assumptions 1 </a:t>
            </a:r>
            <a:r>
              <a:rPr lang="en-US" sz="2800" dirty="0"/>
              <a:t>and 4 </a:t>
            </a:r>
            <a:r>
              <a:rPr lang="en-US" sz="2800" dirty="0" smtClean="0"/>
              <a:t>eliminate </a:t>
            </a:r>
            <a:r>
              <a:rPr lang="en-US" sz="2800" b="1" dirty="0" smtClean="0"/>
              <a:t>all </a:t>
            </a:r>
            <a:r>
              <a:rPr lang="en-US" sz="2800" b="1" dirty="0"/>
              <a:t>but the </a:t>
            </a:r>
            <a:r>
              <a:rPr lang="en-US" sz="2800" b="1" dirty="0" smtClean="0"/>
              <a:t>true </a:t>
            </a:r>
            <a:r>
              <a:rPr lang="en-US" sz="2800" dirty="0" smtClean="0"/>
              <a:t>data dependences, while assumptions </a:t>
            </a:r>
            <a:r>
              <a:rPr lang="en-US" sz="2800" dirty="0"/>
              <a:t>2 and 3 eliminate </a:t>
            </a:r>
            <a:r>
              <a:rPr lang="en-US" sz="2800" b="1" dirty="0"/>
              <a:t>all</a:t>
            </a:r>
            <a:r>
              <a:rPr lang="en-US" sz="2800" i="1" dirty="0"/>
              <a:t> </a:t>
            </a:r>
            <a:r>
              <a:rPr lang="en-US" sz="2800" dirty="0"/>
              <a:t>control dependences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above assumptions enable </a:t>
            </a:r>
            <a:r>
              <a:rPr lang="en-US" sz="2800" b="1" dirty="0" smtClean="0"/>
              <a:t>any</a:t>
            </a:r>
            <a:r>
              <a:rPr lang="en-US" sz="2800" i="1" dirty="0" smtClean="0"/>
              <a:t> </a:t>
            </a:r>
            <a:r>
              <a:rPr lang="en-US" sz="2800" dirty="0" smtClean="0"/>
              <a:t>instruction be scheduled on </a:t>
            </a:r>
            <a:r>
              <a:rPr lang="en-US" sz="2800" dirty="0"/>
              <a:t>the cycle immediately following the execution of the predecessor </a:t>
            </a:r>
            <a:r>
              <a:rPr lang="en-US" sz="2800" dirty="0" smtClean="0"/>
              <a:t>on which </a:t>
            </a:r>
            <a:r>
              <a:rPr lang="en-US" sz="2800" dirty="0"/>
              <a:t>it depends.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59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683695"/>
            <a:ext cx="82232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Other factors, such as </a:t>
            </a:r>
            <a:r>
              <a:rPr lang="en-US" sz="2800" dirty="0"/>
              <a:t>how many active threads </a:t>
            </a:r>
            <a:r>
              <a:rPr lang="en-US" sz="2800" dirty="0" smtClean="0"/>
              <a:t>are considered</a:t>
            </a:r>
            <a:r>
              <a:rPr lang="en-US" sz="2800" dirty="0"/>
              <a:t>, </a:t>
            </a:r>
            <a:r>
              <a:rPr lang="en-US" sz="2800" dirty="0" smtClean="0"/>
              <a:t>buffers limits, instruction fetch limits, can </a:t>
            </a:r>
            <a:r>
              <a:rPr lang="en-US" sz="2800" dirty="0"/>
              <a:t>also restrict how </a:t>
            </a:r>
            <a:r>
              <a:rPr lang="en-US" sz="2800" dirty="0" smtClean="0"/>
              <a:t>many slots </a:t>
            </a:r>
            <a:r>
              <a:rPr lang="en-US" sz="2800" dirty="0"/>
              <a:t>are </a:t>
            </a:r>
            <a:r>
              <a:rPr lang="en-US" sz="2800" dirty="0" smtClean="0"/>
              <a:t>used.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SMT uses </a:t>
            </a:r>
            <a:r>
              <a:rPr lang="en-US" sz="2800" dirty="0"/>
              <a:t>the </a:t>
            </a:r>
            <a:r>
              <a:rPr lang="en-US" sz="2800" dirty="0" smtClean="0"/>
              <a:t>fact that many </a:t>
            </a:r>
            <a:r>
              <a:rPr lang="en-US" sz="2800" dirty="0"/>
              <a:t>of the </a:t>
            </a:r>
            <a:r>
              <a:rPr lang="en-US" sz="2800" dirty="0" smtClean="0"/>
              <a:t>HW mechanisms needed </a:t>
            </a:r>
            <a:r>
              <a:rPr lang="en-US" sz="2800" dirty="0"/>
              <a:t>to support </a:t>
            </a:r>
            <a:r>
              <a:rPr lang="en-US" sz="2800" dirty="0" smtClean="0"/>
              <a:t>TLP already exist in a </a:t>
            </a:r>
            <a:r>
              <a:rPr lang="en-US" sz="2800" b="1" dirty="0"/>
              <a:t>dynamically scheduled</a:t>
            </a:r>
            <a:r>
              <a:rPr lang="en-US" sz="2800" dirty="0"/>
              <a:t> </a:t>
            </a:r>
            <a:r>
              <a:rPr lang="en-US" sz="2800" dirty="0" smtClean="0"/>
              <a:t>processor.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Dynamically </a:t>
            </a:r>
            <a:r>
              <a:rPr lang="en-US" sz="2800" dirty="0"/>
              <a:t>scheduled processor have a large set of virtual </a:t>
            </a:r>
            <a:r>
              <a:rPr lang="en-US" sz="2800" dirty="0" smtClean="0"/>
              <a:t>registers.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These can </a:t>
            </a:r>
            <a:r>
              <a:rPr lang="en-US" sz="2800" dirty="0"/>
              <a:t>be used to hold the register sets of independent threads (assuming </a:t>
            </a:r>
            <a:r>
              <a:rPr lang="en-US" sz="2800" dirty="0" smtClean="0"/>
              <a:t>separate renaming </a:t>
            </a:r>
            <a:r>
              <a:rPr lang="en-US" sz="2800" dirty="0"/>
              <a:t>tables are </a:t>
            </a:r>
            <a:r>
              <a:rPr lang="en-US" sz="2800" dirty="0" smtClean="0"/>
              <a:t>maintained for </a:t>
            </a:r>
            <a:r>
              <a:rPr lang="en-US" sz="2800" dirty="0"/>
              <a:t>each thread).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564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ILP Limits and Multithreading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18" y="683695"/>
            <a:ext cx="82232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Because </a:t>
            </a:r>
            <a:r>
              <a:rPr lang="en-US" sz="2800" dirty="0"/>
              <a:t>register renaming </a:t>
            </a:r>
            <a:r>
              <a:rPr lang="en-US" sz="2800" dirty="0" smtClean="0"/>
              <a:t>provides unique </a:t>
            </a:r>
            <a:r>
              <a:rPr lang="en-US" sz="2800" dirty="0"/>
              <a:t>register identifiers, instructions from multiple threads can be </a:t>
            </a:r>
            <a:r>
              <a:rPr lang="en-US" sz="2800" dirty="0" smtClean="0"/>
              <a:t>mixed in </a:t>
            </a:r>
            <a:r>
              <a:rPr lang="en-US" sz="2800" dirty="0"/>
              <a:t>the data path without confusing sources and destinations across the threads.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This </a:t>
            </a:r>
            <a:r>
              <a:rPr lang="en-US" sz="2800" dirty="0" smtClean="0"/>
              <a:t>allows to build MT on top of </a:t>
            </a:r>
            <a:r>
              <a:rPr lang="en-US" sz="2800" dirty="0"/>
              <a:t>an </a:t>
            </a:r>
            <a:r>
              <a:rPr lang="en-US" sz="2800" dirty="0" smtClean="0"/>
              <a:t>OOO </a:t>
            </a:r>
            <a:r>
              <a:rPr lang="en-US" sz="2800" dirty="0"/>
              <a:t>processor by adding a </a:t>
            </a:r>
            <a:r>
              <a:rPr lang="en-US" sz="2800" b="1" dirty="0"/>
              <a:t>per-thread renaming table</a:t>
            </a:r>
            <a:r>
              <a:rPr lang="en-US" sz="2800" dirty="0"/>
              <a:t>, </a:t>
            </a:r>
            <a:r>
              <a:rPr lang="en-US" sz="2800" dirty="0" smtClean="0"/>
              <a:t>keeping separate </a:t>
            </a:r>
            <a:r>
              <a:rPr lang="en-US" sz="2800" dirty="0"/>
              <a:t>PCs, and </a:t>
            </a:r>
            <a:r>
              <a:rPr lang="en-US" sz="2800" dirty="0" smtClean="0"/>
              <a:t>providing </a:t>
            </a:r>
            <a:r>
              <a:rPr lang="en-US" sz="2800" dirty="0"/>
              <a:t>the capability for instructions from </a:t>
            </a:r>
            <a:r>
              <a:rPr lang="en-US" sz="2800" dirty="0" smtClean="0"/>
              <a:t>multiple threads </a:t>
            </a:r>
            <a:r>
              <a:rPr lang="en-US" sz="2800" dirty="0"/>
              <a:t>to commit.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independent </a:t>
            </a:r>
            <a:r>
              <a:rPr lang="en-US" sz="2800" dirty="0"/>
              <a:t>commitment of instructions from separate threads can be </a:t>
            </a:r>
            <a:r>
              <a:rPr lang="en-US" sz="2800" dirty="0" smtClean="0"/>
              <a:t>supported by keeping </a:t>
            </a:r>
            <a:r>
              <a:rPr lang="en-US" sz="2800" dirty="0"/>
              <a:t>a </a:t>
            </a:r>
            <a:r>
              <a:rPr lang="en-US" sz="2800" b="1" dirty="0"/>
              <a:t>separate reorder buffer </a:t>
            </a:r>
            <a:r>
              <a:rPr lang="en-US" sz="2800" dirty="0"/>
              <a:t>for each thread.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36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25751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processor that can issue an unlimited number of instructions </a:t>
            </a:r>
            <a:r>
              <a:rPr lang="en-US" sz="2800" dirty="0"/>
              <a:t>at </a:t>
            </a:r>
            <a:r>
              <a:rPr lang="en-US" sz="2800" dirty="0" smtClean="0"/>
              <a:t>once and </a:t>
            </a:r>
            <a:r>
              <a:rPr lang="en-US" sz="2800" dirty="0"/>
              <a:t>looking arbitrarily far ahead in the </a:t>
            </a:r>
            <a:r>
              <a:rPr lang="en-US" sz="2800" dirty="0" smtClean="0"/>
              <a:t>computation is first examined.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There will be no </a:t>
            </a:r>
            <a:r>
              <a:rPr lang="en-US" sz="2800" dirty="0"/>
              <a:t>restrictions on what types of </a:t>
            </a:r>
            <a:r>
              <a:rPr lang="en-US" sz="2800" dirty="0" smtClean="0"/>
              <a:t>instructions can be executed </a:t>
            </a:r>
            <a:r>
              <a:rPr lang="en-US" sz="2800" dirty="0"/>
              <a:t>in a </a:t>
            </a:r>
            <a:r>
              <a:rPr lang="en-US" sz="2800" dirty="0" smtClean="0"/>
              <a:t>cycle.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</a:t>
            </a:r>
            <a:r>
              <a:rPr lang="en-US" sz="2800" dirty="0"/>
              <a:t>the unlimited-issue case, </a:t>
            </a:r>
            <a:r>
              <a:rPr lang="en-US" sz="2800" dirty="0" smtClean="0"/>
              <a:t>it means </a:t>
            </a:r>
            <a:r>
              <a:rPr lang="en-US" sz="2800" dirty="0"/>
              <a:t>there </a:t>
            </a:r>
            <a:r>
              <a:rPr lang="en-US" sz="2800" dirty="0" smtClean="0"/>
              <a:t>may be </a:t>
            </a:r>
            <a:r>
              <a:rPr lang="en-US" sz="2800" dirty="0"/>
              <a:t>an unlimited number of loads or stores </a:t>
            </a:r>
            <a:r>
              <a:rPr lang="en-US" sz="2800" dirty="0" smtClean="0"/>
              <a:t>issued in parallel.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All</a:t>
            </a:r>
            <a:r>
              <a:rPr lang="en-US" sz="2800" dirty="0"/>
              <a:t> </a:t>
            </a:r>
            <a:r>
              <a:rPr lang="en-US" sz="2800" dirty="0" smtClean="0"/>
              <a:t>functional </a:t>
            </a:r>
            <a:r>
              <a:rPr lang="en-US" sz="2800" dirty="0"/>
              <a:t>unit latencies are assumed to be 1 cycle, so that any sequence </a:t>
            </a:r>
            <a:r>
              <a:rPr lang="en-US" sz="2800" dirty="0" smtClean="0"/>
              <a:t>of dependent </a:t>
            </a:r>
            <a:r>
              <a:rPr lang="en-US" sz="2800" dirty="0"/>
              <a:t>instructions can issue on successive </a:t>
            </a:r>
            <a:r>
              <a:rPr lang="en-US" sz="2800" dirty="0" smtClean="0"/>
              <a:t>cycles.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Such processor is unrealizable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25751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IBM </a:t>
            </a:r>
            <a:r>
              <a:rPr lang="en-US" sz="2800" b="1" dirty="0"/>
              <a:t>Power5 </a:t>
            </a:r>
            <a:r>
              <a:rPr lang="en-US" sz="2800" dirty="0" smtClean="0"/>
              <a:t>was one </a:t>
            </a:r>
            <a:r>
              <a:rPr lang="en-US" sz="2800" dirty="0"/>
              <a:t>of the most advanced superscalar processors announced </a:t>
            </a:r>
            <a:r>
              <a:rPr lang="en-US" sz="2800" dirty="0" smtClean="0"/>
              <a:t>on mid 2000.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issued up </a:t>
            </a:r>
            <a:r>
              <a:rPr lang="en-US" sz="2800" dirty="0"/>
              <a:t>to four instructions per clock and initiates </a:t>
            </a:r>
            <a:r>
              <a:rPr lang="en-US" sz="2800" dirty="0" smtClean="0"/>
              <a:t>execution of </a:t>
            </a:r>
            <a:r>
              <a:rPr lang="en-US" sz="2800" dirty="0"/>
              <a:t>up to six (with </a:t>
            </a:r>
            <a:r>
              <a:rPr lang="en-US" sz="2800" dirty="0" smtClean="0"/>
              <a:t>restrictions </a:t>
            </a:r>
            <a:r>
              <a:rPr lang="en-US" sz="2800" dirty="0"/>
              <a:t>on the instruction type, e.g., at most </a:t>
            </a:r>
            <a:r>
              <a:rPr lang="en-US" sz="2800" dirty="0" smtClean="0"/>
              <a:t>two load-stores).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supported 88 renaming integer registers and </a:t>
            </a:r>
            <a:r>
              <a:rPr lang="en-US" sz="2800" dirty="0"/>
              <a:t>88 </a:t>
            </a:r>
            <a:r>
              <a:rPr lang="en-US" sz="2800" dirty="0" smtClean="0"/>
              <a:t>renaming FP registers.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allowed </a:t>
            </a:r>
            <a:r>
              <a:rPr lang="en-US" sz="2800" dirty="0"/>
              <a:t>over 200 instructions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flight </a:t>
            </a:r>
            <a:r>
              <a:rPr lang="en-US" sz="2800" dirty="0" smtClean="0"/>
              <a:t>(</a:t>
            </a:r>
            <a:r>
              <a:rPr lang="en-US" sz="2800" dirty="0"/>
              <a:t>instructions in execution at </a:t>
            </a:r>
            <a:r>
              <a:rPr lang="en-US" sz="2800" dirty="0" smtClean="0"/>
              <a:t>any point), </a:t>
            </a:r>
            <a:r>
              <a:rPr lang="en-US" sz="2800" dirty="0"/>
              <a:t>of which up to 32 </a:t>
            </a:r>
            <a:r>
              <a:rPr lang="en-US" sz="2800" dirty="0" smtClean="0"/>
              <a:t>could </a:t>
            </a:r>
            <a:r>
              <a:rPr lang="en-US" sz="2800" dirty="0"/>
              <a:t>be loads </a:t>
            </a:r>
            <a:r>
              <a:rPr lang="en-US" sz="2800" dirty="0" smtClean="0"/>
              <a:t>and 32 could </a:t>
            </a:r>
            <a:r>
              <a:rPr lang="en-US" sz="2800" dirty="0"/>
              <a:t>be stores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It used aggressive </a:t>
            </a:r>
            <a:r>
              <a:rPr lang="en-US" sz="2800" dirty="0" smtClean="0"/>
              <a:t>BP. 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929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725751"/>
            <a:ext cx="8229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After </a:t>
            </a:r>
            <a:r>
              <a:rPr lang="en-US" sz="2800" dirty="0"/>
              <a:t>looking at </a:t>
            </a:r>
            <a:r>
              <a:rPr lang="en-US" sz="2800" dirty="0" smtClean="0"/>
              <a:t>the perfect processor</a:t>
            </a:r>
            <a:r>
              <a:rPr lang="en-US" sz="2800" dirty="0"/>
              <a:t>, </a:t>
            </a:r>
            <a:r>
              <a:rPr lang="en-US" sz="2800" dirty="0" smtClean="0"/>
              <a:t>the </a:t>
            </a:r>
            <a:r>
              <a:rPr lang="en-US" sz="2800" dirty="0"/>
              <a:t>impact of restricting various </a:t>
            </a:r>
            <a:r>
              <a:rPr lang="en-US" sz="2800" dirty="0" smtClean="0"/>
              <a:t>features is examined.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measure the available parallelism, a set of programs </a:t>
            </a:r>
            <a:r>
              <a:rPr lang="en-US" sz="2800" dirty="0" smtClean="0"/>
              <a:t>is executed </a:t>
            </a:r>
            <a:r>
              <a:rPr lang="en-US" sz="2800" dirty="0"/>
              <a:t>to produce a trace of the instruction and data references.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Every instruction in the trace is then scheduled as early as possible, </a:t>
            </a:r>
            <a:r>
              <a:rPr lang="en-US" sz="2800" dirty="0" smtClean="0"/>
              <a:t>limited only by the data dependences.  Since </a:t>
            </a:r>
            <a:r>
              <a:rPr lang="en-US" sz="2800" dirty="0"/>
              <a:t>a trace is used, perfect </a:t>
            </a:r>
            <a:r>
              <a:rPr lang="en-US" sz="2800" dirty="0" smtClean="0"/>
              <a:t>BP is easy </a:t>
            </a:r>
            <a:r>
              <a:rPr lang="en-US" sz="2800" dirty="0"/>
              <a:t>to </a:t>
            </a:r>
            <a:r>
              <a:rPr lang="en-US" sz="2800" dirty="0" smtClean="0"/>
              <a:t>do.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 </a:t>
            </a:r>
            <a:r>
              <a:rPr lang="en-US" sz="2800" dirty="0"/>
              <a:t>these mechanisms, instructions may </a:t>
            </a:r>
            <a:r>
              <a:rPr lang="en-US" sz="2800" dirty="0" smtClean="0"/>
              <a:t>be scheduled </a:t>
            </a:r>
            <a:r>
              <a:rPr lang="en-US" sz="2800" dirty="0"/>
              <a:t>much earlier than they would </a:t>
            </a:r>
            <a:r>
              <a:rPr lang="en-US" sz="2800" dirty="0" smtClean="0"/>
              <a:t>otherwise.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961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83695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window size</a:t>
            </a:r>
            <a:r>
              <a:rPr lang="en-US" sz="2800" dirty="0"/>
              <a:t> directly limits the number of instructions that </a:t>
            </a:r>
            <a:r>
              <a:rPr lang="en-US" sz="2800" b="1" dirty="0">
                <a:solidFill>
                  <a:srgbClr val="0000FF"/>
                </a:solidFill>
              </a:rPr>
              <a:t>begin </a:t>
            </a:r>
            <a:r>
              <a:rPr lang="en-US" sz="2800" b="1" dirty="0" smtClean="0">
                <a:solidFill>
                  <a:srgbClr val="0000FF"/>
                </a:solidFill>
              </a:rPr>
              <a:t>execution </a:t>
            </a:r>
            <a:r>
              <a:rPr lang="en-US" sz="2800" dirty="0" smtClean="0"/>
              <a:t>in </a:t>
            </a:r>
            <a:r>
              <a:rPr lang="en-US" sz="2800" dirty="0"/>
              <a:t>a given </a:t>
            </a:r>
            <a:r>
              <a:rPr lang="en-US" sz="2800" dirty="0" smtClean="0"/>
              <a:t>cycle.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Real </a:t>
            </a:r>
            <a:r>
              <a:rPr lang="en-US" sz="2800" dirty="0"/>
              <a:t>processors </a:t>
            </a:r>
            <a:r>
              <a:rPr lang="en-US" sz="2800" dirty="0" smtClean="0"/>
              <a:t>have </a:t>
            </a:r>
            <a:r>
              <a:rPr lang="en-US" sz="2800" dirty="0"/>
              <a:t>a </a:t>
            </a:r>
            <a:r>
              <a:rPr lang="en-US" sz="2800" dirty="0" smtClean="0"/>
              <a:t>limited number </a:t>
            </a:r>
            <a:r>
              <a:rPr lang="en-US" sz="2800" dirty="0"/>
              <a:t>of functional </a:t>
            </a:r>
            <a:r>
              <a:rPr lang="en-US" sz="2800" dirty="0" smtClean="0"/>
              <a:t>units, limited </a:t>
            </a:r>
            <a:r>
              <a:rPr lang="en-US" sz="2800" dirty="0"/>
              <a:t>numbers of </a:t>
            </a:r>
            <a:r>
              <a:rPr lang="en-US" sz="2800" dirty="0" smtClean="0"/>
              <a:t>buses and </a:t>
            </a:r>
            <a:r>
              <a:rPr lang="en-US" sz="2800" dirty="0"/>
              <a:t>register </a:t>
            </a:r>
            <a:r>
              <a:rPr lang="en-US" sz="2800" dirty="0" smtClean="0"/>
              <a:t>ports, limiting the </a:t>
            </a:r>
            <a:r>
              <a:rPr lang="en-US" sz="2800" dirty="0"/>
              <a:t>number of </a:t>
            </a:r>
            <a:r>
              <a:rPr lang="en-US" sz="2800" dirty="0" smtClean="0"/>
              <a:t>instructions initiated </a:t>
            </a:r>
            <a:r>
              <a:rPr lang="en-US" sz="2800" dirty="0"/>
              <a:t>per </a:t>
            </a:r>
            <a:r>
              <a:rPr lang="en-US" sz="2800" dirty="0" smtClean="0"/>
              <a:t>clock.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Thus</a:t>
            </a:r>
            <a:r>
              <a:rPr lang="en-US" sz="2800" dirty="0"/>
              <a:t>, the maximum number of instructions that may </a:t>
            </a:r>
            <a:r>
              <a:rPr lang="en-US" sz="2800" dirty="0" smtClean="0"/>
              <a:t>issue, begin </a:t>
            </a:r>
            <a:r>
              <a:rPr lang="en-US" sz="2800" dirty="0"/>
              <a:t>execution, or commit in the same clock cycle is usually </a:t>
            </a:r>
            <a:r>
              <a:rPr lang="en-US" sz="2800" b="1" dirty="0"/>
              <a:t>much </a:t>
            </a:r>
            <a:r>
              <a:rPr lang="en-US" sz="2800" b="1" dirty="0" smtClean="0"/>
              <a:t>smaller </a:t>
            </a:r>
            <a:r>
              <a:rPr lang="en-US" sz="2800" dirty="0" smtClean="0"/>
              <a:t>than </a:t>
            </a:r>
            <a:r>
              <a:rPr lang="en-US" sz="2800" dirty="0"/>
              <a:t>the </a:t>
            </a:r>
            <a:r>
              <a:rPr lang="en-US" sz="2800" b="1" dirty="0"/>
              <a:t>window size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8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ILP Limits and Multithreading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503675"/>
            <a:ext cx="6535349" cy="52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21649" y="5561075"/>
            <a:ext cx="2745307" cy="523220"/>
            <a:chOff x="1421649" y="5561075"/>
            <a:chExt cx="2745307" cy="523220"/>
          </a:xfrm>
        </p:grpSpPr>
        <p:cxnSp>
          <p:nvCxnSpPr>
            <p:cNvPr id="9" name="Straight Arrow Connector 8"/>
            <p:cNvCxnSpPr>
              <a:endCxn id="5" idx="1"/>
            </p:cNvCxnSpPr>
            <p:nvPr/>
          </p:nvCxnSpPr>
          <p:spPr>
            <a:xfrm>
              <a:off x="1421649" y="5822685"/>
              <a:ext cx="675076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096725" y="5561075"/>
              <a:ext cx="130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3300"/>
                  </a:solidFill>
                </a:rPr>
                <a:t>integer</a:t>
              </a:r>
              <a:endParaRPr lang="en-US" sz="2800" b="1" dirty="0">
                <a:solidFill>
                  <a:srgbClr val="FF3300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5" idx="3"/>
            </p:cNvCxnSpPr>
            <p:nvPr/>
          </p:nvCxnSpPr>
          <p:spPr>
            <a:xfrm flipH="1">
              <a:off x="3401868" y="5822685"/>
              <a:ext cx="765088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256963" y="5561075"/>
            <a:ext cx="2745308" cy="523220"/>
            <a:chOff x="1421649" y="5561075"/>
            <a:chExt cx="2745308" cy="523220"/>
          </a:xfrm>
        </p:grpSpPr>
        <p:cxnSp>
          <p:nvCxnSpPr>
            <p:cNvPr id="22" name="Straight Arrow Connector 21"/>
            <p:cNvCxnSpPr>
              <a:endCxn id="23" idx="1"/>
            </p:cNvCxnSpPr>
            <p:nvPr/>
          </p:nvCxnSpPr>
          <p:spPr>
            <a:xfrm>
              <a:off x="1421649" y="5822685"/>
              <a:ext cx="945107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66756" y="5561075"/>
              <a:ext cx="765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3300"/>
                  </a:solidFill>
                </a:rPr>
                <a:t>FP</a:t>
              </a:r>
              <a:endParaRPr lang="en-US" sz="2800" b="1" dirty="0">
                <a:solidFill>
                  <a:srgbClr val="FF3300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3" idx="3"/>
            </p:cNvCxnSpPr>
            <p:nvPr/>
          </p:nvCxnSpPr>
          <p:spPr>
            <a:xfrm flipH="1">
              <a:off x="3131841" y="5822685"/>
              <a:ext cx="1035116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34163" y="3654025"/>
            <a:ext cx="4995555" cy="1800201"/>
            <a:chOff x="1534163" y="3654025"/>
            <a:chExt cx="4995555" cy="1800201"/>
          </a:xfrm>
        </p:grpSpPr>
        <p:sp>
          <p:nvSpPr>
            <p:cNvPr id="6" name="Rectangle 5"/>
            <p:cNvSpPr/>
            <p:nvPr/>
          </p:nvSpPr>
          <p:spPr>
            <a:xfrm>
              <a:off x="1534163" y="4374106"/>
              <a:ext cx="157518" cy="108012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01770" y="4239090"/>
              <a:ext cx="157518" cy="1215136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9377" y="5004174"/>
              <a:ext cx="157518" cy="45005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6985" y="3654025"/>
              <a:ext cx="157518" cy="1781407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1726" y="3699030"/>
              <a:ext cx="157518" cy="1736401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72200" y="3654025"/>
              <a:ext cx="157518" cy="1781406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35705" y="1808820"/>
            <a:ext cx="157518" cy="135015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29461</TotalTime>
  <Words>2896</Words>
  <Application>Microsoft Office PowerPoint</Application>
  <PresentationFormat>On-screen Show (4:3)</PresentationFormat>
  <Paragraphs>533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新細明體</vt:lpstr>
      <vt:lpstr>Arial</vt:lpstr>
      <vt:lpstr>Calibri</vt:lpstr>
      <vt:lpstr>Cambria Math</vt:lpstr>
      <vt:lpstr>Office Theme</vt:lpstr>
      <vt:lpstr>ILP Limits and Multithreading</vt:lpstr>
      <vt:lpstr>ILP Limitations</vt:lpstr>
      <vt:lpstr>Hardware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Simultaneous Multithreading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USER</cp:lastModifiedBy>
  <cp:revision>887</cp:revision>
  <dcterms:created xsi:type="dcterms:W3CDTF">2006-08-16T00:00:00Z</dcterms:created>
  <dcterms:modified xsi:type="dcterms:W3CDTF">2021-05-25T02:52:11Z</dcterms:modified>
</cp:coreProperties>
</file>